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notesSlides/notesSlide4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44.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1"/>
  </p:sldMasterIdLst>
  <p:notesMasterIdLst>
    <p:notesMasterId r:id="rId75"/>
  </p:notesMasterIdLst>
  <p:handoutMasterIdLst>
    <p:handoutMasterId r:id="rId76"/>
  </p:handoutMasterIdLst>
  <p:sldIdLst>
    <p:sldId id="304" r:id="rId2"/>
    <p:sldId id="364" r:id="rId3"/>
    <p:sldId id="363" r:id="rId4"/>
    <p:sldId id="319" r:id="rId5"/>
    <p:sldId id="388" r:id="rId6"/>
    <p:sldId id="475" r:id="rId7"/>
    <p:sldId id="472" r:id="rId8"/>
    <p:sldId id="473" r:id="rId9"/>
    <p:sldId id="495" r:id="rId10"/>
    <p:sldId id="492" r:id="rId11"/>
    <p:sldId id="493" r:id="rId12"/>
    <p:sldId id="478" r:id="rId13"/>
    <p:sldId id="491" r:id="rId14"/>
    <p:sldId id="497" r:id="rId15"/>
    <p:sldId id="474" r:id="rId16"/>
    <p:sldId id="390" r:id="rId17"/>
    <p:sldId id="391" r:id="rId18"/>
    <p:sldId id="368" r:id="rId19"/>
    <p:sldId id="482" r:id="rId20"/>
    <p:sldId id="485" r:id="rId21"/>
    <p:sldId id="476" r:id="rId22"/>
    <p:sldId id="496" r:id="rId23"/>
    <p:sldId id="462" r:id="rId24"/>
    <p:sldId id="463" r:id="rId25"/>
    <p:sldId id="459" r:id="rId26"/>
    <p:sldId id="460" r:id="rId27"/>
    <p:sldId id="461" r:id="rId28"/>
    <p:sldId id="436" r:id="rId29"/>
    <p:sldId id="437" r:id="rId30"/>
    <p:sldId id="438" r:id="rId31"/>
    <p:sldId id="439" r:id="rId32"/>
    <p:sldId id="499" r:id="rId33"/>
    <p:sldId id="498" r:id="rId34"/>
    <p:sldId id="503" r:id="rId35"/>
    <p:sldId id="329" r:id="rId36"/>
    <p:sldId id="504" r:id="rId37"/>
    <p:sldId id="505" r:id="rId38"/>
    <p:sldId id="383" r:id="rId39"/>
    <p:sldId id="500" r:id="rId40"/>
    <p:sldId id="382" r:id="rId41"/>
    <p:sldId id="378" r:id="rId42"/>
    <p:sldId id="479" r:id="rId43"/>
    <p:sldId id="480" r:id="rId44"/>
    <p:sldId id="481" r:id="rId45"/>
    <p:sldId id="371" r:id="rId46"/>
    <p:sldId id="469" r:id="rId47"/>
    <p:sldId id="374" r:id="rId48"/>
    <p:sldId id="434" r:id="rId49"/>
    <p:sldId id="430" r:id="rId50"/>
    <p:sldId id="471" r:id="rId51"/>
    <p:sldId id="444" r:id="rId52"/>
    <p:sldId id="489" r:id="rId53"/>
    <p:sldId id="445" r:id="rId54"/>
    <p:sldId id="446" r:id="rId55"/>
    <p:sldId id="440" r:id="rId56"/>
    <p:sldId id="470" r:id="rId57"/>
    <p:sldId id="486" r:id="rId58"/>
    <p:sldId id="487" r:id="rId59"/>
    <p:sldId id="466" r:id="rId60"/>
    <p:sldId id="464" r:id="rId61"/>
    <p:sldId id="467" r:id="rId62"/>
    <p:sldId id="465" r:id="rId63"/>
    <p:sldId id="468" r:id="rId64"/>
    <p:sldId id="448" r:id="rId65"/>
    <p:sldId id="450" r:id="rId66"/>
    <p:sldId id="490" r:id="rId67"/>
    <p:sldId id="441" r:id="rId68"/>
    <p:sldId id="433" r:id="rId69"/>
    <p:sldId id="432" r:id="rId70"/>
    <p:sldId id="431" r:id="rId71"/>
    <p:sldId id="488" r:id="rId72"/>
    <p:sldId id="501" r:id="rId73"/>
    <p:sldId id="502" r:id="rId74"/>
  </p:sldIdLst>
  <p:sldSz cx="10287000" cy="6858000" type="35mm"/>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20000"/>
      </a:spcBef>
      <a:spcAft>
        <a:spcPct val="0"/>
      </a:spcAft>
      <a:buClr>
        <a:schemeClr val="hlink"/>
      </a:buClr>
      <a:buSzPct val="75000"/>
      <a:buFont typeface="Monotype Sorts" pitchFamily="2" charset="2"/>
      <a:buChar char="u"/>
      <a:defRPr sz="3200" kern="1200">
        <a:solidFill>
          <a:srgbClr val="FAFD00"/>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20000"/>
      </a:spcBef>
      <a:spcAft>
        <a:spcPct val="0"/>
      </a:spcAft>
      <a:buClr>
        <a:schemeClr val="hlink"/>
      </a:buClr>
      <a:buSzPct val="75000"/>
      <a:buFont typeface="Monotype Sorts" pitchFamily="2" charset="2"/>
      <a:buChar char="u"/>
      <a:defRPr sz="3200" kern="1200">
        <a:solidFill>
          <a:srgbClr val="FAFD00"/>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20000"/>
      </a:spcBef>
      <a:spcAft>
        <a:spcPct val="0"/>
      </a:spcAft>
      <a:buClr>
        <a:schemeClr val="hlink"/>
      </a:buClr>
      <a:buSzPct val="75000"/>
      <a:buFont typeface="Monotype Sorts" pitchFamily="2" charset="2"/>
      <a:buChar char="u"/>
      <a:defRPr sz="3200" kern="1200">
        <a:solidFill>
          <a:srgbClr val="FAFD00"/>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20000"/>
      </a:spcBef>
      <a:spcAft>
        <a:spcPct val="0"/>
      </a:spcAft>
      <a:buClr>
        <a:schemeClr val="hlink"/>
      </a:buClr>
      <a:buSzPct val="75000"/>
      <a:buFont typeface="Monotype Sorts" pitchFamily="2" charset="2"/>
      <a:buChar char="u"/>
      <a:defRPr sz="3200" kern="1200">
        <a:solidFill>
          <a:srgbClr val="FAFD00"/>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20000"/>
      </a:spcBef>
      <a:spcAft>
        <a:spcPct val="0"/>
      </a:spcAft>
      <a:buClr>
        <a:schemeClr val="hlink"/>
      </a:buClr>
      <a:buSzPct val="75000"/>
      <a:buFont typeface="Monotype Sorts" pitchFamily="2" charset="2"/>
      <a:buChar char="u"/>
      <a:defRPr sz="3200" kern="1200">
        <a:solidFill>
          <a:srgbClr val="FAFD00"/>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3200" kern="1200">
        <a:solidFill>
          <a:srgbClr val="FAFD00"/>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3200" kern="1200">
        <a:solidFill>
          <a:srgbClr val="FAFD00"/>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3200" kern="1200">
        <a:solidFill>
          <a:srgbClr val="FAFD00"/>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3200" kern="1200">
        <a:solidFill>
          <a:srgbClr val="FAFD00"/>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D60093"/>
    <a:srgbClr val="FFFFFF"/>
    <a:srgbClr val="000000"/>
    <a:srgbClr val="FF0000"/>
    <a:srgbClr val="FF9900"/>
    <a:srgbClr val="00D75F"/>
    <a:srgbClr val="00D661"/>
    <a:srgbClr val="00D25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4853" autoAdjust="0"/>
    <p:restoredTop sz="75797" autoAdjust="0"/>
  </p:normalViewPr>
  <p:slideViewPr>
    <p:cSldViewPr>
      <p:cViewPr>
        <p:scale>
          <a:sx n="60" d="100"/>
          <a:sy n="60" d="100"/>
        </p:scale>
        <p:origin x="-1050" y="120"/>
      </p:cViewPr>
      <p:guideLst>
        <p:guide orient="horz" pos="2160"/>
        <p:guide pos="32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2" d="100"/>
          <a:sy n="42" d="100"/>
        </p:scale>
        <p:origin x="-1502" y="-7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 Type="http://schemas.openxmlformats.org/officeDocument/2006/relationships/slide" Target="slides/slide4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im\Documents\TMC\TMC\Talks\AOTA-2010\Participant-01%20Outcome%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im\Documents\TMC\TMC\Talks\AOTA-2010\Participant-01%20Outcome%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im\Documents\TMC\TMC\Talks\AOTA-2010\Participant-01%20Outcome%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8571741032371027E-2"/>
          <c:y val="4.6770924467774859E-2"/>
          <c:w val="0.75662564401672239"/>
          <c:h val="0.80285469524642761"/>
        </c:manualLayout>
      </c:layout>
      <c:bar3DChart>
        <c:barDir val="col"/>
        <c:grouping val="clustered"/>
        <c:varyColors val="0"/>
        <c:ser>
          <c:idx val="0"/>
          <c:order val="0"/>
          <c:tx>
            <c:strRef>
              <c:f>Sheet1!$D$21</c:f>
              <c:strCache>
                <c:ptCount val="1"/>
                <c:pt idx="0">
                  <c:v>Pre</c:v>
                </c:pt>
              </c:strCache>
            </c:strRef>
          </c:tx>
          <c:spPr>
            <a:solidFill>
              <a:schemeClr val="bg2"/>
            </a:solidFill>
          </c:spPr>
          <c:invertIfNegative val="0"/>
          <c:cat>
            <c:strRef>
              <c:f>Sheet1!$C$22:$C$23</c:f>
              <c:strCache>
                <c:ptCount val="2"/>
                <c:pt idx="0">
                  <c:v>Visual-Motor Integration</c:v>
                </c:pt>
                <c:pt idx="1">
                  <c:v>Motor Coordination</c:v>
                </c:pt>
              </c:strCache>
            </c:strRef>
          </c:cat>
          <c:val>
            <c:numRef>
              <c:f>Sheet1!$D$22:$D$23</c:f>
              <c:numCache>
                <c:formatCode>General</c:formatCode>
                <c:ptCount val="2"/>
                <c:pt idx="0">
                  <c:v>88</c:v>
                </c:pt>
                <c:pt idx="1">
                  <c:v>75</c:v>
                </c:pt>
              </c:numCache>
            </c:numRef>
          </c:val>
        </c:ser>
        <c:ser>
          <c:idx val="1"/>
          <c:order val="1"/>
          <c:tx>
            <c:strRef>
              <c:f>Sheet1!$E$8</c:f>
              <c:strCache>
                <c:ptCount val="1"/>
                <c:pt idx="0">
                  <c:v>Post</c:v>
                </c:pt>
              </c:strCache>
            </c:strRef>
          </c:tx>
          <c:spPr>
            <a:solidFill>
              <a:srgbClr val="FFFFFF"/>
            </a:solidFill>
          </c:spPr>
          <c:invertIfNegative val="0"/>
          <c:cat>
            <c:strRef>
              <c:f>Sheet1!$C$9:$C$15</c:f>
              <c:strCache>
                <c:ptCount val="7"/>
                <c:pt idx="0">
                  <c:v>Visual Discrimination</c:v>
                </c:pt>
                <c:pt idx="1">
                  <c:v>Visual Memory</c:v>
                </c:pt>
                <c:pt idx="2">
                  <c:v>Spatial Relationships</c:v>
                </c:pt>
                <c:pt idx="3">
                  <c:v>Form Constancy</c:v>
                </c:pt>
                <c:pt idx="4">
                  <c:v>Sequential Memory</c:v>
                </c:pt>
                <c:pt idx="5">
                  <c:v>Figure Ground</c:v>
                </c:pt>
                <c:pt idx="6">
                  <c:v>Visual Closure</c:v>
                </c:pt>
              </c:strCache>
            </c:strRef>
          </c:cat>
          <c:val>
            <c:numRef>
              <c:f>Sheet1!$E$22:$E$23</c:f>
              <c:numCache>
                <c:formatCode>General</c:formatCode>
                <c:ptCount val="2"/>
                <c:pt idx="0">
                  <c:v>108</c:v>
                </c:pt>
                <c:pt idx="1">
                  <c:v>89</c:v>
                </c:pt>
              </c:numCache>
            </c:numRef>
          </c:val>
        </c:ser>
        <c:dLbls>
          <c:showLegendKey val="0"/>
          <c:showVal val="0"/>
          <c:showCatName val="0"/>
          <c:showSerName val="0"/>
          <c:showPercent val="0"/>
          <c:showBubbleSize val="0"/>
        </c:dLbls>
        <c:gapWidth val="150"/>
        <c:shape val="box"/>
        <c:axId val="132854528"/>
        <c:axId val="132856064"/>
        <c:axId val="0"/>
      </c:bar3DChart>
      <c:catAx>
        <c:axId val="132854528"/>
        <c:scaling>
          <c:orientation val="minMax"/>
        </c:scaling>
        <c:delete val="0"/>
        <c:axPos val="b"/>
        <c:majorTickMark val="out"/>
        <c:minorTickMark val="none"/>
        <c:tickLblPos val="nextTo"/>
        <c:txPr>
          <a:bodyPr/>
          <a:lstStyle/>
          <a:p>
            <a:pPr>
              <a:defRPr sz="2000" b="1"/>
            </a:pPr>
            <a:endParaRPr lang="en-US"/>
          </a:p>
        </c:txPr>
        <c:crossAx val="132856064"/>
        <c:crosses val="autoZero"/>
        <c:auto val="1"/>
        <c:lblAlgn val="ctr"/>
        <c:lblOffset val="100"/>
        <c:noMultiLvlLbl val="0"/>
      </c:catAx>
      <c:valAx>
        <c:axId val="132856064"/>
        <c:scaling>
          <c:orientation val="minMax"/>
        </c:scaling>
        <c:delete val="0"/>
        <c:axPos val="l"/>
        <c:majorGridlines/>
        <c:numFmt formatCode="General" sourceLinked="1"/>
        <c:majorTickMark val="out"/>
        <c:minorTickMark val="none"/>
        <c:tickLblPos val="nextTo"/>
        <c:txPr>
          <a:bodyPr/>
          <a:lstStyle/>
          <a:p>
            <a:pPr>
              <a:defRPr sz="2000" b="1"/>
            </a:pPr>
            <a:endParaRPr lang="en-US"/>
          </a:p>
        </c:txPr>
        <c:crossAx val="132854528"/>
        <c:crosses val="autoZero"/>
        <c:crossBetween val="between"/>
      </c:valAx>
    </c:plotArea>
    <c:legend>
      <c:legendPos val="r"/>
      <c:layout>
        <c:manualLayout>
          <c:xMode val="edge"/>
          <c:yMode val="edge"/>
          <c:x val="0.8177895401963643"/>
          <c:y val="1.6075490563679542E-2"/>
          <c:w val="0.18097589190240163"/>
          <c:h val="0.14774319876682185"/>
        </c:manualLayout>
      </c:layout>
      <c:overlay val="0"/>
      <c:spPr>
        <a:ln w="34925">
          <a:noFill/>
        </a:ln>
      </c:spPr>
      <c:txPr>
        <a:bodyPr/>
        <a:lstStyle/>
        <a:p>
          <a:pPr>
            <a:defRPr sz="24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636250185707919"/>
          <c:y val="4.5963541666666684E-2"/>
          <c:w val="0.71394255435051934"/>
          <c:h val="0.49532726377952929"/>
        </c:manualLayout>
      </c:layout>
      <c:bar3DChart>
        <c:barDir val="col"/>
        <c:grouping val="clustered"/>
        <c:varyColors val="0"/>
        <c:ser>
          <c:idx val="0"/>
          <c:order val="0"/>
          <c:tx>
            <c:strRef>
              <c:f>Sheet1!$D$8</c:f>
              <c:strCache>
                <c:ptCount val="1"/>
                <c:pt idx="0">
                  <c:v>Pre</c:v>
                </c:pt>
              </c:strCache>
            </c:strRef>
          </c:tx>
          <c:spPr>
            <a:solidFill>
              <a:schemeClr val="bg2"/>
            </a:solidFill>
          </c:spPr>
          <c:invertIfNegative val="0"/>
          <c:cat>
            <c:strRef>
              <c:f>Sheet1!$C$9:$C$15</c:f>
              <c:strCache>
                <c:ptCount val="7"/>
                <c:pt idx="0">
                  <c:v>Visual Discrimination</c:v>
                </c:pt>
                <c:pt idx="1">
                  <c:v>Visual Memory</c:v>
                </c:pt>
                <c:pt idx="2">
                  <c:v>Spatial Relationships</c:v>
                </c:pt>
                <c:pt idx="3">
                  <c:v>Form Constancy</c:v>
                </c:pt>
                <c:pt idx="4">
                  <c:v>Sequential Memory</c:v>
                </c:pt>
                <c:pt idx="5">
                  <c:v>Figure Ground</c:v>
                </c:pt>
                <c:pt idx="6">
                  <c:v>Visual Closure</c:v>
                </c:pt>
              </c:strCache>
            </c:strRef>
          </c:cat>
          <c:val>
            <c:numRef>
              <c:f>Sheet1!$D$9:$D$15</c:f>
              <c:numCache>
                <c:formatCode>General</c:formatCode>
                <c:ptCount val="7"/>
                <c:pt idx="0">
                  <c:v>13</c:v>
                </c:pt>
                <c:pt idx="1">
                  <c:v>7</c:v>
                </c:pt>
                <c:pt idx="2">
                  <c:v>7</c:v>
                </c:pt>
                <c:pt idx="3">
                  <c:v>5</c:v>
                </c:pt>
                <c:pt idx="4">
                  <c:v>5</c:v>
                </c:pt>
                <c:pt idx="5">
                  <c:v>5</c:v>
                </c:pt>
                <c:pt idx="6">
                  <c:v>5</c:v>
                </c:pt>
              </c:numCache>
            </c:numRef>
          </c:val>
        </c:ser>
        <c:ser>
          <c:idx val="1"/>
          <c:order val="1"/>
          <c:tx>
            <c:strRef>
              <c:f>Sheet1!$E$8</c:f>
              <c:strCache>
                <c:ptCount val="1"/>
                <c:pt idx="0">
                  <c:v>Post</c:v>
                </c:pt>
              </c:strCache>
            </c:strRef>
          </c:tx>
          <c:spPr>
            <a:solidFill>
              <a:srgbClr val="FFFFFF"/>
            </a:solidFill>
          </c:spPr>
          <c:invertIfNegative val="0"/>
          <c:cat>
            <c:strRef>
              <c:f>Sheet1!$C$9:$C$15</c:f>
              <c:strCache>
                <c:ptCount val="7"/>
                <c:pt idx="0">
                  <c:v>Visual Discrimination</c:v>
                </c:pt>
                <c:pt idx="1">
                  <c:v>Visual Memory</c:v>
                </c:pt>
                <c:pt idx="2">
                  <c:v>Spatial Relationships</c:v>
                </c:pt>
                <c:pt idx="3">
                  <c:v>Form Constancy</c:v>
                </c:pt>
                <c:pt idx="4">
                  <c:v>Sequential Memory</c:v>
                </c:pt>
                <c:pt idx="5">
                  <c:v>Figure Ground</c:v>
                </c:pt>
                <c:pt idx="6">
                  <c:v>Visual Closure</c:v>
                </c:pt>
              </c:strCache>
            </c:strRef>
          </c:cat>
          <c:val>
            <c:numRef>
              <c:f>Sheet1!$E$9:$E$15</c:f>
              <c:numCache>
                <c:formatCode>General</c:formatCode>
                <c:ptCount val="7"/>
                <c:pt idx="0">
                  <c:v>12</c:v>
                </c:pt>
                <c:pt idx="1">
                  <c:v>11</c:v>
                </c:pt>
                <c:pt idx="2">
                  <c:v>13</c:v>
                </c:pt>
                <c:pt idx="3">
                  <c:v>16</c:v>
                </c:pt>
                <c:pt idx="4">
                  <c:v>7</c:v>
                </c:pt>
                <c:pt idx="5">
                  <c:v>16</c:v>
                </c:pt>
                <c:pt idx="6">
                  <c:v>10</c:v>
                </c:pt>
              </c:numCache>
            </c:numRef>
          </c:val>
        </c:ser>
        <c:dLbls>
          <c:showLegendKey val="0"/>
          <c:showVal val="0"/>
          <c:showCatName val="0"/>
          <c:showSerName val="0"/>
          <c:showPercent val="0"/>
          <c:showBubbleSize val="0"/>
        </c:dLbls>
        <c:gapWidth val="92"/>
        <c:gapDepth val="68"/>
        <c:shape val="box"/>
        <c:axId val="132884352"/>
        <c:axId val="132885888"/>
        <c:axId val="0"/>
      </c:bar3DChart>
      <c:catAx>
        <c:axId val="132884352"/>
        <c:scaling>
          <c:orientation val="minMax"/>
        </c:scaling>
        <c:delete val="0"/>
        <c:axPos val="b"/>
        <c:majorTickMark val="out"/>
        <c:minorTickMark val="none"/>
        <c:tickLblPos val="nextTo"/>
        <c:txPr>
          <a:bodyPr/>
          <a:lstStyle/>
          <a:p>
            <a:pPr>
              <a:defRPr sz="2000" b="1"/>
            </a:pPr>
            <a:endParaRPr lang="en-US"/>
          </a:p>
        </c:txPr>
        <c:crossAx val="132885888"/>
        <c:crosses val="autoZero"/>
        <c:auto val="1"/>
        <c:lblAlgn val="ctr"/>
        <c:lblOffset val="100"/>
        <c:noMultiLvlLbl val="0"/>
      </c:catAx>
      <c:valAx>
        <c:axId val="132885888"/>
        <c:scaling>
          <c:orientation val="minMax"/>
        </c:scaling>
        <c:delete val="0"/>
        <c:axPos val="l"/>
        <c:majorGridlines/>
        <c:numFmt formatCode="General" sourceLinked="1"/>
        <c:majorTickMark val="out"/>
        <c:minorTickMark val="none"/>
        <c:tickLblPos val="nextTo"/>
        <c:txPr>
          <a:bodyPr/>
          <a:lstStyle/>
          <a:p>
            <a:pPr>
              <a:defRPr sz="2200" b="1" i="1"/>
            </a:pPr>
            <a:endParaRPr lang="en-US"/>
          </a:p>
        </c:txPr>
        <c:crossAx val="132884352"/>
        <c:crosses val="autoZero"/>
        <c:crossBetween val="between"/>
      </c:valAx>
    </c:plotArea>
    <c:legend>
      <c:legendPos val="r"/>
      <c:layout>
        <c:manualLayout>
          <c:xMode val="edge"/>
          <c:yMode val="edge"/>
          <c:x val="0.80714366364581969"/>
          <c:y val="1.7989255249343888E-3"/>
          <c:w val="0.1928563363541822"/>
          <c:h val="0.16827714895013124"/>
        </c:manualLayout>
      </c:layout>
      <c:overlay val="0"/>
      <c:txPr>
        <a:bodyPr/>
        <a:lstStyle/>
        <a:p>
          <a:pPr>
            <a:defRPr sz="24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6736137149523306E-2"/>
          <c:y val="4.4348065362797395E-2"/>
          <c:w val="0.85924863558721865"/>
          <c:h val="0.75672043010752976"/>
        </c:manualLayout>
      </c:layout>
      <c:bar3DChart>
        <c:barDir val="col"/>
        <c:grouping val="clustered"/>
        <c:varyColors val="0"/>
        <c:ser>
          <c:idx val="0"/>
          <c:order val="0"/>
          <c:tx>
            <c:strRef>
              <c:f>Sheet1!$U$19</c:f>
              <c:strCache>
                <c:ptCount val="1"/>
                <c:pt idx="0">
                  <c:v>Pre</c:v>
                </c:pt>
              </c:strCache>
            </c:strRef>
          </c:tx>
          <c:spPr>
            <a:solidFill>
              <a:schemeClr val="bg2"/>
            </a:solidFill>
          </c:spPr>
          <c:invertIfNegative val="0"/>
          <c:cat>
            <c:strRef>
              <c:f>Sheet1!$T$20:$T$21</c:f>
              <c:strCache>
                <c:ptCount val="2"/>
                <c:pt idx="0">
                  <c:v>Phonological Awareness</c:v>
                </c:pt>
                <c:pt idx="1">
                  <c:v>Alternate Phonological Awareness</c:v>
                </c:pt>
              </c:strCache>
            </c:strRef>
          </c:cat>
          <c:val>
            <c:numRef>
              <c:f>Sheet1!$U$20:$U$21</c:f>
              <c:numCache>
                <c:formatCode>General</c:formatCode>
                <c:ptCount val="2"/>
                <c:pt idx="0">
                  <c:v>76</c:v>
                </c:pt>
                <c:pt idx="1">
                  <c:v>79</c:v>
                </c:pt>
              </c:numCache>
            </c:numRef>
          </c:val>
        </c:ser>
        <c:ser>
          <c:idx val="1"/>
          <c:order val="1"/>
          <c:tx>
            <c:strRef>
              <c:f>Sheet1!$V$19</c:f>
              <c:strCache>
                <c:ptCount val="1"/>
                <c:pt idx="0">
                  <c:v>Post</c:v>
                </c:pt>
              </c:strCache>
            </c:strRef>
          </c:tx>
          <c:spPr>
            <a:solidFill>
              <a:srgbClr val="FFFFFF"/>
            </a:solidFill>
          </c:spPr>
          <c:invertIfNegative val="0"/>
          <c:cat>
            <c:strRef>
              <c:f>Sheet1!$T$20:$T$21</c:f>
              <c:strCache>
                <c:ptCount val="2"/>
                <c:pt idx="0">
                  <c:v>Phonological Awareness</c:v>
                </c:pt>
                <c:pt idx="1">
                  <c:v>Alternate Phonological Awareness</c:v>
                </c:pt>
              </c:strCache>
            </c:strRef>
          </c:cat>
          <c:val>
            <c:numRef>
              <c:f>Sheet1!$V$20:$V$21</c:f>
              <c:numCache>
                <c:formatCode>General</c:formatCode>
                <c:ptCount val="2"/>
                <c:pt idx="0">
                  <c:v>115</c:v>
                </c:pt>
                <c:pt idx="1">
                  <c:v>103</c:v>
                </c:pt>
              </c:numCache>
            </c:numRef>
          </c:val>
        </c:ser>
        <c:dLbls>
          <c:showLegendKey val="0"/>
          <c:showVal val="0"/>
          <c:showCatName val="0"/>
          <c:showSerName val="0"/>
          <c:showPercent val="0"/>
          <c:showBubbleSize val="0"/>
        </c:dLbls>
        <c:gapWidth val="150"/>
        <c:shape val="box"/>
        <c:axId val="134265856"/>
        <c:axId val="134271744"/>
        <c:axId val="0"/>
      </c:bar3DChart>
      <c:catAx>
        <c:axId val="134265856"/>
        <c:scaling>
          <c:orientation val="minMax"/>
        </c:scaling>
        <c:delete val="0"/>
        <c:axPos val="b"/>
        <c:majorTickMark val="out"/>
        <c:minorTickMark val="none"/>
        <c:tickLblPos val="nextTo"/>
        <c:txPr>
          <a:bodyPr/>
          <a:lstStyle/>
          <a:p>
            <a:pPr>
              <a:defRPr sz="2000" b="1"/>
            </a:pPr>
            <a:endParaRPr lang="en-US"/>
          </a:p>
        </c:txPr>
        <c:crossAx val="134271744"/>
        <c:crosses val="autoZero"/>
        <c:auto val="1"/>
        <c:lblAlgn val="ctr"/>
        <c:lblOffset val="100"/>
        <c:noMultiLvlLbl val="0"/>
      </c:catAx>
      <c:valAx>
        <c:axId val="134271744"/>
        <c:scaling>
          <c:orientation val="minMax"/>
        </c:scaling>
        <c:delete val="0"/>
        <c:axPos val="l"/>
        <c:majorGridlines/>
        <c:numFmt formatCode="General" sourceLinked="1"/>
        <c:majorTickMark val="out"/>
        <c:minorTickMark val="none"/>
        <c:tickLblPos val="nextTo"/>
        <c:txPr>
          <a:bodyPr/>
          <a:lstStyle/>
          <a:p>
            <a:pPr>
              <a:defRPr sz="2000" b="1"/>
            </a:pPr>
            <a:endParaRPr lang="en-US"/>
          </a:p>
        </c:txPr>
        <c:crossAx val="134265856"/>
        <c:crosses val="autoZero"/>
        <c:crossBetween val="between"/>
      </c:valAx>
    </c:plotArea>
    <c:legend>
      <c:legendPos val="r"/>
      <c:layout>
        <c:manualLayout>
          <c:xMode val="edge"/>
          <c:yMode val="edge"/>
          <c:x val="0.81625994667333379"/>
          <c:y val="1.7985987638641947E-2"/>
          <c:w val="0.17580354539015958"/>
          <c:h val="0.17370544407755512"/>
        </c:manualLayout>
      </c:layout>
      <c:overlay val="0"/>
      <c:txPr>
        <a:bodyPr/>
        <a:lstStyle/>
        <a:p>
          <a:pPr>
            <a:defRPr sz="2400" b="1"/>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6736137149523306E-2"/>
          <c:y val="4.2962188320209982E-2"/>
          <c:w val="0.79591269841269841"/>
          <c:h val="0.78069902395013302"/>
        </c:manualLayout>
      </c:layout>
      <c:bar3DChart>
        <c:barDir val="col"/>
        <c:grouping val="clustered"/>
        <c:varyColors val="0"/>
        <c:ser>
          <c:idx val="0"/>
          <c:order val="0"/>
          <c:tx>
            <c:strRef>
              <c:f>Sheet1!$R$3</c:f>
              <c:strCache>
                <c:ptCount val="1"/>
                <c:pt idx="0">
                  <c:v>Pre</c:v>
                </c:pt>
              </c:strCache>
            </c:strRef>
          </c:tx>
          <c:spPr>
            <a:solidFill>
              <a:schemeClr val="bg2"/>
            </a:solidFill>
          </c:spPr>
          <c:invertIfNegative val="0"/>
          <c:cat>
            <c:strRef>
              <c:f>Sheet1!$Q$4:$Q$7</c:f>
              <c:strCache>
                <c:ptCount val="4"/>
                <c:pt idx="0">
                  <c:v>Pseudoword Decoding</c:v>
                </c:pt>
                <c:pt idx="1">
                  <c:v>Word Reading</c:v>
                </c:pt>
                <c:pt idx="2">
                  <c:v>Reading Comprehension</c:v>
                </c:pt>
                <c:pt idx="3">
                  <c:v>Written Expression</c:v>
                </c:pt>
              </c:strCache>
            </c:strRef>
          </c:cat>
          <c:val>
            <c:numRef>
              <c:f>Sheet1!$R$4:$R$7</c:f>
              <c:numCache>
                <c:formatCode>General</c:formatCode>
                <c:ptCount val="4"/>
                <c:pt idx="0">
                  <c:v>79</c:v>
                </c:pt>
                <c:pt idx="1">
                  <c:v>65</c:v>
                </c:pt>
                <c:pt idx="2">
                  <c:v>58</c:v>
                </c:pt>
                <c:pt idx="3">
                  <c:v>75</c:v>
                </c:pt>
              </c:numCache>
            </c:numRef>
          </c:val>
        </c:ser>
        <c:ser>
          <c:idx val="1"/>
          <c:order val="1"/>
          <c:tx>
            <c:strRef>
              <c:f>Sheet1!$S$3</c:f>
              <c:strCache>
                <c:ptCount val="1"/>
                <c:pt idx="0">
                  <c:v>Post</c:v>
                </c:pt>
              </c:strCache>
            </c:strRef>
          </c:tx>
          <c:spPr>
            <a:solidFill>
              <a:srgbClr val="FFFFFF"/>
            </a:solidFill>
          </c:spPr>
          <c:invertIfNegative val="0"/>
          <c:cat>
            <c:strRef>
              <c:f>Sheet1!$Q$4:$Q$7</c:f>
              <c:strCache>
                <c:ptCount val="4"/>
                <c:pt idx="0">
                  <c:v>Pseudoword Decoding</c:v>
                </c:pt>
                <c:pt idx="1">
                  <c:v>Word Reading</c:v>
                </c:pt>
                <c:pt idx="2">
                  <c:v>Reading Comprehension</c:v>
                </c:pt>
                <c:pt idx="3">
                  <c:v>Written Expression</c:v>
                </c:pt>
              </c:strCache>
            </c:strRef>
          </c:cat>
          <c:val>
            <c:numRef>
              <c:f>Sheet1!$S$4:$S$7</c:f>
              <c:numCache>
                <c:formatCode>General</c:formatCode>
                <c:ptCount val="4"/>
                <c:pt idx="0">
                  <c:v>92</c:v>
                </c:pt>
                <c:pt idx="1">
                  <c:v>81</c:v>
                </c:pt>
                <c:pt idx="2">
                  <c:v>97</c:v>
                </c:pt>
                <c:pt idx="3">
                  <c:v>100</c:v>
                </c:pt>
              </c:numCache>
            </c:numRef>
          </c:val>
        </c:ser>
        <c:dLbls>
          <c:showLegendKey val="0"/>
          <c:showVal val="0"/>
          <c:showCatName val="0"/>
          <c:showSerName val="0"/>
          <c:showPercent val="0"/>
          <c:showBubbleSize val="0"/>
        </c:dLbls>
        <c:gapWidth val="150"/>
        <c:shape val="box"/>
        <c:axId val="178390144"/>
        <c:axId val="178391680"/>
        <c:axId val="0"/>
      </c:bar3DChart>
      <c:catAx>
        <c:axId val="178390144"/>
        <c:scaling>
          <c:orientation val="minMax"/>
        </c:scaling>
        <c:delete val="0"/>
        <c:axPos val="b"/>
        <c:majorTickMark val="out"/>
        <c:minorTickMark val="none"/>
        <c:tickLblPos val="nextTo"/>
        <c:txPr>
          <a:bodyPr/>
          <a:lstStyle/>
          <a:p>
            <a:pPr>
              <a:defRPr sz="1800" b="1"/>
            </a:pPr>
            <a:endParaRPr lang="en-US"/>
          </a:p>
        </c:txPr>
        <c:crossAx val="178391680"/>
        <c:crosses val="autoZero"/>
        <c:auto val="1"/>
        <c:lblAlgn val="ctr"/>
        <c:lblOffset val="100"/>
        <c:noMultiLvlLbl val="0"/>
      </c:catAx>
      <c:valAx>
        <c:axId val="178391680"/>
        <c:scaling>
          <c:orientation val="minMax"/>
        </c:scaling>
        <c:delete val="0"/>
        <c:axPos val="l"/>
        <c:majorGridlines/>
        <c:numFmt formatCode="General" sourceLinked="1"/>
        <c:majorTickMark val="out"/>
        <c:minorTickMark val="none"/>
        <c:tickLblPos val="nextTo"/>
        <c:txPr>
          <a:bodyPr/>
          <a:lstStyle/>
          <a:p>
            <a:pPr>
              <a:defRPr sz="2000" b="1"/>
            </a:pPr>
            <a:endParaRPr lang="en-US"/>
          </a:p>
        </c:txPr>
        <c:crossAx val="178390144"/>
        <c:crosses val="autoZero"/>
        <c:crossBetween val="between"/>
      </c:valAx>
    </c:plotArea>
    <c:legend>
      <c:legendPos val="r"/>
      <c:layout>
        <c:manualLayout>
          <c:xMode val="edge"/>
          <c:yMode val="edge"/>
          <c:x val="0.81812999726385693"/>
          <c:y val="1.7988796176597328E-3"/>
          <c:w val="0.18026121734783204"/>
          <c:h val="0.16827714895013124"/>
        </c:manualLayout>
      </c:layout>
      <c:overlay val="0"/>
      <c:txPr>
        <a:bodyPr/>
        <a:lstStyle/>
        <a:p>
          <a:pPr>
            <a:defRPr sz="24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emf"/></Relationships>
</file>

<file path=ppt/drawings/drawing1.xml><?xml version="1.0" encoding="utf-8"?>
<c:userShapes xmlns:c="http://schemas.openxmlformats.org/drawingml/2006/chart">
  <cdr:relSizeAnchor xmlns:cdr="http://schemas.openxmlformats.org/drawingml/2006/chartDrawing">
    <cdr:from>
      <cdr:x>0.78571</cdr:x>
      <cdr:y>0.08065</cdr:y>
    </cdr:from>
    <cdr:to>
      <cdr:x>0.89683</cdr:x>
      <cdr:y>0.14516</cdr:y>
    </cdr:to>
    <cdr:sp macro="" textlink="">
      <cdr:nvSpPr>
        <cdr:cNvPr id="2" name="TextBox 1"/>
        <cdr:cNvSpPr txBox="1"/>
      </cdr:nvSpPr>
      <cdr:spPr>
        <a:xfrm xmlns:a="http://schemas.openxmlformats.org/drawingml/2006/main">
          <a:off x="7543800" y="381000"/>
          <a:ext cx="10668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0.19048</cdr:x>
      <cdr:y>0.04839</cdr:y>
    </cdr:from>
    <cdr:to>
      <cdr:x>0.31746</cdr:x>
      <cdr:y>0.16129</cdr:y>
    </cdr:to>
    <cdr:sp macro="" textlink="">
      <cdr:nvSpPr>
        <cdr:cNvPr id="3" name="TextBox 2"/>
        <cdr:cNvSpPr txBox="1"/>
      </cdr:nvSpPr>
      <cdr:spPr>
        <a:xfrm xmlns:a="http://schemas.openxmlformats.org/drawingml/2006/main">
          <a:off x="1828800" y="228600"/>
          <a:ext cx="1219200" cy="53338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400" b="1" dirty="0" smtClean="0">
              <a:solidFill>
                <a:srgbClr val="FFFFFF"/>
              </a:solidFill>
            </a:rPr>
            <a:t>IQ=101</a:t>
          </a:r>
          <a:endParaRPr lang="en-US" sz="1100" b="1"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53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idx="2"/>
          </p:nvPr>
        </p:nvSpPr>
        <p:spPr bwMode="auto">
          <a:xfrm>
            <a:off x="958850" y="722313"/>
            <a:ext cx="5397500" cy="3597275"/>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75360" y="4560570"/>
            <a:ext cx="5364480" cy="4320540"/>
          </a:xfrm>
          <a:prstGeom prst="rect">
            <a:avLst/>
          </a:prstGeom>
          <a:noFill/>
          <a:ln w="12700">
            <a:noFill/>
            <a:miter lim="800000"/>
            <a:headEnd/>
            <a:tailEnd/>
          </a:ln>
          <a:effectLst/>
        </p:spPr>
        <p:txBody>
          <a:bodyPr vert="horz" wrap="square" lIns="95655" tIns="46988" rIns="95655" bIns="46988"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2" name="Rectangle 4"/>
          <p:cNvSpPr>
            <a:spLocks noChangeArrowheads="1"/>
          </p:cNvSpPr>
          <p:nvPr/>
        </p:nvSpPr>
        <p:spPr bwMode="auto">
          <a:xfrm>
            <a:off x="67734" y="90012"/>
            <a:ext cx="1215813" cy="330041"/>
          </a:xfrm>
          <a:prstGeom prst="rect">
            <a:avLst/>
          </a:prstGeom>
          <a:noFill/>
          <a:ln w="12700">
            <a:noFill/>
            <a:miter lim="800000"/>
            <a:headEnd/>
            <a:tailEnd/>
          </a:ln>
          <a:effectLst/>
        </p:spPr>
        <p:txBody>
          <a:bodyPr wrap="none" lIns="95655" tIns="46988" rIns="95655" bIns="46988" anchor="ctr">
            <a:spAutoFit/>
          </a:bodyPr>
          <a:lstStyle/>
          <a:p>
            <a:pPr>
              <a:spcBef>
                <a:spcPct val="0"/>
              </a:spcBef>
              <a:buClrTx/>
              <a:buSzTx/>
              <a:buFontTx/>
              <a:buNone/>
              <a:defRPr/>
            </a:pPr>
            <a:r>
              <a:rPr lang="en-US" sz="1500" dirty="0">
                <a:solidFill>
                  <a:schemeClr val="tx1"/>
                </a:solidFill>
                <a:effectLst>
                  <a:outerShdw blurRad="38100" dist="38100" dir="2700000" algn="tl">
                    <a:srgbClr val="C0C0C0"/>
                  </a:outerShdw>
                </a:effectLst>
                <a:latin typeface="Arial" pitchFamily="34" charset="0"/>
              </a:rPr>
              <a:t>Tm Conway</a:t>
            </a:r>
          </a:p>
        </p:txBody>
      </p:sp>
      <p:sp>
        <p:nvSpPr>
          <p:cNvPr id="2053" name="Rectangle 5"/>
          <p:cNvSpPr>
            <a:spLocks noChangeArrowheads="1"/>
          </p:cNvSpPr>
          <p:nvPr/>
        </p:nvSpPr>
        <p:spPr bwMode="auto">
          <a:xfrm>
            <a:off x="67733" y="9183305"/>
            <a:ext cx="1050785" cy="325726"/>
          </a:xfrm>
          <a:prstGeom prst="rect">
            <a:avLst/>
          </a:prstGeom>
          <a:noFill/>
          <a:ln w="12700">
            <a:noFill/>
            <a:miter lim="800000"/>
            <a:headEnd/>
            <a:tailEnd/>
          </a:ln>
          <a:effectLst/>
        </p:spPr>
        <p:txBody>
          <a:bodyPr wrap="none" lIns="95655" tIns="46988" rIns="95655" bIns="46988" anchor="ctr">
            <a:spAutoFit/>
          </a:bodyPr>
          <a:lstStyle/>
          <a:p>
            <a:pPr>
              <a:spcBef>
                <a:spcPct val="0"/>
              </a:spcBef>
              <a:buClrTx/>
              <a:buSzTx/>
              <a:buFontTx/>
              <a:buNone/>
              <a:defRPr/>
            </a:pPr>
            <a:fld id="{08974DE2-2617-4FF0-A21E-0F403530F0EB}" type="datetime1">
              <a:rPr lang="en-US" sz="1500">
                <a:solidFill>
                  <a:schemeClr val="tx1"/>
                </a:solidFill>
                <a:effectLst>
                  <a:outerShdw blurRad="38100" dist="38100" dir="2700000" algn="tl">
                    <a:srgbClr val="C0C0C0"/>
                  </a:outerShdw>
                </a:effectLst>
                <a:latin typeface="Arial" pitchFamily="34" charset="0"/>
              </a:rPr>
              <a:pPr>
                <a:spcBef>
                  <a:spcPct val="0"/>
                </a:spcBef>
                <a:buClrTx/>
                <a:buSzTx/>
                <a:buFontTx/>
                <a:buNone/>
                <a:defRPr/>
              </a:pPr>
              <a:t>4/2/2015</a:t>
            </a:fld>
            <a:endParaRPr lang="en-US" sz="1500" dirty="0">
              <a:solidFill>
                <a:schemeClr val="tx1"/>
              </a:solidFill>
              <a:effectLst>
                <a:outerShdw blurRad="38100" dist="38100" dir="2700000" algn="tl">
                  <a:srgbClr val="C0C0C0"/>
                </a:outerShdw>
              </a:effectLst>
              <a:latin typeface="Arial" pitchFamily="34" charset="0"/>
            </a:endParaRPr>
          </a:p>
        </p:txBody>
      </p:sp>
      <p:sp>
        <p:nvSpPr>
          <p:cNvPr id="2054" name="Rectangle 6"/>
          <p:cNvSpPr>
            <a:spLocks noChangeArrowheads="1"/>
          </p:cNvSpPr>
          <p:nvPr/>
        </p:nvSpPr>
        <p:spPr bwMode="auto">
          <a:xfrm>
            <a:off x="6818647" y="9183306"/>
            <a:ext cx="428820" cy="325726"/>
          </a:xfrm>
          <a:prstGeom prst="rect">
            <a:avLst/>
          </a:prstGeom>
          <a:noFill/>
          <a:ln w="12700">
            <a:noFill/>
            <a:miter lim="800000"/>
            <a:headEnd/>
            <a:tailEnd/>
          </a:ln>
          <a:effectLst/>
        </p:spPr>
        <p:txBody>
          <a:bodyPr wrap="none" lIns="95655" tIns="46988" rIns="95655" bIns="46988" anchor="ctr">
            <a:spAutoFit/>
          </a:bodyPr>
          <a:lstStyle/>
          <a:p>
            <a:pPr algn="r">
              <a:spcBef>
                <a:spcPct val="0"/>
              </a:spcBef>
              <a:buClrTx/>
              <a:buSzTx/>
              <a:buFontTx/>
              <a:buNone/>
              <a:defRPr/>
            </a:pPr>
            <a:fld id="{3A570A60-F669-44F5-9834-8526F78627E7}" type="slidenum">
              <a:rPr lang="en-US" sz="1500">
                <a:solidFill>
                  <a:schemeClr val="tx1"/>
                </a:solidFill>
                <a:effectLst>
                  <a:outerShdw blurRad="38100" dist="38100" dir="2700000" algn="tl">
                    <a:srgbClr val="C0C0C0"/>
                  </a:outerShdw>
                </a:effectLst>
                <a:latin typeface="Arial" pitchFamily="34" charset="0"/>
              </a:rPr>
              <a:pPr algn="r">
                <a:spcBef>
                  <a:spcPct val="0"/>
                </a:spcBef>
                <a:buClrTx/>
                <a:buSzTx/>
                <a:buFontTx/>
                <a:buNone/>
                <a:defRPr/>
              </a:pPr>
              <a:t>‹#›</a:t>
            </a:fld>
            <a:endParaRPr lang="en-US" sz="1500" dirty="0">
              <a:solidFill>
                <a:schemeClr val="tx1"/>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2028168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Ultimately –</a:t>
            </a:r>
            <a:r>
              <a:rPr lang="en-US" baseline="0" dirty="0" smtClean="0"/>
              <a:t> everything I’m talking about today comes down to this – the neurons in a human brain and their response to the environment.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how does the brain develop</a:t>
            </a:r>
            <a:r>
              <a:rPr lang="en-US" baseline="0" dirty="0" smtClean="0"/>
              <a:t> these distributed networks of sensory and cognitive abilities?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the sensory and cognitive</a:t>
            </a:r>
            <a:r>
              <a:rPr lang="en-US" baseline="0" dirty="0" smtClean="0"/>
              <a:t> experiences that drive “experience dependent” neural plasticity which helps the brain forms networks for developing skills and abilities. </a:t>
            </a:r>
          </a:p>
          <a:p>
            <a:endParaRPr lang="en-US" baseline="0" dirty="0" smtClean="0"/>
          </a:p>
          <a:p>
            <a:r>
              <a:rPr lang="en-US" baseline="0" dirty="0" smtClean="0"/>
              <a:t>Figure is from Miller’s handout @ SPD conference – her talk on 10/20/11.</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60438" y="722313"/>
            <a:ext cx="5395912" cy="3597275"/>
          </a:xfrm>
          <a:ln/>
        </p:spPr>
      </p:sp>
      <p:sp>
        <p:nvSpPr>
          <p:cNvPr id="49155" name="Rectangle 3"/>
          <p:cNvSpPr>
            <a:spLocks noGrp="1" noChangeArrowheads="1"/>
          </p:cNvSpPr>
          <p:nvPr>
            <p:ph type="body" idx="1"/>
          </p:nvPr>
        </p:nvSpPr>
        <p:spPr>
          <a:xfrm>
            <a:off x="975360" y="4560570"/>
            <a:ext cx="5364480" cy="4318874"/>
          </a:xfrm>
          <a:noFill/>
          <a:ln w="9525"/>
        </p:spPr>
        <p:txBody>
          <a:bodyPr lIns="94085" tIns="47041" rIns="94085" bIns="47041"/>
          <a:lstStyle/>
          <a:p>
            <a:r>
              <a:rPr lang="en-US" dirty="0" smtClean="0">
                <a:latin typeface="Arial" charset="0"/>
              </a:rPr>
              <a:t>Networks form for language skills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60438" y="722313"/>
            <a:ext cx="5399087" cy="3598862"/>
          </a:xfrm>
          <a:ln/>
        </p:spPr>
      </p:sp>
      <p:sp>
        <p:nvSpPr>
          <p:cNvPr id="50179" name="Rectangle 3"/>
          <p:cNvSpPr>
            <a:spLocks noGrp="1" noChangeArrowheads="1"/>
          </p:cNvSpPr>
          <p:nvPr>
            <p:ph type="body" idx="1"/>
          </p:nvPr>
        </p:nvSpPr>
        <p:spPr>
          <a:xfrm>
            <a:off x="975360" y="4560570"/>
            <a:ext cx="5364480" cy="4318874"/>
          </a:xfrm>
          <a:noFill/>
          <a:ln w="9525"/>
        </p:spPr>
        <p:txBody>
          <a:bodyPr lIns="92622" tIns="46310" rIns="92622" bIns="46310"/>
          <a:lstStyle/>
          <a:p>
            <a:r>
              <a:rPr lang="en-US" dirty="0" smtClean="0">
                <a:latin typeface="Arial" charset="0"/>
              </a:rPr>
              <a:t>Other networks form for reading skills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xfrm>
            <a:off x="4143587" y="9119474"/>
            <a:ext cx="3169920" cy="480060"/>
          </a:xfrm>
          <a:prstGeom prst="rect">
            <a:avLst/>
          </a:prstGeom>
          <a:noFill/>
        </p:spPr>
        <p:txBody>
          <a:bodyPr lIns="96661" tIns="48331" rIns="96661" bIns="48331"/>
          <a:lstStyle/>
          <a:p>
            <a:fld id="{15C17ECF-CCEF-4545-9D02-6C54AEB3173A}" type="slidenum">
              <a:rPr lang="en-US" smtClean="0"/>
              <a:pPr/>
              <a:t>19</a:t>
            </a:fld>
            <a:endParaRPr lang="en-US" smtClean="0"/>
          </a:p>
        </p:txBody>
      </p:sp>
      <p:sp>
        <p:nvSpPr>
          <p:cNvPr id="149507" name="Rectangle 2"/>
          <p:cNvSpPr>
            <a:spLocks noGrp="1" noRot="1" noChangeAspect="1" noChangeArrowheads="1" noTextEdit="1"/>
          </p:cNvSpPr>
          <p:nvPr>
            <p:ph type="sldImg"/>
          </p:nvPr>
        </p:nvSpPr>
        <p:spPr>
          <a:xfrm>
            <a:off x="1187450" y="960438"/>
            <a:ext cx="4940300" cy="3294062"/>
          </a:xfrm>
          <a:solidFill>
            <a:srgbClr val="FFFFFF"/>
          </a:solidFill>
          <a:ln/>
        </p:spPr>
      </p:sp>
      <p:sp>
        <p:nvSpPr>
          <p:cNvPr id="149508" name="Rectangle 3"/>
          <p:cNvSpPr>
            <a:spLocks noGrp="1" noChangeArrowheads="1"/>
          </p:cNvSpPr>
          <p:nvPr>
            <p:ph type="body" idx="1"/>
          </p:nvPr>
        </p:nvSpPr>
        <p:spPr>
          <a:xfrm>
            <a:off x="1115907" y="4572239"/>
            <a:ext cx="5086773" cy="3650456"/>
          </a:xfrm>
          <a:noFill/>
          <a:ln/>
        </p:spPr>
        <p:txBody>
          <a:bodyPr wrap="none" lIns="86730" tIns="43366" rIns="86730" bIns="43366" anchor="ct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 Montgomery &amp; Developmental Dyslexia oral awareness deficits</a:t>
            </a:r>
          </a:p>
          <a:p>
            <a:r>
              <a:rPr lang="en-US" dirty="0" smtClean="0"/>
              <a:t>Abstract:</a:t>
            </a:r>
          </a:p>
          <a:p>
            <a:r>
              <a:rPr lang="en-US" dirty="0" smtClean="0"/>
              <a:t>15 dyslexic and 19 normal readers of the same reading age (8 yrs) but of different CA (10 and 8 yrs) were given an articulation accessing and a phoneme segmentation task. For the former task, Ss had to indicate which of several schematic drawings corresponded to the position of their tongue, teeth, and lips for a given phoneme. Results show that the dyslexic Ss experienced great difficulty with this task, although they were equal to the normal Ss on a simple phoneme segmentation task. Results were replicated with 2 further samples of 19 dyslexic and 15 normal Ss. It is hypothesized that awareness of articulation processes is an important factor in explanations of dyslexia. (17 ref) (</a:t>
            </a:r>
            <a:r>
              <a:rPr lang="en-US" dirty="0" err="1" smtClean="0"/>
              <a:t>PsycINFO</a:t>
            </a:r>
            <a:r>
              <a:rPr lang="en-US" dirty="0" smtClean="0"/>
              <a:t> Database Record (c) 2010 APA, all rights reserved)</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smtClean="0"/>
          </a:p>
        </p:txBody>
      </p:sp>
      <p:sp>
        <p:nvSpPr>
          <p:cNvPr id="103428" name="Slide Number Placeholder 3"/>
          <p:cNvSpPr>
            <a:spLocks noGrp="1"/>
          </p:cNvSpPr>
          <p:nvPr>
            <p:ph type="sldNum" sz="quarter" idx="5"/>
          </p:nvPr>
        </p:nvSpPr>
        <p:spPr>
          <a:xfrm>
            <a:off x="4143587" y="9119474"/>
            <a:ext cx="3169920" cy="480060"/>
          </a:xfrm>
          <a:prstGeom prst="rect">
            <a:avLst/>
          </a:prstGeom>
          <a:noFill/>
        </p:spPr>
        <p:txBody>
          <a:bodyPr lIns="96661" tIns="48331" rIns="96661" bIns="48331"/>
          <a:lstStyle/>
          <a:p>
            <a:fld id="{CA2C2354-2A6E-43A7-AE44-62695380B2E0}" type="slidenum">
              <a:rPr lang="en-US"/>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xfrm>
            <a:off x="4143587" y="9119474"/>
            <a:ext cx="3169920" cy="480060"/>
          </a:xfrm>
          <a:prstGeom prst="rect">
            <a:avLst/>
          </a:prstGeom>
          <a:noFill/>
        </p:spPr>
        <p:txBody>
          <a:bodyPr lIns="96661" tIns="48331" rIns="96661" bIns="48331"/>
          <a:lstStyle/>
          <a:p>
            <a:fld id="{B514F5EB-30C6-4C98-A54F-7D229CD74912}" type="slidenum">
              <a:rPr lang="en-US"/>
              <a:pPr/>
              <a:t>24</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models that tell us how certain areas of the brain</a:t>
            </a:r>
            <a:r>
              <a:rPr lang="en-US" baseline="0" dirty="0" smtClean="0"/>
              <a:t> have more activity for one type of sensory or cognitive information processing than another. This would lead us to believe that there are particular processing “centers” in the brain; however, we have other studies that show us the brain is not so strictly divided into functional zones or “centers”. </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xfrm>
            <a:off x="4143587" y="9119474"/>
            <a:ext cx="3169920" cy="480060"/>
          </a:xfrm>
          <a:prstGeom prst="rect">
            <a:avLst/>
          </a:prstGeom>
          <a:noFill/>
        </p:spPr>
        <p:txBody>
          <a:bodyPr lIns="96661" tIns="48331" rIns="96661" bIns="48331"/>
          <a:lstStyle/>
          <a:p>
            <a:fld id="{0FE5B101-245B-49AB-8ECA-F1F74D682536}" type="slidenum">
              <a:rPr lang="en-US"/>
              <a:pPr/>
              <a:t>25</a:t>
            </a:fld>
            <a:endParaRPr lang="en-US"/>
          </a:p>
        </p:txBody>
      </p:sp>
      <p:sp>
        <p:nvSpPr>
          <p:cNvPr id="105475" name="Rectangle 2"/>
          <p:cNvSpPr>
            <a:spLocks noGrp="1" noRot="1" noChangeAspect="1" noChangeArrowheads="1" noTextEdit="1"/>
          </p:cNvSpPr>
          <p:nvPr>
            <p:ph type="sldImg"/>
          </p:nvPr>
        </p:nvSpPr>
        <p:spPr>
          <a:xfrm>
            <a:off x="958850" y="722313"/>
            <a:ext cx="5397500" cy="3597275"/>
          </a:xfrm>
          <a:solidFill>
            <a:srgbClr val="FFFFFF"/>
          </a:solidFill>
          <a:ln/>
        </p:spPr>
      </p:sp>
      <p:sp>
        <p:nvSpPr>
          <p:cNvPr id="105476" name="Rectangle 3"/>
          <p:cNvSpPr>
            <a:spLocks noGrp="1" noChangeArrowheads="1"/>
          </p:cNvSpPr>
          <p:nvPr>
            <p:ph type="body" idx="1"/>
          </p:nvPr>
        </p:nvSpPr>
        <p:spPr>
          <a:xfrm>
            <a:off x="975360" y="4560570"/>
            <a:ext cx="5364480" cy="4318874"/>
          </a:xfrm>
          <a:solidFill>
            <a:srgbClr val="FFFFFF"/>
          </a:solidFill>
          <a:ln>
            <a:solidFill>
              <a:srgbClr val="000000"/>
            </a:solidFill>
          </a:ln>
        </p:spPr>
        <p:txBody>
          <a:bodyPr lIns="96785" tIns="48392" rIns="96785" bIns="48392"/>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xfrm>
            <a:off x="4143587" y="9119474"/>
            <a:ext cx="3169920" cy="480060"/>
          </a:xfrm>
          <a:prstGeom prst="rect">
            <a:avLst/>
          </a:prstGeom>
          <a:noFill/>
        </p:spPr>
        <p:txBody>
          <a:bodyPr lIns="96661" tIns="48331" rIns="96661" bIns="48331"/>
          <a:lstStyle/>
          <a:p>
            <a:fld id="{048A08B6-9569-4FFB-A9B0-57B5590BD0BE}" type="slidenum">
              <a:rPr lang="en-US"/>
              <a:pPr/>
              <a:t>26</a:t>
            </a:fld>
            <a:endParaRPr lang="en-US"/>
          </a:p>
        </p:txBody>
      </p:sp>
      <p:sp>
        <p:nvSpPr>
          <p:cNvPr id="106499" name="Rectangle 2"/>
          <p:cNvSpPr>
            <a:spLocks noGrp="1" noRot="1" noChangeAspect="1" noChangeArrowheads="1" noTextEdit="1"/>
          </p:cNvSpPr>
          <p:nvPr>
            <p:ph type="sldImg"/>
          </p:nvPr>
        </p:nvSpPr>
        <p:spPr>
          <a:xfrm>
            <a:off x="958850" y="722313"/>
            <a:ext cx="5397500" cy="3597275"/>
          </a:xfrm>
          <a:solidFill>
            <a:srgbClr val="FFFFFF"/>
          </a:solidFill>
          <a:ln/>
        </p:spPr>
      </p:sp>
      <p:sp>
        <p:nvSpPr>
          <p:cNvPr id="106500" name="Rectangle 3"/>
          <p:cNvSpPr>
            <a:spLocks noGrp="1" noChangeArrowheads="1"/>
          </p:cNvSpPr>
          <p:nvPr>
            <p:ph type="body" idx="1"/>
          </p:nvPr>
        </p:nvSpPr>
        <p:spPr>
          <a:xfrm>
            <a:off x="975360" y="4560570"/>
            <a:ext cx="5364480" cy="4318874"/>
          </a:xfrm>
          <a:solidFill>
            <a:srgbClr val="FFFFFF"/>
          </a:solidFill>
          <a:ln>
            <a:solidFill>
              <a:srgbClr val="000000"/>
            </a:solidFill>
          </a:ln>
        </p:spPr>
        <p:txBody>
          <a:bodyPr lIns="96785" tIns="48392" rIns="96785" bIns="48392"/>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xfrm>
            <a:off x="4143587" y="9119474"/>
            <a:ext cx="3169920" cy="480060"/>
          </a:xfrm>
          <a:prstGeom prst="rect">
            <a:avLst/>
          </a:prstGeom>
          <a:noFill/>
        </p:spPr>
        <p:txBody>
          <a:bodyPr lIns="96661" tIns="48331" rIns="96661" bIns="48331"/>
          <a:lstStyle/>
          <a:p>
            <a:fld id="{09ED267D-3697-4745-B593-817FCAD6CE21}" type="slidenum">
              <a:rPr lang="en-US"/>
              <a:pPr/>
              <a:t>27</a:t>
            </a:fld>
            <a:endParaRPr lang="en-US"/>
          </a:p>
        </p:txBody>
      </p:sp>
      <p:sp>
        <p:nvSpPr>
          <p:cNvPr id="107523" name="Rectangle 2"/>
          <p:cNvSpPr>
            <a:spLocks noGrp="1" noRot="1" noChangeAspect="1" noChangeArrowheads="1" noTextEdit="1"/>
          </p:cNvSpPr>
          <p:nvPr>
            <p:ph type="sldImg"/>
          </p:nvPr>
        </p:nvSpPr>
        <p:spPr>
          <a:xfrm>
            <a:off x="958850" y="722313"/>
            <a:ext cx="5397500" cy="3597275"/>
          </a:xfrm>
          <a:solidFill>
            <a:srgbClr val="FFFFFF"/>
          </a:solidFill>
          <a:ln/>
        </p:spPr>
      </p:sp>
      <p:sp>
        <p:nvSpPr>
          <p:cNvPr id="107524" name="Rectangle 3"/>
          <p:cNvSpPr>
            <a:spLocks noGrp="1" noChangeArrowheads="1"/>
          </p:cNvSpPr>
          <p:nvPr>
            <p:ph type="body" idx="1"/>
          </p:nvPr>
        </p:nvSpPr>
        <p:spPr>
          <a:xfrm>
            <a:off x="975360" y="4560570"/>
            <a:ext cx="5364480" cy="4318874"/>
          </a:xfrm>
          <a:solidFill>
            <a:srgbClr val="FFFFFF"/>
          </a:solidFill>
          <a:ln>
            <a:solidFill>
              <a:srgbClr val="000000"/>
            </a:solidFill>
          </a:ln>
        </p:spPr>
        <p:txBody>
          <a:bodyPr lIns="96785" tIns="48392" rIns="96785" bIns="48392"/>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4294967295"/>
          </p:nvPr>
        </p:nvSpPr>
        <p:spPr>
          <a:xfrm>
            <a:off x="4143587" y="9119474"/>
            <a:ext cx="3169920" cy="480060"/>
          </a:xfrm>
          <a:prstGeom prst="rect">
            <a:avLst/>
          </a:prstGeom>
        </p:spPr>
        <p:txBody>
          <a:bodyPr lIns="96661" tIns="48331" rIns="96661" bIns="48331"/>
          <a:lstStyle/>
          <a:p>
            <a:pPr>
              <a:defRPr/>
            </a:pPr>
            <a:fld id="{3F465E67-2BA2-4FB4-8010-7195A96AA9E5}" type="slidenum">
              <a:rPr lang="en-US"/>
              <a:pPr>
                <a:defRPr/>
              </a:pPr>
              <a:t>28</a:t>
            </a:fld>
            <a:endParaRPr lang="en-US"/>
          </a:p>
        </p:txBody>
      </p:sp>
      <p:sp>
        <p:nvSpPr>
          <p:cNvPr id="54275" name="Rectangle 2"/>
          <p:cNvSpPr>
            <a:spLocks noGrp="1" noRot="1" noChangeAspect="1" noChangeArrowheads="1" noTextEdit="1"/>
          </p:cNvSpPr>
          <p:nvPr>
            <p:ph type="sldImg"/>
          </p:nvPr>
        </p:nvSpPr>
        <p:spPr>
          <a:xfrm>
            <a:off x="958850" y="722313"/>
            <a:ext cx="5397500" cy="3597275"/>
          </a:xfrm>
          <a:solidFill>
            <a:srgbClr val="FFFFFF"/>
          </a:solidFill>
          <a:ln/>
        </p:spPr>
      </p:sp>
      <p:sp>
        <p:nvSpPr>
          <p:cNvPr id="54276" name="Rectangle 3"/>
          <p:cNvSpPr>
            <a:spLocks noGrp="1" noChangeArrowheads="1"/>
          </p:cNvSpPr>
          <p:nvPr>
            <p:ph type="body" idx="1"/>
          </p:nvPr>
        </p:nvSpPr>
        <p:spPr>
          <a:xfrm>
            <a:off x="975360" y="4560570"/>
            <a:ext cx="5364480" cy="4318874"/>
          </a:xfrm>
          <a:solidFill>
            <a:srgbClr val="FFFFFF"/>
          </a:solidFill>
          <a:ln>
            <a:solidFill>
              <a:srgbClr val="000000"/>
            </a:solidFill>
          </a:ln>
        </p:spPr>
        <p:txBody>
          <a:bodyPr lIns="96785" tIns="48392" rIns="96785" bIns="48392"/>
          <a:lstStyle/>
          <a:p>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4294967295"/>
          </p:nvPr>
        </p:nvSpPr>
        <p:spPr>
          <a:xfrm>
            <a:off x="4143587" y="9119474"/>
            <a:ext cx="3169920" cy="480060"/>
          </a:xfrm>
          <a:prstGeom prst="rect">
            <a:avLst/>
          </a:prstGeom>
        </p:spPr>
        <p:txBody>
          <a:bodyPr lIns="96661" tIns="48331" rIns="96661" bIns="48331"/>
          <a:lstStyle/>
          <a:p>
            <a:pPr>
              <a:defRPr/>
            </a:pPr>
            <a:fld id="{851084EC-C3C7-420D-9702-6D84E5ACF53D}" type="slidenum">
              <a:rPr lang="en-US"/>
              <a:pPr>
                <a:defRPr/>
              </a:pPr>
              <a:t>29</a:t>
            </a:fld>
            <a:endParaRPr lang="en-US"/>
          </a:p>
        </p:txBody>
      </p:sp>
      <p:sp>
        <p:nvSpPr>
          <p:cNvPr id="55299" name="Rectangle 2"/>
          <p:cNvSpPr>
            <a:spLocks noGrp="1" noRot="1" noChangeAspect="1" noChangeArrowheads="1" noTextEdit="1"/>
          </p:cNvSpPr>
          <p:nvPr>
            <p:ph type="sldImg"/>
          </p:nvPr>
        </p:nvSpPr>
        <p:spPr>
          <a:xfrm>
            <a:off x="958850" y="722313"/>
            <a:ext cx="5397500" cy="3597275"/>
          </a:xfrm>
          <a:solidFill>
            <a:srgbClr val="FFFFFF"/>
          </a:solidFill>
          <a:ln/>
        </p:spPr>
      </p:sp>
      <p:sp>
        <p:nvSpPr>
          <p:cNvPr id="55300" name="Rectangle 3"/>
          <p:cNvSpPr>
            <a:spLocks noGrp="1" noChangeArrowheads="1"/>
          </p:cNvSpPr>
          <p:nvPr>
            <p:ph type="body" idx="1"/>
          </p:nvPr>
        </p:nvSpPr>
        <p:spPr>
          <a:xfrm>
            <a:off x="975360" y="4560570"/>
            <a:ext cx="5364480" cy="4318874"/>
          </a:xfrm>
          <a:solidFill>
            <a:srgbClr val="FFFFFF"/>
          </a:solidFill>
          <a:ln>
            <a:solidFill>
              <a:srgbClr val="000000"/>
            </a:solidFill>
          </a:ln>
        </p:spPr>
        <p:txBody>
          <a:bodyPr lIns="96785" tIns="48392" rIns="96785" bIns="48392"/>
          <a:lstStyle/>
          <a:p>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4294967295"/>
          </p:nvPr>
        </p:nvSpPr>
        <p:spPr>
          <a:xfrm>
            <a:off x="4143587" y="9119474"/>
            <a:ext cx="3169920" cy="480060"/>
          </a:xfrm>
          <a:prstGeom prst="rect">
            <a:avLst/>
          </a:prstGeom>
        </p:spPr>
        <p:txBody>
          <a:bodyPr lIns="96661" tIns="48331" rIns="96661" bIns="48331"/>
          <a:lstStyle/>
          <a:p>
            <a:pPr>
              <a:defRPr/>
            </a:pPr>
            <a:fld id="{95E68733-BDFB-4D48-8AF5-E860DB09570B}" type="slidenum">
              <a:rPr lang="en-US"/>
              <a:pPr>
                <a:defRPr/>
              </a:pPr>
              <a:t>30</a:t>
            </a:fld>
            <a:endParaRPr lang="en-US"/>
          </a:p>
        </p:txBody>
      </p:sp>
      <p:sp>
        <p:nvSpPr>
          <p:cNvPr id="56323" name="Rectangle 2"/>
          <p:cNvSpPr>
            <a:spLocks noGrp="1" noRot="1" noChangeAspect="1" noChangeArrowheads="1" noTextEdit="1"/>
          </p:cNvSpPr>
          <p:nvPr>
            <p:ph type="sldImg"/>
          </p:nvPr>
        </p:nvSpPr>
        <p:spPr>
          <a:xfrm>
            <a:off x="958850" y="722313"/>
            <a:ext cx="5397500" cy="3597275"/>
          </a:xfrm>
          <a:solidFill>
            <a:srgbClr val="FFFFFF"/>
          </a:solidFill>
          <a:ln/>
        </p:spPr>
      </p:sp>
      <p:sp>
        <p:nvSpPr>
          <p:cNvPr id="56324" name="Rectangle 3"/>
          <p:cNvSpPr>
            <a:spLocks noGrp="1" noChangeArrowheads="1"/>
          </p:cNvSpPr>
          <p:nvPr>
            <p:ph type="body" idx="1"/>
          </p:nvPr>
        </p:nvSpPr>
        <p:spPr>
          <a:xfrm>
            <a:off x="975360" y="4560570"/>
            <a:ext cx="5364480" cy="4318874"/>
          </a:xfrm>
          <a:solidFill>
            <a:srgbClr val="FFFFFF"/>
          </a:solidFill>
          <a:ln>
            <a:solidFill>
              <a:srgbClr val="000000"/>
            </a:solidFill>
          </a:ln>
        </p:spPr>
        <p:txBody>
          <a:bodyPr lIns="96785" tIns="48392" rIns="96785" bIns="48392"/>
          <a:lstStyle/>
          <a:p>
            <a:endParaRPr 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4294967295"/>
          </p:nvPr>
        </p:nvSpPr>
        <p:spPr>
          <a:xfrm>
            <a:off x="4143587" y="9119474"/>
            <a:ext cx="3169920" cy="480060"/>
          </a:xfrm>
          <a:prstGeom prst="rect">
            <a:avLst/>
          </a:prstGeom>
        </p:spPr>
        <p:txBody>
          <a:bodyPr lIns="96661" tIns="48331" rIns="96661" bIns="48331"/>
          <a:lstStyle/>
          <a:p>
            <a:pPr>
              <a:defRPr/>
            </a:pPr>
            <a:fld id="{1718AD4C-64AB-4986-AF94-110C45A914A1}" type="slidenum">
              <a:rPr lang="en-US"/>
              <a:pPr>
                <a:defRPr/>
              </a:pPr>
              <a:t>31</a:t>
            </a:fld>
            <a:endParaRPr lang="en-US"/>
          </a:p>
        </p:txBody>
      </p:sp>
      <p:sp>
        <p:nvSpPr>
          <p:cNvPr id="57347" name="Rectangle 2"/>
          <p:cNvSpPr>
            <a:spLocks noGrp="1" noRot="1" noChangeAspect="1" noChangeArrowheads="1" noTextEdit="1"/>
          </p:cNvSpPr>
          <p:nvPr>
            <p:ph type="sldImg"/>
          </p:nvPr>
        </p:nvSpPr>
        <p:spPr>
          <a:xfrm>
            <a:off x="958850" y="722313"/>
            <a:ext cx="5397500" cy="3597275"/>
          </a:xfrm>
          <a:solidFill>
            <a:srgbClr val="FFFFFF"/>
          </a:solidFill>
          <a:ln/>
        </p:spPr>
      </p:sp>
      <p:sp>
        <p:nvSpPr>
          <p:cNvPr id="57348" name="Rectangle 3"/>
          <p:cNvSpPr>
            <a:spLocks noGrp="1" noChangeArrowheads="1"/>
          </p:cNvSpPr>
          <p:nvPr>
            <p:ph type="body" idx="1"/>
          </p:nvPr>
        </p:nvSpPr>
        <p:spPr>
          <a:xfrm>
            <a:off x="975360" y="4560570"/>
            <a:ext cx="5364480" cy="4318874"/>
          </a:xfrm>
          <a:solidFill>
            <a:srgbClr val="FFFFFF"/>
          </a:solidFill>
          <a:ln>
            <a:solidFill>
              <a:srgbClr val="000000"/>
            </a:solidFill>
          </a:ln>
        </p:spPr>
        <p:txBody>
          <a:bodyPr lIns="96785" tIns="48392" rIns="96785" bIns="48392"/>
          <a:lstStyle/>
          <a:p>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60438" y="720725"/>
            <a:ext cx="5400675" cy="3600450"/>
          </a:xfrm>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r>
              <a:rPr lang="en-US" baseline="0" dirty="0" smtClean="0">
                <a:latin typeface="Arial" charset="0"/>
              </a:rPr>
              <a:t>Sensorimotor, phonology and language skills are developing immediately post-birth and continue so for quite some time. Phonology is a core system that develops from oral language from birth. Oral language is the primary mechanism for development of phonological processing UNTIL formal instruction in the English alphabet begins around age 4-5 years (younger in some regions/countries and older in others). </a:t>
            </a:r>
            <a:endParaRPr 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models that tell us how certain areas of the brain</a:t>
            </a:r>
            <a:r>
              <a:rPr lang="en-US" baseline="0" dirty="0" smtClean="0"/>
              <a:t> have more activity for one type of sensory or cognitive information processing than another. This would lead us to believe that there are particular processing “centers” in the brain; however, we have other studies that show us the brain is not so strictly divided into functional zones or “centers”. </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a:t>
            </a:r>
            <a:r>
              <a:rPr lang="en-US" baseline="0" dirty="0" smtClean="0"/>
              <a:t> from a meta-analysis of </a:t>
            </a:r>
            <a:r>
              <a:rPr lang="en-US" baseline="0" dirty="0" err="1" smtClean="0"/>
              <a:t>fMRI</a:t>
            </a:r>
            <a:r>
              <a:rPr lang="en-US" baseline="0" dirty="0" smtClean="0"/>
              <a:t> studies we see that these centers are more accurately viewed as broad, distributed NETWORKS of activity within the brain.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a:t>
            </a:r>
            <a:r>
              <a:rPr lang="en-US" baseline="0" dirty="0" smtClean="0"/>
              <a:t> from a meta-analysis of </a:t>
            </a:r>
            <a:r>
              <a:rPr lang="en-US" baseline="0" dirty="0" err="1" smtClean="0"/>
              <a:t>fMRI</a:t>
            </a:r>
            <a:r>
              <a:rPr lang="en-US" baseline="0" dirty="0" smtClean="0"/>
              <a:t> studies we see that these centers are more accurately viewed as broad, distributed NETWORKS of activity within the brain. </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 of line</a:t>
            </a:r>
            <a:r>
              <a:rPr lang="en-US" baseline="0" dirty="0" smtClean="0"/>
              <a:t> </a:t>
            </a:r>
            <a:r>
              <a:rPr lang="en-US" baseline="0" dirty="0" err="1" smtClean="0"/>
              <a:t>ectopias</a:t>
            </a:r>
            <a:r>
              <a:rPr lang="en-US" baseline="0" dirty="0" smtClean="0"/>
              <a:t> lead to inefficient neural “wiring” in some language and </a:t>
            </a:r>
            <a:r>
              <a:rPr lang="en-US" baseline="0" dirty="0" err="1" smtClean="0"/>
              <a:t>sensorimotor</a:t>
            </a:r>
            <a:r>
              <a:rPr lang="en-US" baseline="0" dirty="0" smtClean="0"/>
              <a:t> regions of the brain. Inefficient wiring may predispose children the development of language and </a:t>
            </a:r>
            <a:r>
              <a:rPr lang="en-US" baseline="0" dirty="0" err="1" smtClean="0"/>
              <a:t>sensorimotor</a:t>
            </a:r>
            <a:r>
              <a:rPr lang="en-US" baseline="0" dirty="0" smtClean="0"/>
              <a:t> deficits, e.g. dyslexia and/or sensory processing disorder. </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60438" y="722313"/>
            <a:ext cx="5399087" cy="3598862"/>
          </a:xfrm>
          <a:ln/>
        </p:spPr>
      </p:sp>
      <p:sp>
        <p:nvSpPr>
          <p:cNvPr id="50179" name="Rectangle 3"/>
          <p:cNvSpPr>
            <a:spLocks noGrp="1" noChangeArrowheads="1"/>
          </p:cNvSpPr>
          <p:nvPr>
            <p:ph type="body" idx="1"/>
          </p:nvPr>
        </p:nvSpPr>
        <p:spPr>
          <a:xfrm>
            <a:off x="975360" y="4560570"/>
            <a:ext cx="5364480" cy="4318874"/>
          </a:xfrm>
          <a:noFill/>
          <a:ln w="9525"/>
        </p:spPr>
        <p:txBody>
          <a:bodyPr lIns="92622" tIns="46310" rIns="92622" bIns="46310"/>
          <a:lstStyle/>
          <a:p>
            <a:r>
              <a:rPr lang="en-US" dirty="0" smtClean="0">
                <a:latin typeface="Arial" charset="0"/>
              </a:rPr>
              <a:t>Other networks form for reading skills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100 billion neurons have to migrate to their </a:t>
            </a:r>
            <a:r>
              <a:rPr lang="en-US" baseline="0" dirty="0" err="1" smtClean="0"/>
              <a:t>traget</a:t>
            </a:r>
            <a:r>
              <a:rPr lang="en-US" baseline="0" dirty="0" smtClean="0"/>
              <a:t> destination in the cortex, but some do not migrate to the proper regions or layers of the brain. </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34" charset="0"/>
                <a:ea typeface="+mn-ea"/>
                <a:cs typeface="+mn-cs"/>
              </a:rPr>
              <a:t>However, the causes of the malformations in the dyslexic brain remained unclear until four candidate dyslexia susceptibility genes were reported—</a:t>
            </a:r>
            <a:r>
              <a:rPr lang="en-US" sz="1200" i="1" kern="1200" baseline="0" dirty="0" smtClean="0">
                <a:solidFill>
                  <a:schemeClr val="tx1"/>
                </a:solidFill>
                <a:latin typeface="Arial" pitchFamily="34" charset="0"/>
                <a:ea typeface="+mn-ea"/>
                <a:cs typeface="+mn-cs"/>
              </a:rPr>
              <a:t>DYX1C1, KIAA0319, DCDC2 and ROBO1—which are involved in neuronal </a:t>
            </a:r>
            <a:r>
              <a:rPr lang="en-US" sz="1200" kern="1200" baseline="0" dirty="0" smtClean="0">
                <a:solidFill>
                  <a:schemeClr val="tx1"/>
                </a:solidFill>
                <a:latin typeface="Arial" pitchFamily="34" charset="0"/>
                <a:ea typeface="+mn-ea"/>
                <a:cs typeface="+mn-cs"/>
              </a:rPr>
              <a:t>migration and other developmental processes. </a:t>
            </a:r>
          </a:p>
          <a:p>
            <a:endParaRPr lang="en-US" sz="1200" b="1" kern="1200" baseline="0" dirty="0" smtClean="0">
              <a:solidFill>
                <a:schemeClr val="tx1"/>
              </a:solidFill>
              <a:latin typeface="Arial" pitchFamily="34" charset="0"/>
              <a:ea typeface="+mn-ea"/>
              <a:cs typeface="+mn-cs"/>
            </a:endParaRPr>
          </a:p>
          <a:p>
            <a:r>
              <a:rPr lang="en-US" sz="1200" b="1" kern="1200" baseline="0" dirty="0" smtClean="0">
                <a:solidFill>
                  <a:schemeClr val="tx1"/>
                </a:solidFill>
                <a:latin typeface="Arial" pitchFamily="34" charset="0"/>
                <a:ea typeface="+mn-ea"/>
                <a:cs typeface="+mn-cs"/>
              </a:rPr>
              <a:t>Figure 1 Protein domains and possible functions. </a:t>
            </a:r>
          </a:p>
          <a:p>
            <a:r>
              <a:rPr lang="en-US" sz="1200" b="1" kern="1200" baseline="0" dirty="0" smtClean="0">
                <a:solidFill>
                  <a:schemeClr val="tx1"/>
                </a:solidFill>
                <a:latin typeface="Arial" pitchFamily="34" charset="0"/>
                <a:ea typeface="+mn-ea"/>
                <a:cs typeface="+mn-cs"/>
              </a:rPr>
              <a:t>KIAA0319 and ROBO1 </a:t>
            </a:r>
            <a:r>
              <a:rPr lang="en-US" sz="1200" kern="1200" baseline="0" dirty="0" smtClean="0">
                <a:solidFill>
                  <a:schemeClr val="tx1"/>
                </a:solidFill>
                <a:latin typeface="Arial" pitchFamily="34" charset="0"/>
                <a:ea typeface="+mn-ea"/>
                <a:cs typeface="+mn-cs"/>
              </a:rPr>
              <a:t>serve as </a:t>
            </a:r>
            <a:r>
              <a:rPr lang="en-US" sz="1200" kern="1200" baseline="0" dirty="0" err="1" smtClean="0">
                <a:solidFill>
                  <a:schemeClr val="tx1"/>
                </a:solidFill>
                <a:latin typeface="Arial" pitchFamily="34" charset="0"/>
                <a:ea typeface="+mn-ea"/>
                <a:cs typeface="+mn-cs"/>
              </a:rPr>
              <a:t>transmembrane</a:t>
            </a:r>
            <a:r>
              <a:rPr lang="en-US" sz="1200" kern="1200" baseline="0" dirty="0" smtClean="0">
                <a:solidFill>
                  <a:schemeClr val="tx1"/>
                </a:solidFill>
                <a:latin typeface="Arial" pitchFamily="34" charset="0"/>
                <a:ea typeface="+mn-ea"/>
                <a:cs typeface="+mn-cs"/>
              </a:rPr>
              <a:t> adhesion molecules and receptors that guide axons to appropriate targets. DCDC2, and perhaps DYX1C1, are  proposed to act as downstream targets that then serve to modulate changes in </a:t>
            </a:r>
            <a:r>
              <a:rPr lang="en-US" sz="1200" kern="1200" baseline="0" dirty="0" err="1" smtClean="0">
                <a:solidFill>
                  <a:schemeClr val="tx1"/>
                </a:solidFill>
                <a:latin typeface="Arial" pitchFamily="34" charset="0"/>
                <a:ea typeface="+mn-ea"/>
                <a:cs typeface="+mn-cs"/>
              </a:rPr>
              <a:t>cytoskeletal</a:t>
            </a:r>
            <a:r>
              <a:rPr lang="en-US" sz="1200" kern="1200" baseline="0" dirty="0" smtClean="0">
                <a:solidFill>
                  <a:schemeClr val="tx1"/>
                </a:solidFill>
                <a:latin typeface="Arial" pitchFamily="34" charset="0"/>
                <a:ea typeface="+mn-ea"/>
                <a:cs typeface="+mn-cs"/>
              </a:rPr>
              <a:t> dynamic processes involved in the motility of developing neurons. Critical future studies must now address whether there are links between the functions of these proteins in migration and axonal path finding.</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xfrm>
            <a:off x="4143587" y="9119474"/>
            <a:ext cx="3169920" cy="480060"/>
          </a:xfrm>
          <a:prstGeom prst="rect">
            <a:avLst/>
          </a:prstGeom>
          <a:noFill/>
        </p:spPr>
        <p:txBody>
          <a:bodyPr lIns="96661" tIns="48331" rIns="96661" bIns="48331"/>
          <a:lstStyle/>
          <a:p>
            <a:fld id="{A9B4DF57-2E0D-4C72-B7D4-3AF00EAE0D50}" type="slidenum">
              <a:rPr lang="en-US" smtClean="0"/>
              <a:pPr/>
              <a:t>42</a:t>
            </a:fld>
            <a:endParaRPr lang="en-US" smtClean="0"/>
          </a:p>
        </p:txBody>
      </p:sp>
      <p:sp>
        <p:nvSpPr>
          <p:cNvPr id="122883" name="Rectangle 2"/>
          <p:cNvSpPr>
            <a:spLocks noGrp="1" noRot="1" noChangeAspect="1" noChangeArrowheads="1" noTextEdit="1"/>
          </p:cNvSpPr>
          <p:nvPr>
            <p:ph type="sldImg"/>
          </p:nvPr>
        </p:nvSpPr>
        <p:spPr>
          <a:xfrm>
            <a:off x="960438" y="722313"/>
            <a:ext cx="5394325" cy="3597275"/>
          </a:xfrm>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lIns="96652" tIns="48326" rIns="96652" bIns="48326"/>
          <a:lstStyle/>
          <a:p>
            <a:pPr eaLnBrk="1" hangingPunct="1"/>
            <a:r>
              <a:rPr lang="en-US" smtClean="0"/>
              <a:t>Neurons and glia have escaped into the molecular layer of the cortex, through a breach in the external glial limiting membrane, to form an ectopia. Scientists believe that ectopias occur in the developing brain of the fetus before its sixth month, since most neurons find their adult positions by that time.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38213" y="746125"/>
            <a:ext cx="5440362" cy="3627438"/>
          </a:xfrm>
          <a:ln/>
        </p:spPr>
      </p:sp>
      <p:sp>
        <p:nvSpPr>
          <p:cNvPr id="47107" name="Rectangle 3"/>
          <p:cNvSpPr>
            <a:spLocks noGrp="1" noChangeArrowheads="1"/>
          </p:cNvSpPr>
          <p:nvPr>
            <p:ph type="body" idx="1"/>
          </p:nvPr>
        </p:nvSpPr>
        <p:spPr>
          <a:xfrm>
            <a:off x="975360" y="4587240"/>
            <a:ext cx="5364480" cy="4267200"/>
          </a:xfrm>
          <a:noFill/>
          <a:ln w="9525"/>
        </p:spPr>
        <p:txBody>
          <a:bodyPr lIns="96643" tIns="48322" rIns="96643" bIns="48322"/>
          <a:lstStyle/>
          <a:p>
            <a:r>
              <a:rPr lang="en-US" dirty="0" smtClean="0">
                <a:latin typeface="Arial" charset="0"/>
              </a:rPr>
              <a:t>Prototypical comparison of dyslexic and non dyslexic MSI study. The activated areas are, from left to right in the lower right panel, the angular gyrus, Wernicke’s area, and superior temporal gyrus (heavily involved in phonology). </a:t>
            </a:r>
            <a:r>
              <a:rPr lang="en-US" dirty="0" err="1" smtClean="0">
                <a:latin typeface="Arial" charset="0"/>
              </a:rPr>
              <a:t>Aactivation</a:t>
            </a:r>
            <a:r>
              <a:rPr lang="en-US" dirty="0" smtClean="0">
                <a:latin typeface="Arial" charset="0"/>
              </a:rPr>
              <a:t> in occipital area (not depicted) and activation of secondary association area (basal temporal- in yellow) and the simultaneous activation of red, representing a neural network supporting word recognition – a difference is obvious in the language hemisphere in the normal reader and the non-language hemisphere in the poor reader.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xfrm>
            <a:off x="4143587" y="9119474"/>
            <a:ext cx="3169920" cy="480060"/>
          </a:xfrm>
          <a:prstGeom prst="rect">
            <a:avLst/>
          </a:prstGeom>
          <a:noFill/>
        </p:spPr>
        <p:txBody>
          <a:bodyPr lIns="96661" tIns="48331" rIns="96661" bIns="48331"/>
          <a:lstStyle/>
          <a:p>
            <a:fld id="{A5F9088F-9C13-48C5-AF55-D2CDAF14AEAC}" type="slidenum">
              <a:rPr lang="en-US"/>
              <a:pPr/>
              <a:t>46</a:t>
            </a:fld>
            <a:endParaRPr lang="en-US"/>
          </a:p>
        </p:txBody>
      </p:sp>
      <p:sp>
        <p:nvSpPr>
          <p:cNvPr id="158723" name="Rectangle 2"/>
          <p:cNvSpPr>
            <a:spLocks noGrp="1" noRot="1" noChangeAspect="1" noChangeArrowheads="1" noTextEdit="1"/>
          </p:cNvSpPr>
          <p:nvPr>
            <p:ph type="sldImg"/>
          </p:nvPr>
        </p:nvSpPr>
        <p:spPr>
          <a:xfrm>
            <a:off x="938213" y="746125"/>
            <a:ext cx="5440362" cy="3627438"/>
          </a:xfrm>
          <a:solidFill>
            <a:srgbClr val="FFFFFF"/>
          </a:solidFill>
          <a:ln/>
        </p:spPr>
      </p:sp>
      <p:sp>
        <p:nvSpPr>
          <p:cNvPr id="158724" name="Rectangle 3"/>
          <p:cNvSpPr>
            <a:spLocks noGrp="1" noChangeArrowheads="1"/>
          </p:cNvSpPr>
          <p:nvPr>
            <p:ph type="body" idx="1"/>
          </p:nvPr>
        </p:nvSpPr>
        <p:spPr>
          <a:xfrm>
            <a:off x="975360" y="4587240"/>
            <a:ext cx="5364480" cy="4267200"/>
          </a:xfrm>
          <a:solidFill>
            <a:srgbClr val="FFFFFF"/>
          </a:solidFill>
          <a:ln>
            <a:solidFill>
              <a:srgbClr val="000000"/>
            </a:solidFill>
          </a:ln>
        </p:spPr>
        <p:txBody>
          <a:bodyPr lIns="96643" tIns="48322" rIns="96643" bIns="48322"/>
          <a:lstStyle/>
          <a:p>
            <a:pPr eaLnBrk="1" hangingPunct="1"/>
            <a:r>
              <a:rPr lang="en-US" dirty="0" smtClean="0"/>
              <a:t>I ask audience why this happened or who did it- instruction, teacher- brain has to learn that words are part of the language system- instruction is needed, whether by parents or a teacher or some other adult;</a:t>
            </a:r>
            <a:r>
              <a:rPr lang="en-US" baseline="0" dirty="0" smtClean="0"/>
              <a:t> the human </a:t>
            </a:r>
            <a:r>
              <a:rPr lang="en-US" dirty="0" smtClean="0"/>
              <a:t>brain is not specialized for reading, as the specialization only occurs</a:t>
            </a:r>
            <a:r>
              <a:rPr lang="en-US" baseline="0" dirty="0" smtClean="0"/>
              <a:t> in response to </a:t>
            </a:r>
            <a:r>
              <a:rPr lang="en-US" dirty="0" smtClean="0"/>
              <a:t>environmental intervention/educational experience.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Strong evidenc</a:t>
            </a:r>
            <a:r>
              <a:rPr lang="en-US" baseline="0" dirty="0" smtClean="0"/>
              <a:t>e that there are neuronal influences on body functions (cognition) and academic functions (behavior). So, where does Occupational Therapy fit in with all of this? </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4294967295"/>
          </p:nvPr>
        </p:nvSpPr>
        <p:spPr>
          <a:xfrm>
            <a:off x="4143587" y="9119474"/>
            <a:ext cx="3169920" cy="480060"/>
          </a:xfrm>
          <a:prstGeom prst="rect">
            <a:avLst/>
          </a:prstGeom>
        </p:spPr>
        <p:txBody>
          <a:bodyPr lIns="96661" tIns="48331" rIns="96661" bIns="48331"/>
          <a:lstStyle/>
          <a:p>
            <a:pPr>
              <a:defRPr/>
            </a:pPr>
            <a:fld id="{45985288-4084-4B63-810E-4C916878F3F6}" type="slidenum">
              <a:rPr lang="en-US"/>
              <a:pPr>
                <a:defRPr/>
              </a:pPr>
              <a:t>48</a:t>
            </a:fld>
            <a:endParaRPr lang="en-US"/>
          </a:p>
        </p:txBody>
      </p:sp>
      <p:sp>
        <p:nvSpPr>
          <p:cNvPr id="52227" name="Rectangle 2"/>
          <p:cNvSpPr>
            <a:spLocks noGrp="1" noRot="1" noChangeAspect="1" noChangeArrowheads="1" noTextEdit="1"/>
          </p:cNvSpPr>
          <p:nvPr>
            <p:ph type="sldImg"/>
          </p:nvPr>
        </p:nvSpPr>
        <p:spPr>
          <a:xfrm>
            <a:off x="960438" y="720725"/>
            <a:ext cx="5400675" cy="3600450"/>
          </a:xfrm>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lIns="96652" tIns="48326" rIns="96652" bIns="48326"/>
          <a:lstStyle/>
          <a:p>
            <a:r>
              <a:rPr lang="en-US" dirty="0" smtClean="0">
                <a:latin typeface="Arial" charset="0"/>
              </a:rPr>
              <a:t>Breaking phonology</a:t>
            </a:r>
            <a:r>
              <a:rPr lang="en-US" baseline="0" dirty="0" smtClean="0">
                <a:latin typeface="Arial" charset="0"/>
              </a:rPr>
              <a:t> into it component parts helps highlight the critical sensori-motor skills that are core to language development. </a:t>
            </a:r>
            <a:endParaRPr lang="en-US" dirty="0"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team</a:t>
            </a:r>
            <a:r>
              <a:rPr lang="en-US" baseline="0" dirty="0" smtClean="0"/>
              <a:t> of professionals who work together at The Morris Center, Inc.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how does the brain develop</a:t>
            </a:r>
            <a:r>
              <a:rPr lang="en-US" baseline="0" dirty="0" smtClean="0"/>
              <a:t> these distributed networks of sensory and cognitive abilities?</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Morris Center only uses an Interdisciplinary model of operations. </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TMC uses a unique</a:t>
            </a:r>
            <a:r>
              <a:rPr lang="en-US" baseline="0" dirty="0" smtClean="0"/>
              <a:t> </a:t>
            </a:r>
            <a:r>
              <a:rPr lang="en-US" baseline="0" dirty="0" err="1" smtClean="0"/>
              <a:t>neurodevelopmental</a:t>
            </a:r>
            <a:r>
              <a:rPr lang="en-US" baseline="0" dirty="0" smtClean="0"/>
              <a:t> approach with the LiPS program, which is described in part in our 1991 paper on the treatment of a group of children with severe dyslexia (Annals of Dyslexia) in our 1999/2000 papers (with Joe </a:t>
            </a:r>
            <a:r>
              <a:rPr lang="en-US" baseline="0" dirty="0" err="1" smtClean="0"/>
              <a:t>Torgesen</a:t>
            </a:r>
            <a:r>
              <a:rPr lang="en-US" baseline="0" dirty="0" smtClean="0"/>
              <a:t>) on prevention and treatment of dyslexia. VKSS is an “in-house” program developed at TMC to extend both VV and LiPS skills into VKSS’s hands-on development of written language and grammar skills. </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Motor – 75 to 89 Standard score (14</a:t>
            </a:r>
            <a:r>
              <a:rPr lang="en-US" baseline="0" dirty="0" smtClean="0"/>
              <a:t> points of improvement; ~1SD)</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 large</a:t>
            </a:r>
            <a:r>
              <a:rPr lang="en-US" baseline="0" dirty="0" smtClean="0"/>
              <a:t> gains in all academic areas and these improved skills helped him go home and pass his high school proficiency tests, get a regular high school diploma and he completed his first year of college.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7" y="9119995"/>
            <a:ext cx="3169920" cy="479570"/>
          </a:xfrm>
          <a:prstGeom prst="rect">
            <a:avLst/>
          </a:prstGeom>
          <a:ln/>
        </p:spPr>
        <p:txBody>
          <a:bodyPr lIns="96661" tIns="48331" rIns="96661" bIns="48331"/>
          <a:lstStyle/>
          <a:p>
            <a:fld id="{B6EBDA2E-06DE-461D-9BFA-6450CE120908}" type="slidenum">
              <a:rPr lang="en-US"/>
              <a:pPr/>
              <a:t>7</a:t>
            </a:fld>
            <a:endParaRPr lang="en-US"/>
          </a:p>
        </p:txBody>
      </p:sp>
      <p:sp>
        <p:nvSpPr>
          <p:cNvPr id="294914" name="Rectangle 2"/>
          <p:cNvSpPr>
            <a:spLocks noGrp="1" noRot="1" noChangeAspect="1" noChangeArrowheads="1" noTextEdit="1"/>
          </p:cNvSpPr>
          <p:nvPr>
            <p:ph type="sldImg"/>
          </p:nvPr>
        </p:nvSpPr>
        <p:spPr bwMode="auto">
          <a:xfrm>
            <a:off x="958850" y="720725"/>
            <a:ext cx="5400675" cy="3600450"/>
          </a:xfrm>
          <a:prstGeom prst="rect">
            <a:avLst/>
          </a:prstGeom>
          <a:solidFill>
            <a:srgbClr val="FFFFFF"/>
          </a:solidFill>
          <a:ln>
            <a:solidFill>
              <a:srgbClr val="000000"/>
            </a:solidFill>
            <a:miter lim="800000"/>
            <a:headEnd/>
            <a:tailEnd/>
          </a:ln>
        </p:spPr>
      </p:sp>
      <p:sp>
        <p:nvSpPr>
          <p:cNvPr id="294915" name="Rectangle 3"/>
          <p:cNvSpPr>
            <a:spLocks noGrp="1" noChangeArrowheads="1"/>
          </p:cNvSpPr>
          <p:nvPr>
            <p:ph type="body" idx="1"/>
          </p:nvPr>
        </p:nvSpPr>
        <p:spPr bwMode="auto">
          <a:xfrm>
            <a:off x="731520" y="4559997"/>
            <a:ext cx="5852160" cy="4321031"/>
          </a:xfrm>
          <a:prstGeom prst="rect">
            <a:avLst/>
          </a:prstGeom>
          <a:solidFill>
            <a:srgbClr val="FFFFFF"/>
          </a:solidFill>
          <a:ln>
            <a:solidFill>
              <a:srgbClr val="000000"/>
            </a:solidFill>
            <a:miter lim="800000"/>
            <a:headEnd/>
            <a:tailEnd/>
          </a:ln>
        </p:spPr>
        <p:txBody>
          <a:bodyPr lIns="94854" tIns="47427" rIns="94854" bIns="47427"/>
          <a:lstStyle/>
          <a:p>
            <a:r>
              <a:rPr lang="en-US"/>
              <a:t>Use to reiterate the importance of the phonological system and how it lays foundation for future language development.  Ability to perceive sounds as different from one another and to appreciate phonotactic patterns </a:t>
            </a:r>
          </a:p>
          <a:p>
            <a:endParaRPr lang="en-US"/>
          </a:p>
          <a:p>
            <a:r>
              <a:rPr lang="en-US"/>
              <a:t>(e.g. Statistical learning –distribution: babies learn phonotactic patterns (rules that govern the sequences of phonemes that can be used to compose words) by 9 months.  In other words, they are able to discriminate between phonetic sequences that occur frequently (e.g. /st/) from those that do not occur frequently (e.g. /zb/ -note that this permissible in English) or at all.   </a:t>
            </a:r>
          </a:p>
          <a:p>
            <a:endParaRPr lang="en-US"/>
          </a:p>
          <a:p>
            <a:r>
              <a:rPr lang="en-US"/>
              <a:t>Statistical learning transitional probabilities – being sensitive to the sequential probabilities between adjacent syllables (e.g. consider phrase “pretty baby” the probability that “ty” will follow “pre” is higher than the probability that “bay” will follow “ty”).  Babies can discover that “pretty” is a potential word even before understanding it’s meaning)</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7" y="9119995"/>
            <a:ext cx="3169920" cy="479570"/>
          </a:xfrm>
          <a:prstGeom prst="rect">
            <a:avLst/>
          </a:prstGeom>
          <a:ln/>
        </p:spPr>
        <p:txBody>
          <a:bodyPr lIns="96661" tIns="48331" rIns="96661" bIns="48331"/>
          <a:lstStyle/>
          <a:p>
            <a:fld id="{D43D036B-4D79-473F-BCB8-9BC6BD291E31}" type="slidenum">
              <a:rPr lang="en-US"/>
              <a:pPr/>
              <a:t>8</a:t>
            </a:fld>
            <a:endParaRPr lang="en-US"/>
          </a:p>
        </p:txBody>
      </p:sp>
      <p:sp>
        <p:nvSpPr>
          <p:cNvPr id="296962" name="Rectangle 2"/>
          <p:cNvSpPr>
            <a:spLocks noGrp="1" noRot="1" noChangeAspect="1" noChangeArrowheads="1" noTextEdit="1"/>
          </p:cNvSpPr>
          <p:nvPr>
            <p:ph type="sldImg"/>
          </p:nvPr>
        </p:nvSpPr>
        <p:spPr bwMode="auto">
          <a:xfrm>
            <a:off x="958850" y="720725"/>
            <a:ext cx="5400675" cy="3600450"/>
          </a:xfrm>
          <a:prstGeom prst="rect">
            <a:avLst/>
          </a:prstGeom>
          <a:solidFill>
            <a:srgbClr val="FFFFFF"/>
          </a:solidFill>
          <a:ln>
            <a:solidFill>
              <a:srgbClr val="000000"/>
            </a:solidFill>
            <a:miter lim="800000"/>
            <a:headEnd/>
            <a:tailEnd/>
          </a:ln>
        </p:spPr>
      </p:sp>
      <p:sp>
        <p:nvSpPr>
          <p:cNvPr id="296963" name="Rectangle 3"/>
          <p:cNvSpPr>
            <a:spLocks noGrp="1" noChangeArrowheads="1"/>
          </p:cNvSpPr>
          <p:nvPr>
            <p:ph type="body" idx="1"/>
          </p:nvPr>
        </p:nvSpPr>
        <p:spPr bwMode="auto">
          <a:xfrm>
            <a:off x="731520" y="4559997"/>
            <a:ext cx="5852160" cy="4321031"/>
          </a:xfrm>
          <a:prstGeom prst="rect">
            <a:avLst/>
          </a:prstGeom>
          <a:solidFill>
            <a:srgbClr val="FFFFFF"/>
          </a:solidFill>
          <a:ln>
            <a:solidFill>
              <a:srgbClr val="000000"/>
            </a:solidFill>
            <a:miter lim="800000"/>
            <a:headEnd/>
            <a:tailEnd/>
          </a:ln>
        </p:spPr>
        <p:txBody>
          <a:bodyPr lIns="94854" tIns="47427" rIns="94854" bIns="47427"/>
          <a:lstStyle/>
          <a:p>
            <a:r>
              <a:rPr lang="en-US"/>
              <a:t>Babbling –baby’s way of playing with sound to help integrate the phoneme with sensory-motor learning to create a phonemic map.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Fig. 2.  </a:t>
            </a:r>
          </a:p>
          <a:p>
            <a:pPr marL="228600" indent="-228600">
              <a:buAutoNum type="alphaUcParenBoth"/>
            </a:pPr>
            <a:r>
              <a:rPr lang="en-US" dirty="0" smtClean="0"/>
              <a:t>Experiment 1. Effects of live foreign-language intervention in infancy. Mandarin Chinese speech discrimination tests conducted on infants after exposure to Mandarin Chinese (red stripes) or American English (blue stripes) show significant learning for the Mandarin-exposed infants when compared with the English controls. </a:t>
            </a:r>
          </a:p>
          <a:p>
            <a:pPr marL="228600" indent="-228600">
              <a:buAutoNum type="alphaUcParenBoth"/>
            </a:pPr>
            <a:r>
              <a:rPr lang="en-US" dirty="0" smtClean="0"/>
              <a:t>Experiment 2. Mandarin Chinese foreign-language exposure in the absence of a live person (AV or A) shows no learning. </a:t>
            </a:r>
          </a:p>
          <a:p>
            <a:pPr marL="228600" indent="-228600">
              <a:buNone/>
            </a:pPr>
            <a:r>
              <a:rPr lang="en-US" dirty="0" smtClean="0"/>
              <a:t>Results of the same Mandarin speech discrimination tests on monolingual Mandarin-learning (red) and English-learning (blue) infants.</a:t>
            </a:r>
          </a:p>
          <a:p>
            <a:pPr marL="228600" indent="-228600">
              <a:buNone/>
            </a:pPr>
            <a:endParaRPr lang="en-US" dirty="0" smtClean="0"/>
          </a:p>
          <a:p>
            <a:pPr marL="228600" indent="-228600">
              <a:buNone/>
            </a:pPr>
            <a:r>
              <a:rPr lang="en-US" dirty="0" smtClean="0"/>
              <a:t>Foreign-language experience in infancy: effects of short-term exposure and social interaction on phonetic learning.</a:t>
            </a:r>
          </a:p>
          <a:p>
            <a:pPr marL="228600" indent="-228600">
              <a:buNone/>
            </a:pPr>
            <a:r>
              <a:rPr lang="en-US" dirty="0" err="1" smtClean="0"/>
              <a:t>Kuhl</a:t>
            </a:r>
            <a:r>
              <a:rPr lang="en-US" dirty="0" smtClean="0"/>
              <a:t> PK, </a:t>
            </a:r>
            <a:r>
              <a:rPr lang="en-US" dirty="0" err="1" smtClean="0"/>
              <a:t>Tsao</a:t>
            </a:r>
            <a:r>
              <a:rPr lang="en-US" dirty="0" smtClean="0"/>
              <a:t> FM, Liu HM.</a:t>
            </a:r>
            <a:r>
              <a:rPr lang="en-US" baseline="0" dirty="0" smtClean="0"/>
              <a:t> </a:t>
            </a:r>
            <a:r>
              <a:rPr lang="en-US" dirty="0" smtClean="0"/>
              <a:t>Proc </a:t>
            </a:r>
            <a:r>
              <a:rPr lang="en-US" dirty="0" err="1" smtClean="0"/>
              <a:t>Natl</a:t>
            </a:r>
            <a:r>
              <a:rPr lang="en-US" dirty="0" smtClean="0"/>
              <a:t> </a:t>
            </a:r>
            <a:r>
              <a:rPr lang="en-US" dirty="0" err="1" smtClean="0"/>
              <a:t>Acad</a:t>
            </a:r>
            <a:r>
              <a:rPr lang="en-US" dirty="0" smtClean="0"/>
              <a:t> </a:t>
            </a:r>
            <a:r>
              <a:rPr lang="en-US" dirty="0" err="1" smtClean="0"/>
              <a:t>Sci</a:t>
            </a:r>
            <a:r>
              <a:rPr lang="en-US" dirty="0" smtClean="0"/>
              <a:t> U S A. 2003 Jul 22;100(15):9096-101. </a:t>
            </a:r>
            <a:r>
              <a:rPr lang="en-US" dirty="0" err="1" smtClean="0"/>
              <a:t>Epub</a:t>
            </a:r>
            <a:r>
              <a:rPr lang="en-US" dirty="0" smtClean="0"/>
              <a:t> 2003 Jul 14.</a:t>
            </a:r>
          </a:p>
          <a:p>
            <a:pPr marL="228600" indent="-228600">
              <a:buNone/>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xfrm>
            <a:off x="4143587" y="9119474"/>
            <a:ext cx="3169920" cy="480060"/>
          </a:xfrm>
          <a:prstGeom prst="rect">
            <a:avLst/>
          </a:prstGeom>
          <a:noFill/>
        </p:spPr>
        <p:txBody>
          <a:bodyPr lIns="96661" tIns="48331" rIns="96661" bIns="48331"/>
          <a:lstStyle/>
          <a:p>
            <a:fld id="{942B26CA-F5B8-4B9D-8D2D-B4EF1FB5FC92}" type="slidenum">
              <a:rPr lang="en-US" smtClean="0"/>
              <a:pPr/>
              <a:t>12</a:t>
            </a:fld>
            <a:endParaRPr lang="en-US" smtClean="0"/>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lIns="96652" tIns="48326" rIns="96652" bIns="48326"/>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47C9B81F-C347-4BEF-BFDF-29C42F48304A}" type="datetimeFigureOut">
              <a:rPr lang="en-US" smtClean="0"/>
              <a:pPr/>
              <a:t>4/2/2015</a:t>
            </a:fld>
            <a:endParaRPr lang="en-US"/>
          </a:p>
        </p:txBody>
      </p:sp>
      <p:sp>
        <p:nvSpPr>
          <p:cNvPr id="17" name="Footer Placeholder 16"/>
          <p:cNvSpPr>
            <a:spLocks noGrp="1"/>
          </p:cNvSpPr>
          <p:nvPr>
            <p:ph type="ftr" sz="quarter" idx="11"/>
          </p:nvPr>
        </p:nvSpPr>
        <p:spPr/>
        <p:txBody>
          <a:bodyPr/>
          <a:lstStyle>
            <a:extLst/>
          </a:lstStyle>
          <a:p>
            <a:endParaRPr kumimoji="0" lang="en-US"/>
          </a:p>
        </p:txBody>
      </p:sp>
      <p:sp>
        <p:nvSpPr>
          <p:cNvPr id="29" name="Slide Number Placeholder 28"/>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32" name="Rectangle 31"/>
          <p:cNvSpPr/>
          <p:nvPr/>
        </p:nvSpPr>
        <p:spPr>
          <a:xfrm>
            <a:off x="0" y="-1"/>
            <a:ext cx="4114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48253" y="680477"/>
            <a:ext cx="51435"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302707" y="680477"/>
            <a:ext cx="30861"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81273" y="680477"/>
            <a:ext cx="10287"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49489" y="680477"/>
            <a:ext cx="10287"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1028700" y="4343400"/>
            <a:ext cx="874395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1028700" y="2834640"/>
            <a:ext cx="874395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87202" y="5047394"/>
            <a:ext cx="8229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87202" y="4796819"/>
            <a:ext cx="8229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87202" y="4637685"/>
            <a:ext cx="8229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87202" y="4542559"/>
            <a:ext cx="8229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4/2/2015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9"/>
            <a:ext cx="222885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85800" y="274639"/>
            <a:ext cx="6600825"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4/2/2015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4/2/2015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5432571" y="1073888"/>
            <a:ext cx="4862403"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420712" y="0"/>
            <a:ext cx="6203853"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5277069" y="1409305"/>
            <a:ext cx="4114800" cy="133731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6686550" y="0"/>
            <a:ext cx="30861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6686550" y="4267200"/>
            <a:ext cx="360045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6686550" y="0"/>
            <a:ext cx="154305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6691909" y="4246564"/>
            <a:ext cx="235207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6686550" y="4267200"/>
            <a:ext cx="1800225"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6686550" y="1371600"/>
            <a:ext cx="360045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6686550" y="1752600"/>
            <a:ext cx="360045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1114425" y="4267200"/>
            <a:ext cx="5572125"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600075" y="4267200"/>
            <a:ext cx="600075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412677" y="2438400"/>
            <a:ext cx="634365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412677" y="2133600"/>
            <a:ext cx="634365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5143500" y="4267200"/>
            <a:ext cx="154305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95265" y="1351672"/>
            <a:ext cx="643280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4/2/2015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7" name="Rectangle 6"/>
          <p:cNvSpPr/>
          <p:nvPr/>
        </p:nvSpPr>
        <p:spPr>
          <a:xfrm>
            <a:off x="408555" y="402265"/>
            <a:ext cx="956691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95265" y="512064"/>
            <a:ext cx="9176004"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417980" y="680477"/>
            <a:ext cx="30861"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62498" y="680477"/>
            <a:ext cx="30861"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504506" y="680477"/>
            <a:ext cx="10287"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536290" y="680477"/>
            <a:ext cx="10287"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63038" y="680477"/>
            <a:ext cx="4114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512064"/>
            <a:ext cx="92583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22387" y="1770502"/>
            <a:ext cx="4543425"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37262" y="1770502"/>
            <a:ext cx="4543425"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pPr/>
              <a:t>4/2/2015</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9975465"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67927" y="512064"/>
            <a:ext cx="874395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14350" y="1809750"/>
            <a:ext cx="4545212"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225654" y="1809750"/>
            <a:ext cx="4546997"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14350" y="2459037"/>
            <a:ext cx="4545212"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225654" y="2459037"/>
            <a:ext cx="454699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C9B81F-C347-4BEF-BFDF-29C42F48304A}" type="datetimeFigureOut">
              <a:rPr lang="en-US" smtClean="0"/>
              <a:pPr/>
              <a:t>4/2/2015</a:t>
            </a:fld>
            <a:endParaRPr lang="en-US"/>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16" name="Rectangle 15"/>
          <p:cNvSpPr/>
          <p:nvPr/>
        </p:nvSpPr>
        <p:spPr>
          <a:xfrm>
            <a:off x="98764" y="680477"/>
            <a:ext cx="51435"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53218" y="680477"/>
            <a:ext cx="30861"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31784" y="680477"/>
            <a:ext cx="10287"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10287"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68491" y="680477"/>
            <a:ext cx="30861"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213009" y="680477"/>
            <a:ext cx="30861"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55017" y="680477"/>
            <a:ext cx="10287"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86801" y="680477"/>
            <a:ext cx="10287"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313549" y="680477"/>
            <a:ext cx="4114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8700" y="512064"/>
            <a:ext cx="874395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C9B81F-C347-4BEF-BFDF-29C42F48304A}" type="datetimeFigureOut">
              <a:rPr lang="en-US" smtClean="0"/>
              <a:pPr/>
              <a:t>4/2/2015</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7C9B81F-C347-4BEF-BFDF-29C42F48304A}" type="datetimeFigureOut">
              <a:rPr lang="en-US" smtClean="0"/>
              <a:pPr/>
              <a:t>4/2/2015</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1525" y="273050"/>
            <a:ext cx="92583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771525" y="1435100"/>
            <a:ext cx="2828925"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857625" y="1435100"/>
            <a:ext cx="6172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pPr/>
              <a:t>4/2/2015</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14036" y="0"/>
            <a:ext cx="98755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408594" y="1885028"/>
            <a:ext cx="98804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9587202" y="1211171"/>
            <a:ext cx="132763" cy="144524"/>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028700" y="441252"/>
            <a:ext cx="771525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414036" y="1893781"/>
            <a:ext cx="987552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028700" y="1150144"/>
            <a:ext cx="771525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9758652" y="1363571"/>
            <a:ext cx="132763" cy="144524"/>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9368397" y="1466734"/>
            <a:ext cx="132763" cy="144524"/>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7286625" y="55499"/>
            <a:ext cx="2400300" cy="365125"/>
          </a:xfrm>
        </p:spPr>
        <p:txBody>
          <a:bodyPr/>
          <a:lstStyle>
            <a:extLst/>
          </a:lstStyle>
          <a:p>
            <a:fld id="{47C9B81F-C347-4BEF-BFDF-29C42F48304A}" type="datetimeFigureOut">
              <a:rPr lang="en-US" smtClean="0"/>
              <a:pPr/>
              <a:t>4/2/2015</a:t>
            </a:fld>
            <a:endParaRPr lang="en-US"/>
          </a:p>
        </p:txBody>
      </p:sp>
      <p:sp>
        <p:nvSpPr>
          <p:cNvPr id="6" name="Footer Placeholder 5"/>
          <p:cNvSpPr>
            <a:spLocks noGrp="1"/>
          </p:cNvSpPr>
          <p:nvPr>
            <p:ph type="ftr" sz="quarter" idx="11"/>
          </p:nvPr>
        </p:nvSpPr>
        <p:spPr>
          <a:xfrm>
            <a:off x="1028700" y="55499"/>
            <a:ext cx="6257925" cy="365125"/>
          </a:xfrm>
        </p:spPr>
        <p:txBody>
          <a:bodyPr/>
          <a:lstStyle>
            <a:extLst/>
          </a:lstStyle>
          <a:p>
            <a:endParaRPr kumimoji="0" lang="en-US"/>
          </a:p>
        </p:txBody>
      </p:sp>
      <p:sp>
        <p:nvSpPr>
          <p:cNvPr id="7" name="Slide Number Placeholder 6"/>
          <p:cNvSpPr>
            <a:spLocks noGrp="1"/>
          </p:cNvSpPr>
          <p:nvPr>
            <p:ph type="sldNum" sz="quarter" idx="12"/>
          </p:nvPr>
        </p:nvSpPr>
        <p:spPr>
          <a:xfrm>
            <a:off x="9686925" y="55499"/>
            <a:ext cx="514350" cy="365125"/>
          </a:xfrm>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4114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87202" y="5047394"/>
            <a:ext cx="8229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87202" y="4796819"/>
            <a:ext cx="8229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87202" y="4637685"/>
            <a:ext cx="8229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87202" y="4542559"/>
            <a:ext cx="8229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48253" y="680477"/>
            <a:ext cx="51435"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302707" y="680477"/>
            <a:ext cx="30861"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81273" y="680477"/>
            <a:ext cx="10287"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49489" y="680477"/>
            <a:ext cx="10287"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1028700" y="512064"/>
            <a:ext cx="874395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1028700" y="1783560"/>
            <a:ext cx="874395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7286625" y="6416676"/>
            <a:ext cx="2400300" cy="365125"/>
          </a:xfrm>
          <a:prstGeom prst="rect">
            <a:avLst/>
          </a:prstGeom>
        </p:spPr>
        <p:txBody>
          <a:bodyPr vert="horz" anchor="b"/>
          <a:lstStyle>
            <a:lvl1pPr algn="l" eaLnBrk="1" latinLnBrk="0" hangingPunct="1">
              <a:defRPr kumimoji="0" sz="1100">
                <a:solidFill>
                  <a:schemeClr val="tx2"/>
                </a:solidFill>
              </a:defRPr>
            </a:lvl1pPr>
            <a:extLst/>
          </a:lstStyle>
          <a:p>
            <a:fld id="{47C9B81F-C347-4BEF-BFDF-29C42F48304A}" type="datetimeFigureOut">
              <a:rPr lang="en-US" smtClean="0"/>
              <a:pPr/>
              <a:t>4/2/2015</a:t>
            </a:fld>
            <a:endParaRPr lang="en-US" dirty="0">
              <a:solidFill>
                <a:schemeClr val="tx2">
                  <a:shade val="90000"/>
                </a:schemeClr>
              </a:solidFill>
            </a:endParaRPr>
          </a:p>
        </p:txBody>
      </p:sp>
      <p:sp>
        <p:nvSpPr>
          <p:cNvPr id="3" name="Footer Placeholder 2"/>
          <p:cNvSpPr>
            <a:spLocks noGrp="1"/>
          </p:cNvSpPr>
          <p:nvPr>
            <p:ph type="ftr" sz="quarter" idx="3"/>
          </p:nvPr>
        </p:nvSpPr>
        <p:spPr>
          <a:xfrm>
            <a:off x="1028700" y="6416676"/>
            <a:ext cx="6257925" cy="365125"/>
          </a:xfrm>
          <a:prstGeom prst="rect">
            <a:avLst/>
          </a:prstGeom>
        </p:spPr>
        <p:txBody>
          <a:bodyPr vert="horz" anchor="b"/>
          <a:lstStyle>
            <a:lvl1pPr algn="r" eaLnBrk="1" latinLnBrk="0" hangingPunct="1">
              <a:defRPr kumimoji="0" sz="1100">
                <a:solidFill>
                  <a:schemeClr val="tx2"/>
                </a:solidFill>
              </a:defRPr>
            </a:lvl1pPr>
            <a:extLst/>
          </a:lstStyle>
          <a:p>
            <a:pPr algn="l" eaLnBrk="1" latinLnBrk="0" hangingPunct="1"/>
            <a:endParaRPr kumimoji="0" lang="en-US" dirty="0">
              <a:solidFill>
                <a:schemeClr val="tx2">
                  <a:shade val="90000"/>
                </a:schemeClr>
              </a:solidFill>
            </a:endParaRPr>
          </a:p>
        </p:txBody>
      </p:sp>
      <p:sp>
        <p:nvSpPr>
          <p:cNvPr id="23" name="Slide Number Placeholder 22"/>
          <p:cNvSpPr>
            <a:spLocks noGrp="1"/>
          </p:cNvSpPr>
          <p:nvPr>
            <p:ph type="sldNum" sz="quarter" idx="4"/>
          </p:nvPr>
        </p:nvSpPr>
        <p:spPr>
          <a:xfrm>
            <a:off x="9686925" y="6416676"/>
            <a:ext cx="514350" cy="365125"/>
          </a:xfrm>
          <a:prstGeom prst="rect">
            <a:avLst/>
          </a:prstGeom>
        </p:spPr>
        <p:txBody>
          <a:bodyPr vert="horz" anchor="b"/>
          <a:lstStyle>
            <a:lvl1pPr algn="l" eaLnBrk="1" latinLnBrk="0" hangingPunct="1">
              <a:defRPr kumimoji="0" sz="1200">
                <a:solidFill>
                  <a:schemeClr val="tx2"/>
                </a:solidFill>
              </a:defRPr>
            </a:lvl1pPr>
            <a:extLst/>
          </a:lstStyle>
          <a:p>
            <a:fld id="{042AED99-7FB4-404E-8A97-64753DCE42EC}" type="slidenum">
              <a:rPr kumimoji="0" lang="en-US" smtClean="0"/>
              <a:pPr/>
              <a:t>‹#›</a:t>
            </a:fld>
            <a:endParaRPr kumimoji="0" lang="en-US" dirty="0">
              <a:solidFill>
                <a:schemeClr val="tx2">
                  <a:shade val="90000"/>
                </a:schemeClr>
              </a:solidFill>
            </a:endParaRPr>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eQoYKuNcCpU&amp;feature=fvwre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PowerPoint_97-2003_Presentation1.ppt"/><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7.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7" name="Rectangle 3"/>
          <p:cNvSpPr>
            <a:spLocks noGrp="1" noChangeArrowheads="1"/>
          </p:cNvSpPr>
          <p:nvPr>
            <p:ph type="subTitle" idx="1"/>
          </p:nvPr>
        </p:nvSpPr>
        <p:spPr>
          <a:xfrm>
            <a:off x="0" y="2667000"/>
            <a:ext cx="10287000" cy="2971800"/>
          </a:xfrm>
        </p:spPr>
        <p:txBody>
          <a:bodyPr>
            <a:normAutofit fontScale="92500" lnSpcReduction="20000"/>
          </a:bodyPr>
          <a:lstStyle/>
          <a:p>
            <a:pPr marL="342900" indent="-342900">
              <a:lnSpc>
                <a:spcPct val="80000"/>
              </a:lnSpc>
              <a:defRPr/>
            </a:pPr>
            <a:endParaRPr lang="en-US" altLang="ko-KR" sz="2400" i="1" dirty="0" smtClean="0">
              <a:solidFill>
                <a:srgbClr val="FBFBFF"/>
              </a:solidFill>
              <a:effectLst/>
              <a:ea typeface="굴림" pitchFamily="34" charset="-127"/>
            </a:endParaRPr>
          </a:p>
          <a:p>
            <a:pPr marL="342900" indent="-342900" algn="r">
              <a:lnSpc>
                <a:spcPct val="80000"/>
              </a:lnSpc>
              <a:defRPr/>
            </a:pPr>
            <a:r>
              <a:rPr lang="en-US" sz="2800" b="1" dirty="0" smtClean="0">
                <a:solidFill>
                  <a:srgbClr val="FFFFFF"/>
                </a:solidFill>
              </a:rPr>
              <a:t>Tim Conway, Ph.D.</a:t>
            </a:r>
          </a:p>
          <a:p>
            <a:pPr marL="342900" indent="-342900" algn="r">
              <a:lnSpc>
                <a:spcPct val="80000"/>
              </a:lnSpc>
              <a:defRPr/>
            </a:pPr>
            <a:r>
              <a:rPr lang="en-US" sz="2800" dirty="0" smtClean="0">
                <a:solidFill>
                  <a:srgbClr val="FFFFFF"/>
                </a:solidFill>
              </a:rPr>
              <a:t>The Morris Center, Inc.</a:t>
            </a:r>
          </a:p>
          <a:p>
            <a:pPr marL="342900" indent="-342900" algn="r">
              <a:lnSpc>
                <a:spcPct val="80000"/>
              </a:lnSpc>
              <a:defRPr/>
            </a:pPr>
            <a:r>
              <a:rPr lang="en-US" sz="2800" dirty="0" smtClean="0">
                <a:solidFill>
                  <a:srgbClr val="FFFFFF"/>
                </a:solidFill>
              </a:rPr>
              <a:t>University of Florida</a:t>
            </a:r>
          </a:p>
          <a:p>
            <a:pPr marL="342900" indent="-342900" algn="r">
              <a:lnSpc>
                <a:spcPct val="80000"/>
              </a:lnSpc>
              <a:defRPr/>
            </a:pPr>
            <a:r>
              <a:rPr lang="en-US" sz="2800" dirty="0" smtClean="0">
                <a:solidFill>
                  <a:srgbClr val="FFFFFF"/>
                </a:solidFill>
              </a:rPr>
              <a:t>Gainesville, Florida</a:t>
            </a:r>
          </a:p>
          <a:p>
            <a:pPr marL="342900" indent="-342900" algn="r">
              <a:lnSpc>
                <a:spcPct val="80000"/>
              </a:lnSpc>
              <a:defRPr/>
            </a:pPr>
            <a:r>
              <a:rPr lang="en-US" sz="2800" u="sng" dirty="0" smtClean="0">
                <a:solidFill>
                  <a:srgbClr val="FFFFFF"/>
                </a:solidFill>
              </a:rPr>
              <a:t>twc@morriscenters.com</a:t>
            </a:r>
          </a:p>
          <a:p>
            <a:pPr marL="342900" indent="-342900" algn="r">
              <a:lnSpc>
                <a:spcPct val="80000"/>
              </a:lnSpc>
              <a:defRPr/>
            </a:pPr>
            <a:endParaRPr lang="en-US" sz="2800" u="sng" dirty="0" smtClean="0">
              <a:solidFill>
                <a:srgbClr val="FFFFFF"/>
              </a:solidFill>
            </a:endParaRPr>
          </a:p>
          <a:p>
            <a:pPr marL="342900" indent="-342900" algn="r">
              <a:lnSpc>
                <a:spcPct val="80000"/>
              </a:lnSpc>
              <a:defRPr/>
            </a:pPr>
            <a:endParaRPr lang="en-US" sz="2800" u="sng" dirty="0" smtClean="0">
              <a:solidFill>
                <a:srgbClr val="FFFFFF"/>
              </a:solidFill>
            </a:endParaRPr>
          </a:p>
          <a:p>
            <a:pPr marL="342900" indent="-342900" algn="r">
              <a:lnSpc>
                <a:spcPct val="80000"/>
              </a:lnSpc>
              <a:defRPr/>
            </a:pPr>
            <a:endParaRPr lang="en-US" sz="2400" dirty="0" smtClean="0">
              <a:solidFill>
                <a:srgbClr val="FFFFFF"/>
              </a:solidFill>
            </a:endParaRPr>
          </a:p>
          <a:p>
            <a:pPr marL="342900" indent="-342900" algn="r">
              <a:lnSpc>
                <a:spcPct val="80000"/>
              </a:lnSpc>
              <a:defRPr/>
            </a:pPr>
            <a:r>
              <a:rPr lang="en-US" sz="2800" b="1" dirty="0" smtClean="0">
                <a:solidFill>
                  <a:srgbClr val="FFFFFF"/>
                </a:solidFill>
              </a:rPr>
              <a:t>Lorie Richards, Ph.D., OTR/L</a:t>
            </a:r>
          </a:p>
          <a:p>
            <a:pPr marL="342900" indent="-342900" algn="r">
              <a:lnSpc>
                <a:spcPct val="80000"/>
              </a:lnSpc>
              <a:defRPr/>
            </a:pPr>
            <a:r>
              <a:rPr lang="en-US" sz="2800" dirty="0" smtClean="0">
                <a:solidFill>
                  <a:srgbClr val="FFFFFF"/>
                </a:solidFill>
              </a:rPr>
              <a:t>University of Florida</a:t>
            </a:r>
          </a:p>
          <a:p>
            <a:pPr marL="342900" indent="-342900" algn="r">
              <a:lnSpc>
                <a:spcPct val="80000"/>
              </a:lnSpc>
              <a:defRPr/>
            </a:pPr>
            <a:r>
              <a:rPr lang="en-US" sz="2800" dirty="0" smtClean="0">
                <a:solidFill>
                  <a:srgbClr val="FFFFFF"/>
                </a:solidFill>
              </a:rPr>
              <a:t>Gainesville, Florida</a:t>
            </a:r>
          </a:p>
        </p:txBody>
      </p:sp>
      <p:grpSp>
        <p:nvGrpSpPr>
          <p:cNvPr id="8" name="Group 7"/>
          <p:cNvGrpSpPr/>
          <p:nvPr/>
        </p:nvGrpSpPr>
        <p:grpSpPr>
          <a:xfrm>
            <a:off x="0" y="2819400"/>
            <a:ext cx="3058466" cy="2381310"/>
            <a:chOff x="7277100" y="2743200"/>
            <a:chExt cx="3058466" cy="2381310"/>
          </a:xfrm>
        </p:grpSpPr>
        <p:pic>
          <p:nvPicPr>
            <p:cNvPr id="56321" name="Picture 1"/>
            <p:cNvPicPr>
              <a:picLocks noChangeAspect="1" noChangeArrowheads="1"/>
            </p:cNvPicPr>
            <p:nvPr/>
          </p:nvPicPr>
          <p:blipFill>
            <a:blip r:embed="rId2" cstate="print"/>
            <a:srcRect l="26000" t="18667" r="28000" b="33333"/>
            <a:stretch>
              <a:fillRect/>
            </a:stretch>
          </p:blipFill>
          <p:spPr bwMode="auto">
            <a:xfrm>
              <a:off x="7505700" y="2743200"/>
              <a:ext cx="2621280" cy="2051405"/>
            </a:xfrm>
            <a:prstGeom prst="rect">
              <a:avLst/>
            </a:prstGeom>
            <a:noFill/>
            <a:ln w="9525">
              <a:noFill/>
              <a:miter lim="800000"/>
              <a:headEnd/>
              <a:tailEnd/>
            </a:ln>
            <a:effectLst/>
          </p:spPr>
        </p:pic>
        <p:sp>
          <p:nvSpPr>
            <p:cNvPr id="6" name="Rectangle 5"/>
            <p:cNvSpPr/>
            <p:nvPr/>
          </p:nvSpPr>
          <p:spPr>
            <a:xfrm>
              <a:off x="7277100" y="4724400"/>
              <a:ext cx="3058466" cy="400110"/>
            </a:xfrm>
            <a:prstGeom prst="rect">
              <a:avLst/>
            </a:prstGeom>
          </p:spPr>
          <p:txBody>
            <a:bodyPr wrap="none">
              <a:spAutoFit/>
            </a:bodyPr>
            <a:lstStyle/>
            <a:p>
              <a:pPr>
                <a:buNone/>
              </a:pPr>
              <a:r>
                <a:rPr lang="en-US" sz="2000" u="sng" dirty="0" smtClean="0">
                  <a:solidFill>
                    <a:srgbClr val="FFFFFF"/>
                  </a:solidFill>
                </a:rPr>
                <a:t>www.TheMorrisCenter.com</a:t>
              </a:r>
              <a:endParaRPr lang="en-US" sz="2000" dirty="0"/>
            </a:p>
          </p:txBody>
        </p:sp>
      </p:grpSp>
      <p:pic>
        <p:nvPicPr>
          <p:cNvPr id="7" name="Picture 3739" descr="logo2color"/>
          <p:cNvPicPr>
            <a:picLocks noChangeAspect="1" noChangeArrowheads="1"/>
          </p:cNvPicPr>
          <p:nvPr/>
        </p:nvPicPr>
        <p:blipFill>
          <a:blip r:embed="rId3" cstate="print"/>
          <a:srcRect/>
          <a:stretch>
            <a:fillRect/>
          </a:stretch>
        </p:blipFill>
        <p:spPr bwMode="auto">
          <a:xfrm>
            <a:off x="0" y="5707062"/>
            <a:ext cx="3238500" cy="1150938"/>
          </a:xfrm>
          <a:prstGeom prst="rect">
            <a:avLst/>
          </a:prstGeom>
          <a:noFill/>
          <a:ln w="9525">
            <a:noFill/>
            <a:miter lim="800000"/>
            <a:headEnd/>
            <a:tailEnd/>
          </a:ln>
        </p:spPr>
      </p:pic>
      <p:sp>
        <p:nvSpPr>
          <p:cNvPr id="9" name="TextBox 8"/>
          <p:cNvSpPr txBox="1"/>
          <p:nvPr/>
        </p:nvSpPr>
        <p:spPr>
          <a:xfrm>
            <a:off x="0" y="0"/>
            <a:ext cx="10287000" cy="2529923"/>
          </a:xfrm>
          <a:prstGeom prst="rect">
            <a:avLst/>
          </a:prstGeom>
          <a:noFill/>
        </p:spPr>
        <p:txBody>
          <a:bodyPr wrap="square" rtlCol="0">
            <a:spAutoFit/>
          </a:bodyPr>
          <a:lstStyle/>
          <a:p>
            <a:pPr>
              <a:buNone/>
            </a:pPr>
            <a:r>
              <a:rPr lang="en-US" sz="3600" dirty="0" smtClean="0">
                <a:solidFill>
                  <a:schemeClr val="tx2"/>
                </a:solidFill>
                <a:latin typeface="Calibri" pitchFamily="34" charset="0"/>
                <a:cs typeface="Calibri" pitchFamily="34" charset="0"/>
              </a:rPr>
              <a:t>Transdisciplinary </a:t>
            </a:r>
            <a:r>
              <a:rPr lang="en-US" sz="3600" dirty="0" smtClean="0">
                <a:solidFill>
                  <a:schemeClr val="tx2"/>
                </a:solidFill>
                <a:latin typeface="Calibri" pitchFamily="34" charset="0"/>
                <a:cs typeface="Calibri" pitchFamily="34" charset="0"/>
              </a:rPr>
              <a:t>Assessment and Treatment of Language-based Learning Disabilities: </a:t>
            </a:r>
          </a:p>
          <a:p>
            <a:pPr>
              <a:buNone/>
            </a:pPr>
            <a:r>
              <a:rPr lang="en-US" sz="3600" dirty="0" smtClean="0">
                <a:solidFill>
                  <a:schemeClr val="tx2"/>
                </a:solidFill>
                <a:latin typeface="Calibri" pitchFamily="34" charset="0"/>
                <a:cs typeface="Calibri" pitchFamily="34" charset="0"/>
              </a:rPr>
              <a:t>The Theoretical Importance of Sensory Processing</a:t>
            </a:r>
          </a:p>
          <a:p>
            <a:pPr>
              <a:buNone/>
            </a:pPr>
            <a:endParaRPr lang="en-US" sz="3600" dirty="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287000" cy="914400"/>
          </a:xfrm>
        </p:spPr>
        <p:txBody>
          <a:bodyPr/>
          <a:lstStyle/>
          <a:p>
            <a:pPr algn="ctr"/>
            <a:r>
              <a:rPr lang="en-US" dirty="0" smtClean="0">
                <a:latin typeface="Arial" pitchFamily="34" charset="0"/>
                <a:cs typeface="Arial" pitchFamily="34" charset="0"/>
              </a:rPr>
              <a:t>Sensory Systems &amp; Speech Perception</a:t>
            </a:r>
            <a:endParaRPr lang="en-US" dirty="0">
              <a:latin typeface="Arial" pitchFamily="34" charset="0"/>
              <a:cs typeface="Arial" pitchFamily="34" charset="0"/>
            </a:endParaRPr>
          </a:p>
        </p:txBody>
      </p:sp>
      <p:grpSp>
        <p:nvGrpSpPr>
          <p:cNvPr id="18" name="Group 17"/>
          <p:cNvGrpSpPr/>
          <p:nvPr/>
        </p:nvGrpSpPr>
        <p:grpSpPr>
          <a:xfrm>
            <a:off x="1" y="1066800"/>
            <a:ext cx="10242394" cy="4925961"/>
            <a:chOff x="1" y="1627239"/>
            <a:chExt cx="10242394" cy="4925961"/>
          </a:xfrm>
        </p:grpSpPr>
        <p:pic>
          <p:nvPicPr>
            <p:cNvPr id="78850" name="Picture 2" descr="C:\Users\Tim\Documents\TMC\Talks\SPD\Kuhl2003-Mandarin vs English speech discrimination.jpg"/>
            <p:cNvPicPr>
              <a:picLocks noChangeAspect="1" noChangeArrowheads="1"/>
            </p:cNvPicPr>
            <p:nvPr/>
          </p:nvPicPr>
          <p:blipFill>
            <a:blip r:embed="rId3" cstate="print"/>
            <a:srcRect/>
            <a:stretch>
              <a:fillRect/>
            </a:stretch>
          </p:blipFill>
          <p:spPr bwMode="auto">
            <a:xfrm>
              <a:off x="1" y="1627239"/>
              <a:ext cx="10242394" cy="4925961"/>
            </a:xfrm>
            <a:prstGeom prst="rect">
              <a:avLst/>
            </a:prstGeom>
            <a:noFill/>
          </p:spPr>
        </p:pic>
        <p:pic>
          <p:nvPicPr>
            <p:cNvPr id="78851" name="Picture 3" descr="C:\Users\Tim\AppData\Local\Microsoft\Windows\Temporary Internet Files\Content.IE5\0EFEFOVI\MC900432517[1].wmf"/>
            <p:cNvPicPr>
              <a:picLocks noChangeAspect="1" noChangeArrowheads="1"/>
            </p:cNvPicPr>
            <p:nvPr/>
          </p:nvPicPr>
          <p:blipFill>
            <a:blip r:embed="rId4" cstate="print"/>
            <a:srcRect/>
            <a:stretch>
              <a:fillRect/>
            </a:stretch>
          </p:blipFill>
          <p:spPr bwMode="auto">
            <a:xfrm>
              <a:off x="4152900" y="3352800"/>
              <a:ext cx="1185862" cy="948690"/>
            </a:xfrm>
            <a:prstGeom prst="rect">
              <a:avLst/>
            </a:prstGeom>
            <a:noFill/>
          </p:spPr>
        </p:pic>
        <p:pic>
          <p:nvPicPr>
            <p:cNvPr id="78862" name="Picture 14" descr="C:\Users\Tim\AppData\Local\Microsoft\Windows\Temporary Internet Files\Content.IE5\0EFEFOVI\MP900178814[1].jpg"/>
            <p:cNvPicPr>
              <a:picLocks noChangeAspect="1" noChangeArrowheads="1"/>
            </p:cNvPicPr>
            <p:nvPr/>
          </p:nvPicPr>
          <p:blipFill>
            <a:blip r:embed="rId5" cstate="print"/>
            <a:srcRect/>
            <a:stretch>
              <a:fillRect/>
            </a:stretch>
          </p:blipFill>
          <p:spPr bwMode="auto">
            <a:xfrm>
              <a:off x="647700" y="1981200"/>
              <a:ext cx="1600200" cy="1066800"/>
            </a:xfrm>
            <a:prstGeom prst="rect">
              <a:avLst/>
            </a:prstGeom>
            <a:noFill/>
          </p:spPr>
        </p:pic>
        <p:pic>
          <p:nvPicPr>
            <p:cNvPr id="78863" name="Picture 15" descr="C:\Users\Tim\AppData\Local\Microsoft\Windows\Temporary Internet Files\Content.IE5\ZDRFV139\MC900432650[1].png"/>
            <p:cNvPicPr>
              <a:picLocks noChangeAspect="1" noChangeArrowheads="1"/>
            </p:cNvPicPr>
            <p:nvPr/>
          </p:nvPicPr>
          <p:blipFill>
            <a:blip r:embed="rId6" cstate="print"/>
            <a:srcRect/>
            <a:stretch>
              <a:fillRect/>
            </a:stretch>
          </p:blipFill>
          <p:spPr bwMode="auto">
            <a:xfrm>
              <a:off x="5905500" y="2933700"/>
              <a:ext cx="1409700" cy="1409700"/>
            </a:xfrm>
            <a:prstGeom prst="rect">
              <a:avLst/>
            </a:prstGeom>
            <a:noFill/>
          </p:spPr>
        </p:pic>
      </p:grpSp>
      <p:sp>
        <p:nvSpPr>
          <p:cNvPr id="19" name="TextBox 18"/>
          <p:cNvSpPr txBox="1"/>
          <p:nvPr/>
        </p:nvSpPr>
        <p:spPr>
          <a:xfrm>
            <a:off x="7277100" y="6096000"/>
            <a:ext cx="3009900" cy="400110"/>
          </a:xfrm>
          <a:prstGeom prst="rect">
            <a:avLst/>
          </a:prstGeom>
          <a:noFill/>
        </p:spPr>
        <p:txBody>
          <a:bodyPr wrap="square" rtlCol="0">
            <a:spAutoFit/>
          </a:bodyPr>
          <a:lstStyle/>
          <a:p>
            <a:pPr>
              <a:buNone/>
            </a:pPr>
            <a:r>
              <a:rPr lang="en-US" sz="2000" dirty="0" smtClean="0">
                <a:solidFill>
                  <a:schemeClr val="tx1"/>
                </a:solidFill>
                <a:latin typeface="Arial" pitchFamily="34" charset="0"/>
                <a:cs typeface="Arial" pitchFamily="34" charset="0"/>
              </a:rPr>
              <a:t>(</a:t>
            </a:r>
            <a:r>
              <a:rPr lang="en-US" sz="2000" dirty="0" err="1" smtClean="0">
                <a:solidFill>
                  <a:schemeClr val="tx1"/>
                </a:solidFill>
                <a:latin typeface="Arial" pitchFamily="34" charset="0"/>
                <a:cs typeface="Arial" pitchFamily="34" charset="0"/>
              </a:rPr>
              <a:t>Kuhl</a:t>
            </a:r>
            <a:r>
              <a:rPr lang="en-US" sz="2000" dirty="0" smtClean="0">
                <a:solidFill>
                  <a:schemeClr val="tx1"/>
                </a:solidFill>
                <a:latin typeface="Arial" pitchFamily="34" charset="0"/>
                <a:cs typeface="Arial" pitchFamily="34" charset="0"/>
              </a:rPr>
              <a:t> et al., 2003)</a:t>
            </a:r>
            <a:endParaRPr lang="en-US" sz="2000" dirty="0">
              <a:solidFill>
                <a:schemeClr val="tx1"/>
              </a:solidFill>
              <a:latin typeface="Arial" pitchFamily="34" charset="0"/>
              <a:cs typeface="Arial" pitchFamily="34" charset="0"/>
            </a:endParaRPr>
          </a:p>
        </p:txBody>
      </p:sp>
      <p:sp>
        <p:nvSpPr>
          <p:cNvPr id="20" name="TextBox 19"/>
          <p:cNvSpPr txBox="1"/>
          <p:nvPr/>
        </p:nvSpPr>
        <p:spPr>
          <a:xfrm>
            <a:off x="571500" y="990600"/>
            <a:ext cx="3581400" cy="461665"/>
          </a:xfrm>
          <a:prstGeom prst="rect">
            <a:avLst/>
          </a:prstGeom>
          <a:noFill/>
        </p:spPr>
        <p:txBody>
          <a:bodyPr wrap="square" rtlCol="0">
            <a:spAutoFit/>
          </a:bodyPr>
          <a:lstStyle/>
          <a:p>
            <a:pPr>
              <a:buNone/>
            </a:pPr>
            <a:r>
              <a:rPr lang="en-US" sz="2400" u="sng" dirty="0" smtClean="0">
                <a:solidFill>
                  <a:schemeClr val="bg1"/>
                </a:solidFill>
                <a:effectLst/>
              </a:rPr>
              <a:t>Live intervention</a:t>
            </a:r>
            <a:endParaRPr lang="en-US" sz="2400" u="sng" dirty="0">
              <a:solidFill>
                <a:schemeClr val="bg1"/>
              </a:solidFill>
              <a:effectLst/>
            </a:endParaRPr>
          </a:p>
        </p:txBody>
      </p:sp>
      <p:sp>
        <p:nvSpPr>
          <p:cNvPr id="21" name="TextBox 20"/>
          <p:cNvSpPr txBox="1"/>
          <p:nvPr/>
        </p:nvSpPr>
        <p:spPr>
          <a:xfrm>
            <a:off x="4229100" y="986135"/>
            <a:ext cx="3200400" cy="461665"/>
          </a:xfrm>
          <a:prstGeom prst="rect">
            <a:avLst/>
          </a:prstGeom>
          <a:noFill/>
        </p:spPr>
        <p:txBody>
          <a:bodyPr wrap="square" rtlCol="0">
            <a:spAutoFit/>
          </a:bodyPr>
          <a:lstStyle/>
          <a:p>
            <a:pPr>
              <a:buNone/>
            </a:pPr>
            <a:r>
              <a:rPr lang="en-US" sz="2400" u="sng" dirty="0" smtClean="0">
                <a:solidFill>
                  <a:schemeClr val="bg1"/>
                </a:solidFill>
                <a:effectLst/>
              </a:rPr>
              <a:t>Machine intervention</a:t>
            </a:r>
            <a:endParaRPr lang="en-US" sz="2400" u="sng" dirty="0">
              <a:solidFill>
                <a:schemeClr val="bg1"/>
              </a:solidFill>
              <a:effectLst/>
            </a:endParaRPr>
          </a:p>
        </p:txBody>
      </p:sp>
      <p:sp>
        <p:nvSpPr>
          <p:cNvPr id="22" name="TextBox 21"/>
          <p:cNvSpPr txBox="1"/>
          <p:nvPr/>
        </p:nvSpPr>
        <p:spPr>
          <a:xfrm>
            <a:off x="7581900" y="990600"/>
            <a:ext cx="3200400" cy="461665"/>
          </a:xfrm>
          <a:prstGeom prst="rect">
            <a:avLst/>
          </a:prstGeom>
          <a:noFill/>
        </p:spPr>
        <p:txBody>
          <a:bodyPr wrap="square" rtlCol="0">
            <a:spAutoFit/>
          </a:bodyPr>
          <a:lstStyle/>
          <a:p>
            <a:pPr>
              <a:buNone/>
            </a:pPr>
            <a:r>
              <a:rPr lang="en-US" sz="2400" u="sng" dirty="0" smtClean="0">
                <a:solidFill>
                  <a:schemeClr val="bg1"/>
                </a:solidFill>
                <a:effectLst/>
              </a:rPr>
              <a:t>Live monolingual</a:t>
            </a:r>
            <a:endParaRPr lang="en-US" sz="2400" u="sng" dirty="0">
              <a:solidFill>
                <a:schemeClr val="bg1"/>
              </a:solidFill>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itchFamily="34" charset="0"/>
                <a:cs typeface="Arial" pitchFamily="34" charset="0"/>
              </a:rPr>
              <a:t>Sensory Systems &amp; Language</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t>Why did live / </a:t>
            </a:r>
            <a:r>
              <a:rPr lang="en-US" dirty="0" err="1" smtClean="0"/>
              <a:t>invivo</a:t>
            </a:r>
            <a:r>
              <a:rPr lang="en-US" dirty="0" smtClean="0"/>
              <a:t> experience with a parent improve 2</a:t>
            </a:r>
            <a:r>
              <a:rPr lang="en-US" baseline="30000" dirty="0" smtClean="0"/>
              <a:t>nd</a:t>
            </a:r>
            <a:r>
              <a:rPr lang="en-US" dirty="0" smtClean="0"/>
              <a:t> language discrimination when TV and Headphone experience didn’t? </a:t>
            </a:r>
          </a:p>
          <a:p>
            <a:r>
              <a:rPr lang="en-US" dirty="0" smtClean="0"/>
              <a:t>What sensory systems are engaged by live experience and NOT by recorded experiences? </a:t>
            </a:r>
          </a:p>
          <a:p>
            <a:r>
              <a:rPr lang="en-US" dirty="0" smtClean="0"/>
              <a:t>What do you do when you teach a baby a new word and he/she has trouble saying all the word’s sounds, e.g. “</a:t>
            </a:r>
            <a:r>
              <a:rPr lang="en-US" dirty="0" err="1" smtClean="0"/>
              <a:t>ba</a:t>
            </a:r>
            <a:r>
              <a:rPr lang="en-US" dirty="0" smtClean="0"/>
              <a:t>” versus ball? </a:t>
            </a:r>
            <a:endParaRPr lang="en-US" dirty="0"/>
          </a:p>
        </p:txBody>
      </p:sp>
      <p:pic>
        <p:nvPicPr>
          <p:cNvPr id="137220" name="Picture 4" descr="C:\Program Files\Microsoft Office\MEDIA\CAGCAT10\j0299763.wmf"/>
          <p:cNvPicPr>
            <a:picLocks noChangeAspect="1" noChangeArrowheads="1"/>
          </p:cNvPicPr>
          <p:nvPr/>
        </p:nvPicPr>
        <p:blipFill>
          <a:blip r:embed="rId3" cstate="print"/>
          <a:srcRect/>
          <a:stretch>
            <a:fillRect/>
          </a:stretch>
        </p:blipFill>
        <p:spPr bwMode="auto">
          <a:xfrm>
            <a:off x="4838700" y="5257800"/>
            <a:ext cx="1600200" cy="131682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381000"/>
            <a:ext cx="10287000" cy="1143000"/>
          </a:xfrm>
        </p:spPr>
        <p:txBody>
          <a:bodyPr/>
          <a:lstStyle/>
          <a:p>
            <a:pPr algn="ctr" eaLnBrk="1" hangingPunct="1"/>
            <a:r>
              <a:rPr lang="en-US" dirty="0" smtClean="0">
                <a:solidFill>
                  <a:schemeClr val="tx2"/>
                </a:solidFill>
                <a:latin typeface="Arial" pitchFamily="34" charset="0"/>
                <a:cs typeface="Arial" pitchFamily="34" charset="0"/>
              </a:rPr>
              <a:t>Early Language Development</a:t>
            </a:r>
          </a:p>
        </p:txBody>
      </p:sp>
      <p:sp>
        <p:nvSpPr>
          <p:cNvPr id="56323" name="Rectangle 3"/>
          <p:cNvSpPr>
            <a:spLocks noGrp="1" noChangeArrowheads="1"/>
          </p:cNvSpPr>
          <p:nvPr>
            <p:ph type="body" idx="1"/>
          </p:nvPr>
        </p:nvSpPr>
        <p:spPr>
          <a:xfrm>
            <a:off x="571500" y="1447800"/>
            <a:ext cx="9144000" cy="4572000"/>
          </a:xfrm>
        </p:spPr>
        <p:txBody>
          <a:bodyPr>
            <a:normAutofit fontScale="85000" lnSpcReduction="20000"/>
          </a:bodyPr>
          <a:lstStyle/>
          <a:p>
            <a:pPr marL="0" indent="0" eaLnBrk="1" hangingPunct="1"/>
            <a:r>
              <a:rPr lang="en-US" b="0" dirty="0" smtClean="0"/>
              <a:t>   Brain is tuned to parents’ language</a:t>
            </a:r>
            <a:r>
              <a:rPr lang="en-US" sz="3200" b="0" dirty="0" smtClean="0"/>
              <a:t> </a:t>
            </a:r>
          </a:p>
          <a:p>
            <a:pPr marL="0" indent="0" eaLnBrk="1" hangingPunct="1"/>
            <a:r>
              <a:rPr lang="en-US" b="0" dirty="0" smtClean="0"/>
              <a:t>   What systems do newborn’s integrate for speech? </a:t>
            </a:r>
          </a:p>
          <a:p>
            <a:pPr marL="914400" lvl="2" indent="0" eaLnBrk="1" hangingPunct="1"/>
            <a:r>
              <a:rPr lang="en-US" sz="3200" b="0" dirty="0" smtClean="0"/>
              <a:t> Oral-facial movements – </a:t>
            </a:r>
            <a:r>
              <a:rPr lang="en-US" sz="3200" b="0" dirty="0" smtClean="0">
                <a:solidFill>
                  <a:srgbClr val="FFFF00"/>
                </a:solidFill>
              </a:rPr>
              <a:t>visual </a:t>
            </a:r>
          </a:p>
          <a:p>
            <a:pPr marL="914400" lvl="2" indent="0" eaLnBrk="1" hangingPunct="1"/>
            <a:r>
              <a:rPr lang="en-US" sz="3200" b="0" dirty="0" smtClean="0"/>
              <a:t> Speech sounds – </a:t>
            </a:r>
            <a:r>
              <a:rPr lang="en-US" sz="3200" b="0" dirty="0" smtClean="0">
                <a:solidFill>
                  <a:srgbClr val="FFFF00"/>
                </a:solidFill>
              </a:rPr>
              <a:t>phonology</a:t>
            </a:r>
            <a:r>
              <a:rPr lang="en-US" sz="3200" b="0" dirty="0" smtClean="0"/>
              <a:t>	</a:t>
            </a:r>
          </a:p>
          <a:p>
            <a:pPr marL="914400" lvl="2" indent="0" eaLnBrk="1" hangingPunct="1"/>
            <a:r>
              <a:rPr lang="en-US" sz="3200" b="0" dirty="0" smtClean="0"/>
              <a:t>Speech/babble – </a:t>
            </a:r>
            <a:r>
              <a:rPr lang="en-US" sz="3200" b="0" dirty="0" smtClean="0">
                <a:solidFill>
                  <a:srgbClr val="FFFF00"/>
                </a:solidFill>
              </a:rPr>
              <a:t>oral motor tactile kinesthetic</a:t>
            </a:r>
          </a:p>
          <a:p>
            <a:pPr marL="914400" lvl="2" indent="0"/>
            <a:r>
              <a:rPr lang="en-US" sz="3200" dirty="0" smtClean="0"/>
              <a:t> Social-emotional – (non verbal tones &amp; gestures) – </a:t>
            </a:r>
            <a:r>
              <a:rPr lang="en-US" sz="3200" dirty="0" smtClean="0">
                <a:solidFill>
                  <a:srgbClr val="FFFF00"/>
                </a:solidFill>
              </a:rPr>
              <a:t>pragmatics</a:t>
            </a:r>
            <a:endParaRPr lang="en-US" sz="3200" dirty="0" smtClean="0"/>
          </a:p>
          <a:p>
            <a:pPr marL="0" indent="0"/>
            <a:r>
              <a:rPr lang="en-US" sz="3400" dirty="0" smtClean="0"/>
              <a:t>Newborns speech perception is affected by multisensory experiences during language development. </a:t>
            </a:r>
          </a:p>
          <a:p>
            <a:pPr marL="914400" lvl="2" indent="0"/>
            <a:endParaRPr lang="en-US" sz="2800" b="0" dirty="0" smtClean="0"/>
          </a:p>
          <a:p>
            <a:pPr marL="0" indent="0" eaLnBrk="1" hangingPunct="1">
              <a:buFont typeface="Wingdings" pitchFamily="2" charset="2"/>
              <a:buNone/>
            </a:pPr>
            <a:r>
              <a:rPr lang="en-US" sz="3200" b="0" dirty="0" smtClean="0"/>
              <a:t> </a:t>
            </a:r>
          </a:p>
          <a:p>
            <a:pPr marL="0" indent="0" eaLnBrk="1" hangingPunct="1">
              <a:buFont typeface="Wingdings" pitchFamily="2" charset="2"/>
              <a:buNone/>
            </a:pPr>
            <a:endParaRPr lang="en-US" sz="3200" b="0" dirty="0" smtClean="0"/>
          </a:p>
          <a:p>
            <a:pPr marL="0" indent="0" eaLnBrk="1" hangingPunct="1"/>
            <a:endParaRPr lang="en-US" b="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20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fade">
                                      <p:cBhvr>
                                        <p:cTn id="12" dur="2000"/>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fade">
                                      <p:cBhvr>
                                        <p:cTn id="17" dur="2000"/>
                                        <p:tgtEl>
                                          <p:spTgt spid="56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3">
                                            <p:txEl>
                                              <p:pRg st="3" end="3"/>
                                            </p:txEl>
                                          </p:spTgt>
                                        </p:tgtEl>
                                        <p:attrNameLst>
                                          <p:attrName>style.visibility</p:attrName>
                                        </p:attrNameLst>
                                      </p:cBhvr>
                                      <p:to>
                                        <p:strVal val="visible"/>
                                      </p:to>
                                    </p:set>
                                    <p:animEffect transition="in" filter="fade">
                                      <p:cBhvr>
                                        <p:cTn id="22" dur="2000"/>
                                        <p:tgtEl>
                                          <p:spTgt spid="56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323">
                                            <p:txEl>
                                              <p:pRg st="4" end="4"/>
                                            </p:txEl>
                                          </p:spTgt>
                                        </p:tgtEl>
                                        <p:attrNameLst>
                                          <p:attrName>style.visibility</p:attrName>
                                        </p:attrNameLst>
                                      </p:cBhvr>
                                      <p:to>
                                        <p:strVal val="visible"/>
                                      </p:to>
                                    </p:set>
                                    <p:animEffect transition="in" filter="fade">
                                      <p:cBhvr>
                                        <p:cTn id="27" dur="2000"/>
                                        <p:tgtEl>
                                          <p:spTgt spid="563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323">
                                            <p:txEl>
                                              <p:pRg st="5" end="5"/>
                                            </p:txEl>
                                          </p:spTgt>
                                        </p:tgtEl>
                                        <p:attrNameLst>
                                          <p:attrName>style.visibility</p:attrName>
                                        </p:attrNameLst>
                                      </p:cBhvr>
                                      <p:to>
                                        <p:strVal val="visible"/>
                                      </p:to>
                                    </p:set>
                                    <p:animEffect transition="in" filter="fade">
                                      <p:cBhvr>
                                        <p:cTn id="32" dur="2000"/>
                                        <p:tgtEl>
                                          <p:spTgt spid="563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6323">
                                            <p:txEl>
                                              <p:pRg st="6" end="6"/>
                                            </p:txEl>
                                          </p:spTgt>
                                        </p:tgtEl>
                                        <p:attrNameLst>
                                          <p:attrName>style.visibility</p:attrName>
                                        </p:attrNameLst>
                                      </p:cBhvr>
                                      <p:to>
                                        <p:strVal val="visible"/>
                                      </p:to>
                                    </p:set>
                                    <p:animEffect transition="in" filter="fade">
                                      <p:cBhvr>
                                        <p:cTn id="37" dur="2000"/>
                                        <p:tgtEl>
                                          <p:spTgt spid="563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12064"/>
            <a:ext cx="9525000" cy="1240536"/>
          </a:xfrm>
        </p:spPr>
        <p:txBody>
          <a:bodyPr/>
          <a:lstStyle/>
          <a:p>
            <a:r>
              <a:rPr lang="en-US" sz="3600" dirty="0" smtClean="0"/>
              <a:t>Sensory Systems &amp; Language Development</a:t>
            </a:r>
            <a:endParaRPr lang="en-US" sz="3600" dirty="0"/>
          </a:p>
        </p:txBody>
      </p:sp>
      <p:sp>
        <p:nvSpPr>
          <p:cNvPr id="3" name="Content Placeholder 2"/>
          <p:cNvSpPr>
            <a:spLocks noGrp="1"/>
          </p:cNvSpPr>
          <p:nvPr>
            <p:ph idx="1"/>
          </p:nvPr>
        </p:nvSpPr>
        <p:spPr/>
        <p:txBody>
          <a:bodyPr>
            <a:normAutofit/>
          </a:bodyPr>
          <a:lstStyle/>
          <a:p>
            <a:pPr>
              <a:buNone/>
            </a:pPr>
            <a:r>
              <a:rPr lang="en-US" dirty="0" smtClean="0"/>
              <a:t>Is an adult’s well-developed speech perception affected by multisensory experiences? </a:t>
            </a:r>
          </a:p>
          <a:p>
            <a:pPr>
              <a:buNone/>
            </a:pPr>
            <a:r>
              <a:rPr lang="en-US" dirty="0" smtClean="0">
                <a:hlinkClick r:id="rId2"/>
              </a:rPr>
              <a:t>http://www.youtube.com/watch?v=eQoYKuNcCpU&amp;feature=fvwrel</a:t>
            </a:r>
            <a:r>
              <a:rPr lang="en-US" dirty="0" smtClean="0"/>
              <a:t> </a:t>
            </a:r>
          </a:p>
          <a:p>
            <a:pPr>
              <a:buNone/>
            </a:pPr>
            <a:r>
              <a:rPr lang="en-US" dirty="0" smtClean="0"/>
              <a:t>Spell pseudo words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12064"/>
            <a:ext cx="8915400" cy="1240536"/>
          </a:xfrm>
        </p:spPr>
        <p:txBody>
          <a:bodyPr/>
          <a:lstStyle/>
          <a:p>
            <a:r>
              <a:rPr lang="en-US" sz="3200" dirty="0" smtClean="0">
                <a:solidFill>
                  <a:schemeClr val="tx1"/>
                </a:solidFill>
                <a:latin typeface="Arial" pitchFamily="34" charset="0"/>
                <a:cs typeface="Arial" pitchFamily="34" charset="0"/>
              </a:rPr>
              <a:t>How does the brain develop these distributed networks of sensory and cognitive abilities?</a:t>
            </a:r>
            <a:br>
              <a:rPr lang="en-US" sz="3200" dirty="0" smtClean="0">
                <a:solidFill>
                  <a:schemeClr val="tx1"/>
                </a:solidFill>
                <a:latin typeface="Arial" pitchFamily="34" charset="0"/>
                <a:cs typeface="Arial" pitchFamily="34" charset="0"/>
              </a:rPr>
            </a:br>
            <a:r>
              <a:rPr lang="en-US" sz="3200" dirty="0" smtClean="0">
                <a:solidFill>
                  <a:schemeClr val="tx1"/>
                </a:solidFill>
                <a:latin typeface="Arial" pitchFamily="34" charset="0"/>
                <a:cs typeface="Arial" pitchFamily="34" charset="0"/>
              </a:rPr>
              <a:t/>
            </a:r>
            <a:br>
              <a:rPr lang="en-US" sz="3200" dirty="0" smtClean="0">
                <a:solidFill>
                  <a:schemeClr val="tx1"/>
                </a:solidFill>
                <a:latin typeface="Arial" pitchFamily="34" charset="0"/>
                <a:cs typeface="Arial" pitchFamily="34" charset="0"/>
              </a:rPr>
            </a:br>
            <a:r>
              <a:rPr lang="en-US" dirty="0" smtClean="0"/>
              <a:t/>
            </a:r>
            <a:br>
              <a:rPr lang="en-US" dirty="0" smtClean="0"/>
            </a:br>
            <a:endParaRPr lang="en-US" dirty="0"/>
          </a:p>
        </p:txBody>
      </p:sp>
      <p:sp>
        <p:nvSpPr>
          <p:cNvPr id="3" name="Rectangle 2"/>
          <p:cNvSpPr/>
          <p:nvPr/>
        </p:nvSpPr>
        <p:spPr>
          <a:xfrm>
            <a:off x="571500" y="1905506"/>
            <a:ext cx="8991600" cy="3243965"/>
          </a:xfrm>
          <a:prstGeom prst="rect">
            <a:avLst/>
          </a:prstGeom>
        </p:spPr>
        <p:txBody>
          <a:bodyPr wrap="square">
            <a:spAutoFit/>
          </a:bodyPr>
          <a:lstStyle/>
          <a:p>
            <a:pPr>
              <a:buNone/>
            </a:pPr>
            <a:r>
              <a:rPr lang="en-US" dirty="0" smtClean="0">
                <a:solidFill>
                  <a:schemeClr val="tx1"/>
                </a:solidFill>
                <a:latin typeface="Arial" pitchFamily="34" charset="0"/>
                <a:cs typeface="Arial" pitchFamily="34" charset="0"/>
              </a:rPr>
              <a:t>Sensory and motor systems that fire together wire together to form functional neural networks in a typically developing brain. </a:t>
            </a:r>
          </a:p>
          <a:p>
            <a:pPr>
              <a:buNone/>
            </a:pPr>
            <a:endParaRPr lang="en-US" dirty="0" smtClean="0">
              <a:solidFill>
                <a:schemeClr val="tx1"/>
              </a:solidFill>
              <a:latin typeface="Arial" pitchFamily="34" charset="0"/>
              <a:cs typeface="Arial" pitchFamily="34" charset="0"/>
            </a:endParaRPr>
          </a:p>
          <a:p>
            <a:pPr>
              <a:buNone/>
            </a:pPr>
            <a:r>
              <a:rPr lang="en-US" dirty="0" smtClean="0">
                <a:solidFill>
                  <a:schemeClr val="tx1"/>
                </a:solidFill>
                <a:latin typeface="Arial" pitchFamily="34" charset="0"/>
                <a:cs typeface="Arial" pitchFamily="34" charset="0"/>
              </a:rPr>
              <a:t>Which sensory systems are firing during development of speech perception?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3" cstate="print"/>
          <a:srcRect l="1875" t="3646" r="7500" b="4861"/>
          <a:stretch>
            <a:fillRect/>
          </a:stretch>
        </p:blipFill>
        <p:spPr bwMode="auto">
          <a:xfrm>
            <a:off x="0" y="0"/>
            <a:ext cx="10247616" cy="6858000"/>
          </a:xfrm>
          <a:prstGeom prst="rect">
            <a:avLst/>
          </a:prstGeom>
          <a:noFill/>
          <a:ln w="9525">
            <a:noFill/>
            <a:miter lim="800000"/>
            <a:headEnd/>
            <a:tailEnd/>
          </a:ln>
        </p:spPr>
      </p:pic>
      <p:sp>
        <p:nvSpPr>
          <p:cNvPr id="5" name="TextBox 4"/>
          <p:cNvSpPr txBox="1"/>
          <p:nvPr/>
        </p:nvSpPr>
        <p:spPr>
          <a:xfrm>
            <a:off x="7581900" y="6457890"/>
            <a:ext cx="1828800" cy="400110"/>
          </a:xfrm>
          <a:prstGeom prst="rect">
            <a:avLst/>
          </a:prstGeom>
          <a:noFill/>
        </p:spPr>
        <p:txBody>
          <a:bodyPr wrap="square" rtlCol="0">
            <a:spAutoFit/>
          </a:bodyPr>
          <a:lstStyle/>
          <a:p>
            <a:pPr>
              <a:buNone/>
            </a:pPr>
            <a:r>
              <a:rPr lang="en-US" sz="2000" dirty="0" smtClean="0">
                <a:solidFill>
                  <a:schemeClr val="bg1"/>
                </a:solidFill>
                <a:effectLst/>
                <a:latin typeface="Arial" pitchFamily="34" charset="0"/>
                <a:cs typeface="Arial" pitchFamily="34" charset="0"/>
              </a:rPr>
              <a:t>(Miller, 2011)</a:t>
            </a:r>
            <a:endParaRPr lang="en-US" sz="2000" dirty="0">
              <a:solidFill>
                <a:schemeClr val="bg1"/>
              </a:solidFill>
              <a:effectLst/>
              <a:latin typeface="Arial" pitchFamily="34" charset="0"/>
              <a:cs typeface="Arial" pitchFamily="34" charset="0"/>
            </a:endParaRPr>
          </a:p>
        </p:txBody>
      </p:sp>
      <p:sp>
        <p:nvSpPr>
          <p:cNvPr id="6" name="Oval 5"/>
          <p:cNvSpPr/>
          <p:nvPr/>
        </p:nvSpPr>
        <p:spPr>
          <a:xfrm>
            <a:off x="3314700" y="4572000"/>
            <a:ext cx="1143000" cy="228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305300" y="4572000"/>
            <a:ext cx="1295400" cy="228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3693773">
            <a:off x="3511307" y="5120443"/>
            <a:ext cx="991066" cy="31544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931212">
            <a:off x="4404829" y="5104894"/>
            <a:ext cx="1072572" cy="34483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5219700" y="3124200"/>
            <a:ext cx="1066800" cy="76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71900" y="3124200"/>
            <a:ext cx="1447800" cy="76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2247900" y="6400800"/>
            <a:ext cx="4114800"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103188"/>
            <a:ext cx="10287000" cy="641350"/>
          </a:xfrm>
          <a:prstGeom prst="rect">
            <a:avLst/>
          </a:prstGeom>
          <a:noFill/>
          <a:ln w="9525">
            <a:noFill/>
            <a:miter lim="800000"/>
            <a:headEnd/>
            <a:tailEnd/>
          </a:ln>
        </p:spPr>
        <p:txBody>
          <a:bodyPr>
            <a:spAutoFit/>
          </a:bodyPr>
          <a:lstStyle/>
          <a:p>
            <a:pPr algn="ctr" eaLnBrk="1" hangingPunct="1">
              <a:spcBef>
                <a:spcPct val="0"/>
              </a:spcBef>
              <a:buClrTx/>
              <a:buSzTx/>
              <a:buFontTx/>
              <a:buNone/>
            </a:pPr>
            <a:r>
              <a:rPr lang="en-US" sz="3600" dirty="0" smtClean="0">
                <a:solidFill>
                  <a:schemeClr val="tx2"/>
                </a:solidFill>
                <a:effectLst/>
                <a:latin typeface="Arial" charset="0"/>
              </a:rPr>
              <a:t>Typical </a:t>
            </a:r>
            <a:r>
              <a:rPr lang="en-US" sz="3600" u="sng" dirty="0" smtClean="0">
                <a:solidFill>
                  <a:schemeClr val="tx2"/>
                </a:solidFill>
                <a:effectLst/>
                <a:latin typeface="Arial" charset="0"/>
              </a:rPr>
              <a:t>LANGUAGE</a:t>
            </a:r>
            <a:r>
              <a:rPr lang="en-US" sz="3600" dirty="0" smtClean="0">
                <a:solidFill>
                  <a:schemeClr val="tx2"/>
                </a:solidFill>
                <a:effectLst/>
                <a:latin typeface="Arial" charset="0"/>
              </a:rPr>
              <a:t> Networks</a:t>
            </a:r>
            <a:endParaRPr lang="en-US" sz="3600" dirty="0">
              <a:solidFill>
                <a:schemeClr val="tx2"/>
              </a:solidFill>
              <a:effectLst/>
              <a:latin typeface="Arial" charset="0"/>
            </a:endParaRPr>
          </a:p>
        </p:txBody>
      </p:sp>
      <p:grpSp>
        <p:nvGrpSpPr>
          <p:cNvPr id="18" name="Group 17"/>
          <p:cNvGrpSpPr/>
          <p:nvPr/>
        </p:nvGrpSpPr>
        <p:grpSpPr>
          <a:xfrm>
            <a:off x="1200150" y="850900"/>
            <a:ext cx="7886700" cy="6007100"/>
            <a:chOff x="1200150" y="850900"/>
            <a:chExt cx="7886700" cy="6007100"/>
          </a:xfrm>
        </p:grpSpPr>
        <p:pic>
          <p:nvPicPr>
            <p:cNvPr id="19459" name="Picture 3" descr="brochurebrain"/>
            <p:cNvPicPr>
              <a:picLocks noChangeAspect="1" noChangeArrowheads="1"/>
            </p:cNvPicPr>
            <p:nvPr/>
          </p:nvPicPr>
          <p:blipFill>
            <a:blip r:embed="rId3" cstate="print"/>
            <a:srcRect/>
            <a:stretch>
              <a:fillRect/>
            </a:stretch>
          </p:blipFill>
          <p:spPr bwMode="auto">
            <a:xfrm>
              <a:off x="1200150" y="850900"/>
              <a:ext cx="7886700" cy="6007100"/>
            </a:xfrm>
            <a:prstGeom prst="rect">
              <a:avLst/>
            </a:prstGeom>
            <a:noFill/>
            <a:ln w="9525">
              <a:solidFill>
                <a:schemeClr val="bg2"/>
              </a:solidFill>
              <a:miter lim="800000"/>
              <a:headEnd/>
              <a:tailEnd/>
            </a:ln>
          </p:spPr>
        </p:pic>
        <p:grpSp>
          <p:nvGrpSpPr>
            <p:cNvPr id="19460" name="Group 4"/>
            <p:cNvGrpSpPr>
              <a:grpSpLocks/>
            </p:cNvGrpSpPr>
            <p:nvPr/>
          </p:nvGrpSpPr>
          <p:grpSpPr bwMode="auto">
            <a:xfrm>
              <a:off x="2055813" y="2133600"/>
              <a:ext cx="7031037" cy="4508500"/>
              <a:chOff x="1151" y="1344"/>
              <a:chExt cx="3937" cy="2840"/>
            </a:xfrm>
          </p:grpSpPr>
          <p:sp>
            <p:nvSpPr>
              <p:cNvPr id="186373" name="Oval 5"/>
              <p:cNvSpPr>
                <a:spLocks noChangeArrowheads="1"/>
              </p:cNvSpPr>
              <p:nvPr/>
            </p:nvSpPr>
            <p:spPr bwMode="auto">
              <a:xfrm rot="3470579">
                <a:off x="4114" y="2653"/>
                <a:ext cx="336" cy="522"/>
              </a:xfrm>
              <a:prstGeom prst="ellipse">
                <a:avLst/>
              </a:prstGeom>
              <a:solidFill>
                <a:srgbClr val="000000"/>
              </a:solidFill>
              <a:ln w="9525">
                <a:solidFill>
                  <a:schemeClr val="bg2"/>
                </a:solidFill>
                <a:round/>
                <a:headEnd/>
                <a:tailEnd/>
              </a:ln>
              <a:effectLst>
                <a:outerShdw dist="314181" dir="11642175" algn="ctr" rotWithShape="0">
                  <a:schemeClr val="bg2"/>
                </a:outerShdw>
              </a:effectLst>
            </p:spPr>
            <p:txBody>
              <a:bodyPr rot="10800000" vert="eaVert" wrap="none" anchor="ctr"/>
              <a:lstStyle/>
              <a:p>
                <a:pPr algn="ctr" eaLnBrk="1" hangingPunct="1">
                  <a:spcBef>
                    <a:spcPct val="0"/>
                  </a:spcBef>
                  <a:buClrTx/>
                  <a:buSzTx/>
                  <a:buFontTx/>
                  <a:buNone/>
                  <a:defRPr/>
                </a:pPr>
                <a:endParaRPr lang="en-US" sz="2400">
                  <a:solidFill>
                    <a:srgbClr val="000000"/>
                  </a:solidFill>
                  <a:effectLst/>
                </a:endParaRPr>
              </a:p>
            </p:txBody>
          </p:sp>
          <p:sp>
            <p:nvSpPr>
              <p:cNvPr id="186374" name="Oval 6"/>
              <p:cNvSpPr>
                <a:spLocks noChangeArrowheads="1"/>
              </p:cNvSpPr>
              <p:nvPr/>
            </p:nvSpPr>
            <p:spPr bwMode="auto">
              <a:xfrm rot="1833177">
                <a:off x="3518" y="1709"/>
                <a:ext cx="886" cy="792"/>
              </a:xfrm>
              <a:prstGeom prst="ellipse">
                <a:avLst/>
              </a:prstGeom>
              <a:solidFill>
                <a:srgbClr val="000000"/>
              </a:solidFill>
              <a:ln w="9525">
                <a:solidFill>
                  <a:schemeClr val="bg2"/>
                </a:solidFill>
                <a:round/>
                <a:headEnd/>
                <a:tailEnd/>
              </a:ln>
              <a:effectLst/>
            </p:spPr>
            <p:txBody>
              <a:bodyPr wrap="none" anchor="ctr"/>
              <a:lstStyle/>
              <a:p>
                <a:pPr>
                  <a:defRPr/>
                </a:pPr>
                <a:endParaRPr lang="en-US"/>
              </a:p>
            </p:txBody>
          </p:sp>
          <p:sp>
            <p:nvSpPr>
              <p:cNvPr id="186375" name="Oval 7"/>
              <p:cNvSpPr>
                <a:spLocks noChangeArrowheads="1"/>
              </p:cNvSpPr>
              <p:nvPr/>
            </p:nvSpPr>
            <p:spPr bwMode="auto">
              <a:xfrm rot="-680052">
                <a:off x="2094" y="2064"/>
                <a:ext cx="585" cy="288"/>
              </a:xfrm>
              <a:prstGeom prst="ellipse">
                <a:avLst/>
              </a:prstGeom>
              <a:solidFill>
                <a:srgbClr val="000000"/>
              </a:solidFill>
              <a:ln w="9525">
                <a:solidFill>
                  <a:schemeClr val="bg2"/>
                </a:solidFill>
                <a:round/>
                <a:headEnd/>
                <a:tailEnd/>
              </a:ln>
              <a:effectLst/>
            </p:spPr>
            <p:txBody>
              <a:bodyPr wrap="none" anchor="ctr"/>
              <a:lstStyle/>
              <a:p>
                <a:pPr>
                  <a:defRPr/>
                </a:pPr>
                <a:endParaRPr lang="en-US"/>
              </a:p>
            </p:txBody>
          </p:sp>
          <p:sp>
            <p:nvSpPr>
              <p:cNvPr id="186376" name="Oval 8"/>
              <p:cNvSpPr>
                <a:spLocks noChangeArrowheads="1"/>
              </p:cNvSpPr>
              <p:nvPr/>
            </p:nvSpPr>
            <p:spPr bwMode="auto">
              <a:xfrm>
                <a:off x="2544" y="2256"/>
                <a:ext cx="768" cy="480"/>
              </a:xfrm>
              <a:prstGeom prst="ellipse">
                <a:avLst/>
              </a:prstGeom>
              <a:solidFill>
                <a:srgbClr val="000000"/>
              </a:solidFill>
              <a:ln w="9525">
                <a:solidFill>
                  <a:schemeClr val="bg2"/>
                </a:solidFill>
                <a:round/>
                <a:headEnd/>
                <a:tailEnd/>
              </a:ln>
              <a:effectLst/>
            </p:spPr>
            <p:txBody>
              <a:bodyPr wrap="none" anchor="ctr"/>
              <a:lstStyle/>
              <a:p>
                <a:pPr>
                  <a:defRPr/>
                </a:pPr>
                <a:endParaRPr lang="en-US"/>
              </a:p>
            </p:txBody>
          </p:sp>
          <p:sp>
            <p:nvSpPr>
              <p:cNvPr id="186377" name="Line 9"/>
              <p:cNvSpPr>
                <a:spLocks noChangeShapeType="1"/>
              </p:cNvSpPr>
              <p:nvPr/>
            </p:nvSpPr>
            <p:spPr bwMode="auto">
              <a:xfrm flipH="1" flipV="1">
                <a:off x="4080" y="2496"/>
                <a:ext cx="48" cy="336"/>
              </a:xfrm>
              <a:prstGeom prst="line">
                <a:avLst/>
              </a:prstGeom>
              <a:noFill/>
              <a:ln w="57150">
                <a:solidFill>
                  <a:srgbClr val="000000"/>
                </a:solidFill>
                <a:round/>
                <a:headEnd type="triangle" w="med" len="med"/>
                <a:tailEnd type="triangle" w="med" len="med"/>
              </a:ln>
              <a:effectLst/>
            </p:spPr>
            <p:txBody>
              <a:bodyPr/>
              <a:lstStyle/>
              <a:p>
                <a:pPr>
                  <a:defRPr/>
                </a:pPr>
                <a:endParaRPr lang="en-US"/>
              </a:p>
            </p:txBody>
          </p:sp>
          <p:sp>
            <p:nvSpPr>
              <p:cNvPr id="186378" name="Line 10"/>
              <p:cNvSpPr>
                <a:spLocks noChangeShapeType="1"/>
              </p:cNvSpPr>
              <p:nvPr/>
            </p:nvSpPr>
            <p:spPr bwMode="auto">
              <a:xfrm rot="-2718590" flipH="1" flipV="1">
                <a:off x="3261" y="2204"/>
                <a:ext cx="293" cy="192"/>
              </a:xfrm>
              <a:prstGeom prst="line">
                <a:avLst/>
              </a:prstGeom>
              <a:noFill/>
              <a:ln w="57150">
                <a:solidFill>
                  <a:srgbClr val="000000"/>
                </a:solidFill>
                <a:round/>
                <a:headEnd type="triangle" w="med" len="med"/>
                <a:tailEnd type="triangle" w="med" len="med"/>
              </a:ln>
              <a:effectLst/>
            </p:spPr>
            <p:txBody>
              <a:bodyPr/>
              <a:lstStyle/>
              <a:p>
                <a:pPr>
                  <a:defRPr/>
                </a:pPr>
                <a:endParaRPr lang="en-US"/>
              </a:p>
            </p:txBody>
          </p:sp>
          <p:sp>
            <p:nvSpPr>
              <p:cNvPr id="186379" name="Line 11"/>
              <p:cNvSpPr>
                <a:spLocks noChangeShapeType="1"/>
              </p:cNvSpPr>
              <p:nvPr/>
            </p:nvSpPr>
            <p:spPr bwMode="auto">
              <a:xfrm flipH="1" flipV="1">
                <a:off x="2688" y="2064"/>
                <a:ext cx="720" cy="0"/>
              </a:xfrm>
              <a:prstGeom prst="line">
                <a:avLst/>
              </a:prstGeom>
              <a:noFill/>
              <a:ln w="57150">
                <a:solidFill>
                  <a:srgbClr val="000000"/>
                </a:solidFill>
                <a:round/>
                <a:headEnd type="triangle" w="med" len="med"/>
                <a:tailEnd type="triangle" w="med" len="med"/>
              </a:ln>
              <a:effectLst/>
            </p:spPr>
            <p:txBody>
              <a:bodyPr/>
              <a:lstStyle/>
              <a:p>
                <a:pPr>
                  <a:defRPr/>
                </a:pPr>
                <a:endParaRPr lang="en-US"/>
              </a:p>
            </p:txBody>
          </p:sp>
          <p:sp>
            <p:nvSpPr>
              <p:cNvPr id="19468" name="Text Box 12"/>
              <p:cNvSpPr txBox="1">
                <a:spLocks noChangeArrowheads="1"/>
              </p:cNvSpPr>
              <p:nvPr/>
            </p:nvSpPr>
            <p:spPr bwMode="auto">
              <a:xfrm>
                <a:off x="1440" y="2256"/>
                <a:ext cx="1124" cy="52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600" b="1">
                    <a:solidFill>
                      <a:srgbClr val="000000"/>
                    </a:solidFill>
                    <a:effectLst/>
                    <a:latin typeface="Rockwell Extra Bold" pitchFamily="18" charset="0"/>
                  </a:rPr>
                  <a:t>SPEECH</a:t>
                </a:r>
              </a:p>
              <a:p>
                <a:pPr eaLnBrk="1" hangingPunct="1">
                  <a:spcBef>
                    <a:spcPct val="0"/>
                  </a:spcBef>
                  <a:buClrTx/>
                  <a:buSzTx/>
                  <a:buFontTx/>
                  <a:buNone/>
                </a:pPr>
                <a:r>
                  <a:rPr lang="en-US" sz="1600" b="1">
                    <a:solidFill>
                      <a:srgbClr val="000000"/>
                    </a:solidFill>
                    <a:effectLst/>
                    <a:latin typeface="Rockwell Extra Bold" pitchFamily="18" charset="0"/>
                  </a:rPr>
                  <a:t>PRODUCTION</a:t>
                </a:r>
              </a:p>
              <a:p>
                <a:pPr eaLnBrk="1" hangingPunct="1">
                  <a:spcBef>
                    <a:spcPct val="0"/>
                  </a:spcBef>
                  <a:buClrTx/>
                  <a:buSzTx/>
                  <a:buFontTx/>
                  <a:buNone/>
                </a:pPr>
                <a:r>
                  <a:rPr lang="en-US" sz="1600" b="1">
                    <a:solidFill>
                      <a:srgbClr val="000000"/>
                    </a:solidFill>
                    <a:effectLst/>
                    <a:latin typeface="Rockwell Extra Bold" pitchFamily="18" charset="0"/>
                  </a:rPr>
                  <a:t>AREA</a:t>
                </a:r>
              </a:p>
            </p:txBody>
          </p:sp>
          <p:sp>
            <p:nvSpPr>
              <p:cNvPr id="19469" name="Text Box 13"/>
              <p:cNvSpPr txBox="1">
                <a:spLocks noChangeArrowheads="1"/>
              </p:cNvSpPr>
              <p:nvPr/>
            </p:nvSpPr>
            <p:spPr bwMode="auto">
              <a:xfrm>
                <a:off x="2688" y="2736"/>
                <a:ext cx="1124" cy="520"/>
              </a:xfrm>
              <a:prstGeom prst="rect">
                <a:avLst/>
              </a:prstGeom>
              <a:noFill/>
              <a:ln w="9525">
                <a:noFill/>
                <a:miter lim="800000"/>
                <a:headEnd/>
                <a:tailEnd/>
              </a:ln>
            </p:spPr>
            <p:txBody>
              <a:bodyPr>
                <a:spAutoFit/>
              </a:bodyPr>
              <a:lstStyle/>
              <a:p>
                <a:pPr eaLnBrk="1" hangingPunct="1">
                  <a:spcBef>
                    <a:spcPct val="0"/>
                  </a:spcBef>
                  <a:buClrTx/>
                  <a:buSzTx/>
                  <a:buFontTx/>
                  <a:buNone/>
                </a:pPr>
                <a:r>
                  <a:rPr lang="en-US" sz="1600" b="1">
                    <a:solidFill>
                      <a:srgbClr val="000000"/>
                    </a:solidFill>
                    <a:effectLst/>
                    <a:latin typeface="Rockwell Extra Bold" pitchFamily="18" charset="0"/>
                  </a:rPr>
                  <a:t>AUDITORY</a:t>
                </a:r>
              </a:p>
              <a:p>
                <a:pPr eaLnBrk="1" hangingPunct="1">
                  <a:spcBef>
                    <a:spcPct val="0"/>
                  </a:spcBef>
                  <a:buClrTx/>
                  <a:buSzTx/>
                  <a:buFontTx/>
                  <a:buNone/>
                </a:pPr>
                <a:r>
                  <a:rPr lang="en-US" sz="1600" b="1">
                    <a:solidFill>
                      <a:srgbClr val="000000"/>
                    </a:solidFill>
                    <a:effectLst/>
                    <a:latin typeface="Rockwell Extra Bold" pitchFamily="18" charset="0"/>
                  </a:rPr>
                  <a:t>PROCESSING</a:t>
                </a:r>
              </a:p>
              <a:p>
                <a:pPr eaLnBrk="1" hangingPunct="1">
                  <a:spcBef>
                    <a:spcPct val="0"/>
                  </a:spcBef>
                  <a:buClrTx/>
                  <a:buSzTx/>
                  <a:buFontTx/>
                  <a:buNone/>
                </a:pPr>
                <a:r>
                  <a:rPr lang="en-US" sz="1600" b="1">
                    <a:solidFill>
                      <a:srgbClr val="000000"/>
                    </a:solidFill>
                    <a:effectLst/>
                    <a:latin typeface="Rockwell Extra Bold" pitchFamily="18" charset="0"/>
                  </a:rPr>
                  <a:t>AREA</a:t>
                </a:r>
              </a:p>
            </p:txBody>
          </p:sp>
          <p:sp>
            <p:nvSpPr>
              <p:cNvPr id="19470" name="Text Box 14"/>
              <p:cNvSpPr txBox="1">
                <a:spLocks noChangeArrowheads="1"/>
              </p:cNvSpPr>
              <p:nvPr/>
            </p:nvSpPr>
            <p:spPr bwMode="auto">
              <a:xfrm>
                <a:off x="2640" y="1344"/>
                <a:ext cx="1824" cy="366"/>
              </a:xfrm>
              <a:prstGeom prst="rect">
                <a:avLst/>
              </a:prstGeom>
              <a:noFill/>
              <a:ln w="9525">
                <a:noFill/>
                <a:miter lim="800000"/>
                <a:headEnd/>
                <a:tailEnd/>
              </a:ln>
            </p:spPr>
            <p:txBody>
              <a:bodyPr>
                <a:spAutoFit/>
              </a:bodyPr>
              <a:lstStyle/>
              <a:p>
                <a:pPr eaLnBrk="1" hangingPunct="1">
                  <a:spcBef>
                    <a:spcPct val="0"/>
                  </a:spcBef>
                  <a:buClrTx/>
                  <a:buSzTx/>
                  <a:buFontTx/>
                  <a:buNone/>
                </a:pPr>
                <a:r>
                  <a:rPr lang="en-US" sz="1600" b="1">
                    <a:solidFill>
                      <a:srgbClr val="000000"/>
                    </a:solidFill>
                    <a:effectLst/>
                    <a:latin typeface="Rockwell Extra Bold" pitchFamily="18" charset="0"/>
                  </a:rPr>
                  <a:t>VISUAL</a:t>
                </a:r>
                <a:r>
                  <a:rPr lang="en-US" sz="1600" b="1">
                    <a:solidFill>
                      <a:schemeClr val="bg2"/>
                    </a:solidFill>
                    <a:effectLst/>
                    <a:latin typeface="Rockwell Extra Bold" pitchFamily="18" charset="0"/>
                  </a:rPr>
                  <a:t>-</a:t>
                </a:r>
                <a:r>
                  <a:rPr lang="en-US" sz="1600" b="1">
                    <a:solidFill>
                      <a:srgbClr val="000000"/>
                    </a:solidFill>
                    <a:effectLst/>
                    <a:latin typeface="Rockwell Extra Bold" pitchFamily="18" charset="0"/>
                  </a:rPr>
                  <a:t>LANGUAGE</a:t>
                </a:r>
              </a:p>
              <a:p>
                <a:pPr eaLnBrk="1" hangingPunct="1">
                  <a:spcBef>
                    <a:spcPct val="0"/>
                  </a:spcBef>
                  <a:buClrTx/>
                  <a:buSzTx/>
                  <a:buFontTx/>
                  <a:buNone/>
                </a:pPr>
                <a:r>
                  <a:rPr lang="en-US" sz="1600" b="1">
                    <a:solidFill>
                      <a:srgbClr val="000000"/>
                    </a:solidFill>
                    <a:effectLst/>
                    <a:latin typeface="Rockwell Extra Bold" pitchFamily="18" charset="0"/>
                  </a:rPr>
                  <a:t>ASSOCIATION</a:t>
                </a:r>
                <a:r>
                  <a:rPr lang="en-US" sz="1600" b="1">
                    <a:solidFill>
                      <a:schemeClr val="bg2"/>
                    </a:solidFill>
                    <a:effectLst/>
                    <a:latin typeface="Rockwell Extra Bold" pitchFamily="18" charset="0"/>
                  </a:rPr>
                  <a:t> </a:t>
                </a:r>
                <a:r>
                  <a:rPr lang="en-US" sz="1600" b="1">
                    <a:solidFill>
                      <a:srgbClr val="000000"/>
                    </a:solidFill>
                    <a:effectLst/>
                    <a:latin typeface="Rockwell Extra Bold" pitchFamily="18" charset="0"/>
                  </a:rPr>
                  <a:t>AREA</a:t>
                </a:r>
              </a:p>
            </p:txBody>
          </p:sp>
          <p:sp>
            <p:nvSpPr>
              <p:cNvPr id="19471" name="Text Box 15"/>
              <p:cNvSpPr txBox="1">
                <a:spLocks noChangeArrowheads="1"/>
              </p:cNvSpPr>
              <p:nvPr/>
            </p:nvSpPr>
            <p:spPr bwMode="auto">
              <a:xfrm>
                <a:off x="4320" y="2160"/>
                <a:ext cx="768" cy="520"/>
              </a:xfrm>
              <a:prstGeom prst="rect">
                <a:avLst/>
              </a:prstGeom>
              <a:noFill/>
              <a:ln w="9525">
                <a:noFill/>
                <a:miter lim="800000"/>
                <a:headEnd/>
                <a:tailEnd/>
              </a:ln>
            </p:spPr>
            <p:txBody>
              <a:bodyPr>
                <a:spAutoFit/>
              </a:bodyPr>
              <a:lstStyle/>
              <a:p>
                <a:pPr eaLnBrk="1" hangingPunct="1">
                  <a:spcBef>
                    <a:spcPct val="0"/>
                  </a:spcBef>
                  <a:buClrTx/>
                  <a:buSzTx/>
                  <a:buFontTx/>
                  <a:buNone/>
                </a:pPr>
                <a:r>
                  <a:rPr lang="en-US" sz="1600" b="1">
                    <a:solidFill>
                      <a:srgbClr val="000000"/>
                    </a:solidFill>
                    <a:effectLst/>
                    <a:latin typeface="Rockwell Extra Bold" pitchFamily="18" charset="0"/>
                  </a:rPr>
                  <a:t>VISUAL /</a:t>
                </a:r>
              </a:p>
              <a:p>
                <a:pPr eaLnBrk="1" hangingPunct="1">
                  <a:spcBef>
                    <a:spcPct val="0"/>
                  </a:spcBef>
                  <a:buClrTx/>
                  <a:buSzTx/>
                  <a:buFontTx/>
                  <a:buNone/>
                </a:pPr>
                <a:r>
                  <a:rPr lang="en-US" sz="1600" b="1">
                    <a:solidFill>
                      <a:srgbClr val="000000"/>
                    </a:solidFill>
                    <a:effectLst/>
                    <a:latin typeface="Rockwell Extra Bold" pitchFamily="18" charset="0"/>
                  </a:rPr>
                  <a:t>VERBAL</a:t>
                </a:r>
              </a:p>
              <a:p>
                <a:pPr eaLnBrk="1" hangingPunct="1">
                  <a:spcBef>
                    <a:spcPct val="0"/>
                  </a:spcBef>
                  <a:buClrTx/>
                  <a:buSzTx/>
                  <a:buFontTx/>
                  <a:buNone/>
                </a:pPr>
                <a:r>
                  <a:rPr lang="en-US" sz="1600" b="1">
                    <a:solidFill>
                      <a:srgbClr val="000000"/>
                    </a:solidFill>
                    <a:effectLst/>
                    <a:latin typeface="Rockwell Extra Bold" pitchFamily="18" charset="0"/>
                  </a:rPr>
                  <a:t>AREA</a:t>
                </a:r>
              </a:p>
            </p:txBody>
          </p:sp>
          <p:sp>
            <p:nvSpPr>
              <p:cNvPr id="19472" name="Text Box 16"/>
              <p:cNvSpPr txBox="1">
                <a:spLocks noChangeArrowheads="1"/>
              </p:cNvSpPr>
              <p:nvPr/>
            </p:nvSpPr>
            <p:spPr bwMode="auto">
              <a:xfrm>
                <a:off x="1151" y="3934"/>
                <a:ext cx="1660" cy="2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2000" b="1">
                    <a:solidFill>
                      <a:srgbClr val="000000"/>
                    </a:solidFill>
                    <a:effectLst/>
                  </a:rPr>
                  <a:t>LEFT HEMISPHERE</a:t>
                </a:r>
              </a:p>
            </p:txBody>
          </p:sp>
          <p:sp>
            <p:nvSpPr>
              <p:cNvPr id="186385" name="Line 17"/>
              <p:cNvSpPr>
                <a:spLocks noChangeShapeType="1"/>
              </p:cNvSpPr>
              <p:nvPr/>
            </p:nvSpPr>
            <p:spPr bwMode="auto">
              <a:xfrm>
                <a:off x="2688" y="2160"/>
                <a:ext cx="192" cy="96"/>
              </a:xfrm>
              <a:prstGeom prst="line">
                <a:avLst/>
              </a:prstGeom>
              <a:noFill/>
              <a:ln w="28575">
                <a:solidFill>
                  <a:srgbClr val="000000"/>
                </a:solidFill>
                <a:round/>
                <a:headEnd type="triangle" w="med" len="med"/>
                <a:tailEnd type="triangle" w="med" len="med"/>
              </a:ln>
              <a:effectLst/>
            </p:spPr>
            <p:txBody>
              <a:bodyPr/>
              <a:lstStyle/>
              <a:p>
                <a:pPr>
                  <a:defRPr/>
                </a:pPr>
                <a:endParaRPr lang="en-US"/>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114425" y="127000"/>
            <a:ext cx="7972425" cy="641350"/>
          </a:xfrm>
          <a:prstGeom prst="rect">
            <a:avLst/>
          </a:prstGeom>
          <a:noFill/>
          <a:ln w="9525">
            <a:noFill/>
            <a:miter lim="800000"/>
            <a:headEnd/>
            <a:tailEnd/>
          </a:ln>
        </p:spPr>
        <p:txBody>
          <a:bodyPr>
            <a:spAutoFit/>
          </a:bodyPr>
          <a:lstStyle/>
          <a:p>
            <a:pPr algn="ctr" eaLnBrk="1" hangingPunct="1">
              <a:spcBef>
                <a:spcPct val="0"/>
              </a:spcBef>
              <a:buClrTx/>
              <a:buSzTx/>
              <a:buFontTx/>
              <a:buNone/>
            </a:pPr>
            <a:r>
              <a:rPr lang="en-US" sz="3600" dirty="0" smtClean="0">
                <a:solidFill>
                  <a:schemeClr val="tx2"/>
                </a:solidFill>
                <a:effectLst/>
                <a:latin typeface="Arial" charset="0"/>
              </a:rPr>
              <a:t>Typical </a:t>
            </a:r>
            <a:r>
              <a:rPr lang="en-US" sz="3600" u="sng" dirty="0" smtClean="0">
                <a:solidFill>
                  <a:schemeClr val="tx2"/>
                </a:solidFill>
                <a:effectLst/>
                <a:latin typeface="Arial" charset="0"/>
              </a:rPr>
              <a:t>READING</a:t>
            </a:r>
            <a:r>
              <a:rPr lang="en-US" sz="3600" dirty="0" smtClean="0">
                <a:solidFill>
                  <a:schemeClr val="tx2"/>
                </a:solidFill>
                <a:effectLst/>
                <a:latin typeface="Arial" charset="0"/>
              </a:rPr>
              <a:t> Areas</a:t>
            </a:r>
            <a:endParaRPr lang="en-US" sz="3600" dirty="0">
              <a:solidFill>
                <a:schemeClr val="tx2"/>
              </a:solidFill>
              <a:effectLst/>
              <a:latin typeface="Arial" charset="0"/>
            </a:endParaRPr>
          </a:p>
        </p:txBody>
      </p:sp>
      <p:sp>
        <p:nvSpPr>
          <p:cNvPr id="188419" name="Line 3"/>
          <p:cNvSpPr>
            <a:spLocks noChangeShapeType="1"/>
          </p:cNvSpPr>
          <p:nvPr/>
        </p:nvSpPr>
        <p:spPr bwMode="auto">
          <a:xfrm>
            <a:off x="4800600" y="3200400"/>
            <a:ext cx="1200150" cy="0"/>
          </a:xfrm>
          <a:prstGeom prst="line">
            <a:avLst/>
          </a:prstGeom>
          <a:noFill/>
          <a:ln w="57150">
            <a:noFill/>
            <a:round/>
            <a:headEnd type="triangle" w="med" len="med"/>
            <a:tailEnd type="triangle" w="med" len="med"/>
          </a:ln>
          <a:effectLst/>
        </p:spPr>
        <p:txBody>
          <a:bodyPr/>
          <a:lstStyle/>
          <a:p>
            <a:pPr>
              <a:defRPr/>
            </a:pPr>
            <a:endParaRPr lang="en-US"/>
          </a:p>
        </p:txBody>
      </p:sp>
      <p:grpSp>
        <p:nvGrpSpPr>
          <p:cNvPr id="20484" name="Group 4"/>
          <p:cNvGrpSpPr>
            <a:grpSpLocks/>
          </p:cNvGrpSpPr>
          <p:nvPr/>
        </p:nvGrpSpPr>
        <p:grpSpPr bwMode="auto">
          <a:xfrm>
            <a:off x="1200150" y="838200"/>
            <a:ext cx="7969250" cy="6007100"/>
            <a:chOff x="672" y="528"/>
            <a:chExt cx="4462" cy="3784"/>
          </a:xfrm>
        </p:grpSpPr>
        <p:pic>
          <p:nvPicPr>
            <p:cNvPr id="188421" name="Picture 5" descr="brochurebrain"/>
            <p:cNvPicPr>
              <a:picLocks noChangeAspect="1" noChangeArrowheads="1"/>
            </p:cNvPicPr>
            <p:nvPr/>
          </p:nvPicPr>
          <p:blipFill>
            <a:blip r:embed="rId3" cstate="print">
              <a:lum bright="6000"/>
              <a:grayscl/>
            </a:blip>
            <a:srcRect/>
            <a:stretch>
              <a:fillRect/>
            </a:stretch>
          </p:blipFill>
          <p:spPr bwMode="auto">
            <a:xfrm>
              <a:off x="672" y="528"/>
              <a:ext cx="4416" cy="3784"/>
            </a:xfrm>
            <a:prstGeom prst="rect">
              <a:avLst/>
            </a:prstGeom>
            <a:solidFill>
              <a:srgbClr val="000000"/>
            </a:solidFill>
            <a:ln w="9525">
              <a:noFill/>
              <a:miter lim="800000"/>
              <a:headEnd/>
              <a:tailEnd/>
            </a:ln>
            <a:effectLst>
              <a:outerShdw dist="38100" dir="5400000" algn="ctr" rotWithShape="0">
                <a:srgbClr val="505050">
                  <a:alpha val="50000"/>
                </a:srgbClr>
              </a:outerShdw>
            </a:effectLst>
          </p:spPr>
        </p:pic>
        <p:sp>
          <p:nvSpPr>
            <p:cNvPr id="20486" name="Oval 6"/>
            <p:cNvSpPr>
              <a:spLocks noChangeArrowheads="1"/>
            </p:cNvSpPr>
            <p:nvPr/>
          </p:nvSpPr>
          <p:spPr bwMode="auto">
            <a:xfrm rot="-7844582">
              <a:off x="4158" y="2418"/>
              <a:ext cx="414" cy="570"/>
            </a:xfrm>
            <a:prstGeom prst="ellipse">
              <a:avLst/>
            </a:prstGeom>
            <a:solidFill>
              <a:srgbClr val="000000"/>
            </a:solidFill>
            <a:ln w="9525">
              <a:noFill/>
              <a:round/>
              <a:headEnd/>
              <a:tailEnd/>
            </a:ln>
            <a:effectLst>
              <a:prstShdw prst="shdw13" dist="179605" dir="10312194">
                <a:srgbClr val="333333">
                  <a:alpha val="50000"/>
                </a:srgbClr>
              </a:prstShdw>
            </a:effectLst>
          </p:spPr>
          <p:txBody>
            <a:bodyPr vert="eaVert" wrap="none" anchor="ctr"/>
            <a:lstStyle/>
            <a:p>
              <a:pPr algn="ctr" eaLnBrk="1" hangingPunct="1">
                <a:spcBef>
                  <a:spcPct val="0"/>
                </a:spcBef>
                <a:buClrTx/>
                <a:buSzTx/>
                <a:buFontTx/>
                <a:buNone/>
              </a:pPr>
              <a:endParaRPr lang="en-US" sz="2400">
                <a:solidFill>
                  <a:srgbClr val="000000"/>
                </a:solidFill>
                <a:effectLst/>
              </a:endParaRPr>
            </a:p>
          </p:txBody>
        </p:sp>
        <p:sp>
          <p:nvSpPr>
            <p:cNvPr id="188423" name="Oval 7"/>
            <p:cNvSpPr>
              <a:spLocks noChangeArrowheads="1"/>
            </p:cNvSpPr>
            <p:nvPr/>
          </p:nvSpPr>
          <p:spPr bwMode="auto">
            <a:xfrm rot="1833177">
              <a:off x="3022" y="1490"/>
              <a:ext cx="1382" cy="1047"/>
            </a:xfrm>
            <a:prstGeom prst="ellipse">
              <a:avLst/>
            </a:prstGeom>
            <a:solidFill>
              <a:srgbClr val="000000"/>
            </a:solidFill>
            <a:ln w="9525">
              <a:noFill/>
              <a:round/>
              <a:headEnd/>
              <a:tailEnd/>
            </a:ln>
            <a:effectLst/>
          </p:spPr>
          <p:txBody>
            <a:bodyPr wrap="none" anchor="ctr"/>
            <a:lstStyle/>
            <a:p>
              <a:pPr>
                <a:defRPr/>
              </a:pPr>
              <a:endParaRPr lang="en-US"/>
            </a:p>
          </p:txBody>
        </p:sp>
        <p:sp>
          <p:nvSpPr>
            <p:cNvPr id="188424" name="Oval 8"/>
            <p:cNvSpPr>
              <a:spLocks noChangeArrowheads="1"/>
            </p:cNvSpPr>
            <p:nvPr/>
          </p:nvSpPr>
          <p:spPr bwMode="auto">
            <a:xfrm rot="-680052">
              <a:off x="2077" y="1967"/>
              <a:ext cx="593" cy="415"/>
            </a:xfrm>
            <a:prstGeom prst="ellipse">
              <a:avLst/>
            </a:prstGeom>
            <a:solidFill>
              <a:srgbClr val="000000"/>
            </a:solidFill>
            <a:ln w="9525">
              <a:noFill/>
              <a:round/>
              <a:headEnd/>
              <a:tailEnd/>
            </a:ln>
            <a:effectLst/>
          </p:spPr>
          <p:txBody>
            <a:bodyPr wrap="none" anchor="ctr"/>
            <a:lstStyle/>
            <a:p>
              <a:pPr>
                <a:defRPr/>
              </a:pPr>
              <a:endParaRPr lang="en-US"/>
            </a:p>
          </p:txBody>
        </p:sp>
        <p:sp>
          <p:nvSpPr>
            <p:cNvPr id="20489" name="Text Box 9"/>
            <p:cNvSpPr txBox="1">
              <a:spLocks noChangeArrowheads="1"/>
            </p:cNvSpPr>
            <p:nvPr/>
          </p:nvSpPr>
          <p:spPr bwMode="auto">
            <a:xfrm>
              <a:off x="1151" y="3934"/>
              <a:ext cx="1660" cy="2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2000" b="1">
                  <a:solidFill>
                    <a:srgbClr val="000000"/>
                  </a:solidFill>
                  <a:effectLst/>
                </a:rPr>
                <a:t>LEFT HEMISPHERE</a:t>
              </a:r>
            </a:p>
          </p:txBody>
        </p:sp>
        <p:sp>
          <p:nvSpPr>
            <p:cNvPr id="20490" name="Text Box 10"/>
            <p:cNvSpPr txBox="1">
              <a:spLocks noChangeArrowheads="1"/>
            </p:cNvSpPr>
            <p:nvPr/>
          </p:nvSpPr>
          <p:spPr bwMode="auto">
            <a:xfrm>
              <a:off x="1090" y="1488"/>
              <a:ext cx="1918" cy="288"/>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2400" b="1">
                  <a:solidFill>
                    <a:srgbClr val="000000"/>
                  </a:solidFill>
                  <a:effectLst/>
                  <a:latin typeface="Arial Black" pitchFamily="34" charset="0"/>
                </a:rPr>
                <a:t>WORD ANALYSIS</a:t>
              </a:r>
            </a:p>
          </p:txBody>
        </p:sp>
        <p:sp>
          <p:nvSpPr>
            <p:cNvPr id="20491" name="Text Box 11"/>
            <p:cNvSpPr txBox="1">
              <a:spLocks noChangeArrowheads="1"/>
            </p:cNvSpPr>
            <p:nvPr/>
          </p:nvSpPr>
          <p:spPr bwMode="auto">
            <a:xfrm>
              <a:off x="3216" y="1200"/>
              <a:ext cx="1918" cy="288"/>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2400" b="1" dirty="0">
                  <a:solidFill>
                    <a:srgbClr val="000000"/>
                  </a:solidFill>
                  <a:effectLst/>
                  <a:latin typeface="Arial Black" pitchFamily="34" charset="0"/>
                </a:rPr>
                <a:t>WORD ANALYSIS</a:t>
              </a:r>
            </a:p>
          </p:txBody>
        </p:sp>
        <p:sp>
          <p:nvSpPr>
            <p:cNvPr id="20492" name="Text Box 12"/>
            <p:cNvSpPr txBox="1">
              <a:spLocks noChangeArrowheads="1"/>
            </p:cNvSpPr>
            <p:nvPr/>
          </p:nvSpPr>
          <p:spPr bwMode="auto">
            <a:xfrm>
              <a:off x="3638" y="2959"/>
              <a:ext cx="1417" cy="480"/>
            </a:xfrm>
            <a:prstGeom prst="rect">
              <a:avLst/>
            </a:prstGeom>
            <a:noFill/>
            <a:ln w="9525">
              <a:noFill/>
              <a:miter lim="800000"/>
              <a:headEnd/>
              <a:tailEnd/>
            </a:ln>
          </p:spPr>
          <p:txBody>
            <a:bodyPr wrap="none">
              <a:spAutoFit/>
            </a:bodyPr>
            <a:lstStyle/>
            <a:p>
              <a:pPr algn="ctr" eaLnBrk="1" hangingPunct="1">
                <a:spcBef>
                  <a:spcPct val="0"/>
                </a:spcBef>
                <a:buClrTx/>
                <a:buSzTx/>
                <a:buFontTx/>
                <a:buNone/>
              </a:pPr>
              <a:r>
                <a:rPr lang="en-US" sz="2400" b="1">
                  <a:solidFill>
                    <a:srgbClr val="000000"/>
                  </a:solidFill>
                  <a:effectLst/>
                  <a:latin typeface="Arial Black" pitchFamily="34" charset="0"/>
                </a:rPr>
                <a:t>AUTOMATIC</a:t>
              </a:r>
            </a:p>
            <a:p>
              <a:pPr algn="ctr" eaLnBrk="1" hangingPunct="1">
                <a:spcBef>
                  <a:spcPct val="0"/>
                </a:spcBef>
                <a:buClrTx/>
                <a:buSzTx/>
                <a:buFontTx/>
                <a:buNone/>
              </a:pPr>
              <a:r>
                <a:rPr lang="en-US" sz="2000" b="1">
                  <a:solidFill>
                    <a:srgbClr val="000000"/>
                  </a:solidFill>
                  <a:effectLst/>
                  <a:latin typeface="Arial Black" pitchFamily="34" charset="0"/>
                </a:rPr>
                <a:t>(SIGHT WORD)</a:t>
              </a:r>
            </a:p>
          </p:txBody>
        </p:sp>
        <p:sp>
          <p:nvSpPr>
            <p:cNvPr id="188429" name="Freeform 13"/>
            <p:cNvSpPr>
              <a:spLocks/>
            </p:cNvSpPr>
            <p:nvPr/>
          </p:nvSpPr>
          <p:spPr bwMode="auto">
            <a:xfrm>
              <a:off x="4464" y="1792"/>
              <a:ext cx="344" cy="704"/>
            </a:xfrm>
            <a:custGeom>
              <a:avLst/>
              <a:gdLst/>
              <a:ahLst/>
              <a:cxnLst>
                <a:cxn ang="0">
                  <a:pos x="0" y="80"/>
                </a:cxn>
                <a:cxn ang="0">
                  <a:pos x="240" y="80"/>
                </a:cxn>
                <a:cxn ang="0">
                  <a:pos x="336" y="560"/>
                </a:cxn>
                <a:cxn ang="0">
                  <a:pos x="192" y="704"/>
                </a:cxn>
              </a:cxnLst>
              <a:rect l="0" t="0" r="r" b="b"/>
              <a:pathLst>
                <a:path w="344" h="704">
                  <a:moveTo>
                    <a:pt x="0" y="80"/>
                  </a:moveTo>
                  <a:cubicBezTo>
                    <a:pt x="92" y="40"/>
                    <a:pt x="184" y="0"/>
                    <a:pt x="240" y="80"/>
                  </a:cubicBezTo>
                  <a:cubicBezTo>
                    <a:pt x="296" y="160"/>
                    <a:pt x="344" y="456"/>
                    <a:pt x="336" y="560"/>
                  </a:cubicBezTo>
                  <a:cubicBezTo>
                    <a:pt x="328" y="664"/>
                    <a:pt x="260" y="684"/>
                    <a:pt x="192" y="704"/>
                  </a:cubicBezTo>
                </a:path>
              </a:pathLst>
            </a:custGeom>
            <a:noFill/>
            <a:ln w="57150" cmpd="sng">
              <a:solidFill>
                <a:srgbClr val="000000"/>
              </a:solidFill>
              <a:round/>
              <a:headEnd type="triangle" w="med" len="med"/>
              <a:tailEnd type="triangle" w="med" len="med"/>
            </a:ln>
            <a:effectLst/>
          </p:spPr>
          <p:txBody>
            <a:bodyPr/>
            <a:lstStyle/>
            <a:p>
              <a:pPr>
                <a:defRPr/>
              </a:pPr>
              <a:endParaRPr lang="en-US"/>
            </a:p>
          </p:txBody>
        </p:sp>
        <p:sp>
          <p:nvSpPr>
            <p:cNvPr id="188430" name="Line 14"/>
            <p:cNvSpPr>
              <a:spLocks noChangeShapeType="1"/>
            </p:cNvSpPr>
            <p:nvPr/>
          </p:nvSpPr>
          <p:spPr bwMode="auto">
            <a:xfrm flipH="1" flipV="1">
              <a:off x="2592" y="2304"/>
              <a:ext cx="1344" cy="384"/>
            </a:xfrm>
            <a:prstGeom prst="line">
              <a:avLst/>
            </a:prstGeom>
            <a:noFill/>
            <a:ln w="57150">
              <a:noFill/>
              <a:round/>
              <a:headEnd type="triangle" w="med" len="med"/>
              <a:tailEnd type="triangle" w="med" len="med"/>
            </a:ln>
            <a:effectLst/>
          </p:spPr>
          <p:txBody>
            <a:bodyPr/>
            <a:lstStyle/>
            <a:p>
              <a:pPr>
                <a:defRPr/>
              </a:pPr>
              <a:endParaRPr lang="en-US"/>
            </a:p>
          </p:txBody>
        </p:sp>
        <p:sp>
          <p:nvSpPr>
            <p:cNvPr id="188431" name="Line 15"/>
            <p:cNvSpPr>
              <a:spLocks noChangeShapeType="1"/>
            </p:cNvSpPr>
            <p:nvPr/>
          </p:nvSpPr>
          <p:spPr bwMode="auto">
            <a:xfrm flipH="1">
              <a:off x="2688" y="2016"/>
              <a:ext cx="336" cy="96"/>
            </a:xfrm>
            <a:prstGeom prst="line">
              <a:avLst/>
            </a:prstGeom>
            <a:noFill/>
            <a:ln w="57150">
              <a:solidFill>
                <a:srgbClr val="000000"/>
              </a:solidFill>
              <a:round/>
              <a:headEnd type="triangle" w="med" len="med"/>
              <a:tailEnd type="triangle" w="med" len="med"/>
            </a:ln>
            <a:effectLst/>
          </p:spPr>
          <p:txBody>
            <a:bodyPr/>
            <a:lstStyle/>
            <a:p>
              <a:pPr>
                <a:defRPr/>
              </a:pPr>
              <a:endParaRPr lang="en-US"/>
            </a:p>
          </p:txBody>
        </p:sp>
        <p:sp>
          <p:nvSpPr>
            <p:cNvPr id="188432" name="Line 16"/>
            <p:cNvSpPr>
              <a:spLocks noChangeShapeType="1"/>
            </p:cNvSpPr>
            <p:nvPr/>
          </p:nvSpPr>
          <p:spPr bwMode="auto">
            <a:xfrm flipH="1" flipV="1">
              <a:off x="2640" y="2304"/>
              <a:ext cx="1440" cy="480"/>
            </a:xfrm>
            <a:prstGeom prst="line">
              <a:avLst/>
            </a:prstGeom>
            <a:noFill/>
            <a:ln w="57150">
              <a:solidFill>
                <a:srgbClr val="000000"/>
              </a:solidFill>
              <a:prstDash val="sysDot"/>
              <a:round/>
              <a:headEnd type="triangle" w="med" len="med"/>
              <a:tailEnd type="triangle" w="med" len="med"/>
            </a:ln>
            <a:effectLst/>
          </p:spPr>
          <p:txBody>
            <a:bodyPr/>
            <a:lstStyle/>
            <a:p>
              <a:pPr>
                <a:defRPr/>
              </a:pPr>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714500" y="342900"/>
            <a:ext cx="7354888" cy="1143000"/>
          </a:xfrm>
        </p:spPr>
        <p:txBody>
          <a:bodyPr/>
          <a:lstStyle/>
          <a:p>
            <a:pPr>
              <a:defRPr/>
            </a:pPr>
            <a:r>
              <a:rPr lang="en-US" sz="4000" b="1" dirty="0" smtClean="0">
                <a:solidFill>
                  <a:schemeClr val="tx2"/>
                </a:solidFill>
              </a:rPr>
              <a:t>“CHANGES IN SYNAPSES?”</a:t>
            </a:r>
          </a:p>
        </p:txBody>
      </p:sp>
      <p:sp>
        <p:nvSpPr>
          <p:cNvPr id="14339" name="Text Box 3"/>
          <p:cNvSpPr txBox="1">
            <a:spLocks noChangeArrowheads="1"/>
          </p:cNvSpPr>
          <p:nvPr/>
        </p:nvSpPr>
        <p:spPr bwMode="auto">
          <a:xfrm>
            <a:off x="571500" y="1295400"/>
            <a:ext cx="9172575" cy="2800767"/>
          </a:xfrm>
          <a:prstGeom prst="rect">
            <a:avLst/>
          </a:prstGeom>
          <a:noFill/>
          <a:ln w="9525">
            <a:noFill/>
            <a:miter lim="800000"/>
            <a:headEnd/>
            <a:tailEnd/>
          </a:ln>
        </p:spPr>
        <p:txBody>
          <a:bodyPr>
            <a:spAutoFit/>
          </a:bodyPr>
          <a:lstStyle/>
          <a:p>
            <a:pPr eaLnBrk="1" hangingPunct="1">
              <a:spcBef>
                <a:spcPct val="50000"/>
              </a:spcBef>
              <a:buClrTx/>
              <a:buSzTx/>
              <a:buFontTx/>
              <a:buNone/>
            </a:pPr>
            <a:r>
              <a:rPr lang="en-US" dirty="0" smtClean="0">
                <a:solidFill>
                  <a:schemeClr val="tx1"/>
                </a:solidFill>
                <a:effectLst/>
                <a:latin typeface="Arial" charset="0"/>
              </a:rPr>
              <a:t>At what chronological age do neurons lose the ability to make new connections (synapses) or networks?</a:t>
            </a:r>
          </a:p>
          <a:p>
            <a:pPr eaLnBrk="1" hangingPunct="1">
              <a:spcBef>
                <a:spcPct val="50000"/>
              </a:spcBef>
              <a:buClrTx/>
              <a:buSzTx/>
              <a:buFontTx/>
              <a:buNone/>
            </a:pPr>
            <a:r>
              <a:rPr lang="en-US" dirty="0" smtClean="0">
                <a:solidFill>
                  <a:schemeClr val="tx1"/>
                </a:solidFill>
                <a:effectLst/>
                <a:latin typeface="Arial" charset="0"/>
              </a:rPr>
              <a:t>Can neural networks make new connections even after documented brain injury? </a:t>
            </a:r>
            <a:endParaRPr lang="en-US" dirty="0">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wipe(up)">
                                      <p:cBhvr>
                                        <p:cTn id="7" dur="10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28" name="Text Box 24"/>
          <p:cNvSpPr txBox="1">
            <a:spLocks noChangeArrowheads="1"/>
          </p:cNvSpPr>
          <p:nvPr/>
        </p:nvSpPr>
        <p:spPr bwMode="auto">
          <a:xfrm>
            <a:off x="270534" y="41275"/>
            <a:ext cx="487634" cy="584775"/>
          </a:xfrm>
          <a:prstGeom prst="rect">
            <a:avLst/>
          </a:prstGeom>
          <a:noFill/>
          <a:ln w="9525">
            <a:noFill/>
            <a:miter lim="800000"/>
            <a:headEnd/>
            <a:tailEnd/>
          </a:ln>
        </p:spPr>
        <p:txBody>
          <a:bodyPr wrap="none">
            <a:spAutoFit/>
          </a:bodyPr>
          <a:lstStyle/>
          <a:p>
            <a:pPr algn="ctr"/>
            <a:endParaRPr lang="en-US"/>
          </a:p>
        </p:txBody>
      </p:sp>
      <p:sp>
        <p:nvSpPr>
          <p:cNvPr id="98329" name="Text Box 25"/>
          <p:cNvSpPr txBox="1">
            <a:spLocks noChangeArrowheads="1"/>
          </p:cNvSpPr>
          <p:nvPr/>
        </p:nvSpPr>
        <p:spPr bwMode="auto">
          <a:xfrm>
            <a:off x="85725" y="1"/>
            <a:ext cx="3457575" cy="5521512"/>
          </a:xfrm>
          <a:prstGeom prst="rect">
            <a:avLst/>
          </a:prstGeom>
          <a:noFill/>
          <a:ln w="9525">
            <a:noFill/>
            <a:miter lim="800000"/>
            <a:headEnd/>
            <a:tailEnd/>
          </a:ln>
        </p:spPr>
        <p:txBody>
          <a:bodyPr wrap="square">
            <a:spAutoFit/>
          </a:bodyPr>
          <a:lstStyle/>
          <a:p>
            <a:pPr>
              <a:buNone/>
            </a:pPr>
            <a:r>
              <a:rPr lang="en-US" sz="2800" dirty="0" smtClean="0">
                <a:solidFill>
                  <a:schemeClr val="tx1"/>
                </a:solidFill>
                <a:effectLst/>
                <a:latin typeface="Arial" pitchFamily="34" charset="0"/>
                <a:cs typeface="Arial" pitchFamily="34" charset="0"/>
              </a:rPr>
              <a:t>Following a stroke, can partially </a:t>
            </a:r>
            <a:r>
              <a:rPr lang="en-US" sz="2800" dirty="0">
                <a:solidFill>
                  <a:schemeClr val="tx1"/>
                </a:solidFill>
                <a:effectLst/>
                <a:latin typeface="Arial" pitchFamily="34" charset="0"/>
                <a:cs typeface="Arial" pitchFamily="34" charset="0"/>
              </a:rPr>
              <a:t>damaged </a:t>
            </a:r>
            <a:r>
              <a:rPr lang="en-US" sz="2800" dirty="0" smtClean="0">
                <a:solidFill>
                  <a:schemeClr val="tx1"/>
                </a:solidFill>
                <a:effectLst/>
                <a:latin typeface="Arial" pitchFamily="34" charset="0"/>
                <a:cs typeface="Arial" pitchFamily="34" charset="0"/>
              </a:rPr>
              <a:t>brain areas be </a:t>
            </a:r>
            <a:r>
              <a:rPr lang="en-US" sz="2800" dirty="0">
                <a:solidFill>
                  <a:schemeClr val="tx1"/>
                </a:solidFill>
                <a:effectLst/>
                <a:latin typeface="Arial" pitchFamily="34" charset="0"/>
                <a:cs typeface="Arial" pitchFamily="34" charset="0"/>
              </a:rPr>
              <a:t>re-activated </a:t>
            </a:r>
            <a:r>
              <a:rPr lang="en-US" sz="2800" dirty="0" smtClean="0">
                <a:solidFill>
                  <a:schemeClr val="tx1"/>
                </a:solidFill>
                <a:effectLst/>
                <a:latin typeface="Arial" pitchFamily="34" charset="0"/>
                <a:cs typeface="Arial" pitchFamily="34" charset="0"/>
              </a:rPr>
              <a:t>by </a:t>
            </a:r>
            <a:r>
              <a:rPr lang="en-US" sz="2800" dirty="0" err="1" smtClean="0">
                <a:solidFill>
                  <a:schemeClr val="tx1"/>
                </a:solidFill>
                <a:effectLst/>
                <a:latin typeface="Arial" pitchFamily="34" charset="0"/>
                <a:cs typeface="Arial" pitchFamily="34" charset="0"/>
              </a:rPr>
              <a:t>neurorehabilitation</a:t>
            </a:r>
            <a:r>
              <a:rPr lang="en-US" sz="2800" dirty="0" smtClean="0">
                <a:solidFill>
                  <a:schemeClr val="tx1"/>
                </a:solidFill>
                <a:effectLst/>
                <a:latin typeface="Arial" pitchFamily="34" charset="0"/>
                <a:cs typeface="Arial" pitchFamily="34" charset="0"/>
              </a:rPr>
              <a:t>?</a:t>
            </a:r>
            <a:endParaRPr lang="en-US" sz="2800" dirty="0">
              <a:solidFill>
                <a:schemeClr val="tx1"/>
              </a:solidFill>
              <a:effectLst/>
              <a:latin typeface="Arial" pitchFamily="34" charset="0"/>
              <a:cs typeface="Arial" pitchFamily="34" charset="0"/>
            </a:endParaRPr>
          </a:p>
          <a:p>
            <a:endParaRPr lang="en-US" sz="2800" dirty="0">
              <a:solidFill>
                <a:schemeClr val="tx1"/>
              </a:solidFill>
              <a:effectLst/>
              <a:latin typeface="Arial" pitchFamily="34" charset="0"/>
              <a:cs typeface="Arial" pitchFamily="34" charset="0"/>
            </a:endParaRPr>
          </a:p>
          <a:p>
            <a:endParaRPr lang="en-US" sz="2800" dirty="0">
              <a:solidFill>
                <a:schemeClr val="tx1"/>
              </a:solidFill>
              <a:effectLst/>
              <a:latin typeface="Arial" pitchFamily="34" charset="0"/>
              <a:cs typeface="Arial" pitchFamily="34" charset="0"/>
            </a:endParaRPr>
          </a:p>
          <a:p>
            <a:pPr>
              <a:buNone/>
            </a:pPr>
            <a:r>
              <a:rPr lang="en-US" sz="2800" dirty="0" smtClean="0">
                <a:solidFill>
                  <a:schemeClr val="tx1"/>
                </a:solidFill>
                <a:effectLst/>
                <a:latin typeface="Arial" pitchFamily="34" charset="0"/>
                <a:cs typeface="Arial" pitchFamily="34" charset="0"/>
              </a:rPr>
              <a:t>YES! New activity and improved behaviors occur in some patients.</a:t>
            </a:r>
            <a:endParaRPr lang="en-US" sz="2800" dirty="0">
              <a:solidFill>
                <a:schemeClr val="tx1"/>
              </a:solidFill>
              <a:effectLst/>
              <a:latin typeface="Arial" pitchFamily="34" charset="0"/>
              <a:cs typeface="Arial" pitchFamily="34" charset="0"/>
            </a:endParaRPr>
          </a:p>
        </p:txBody>
      </p:sp>
      <p:cxnSp>
        <p:nvCxnSpPr>
          <p:cNvPr id="98333" name="Straight Arrow Connector 28"/>
          <p:cNvCxnSpPr>
            <a:cxnSpLocks noChangeShapeType="1"/>
          </p:cNvCxnSpPr>
          <p:nvPr/>
        </p:nvCxnSpPr>
        <p:spPr bwMode="auto">
          <a:xfrm rot="5400000">
            <a:off x="2916337" y="3428901"/>
            <a:ext cx="6856412" cy="1787"/>
          </a:xfrm>
          <a:prstGeom prst="straightConnector1">
            <a:avLst/>
          </a:prstGeom>
          <a:noFill/>
          <a:ln w="66675" algn="ctr">
            <a:solidFill>
              <a:srgbClr val="F8F8F8"/>
            </a:solidFill>
            <a:round/>
            <a:headEnd/>
            <a:tailEnd/>
          </a:ln>
        </p:spPr>
      </p:cxnSp>
      <p:sp>
        <p:nvSpPr>
          <p:cNvPr id="98334" name="Text Box 9"/>
          <p:cNvSpPr txBox="1">
            <a:spLocks noChangeArrowheads="1"/>
          </p:cNvSpPr>
          <p:nvPr/>
        </p:nvSpPr>
        <p:spPr bwMode="auto">
          <a:xfrm>
            <a:off x="171450" y="6324600"/>
            <a:ext cx="2486025" cy="268288"/>
          </a:xfrm>
          <a:prstGeom prst="rect">
            <a:avLst/>
          </a:prstGeom>
          <a:noFill/>
          <a:ln w="9525">
            <a:noFill/>
            <a:miter lim="800000"/>
            <a:headEnd/>
            <a:tailEnd/>
          </a:ln>
        </p:spPr>
        <p:txBody>
          <a:bodyPr lIns="0" tIns="0" rIns="0" bIns="0">
            <a:spAutoFit/>
          </a:bodyPr>
          <a:lstStyle/>
          <a:p>
            <a:pPr defTabSz="830263" hangingPunct="0">
              <a:lnSpc>
                <a:spcPct val="97000"/>
              </a:lnSpc>
              <a:buClr>
                <a:srgbClr val="FFFFFF"/>
              </a:buClr>
              <a:buSzPct val="45000"/>
              <a:buFont typeface="StarSymbol"/>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0" i="1">
                <a:solidFill>
                  <a:srgbClr val="FFFFFF"/>
                </a:solidFill>
              </a:rPr>
              <a:t>(Chang, et al. 2006)</a:t>
            </a:r>
          </a:p>
        </p:txBody>
      </p:sp>
      <p:grpSp>
        <p:nvGrpSpPr>
          <p:cNvPr id="35" name="Group 34"/>
          <p:cNvGrpSpPr/>
          <p:nvPr/>
        </p:nvGrpSpPr>
        <p:grpSpPr>
          <a:xfrm>
            <a:off x="3118320" y="55564"/>
            <a:ext cx="3244380" cy="6786562"/>
            <a:chOff x="3118320" y="55564"/>
            <a:chExt cx="3244380" cy="6786562"/>
          </a:xfrm>
        </p:grpSpPr>
        <p:pic>
          <p:nvPicPr>
            <p:cNvPr id="98310" name="Picture 6"/>
            <p:cNvPicPr>
              <a:picLocks noChangeAspect="1" noChangeArrowheads="1"/>
            </p:cNvPicPr>
            <p:nvPr/>
          </p:nvPicPr>
          <p:blipFill>
            <a:blip r:embed="rId3" cstate="print"/>
            <a:srcRect/>
            <a:stretch>
              <a:fillRect/>
            </a:stretch>
          </p:blipFill>
          <p:spPr bwMode="auto">
            <a:xfrm>
              <a:off x="3859412" y="3521076"/>
              <a:ext cx="2309217" cy="1736725"/>
            </a:xfrm>
            <a:prstGeom prst="rect">
              <a:avLst/>
            </a:prstGeom>
            <a:noFill/>
            <a:ln w="9525">
              <a:noFill/>
              <a:miter lim="800000"/>
              <a:headEnd/>
              <a:tailEnd/>
            </a:ln>
          </p:spPr>
        </p:pic>
        <p:pic>
          <p:nvPicPr>
            <p:cNvPr id="98311" name="Picture 7"/>
            <p:cNvPicPr>
              <a:picLocks noChangeAspect="1" noChangeArrowheads="1"/>
            </p:cNvPicPr>
            <p:nvPr/>
          </p:nvPicPr>
          <p:blipFill>
            <a:blip r:embed="rId4" cstate="print"/>
            <a:srcRect/>
            <a:stretch>
              <a:fillRect/>
            </a:stretch>
          </p:blipFill>
          <p:spPr bwMode="auto">
            <a:xfrm>
              <a:off x="3861197" y="304800"/>
              <a:ext cx="2302074" cy="1736725"/>
            </a:xfrm>
            <a:prstGeom prst="rect">
              <a:avLst/>
            </a:prstGeom>
            <a:noFill/>
            <a:ln w="9525">
              <a:noFill/>
              <a:miter lim="800000"/>
              <a:headEnd/>
              <a:tailEnd/>
            </a:ln>
          </p:spPr>
        </p:pic>
        <p:sp>
          <p:nvSpPr>
            <p:cNvPr id="98313" name="Text Box 9"/>
            <p:cNvSpPr txBox="1">
              <a:spLocks noChangeArrowheads="1"/>
            </p:cNvSpPr>
            <p:nvPr/>
          </p:nvSpPr>
          <p:spPr bwMode="auto">
            <a:xfrm>
              <a:off x="3943350" y="55564"/>
              <a:ext cx="2228850" cy="325437"/>
            </a:xfrm>
            <a:prstGeom prst="rect">
              <a:avLst/>
            </a:prstGeom>
            <a:noFill/>
            <a:ln w="9525">
              <a:noFill/>
              <a:miter lim="800000"/>
              <a:headEnd/>
              <a:tailEnd/>
            </a:ln>
          </p:spPr>
          <p:txBody>
            <a:bodyPr lIns="0" tIns="0" rIns="0" bIns="0">
              <a:spAutoFit/>
            </a:bodyPr>
            <a:lstStyle/>
            <a:p>
              <a:pPr algn="ctr" defTabSz="830263" hangingPunct="0">
                <a:lnSpc>
                  <a:spcPct val="97000"/>
                </a:lnSpc>
                <a:buClr>
                  <a:srgbClr val="FFFFFF"/>
                </a:buClr>
                <a:buSzPct val="45000"/>
                <a:buFont typeface="StarSymbol"/>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2200" u="sng" dirty="0">
                  <a:solidFill>
                    <a:srgbClr val="FFFFFF"/>
                  </a:solidFill>
                </a:rPr>
                <a:t>Pre-Treatment</a:t>
              </a:r>
            </a:p>
          </p:txBody>
        </p:sp>
        <p:pic>
          <p:nvPicPr>
            <p:cNvPr id="98314" name="Picture 10"/>
            <p:cNvPicPr>
              <a:picLocks noChangeAspect="1" noChangeArrowheads="1"/>
            </p:cNvPicPr>
            <p:nvPr/>
          </p:nvPicPr>
          <p:blipFill>
            <a:blip r:embed="rId5" cstate="print"/>
            <a:srcRect/>
            <a:stretch>
              <a:fillRect/>
            </a:stretch>
          </p:blipFill>
          <p:spPr bwMode="auto">
            <a:xfrm>
              <a:off x="3887986" y="1905001"/>
              <a:ext cx="2243138" cy="1736725"/>
            </a:xfrm>
            <a:prstGeom prst="rect">
              <a:avLst/>
            </a:prstGeom>
            <a:noFill/>
            <a:ln w="9525">
              <a:noFill/>
              <a:miter lim="800000"/>
              <a:headEnd/>
              <a:tailEnd/>
            </a:ln>
          </p:spPr>
        </p:pic>
        <p:pic>
          <p:nvPicPr>
            <p:cNvPr id="98315" name="Picture 11"/>
            <p:cNvPicPr>
              <a:picLocks noChangeAspect="1" noChangeArrowheads="1"/>
            </p:cNvPicPr>
            <p:nvPr/>
          </p:nvPicPr>
          <p:blipFill>
            <a:blip r:embed="rId6" cstate="print"/>
            <a:srcRect/>
            <a:stretch>
              <a:fillRect/>
            </a:stretch>
          </p:blipFill>
          <p:spPr bwMode="auto">
            <a:xfrm>
              <a:off x="3923705" y="5105401"/>
              <a:ext cx="2248495" cy="1736725"/>
            </a:xfrm>
            <a:prstGeom prst="rect">
              <a:avLst/>
            </a:prstGeom>
            <a:noFill/>
            <a:ln w="9525">
              <a:noFill/>
              <a:miter lim="800000"/>
              <a:headEnd/>
              <a:tailEnd/>
            </a:ln>
          </p:spPr>
        </p:pic>
        <p:sp>
          <p:nvSpPr>
            <p:cNvPr id="98316" name="Text Box 12"/>
            <p:cNvSpPr txBox="1">
              <a:spLocks noChangeArrowheads="1"/>
            </p:cNvSpPr>
            <p:nvPr/>
          </p:nvSpPr>
          <p:spPr bwMode="auto">
            <a:xfrm>
              <a:off x="3118320" y="6369050"/>
              <a:ext cx="739305" cy="400110"/>
            </a:xfrm>
            <a:prstGeom prst="rect">
              <a:avLst/>
            </a:prstGeom>
            <a:noFill/>
            <a:ln w="9525">
              <a:noFill/>
              <a:miter lim="800000"/>
              <a:headEnd/>
              <a:tailEnd/>
            </a:ln>
          </p:spPr>
          <p:txBody>
            <a:bodyPr wrap="none">
              <a:spAutoFit/>
            </a:bodyPr>
            <a:lstStyle/>
            <a:p>
              <a:pPr algn="r">
                <a:buNone/>
              </a:pPr>
              <a:r>
                <a:rPr lang="en-US" sz="2000" dirty="0">
                  <a:solidFill>
                    <a:srgbClr val="FFFFFF"/>
                  </a:solidFill>
                </a:rPr>
                <a:t>Front</a:t>
              </a:r>
            </a:p>
          </p:txBody>
        </p:sp>
        <p:sp>
          <p:nvSpPr>
            <p:cNvPr id="98317" name="Line 13"/>
            <p:cNvSpPr>
              <a:spLocks noChangeShapeType="1"/>
            </p:cNvSpPr>
            <p:nvPr/>
          </p:nvSpPr>
          <p:spPr bwMode="auto">
            <a:xfrm>
              <a:off x="3771901" y="5254626"/>
              <a:ext cx="653653" cy="3175"/>
            </a:xfrm>
            <a:prstGeom prst="line">
              <a:avLst/>
            </a:prstGeom>
            <a:noFill/>
            <a:ln w="9525">
              <a:solidFill>
                <a:srgbClr val="FFFFFF"/>
              </a:solidFill>
              <a:round/>
              <a:headEnd/>
              <a:tailEnd/>
            </a:ln>
          </p:spPr>
          <p:txBody>
            <a:bodyPr/>
            <a:lstStyle/>
            <a:p>
              <a:endParaRPr lang="en-US"/>
            </a:p>
          </p:txBody>
        </p:sp>
        <p:sp>
          <p:nvSpPr>
            <p:cNvPr id="98318" name="Text Box 14"/>
            <p:cNvSpPr txBox="1">
              <a:spLocks noChangeArrowheads="1"/>
            </p:cNvSpPr>
            <p:nvPr/>
          </p:nvSpPr>
          <p:spPr bwMode="auto">
            <a:xfrm>
              <a:off x="3145572" y="5029200"/>
              <a:ext cx="712054" cy="400110"/>
            </a:xfrm>
            <a:prstGeom prst="rect">
              <a:avLst/>
            </a:prstGeom>
            <a:noFill/>
            <a:ln w="9525">
              <a:noFill/>
              <a:miter lim="800000"/>
              <a:headEnd/>
              <a:tailEnd/>
            </a:ln>
          </p:spPr>
          <p:txBody>
            <a:bodyPr wrap="none">
              <a:spAutoFit/>
            </a:bodyPr>
            <a:lstStyle/>
            <a:p>
              <a:pPr algn="r">
                <a:buNone/>
              </a:pPr>
              <a:r>
                <a:rPr lang="en-US" sz="2000" dirty="0">
                  <a:solidFill>
                    <a:srgbClr val="FFFFFF"/>
                  </a:solidFill>
                </a:rPr>
                <a:t>Back</a:t>
              </a:r>
            </a:p>
          </p:txBody>
        </p:sp>
        <p:sp>
          <p:nvSpPr>
            <p:cNvPr id="98321" name="Text Box 17"/>
            <p:cNvSpPr txBox="1">
              <a:spLocks noChangeArrowheads="1"/>
            </p:cNvSpPr>
            <p:nvPr/>
          </p:nvSpPr>
          <p:spPr bwMode="auto">
            <a:xfrm>
              <a:off x="5927966" y="3048000"/>
              <a:ext cx="434734" cy="584775"/>
            </a:xfrm>
            <a:prstGeom prst="rect">
              <a:avLst/>
            </a:prstGeom>
            <a:noFill/>
            <a:ln w="9525">
              <a:noFill/>
              <a:miter lim="800000"/>
              <a:headEnd/>
              <a:tailEnd/>
            </a:ln>
          </p:spPr>
          <p:txBody>
            <a:bodyPr wrap="none">
              <a:spAutoFit/>
            </a:bodyPr>
            <a:lstStyle/>
            <a:p>
              <a:pPr algn="ctr">
                <a:buNone/>
              </a:pPr>
              <a:r>
                <a:rPr lang="en-US" dirty="0">
                  <a:solidFill>
                    <a:schemeClr val="tx1"/>
                  </a:solidFill>
                </a:rPr>
                <a:t>L</a:t>
              </a:r>
            </a:p>
          </p:txBody>
        </p:sp>
        <p:sp>
          <p:nvSpPr>
            <p:cNvPr id="98322" name="Text Box 18"/>
            <p:cNvSpPr txBox="1">
              <a:spLocks noChangeArrowheads="1"/>
            </p:cNvSpPr>
            <p:nvPr/>
          </p:nvSpPr>
          <p:spPr bwMode="auto">
            <a:xfrm>
              <a:off x="3743428" y="2996625"/>
              <a:ext cx="458780" cy="584775"/>
            </a:xfrm>
            <a:prstGeom prst="rect">
              <a:avLst/>
            </a:prstGeom>
            <a:noFill/>
            <a:ln w="9525">
              <a:noFill/>
              <a:miter lim="800000"/>
              <a:headEnd/>
              <a:tailEnd/>
            </a:ln>
          </p:spPr>
          <p:txBody>
            <a:bodyPr wrap="none">
              <a:spAutoFit/>
            </a:bodyPr>
            <a:lstStyle/>
            <a:p>
              <a:pPr algn="ctr">
                <a:buNone/>
              </a:pPr>
              <a:r>
                <a:rPr lang="en-US" dirty="0">
                  <a:solidFill>
                    <a:schemeClr val="tx1"/>
                  </a:solidFill>
                </a:rPr>
                <a:t>R</a:t>
              </a:r>
            </a:p>
          </p:txBody>
        </p:sp>
        <p:sp>
          <p:nvSpPr>
            <p:cNvPr id="98327" name="Line 23"/>
            <p:cNvSpPr>
              <a:spLocks noChangeShapeType="1"/>
            </p:cNvSpPr>
            <p:nvPr/>
          </p:nvSpPr>
          <p:spPr bwMode="auto">
            <a:xfrm>
              <a:off x="3771900" y="6629400"/>
              <a:ext cx="544712" cy="1588"/>
            </a:xfrm>
            <a:prstGeom prst="line">
              <a:avLst/>
            </a:prstGeom>
            <a:noFill/>
            <a:ln w="9525">
              <a:solidFill>
                <a:srgbClr val="FFFFFF"/>
              </a:solidFill>
              <a:round/>
              <a:headEnd/>
              <a:tailEnd/>
            </a:ln>
          </p:spPr>
          <p:txBody>
            <a:bodyPr/>
            <a:lstStyle/>
            <a:p>
              <a:endParaRPr lang="en-US"/>
            </a:p>
          </p:txBody>
        </p:sp>
        <p:sp>
          <p:nvSpPr>
            <p:cNvPr id="31" name="Line 13"/>
            <p:cNvSpPr>
              <a:spLocks noChangeShapeType="1"/>
            </p:cNvSpPr>
            <p:nvPr/>
          </p:nvSpPr>
          <p:spPr bwMode="auto">
            <a:xfrm>
              <a:off x="4076701" y="3352801"/>
              <a:ext cx="304800" cy="0"/>
            </a:xfrm>
            <a:prstGeom prst="line">
              <a:avLst/>
            </a:prstGeom>
            <a:noFill/>
            <a:ln w="9525">
              <a:solidFill>
                <a:srgbClr val="FFFFFF"/>
              </a:solidFill>
              <a:round/>
              <a:headEnd/>
              <a:tailEnd/>
            </a:ln>
          </p:spPr>
          <p:txBody>
            <a:bodyPr/>
            <a:lstStyle/>
            <a:p>
              <a:endParaRPr lang="en-US"/>
            </a:p>
          </p:txBody>
        </p:sp>
        <p:sp>
          <p:nvSpPr>
            <p:cNvPr id="32" name="Line 13"/>
            <p:cNvSpPr>
              <a:spLocks noChangeShapeType="1"/>
            </p:cNvSpPr>
            <p:nvPr/>
          </p:nvSpPr>
          <p:spPr bwMode="auto">
            <a:xfrm>
              <a:off x="5676900" y="3352800"/>
              <a:ext cx="304800" cy="0"/>
            </a:xfrm>
            <a:prstGeom prst="line">
              <a:avLst/>
            </a:prstGeom>
            <a:noFill/>
            <a:ln w="9525">
              <a:solidFill>
                <a:srgbClr val="FFFFFF"/>
              </a:solidFill>
              <a:round/>
              <a:headEnd/>
              <a:tailEnd/>
            </a:ln>
          </p:spPr>
          <p:txBody>
            <a:bodyPr/>
            <a:lstStyle/>
            <a:p>
              <a:endParaRPr lang="en-US"/>
            </a:p>
          </p:txBody>
        </p:sp>
      </p:grpSp>
      <p:grpSp>
        <p:nvGrpSpPr>
          <p:cNvPr id="36" name="Group 35"/>
          <p:cNvGrpSpPr/>
          <p:nvPr/>
        </p:nvGrpSpPr>
        <p:grpSpPr>
          <a:xfrm>
            <a:off x="6403122" y="76200"/>
            <a:ext cx="4441091" cy="6765926"/>
            <a:chOff x="6403122" y="76200"/>
            <a:chExt cx="4441091" cy="6765926"/>
          </a:xfrm>
        </p:grpSpPr>
        <p:pic>
          <p:nvPicPr>
            <p:cNvPr id="98306" name="Picture 2"/>
            <p:cNvPicPr>
              <a:picLocks noChangeAspect="1" noChangeArrowheads="1"/>
            </p:cNvPicPr>
            <p:nvPr/>
          </p:nvPicPr>
          <p:blipFill>
            <a:blip r:embed="rId7" cstate="print"/>
            <a:srcRect/>
            <a:stretch>
              <a:fillRect/>
            </a:stretch>
          </p:blipFill>
          <p:spPr bwMode="auto">
            <a:xfrm>
              <a:off x="6993732" y="1822451"/>
              <a:ext cx="2169915" cy="1736725"/>
            </a:xfrm>
            <a:prstGeom prst="rect">
              <a:avLst/>
            </a:prstGeom>
            <a:noFill/>
            <a:ln w="9525">
              <a:noFill/>
              <a:miter lim="800000"/>
              <a:headEnd/>
              <a:tailEnd/>
            </a:ln>
          </p:spPr>
        </p:pic>
        <p:pic>
          <p:nvPicPr>
            <p:cNvPr id="98307" name="Picture 3"/>
            <p:cNvPicPr>
              <a:picLocks noChangeAspect="1" noChangeArrowheads="1"/>
            </p:cNvPicPr>
            <p:nvPr/>
          </p:nvPicPr>
          <p:blipFill>
            <a:blip r:embed="rId8" cstate="print"/>
            <a:srcRect/>
            <a:stretch>
              <a:fillRect/>
            </a:stretch>
          </p:blipFill>
          <p:spPr bwMode="auto">
            <a:xfrm>
              <a:off x="6943726" y="228601"/>
              <a:ext cx="2282428" cy="1736725"/>
            </a:xfrm>
            <a:prstGeom prst="rect">
              <a:avLst/>
            </a:prstGeom>
            <a:noFill/>
            <a:ln w="9525">
              <a:noFill/>
              <a:miter lim="800000"/>
              <a:headEnd/>
              <a:tailEnd/>
            </a:ln>
          </p:spPr>
        </p:pic>
        <p:pic>
          <p:nvPicPr>
            <p:cNvPr id="98308" name="Picture 4"/>
            <p:cNvPicPr>
              <a:picLocks noChangeAspect="1" noChangeArrowheads="1"/>
            </p:cNvPicPr>
            <p:nvPr/>
          </p:nvPicPr>
          <p:blipFill>
            <a:blip r:embed="rId9" cstate="print"/>
            <a:srcRect/>
            <a:stretch>
              <a:fillRect/>
            </a:stretch>
          </p:blipFill>
          <p:spPr bwMode="auto">
            <a:xfrm>
              <a:off x="6943725" y="3455989"/>
              <a:ext cx="2237780" cy="1736725"/>
            </a:xfrm>
            <a:prstGeom prst="rect">
              <a:avLst/>
            </a:prstGeom>
            <a:noFill/>
            <a:ln w="9525">
              <a:noFill/>
              <a:miter lim="800000"/>
              <a:headEnd/>
              <a:tailEnd/>
            </a:ln>
          </p:spPr>
        </p:pic>
        <p:pic>
          <p:nvPicPr>
            <p:cNvPr id="98309" name="Picture 5"/>
            <p:cNvPicPr>
              <a:picLocks noChangeAspect="1" noChangeArrowheads="1"/>
            </p:cNvPicPr>
            <p:nvPr/>
          </p:nvPicPr>
          <p:blipFill>
            <a:blip r:embed="rId10" cstate="print"/>
            <a:srcRect/>
            <a:stretch>
              <a:fillRect/>
            </a:stretch>
          </p:blipFill>
          <p:spPr bwMode="auto">
            <a:xfrm>
              <a:off x="7041952" y="5105401"/>
              <a:ext cx="2210991" cy="1736725"/>
            </a:xfrm>
            <a:prstGeom prst="rect">
              <a:avLst/>
            </a:prstGeom>
            <a:noFill/>
            <a:ln w="9525">
              <a:noFill/>
              <a:miter lim="800000"/>
              <a:headEnd/>
              <a:tailEnd/>
            </a:ln>
          </p:spPr>
        </p:pic>
        <p:sp>
          <p:nvSpPr>
            <p:cNvPr id="98312" name="Text Box 8"/>
            <p:cNvSpPr txBox="1">
              <a:spLocks noChangeArrowheads="1"/>
            </p:cNvSpPr>
            <p:nvPr/>
          </p:nvSpPr>
          <p:spPr bwMode="auto">
            <a:xfrm>
              <a:off x="6881218" y="76200"/>
              <a:ext cx="2462807" cy="325438"/>
            </a:xfrm>
            <a:prstGeom prst="rect">
              <a:avLst/>
            </a:prstGeom>
            <a:noFill/>
            <a:ln w="9525">
              <a:noFill/>
              <a:miter lim="800000"/>
              <a:headEnd/>
              <a:tailEnd/>
            </a:ln>
          </p:spPr>
          <p:txBody>
            <a:bodyPr lIns="0" tIns="0" rIns="0" bIns="0">
              <a:spAutoFit/>
            </a:bodyPr>
            <a:lstStyle/>
            <a:p>
              <a:pPr algn="ctr" defTabSz="830263" hangingPunct="0">
                <a:lnSpc>
                  <a:spcPct val="97000"/>
                </a:lnSpc>
                <a:buClr>
                  <a:srgbClr val="FFFFFF"/>
                </a:buClr>
                <a:buSzPct val="45000"/>
                <a:buFont typeface="StarSymbol"/>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2200" u="sng" dirty="0">
                  <a:solidFill>
                    <a:srgbClr val="FFFFFF"/>
                  </a:solidFill>
                </a:rPr>
                <a:t>Post-Treatment</a:t>
              </a:r>
            </a:p>
          </p:txBody>
        </p:sp>
        <p:sp>
          <p:nvSpPr>
            <p:cNvPr id="98319" name="Text Box 15"/>
            <p:cNvSpPr txBox="1">
              <a:spLocks noChangeArrowheads="1"/>
            </p:cNvSpPr>
            <p:nvPr/>
          </p:nvSpPr>
          <p:spPr bwMode="auto">
            <a:xfrm>
              <a:off x="8899766" y="3048000"/>
              <a:ext cx="434734" cy="584775"/>
            </a:xfrm>
            <a:prstGeom prst="rect">
              <a:avLst/>
            </a:prstGeom>
            <a:noFill/>
            <a:ln w="9525">
              <a:noFill/>
              <a:miter lim="800000"/>
              <a:headEnd/>
              <a:tailEnd/>
            </a:ln>
          </p:spPr>
          <p:txBody>
            <a:bodyPr wrap="none">
              <a:spAutoFit/>
            </a:bodyPr>
            <a:lstStyle/>
            <a:p>
              <a:pPr algn="ctr">
                <a:buNone/>
              </a:pPr>
              <a:r>
                <a:rPr lang="en-US" dirty="0">
                  <a:solidFill>
                    <a:schemeClr val="tx1"/>
                  </a:solidFill>
                </a:rPr>
                <a:t>L</a:t>
              </a:r>
            </a:p>
          </p:txBody>
        </p:sp>
        <p:sp>
          <p:nvSpPr>
            <p:cNvPr id="98320" name="Text Box 16"/>
            <p:cNvSpPr txBox="1">
              <a:spLocks noChangeArrowheads="1"/>
            </p:cNvSpPr>
            <p:nvPr/>
          </p:nvSpPr>
          <p:spPr bwMode="auto">
            <a:xfrm>
              <a:off x="6742120" y="2996625"/>
              <a:ext cx="458780" cy="584775"/>
            </a:xfrm>
            <a:prstGeom prst="rect">
              <a:avLst/>
            </a:prstGeom>
            <a:noFill/>
            <a:ln w="9525">
              <a:noFill/>
              <a:miter lim="800000"/>
              <a:headEnd/>
              <a:tailEnd/>
            </a:ln>
          </p:spPr>
          <p:txBody>
            <a:bodyPr wrap="none">
              <a:spAutoFit/>
            </a:bodyPr>
            <a:lstStyle/>
            <a:p>
              <a:pPr algn="ctr">
                <a:buNone/>
              </a:pPr>
              <a:r>
                <a:rPr lang="en-US" dirty="0" smtClean="0">
                  <a:solidFill>
                    <a:schemeClr val="tx1"/>
                  </a:solidFill>
                </a:rPr>
                <a:t>R</a:t>
              </a:r>
              <a:endParaRPr lang="en-US" dirty="0">
                <a:solidFill>
                  <a:schemeClr val="tx1"/>
                </a:solidFill>
              </a:endParaRPr>
            </a:p>
          </p:txBody>
        </p:sp>
        <p:sp>
          <p:nvSpPr>
            <p:cNvPr id="98323" name="Line 19"/>
            <p:cNvSpPr>
              <a:spLocks noChangeShapeType="1"/>
            </p:cNvSpPr>
            <p:nvPr/>
          </p:nvSpPr>
          <p:spPr bwMode="auto">
            <a:xfrm>
              <a:off x="7120534" y="6600825"/>
              <a:ext cx="501848" cy="1588"/>
            </a:xfrm>
            <a:prstGeom prst="line">
              <a:avLst/>
            </a:prstGeom>
            <a:noFill/>
            <a:ln w="9525">
              <a:solidFill>
                <a:srgbClr val="FFFFFF"/>
              </a:solidFill>
              <a:round/>
              <a:headEnd/>
              <a:tailEnd/>
            </a:ln>
          </p:spPr>
          <p:txBody>
            <a:bodyPr/>
            <a:lstStyle/>
            <a:p>
              <a:endParaRPr lang="en-US"/>
            </a:p>
          </p:txBody>
        </p:sp>
        <p:sp>
          <p:nvSpPr>
            <p:cNvPr id="98324" name="Text Box 20"/>
            <p:cNvSpPr txBox="1">
              <a:spLocks noChangeArrowheads="1"/>
            </p:cNvSpPr>
            <p:nvPr/>
          </p:nvSpPr>
          <p:spPr bwMode="auto">
            <a:xfrm>
              <a:off x="6461595" y="6372225"/>
              <a:ext cx="739305" cy="400110"/>
            </a:xfrm>
            <a:prstGeom prst="rect">
              <a:avLst/>
            </a:prstGeom>
            <a:noFill/>
            <a:ln w="9525">
              <a:noFill/>
              <a:miter lim="800000"/>
              <a:headEnd/>
              <a:tailEnd/>
            </a:ln>
          </p:spPr>
          <p:txBody>
            <a:bodyPr wrap="none">
              <a:spAutoFit/>
            </a:bodyPr>
            <a:lstStyle/>
            <a:p>
              <a:pPr algn="r">
                <a:buNone/>
              </a:pPr>
              <a:r>
                <a:rPr lang="en-US" sz="2000" dirty="0" smtClean="0">
                  <a:solidFill>
                    <a:srgbClr val="FFFFFF"/>
                  </a:solidFill>
                </a:rPr>
                <a:t>Front</a:t>
              </a:r>
              <a:endParaRPr lang="en-US" sz="2000" dirty="0">
                <a:solidFill>
                  <a:srgbClr val="FFFFFF"/>
                </a:solidFill>
              </a:endParaRPr>
            </a:p>
          </p:txBody>
        </p:sp>
        <p:sp>
          <p:nvSpPr>
            <p:cNvPr id="98325" name="Line 21"/>
            <p:cNvSpPr>
              <a:spLocks noChangeShapeType="1"/>
            </p:cNvSpPr>
            <p:nvPr/>
          </p:nvSpPr>
          <p:spPr bwMode="auto">
            <a:xfrm>
              <a:off x="7029451" y="5254626"/>
              <a:ext cx="653653" cy="3175"/>
            </a:xfrm>
            <a:prstGeom prst="line">
              <a:avLst/>
            </a:prstGeom>
            <a:noFill/>
            <a:ln w="9525">
              <a:solidFill>
                <a:srgbClr val="FFFFFF"/>
              </a:solidFill>
              <a:round/>
              <a:headEnd/>
              <a:tailEnd/>
            </a:ln>
          </p:spPr>
          <p:txBody>
            <a:bodyPr/>
            <a:lstStyle/>
            <a:p>
              <a:endParaRPr lang="en-US"/>
            </a:p>
          </p:txBody>
        </p:sp>
        <p:sp>
          <p:nvSpPr>
            <p:cNvPr id="98326" name="Text Box 22"/>
            <p:cNvSpPr txBox="1">
              <a:spLocks noChangeArrowheads="1"/>
            </p:cNvSpPr>
            <p:nvPr/>
          </p:nvSpPr>
          <p:spPr bwMode="auto">
            <a:xfrm>
              <a:off x="6403122" y="5035550"/>
              <a:ext cx="712054" cy="400110"/>
            </a:xfrm>
            <a:prstGeom prst="rect">
              <a:avLst/>
            </a:prstGeom>
            <a:noFill/>
            <a:ln w="9525">
              <a:noFill/>
              <a:miter lim="800000"/>
              <a:headEnd/>
              <a:tailEnd/>
            </a:ln>
          </p:spPr>
          <p:txBody>
            <a:bodyPr wrap="none">
              <a:spAutoFit/>
            </a:bodyPr>
            <a:lstStyle/>
            <a:p>
              <a:pPr algn="r">
                <a:buNone/>
              </a:pPr>
              <a:r>
                <a:rPr lang="en-US" sz="2000" dirty="0">
                  <a:solidFill>
                    <a:srgbClr val="FFFFFF"/>
                  </a:solidFill>
                </a:rPr>
                <a:t>Back</a:t>
              </a:r>
            </a:p>
          </p:txBody>
        </p:sp>
        <p:sp>
          <p:nvSpPr>
            <p:cNvPr id="98330" name="Text Box 8"/>
            <p:cNvSpPr txBox="1">
              <a:spLocks noChangeArrowheads="1"/>
            </p:cNvSpPr>
            <p:nvPr/>
          </p:nvSpPr>
          <p:spPr bwMode="auto">
            <a:xfrm>
              <a:off x="9515475" y="533400"/>
              <a:ext cx="1328738" cy="477695"/>
            </a:xfrm>
            <a:prstGeom prst="rect">
              <a:avLst/>
            </a:prstGeom>
            <a:noFill/>
            <a:ln w="9525">
              <a:noFill/>
              <a:miter lim="800000"/>
              <a:headEnd/>
              <a:tailEnd/>
            </a:ln>
          </p:spPr>
          <p:txBody>
            <a:bodyPr lIns="0" tIns="0" rIns="0" bIns="0">
              <a:spAutoFit/>
            </a:bodyPr>
            <a:lstStyle/>
            <a:p>
              <a:pPr hangingPunct="0">
                <a:lnSpc>
                  <a:spcPct val="97000"/>
                </a:lnSpc>
                <a:buClr>
                  <a:srgbClr val="FFFFFF"/>
                </a:buClr>
                <a:buSzPct val="45000"/>
                <a:buFont typeface="StarSymbol"/>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dirty="0">
                  <a:solidFill>
                    <a:srgbClr val="F8F8F8"/>
                  </a:solidFill>
                </a:rPr>
                <a:t>Top</a:t>
              </a:r>
            </a:p>
          </p:txBody>
        </p:sp>
        <p:sp>
          <p:nvSpPr>
            <p:cNvPr id="98331" name="Text Box 8"/>
            <p:cNvSpPr txBox="1">
              <a:spLocks noChangeArrowheads="1"/>
            </p:cNvSpPr>
            <p:nvPr/>
          </p:nvSpPr>
          <p:spPr bwMode="auto">
            <a:xfrm>
              <a:off x="9172575" y="5486401"/>
              <a:ext cx="1328738" cy="477695"/>
            </a:xfrm>
            <a:prstGeom prst="rect">
              <a:avLst/>
            </a:prstGeom>
            <a:noFill/>
            <a:ln w="9525">
              <a:noFill/>
              <a:miter lim="800000"/>
              <a:headEnd/>
              <a:tailEnd/>
            </a:ln>
          </p:spPr>
          <p:txBody>
            <a:bodyPr lIns="0" tIns="0" rIns="0" bIns="0">
              <a:spAutoFit/>
            </a:bodyPr>
            <a:lstStyle/>
            <a:p>
              <a:pPr hangingPunct="0">
                <a:lnSpc>
                  <a:spcPct val="97000"/>
                </a:lnSpc>
                <a:buClr>
                  <a:srgbClr val="FFFFFF"/>
                </a:buClr>
                <a:buSzPct val="45000"/>
                <a:buFont typeface="StarSymbol"/>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F8F8F8"/>
                  </a:solidFill>
                </a:rPr>
                <a:t>Bottom</a:t>
              </a:r>
            </a:p>
          </p:txBody>
        </p:sp>
        <p:cxnSp>
          <p:nvCxnSpPr>
            <p:cNvPr id="98332" name="Straight Arrow Connector 27"/>
            <p:cNvCxnSpPr>
              <a:cxnSpLocks noChangeShapeType="1"/>
            </p:cNvCxnSpPr>
            <p:nvPr/>
          </p:nvCxnSpPr>
          <p:spPr bwMode="auto">
            <a:xfrm rot="5400000">
              <a:off x="7601843" y="3237607"/>
              <a:ext cx="4343400" cy="1787"/>
            </a:xfrm>
            <a:prstGeom prst="straightConnector1">
              <a:avLst/>
            </a:prstGeom>
            <a:noFill/>
            <a:ln w="41275" algn="ctr">
              <a:solidFill>
                <a:srgbClr val="F8F8F8"/>
              </a:solidFill>
              <a:round/>
              <a:headEnd type="oval"/>
              <a:tailEnd type="arrow" w="med" len="med"/>
            </a:ln>
          </p:spPr>
        </p:cxnSp>
        <p:sp>
          <p:nvSpPr>
            <p:cNvPr id="33" name="Line 13"/>
            <p:cNvSpPr>
              <a:spLocks noChangeShapeType="1"/>
            </p:cNvSpPr>
            <p:nvPr/>
          </p:nvSpPr>
          <p:spPr bwMode="auto">
            <a:xfrm>
              <a:off x="7124700" y="3352800"/>
              <a:ext cx="304800" cy="0"/>
            </a:xfrm>
            <a:prstGeom prst="line">
              <a:avLst/>
            </a:prstGeom>
            <a:noFill/>
            <a:ln w="9525">
              <a:solidFill>
                <a:srgbClr val="FFFFFF"/>
              </a:solidFill>
              <a:round/>
              <a:headEnd/>
              <a:tailEnd/>
            </a:ln>
          </p:spPr>
          <p:txBody>
            <a:bodyPr/>
            <a:lstStyle/>
            <a:p>
              <a:endParaRPr lang="en-US"/>
            </a:p>
          </p:txBody>
        </p:sp>
        <p:sp>
          <p:nvSpPr>
            <p:cNvPr id="34" name="Line 13"/>
            <p:cNvSpPr>
              <a:spLocks noChangeShapeType="1"/>
            </p:cNvSpPr>
            <p:nvPr/>
          </p:nvSpPr>
          <p:spPr bwMode="auto">
            <a:xfrm>
              <a:off x="8648700" y="3352800"/>
              <a:ext cx="304800" cy="0"/>
            </a:xfrm>
            <a:prstGeom prst="line">
              <a:avLst/>
            </a:prstGeom>
            <a:noFill/>
            <a:ln w="9525">
              <a:solidFill>
                <a:srgbClr val="FFFFFF"/>
              </a:solidFill>
              <a:round/>
              <a:headEnd/>
              <a:tailEnd/>
            </a:ln>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20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8329">
                                            <p:txEl>
                                              <p:pRg st="3" end="3"/>
                                            </p:txEl>
                                          </p:spTgt>
                                        </p:tgtEl>
                                        <p:attrNameLst>
                                          <p:attrName>style.visibility</p:attrName>
                                        </p:attrNameLst>
                                      </p:cBhvr>
                                      <p:to>
                                        <p:strVal val="visible"/>
                                      </p:to>
                                    </p:set>
                                    <p:animEffect transition="in" filter="blinds(horizontal)">
                                      <p:cBhvr>
                                        <p:cTn id="17" dur="500"/>
                                        <p:tgtEl>
                                          <p:spTgt spid="983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print"/>
          <a:srcRect/>
          <a:stretch>
            <a:fillRect/>
          </a:stretch>
        </p:blipFill>
        <p:spPr bwMode="auto">
          <a:xfrm>
            <a:off x="0" y="0"/>
            <a:ext cx="10287000" cy="68580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71525" y="152400"/>
            <a:ext cx="8829675" cy="838200"/>
          </a:xfrm>
        </p:spPr>
        <p:txBody>
          <a:bodyPr/>
          <a:lstStyle/>
          <a:p>
            <a:pPr algn="ctr" eaLnBrk="1" hangingPunct="1"/>
            <a:r>
              <a:rPr lang="en-US" dirty="0" smtClean="0"/>
              <a:t>Principles Of Neural Plasticity</a:t>
            </a:r>
          </a:p>
        </p:txBody>
      </p:sp>
      <p:sp>
        <p:nvSpPr>
          <p:cNvPr id="15363" name="Rectangle 3"/>
          <p:cNvSpPr>
            <a:spLocks noGrp="1" noChangeArrowheads="1"/>
          </p:cNvSpPr>
          <p:nvPr>
            <p:ph type="body" idx="1"/>
          </p:nvPr>
        </p:nvSpPr>
        <p:spPr>
          <a:xfrm>
            <a:off x="514350" y="990600"/>
            <a:ext cx="9258300" cy="5410200"/>
          </a:xfrm>
        </p:spPr>
        <p:txBody>
          <a:bodyPr>
            <a:normAutofit/>
          </a:bodyPr>
          <a:lstStyle/>
          <a:p>
            <a:pPr eaLnBrk="1" hangingPunct="1">
              <a:lnSpc>
                <a:spcPct val="90000"/>
              </a:lnSpc>
            </a:pPr>
            <a:r>
              <a:rPr lang="en-US" dirty="0" smtClean="0"/>
              <a:t>Neurons that fire together  - wire together</a:t>
            </a:r>
          </a:p>
          <a:p>
            <a:pPr lvl="1">
              <a:lnSpc>
                <a:spcPct val="90000"/>
              </a:lnSpc>
              <a:buNone/>
            </a:pPr>
            <a:r>
              <a:rPr lang="en-US" dirty="0" smtClean="0"/>
              <a:t>- Multiple, salient </a:t>
            </a:r>
            <a:r>
              <a:rPr lang="en-US" dirty="0" err="1" smtClean="0"/>
              <a:t>sensorimotor</a:t>
            </a:r>
            <a:r>
              <a:rPr lang="en-US" dirty="0" smtClean="0"/>
              <a:t> inputs that wire together can strengthen neural networks</a:t>
            </a:r>
          </a:p>
          <a:p>
            <a:pPr eaLnBrk="1" hangingPunct="1">
              <a:lnSpc>
                <a:spcPct val="90000"/>
              </a:lnSpc>
            </a:pPr>
            <a:endParaRPr lang="en-US" sz="1100" dirty="0" smtClean="0"/>
          </a:p>
          <a:p>
            <a:pPr eaLnBrk="1" hangingPunct="1">
              <a:lnSpc>
                <a:spcPct val="90000"/>
              </a:lnSpc>
            </a:pPr>
            <a:r>
              <a:rPr lang="en-US" dirty="0" smtClean="0"/>
              <a:t>Optimal arousal and attention</a:t>
            </a:r>
          </a:p>
          <a:p>
            <a:pPr eaLnBrk="1" hangingPunct="1">
              <a:lnSpc>
                <a:spcPct val="90000"/>
              </a:lnSpc>
            </a:pPr>
            <a:endParaRPr lang="en-US" sz="1100" dirty="0" smtClean="0"/>
          </a:p>
          <a:p>
            <a:pPr eaLnBrk="1" hangingPunct="1">
              <a:lnSpc>
                <a:spcPct val="90000"/>
              </a:lnSpc>
            </a:pPr>
            <a:r>
              <a:rPr lang="en-US" dirty="0" smtClean="0"/>
              <a:t>Consistent input/learning experiences</a:t>
            </a:r>
          </a:p>
          <a:p>
            <a:pPr eaLnBrk="1" hangingPunct="1">
              <a:lnSpc>
                <a:spcPct val="90000"/>
              </a:lnSpc>
              <a:buFont typeface="Wingdings" pitchFamily="2" charset="2"/>
              <a:buNone/>
            </a:pPr>
            <a:endParaRPr lang="en-US" sz="1100" dirty="0" smtClean="0"/>
          </a:p>
          <a:p>
            <a:pPr eaLnBrk="1" hangingPunct="1">
              <a:lnSpc>
                <a:spcPct val="90000"/>
              </a:lnSpc>
            </a:pPr>
            <a:r>
              <a:rPr lang="en-US" dirty="0" smtClean="0"/>
              <a:t>Learning experiences drive neural plasticity: </a:t>
            </a:r>
          </a:p>
          <a:p>
            <a:pPr marL="1225296" lvl="2" indent="-457200" eaLnBrk="1" hangingPunct="1">
              <a:lnSpc>
                <a:spcPct val="90000"/>
              </a:lnSpc>
              <a:buClr>
                <a:schemeClr val="tx1"/>
              </a:buClr>
              <a:buFont typeface="+mj-lt"/>
              <a:buAutoNum type="arabicPeriod"/>
            </a:pPr>
            <a:r>
              <a:rPr lang="en-US" dirty="0" smtClean="0"/>
              <a:t>SALIENCE – specificity of instruction/experience</a:t>
            </a:r>
          </a:p>
          <a:p>
            <a:pPr marL="1225296" lvl="2" indent="-457200" eaLnBrk="1" hangingPunct="1">
              <a:lnSpc>
                <a:spcPct val="90000"/>
              </a:lnSpc>
              <a:buClr>
                <a:schemeClr val="tx1"/>
              </a:buClr>
              <a:buFont typeface="+mj-lt"/>
              <a:buAutoNum type="arabicPeriod"/>
            </a:pPr>
            <a:r>
              <a:rPr lang="en-US" dirty="0" smtClean="0"/>
              <a:t>FREQUENCY  - hour(s) per day</a:t>
            </a:r>
          </a:p>
          <a:p>
            <a:pPr marL="1225296" lvl="2" indent="-457200" eaLnBrk="1" hangingPunct="1">
              <a:lnSpc>
                <a:spcPct val="90000"/>
              </a:lnSpc>
              <a:buClr>
                <a:schemeClr val="tx1"/>
              </a:buClr>
              <a:buFont typeface="+mj-lt"/>
              <a:buAutoNum type="arabicPeriod"/>
            </a:pPr>
            <a:r>
              <a:rPr lang="en-US" dirty="0" smtClean="0"/>
              <a:t>INTENSITY  - days per week</a:t>
            </a:r>
          </a:p>
          <a:p>
            <a:pPr lvl="3">
              <a:lnSpc>
                <a:spcPct val="90000"/>
              </a:lnSpc>
              <a:buClr>
                <a:schemeClr val="tx1"/>
              </a:buClr>
            </a:pPr>
            <a:r>
              <a:rPr lang="en-US" dirty="0" smtClean="0"/>
              <a:t>practice, practice, practice						</a:t>
            </a:r>
            <a:endParaRPr lang="en-US" dirty="0" smtClean="0">
              <a:solidFill>
                <a:schemeClr val="tx1"/>
              </a:solidFill>
            </a:endParaRPr>
          </a:p>
        </p:txBody>
      </p:sp>
      <p:sp>
        <p:nvSpPr>
          <p:cNvPr id="15364" name="Text Box 4"/>
          <p:cNvSpPr txBox="1">
            <a:spLocks noChangeArrowheads="1"/>
          </p:cNvSpPr>
          <p:nvPr/>
        </p:nvSpPr>
        <p:spPr bwMode="auto">
          <a:xfrm>
            <a:off x="6943725" y="6096000"/>
            <a:ext cx="487634" cy="584775"/>
          </a:xfrm>
          <a:prstGeom prst="rect">
            <a:avLst/>
          </a:prstGeom>
          <a:noFill/>
          <a:ln w="9525">
            <a:noFill/>
            <a:miter lim="800000"/>
            <a:headEnd/>
            <a:tailEnd/>
          </a:ln>
        </p:spPr>
        <p:txBody>
          <a:bodyPr wrap="none">
            <a:spAutoFit/>
          </a:bodyPr>
          <a:lstStyle/>
          <a:p>
            <a:endParaRPr lang="en-US"/>
          </a:p>
        </p:txBody>
      </p:sp>
      <p:sp>
        <p:nvSpPr>
          <p:cNvPr id="15365" name="Text Box 5"/>
          <p:cNvSpPr txBox="1">
            <a:spLocks noChangeArrowheads="1"/>
          </p:cNvSpPr>
          <p:nvPr/>
        </p:nvSpPr>
        <p:spPr bwMode="auto">
          <a:xfrm>
            <a:off x="4305300" y="6248400"/>
            <a:ext cx="5902193" cy="400110"/>
          </a:xfrm>
          <a:prstGeom prst="rect">
            <a:avLst/>
          </a:prstGeom>
          <a:noFill/>
          <a:ln w="9525">
            <a:noFill/>
            <a:miter lim="800000"/>
            <a:headEnd/>
            <a:tailEnd/>
          </a:ln>
        </p:spPr>
        <p:txBody>
          <a:bodyPr wrap="none">
            <a:spAutoFit/>
          </a:bodyPr>
          <a:lstStyle/>
          <a:p>
            <a:pPr>
              <a:buNone/>
            </a:pPr>
            <a:r>
              <a:rPr lang="en-US" sz="2000" dirty="0" smtClean="0">
                <a:solidFill>
                  <a:schemeClr val="tx1"/>
                </a:solidFill>
              </a:rPr>
              <a:t>(Heilman and Alexander</a:t>
            </a:r>
            <a:r>
              <a:rPr lang="en-US" sz="2000" dirty="0">
                <a:solidFill>
                  <a:schemeClr val="tx1"/>
                </a:solidFill>
              </a:rPr>
              <a:t>, </a:t>
            </a:r>
            <a:r>
              <a:rPr lang="en-US" sz="2000" dirty="0" smtClean="0">
                <a:solidFill>
                  <a:schemeClr val="tx1"/>
                </a:solidFill>
              </a:rPr>
              <a:t>2003; </a:t>
            </a:r>
            <a:r>
              <a:rPr lang="en-US" sz="2000" dirty="0" err="1" smtClean="0">
                <a:solidFill>
                  <a:schemeClr val="tx1"/>
                </a:solidFill>
              </a:rPr>
              <a:t>Kleim</a:t>
            </a:r>
            <a:r>
              <a:rPr lang="en-US" sz="2000" dirty="0" smtClean="0">
                <a:solidFill>
                  <a:schemeClr val="tx1"/>
                </a:solidFill>
              </a:rPr>
              <a:t> and Jones, 2008)</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0" dur="500"/>
                                        <p:tgtEl>
                                          <p:spTgt spid="153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15" dur="500"/>
                                        <p:tgtEl>
                                          <p:spTgt spid="1536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5363">
                                            <p:txEl>
                                              <p:pRg st="5" end="5"/>
                                            </p:txEl>
                                          </p:spTgt>
                                        </p:tgtEl>
                                        <p:attrNameLst>
                                          <p:attrName>style.visibility</p:attrName>
                                        </p:attrNameLst>
                                      </p:cBhvr>
                                      <p:to>
                                        <p:strVal val="visible"/>
                                      </p:to>
                                    </p:set>
                                    <p:animEffect transition="in" filter="blinds(horizontal)">
                                      <p:cBhvr>
                                        <p:cTn id="20" dur="500"/>
                                        <p:tgtEl>
                                          <p:spTgt spid="1536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5363">
                                            <p:txEl>
                                              <p:pRg st="7" end="7"/>
                                            </p:txEl>
                                          </p:spTgt>
                                        </p:tgtEl>
                                        <p:attrNameLst>
                                          <p:attrName>style.visibility</p:attrName>
                                        </p:attrNameLst>
                                      </p:cBhvr>
                                      <p:to>
                                        <p:strVal val="visible"/>
                                      </p:to>
                                    </p:set>
                                    <p:animEffect transition="in" filter="blinds(horizontal)">
                                      <p:cBhvr>
                                        <p:cTn id="25" dur="500"/>
                                        <p:tgtEl>
                                          <p:spTgt spid="1536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5363">
                                            <p:txEl>
                                              <p:pRg st="8" end="8"/>
                                            </p:txEl>
                                          </p:spTgt>
                                        </p:tgtEl>
                                        <p:attrNameLst>
                                          <p:attrName>style.visibility</p:attrName>
                                        </p:attrNameLst>
                                      </p:cBhvr>
                                      <p:to>
                                        <p:strVal val="visible"/>
                                      </p:to>
                                    </p:set>
                                    <p:animEffect transition="in" filter="blinds(horizontal)">
                                      <p:cBhvr>
                                        <p:cTn id="30" dur="500"/>
                                        <p:tgtEl>
                                          <p:spTgt spid="1536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5363">
                                            <p:txEl>
                                              <p:pRg st="9" end="9"/>
                                            </p:txEl>
                                          </p:spTgt>
                                        </p:tgtEl>
                                        <p:attrNameLst>
                                          <p:attrName>style.visibility</p:attrName>
                                        </p:attrNameLst>
                                      </p:cBhvr>
                                      <p:to>
                                        <p:strVal val="visible"/>
                                      </p:to>
                                    </p:set>
                                    <p:animEffect transition="in" filter="blinds(horizontal)">
                                      <p:cBhvr>
                                        <p:cTn id="33" dur="500"/>
                                        <p:tgtEl>
                                          <p:spTgt spid="15363">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5363">
                                            <p:txEl>
                                              <p:pRg st="10" end="10"/>
                                            </p:txEl>
                                          </p:spTgt>
                                        </p:tgtEl>
                                        <p:attrNameLst>
                                          <p:attrName>style.visibility</p:attrName>
                                        </p:attrNameLst>
                                      </p:cBhvr>
                                      <p:to>
                                        <p:strVal val="visible"/>
                                      </p:to>
                                    </p:set>
                                    <p:animEffect transition="in" filter="blinds(horizontal)">
                                      <p:cBhvr>
                                        <p:cTn id="36" dur="500"/>
                                        <p:tgtEl>
                                          <p:spTgt spid="1536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5363">
                                            <p:txEl>
                                              <p:pRg st="11" end="11"/>
                                            </p:txEl>
                                          </p:spTgt>
                                        </p:tgtEl>
                                        <p:attrNameLst>
                                          <p:attrName>style.visibility</p:attrName>
                                        </p:attrNameLst>
                                      </p:cBhvr>
                                      <p:to>
                                        <p:strVal val="visible"/>
                                      </p:to>
                                    </p:set>
                                    <p:animEffect transition="in" filter="blinds(horizontal)">
                                      <p:cBhvr>
                                        <p:cTn id="41" dur="500"/>
                                        <p:tgtEl>
                                          <p:spTgt spid="1536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064"/>
            <a:ext cx="10287000" cy="914400"/>
          </a:xfrm>
        </p:spPr>
        <p:txBody>
          <a:bodyPr/>
          <a:lstStyle/>
          <a:p>
            <a:pPr algn="ctr"/>
            <a:r>
              <a:rPr lang="en-US" dirty="0" smtClean="0"/>
              <a:t>Variability in Neural Plasticity?</a:t>
            </a:r>
            <a:endParaRPr lang="en-US" dirty="0"/>
          </a:p>
        </p:txBody>
      </p:sp>
      <p:sp>
        <p:nvSpPr>
          <p:cNvPr id="3" name="Content Placeholder 2"/>
          <p:cNvSpPr>
            <a:spLocks noGrp="1"/>
          </p:cNvSpPr>
          <p:nvPr>
            <p:ph idx="1"/>
          </p:nvPr>
        </p:nvSpPr>
        <p:spPr>
          <a:xfrm>
            <a:off x="495300" y="1783560"/>
            <a:ext cx="9277350" cy="4572000"/>
          </a:xfrm>
        </p:spPr>
        <p:txBody>
          <a:bodyPr/>
          <a:lstStyle/>
          <a:p>
            <a:r>
              <a:rPr lang="en-US" dirty="0" smtClean="0">
                <a:latin typeface="Arial" pitchFamily="34" charset="0"/>
                <a:cs typeface="Arial" pitchFamily="34" charset="0"/>
              </a:rPr>
              <a:t>Why don’t neural networks all form the same for each person’s brain?</a:t>
            </a:r>
          </a:p>
          <a:p>
            <a:r>
              <a:rPr lang="en-US" dirty="0" smtClean="0">
                <a:latin typeface="Arial" pitchFamily="34" charset="0"/>
                <a:cs typeface="Arial" pitchFamily="34" charset="0"/>
              </a:rPr>
              <a:t>Why do some brains work “differently” than others?</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52400"/>
            <a:ext cx="9525000" cy="1524000"/>
          </a:xfrm>
        </p:spPr>
        <p:txBody>
          <a:bodyPr/>
          <a:lstStyle/>
          <a:p>
            <a:r>
              <a:rPr lang="en-US" dirty="0" smtClean="0">
                <a:latin typeface="Arial" pitchFamily="34" charset="0"/>
                <a:cs typeface="Arial" pitchFamily="34" charset="0"/>
              </a:rPr>
              <a:t>Visual, auditory &amp; oral sensory systems – </a:t>
            </a:r>
            <a:br>
              <a:rPr lang="en-US" dirty="0" smtClean="0">
                <a:latin typeface="Arial" pitchFamily="34" charset="0"/>
                <a:cs typeface="Arial" pitchFamily="34" charset="0"/>
              </a:rPr>
            </a:br>
            <a:r>
              <a:rPr lang="en-US" dirty="0" smtClean="0">
                <a:latin typeface="Arial" pitchFamily="34" charset="0"/>
                <a:cs typeface="Arial" pitchFamily="34" charset="0"/>
              </a:rPr>
              <a:t>Are they integrated well in dyslexia?</a:t>
            </a:r>
            <a:endParaRPr lang="en-US" dirty="0">
              <a:latin typeface="Arial" pitchFamily="34" charset="0"/>
              <a:cs typeface="Arial" pitchFamily="34" charset="0"/>
            </a:endParaRPr>
          </a:p>
        </p:txBody>
      </p:sp>
      <p:pic>
        <p:nvPicPr>
          <p:cNvPr id="4" name="Content Placeholder 3" descr="Montgomery1981 accuracy of AAT graph.jpg"/>
          <p:cNvPicPr>
            <a:picLocks noGrp="1" noChangeAspect="1"/>
          </p:cNvPicPr>
          <p:nvPr>
            <p:ph idx="1"/>
          </p:nvPr>
        </p:nvPicPr>
        <p:blipFill>
          <a:blip r:embed="rId3" cstate="print"/>
          <a:stretch>
            <a:fillRect/>
          </a:stretch>
        </p:blipFill>
        <p:spPr>
          <a:xfrm>
            <a:off x="419100" y="1784350"/>
            <a:ext cx="9525000" cy="4845050"/>
          </a:xfrm>
        </p:spPr>
      </p:pic>
      <p:sp>
        <p:nvSpPr>
          <p:cNvPr id="5" name="TextBox 4"/>
          <p:cNvSpPr txBox="1"/>
          <p:nvPr/>
        </p:nvSpPr>
        <p:spPr>
          <a:xfrm>
            <a:off x="7353300" y="6019800"/>
            <a:ext cx="2667000" cy="400110"/>
          </a:xfrm>
          <a:prstGeom prst="rect">
            <a:avLst/>
          </a:prstGeom>
          <a:noFill/>
        </p:spPr>
        <p:txBody>
          <a:bodyPr wrap="square" rtlCol="0">
            <a:spAutoFit/>
          </a:bodyPr>
          <a:lstStyle/>
          <a:p>
            <a:pPr>
              <a:buNone/>
            </a:pPr>
            <a:r>
              <a:rPr lang="en-US" sz="2000" dirty="0" smtClean="0">
                <a:solidFill>
                  <a:schemeClr val="bg1"/>
                </a:solidFill>
                <a:latin typeface="Arial" pitchFamily="34" charset="0"/>
                <a:cs typeface="Arial" pitchFamily="34" charset="0"/>
              </a:rPr>
              <a:t>Montgomery, 1981</a:t>
            </a:r>
            <a:endParaRPr lang="en-US" sz="2000" dirty="0">
              <a:solidFill>
                <a:schemeClr val="bg1"/>
              </a:solidFill>
              <a:latin typeface="Arial" pitchFamily="34" charset="0"/>
              <a:cs typeface="Arial" pitchFamily="34" charset="0"/>
            </a:endParaRPr>
          </a:p>
        </p:txBody>
      </p:sp>
      <p:sp>
        <p:nvSpPr>
          <p:cNvPr id="6" name="TextBox 5"/>
          <p:cNvSpPr txBox="1"/>
          <p:nvPr/>
        </p:nvSpPr>
        <p:spPr>
          <a:xfrm>
            <a:off x="1181100" y="2057400"/>
            <a:ext cx="8686800" cy="584775"/>
          </a:xfrm>
          <a:prstGeom prst="rect">
            <a:avLst/>
          </a:prstGeom>
          <a:noFill/>
        </p:spPr>
        <p:txBody>
          <a:bodyPr wrap="square" rtlCol="0">
            <a:spAutoFit/>
          </a:bodyPr>
          <a:lstStyle/>
          <a:p>
            <a:pPr>
              <a:buNone/>
            </a:pPr>
            <a:r>
              <a:rPr lang="en-US" dirty="0" smtClean="0">
                <a:solidFill>
                  <a:schemeClr val="bg1"/>
                </a:solidFill>
                <a:effectLst/>
              </a:rPr>
              <a:t>Articulation Accessing scores of </a:t>
            </a:r>
            <a:r>
              <a:rPr lang="en-US" dirty="0" err="1" smtClean="0">
                <a:solidFill>
                  <a:schemeClr val="bg1"/>
                </a:solidFill>
                <a:effectLst/>
              </a:rPr>
              <a:t>subjs</a:t>
            </a:r>
            <a:r>
              <a:rPr lang="en-US" dirty="0" smtClean="0">
                <a:solidFill>
                  <a:schemeClr val="bg1"/>
                </a:solidFill>
                <a:effectLst/>
              </a:rPr>
              <a:t> in sample 2</a:t>
            </a:r>
            <a:endParaRPr lang="en-US" dirty="0">
              <a:solidFill>
                <a:schemeClr val="bg1"/>
              </a:solidFill>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71525" y="0"/>
            <a:ext cx="8743950" cy="1447800"/>
          </a:xfrm>
        </p:spPr>
        <p:txBody>
          <a:bodyPr>
            <a:normAutofit fontScale="90000"/>
          </a:bodyPr>
          <a:lstStyle/>
          <a:p>
            <a:pPr algn="ctr" eaLnBrk="1" hangingPunct="1"/>
            <a:r>
              <a:rPr lang="en-US" dirty="0" smtClean="0"/>
              <a:t>WHAT DYSLEXIA IS NOT</a:t>
            </a:r>
            <a:br>
              <a:rPr lang="en-US" dirty="0" smtClean="0"/>
            </a:br>
            <a:r>
              <a:rPr lang="en-US" sz="6000" dirty="0" smtClean="0"/>
              <a:t> </a:t>
            </a:r>
            <a:r>
              <a:rPr lang="en-US" sz="4000" dirty="0" smtClean="0">
                <a:solidFill>
                  <a:schemeClr val="tx1"/>
                </a:solidFill>
              </a:rPr>
              <a:t>DYSLEXIA…</a:t>
            </a:r>
            <a:endParaRPr lang="en-US" sz="2800" dirty="0" smtClean="0">
              <a:solidFill>
                <a:schemeClr val="tx1"/>
              </a:solidFill>
            </a:endParaRPr>
          </a:p>
        </p:txBody>
      </p:sp>
      <p:sp>
        <p:nvSpPr>
          <p:cNvPr id="32771" name="Text Box 3"/>
          <p:cNvSpPr txBox="1">
            <a:spLocks noChangeArrowheads="1"/>
          </p:cNvSpPr>
          <p:nvPr/>
        </p:nvSpPr>
        <p:spPr bwMode="auto">
          <a:xfrm>
            <a:off x="600076" y="1676400"/>
            <a:ext cx="5685018" cy="707886"/>
          </a:xfrm>
          <a:prstGeom prst="rect">
            <a:avLst/>
          </a:prstGeom>
          <a:noFill/>
          <a:ln w="9525">
            <a:noFill/>
            <a:miter lim="800000"/>
            <a:headEnd/>
            <a:tailEnd/>
          </a:ln>
        </p:spPr>
        <p:txBody>
          <a:bodyPr wrap="none">
            <a:spAutoFit/>
          </a:bodyPr>
          <a:lstStyle/>
          <a:p>
            <a:pPr>
              <a:spcBef>
                <a:spcPct val="20000"/>
              </a:spcBef>
              <a:buClr>
                <a:srgbClr val="FFFF00"/>
              </a:buClr>
              <a:buFont typeface="Wingdings" pitchFamily="2" charset="2"/>
              <a:buChar char="Ø"/>
            </a:pPr>
            <a:r>
              <a:rPr lang="en-US" sz="3200" dirty="0" smtClean="0">
                <a:solidFill>
                  <a:schemeClr val="tx1"/>
                </a:solidFill>
              </a:rPr>
              <a:t>.. is </a:t>
            </a:r>
            <a:r>
              <a:rPr lang="en-US" sz="4000" dirty="0" smtClean="0">
                <a:solidFill>
                  <a:schemeClr val="tx1"/>
                </a:solidFill>
              </a:rPr>
              <a:t>NOT</a:t>
            </a:r>
            <a:r>
              <a:rPr lang="en-US" sz="3200" dirty="0" smtClean="0">
                <a:solidFill>
                  <a:schemeClr val="tx1"/>
                </a:solidFill>
              </a:rPr>
              <a:t> </a:t>
            </a:r>
            <a:r>
              <a:rPr lang="en-US" sz="2800" dirty="0">
                <a:solidFill>
                  <a:schemeClr val="tx1"/>
                </a:solidFill>
              </a:rPr>
              <a:t>A VISUAL </a:t>
            </a:r>
            <a:r>
              <a:rPr lang="en-US" sz="2800" dirty="0" smtClean="0">
                <a:solidFill>
                  <a:schemeClr val="tx1"/>
                </a:solidFill>
              </a:rPr>
              <a:t>PROBLEM</a:t>
            </a:r>
            <a:endParaRPr lang="en-US" b="0" dirty="0">
              <a:solidFill>
                <a:schemeClr val="tx1"/>
              </a:solidFill>
            </a:endParaRPr>
          </a:p>
        </p:txBody>
      </p:sp>
      <p:sp>
        <p:nvSpPr>
          <p:cNvPr id="32772" name="Text Box 4"/>
          <p:cNvSpPr txBox="1">
            <a:spLocks noChangeArrowheads="1"/>
          </p:cNvSpPr>
          <p:nvPr/>
        </p:nvSpPr>
        <p:spPr bwMode="auto">
          <a:xfrm>
            <a:off x="600075" y="2362201"/>
            <a:ext cx="6793270" cy="707886"/>
          </a:xfrm>
          <a:prstGeom prst="rect">
            <a:avLst/>
          </a:prstGeom>
          <a:noFill/>
          <a:ln w="9525">
            <a:noFill/>
            <a:miter lim="800000"/>
            <a:headEnd/>
            <a:tailEnd/>
          </a:ln>
        </p:spPr>
        <p:txBody>
          <a:bodyPr wrap="none">
            <a:spAutoFit/>
          </a:bodyPr>
          <a:lstStyle/>
          <a:p>
            <a:pPr>
              <a:buClr>
                <a:srgbClr val="FFFF00"/>
              </a:buClr>
              <a:buFont typeface="Wingdings" pitchFamily="2" charset="2"/>
              <a:buChar char="Ø"/>
            </a:pPr>
            <a:r>
              <a:rPr lang="en-US" dirty="0" smtClean="0">
                <a:solidFill>
                  <a:schemeClr val="tx1"/>
                </a:solidFill>
              </a:rPr>
              <a:t>..</a:t>
            </a:r>
            <a:r>
              <a:rPr lang="en-US" sz="3200" dirty="0" smtClean="0">
                <a:solidFill>
                  <a:schemeClr val="tx1"/>
                </a:solidFill>
              </a:rPr>
              <a:t> is </a:t>
            </a:r>
            <a:r>
              <a:rPr lang="en-US" sz="4000" dirty="0" smtClean="0">
                <a:solidFill>
                  <a:schemeClr val="tx1"/>
                </a:solidFill>
              </a:rPr>
              <a:t>NOT</a:t>
            </a:r>
            <a:r>
              <a:rPr lang="en-US" sz="3200" dirty="0" smtClean="0">
                <a:solidFill>
                  <a:schemeClr val="tx1"/>
                </a:solidFill>
              </a:rPr>
              <a:t> </a:t>
            </a:r>
            <a:r>
              <a:rPr lang="en-US" sz="2800" dirty="0">
                <a:solidFill>
                  <a:schemeClr val="tx1"/>
                </a:solidFill>
              </a:rPr>
              <a:t>A LACK OF INTELLIGENCE</a:t>
            </a:r>
            <a:endParaRPr lang="en-US" b="0" dirty="0">
              <a:solidFill>
                <a:schemeClr val="tx1"/>
              </a:solidFill>
            </a:endParaRPr>
          </a:p>
        </p:txBody>
      </p:sp>
      <p:sp>
        <p:nvSpPr>
          <p:cNvPr id="32773" name="Rectangle 5"/>
          <p:cNvSpPr>
            <a:spLocks noChangeArrowheads="1"/>
          </p:cNvSpPr>
          <p:nvPr/>
        </p:nvSpPr>
        <p:spPr bwMode="auto">
          <a:xfrm>
            <a:off x="600076" y="3048001"/>
            <a:ext cx="6589433" cy="707886"/>
          </a:xfrm>
          <a:prstGeom prst="rect">
            <a:avLst/>
          </a:prstGeom>
          <a:noFill/>
          <a:ln w="9525">
            <a:noFill/>
            <a:miter lim="800000"/>
            <a:headEnd/>
            <a:tailEnd/>
          </a:ln>
        </p:spPr>
        <p:txBody>
          <a:bodyPr wrap="none">
            <a:spAutoFit/>
          </a:bodyPr>
          <a:lstStyle/>
          <a:p>
            <a:pPr>
              <a:buClr>
                <a:srgbClr val="FFFF00"/>
              </a:buClr>
              <a:buFont typeface="Wingdings" pitchFamily="2" charset="2"/>
              <a:buChar char="Ø"/>
            </a:pPr>
            <a:r>
              <a:rPr lang="en-US" dirty="0" smtClean="0">
                <a:solidFill>
                  <a:schemeClr val="tx1"/>
                </a:solidFill>
              </a:rPr>
              <a:t>..</a:t>
            </a:r>
            <a:r>
              <a:rPr lang="en-US" sz="3200" dirty="0" smtClean="0">
                <a:solidFill>
                  <a:schemeClr val="tx1"/>
                </a:solidFill>
              </a:rPr>
              <a:t> is </a:t>
            </a:r>
            <a:r>
              <a:rPr lang="en-US" sz="4000" dirty="0" smtClean="0">
                <a:solidFill>
                  <a:schemeClr val="tx1"/>
                </a:solidFill>
              </a:rPr>
              <a:t>NOT</a:t>
            </a:r>
            <a:r>
              <a:rPr lang="en-US" sz="3200" dirty="0" smtClean="0">
                <a:solidFill>
                  <a:schemeClr val="tx1"/>
                </a:solidFill>
              </a:rPr>
              <a:t> </a:t>
            </a:r>
            <a:r>
              <a:rPr lang="en-US" sz="2800" dirty="0">
                <a:solidFill>
                  <a:schemeClr val="tx1"/>
                </a:solidFill>
              </a:rPr>
              <a:t>DUE TO LACK OF EFFORT</a:t>
            </a:r>
          </a:p>
        </p:txBody>
      </p:sp>
      <p:sp>
        <p:nvSpPr>
          <p:cNvPr id="32774" name="Text Box 6"/>
          <p:cNvSpPr txBox="1">
            <a:spLocks noChangeArrowheads="1"/>
          </p:cNvSpPr>
          <p:nvPr/>
        </p:nvSpPr>
        <p:spPr bwMode="auto">
          <a:xfrm>
            <a:off x="600076" y="5029200"/>
            <a:ext cx="9686924" cy="1224951"/>
          </a:xfrm>
          <a:prstGeom prst="rect">
            <a:avLst/>
          </a:prstGeom>
          <a:noFill/>
          <a:ln w="9525">
            <a:noFill/>
            <a:miter lim="800000"/>
            <a:headEnd/>
            <a:tailEnd/>
          </a:ln>
        </p:spPr>
        <p:txBody>
          <a:bodyPr wrap="square">
            <a:spAutoFit/>
          </a:bodyPr>
          <a:lstStyle/>
          <a:p>
            <a:pPr>
              <a:buClr>
                <a:srgbClr val="FFFF00"/>
              </a:buClr>
              <a:buFont typeface="Wingdings" pitchFamily="2" charset="2"/>
              <a:buChar char="Ø"/>
            </a:pPr>
            <a:r>
              <a:rPr lang="en-US" dirty="0" smtClean="0">
                <a:solidFill>
                  <a:schemeClr val="tx1"/>
                </a:solidFill>
              </a:rPr>
              <a:t>..</a:t>
            </a:r>
            <a:r>
              <a:rPr lang="en-US" sz="3200" dirty="0" smtClean="0">
                <a:solidFill>
                  <a:schemeClr val="tx1"/>
                </a:solidFill>
              </a:rPr>
              <a:t> is </a:t>
            </a:r>
            <a:r>
              <a:rPr lang="en-US" sz="4000" dirty="0" smtClean="0">
                <a:solidFill>
                  <a:schemeClr val="tx1"/>
                </a:solidFill>
              </a:rPr>
              <a:t>NOT</a:t>
            </a:r>
            <a:r>
              <a:rPr lang="en-US" sz="3200" dirty="0" smtClean="0">
                <a:solidFill>
                  <a:schemeClr val="tx1"/>
                </a:solidFill>
              </a:rPr>
              <a:t> </a:t>
            </a:r>
            <a:r>
              <a:rPr lang="en-US" sz="2800" dirty="0" smtClean="0">
                <a:solidFill>
                  <a:schemeClr val="tx1"/>
                </a:solidFill>
              </a:rPr>
              <a:t>RESPONSIVE TO STANDARD READING</a:t>
            </a:r>
          </a:p>
          <a:p>
            <a:pPr>
              <a:spcBef>
                <a:spcPct val="20000"/>
              </a:spcBef>
              <a:buClr>
                <a:srgbClr val="FFFF00"/>
              </a:buClr>
              <a:buNone/>
            </a:pPr>
            <a:r>
              <a:rPr lang="en-US" sz="2800" dirty="0" smtClean="0">
                <a:solidFill>
                  <a:schemeClr val="tx1"/>
                </a:solidFill>
              </a:rPr>
              <a:t>		INSTRUCTION</a:t>
            </a:r>
            <a:endParaRPr lang="en-US" sz="2800" dirty="0">
              <a:solidFill>
                <a:schemeClr val="tx1"/>
              </a:solidFill>
            </a:endParaRPr>
          </a:p>
        </p:txBody>
      </p:sp>
      <p:sp>
        <p:nvSpPr>
          <p:cNvPr id="32775" name="Text Box 7"/>
          <p:cNvSpPr txBox="1">
            <a:spLocks noChangeArrowheads="1"/>
          </p:cNvSpPr>
          <p:nvPr/>
        </p:nvSpPr>
        <p:spPr bwMode="auto">
          <a:xfrm>
            <a:off x="600075" y="4419601"/>
            <a:ext cx="8915400" cy="707886"/>
          </a:xfrm>
          <a:prstGeom prst="rect">
            <a:avLst/>
          </a:prstGeom>
          <a:noFill/>
          <a:ln w="9525">
            <a:noFill/>
            <a:miter lim="800000"/>
            <a:headEnd/>
            <a:tailEnd/>
          </a:ln>
        </p:spPr>
        <p:txBody>
          <a:bodyPr>
            <a:spAutoFit/>
          </a:bodyPr>
          <a:lstStyle/>
          <a:p>
            <a:pPr>
              <a:buClr>
                <a:srgbClr val="FFFF00"/>
              </a:buClr>
              <a:buFont typeface="Wingdings" pitchFamily="2" charset="2"/>
              <a:buChar char="Ø"/>
            </a:pPr>
            <a:r>
              <a:rPr lang="en-US" dirty="0" smtClean="0">
                <a:solidFill>
                  <a:schemeClr val="tx1"/>
                </a:solidFill>
              </a:rPr>
              <a:t>..</a:t>
            </a:r>
            <a:r>
              <a:rPr lang="en-US" sz="3200" dirty="0" smtClean="0">
                <a:solidFill>
                  <a:schemeClr val="tx1"/>
                </a:solidFill>
              </a:rPr>
              <a:t> is </a:t>
            </a:r>
            <a:r>
              <a:rPr lang="en-US" sz="4000" dirty="0" smtClean="0">
                <a:solidFill>
                  <a:schemeClr val="tx1"/>
                </a:solidFill>
              </a:rPr>
              <a:t>NOT</a:t>
            </a:r>
            <a:r>
              <a:rPr lang="en-US" sz="3200" dirty="0" smtClean="0">
                <a:solidFill>
                  <a:schemeClr val="tx1"/>
                </a:solidFill>
              </a:rPr>
              <a:t> </a:t>
            </a:r>
            <a:r>
              <a:rPr lang="en-US" sz="2800" dirty="0" smtClean="0">
                <a:solidFill>
                  <a:schemeClr val="tx1"/>
                </a:solidFill>
              </a:rPr>
              <a:t>UNCOMMON: 5–17.5 </a:t>
            </a:r>
            <a:r>
              <a:rPr lang="en-US" sz="2800" dirty="0">
                <a:solidFill>
                  <a:schemeClr val="tx1"/>
                </a:solidFill>
              </a:rPr>
              <a:t>% </a:t>
            </a:r>
            <a:r>
              <a:rPr lang="en-US" sz="2800" dirty="0" smtClean="0">
                <a:solidFill>
                  <a:schemeClr val="tx1"/>
                </a:solidFill>
              </a:rPr>
              <a:t>OF </a:t>
            </a:r>
            <a:r>
              <a:rPr lang="en-US" sz="2800" dirty="0">
                <a:solidFill>
                  <a:schemeClr val="tx1"/>
                </a:solidFill>
              </a:rPr>
              <a:t>POPULATION</a:t>
            </a:r>
            <a:r>
              <a:rPr lang="en-US" sz="3200" dirty="0">
                <a:solidFill>
                  <a:schemeClr val="tx1"/>
                </a:solidFill>
                <a:latin typeface="Arial Black" pitchFamily="34" charset="0"/>
              </a:rPr>
              <a:t> </a:t>
            </a:r>
          </a:p>
        </p:txBody>
      </p:sp>
      <p:sp>
        <p:nvSpPr>
          <p:cNvPr id="32776" name="Text Box 8"/>
          <p:cNvSpPr txBox="1">
            <a:spLocks noChangeArrowheads="1"/>
          </p:cNvSpPr>
          <p:nvPr/>
        </p:nvSpPr>
        <p:spPr bwMode="auto">
          <a:xfrm>
            <a:off x="600075" y="3733801"/>
            <a:ext cx="7458075" cy="701675"/>
          </a:xfrm>
          <a:prstGeom prst="rect">
            <a:avLst/>
          </a:prstGeom>
          <a:noFill/>
          <a:ln w="9525">
            <a:noFill/>
            <a:miter lim="800000"/>
            <a:headEnd/>
            <a:tailEnd/>
          </a:ln>
          <a:effectLst/>
        </p:spPr>
        <p:txBody>
          <a:bodyPr>
            <a:spAutoFit/>
          </a:bodyPr>
          <a:lstStyle/>
          <a:p>
            <a:pPr>
              <a:buClr>
                <a:srgbClr val="FFFF00"/>
              </a:buClr>
              <a:buFont typeface="Wingdings" pitchFamily="2" charset="2"/>
              <a:buChar char="Ø"/>
              <a:defRPr/>
            </a:pPr>
            <a:r>
              <a:rPr lang="en-US" dirty="0" smtClean="0">
                <a:solidFill>
                  <a:schemeClr val="tx1"/>
                </a:solidFill>
              </a:rPr>
              <a:t>..</a:t>
            </a:r>
            <a:r>
              <a:rPr lang="en-US" b="0" dirty="0" smtClean="0">
                <a:solidFill>
                  <a:schemeClr val="tx1"/>
                </a:solidFill>
              </a:rPr>
              <a:t> is </a:t>
            </a:r>
            <a:r>
              <a:rPr lang="en-US" sz="4000" dirty="0">
                <a:solidFill>
                  <a:schemeClr val="tx1"/>
                </a:solidFill>
              </a:rPr>
              <a:t>NOT</a:t>
            </a:r>
            <a:r>
              <a:rPr lang="en-US" b="0" dirty="0">
                <a:solidFill>
                  <a:schemeClr val="tx1"/>
                </a:solidFill>
              </a:rPr>
              <a:t> </a:t>
            </a:r>
            <a:r>
              <a:rPr lang="en-US" sz="2800" dirty="0">
                <a:solidFill>
                  <a:schemeClr val="tx1"/>
                </a:solidFill>
                <a:effectLst>
                  <a:outerShdw blurRad="38100" dist="38100" dir="2700000" algn="tl">
                    <a:srgbClr val="000000"/>
                  </a:outerShdw>
                </a:effectLst>
              </a:rPr>
              <a:t>A DEVELOPMENTAL </a:t>
            </a:r>
            <a:r>
              <a:rPr lang="en-US" sz="2800" dirty="0" smtClean="0">
                <a:solidFill>
                  <a:schemeClr val="tx1"/>
                </a:solidFill>
                <a:effectLst>
                  <a:outerShdw blurRad="38100" dist="38100" dir="2700000" algn="tl">
                    <a:srgbClr val="000000"/>
                  </a:outerShdw>
                </a:effectLst>
              </a:rPr>
              <a:t>LAG</a:t>
            </a:r>
            <a:r>
              <a:rPr lang="en-US" sz="2800" b="0" dirty="0" smtClean="0">
                <a:solidFill>
                  <a:schemeClr val="tx1"/>
                </a:solidFill>
                <a:effectLst>
                  <a:outerShdw blurRad="38100" dist="38100" dir="2700000" algn="tl">
                    <a:srgbClr val="000000"/>
                  </a:outerShdw>
                </a:effectLst>
                <a:latin typeface="Arial Black" pitchFamily="34" charset="0"/>
              </a:rPr>
              <a:t> </a:t>
            </a:r>
            <a:endParaRPr lang="en-US" sz="2800" b="0" dirty="0">
              <a:solidFill>
                <a:schemeClr val="tx1"/>
              </a:solidFill>
              <a:effectLst>
                <a:outerShdw blurRad="38100" dist="38100" dir="2700000" algn="tl">
                  <a:srgbClr val="000000"/>
                </a:outerShdw>
              </a:effectLst>
              <a:latin typeface="Arial Black" pitchFamily="34" charset="0"/>
            </a:endParaRP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blinds(horizontal)">
                                      <p:cBhvr>
                                        <p:cTn id="7" dur="500"/>
                                        <p:tgtEl>
                                          <p:spTgt spid="327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blinds(horizontal)">
                                      <p:cBhvr>
                                        <p:cTn id="12" dur="500"/>
                                        <p:tgtEl>
                                          <p:spTgt spid="3277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blinds(horizontal)">
                                      <p:cBhvr>
                                        <p:cTn id="17" dur="500"/>
                                        <p:tgtEl>
                                          <p:spTgt spid="3277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776"/>
                                        </p:tgtEl>
                                        <p:attrNameLst>
                                          <p:attrName>style.visibility</p:attrName>
                                        </p:attrNameLst>
                                      </p:cBhvr>
                                      <p:to>
                                        <p:strVal val="visible"/>
                                      </p:to>
                                    </p:set>
                                    <p:animEffect transition="in" filter="blinds(horizontal)">
                                      <p:cBhvr>
                                        <p:cTn id="22" dur="500"/>
                                        <p:tgtEl>
                                          <p:spTgt spid="3277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2775"/>
                                        </p:tgtEl>
                                        <p:attrNameLst>
                                          <p:attrName>style.visibility</p:attrName>
                                        </p:attrNameLst>
                                      </p:cBhvr>
                                      <p:to>
                                        <p:strVal val="visible"/>
                                      </p:to>
                                    </p:set>
                                    <p:animEffect transition="in" filter="blinds(horizontal)">
                                      <p:cBhvr>
                                        <p:cTn id="27" dur="500"/>
                                        <p:tgtEl>
                                          <p:spTgt spid="3277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2774"/>
                                        </p:tgtEl>
                                        <p:attrNameLst>
                                          <p:attrName>style.visibility</p:attrName>
                                        </p:attrNameLst>
                                      </p:cBhvr>
                                      <p:to>
                                        <p:strVal val="visible"/>
                                      </p:to>
                                    </p:set>
                                    <p:animEffect transition="in" filter="blinds(horizontal)">
                                      <p:cBhvr>
                                        <p:cTn id="32"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P spid="32773" grpId="0"/>
      <p:bldP spid="32774" grpId="0"/>
      <p:bldP spid="32775" grpId="0"/>
      <p:bldP spid="327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0" y="101025"/>
            <a:ext cx="10287000" cy="1298817"/>
          </a:xfrm>
          <a:prstGeom prst="rect">
            <a:avLst/>
          </a:prstGeom>
          <a:noFill/>
          <a:ln w="9525">
            <a:noFill/>
            <a:miter lim="800000"/>
            <a:headEnd/>
            <a:tailEnd/>
          </a:ln>
        </p:spPr>
        <p:txBody>
          <a:bodyPr wrap="square">
            <a:spAutoFit/>
          </a:bodyPr>
          <a:lstStyle/>
          <a:p>
            <a:pPr algn="ctr">
              <a:buNone/>
            </a:pPr>
            <a:r>
              <a:rPr lang="en-US" sz="4000" i="1" dirty="0">
                <a:solidFill>
                  <a:schemeClr val="tx2"/>
                </a:solidFill>
                <a:latin typeface="Arial Black" pitchFamily="34" charset="0"/>
              </a:rPr>
              <a:t>DYS</a:t>
            </a:r>
            <a:r>
              <a:rPr lang="en-US" sz="4000" dirty="0">
                <a:solidFill>
                  <a:schemeClr val="tx2"/>
                </a:solidFill>
                <a:latin typeface="Times New Roman" pitchFamily="18" charset="0"/>
              </a:rPr>
              <a:t> </a:t>
            </a:r>
            <a:r>
              <a:rPr lang="en-US" sz="4000" dirty="0">
                <a:solidFill>
                  <a:schemeClr val="tx2"/>
                </a:solidFill>
              </a:rPr>
              <a:t>= </a:t>
            </a:r>
            <a:r>
              <a:rPr lang="en-US" sz="4000" dirty="0" smtClean="0">
                <a:solidFill>
                  <a:schemeClr val="tx2"/>
                </a:solidFill>
              </a:rPr>
              <a:t>trouble    </a:t>
            </a:r>
            <a:r>
              <a:rPr lang="en-US" sz="4000" i="1" dirty="0" smtClean="0">
                <a:solidFill>
                  <a:schemeClr val="tx2"/>
                </a:solidFill>
                <a:latin typeface="Arial Black" pitchFamily="34" charset="0"/>
              </a:rPr>
              <a:t>LEXIA</a:t>
            </a:r>
            <a:r>
              <a:rPr lang="en-US" sz="4000" dirty="0" smtClean="0">
                <a:solidFill>
                  <a:schemeClr val="tx2"/>
                </a:solidFill>
              </a:rPr>
              <a:t> = words</a:t>
            </a:r>
            <a:endParaRPr lang="en-US" dirty="0" smtClean="0">
              <a:solidFill>
                <a:schemeClr val="tx2"/>
              </a:solidFill>
            </a:endParaRPr>
          </a:p>
          <a:p>
            <a:pPr algn="ctr">
              <a:buNone/>
            </a:pPr>
            <a:endParaRPr lang="en-US" dirty="0">
              <a:solidFill>
                <a:schemeClr val="tx2"/>
              </a:solidFill>
            </a:endParaRPr>
          </a:p>
        </p:txBody>
      </p:sp>
      <p:sp>
        <p:nvSpPr>
          <p:cNvPr id="7173" name="Text Box 5"/>
          <p:cNvSpPr txBox="1">
            <a:spLocks noChangeArrowheads="1"/>
          </p:cNvSpPr>
          <p:nvPr/>
        </p:nvSpPr>
        <p:spPr bwMode="auto">
          <a:xfrm>
            <a:off x="0" y="762000"/>
            <a:ext cx="10287000" cy="646331"/>
          </a:xfrm>
          <a:prstGeom prst="rect">
            <a:avLst/>
          </a:prstGeom>
          <a:noFill/>
          <a:ln w="9525">
            <a:noFill/>
            <a:miter lim="800000"/>
            <a:headEnd/>
            <a:tailEnd/>
          </a:ln>
        </p:spPr>
        <p:txBody>
          <a:bodyPr wrap="square">
            <a:spAutoFit/>
          </a:bodyPr>
          <a:lstStyle/>
          <a:p>
            <a:pPr algn="ctr">
              <a:buNone/>
            </a:pPr>
            <a:r>
              <a:rPr lang="en-US" sz="3600" i="1" u="sng" dirty="0" smtClean="0">
                <a:solidFill>
                  <a:schemeClr val="tx2"/>
                </a:solidFill>
              </a:rPr>
              <a:t>Dyslexia is…</a:t>
            </a:r>
            <a:endParaRPr lang="en-US" sz="3200" i="1" u="sng" dirty="0">
              <a:solidFill>
                <a:schemeClr val="tx2"/>
              </a:solidFill>
            </a:endParaRPr>
          </a:p>
        </p:txBody>
      </p:sp>
      <p:sp>
        <p:nvSpPr>
          <p:cNvPr id="33798" name="Text Box 6"/>
          <p:cNvSpPr txBox="1">
            <a:spLocks noChangeArrowheads="1"/>
          </p:cNvSpPr>
          <p:nvPr/>
        </p:nvSpPr>
        <p:spPr bwMode="auto">
          <a:xfrm>
            <a:off x="0" y="1447800"/>
            <a:ext cx="10528202" cy="4721292"/>
          </a:xfrm>
          <a:prstGeom prst="rect">
            <a:avLst/>
          </a:prstGeom>
          <a:noFill/>
          <a:ln w="9525">
            <a:noFill/>
            <a:miter lim="800000"/>
            <a:headEnd/>
            <a:tailEnd/>
          </a:ln>
        </p:spPr>
        <p:txBody>
          <a:bodyPr wrap="square">
            <a:spAutoFit/>
          </a:bodyPr>
          <a:lstStyle/>
          <a:p>
            <a:pPr>
              <a:buClr>
                <a:srgbClr val="FFFF00"/>
              </a:buClr>
              <a:buFont typeface="Wingdings" pitchFamily="2" charset="2"/>
              <a:buChar char="Ø"/>
            </a:pPr>
            <a:r>
              <a:rPr lang="en-US" dirty="0" smtClean="0">
                <a:solidFill>
                  <a:schemeClr val="tx1"/>
                </a:solidFill>
                <a:latin typeface="Arial" pitchFamily="34" charset="0"/>
                <a:cs typeface="Arial" pitchFamily="34" charset="0"/>
              </a:rPr>
              <a:t> Neurologic in origin – genetic</a:t>
            </a:r>
          </a:p>
          <a:p>
            <a:pPr>
              <a:buClr>
                <a:srgbClr val="FFFF00"/>
              </a:buClr>
              <a:buFont typeface="Wingdings" pitchFamily="2" charset="2"/>
              <a:buChar char="Ø"/>
            </a:pPr>
            <a:r>
              <a:rPr lang="en-US" dirty="0" smtClean="0">
                <a:solidFill>
                  <a:schemeClr val="tx1"/>
                </a:solidFill>
                <a:latin typeface="Arial" pitchFamily="34" charset="0"/>
                <a:cs typeface="Arial" pitchFamily="34" charset="0"/>
              </a:rPr>
              <a:t> Lifelong – but environment may alter course</a:t>
            </a:r>
          </a:p>
          <a:p>
            <a:pPr>
              <a:buClr>
                <a:srgbClr val="FFFF00"/>
              </a:buClr>
              <a:buFont typeface="Wingdings" pitchFamily="2" charset="2"/>
              <a:buChar char="Ø"/>
            </a:pPr>
            <a:r>
              <a:rPr lang="en-US" dirty="0" smtClean="0">
                <a:solidFill>
                  <a:schemeClr val="tx1"/>
                </a:solidFill>
                <a:latin typeface="Arial" pitchFamily="34" charset="0"/>
                <a:cs typeface="Arial" pitchFamily="34" charset="0"/>
              </a:rPr>
              <a:t> Reading comprehension &gt; word reading skills</a:t>
            </a:r>
          </a:p>
          <a:p>
            <a:pPr>
              <a:buClr>
                <a:srgbClr val="FFFF00"/>
              </a:buClr>
              <a:buNone/>
            </a:pPr>
            <a:r>
              <a:rPr lang="en-US" dirty="0" smtClean="0">
                <a:solidFill>
                  <a:schemeClr val="tx1"/>
                </a:solidFill>
                <a:latin typeface="Arial" pitchFamily="34" charset="0"/>
                <a:cs typeface="Arial" pitchFamily="34" charset="0"/>
              </a:rPr>
              <a:t>Dyslexia may include accompanying challenges</a:t>
            </a:r>
          </a:p>
          <a:p>
            <a:pPr lvl="1">
              <a:buClr>
                <a:srgbClr val="FFFF00"/>
              </a:buClr>
              <a:buFont typeface="Wingdings" pitchFamily="2" charset="2"/>
              <a:buChar char="Ø"/>
            </a:pPr>
            <a:r>
              <a:rPr lang="en-US" dirty="0" smtClean="0">
                <a:solidFill>
                  <a:schemeClr val="tx1"/>
                </a:solidFill>
                <a:latin typeface="Arial" pitchFamily="34" charset="0"/>
                <a:cs typeface="Arial" pitchFamily="34" charset="0"/>
              </a:rPr>
              <a:t> ADHD 50-70%</a:t>
            </a:r>
          </a:p>
          <a:p>
            <a:pPr lvl="1">
              <a:buClr>
                <a:srgbClr val="FFFF00"/>
              </a:buClr>
              <a:buFont typeface="Wingdings" pitchFamily="2" charset="2"/>
              <a:buChar char="Ø"/>
            </a:pPr>
            <a:r>
              <a:rPr lang="en-US" dirty="0" smtClean="0">
                <a:solidFill>
                  <a:schemeClr val="tx1"/>
                </a:solidFill>
                <a:latin typeface="Arial" pitchFamily="34" charset="0"/>
                <a:cs typeface="Arial" pitchFamily="34" charset="0"/>
              </a:rPr>
              <a:t> Behavioral problems</a:t>
            </a:r>
          </a:p>
          <a:p>
            <a:pPr lvl="1">
              <a:buClr>
                <a:srgbClr val="FFFF00"/>
              </a:buClr>
              <a:buFont typeface="Wingdings" pitchFamily="2" charset="2"/>
              <a:buChar char="Ø"/>
            </a:pPr>
            <a:r>
              <a:rPr lang="en-US" dirty="0" smtClean="0">
                <a:solidFill>
                  <a:schemeClr val="tx1"/>
                </a:solidFill>
                <a:latin typeface="Arial" pitchFamily="34" charset="0"/>
                <a:cs typeface="Arial" pitchFamily="34" charset="0"/>
              </a:rPr>
              <a:t> Sensory motor difficulty</a:t>
            </a:r>
          </a:p>
          <a:p>
            <a:pPr lvl="1">
              <a:buClr>
                <a:srgbClr val="FFFF00"/>
              </a:buClr>
              <a:buNone/>
            </a:pPr>
            <a:r>
              <a:rPr lang="en-US" dirty="0" smtClean="0">
                <a:solidFill>
                  <a:schemeClr val="tx1"/>
                </a:solidFill>
                <a:latin typeface="Arial" pitchFamily="34" charset="0"/>
                <a:cs typeface="Arial" pitchFamily="34" charset="0"/>
              </a:rPr>
              <a:t>= More challenging to remediate</a:t>
            </a:r>
            <a:endParaRPr lang="en-US"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798">
                                            <p:txEl>
                                              <p:pRg st="0" end="0"/>
                                            </p:txEl>
                                          </p:spTgt>
                                        </p:tgtEl>
                                        <p:attrNameLst>
                                          <p:attrName>style.visibility</p:attrName>
                                        </p:attrNameLst>
                                      </p:cBhvr>
                                      <p:to>
                                        <p:strVal val="visible"/>
                                      </p:to>
                                    </p:set>
                                    <p:animEffect transition="in" filter="blinds(horizontal)">
                                      <p:cBhvr>
                                        <p:cTn id="7" dur="500"/>
                                        <p:tgtEl>
                                          <p:spTgt spid="33798">
                                            <p:txEl>
                                              <p:pRg st="0" end="0"/>
                                            </p:txEl>
                                          </p:spTgt>
                                        </p:tgtEl>
                                      </p:cBhvr>
                                    </p:animEffect>
                                  </p:childTnLst>
                                  <p:subTnLst>
                                    <p:animClr clrSpc="rgb" dir="cw">
                                      <p:cBhvr override="childStyle">
                                        <p:cTn dur="1" fill="hold" display="0" masterRel="nextClick" afterEffect="1"/>
                                        <p:tgtEl>
                                          <p:spTgt spid="33798">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798">
                                            <p:txEl>
                                              <p:pRg st="1" end="1"/>
                                            </p:txEl>
                                          </p:spTgt>
                                        </p:tgtEl>
                                        <p:attrNameLst>
                                          <p:attrName>style.visibility</p:attrName>
                                        </p:attrNameLst>
                                      </p:cBhvr>
                                      <p:to>
                                        <p:strVal val="visible"/>
                                      </p:to>
                                    </p:set>
                                    <p:animEffect transition="in" filter="blinds(horizontal)">
                                      <p:cBhvr>
                                        <p:cTn id="12" dur="500"/>
                                        <p:tgtEl>
                                          <p:spTgt spid="33798">
                                            <p:txEl>
                                              <p:pRg st="1" end="1"/>
                                            </p:txEl>
                                          </p:spTgt>
                                        </p:tgtEl>
                                      </p:cBhvr>
                                    </p:animEffect>
                                  </p:childTnLst>
                                  <p:subTnLst>
                                    <p:animClr clrSpc="rgb" dir="cw">
                                      <p:cBhvr override="childStyle">
                                        <p:cTn dur="1" fill="hold" display="0" masterRel="nextClick" afterEffect="1"/>
                                        <p:tgtEl>
                                          <p:spTgt spid="33798">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798">
                                            <p:txEl>
                                              <p:pRg st="2" end="2"/>
                                            </p:txEl>
                                          </p:spTgt>
                                        </p:tgtEl>
                                        <p:attrNameLst>
                                          <p:attrName>style.visibility</p:attrName>
                                        </p:attrNameLst>
                                      </p:cBhvr>
                                      <p:to>
                                        <p:strVal val="visible"/>
                                      </p:to>
                                    </p:set>
                                    <p:animEffect transition="in" filter="blinds(horizontal)">
                                      <p:cBhvr>
                                        <p:cTn id="17" dur="500"/>
                                        <p:tgtEl>
                                          <p:spTgt spid="33798">
                                            <p:txEl>
                                              <p:pRg st="2" end="2"/>
                                            </p:txEl>
                                          </p:spTgt>
                                        </p:tgtEl>
                                      </p:cBhvr>
                                    </p:animEffect>
                                  </p:childTnLst>
                                  <p:subTnLst>
                                    <p:animClr clrSpc="rgb" dir="cw">
                                      <p:cBhvr override="childStyle">
                                        <p:cTn dur="1" fill="hold" display="0" masterRel="nextClick" afterEffect="1"/>
                                        <p:tgtEl>
                                          <p:spTgt spid="33798">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3798">
                                            <p:txEl>
                                              <p:pRg st="3" end="3"/>
                                            </p:txEl>
                                          </p:spTgt>
                                        </p:tgtEl>
                                        <p:attrNameLst>
                                          <p:attrName>style.visibility</p:attrName>
                                        </p:attrNameLst>
                                      </p:cBhvr>
                                      <p:to>
                                        <p:strVal val="visible"/>
                                      </p:to>
                                    </p:set>
                                    <p:animEffect transition="in" filter="blinds(horizontal)">
                                      <p:cBhvr>
                                        <p:cTn id="22" dur="500"/>
                                        <p:tgtEl>
                                          <p:spTgt spid="33798">
                                            <p:txEl>
                                              <p:pRg st="3" end="3"/>
                                            </p:txEl>
                                          </p:spTgt>
                                        </p:tgtEl>
                                      </p:cBhvr>
                                    </p:animEffect>
                                  </p:childTnLst>
                                  <p:subTnLst>
                                    <p:animClr clrSpc="rgb" dir="cw">
                                      <p:cBhvr override="childStyle">
                                        <p:cTn dur="1" fill="hold" display="0" masterRel="nextClick" afterEffect="1"/>
                                        <p:tgtEl>
                                          <p:spTgt spid="33798">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3798">
                                            <p:txEl>
                                              <p:pRg st="4" end="4"/>
                                            </p:txEl>
                                          </p:spTgt>
                                        </p:tgtEl>
                                        <p:attrNameLst>
                                          <p:attrName>style.visibility</p:attrName>
                                        </p:attrNameLst>
                                      </p:cBhvr>
                                      <p:to>
                                        <p:strVal val="visible"/>
                                      </p:to>
                                    </p:set>
                                    <p:animEffect transition="in" filter="blinds(horizontal)">
                                      <p:cBhvr>
                                        <p:cTn id="27" dur="500"/>
                                        <p:tgtEl>
                                          <p:spTgt spid="33798">
                                            <p:txEl>
                                              <p:pRg st="4" end="4"/>
                                            </p:txEl>
                                          </p:spTgt>
                                        </p:tgtEl>
                                      </p:cBhvr>
                                    </p:animEffect>
                                  </p:childTnLst>
                                  <p:subTnLst>
                                    <p:animClr clrSpc="rgb" dir="cw">
                                      <p:cBhvr override="childStyle">
                                        <p:cTn dur="1" fill="hold" display="0" masterRel="nextClick" afterEffect="1"/>
                                        <p:tgtEl>
                                          <p:spTgt spid="33798">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3798">
                                            <p:txEl>
                                              <p:pRg st="5" end="5"/>
                                            </p:txEl>
                                          </p:spTgt>
                                        </p:tgtEl>
                                        <p:attrNameLst>
                                          <p:attrName>style.visibility</p:attrName>
                                        </p:attrNameLst>
                                      </p:cBhvr>
                                      <p:to>
                                        <p:strVal val="visible"/>
                                      </p:to>
                                    </p:set>
                                    <p:animEffect transition="in" filter="blinds(horizontal)">
                                      <p:cBhvr>
                                        <p:cTn id="32" dur="500"/>
                                        <p:tgtEl>
                                          <p:spTgt spid="33798">
                                            <p:txEl>
                                              <p:pRg st="5" end="5"/>
                                            </p:txEl>
                                          </p:spTgt>
                                        </p:tgtEl>
                                      </p:cBhvr>
                                    </p:animEffect>
                                  </p:childTnLst>
                                  <p:subTnLst>
                                    <p:animClr clrSpc="rgb" dir="cw">
                                      <p:cBhvr override="childStyle">
                                        <p:cTn dur="1" fill="hold" display="0" masterRel="nextClick" afterEffect="1"/>
                                        <p:tgtEl>
                                          <p:spTgt spid="33798">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3798">
                                            <p:txEl>
                                              <p:pRg st="6" end="6"/>
                                            </p:txEl>
                                          </p:spTgt>
                                        </p:tgtEl>
                                        <p:attrNameLst>
                                          <p:attrName>style.visibility</p:attrName>
                                        </p:attrNameLst>
                                      </p:cBhvr>
                                      <p:to>
                                        <p:strVal val="visible"/>
                                      </p:to>
                                    </p:set>
                                    <p:animEffect transition="in" filter="blinds(horizontal)">
                                      <p:cBhvr>
                                        <p:cTn id="37" dur="500"/>
                                        <p:tgtEl>
                                          <p:spTgt spid="33798">
                                            <p:txEl>
                                              <p:pRg st="6" end="6"/>
                                            </p:txEl>
                                          </p:spTgt>
                                        </p:tgtEl>
                                      </p:cBhvr>
                                    </p:animEffect>
                                  </p:childTnLst>
                                  <p:subTnLst>
                                    <p:animClr clrSpc="rgb" dir="cw">
                                      <p:cBhvr override="childStyle">
                                        <p:cTn dur="1" fill="hold" display="0" masterRel="nextClick" afterEffect="1"/>
                                        <p:tgtEl>
                                          <p:spTgt spid="33798">
                                            <p:txEl>
                                              <p:pRg st="6" end="6"/>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3798">
                                            <p:txEl>
                                              <p:pRg st="7" end="7"/>
                                            </p:txEl>
                                          </p:spTgt>
                                        </p:tgtEl>
                                        <p:attrNameLst>
                                          <p:attrName>style.visibility</p:attrName>
                                        </p:attrNameLst>
                                      </p:cBhvr>
                                      <p:to>
                                        <p:strVal val="visible"/>
                                      </p:to>
                                    </p:set>
                                    <p:animEffect transition="in" filter="blinds(horizontal)">
                                      <p:cBhvr>
                                        <p:cTn id="42" dur="500"/>
                                        <p:tgtEl>
                                          <p:spTgt spid="33798">
                                            <p:txEl>
                                              <p:pRg st="7" end="7"/>
                                            </p:txEl>
                                          </p:spTgt>
                                        </p:tgtEl>
                                      </p:cBhvr>
                                    </p:animEffect>
                                  </p:childTnLst>
                                  <p:subTnLst>
                                    <p:animClr clrSpc="rgb" dir="cw">
                                      <p:cBhvr override="childStyle">
                                        <p:cTn dur="1" fill="hold" display="0" masterRel="nextClick" afterEffect="1"/>
                                        <p:tgtEl>
                                          <p:spTgt spid="33798">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7" name="Line 5"/>
          <p:cNvSpPr>
            <a:spLocks noChangeShapeType="1"/>
          </p:cNvSpPr>
          <p:nvPr/>
        </p:nvSpPr>
        <p:spPr bwMode="auto">
          <a:xfrm>
            <a:off x="6972300" y="1600200"/>
            <a:ext cx="1676400" cy="457200"/>
          </a:xfrm>
          <a:prstGeom prst="line">
            <a:avLst/>
          </a:prstGeom>
          <a:noFill/>
          <a:ln w="38100">
            <a:solidFill>
              <a:schemeClr val="tx1"/>
            </a:solidFill>
            <a:round/>
            <a:headEnd/>
            <a:tailEnd type="triangle" w="med" len="med"/>
          </a:ln>
        </p:spPr>
        <p:txBody>
          <a:bodyPr/>
          <a:lstStyle/>
          <a:p>
            <a:endParaRPr lang="en-US"/>
          </a:p>
        </p:txBody>
      </p:sp>
      <p:sp>
        <p:nvSpPr>
          <p:cNvPr id="8196" name="Rectangle 4"/>
          <p:cNvSpPr>
            <a:spLocks noChangeArrowheads="1"/>
          </p:cNvSpPr>
          <p:nvPr/>
        </p:nvSpPr>
        <p:spPr bwMode="auto">
          <a:xfrm>
            <a:off x="3102174" y="1295400"/>
            <a:ext cx="3927276" cy="685800"/>
          </a:xfrm>
          <a:prstGeom prst="rect">
            <a:avLst/>
          </a:prstGeom>
          <a:solidFill>
            <a:srgbClr val="FFFF99"/>
          </a:solidFill>
          <a:ln w="9525">
            <a:solidFill>
              <a:schemeClr val="tx1"/>
            </a:solidFill>
            <a:miter lim="800000"/>
            <a:headEnd/>
            <a:tailEnd/>
          </a:ln>
        </p:spPr>
        <p:txBody>
          <a:bodyPr wrap="none" tIns="365760" anchor="b"/>
          <a:lstStyle/>
          <a:p>
            <a:pPr algn="ctr" eaLnBrk="0" hangingPunct="0">
              <a:buNone/>
            </a:pPr>
            <a:r>
              <a:rPr lang="en-US" sz="3600" b="1" dirty="0" smtClean="0">
                <a:solidFill>
                  <a:srgbClr val="000000"/>
                </a:solidFill>
                <a:effectLst/>
                <a:latin typeface="+mj-lt"/>
              </a:rPr>
              <a:t>STRENGTHS</a:t>
            </a:r>
            <a:endParaRPr lang="en-US" sz="4400" b="1" dirty="0">
              <a:solidFill>
                <a:srgbClr val="000000"/>
              </a:solidFill>
              <a:effectLst/>
              <a:latin typeface="+mj-lt"/>
            </a:endParaRPr>
          </a:p>
        </p:txBody>
      </p:sp>
      <p:sp>
        <p:nvSpPr>
          <p:cNvPr id="8198" name="Text Box 6"/>
          <p:cNvSpPr txBox="1">
            <a:spLocks noChangeArrowheads="1"/>
          </p:cNvSpPr>
          <p:nvPr/>
        </p:nvSpPr>
        <p:spPr bwMode="auto">
          <a:xfrm>
            <a:off x="1" y="2133600"/>
            <a:ext cx="4165692" cy="584775"/>
          </a:xfrm>
          <a:prstGeom prst="rect">
            <a:avLst/>
          </a:prstGeom>
          <a:solidFill>
            <a:schemeClr val="accent1"/>
          </a:solidFill>
          <a:ln w="38100">
            <a:solidFill>
              <a:schemeClr val="tx1"/>
            </a:solidFill>
            <a:miter lim="800000"/>
            <a:headEnd/>
            <a:tailEnd/>
          </a:ln>
        </p:spPr>
        <p:txBody>
          <a:bodyPr wrap="none">
            <a:spAutoFit/>
          </a:bodyPr>
          <a:lstStyle/>
          <a:p>
            <a:pPr eaLnBrk="0" hangingPunct="0">
              <a:buNone/>
            </a:pPr>
            <a:r>
              <a:rPr lang="en-US" dirty="0">
                <a:solidFill>
                  <a:schemeClr val="bg2"/>
                </a:solidFill>
                <a:effectLst/>
                <a:latin typeface="Times New Roman" pitchFamily="18" charset="0"/>
              </a:rPr>
              <a:t>LEADERSHIP SKILLS</a:t>
            </a:r>
          </a:p>
        </p:txBody>
      </p:sp>
      <p:sp>
        <p:nvSpPr>
          <p:cNvPr id="8199" name="Text Box 7"/>
          <p:cNvSpPr txBox="1">
            <a:spLocks noChangeArrowheads="1"/>
          </p:cNvSpPr>
          <p:nvPr/>
        </p:nvSpPr>
        <p:spPr bwMode="auto">
          <a:xfrm>
            <a:off x="4305300" y="2133600"/>
            <a:ext cx="5982279" cy="584775"/>
          </a:xfrm>
          <a:prstGeom prst="rect">
            <a:avLst/>
          </a:prstGeom>
          <a:solidFill>
            <a:schemeClr val="accent1"/>
          </a:solidFill>
          <a:ln w="38100">
            <a:solidFill>
              <a:schemeClr val="tx1"/>
            </a:solidFill>
            <a:miter lim="800000"/>
            <a:headEnd/>
            <a:tailEnd/>
          </a:ln>
        </p:spPr>
        <p:txBody>
          <a:bodyPr wrap="none">
            <a:spAutoFit/>
          </a:bodyPr>
          <a:lstStyle/>
          <a:p>
            <a:pPr eaLnBrk="0" hangingPunct="0">
              <a:buNone/>
            </a:pPr>
            <a:r>
              <a:rPr lang="en-US" dirty="0">
                <a:solidFill>
                  <a:schemeClr val="bg2"/>
                </a:solidFill>
                <a:effectLst/>
                <a:latin typeface="Times New Roman" pitchFamily="18" charset="0"/>
              </a:rPr>
              <a:t>THINKING “OUT OF THE BOX”</a:t>
            </a:r>
          </a:p>
        </p:txBody>
      </p:sp>
      <p:sp>
        <p:nvSpPr>
          <p:cNvPr id="8200" name="Line 8"/>
          <p:cNvSpPr>
            <a:spLocks noChangeShapeType="1"/>
          </p:cNvSpPr>
          <p:nvPr/>
        </p:nvSpPr>
        <p:spPr bwMode="auto">
          <a:xfrm flipH="1">
            <a:off x="1409700" y="1600200"/>
            <a:ext cx="1752600" cy="457200"/>
          </a:xfrm>
          <a:prstGeom prst="line">
            <a:avLst/>
          </a:prstGeom>
          <a:noFill/>
          <a:ln w="38100">
            <a:solidFill>
              <a:schemeClr val="tx1"/>
            </a:solidFill>
            <a:round/>
            <a:headEnd/>
            <a:tailEnd type="triangle" w="med" len="med"/>
          </a:ln>
        </p:spPr>
        <p:txBody>
          <a:bodyPr/>
          <a:lstStyle/>
          <a:p>
            <a:endParaRPr lang="en-US"/>
          </a:p>
        </p:txBody>
      </p:sp>
      <p:pic>
        <p:nvPicPr>
          <p:cNvPr id="8201" name="Picture 9" descr="churchill"/>
          <p:cNvPicPr>
            <a:picLocks noChangeAspect="1" noChangeArrowheads="1"/>
          </p:cNvPicPr>
          <p:nvPr/>
        </p:nvPicPr>
        <p:blipFill>
          <a:blip r:embed="rId3" cstate="print"/>
          <a:srcRect l="8333" t="12500" r="8333"/>
          <a:stretch>
            <a:fillRect/>
          </a:stretch>
        </p:blipFill>
        <p:spPr bwMode="auto">
          <a:xfrm>
            <a:off x="1" y="2743200"/>
            <a:ext cx="2247899" cy="2133600"/>
          </a:xfrm>
          <a:prstGeom prst="rect">
            <a:avLst/>
          </a:prstGeom>
          <a:noFill/>
          <a:ln w="9525">
            <a:noFill/>
            <a:miter lim="800000"/>
            <a:headEnd/>
            <a:tailEnd/>
          </a:ln>
        </p:spPr>
      </p:pic>
      <p:pic>
        <p:nvPicPr>
          <p:cNvPr id="8203" name="Picture 11" descr="PATTON"/>
          <p:cNvPicPr>
            <a:picLocks noChangeAspect="1" noChangeArrowheads="1"/>
          </p:cNvPicPr>
          <p:nvPr/>
        </p:nvPicPr>
        <p:blipFill>
          <a:blip r:embed="rId4" cstate="print"/>
          <a:srcRect b="23334"/>
          <a:stretch>
            <a:fillRect/>
          </a:stretch>
        </p:blipFill>
        <p:spPr bwMode="auto">
          <a:xfrm>
            <a:off x="0" y="4876800"/>
            <a:ext cx="2247899" cy="2009635"/>
          </a:xfrm>
          <a:prstGeom prst="rect">
            <a:avLst/>
          </a:prstGeom>
          <a:noFill/>
          <a:ln w="9525">
            <a:noFill/>
            <a:miter lim="800000"/>
            <a:headEnd/>
            <a:tailEnd/>
          </a:ln>
        </p:spPr>
      </p:pic>
      <p:sp>
        <p:nvSpPr>
          <p:cNvPr id="8207" name="Text Box 15"/>
          <p:cNvSpPr txBox="1">
            <a:spLocks noChangeArrowheads="1"/>
          </p:cNvSpPr>
          <p:nvPr/>
        </p:nvSpPr>
        <p:spPr bwMode="auto">
          <a:xfrm rot="-4213716">
            <a:off x="-372375" y="5714581"/>
            <a:ext cx="1524072" cy="523220"/>
          </a:xfrm>
          <a:prstGeom prst="rect">
            <a:avLst/>
          </a:prstGeom>
          <a:solidFill>
            <a:schemeClr val="bg2"/>
          </a:solidFill>
          <a:ln w="9525">
            <a:noFill/>
            <a:miter lim="800000"/>
            <a:headEnd/>
            <a:tailEnd/>
          </a:ln>
        </p:spPr>
        <p:txBody>
          <a:bodyPr wrap="none">
            <a:spAutoFit/>
          </a:bodyPr>
          <a:lstStyle/>
          <a:p>
            <a:pPr eaLnBrk="0" hangingPunct="0">
              <a:buNone/>
            </a:pPr>
            <a:r>
              <a:rPr lang="en-US" sz="2800" dirty="0">
                <a:latin typeface="Times New Roman" pitchFamily="18" charset="0"/>
              </a:rPr>
              <a:t>PATTON</a:t>
            </a:r>
          </a:p>
        </p:txBody>
      </p:sp>
      <p:sp>
        <p:nvSpPr>
          <p:cNvPr id="8208" name="Text Box 16"/>
          <p:cNvSpPr txBox="1">
            <a:spLocks noChangeArrowheads="1"/>
          </p:cNvSpPr>
          <p:nvPr/>
        </p:nvSpPr>
        <p:spPr bwMode="auto">
          <a:xfrm>
            <a:off x="-38100" y="4343400"/>
            <a:ext cx="2239716" cy="523220"/>
          </a:xfrm>
          <a:prstGeom prst="rect">
            <a:avLst/>
          </a:prstGeom>
          <a:solidFill>
            <a:schemeClr val="bg2"/>
          </a:solidFill>
          <a:ln w="9525">
            <a:noFill/>
            <a:miter lim="800000"/>
            <a:headEnd/>
            <a:tailEnd/>
          </a:ln>
        </p:spPr>
        <p:txBody>
          <a:bodyPr wrap="none">
            <a:spAutoFit/>
          </a:bodyPr>
          <a:lstStyle/>
          <a:p>
            <a:pPr eaLnBrk="0" hangingPunct="0">
              <a:buNone/>
            </a:pPr>
            <a:r>
              <a:rPr lang="en-US" sz="2800" dirty="0">
                <a:solidFill>
                  <a:srgbClr val="FFFF00"/>
                </a:solidFill>
                <a:latin typeface="Times New Roman" pitchFamily="18" charset="0"/>
              </a:rPr>
              <a:t>CHURCHILL</a:t>
            </a:r>
            <a:endParaRPr lang="en-US" sz="2000" dirty="0">
              <a:solidFill>
                <a:srgbClr val="FFFF00"/>
              </a:solidFill>
              <a:latin typeface="Times New Roman" pitchFamily="18" charset="0"/>
            </a:endParaRPr>
          </a:p>
        </p:txBody>
      </p:sp>
      <p:sp>
        <p:nvSpPr>
          <p:cNvPr id="8209" name="Text Box 17"/>
          <p:cNvSpPr txBox="1">
            <a:spLocks noChangeArrowheads="1"/>
          </p:cNvSpPr>
          <p:nvPr/>
        </p:nvSpPr>
        <p:spPr bwMode="auto">
          <a:xfrm>
            <a:off x="2189707" y="5376851"/>
            <a:ext cx="2267993" cy="1557349"/>
          </a:xfrm>
          <a:prstGeom prst="rect">
            <a:avLst/>
          </a:prstGeom>
          <a:noFill/>
          <a:ln w="9525">
            <a:noFill/>
            <a:miter lim="800000"/>
            <a:headEnd/>
            <a:tailEnd/>
          </a:ln>
        </p:spPr>
        <p:txBody>
          <a:bodyPr wrap="none">
            <a:spAutoFit/>
          </a:bodyPr>
          <a:lstStyle/>
          <a:p>
            <a:pPr algn="ctr" eaLnBrk="0" hangingPunct="0">
              <a:buNone/>
            </a:pPr>
            <a:r>
              <a:rPr lang="en-US" sz="2800" b="1" dirty="0">
                <a:latin typeface="Times New Roman" pitchFamily="18" charset="0"/>
              </a:rPr>
              <a:t>POLITICAL </a:t>
            </a:r>
          </a:p>
          <a:p>
            <a:pPr algn="ctr" eaLnBrk="0" hangingPunct="0">
              <a:buNone/>
            </a:pPr>
            <a:r>
              <a:rPr lang="en-US" sz="2800" b="1" dirty="0">
                <a:latin typeface="Times New Roman" pitchFamily="18" charset="0"/>
              </a:rPr>
              <a:t>&amp;</a:t>
            </a:r>
          </a:p>
          <a:p>
            <a:pPr algn="ctr" eaLnBrk="0" hangingPunct="0">
              <a:buNone/>
            </a:pPr>
            <a:r>
              <a:rPr lang="en-US" sz="2800" b="1" dirty="0">
                <a:latin typeface="Times New Roman" pitchFamily="18" charset="0"/>
              </a:rPr>
              <a:t>MILITARY</a:t>
            </a:r>
          </a:p>
        </p:txBody>
      </p:sp>
      <p:pic>
        <p:nvPicPr>
          <p:cNvPr id="8205" name="Picture 13" descr="edison"/>
          <p:cNvPicPr>
            <a:picLocks noChangeAspect="1" noChangeArrowheads="1"/>
          </p:cNvPicPr>
          <p:nvPr/>
        </p:nvPicPr>
        <p:blipFill>
          <a:blip r:embed="rId5" cstate="print"/>
          <a:srcRect l="18161" t="7062" r="14233" b="19135"/>
          <a:stretch>
            <a:fillRect/>
          </a:stretch>
        </p:blipFill>
        <p:spPr bwMode="auto">
          <a:xfrm>
            <a:off x="7350284" y="2743200"/>
            <a:ext cx="2936716" cy="2971800"/>
          </a:xfrm>
          <a:prstGeom prst="rect">
            <a:avLst/>
          </a:prstGeom>
          <a:noFill/>
          <a:ln w="9525">
            <a:noFill/>
            <a:miter lim="800000"/>
            <a:headEnd/>
            <a:tailEnd/>
          </a:ln>
        </p:spPr>
      </p:pic>
      <p:sp>
        <p:nvSpPr>
          <p:cNvPr id="8211" name="Text Box 19"/>
          <p:cNvSpPr txBox="1">
            <a:spLocks noChangeArrowheads="1"/>
          </p:cNvSpPr>
          <p:nvPr/>
        </p:nvSpPr>
        <p:spPr bwMode="auto">
          <a:xfrm rot="1702299">
            <a:off x="7214529" y="4560069"/>
            <a:ext cx="3111749" cy="523220"/>
          </a:xfrm>
          <a:prstGeom prst="rect">
            <a:avLst/>
          </a:prstGeom>
          <a:solidFill>
            <a:schemeClr val="bg2"/>
          </a:solidFill>
          <a:ln w="9525">
            <a:noFill/>
            <a:miter lim="800000"/>
            <a:headEnd/>
            <a:tailEnd/>
          </a:ln>
        </p:spPr>
        <p:txBody>
          <a:bodyPr wrap="none">
            <a:spAutoFit/>
          </a:bodyPr>
          <a:lstStyle/>
          <a:p>
            <a:pPr eaLnBrk="0" hangingPunct="0">
              <a:buNone/>
            </a:pPr>
            <a:r>
              <a:rPr lang="en-US" sz="2800" dirty="0">
                <a:latin typeface="Times New Roman" pitchFamily="18" charset="0"/>
              </a:rPr>
              <a:t>THOMAS </a:t>
            </a:r>
            <a:r>
              <a:rPr lang="en-US" sz="2800" dirty="0" smtClean="0">
                <a:latin typeface="Times New Roman" pitchFamily="18" charset="0"/>
              </a:rPr>
              <a:t>EDISON</a:t>
            </a:r>
            <a:endParaRPr lang="en-US" sz="2800" dirty="0">
              <a:latin typeface="Times New Roman" pitchFamily="18" charset="0"/>
            </a:endParaRPr>
          </a:p>
        </p:txBody>
      </p:sp>
      <p:sp>
        <p:nvSpPr>
          <p:cNvPr id="8212" name="Text Box 20"/>
          <p:cNvSpPr txBox="1">
            <a:spLocks noChangeArrowheads="1"/>
          </p:cNvSpPr>
          <p:nvPr/>
        </p:nvSpPr>
        <p:spPr bwMode="auto">
          <a:xfrm>
            <a:off x="5126179" y="5725180"/>
            <a:ext cx="1922321" cy="523220"/>
          </a:xfrm>
          <a:prstGeom prst="rect">
            <a:avLst/>
          </a:prstGeom>
          <a:noFill/>
          <a:ln w="9525">
            <a:noFill/>
            <a:miter lim="800000"/>
            <a:headEnd/>
            <a:tailEnd/>
          </a:ln>
        </p:spPr>
        <p:txBody>
          <a:bodyPr wrap="none">
            <a:spAutoFit/>
          </a:bodyPr>
          <a:lstStyle/>
          <a:p>
            <a:pPr eaLnBrk="0" hangingPunct="0">
              <a:buNone/>
            </a:pPr>
            <a:r>
              <a:rPr lang="en-US" sz="2800" b="1" dirty="0" smtClean="0">
                <a:latin typeface="Times New Roman" pitchFamily="18" charset="0"/>
              </a:rPr>
              <a:t>BUSINESS</a:t>
            </a:r>
            <a:endParaRPr lang="en-US" sz="2800" b="1" dirty="0">
              <a:latin typeface="Times New Roman" pitchFamily="18" charset="0"/>
            </a:endParaRPr>
          </a:p>
        </p:txBody>
      </p:sp>
      <p:sp>
        <p:nvSpPr>
          <p:cNvPr id="8213" name="Text Box 21"/>
          <p:cNvSpPr txBox="1">
            <a:spLocks noChangeArrowheads="1"/>
          </p:cNvSpPr>
          <p:nvPr/>
        </p:nvSpPr>
        <p:spPr bwMode="auto">
          <a:xfrm>
            <a:off x="7277100" y="5715001"/>
            <a:ext cx="3009900" cy="1040285"/>
          </a:xfrm>
          <a:prstGeom prst="rect">
            <a:avLst/>
          </a:prstGeom>
          <a:noFill/>
          <a:ln w="9525">
            <a:noFill/>
            <a:miter lim="800000"/>
            <a:headEnd/>
            <a:tailEnd/>
          </a:ln>
        </p:spPr>
        <p:txBody>
          <a:bodyPr wrap="square">
            <a:spAutoFit/>
          </a:bodyPr>
          <a:lstStyle/>
          <a:p>
            <a:pPr algn="ctr" eaLnBrk="0" hangingPunct="0">
              <a:buNone/>
            </a:pPr>
            <a:r>
              <a:rPr lang="en-US" sz="2800" b="1" dirty="0" smtClean="0">
                <a:latin typeface="Times New Roman" pitchFamily="18" charset="0"/>
              </a:rPr>
              <a:t>SCIENTISTS &amp;</a:t>
            </a:r>
            <a:endParaRPr lang="en-US" sz="2800" b="1" dirty="0">
              <a:latin typeface="Times New Roman" pitchFamily="18" charset="0"/>
            </a:endParaRPr>
          </a:p>
          <a:p>
            <a:pPr algn="ctr" eaLnBrk="0" hangingPunct="0">
              <a:buNone/>
            </a:pPr>
            <a:r>
              <a:rPr lang="en-US" sz="2800" b="1" dirty="0">
                <a:latin typeface="Times New Roman" pitchFamily="18" charset="0"/>
              </a:rPr>
              <a:t> INVENTORS</a:t>
            </a:r>
          </a:p>
        </p:txBody>
      </p:sp>
      <p:grpSp>
        <p:nvGrpSpPr>
          <p:cNvPr id="22" name="Group 31"/>
          <p:cNvGrpSpPr>
            <a:grpSpLocks/>
          </p:cNvGrpSpPr>
          <p:nvPr/>
        </p:nvGrpSpPr>
        <p:grpSpPr bwMode="auto">
          <a:xfrm>
            <a:off x="0" y="0"/>
            <a:ext cx="10287000" cy="995065"/>
            <a:chOff x="814388" y="0"/>
            <a:chExt cx="8658225" cy="995066"/>
          </a:xfrm>
        </p:grpSpPr>
        <p:sp>
          <p:nvSpPr>
            <p:cNvPr id="23" name="Text Box 2"/>
            <p:cNvSpPr txBox="1">
              <a:spLocks noChangeArrowheads="1"/>
            </p:cNvSpPr>
            <p:nvPr/>
          </p:nvSpPr>
          <p:spPr bwMode="auto">
            <a:xfrm>
              <a:off x="814388" y="0"/>
              <a:ext cx="8658225" cy="641351"/>
            </a:xfrm>
            <a:prstGeom prst="rect">
              <a:avLst/>
            </a:prstGeom>
            <a:noFill/>
            <a:ln w="9525">
              <a:noFill/>
              <a:miter lim="800000"/>
              <a:headEnd/>
              <a:tailEnd/>
            </a:ln>
            <a:effectLst/>
          </p:spPr>
          <p:txBody>
            <a:bodyPr>
              <a:spAutoFit/>
            </a:bodyPr>
            <a:lstStyle/>
            <a:p>
              <a:pPr algn="ctr">
                <a:spcBef>
                  <a:spcPct val="50000"/>
                </a:spcBef>
                <a:buFont typeface="Monotype Sorts" pitchFamily="2" charset="2"/>
                <a:buNone/>
                <a:defRPr/>
              </a:pPr>
              <a:r>
                <a:rPr lang="en-US" sz="3600" dirty="0">
                  <a:solidFill>
                    <a:schemeClr val="tx2"/>
                  </a:solidFill>
                </a:rPr>
                <a:t>THE PICTURE OF DYSLEXIA</a:t>
              </a:r>
            </a:p>
          </p:txBody>
        </p:sp>
        <p:sp>
          <p:nvSpPr>
            <p:cNvPr id="24" name="Text Box 3"/>
            <p:cNvSpPr txBox="1">
              <a:spLocks noChangeArrowheads="1"/>
            </p:cNvSpPr>
            <p:nvPr/>
          </p:nvSpPr>
          <p:spPr bwMode="auto">
            <a:xfrm>
              <a:off x="1328805" y="533401"/>
              <a:ext cx="7629393" cy="461665"/>
            </a:xfrm>
            <a:prstGeom prst="rect">
              <a:avLst/>
            </a:prstGeom>
            <a:noFill/>
            <a:ln w="9525">
              <a:noFill/>
              <a:miter lim="800000"/>
              <a:headEnd/>
              <a:tailEnd/>
            </a:ln>
            <a:effectLst/>
          </p:spPr>
          <p:txBody>
            <a:bodyPr>
              <a:spAutoFit/>
            </a:bodyPr>
            <a:lstStyle/>
            <a:p>
              <a:pPr algn="ctr">
                <a:buFont typeface="Monotype Sorts" pitchFamily="2" charset="2"/>
                <a:buNone/>
                <a:defRPr/>
              </a:pPr>
              <a:r>
                <a:rPr lang="en-US" sz="2400" dirty="0">
                  <a:solidFill>
                    <a:srgbClr val="FFFFFF"/>
                  </a:solidFill>
                </a:rPr>
                <a:t>(ALL </a:t>
              </a:r>
              <a:r>
                <a:rPr lang="en-US" sz="2400" dirty="0" smtClean="0">
                  <a:solidFill>
                    <a:srgbClr val="FFFFFF"/>
                  </a:solidFill>
                </a:rPr>
                <a:t>STRENGTHS </a:t>
              </a:r>
              <a:r>
                <a:rPr lang="en-US" sz="2400" u="sng" dirty="0" smtClean="0">
                  <a:solidFill>
                    <a:srgbClr val="FFFFFF"/>
                  </a:solidFill>
                </a:rPr>
                <a:t>DO </a:t>
              </a:r>
              <a:r>
                <a:rPr lang="en-US" sz="2400" u="sng" dirty="0">
                  <a:solidFill>
                    <a:srgbClr val="FFFFFF"/>
                  </a:solidFill>
                </a:rPr>
                <a:t>NOT</a:t>
              </a:r>
              <a:r>
                <a:rPr lang="en-US" sz="2400" dirty="0">
                  <a:solidFill>
                    <a:srgbClr val="FFFFFF"/>
                  </a:solidFill>
                </a:rPr>
                <a:t> OCCUR </a:t>
              </a:r>
              <a:r>
                <a:rPr lang="en-US" sz="2400" dirty="0" smtClean="0">
                  <a:solidFill>
                    <a:srgbClr val="FFFFFF"/>
                  </a:solidFill>
                </a:rPr>
                <a:t>FOR EVERYONE</a:t>
              </a:r>
              <a:r>
                <a:rPr lang="en-US" sz="2400" dirty="0">
                  <a:solidFill>
                    <a:srgbClr val="FFFFFF"/>
                  </a:solidFill>
                </a:rPr>
                <a:t>)</a:t>
              </a:r>
            </a:p>
          </p:txBody>
        </p:sp>
      </p:grpSp>
      <p:pic>
        <p:nvPicPr>
          <p:cNvPr id="60418" name="Picture 2" descr="E:\JFK-2.jpg"/>
          <p:cNvPicPr>
            <a:picLocks noChangeAspect="1" noChangeArrowheads="1"/>
          </p:cNvPicPr>
          <p:nvPr/>
        </p:nvPicPr>
        <p:blipFill>
          <a:blip r:embed="rId6" cstate="print"/>
          <a:srcRect/>
          <a:stretch>
            <a:fillRect/>
          </a:stretch>
        </p:blipFill>
        <p:spPr bwMode="auto">
          <a:xfrm>
            <a:off x="2247900" y="2743200"/>
            <a:ext cx="1905000" cy="2638788"/>
          </a:xfrm>
          <a:prstGeom prst="rect">
            <a:avLst/>
          </a:prstGeom>
          <a:noFill/>
        </p:spPr>
      </p:pic>
      <p:sp>
        <p:nvSpPr>
          <p:cNvPr id="8206" name="Text Box 14"/>
          <p:cNvSpPr txBox="1">
            <a:spLocks noChangeArrowheads="1"/>
          </p:cNvSpPr>
          <p:nvPr/>
        </p:nvSpPr>
        <p:spPr bwMode="auto">
          <a:xfrm>
            <a:off x="3314700" y="4800600"/>
            <a:ext cx="869149" cy="584775"/>
          </a:xfrm>
          <a:prstGeom prst="rect">
            <a:avLst/>
          </a:prstGeom>
          <a:solidFill>
            <a:schemeClr val="bg2"/>
          </a:solidFill>
          <a:ln w="9525">
            <a:noFill/>
            <a:miter lim="800000"/>
            <a:headEnd/>
            <a:tailEnd/>
          </a:ln>
        </p:spPr>
        <p:txBody>
          <a:bodyPr wrap="none">
            <a:spAutoFit/>
          </a:bodyPr>
          <a:lstStyle/>
          <a:p>
            <a:pPr eaLnBrk="0" hangingPunct="0">
              <a:buNone/>
            </a:pPr>
            <a:r>
              <a:rPr lang="en-US" dirty="0">
                <a:latin typeface="Times New Roman" pitchFamily="18" charset="0"/>
              </a:rPr>
              <a:t>JFK</a:t>
            </a:r>
            <a:endParaRPr lang="en-US" sz="2000" dirty="0">
              <a:latin typeface="Times New Roman" pitchFamily="18" charset="0"/>
            </a:endParaRPr>
          </a:p>
        </p:txBody>
      </p:sp>
      <p:pic>
        <p:nvPicPr>
          <p:cNvPr id="60419" name="Picture 3" descr="E:\turner_ted.JPG"/>
          <p:cNvPicPr>
            <a:picLocks noChangeAspect="1" noChangeArrowheads="1"/>
          </p:cNvPicPr>
          <p:nvPr/>
        </p:nvPicPr>
        <p:blipFill>
          <a:blip r:embed="rId7" cstate="print"/>
          <a:srcRect b="25000"/>
          <a:stretch>
            <a:fillRect/>
          </a:stretch>
        </p:blipFill>
        <p:spPr bwMode="auto">
          <a:xfrm>
            <a:off x="4711720" y="2743200"/>
            <a:ext cx="2641580" cy="2971800"/>
          </a:xfrm>
          <a:prstGeom prst="rect">
            <a:avLst/>
          </a:prstGeom>
          <a:noFill/>
        </p:spPr>
      </p:pic>
      <p:sp>
        <p:nvSpPr>
          <p:cNvPr id="8210" name="Text Box 18"/>
          <p:cNvSpPr txBox="1">
            <a:spLocks noChangeArrowheads="1"/>
          </p:cNvSpPr>
          <p:nvPr/>
        </p:nvSpPr>
        <p:spPr bwMode="auto">
          <a:xfrm>
            <a:off x="4686300" y="5191780"/>
            <a:ext cx="2667000" cy="523220"/>
          </a:xfrm>
          <a:prstGeom prst="rect">
            <a:avLst/>
          </a:prstGeom>
          <a:solidFill>
            <a:schemeClr val="bg2"/>
          </a:solidFill>
          <a:ln w="9525">
            <a:noFill/>
            <a:miter lim="800000"/>
            <a:headEnd/>
            <a:tailEnd/>
          </a:ln>
        </p:spPr>
        <p:txBody>
          <a:bodyPr wrap="square">
            <a:spAutoFit/>
          </a:bodyPr>
          <a:lstStyle/>
          <a:p>
            <a:pPr eaLnBrk="0" hangingPunct="0">
              <a:buNone/>
            </a:pPr>
            <a:r>
              <a:rPr lang="en-US" sz="2800" dirty="0">
                <a:solidFill>
                  <a:srgbClr val="FFFF00"/>
                </a:solidFill>
                <a:latin typeface="Times New Roman" pitchFamily="18" charset="0"/>
              </a:rPr>
              <a:t>TED TURNER</a:t>
            </a:r>
            <a:endParaRPr lang="en-US" sz="1800" dirty="0">
              <a:solidFill>
                <a:srgbClr val="FFFF00"/>
              </a:solidFill>
              <a:latin typeface="Times New Roman" pitchFamily="18" charset="0"/>
            </a:endParaRPr>
          </a:p>
        </p:txBody>
      </p:sp>
      <p:sp>
        <p:nvSpPr>
          <p:cNvPr id="25" name="Rectangle 24"/>
          <p:cNvSpPr/>
          <p:nvPr/>
        </p:nvSpPr>
        <p:spPr>
          <a:xfrm>
            <a:off x="0" y="926068"/>
            <a:ext cx="10287000" cy="369332"/>
          </a:xfrm>
          <a:prstGeom prst="rect">
            <a:avLst/>
          </a:prstGeom>
        </p:spPr>
        <p:txBody>
          <a:bodyPr wrap="square">
            <a:spAutoFit/>
          </a:bodyPr>
          <a:lstStyle/>
          <a:p>
            <a:pPr algn="ctr">
              <a:buNone/>
            </a:pPr>
            <a:r>
              <a:rPr lang="en-US" sz="1800" dirty="0" smtClean="0">
                <a:solidFill>
                  <a:schemeClr val="tx1"/>
                </a:solidFill>
              </a:rPr>
              <a:t>(Alexander &amp; Conway, 2007)</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Line 22"/>
          <p:cNvSpPr>
            <a:spLocks noChangeShapeType="1"/>
          </p:cNvSpPr>
          <p:nvPr/>
        </p:nvSpPr>
        <p:spPr bwMode="auto">
          <a:xfrm>
            <a:off x="3695700" y="2743200"/>
            <a:ext cx="0" cy="381000"/>
          </a:xfrm>
          <a:prstGeom prst="line">
            <a:avLst/>
          </a:prstGeom>
          <a:noFill/>
          <a:ln w="38100">
            <a:solidFill>
              <a:schemeClr val="tx1"/>
            </a:solidFill>
            <a:prstDash val="sysDot"/>
            <a:round/>
            <a:headEnd/>
            <a:tailEnd type="triangle" w="med" len="med"/>
          </a:ln>
        </p:spPr>
        <p:txBody>
          <a:bodyPr/>
          <a:lstStyle/>
          <a:p>
            <a:endParaRPr lang="en-US"/>
          </a:p>
        </p:txBody>
      </p:sp>
      <p:sp>
        <p:nvSpPr>
          <p:cNvPr id="9238" name="Line 22"/>
          <p:cNvSpPr>
            <a:spLocks noChangeShapeType="1"/>
          </p:cNvSpPr>
          <p:nvPr/>
        </p:nvSpPr>
        <p:spPr bwMode="auto">
          <a:xfrm>
            <a:off x="5829301" y="2743200"/>
            <a:ext cx="0" cy="381000"/>
          </a:xfrm>
          <a:prstGeom prst="line">
            <a:avLst/>
          </a:prstGeom>
          <a:noFill/>
          <a:ln w="38100">
            <a:solidFill>
              <a:schemeClr val="tx1"/>
            </a:solidFill>
            <a:prstDash val="sysDot"/>
            <a:round/>
            <a:headEnd/>
            <a:tailEnd type="triangle" w="med" len="med"/>
          </a:ln>
        </p:spPr>
        <p:txBody>
          <a:bodyPr/>
          <a:lstStyle/>
          <a:p>
            <a:endParaRPr lang="en-US"/>
          </a:p>
        </p:txBody>
      </p:sp>
      <p:sp>
        <p:nvSpPr>
          <p:cNvPr id="9218" name="Text Box 2"/>
          <p:cNvSpPr txBox="1">
            <a:spLocks noChangeArrowheads="1"/>
          </p:cNvSpPr>
          <p:nvPr/>
        </p:nvSpPr>
        <p:spPr bwMode="auto">
          <a:xfrm>
            <a:off x="-114300" y="6248400"/>
            <a:ext cx="2552700" cy="461665"/>
          </a:xfrm>
          <a:prstGeom prst="rect">
            <a:avLst/>
          </a:prstGeom>
          <a:noFill/>
          <a:ln w="9525">
            <a:noFill/>
            <a:miter lim="800000"/>
            <a:headEnd/>
            <a:tailEnd/>
          </a:ln>
        </p:spPr>
        <p:txBody>
          <a:bodyPr wrap="square">
            <a:spAutoFit/>
          </a:bodyPr>
          <a:lstStyle/>
          <a:p>
            <a:pPr algn="ctr" eaLnBrk="0" hangingPunct="0">
              <a:buNone/>
            </a:pPr>
            <a:r>
              <a:rPr lang="en-US" sz="2400" dirty="0" smtClean="0"/>
              <a:t>H.C. </a:t>
            </a:r>
            <a:r>
              <a:rPr lang="en-US" sz="2400" dirty="0" smtClean="0">
                <a:latin typeface="Times New Roman" pitchFamily="18" charset="0"/>
              </a:rPr>
              <a:t>ANDERSEN</a:t>
            </a:r>
            <a:endParaRPr lang="en-US" sz="2400" dirty="0">
              <a:latin typeface="Times New Roman" pitchFamily="18" charset="0"/>
            </a:endParaRPr>
          </a:p>
        </p:txBody>
      </p:sp>
      <p:sp>
        <p:nvSpPr>
          <p:cNvPr id="9219" name="Text Box 3"/>
          <p:cNvSpPr txBox="1">
            <a:spLocks noChangeArrowheads="1"/>
          </p:cNvSpPr>
          <p:nvPr/>
        </p:nvSpPr>
        <p:spPr bwMode="auto">
          <a:xfrm>
            <a:off x="2324100" y="6243935"/>
            <a:ext cx="2057400" cy="461665"/>
          </a:xfrm>
          <a:prstGeom prst="rect">
            <a:avLst/>
          </a:prstGeom>
          <a:noFill/>
          <a:ln w="9525">
            <a:noFill/>
            <a:miter lim="800000"/>
            <a:headEnd/>
            <a:tailEnd/>
          </a:ln>
        </p:spPr>
        <p:txBody>
          <a:bodyPr wrap="square">
            <a:spAutoFit/>
          </a:bodyPr>
          <a:lstStyle/>
          <a:p>
            <a:pPr algn="ctr" eaLnBrk="0" hangingPunct="0">
              <a:buNone/>
            </a:pPr>
            <a:r>
              <a:rPr lang="en-US" sz="2400" dirty="0" err="1" smtClean="0">
                <a:latin typeface="Times New Roman" pitchFamily="18" charset="0"/>
              </a:rPr>
              <a:t>Da</a:t>
            </a:r>
            <a:r>
              <a:rPr lang="en-US" sz="2400" dirty="0" smtClean="0">
                <a:latin typeface="Times New Roman" pitchFamily="18" charset="0"/>
              </a:rPr>
              <a:t> </a:t>
            </a:r>
            <a:r>
              <a:rPr lang="en-US" sz="2400" dirty="0">
                <a:latin typeface="Times New Roman" pitchFamily="18" charset="0"/>
              </a:rPr>
              <a:t>VINCI</a:t>
            </a:r>
          </a:p>
        </p:txBody>
      </p:sp>
      <p:sp>
        <p:nvSpPr>
          <p:cNvPr id="9220" name="Text Box 4"/>
          <p:cNvSpPr txBox="1">
            <a:spLocks noChangeArrowheads="1"/>
          </p:cNvSpPr>
          <p:nvPr/>
        </p:nvSpPr>
        <p:spPr bwMode="auto">
          <a:xfrm>
            <a:off x="6591300" y="6248400"/>
            <a:ext cx="3695700" cy="461665"/>
          </a:xfrm>
          <a:prstGeom prst="rect">
            <a:avLst/>
          </a:prstGeom>
          <a:noFill/>
          <a:ln w="9525">
            <a:noFill/>
            <a:miter lim="800000"/>
            <a:headEnd/>
            <a:tailEnd/>
          </a:ln>
        </p:spPr>
        <p:txBody>
          <a:bodyPr wrap="square">
            <a:spAutoFit/>
          </a:bodyPr>
          <a:lstStyle/>
          <a:p>
            <a:pPr eaLnBrk="0" hangingPunct="0">
              <a:buNone/>
            </a:pPr>
            <a:r>
              <a:rPr lang="en-US" sz="2400" dirty="0" smtClean="0">
                <a:latin typeface="Times New Roman" pitchFamily="18" charset="0"/>
              </a:rPr>
              <a:t>SPEILBERG      /      FORD</a:t>
            </a:r>
            <a:endParaRPr lang="en-US" sz="2400" dirty="0">
              <a:latin typeface="Times New Roman" pitchFamily="18" charset="0"/>
            </a:endParaRPr>
          </a:p>
        </p:txBody>
      </p:sp>
      <p:sp>
        <p:nvSpPr>
          <p:cNvPr id="9225" name="Text Box 9"/>
          <p:cNvSpPr txBox="1">
            <a:spLocks noChangeArrowheads="1"/>
          </p:cNvSpPr>
          <p:nvPr/>
        </p:nvSpPr>
        <p:spPr bwMode="auto">
          <a:xfrm>
            <a:off x="3543300" y="2209800"/>
            <a:ext cx="3429000" cy="584775"/>
          </a:xfrm>
          <a:prstGeom prst="rect">
            <a:avLst/>
          </a:prstGeom>
          <a:solidFill>
            <a:schemeClr val="accent1"/>
          </a:solidFill>
          <a:ln w="38100">
            <a:solidFill>
              <a:schemeClr val="tx1"/>
            </a:solidFill>
            <a:miter lim="800000"/>
            <a:headEnd/>
            <a:tailEnd/>
          </a:ln>
        </p:spPr>
        <p:txBody>
          <a:bodyPr wrap="square">
            <a:spAutoFit/>
          </a:bodyPr>
          <a:lstStyle/>
          <a:p>
            <a:pPr algn="ctr" eaLnBrk="0" hangingPunct="0">
              <a:buNone/>
            </a:pPr>
            <a:r>
              <a:rPr lang="en-US" dirty="0">
                <a:solidFill>
                  <a:schemeClr val="bg2"/>
                </a:solidFill>
                <a:effectLst/>
                <a:latin typeface="Times New Roman" pitchFamily="18" charset="0"/>
              </a:rPr>
              <a:t>CREATIVITY</a:t>
            </a:r>
          </a:p>
        </p:txBody>
      </p:sp>
      <p:sp>
        <p:nvSpPr>
          <p:cNvPr id="9226" name="Text Box 10"/>
          <p:cNvSpPr txBox="1">
            <a:spLocks noChangeArrowheads="1"/>
          </p:cNvSpPr>
          <p:nvPr/>
        </p:nvSpPr>
        <p:spPr bwMode="auto">
          <a:xfrm>
            <a:off x="-38100" y="3124200"/>
            <a:ext cx="2057399" cy="523220"/>
          </a:xfrm>
          <a:prstGeom prst="rect">
            <a:avLst/>
          </a:prstGeom>
          <a:solidFill>
            <a:schemeClr val="accent1"/>
          </a:solidFill>
          <a:ln w="9525">
            <a:solidFill>
              <a:schemeClr val="tx1"/>
            </a:solidFill>
            <a:miter lim="800000"/>
            <a:headEnd/>
            <a:tailEnd/>
          </a:ln>
        </p:spPr>
        <p:txBody>
          <a:bodyPr wrap="square">
            <a:spAutoFit/>
          </a:bodyPr>
          <a:lstStyle/>
          <a:p>
            <a:pPr eaLnBrk="0" hangingPunct="0">
              <a:buNone/>
            </a:pPr>
            <a:r>
              <a:rPr lang="en-US" sz="2800" dirty="0">
                <a:solidFill>
                  <a:schemeClr val="bg2"/>
                </a:solidFill>
                <a:effectLst/>
                <a:latin typeface="Times New Roman" pitchFamily="18" charset="0"/>
              </a:rPr>
              <a:t>WRITERS</a:t>
            </a:r>
            <a:endParaRPr lang="en-US" sz="1600" dirty="0">
              <a:solidFill>
                <a:schemeClr val="bg2"/>
              </a:solidFill>
              <a:effectLst/>
              <a:latin typeface="Times New Roman" pitchFamily="18" charset="0"/>
            </a:endParaRPr>
          </a:p>
        </p:txBody>
      </p:sp>
      <p:sp>
        <p:nvSpPr>
          <p:cNvPr id="9227" name="Text Box 11"/>
          <p:cNvSpPr txBox="1">
            <a:spLocks noChangeArrowheads="1"/>
          </p:cNvSpPr>
          <p:nvPr/>
        </p:nvSpPr>
        <p:spPr bwMode="auto">
          <a:xfrm>
            <a:off x="2497924" y="3134380"/>
            <a:ext cx="1621854" cy="523220"/>
          </a:xfrm>
          <a:prstGeom prst="rect">
            <a:avLst/>
          </a:prstGeom>
          <a:solidFill>
            <a:schemeClr val="accent1"/>
          </a:solidFill>
          <a:ln w="9525">
            <a:solidFill>
              <a:schemeClr val="tx1"/>
            </a:solidFill>
            <a:miter lim="800000"/>
            <a:headEnd/>
            <a:tailEnd/>
          </a:ln>
        </p:spPr>
        <p:txBody>
          <a:bodyPr wrap="none">
            <a:spAutoFit/>
          </a:bodyPr>
          <a:lstStyle/>
          <a:p>
            <a:pPr eaLnBrk="0" hangingPunct="0">
              <a:buNone/>
            </a:pPr>
            <a:r>
              <a:rPr lang="en-US" sz="2800" dirty="0">
                <a:solidFill>
                  <a:schemeClr val="bg2"/>
                </a:solidFill>
                <a:effectLst/>
                <a:latin typeface="Times New Roman" pitchFamily="18" charset="0"/>
              </a:rPr>
              <a:t>ARTISTS</a:t>
            </a:r>
            <a:endParaRPr lang="en-US" sz="1600" dirty="0">
              <a:solidFill>
                <a:schemeClr val="bg2"/>
              </a:solidFill>
              <a:effectLst/>
              <a:latin typeface="Times New Roman" pitchFamily="18" charset="0"/>
            </a:endParaRPr>
          </a:p>
        </p:txBody>
      </p:sp>
      <p:sp>
        <p:nvSpPr>
          <p:cNvPr id="9228" name="Text Box 12"/>
          <p:cNvSpPr txBox="1">
            <a:spLocks noChangeArrowheads="1"/>
          </p:cNvSpPr>
          <p:nvPr/>
        </p:nvSpPr>
        <p:spPr bwMode="auto">
          <a:xfrm>
            <a:off x="4326724" y="3134380"/>
            <a:ext cx="2162772" cy="523220"/>
          </a:xfrm>
          <a:prstGeom prst="rect">
            <a:avLst/>
          </a:prstGeom>
          <a:solidFill>
            <a:schemeClr val="accent1"/>
          </a:solidFill>
          <a:ln w="9525">
            <a:solidFill>
              <a:schemeClr val="tx1"/>
            </a:solidFill>
            <a:miter lim="800000"/>
            <a:headEnd/>
            <a:tailEnd/>
          </a:ln>
        </p:spPr>
        <p:txBody>
          <a:bodyPr wrap="none">
            <a:spAutoFit/>
          </a:bodyPr>
          <a:lstStyle/>
          <a:p>
            <a:pPr eaLnBrk="0" hangingPunct="0">
              <a:buNone/>
            </a:pPr>
            <a:r>
              <a:rPr lang="en-US" sz="2800" dirty="0">
                <a:solidFill>
                  <a:schemeClr val="bg2"/>
                </a:solidFill>
                <a:effectLst/>
                <a:latin typeface="Times New Roman" pitchFamily="18" charset="0"/>
              </a:rPr>
              <a:t>MUSICIANS</a:t>
            </a:r>
            <a:endParaRPr lang="en-US" sz="1600" dirty="0">
              <a:solidFill>
                <a:schemeClr val="bg2"/>
              </a:solidFill>
              <a:effectLst/>
              <a:latin typeface="Times New Roman" pitchFamily="18" charset="0"/>
            </a:endParaRPr>
          </a:p>
        </p:txBody>
      </p:sp>
      <p:sp>
        <p:nvSpPr>
          <p:cNvPr id="9229" name="Text Box 13"/>
          <p:cNvSpPr txBox="1">
            <a:spLocks noChangeArrowheads="1"/>
          </p:cNvSpPr>
          <p:nvPr/>
        </p:nvSpPr>
        <p:spPr bwMode="auto">
          <a:xfrm>
            <a:off x="6612724" y="3124200"/>
            <a:ext cx="3674276" cy="523220"/>
          </a:xfrm>
          <a:prstGeom prst="rect">
            <a:avLst/>
          </a:prstGeom>
          <a:solidFill>
            <a:schemeClr val="accent1"/>
          </a:solidFill>
          <a:ln w="9525">
            <a:solidFill>
              <a:schemeClr val="tx1"/>
            </a:solidFill>
            <a:miter lim="800000"/>
            <a:headEnd/>
            <a:tailEnd/>
          </a:ln>
        </p:spPr>
        <p:txBody>
          <a:bodyPr wrap="none">
            <a:spAutoFit/>
          </a:bodyPr>
          <a:lstStyle/>
          <a:p>
            <a:pPr eaLnBrk="0" hangingPunct="0">
              <a:buNone/>
            </a:pPr>
            <a:r>
              <a:rPr lang="en-US" sz="2800" dirty="0" smtClean="0">
                <a:solidFill>
                  <a:schemeClr val="bg2"/>
                </a:solidFill>
                <a:effectLst/>
                <a:latin typeface="Times New Roman" pitchFamily="18" charset="0"/>
              </a:rPr>
              <a:t>ACTORS/DIRECTORS</a:t>
            </a:r>
            <a:endParaRPr lang="en-US" sz="2800" dirty="0">
              <a:solidFill>
                <a:schemeClr val="bg2"/>
              </a:solidFill>
              <a:effectLst/>
              <a:latin typeface="Times New Roman" pitchFamily="18" charset="0"/>
            </a:endParaRPr>
          </a:p>
        </p:txBody>
      </p:sp>
      <p:pic>
        <p:nvPicPr>
          <p:cNvPr id="9230" name="Picture 14" descr="hca"/>
          <p:cNvPicPr>
            <a:picLocks noChangeAspect="1" noChangeArrowheads="1"/>
          </p:cNvPicPr>
          <p:nvPr/>
        </p:nvPicPr>
        <p:blipFill>
          <a:blip r:embed="rId3" cstate="print"/>
          <a:srcRect b="5405"/>
          <a:stretch>
            <a:fillRect/>
          </a:stretch>
        </p:blipFill>
        <p:spPr bwMode="auto">
          <a:xfrm>
            <a:off x="0" y="3657600"/>
            <a:ext cx="2341364" cy="2667001"/>
          </a:xfrm>
          <a:prstGeom prst="rect">
            <a:avLst/>
          </a:prstGeom>
          <a:noFill/>
          <a:ln w="9525">
            <a:noFill/>
            <a:miter lim="800000"/>
            <a:headEnd/>
            <a:tailEnd/>
          </a:ln>
        </p:spPr>
      </p:pic>
      <p:sp>
        <p:nvSpPr>
          <p:cNvPr id="9234" name="Text Box 18"/>
          <p:cNvSpPr txBox="1">
            <a:spLocks noChangeArrowheads="1"/>
          </p:cNvSpPr>
          <p:nvPr/>
        </p:nvSpPr>
        <p:spPr bwMode="auto">
          <a:xfrm>
            <a:off x="4533900" y="6248400"/>
            <a:ext cx="1905000" cy="461665"/>
          </a:xfrm>
          <a:prstGeom prst="rect">
            <a:avLst/>
          </a:prstGeom>
          <a:noFill/>
          <a:ln w="9525">
            <a:noFill/>
            <a:miter lim="800000"/>
            <a:headEnd/>
            <a:tailEnd/>
          </a:ln>
        </p:spPr>
        <p:txBody>
          <a:bodyPr wrap="square">
            <a:spAutoFit/>
          </a:bodyPr>
          <a:lstStyle/>
          <a:p>
            <a:pPr algn="ctr" eaLnBrk="0" hangingPunct="0">
              <a:buNone/>
            </a:pPr>
            <a:r>
              <a:rPr lang="en-US" sz="2400" dirty="0">
                <a:latin typeface="Times New Roman" pitchFamily="18" charset="0"/>
              </a:rPr>
              <a:t>MOZART</a:t>
            </a:r>
          </a:p>
        </p:txBody>
      </p:sp>
      <p:sp>
        <p:nvSpPr>
          <p:cNvPr id="9235" name="Line 19"/>
          <p:cNvSpPr>
            <a:spLocks noChangeShapeType="1"/>
          </p:cNvSpPr>
          <p:nvPr/>
        </p:nvSpPr>
        <p:spPr bwMode="auto">
          <a:xfrm>
            <a:off x="5295900" y="1905000"/>
            <a:ext cx="0" cy="304800"/>
          </a:xfrm>
          <a:prstGeom prst="line">
            <a:avLst/>
          </a:prstGeom>
          <a:noFill/>
          <a:ln w="38100">
            <a:solidFill>
              <a:schemeClr val="tx1"/>
            </a:solidFill>
            <a:round/>
            <a:headEnd/>
            <a:tailEnd type="triangle" w="med" len="med"/>
          </a:ln>
        </p:spPr>
        <p:txBody>
          <a:bodyPr/>
          <a:lstStyle/>
          <a:p>
            <a:endParaRPr lang="en-US"/>
          </a:p>
        </p:txBody>
      </p:sp>
      <p:sp>
        <p:nvSpPr>
          <p:cNvPr id="9236" name="Line 20"/>
          <p:cNvSpPr>
            <a:spLocks noChangeShapeType="1"/>
          </p:cNvSpPr>
          <p:nvPr/>
        </p:nvSpPr>
        <p:spPr bwMode="auto">
          <a:xfrm flipH="1">
            <a:off x="1181100" y="2362200"/>
            <a:ext cx="2314575" cy="685800"/>
          </a:xfrm>
          <a:prstGeom prst="line">
            <a:avLst/>
          </a:prstGeom>
          <a:noFill/>
          <a:ln w="38100">
            <a:solidFill>
              <a:schemeClr val="tx1"/>
            </a:solidFill>
            <a:prstDash val="sysDot"/>
            <a:round/>
            <a:headEnd/>
            <a:tailEnd type="triangle" w="med" len="med"/>
          </a:ln>
        </p:spPr>
        <p:txBody>
          <a:bodyPr/>
          <a:lstStyle/>
          <a:p>
            <a:endParaRPr lang="en-US"/>
          </a:p>
        </p:txBody>
      </p:sp>
      <p:sp>
        <p:nvSpPr>
          <p:cNvPr id="9239" name="Line 23"/>
          <p:cNvSpPr>
            <a:spLocks noChangeShapeType="1"/>
          </p:cNvSpPr>
          <p:nvPr/>
        </p:nvSpPr>
        <p:spPr bwMode="auto">
          <a:xfrm>
            <a:off x="6972300" y="2362200"/>
            <a:ext cx="1905000" cy="685800"/>
          </a:xfrm>
          <a:prstGeom prst="line">
            <a:avLst/>
          </a:prstGeom>
          <a:noFill/>
          <a:ln w="38100">
            <a:solidFill>
              <a:schemeClr val="tx1"/>
            </a:solidFill>
            <a:prstDash val="sysDot"/>
            <a:round/>
            <a:headEnd/>
            <a:tailEnd type="triangle" w="med" len="med"/>
          </a:ln>
        </p:spPr>
        <p:txBody>
          <a:bodyPr/>
          <a:lstStyle/>
          <a:p>
            <a:endParaRPr lang="en-US"/>
          </a:p>
        </p:txBody>
      </p:sp>
      <p:sp>
        <p:nvSpPr>
          <p:cNvPr id="24" name="Rectangle 4"/>
          <p:cNvSpPr>
            <a:spLocks noChangeArrowheads="1"/>
          </p:cNvSpPr>
          <p:nvPr/>
        </p:nvSpPr>
        <p:spPr bwMode="auto">
          <a:xfrm>
            <a:off x="3102174" y="1295400"/>
            <a:ext cx="4403526" cy="609600"/>
          </a:xfrm>
          <a:prstGeom prst="rect">
            <a:avLst/>
          </a:prstGeom>
          <a:solidFill>
            <a:srgbClr val="FFFF99"/>
          </a:solidFill>
          <a:ln w="9525">
            <a:solidFill>
              <a:schemeClr val="tx1"/>
            </a:solidFill>
            <a:miter lim="800000"/>
            <a:headEnd/>
            <a:tailEnd/>
          </a:ln>
        </p:spPr>
        <p:txBody>
          <a:bodyPr wrap="none" tIns="365760" anchor="b"/>
          <a:lstStyle/>
          <a:p>
            <a:pPr algn="ctr" eaLnBrk="0" hangingPunct="0">
              <a:buNone/>
            </a:pPr>
            <a:r>
              <a:rPr lang="en-US" sz="3600" b="1" dirty="0" smtClean="0">
                <a:solidFill>
                  <a:srgbClr val="000000"/>
                </a:solidFill>
                <a:effectLst/>
                <a:latin typeface="+mj-lt"/>
              </a:rPr>
              <a:t>STRENGTHS</a:t>
            </a:r>
            <a:endParaRPr lang="en-US" sz="3600" b="1" dirty="0">
              <a:solidFill>
                <a:srgbClr val="000000"/>
              </a:solidFill>
              <a:effectLst/>
              <a:latin typeface="+mj-lt"/>
            </a:endParaRPr>
          </a:p>
        </p:txBody>
      </p:sp>
      <p:grpSp>
        <p:nvGrpSpPr>
          <p:cNvPr id="25" name="Group 31"/>
          <p:cNvGrpSpPr>
            <a:grpSpLocks/>
          </p:cNvGrpSpPr>
          <p:nvPr/>
        </p:nvGrpSpPr>
        <p:grpSpPr bwMode="auto">
          <a:xfrm>
            <a:off x="0" y="0"/>
            <a:ext cx="10287000" cy="995065"/>
            <a:chOff x="814388" y="0"/>
            <a:chExt cx="8658225" cy="995066"/>
          </a:xfrm>
        </p:grpSpPr>
        <p:sp>
          <p:nvSpPr>
            <p:cNvPr id="26" name="Text Box 2"/>
            <p:cNvSpPr txBox="1">
              <a:spLocks noChangeArrowheads="1"/>
            </p:cNvSpPr>
            <p:nvPr/>
          </p:nvSpPr>
          <p:spPr bwMode="auto">
            <a:xfrm>
              <a:off x="814388" y="0"/>
              <a:ext cx="8658225" cy="641351"/>
            </a:xfrm>
            <a:prstGeom prst="rect">
              <a:avLst/>
            </a:prstGeom>
            <a:noFill/>
            <a:ln w="9525">
              <a:noFill/>
              <a:miter lim="800000"/>
              <a:headEnd/>
              <a:tailEnd/>
            </a:ln>
            <a:effectLst/>
          </p:spPr>
          <p:txBody>
            <a:bodyPr>
              <a:spAutoFit/>
            </a:bodyPr>
            <a:lstStyle/>
            <a:p>
              <a:pPr algn="ctr">
                <a:spcBef>
                  <a:spcPct val="50000"/>
                </a:spcBef>
                <a:buFont typeface="Monotype Sorts" pitchFamily="2" charset="2"/>
                <a:buNone/>
                <a:defRPr/>
              </a:pPr>
              <a:r>
                <a:rPr lang="en-US" sz="3600" dirty="0">
                  <a:solidFill>
                    <a:schemeClr val="tx2"/>
                  </a:solidFill>
                </a:rPr>
                <a:t>THE PICTURE OF DYSLEXIA</a:t>
              </a:r>
            </a:p>
          </p:txBody>
        </p:sp>
        <p:sp>
          <p:nvSpPr>
            <p:cNvPr id="27" name="Text Box 3"/>
            <p:cNvSpPr txBox="1">
              <a:spLocks noChangeArrowheads="1"/>
            </p:cNvSpPr>
            <p:nvPr/>
          </p:nvSpPr>
          <p:spPr bwMode="auto">
            <a:xfrm>
              <a:off x="1328805" y="533401"/>
              <a:ext cx="7629393" cy="461665"/>
            </a:xfrm>
            <a:prstGeom prst="rect">
              <a:avLst/>
            </a:prstGeom>
            <a:noFill/>
            <a:ln w="9525">
              <a:noFill/>
              <a:miter lim="800000"/>
              <a:headEnd/>
              <a:tailEnd/>
            </a:ln>
            <a:effectLst/>
          </p:spPr>
          <p:txBody>
            <a:bodyPr>
              <a:spAutoFit/>
            </a:bodyPr>
            <a:lstStyle/>
            <a:p>
              <a:pPr algn="ctr">
                <a:buFont typeface="Monotype Sorts" pitchFamily="2" charset="2"/>
                <a:buNone/>
                <a:defRPr/>
              </a:pPr>
              <a:r>
                <a:rPr lang="en-US" sz="2400" dirty="0">
                  <a:solidFill>
                    <a:srgbClr val="FFFFFF"/>
                  </a:solidFill>
                </a:rPr>
                <a:t>(ALL </a:t>
              </a:r>
              <a:r>
                <a:rPr lang="en-US" sz="2400" dirty="0" smtClean="0">
                  <a:solidFill>
                    <a:srgbClr val="FFFFFF"/>
                  </a:solidFill>
                </a:rPr>
                <a:t>STRENGTHS </a:t>
              </a:r>
              <a:r>
                <a:rPr lang="en-US" sz="2400" u="sng" dirty="0" smtClean="0">
                  <a:solidFill>
                    <a:srgbClr val="FFFFFF"/>
                  </a:solidFill>
                </a:rPr>
                <a:t>DO </a:t>
              </a:r>
              <a:r>
                <a:rPr lang="en-US" sz="2400" u="sng" dirty="0">
                  <a:solidFill>
                    <a:srgbClr val="FFFFFF"/>
                  </a:solidFill>
                </a:rPr>
                <a:t>NOT</a:t>
              </a:r>
              <a:r>
                <a:rPr lang="en-US" sz="2400" dirty="0">
                  <a:solidFill>
                    <a:srgbClr val="FFFFFF"/>
                  </a:solidFill>
                </a:rPr>
                <a:t> OCCUR </a:t>
              </a:r>
              <a:r>
                <a:rPr lang="en-US" sz="2400" dirty="0" smtClean="0">
                  <a:solidFill>
                    <a:srgbClr val="FFFFFF"/>
                  </a:solidFill>
                </a:rPr>
                <a:t>FOR EVERYONE</a:t>
              </a:r>
              <a:r>
                <a:rPr lang="en-US" sz="2400" dirty="0">
                  <a:solidFill>
                    <a:srgbClr val="FFFFFF"/>
                  </a:solidFill>
                </a:rPr>
                <a:t>)</a:t>
              </a:r>
            </a:p>
          </p:txBody>
        </p:sp>
      </p:grpSp>
      <p:pic>
        <p:nvPicPr>
          <p:cNvPr id="61442" name="Picture 2" descr="E:\mozart-2.jpg"/>
          <p:cNvPicPr>
            <a:picLocks noChangeAspect="1" noChangeArrowheads="1"/>
          </p:cNvPicPr>
          <p:nvPr/>
        </p:nvPicPr>
        <p:blipFill>
          <a:blip r:embed="rId4" cstate="print"/>
          <a:srcRect t="1784"/>
          <a:stretch>
            <a:fillRect/>
          </a:stretch>
        </p:blipFill>
        <p:spPr bwMode="auto">
          <a:xfrm>
            <a:off x="4530360" y="3705190"/>
            <a:ext cx="1908540" cy="2619410"/>
          </a:xfrm>
          <a:prstGeom prst="rect">
            <a:avLst/>
          </a:prstGeom>
          <a:noFill/>
        </p:spPr>
      </p:pic>
      <p:pic>
        <p:nvPicPr>
          <p:cNvPr id="61443" name="Picture 3" descr="E:\2008_indiana_jones_4_023.jpg"/>
          <p:cNvPicPr>
            <a:picLocks noChangeAspect="1" noChangeArrowheads="1"/>
          </p:cNvPicPr>
          <p:nvPr/>
        </p:nvPicPr>
        <p:blipFill>
          <a:blip r:embed="rId5" cstate="print"/>
          <a:srcRect l="24167" r="6667" b="26250"/>
          <a:stretch>
            <a:fillRect/>
          </a:stretch>
        </p:blipFill>
        <p:spPr bwMode="auto">
          <a:xfrm>
            <a:off x="6667500" y="3657599"/>
            <a:ext cx="3619500" cy="2667001"/>
          </a:xfrm>
          <a:prstGeom prst="rect">
            <a:avLst/>
          </a:prstGeom>
          <a:noFill/>
        </p:spPr>
      </p:pic>
      <p:pic>
        <p:nvPicPr>
          <p:cNvPr id="61444" name="Picture 4" descr="E:\Mona-Lisa.jpg"/>
          <p:cNvPicPr>
            <a:picLocks noChangeAspect="1" noChangeArrowheads="1"/>
          </p:cNvPicPr>
          <p:nvPr/>
        </p:nvPicPr>
        <p:blipFill>
          <a:blip r:embed="rId6" cstate="print"/>
          <a:srcRect t="8000" b="4000"/>
          <a:stretch>
            <a:fillRect/>
          </a:stretch>
        </p:blipFill>
        <p:spPr bwMode="auto">
          <a:xfrm>
            <a:off x="2324100" y="3672840"/>
            <a:ext cx="2032000" cy="2670810"/>
          </a:xfrm>
          <a:prstGeom prst="rect">
            <a:avLst/>
          </a:prstGeom>
          <a:noFill/>
        </p:spPr>
      </p:pic>
      <p:sp>
        <p:nvSpPr>
          <p:cNvPr id="28" name="Rectangle 27"/>
          <p:cNvSpPr/>
          <p:nvPr/>
        </p:nvSpPr>
        <p:spPr>
          <a:xfrm>
            <a:off x="0" y="926068"/>
            <a:ext cx="10287000" cy="369332"/>
          </a:xfrm>
          <a:prstGeom prst="rect">
            <a:avLst/>
          </a:prstGeom>
        </p:spPr>
        <p:txBody>
          <a:bodyPr wrap="square">
            <a:spAutoFit/>
          </a:bodyPr>
          <a:lstStyle/>
          <a:p>
            <a:pPr algn="ctr">
              <a:buNone/>
            </a:pPr>
            <a:r>
              <a:rPr lang="en-US" sz="1800" dirty="0" smtClean="0">
                <a:solidFill>
                  <a:schemeClr val="tx1"/>
                </a:solidFill>
              </a:rPr>
              <a:t>(Alexander &amp; Conway, 2006)</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8" name="Line 6"/>
          <p:cNvSpPr>
            <a:spLocks noChangeShapeType="1"/>
          </p:cNvSpPr>
          <p:nvPr/>
        </p:nvSpPr>
        <p:spPr bwMode="auto">
          <a:xfrm>
            <a:off x="5143500" y="1905000"/>
            <a:ext cx="0" cy="304800"/>
          </a:xfrm>
          <a:prstGeom prst="line">
            <a:avLst/>
          </a:prstGeom>
          <a:noFill/>
          <a:ln w="38100">
            <a:solidFill>
              <a:schemeClr val="tx1"/>
            </a:solidFill>
            <a:round/>
            <a:headEnd/>
            <a:tailEnd type="triangle" w="med" len="med"/>
          </a:ln>
        </p:spPr>
        <p:txBody>
          <a:bodyPr/>
          <a:lstStyle/>
          <a:p>
            <a:endParaRPr lang="en-US"/>
          </a:p>
        </p:txBody>
      </p:sp>
      <p:sp>
        <p:nvSpPr>
          <p:cNvPr id="10244" name="Text Box 8"/>
          <p:cNvSpPr txBox="1">
            <a:spLocks noChangeArrowheads="1"/>
          </p:cNvSpPr>
          <p:nvPr/>
        </p:nvSpPr>
        <p:spPr bwMode="auto">
          <a:xfrm>
            <a:off x="1841572" y="2209800"/>
            <a:ext cx="6309676" cy="584775"/>
          </a:xfrm>
          <a:prstGeom prst="rect">
            <a:avLst/>
          </a:prstGeom>
          <a:solidFill>
            <a:schemeClr val="accent1"/>
          </a:solidFill>
          <a:ln w="38100">
            <a:solidFill>
              <a:schemeClr val="tx1"/>
            </a:solidFill>
            <a:miter lim="800000"/>
            <a:headEnd/>
            <a:tailEnd/>
          </a:ln>
        </p:spPr>
        <p:txBody>
          <a:bodyPr wrap="none">
            <a:spAutoFit/>
          </a:bodyPr>
          <a:lstStyle/>
          <a:p>
            <a:pPr eaLnBrk="0" hangingPunct="0">
              <a:buNone/>
            </a:pPr>
            <a:r>
              <a:rPr lang="en-US" dirty="0">
                <a:solidFill>
                  <a:schemeClr val="bg2"/>
                </a:solidFill>
                <a:effectLst/>
                <a:latin typeface="Times New Roman" pitchFamily="18" charset="0"/>
              </a:rPr>
              <a:t>VISUOSPATIAL / MOTOR SKILLS</a:t>
            </a:r>
          </a:p>
        </p:txBody>
      </p:sp>
      <p:sp>
        <p:nvSpPr>
          <p:cNvPr id="10245" name="Text Box 9"/>
          <p:cNvSpPr txBox="1">
            <a:spLocks noChangeArrowheads="1"/>
          </p:cNvSpPr>
          <p:nvPr/>
        </p:nvSpPr>
        <p:spPr bwMode="auto">
          <a:xfrm>
            <a:off x="1460679" y="3286780"/>
            <a:ext cx="2082621" cy="523220"/>
          </a:xfrm>
          <a:prstGeom prst="rect">
            <a:avLst/>
          </a:prstGeom>
          <a:solidFill>
            <a:schemeClr val="accent1"/>
          </a:solidFill>
          <a:ln w="9525">
            <a:solidFill>
              <a:schemeClr val="tx1"/>
            </a:solidFill>
            <a:miter lim="800000"/>
            <a:headEnd/>
            <a:tailEnd/>
          </a:ln>
        </p:spPr>
        <p:txBody>
          <a:bodyPr wrap="none">
            <a:spAutoFit/>
          </a:bodyPr>
          <a:lstStyle/>
          <a:p>
            <a:pPr eaLnBrk="0" hangingPunct="0">
              <a:buNone/>
            </a:pPr>
            <a:r>
              <a:rPr lang="en-US" sz="2800" dirty="0">
                <a:solidFill>
                  <a:schemeClr val="bg2"/>
                </a:solidFill>
                <a:effectLst/>
                <a:latin typeface="Times New Roman" pitchFamily="18" charset="0"/>
              </a:rPr>
              <a:t>SURGEONS</a:t>
            </a:r>
          </a:p>
        </p:txBody>
      </p:sp>
      <p:sp>
        <p:nvSpPr>
          <p:cNvPr id="10246" name="Text Box 10"/>
          <p:cNvSpPr txBox="1">
            <a:spLocks noChangeArrowheads="1"/>
          </p:cNvSpPr>
          <p:nvPr/>
        </p:nvSpPr>
        <p:spPr bwMode="auto">
          <a:xfrm>
            <a:off x="6591300" y="3352800"/>
            <a:ext cx="1962653" cy="523220"/>
          </a:xfrm>
          <a:prstGeom prst="rect">
            <a:avLst/>
          </a:prstGeom>
          <a:solidFill>
            <a:schemeClr val="accent1"/>
          </a:solidFill>
          <a:ln w="9525">
            <a:solidFill>
              <a:schemeClr val="tx1"/>
            </a:solidFill>
            <a:miter lim="800000"/>
            <a:headEnd/>
            <a:tailEnd/>
          </a:ln>
        </p:spPr>
        <p:txBody>
          <a:bodyPr wrap="none">
            <a:spAutoFit/>
          </a:bodyPr>
          <a:lstStyle/>
          <a:p>
            <a:pPr eaLnBrk="0" hangingPunct="0">
              <a:buNone/>
            </a:pPr>
            <a:r>
              <a:rPr lang="en-US" sz="2800" dirty="0">
                <a:solidFill>
                  <a:schemeClr val="bg2"/>
                </a:solidFill>
                <a:effectLst/>
                <a:latin typeface="Times New Roman" pitchFamily="18" charset="0"/>
              </a:rPr>
              <a:t>ATHLETES</a:t>
            </a:r>
            <a:endParaRPr lang="en-US" sz="1800" dirty="0">
              <a:solidFill>
                <a:schemeClr val="bg2"/>
              </a:solidFill>
              <a:effectLst/>
              <a:latin typeface="Times New Roman" pitchFamily="18" charset="0"/>
            </a:endParaRPr>
          </a:p>
        </p:txBody>
      </p:sp>
      <p:pic>
        <p:nvPicPr>
          <p:cNvPr id="10247" name="Picture 11" descr="cushing"/>
          <p:cNvPicPr>
            <a:picLocks noChangeAspect="1" noChangeArrowheads="1"/>
          </p:cNvPicPr>
          <p:nvPr/>
        </p:nvPicPr>
        <p:blipFill>
          <a:blip r:embed="rId3" cstate="print"/>
          <a:srcRect l="24590" b="26875"/>
          <a:stretch>
            <a:fillRect/>
          </a:stretch>
        </p:blipFill>
        <p:spPr bwMode="auto">
          <a:xfrm>
            <a:off x="0" y="3810000"/>
            <a:ext cx="4956464" cy="2513013"/>
          </a:xfrm>
          <a:prstGeom prst="rect">
            <a:avLst/>
          </a:prstGeom>
          <a:noFill/>
          <a:ln w="9525">
            <a:noFill/>
            <a:miter lim="800000"/>
            <a:headEnd/>
            <a:tailEnd/>
          </a:ln>
        </p:spPr>
      </p:pic>
      <p:pic>
        <p:nvPicPr>
          <p:cNvPr id="10248" name="Picture 12" descr="n ryan"/>
          <p:cNvPicPr>
            <a:picLocks noChangeAspect="1" noChangeArrowheads="1"/>
          </p:cNvPicPr>
          <p:nvPr/>
        </p:nvPicPr>
        <p:blipFill>
          <a:blip r:embed="rId4" cstate="print"/>
          <a:srcRect b="9375"/>
          <a:stretch>
            <a:fillRect/>
          </a:stretch>
        </p:blipFill>
        <p:spPr bwMode="auto">
          <a:xfrm>
            <a:off x="7574973" y="3810000"/>
            <a:ext cx="2712027" cy="2514600"/>
          </a:xfrm>
          <a:prstGeom prst="rect">
            <a:avLst/>
          </a:prstGeom>
          <a:noFill/>
          <a:ln w="9525">
            <a:noFill/>
            <a:miter lim="800000"/>
            <a:headEnd/>
            <a:tailEnd/>
          </a:ln>
        </p:spPr>
      </p:pic>
      <p:pic>
        <p:nvPicPr>
          <p:cNvPr id="10249" name="Picture 13" descr="ALI"/>
          <p:cNvPicPr>
            <a:picLocks noChangeAspect="1" noChangeArrowheads="1"/>
          </p:cNvPicPr>
          <p:nvPr/>
        </p:nvPicPr>
        <p:blipFill>
          <a:blip r:embed="rId5" cstate="print"/>
          <a:srcRect b="5305"/>
          <a:stretch>
            <a:fillRect/>
          </a:stretch>
        </p:blipFill>
        <p:spPr bwMode="auto">
          <a:xfrm>
            <a:off x="4956464" y="3810000"/>
            <a:ext cx="2604871" cy="2514600"/>
          </a:xfrm>
          <a:prstGeom prst="rect">
            <a:avLst/>
          </a:prstGeom>
          <a:noFill/>
          <a:ln w="9525">
            <a:noFill/>
            <a:miter lim="800000"/>
            <a:headEnd/>
            <a:tailEnd/>
          </a:ln>
        </p:spPr>
      </p:pic>
      <p:sp>
        <p:nvSpPr>
          <p:cNvPr id="10250" name="Text Box 14"/>
          <p:cNvSpPr txBox="1">
            <a:spLocks noChangeArrowheads="1"/>
          </p:cNvSpPr>
          <p:nvPr/>
        </p:nvSpPr>
        <p:spPr bwMode="auto">
          <a:xfrm>
            <a:off x="1181100" y="6354763"/>
            <a:ext cx="2793137" cy="461665"/>
          </a:xfrm>
          <a:prstGeom prst="rect">
            <a:avLst/>
          </a:prstGeom>
          <a:noFill/>
          <a:ln w="9525">
            <a:noFill/>
            <a:miter lim="800000"/>
            <a:headEnd/>
            <a:tailEnd/>
          </a:ln>
        </p:spPr>
        <p:txBody>
          <a:bodyPr wrap="none">
            <a:spAutoFit/>
          </a:bodyPr>
          <a:lstStyle/>
          <a:p>
            <a:pPr eaLnBrk="0" hangingPunct="0">
              <a:buNone/>
            </a:pPr>
            <a:r>
              <a:rPr lang="en-US" sz="2400" b="1" dirty="0">
                <a:latin typeface="Times New Roman" pitchFamily="18" charset="0"/>
              </a:rPr>
              <a:t>NEUROSURGERY</a:t>
            </a:r>
          </a:p>
        </p:txBody>
      </p:sp>
      <p:sp>
        <p:nvSpPr>
          <p:cNvPr id="10251" name="Text Box 15"/>
          <p:cNvSpPr txBox="1">
            <a:spLocks noChangeArrowheads="1"/>
          </p:cNvSpPr>
          <p:nvPr/>
        </p:nvSpPr>
        <p:spPr bwMode="auto">
          <a:xfrm>
            <a:off x="4887893" y="6354763"/>
            <a:ext cx="2809423" cy="461665"/>
          </a:xfrm>
          <a:prstGeom prst="rect">
            <a:avLst/>
          </a:prstGeom>
          <a:noFill/>
          <a:ln w="9525">
            <a:noFill/>
            <a:miter lim="800000"/>
            <a:headEnd/>
            <a:tailEnd/>
          </a:ln>
        </p:spPr>
        <p:txBody>
          <a:bodyPr wrap="none">
            <a:spAutoFit/>
          </a:bodyPr>
          <a:lstStyle/>
          <a:p>
            <a:pPr eaLnBrk="0" hangingPunct="0">
              <a:buNone/>
            </a:pPr>
            <a:r>
              <a:rPr lang="en-US" sz="2400" b="1" dirty="0" smtClean="0">
                <a:latin typeface="Times New Roman" pitchFamily="18" charset="0"/>
              </a:rPr>
              <a:t>MUHAMMAD </a:t>
            </a:r>
            <a:r>
              <a:rPr lang="en-US" sz="2400" b="1" dirty="0">
                <a:latin typeface="Times New Roman" pitchFamily="18" charset="0"/>
              </a:rPr>
              <a:t>ALI</a:t>
            </a:r>
          </a:p>
        </p:txBody>
      </p:sp>
      <p:sp>
        <p:nvSpPr>
          <p:cNvPr id="10252" name="Text Box 16"/>
          <p:cNvSpPr txBox="1">
            <a:spLocks noChangeArrowheads="1"/>
          </p:cNvSpPr>
          <p:nvPr/>
        </p:nvSpPr>
        <p:spPr bwMode="auto">
          <a:xfrm>
            <a:off x="7933536" y="6324600"/>
            <a:ext cx="2226250" cy="461665"/>
          </a:xfrm>
          <a:prstGeom prst="rect">
            <a:avLst/>
          </a:prstGeom>
          <a:noFill/>
          <a:ln w="9525">
            <a:noFill/>
            <a:miter lim="800000"/>
            <a:headEnd/>
            <a:tailEnd/>
          </a:ln>
        </p:spPr>
        <p:txBody>
          <a:bodyPr wrap="none">
            <a:spAutoFit/>
          </a:bodyPr>
          <a:lstStyle/>
          <a:p>
            <a:pPr eaLnBrk="0" hangingPunct="0">
              <a:buNone/>
            </a:pPr>
            <a:r>
              <a:rPr lang="en-US" sz="2400" b="1" dirty="0">
                <a:latin typeface="Times New Roman" pitchFamily="18" charset="0"/>
              </a:rPr>
              <a:t>NOLAN RYAN</a:t>
            </a:r>
            <a:endParaRPr lang="en-US" sz="1200" b="1" dirty="0">
              <a:latin typeface="Times New Roman" pitchFamily="18" charset="0"/>
            </a:endParaRPr>
          </a:p>
        </p:txBody>
      </p:sp>
      <p:sp>
        <p:nvSpPr>
          <p:cNvPr id="10253" name="Line 17"/>
          <p:cNvSpPr>
            <a:spLocks noChangeShapeType="1"/>
          </p:cNvSpPr>
          <p:nvPr/>
        </p:nvSpPr>
        <p:spPr bwMode="auto">
          <a:xfrm flipH="1">
            <a:off x="2701636" y="2743200"/>
            <a:ext cx="841664" cy="457200"/>
          </a:xfrm>
          <a:prstGeom prst="line">
            <a:avLst/>
          </a:prstGeom>
          <a:noFill/>
          <a:ln w="38100">
            <a:solidFill>
              <a:schemeClr val="tx1"/>
            </a:solidFill>
            <a:prstDash val="sysDot"/>
            <a:round/>
            <a:headEnd/>
            <a:tailEnd type="triangle" w="med" len="med"/>
          </a:ln>
        </p:spPr>
        <p:txBody>
          <a:bodyPr/>
          <a:lstStyle/>
          <a:p>
            <a:endParaRPr lang="en-US"/>
          </a:p>
        </p:txBody>
      </p:sp>
      <p:sp>
        <p:nvSpPr>
          <p:cNvPr id="10254" name="Line 18"/>
          <p:cNvSpPr>
            <a:spLocks noChangeShapeType="1"/>
          </p:cNvSpPr>
          <p:nvPr/>
        </p:nvSpPr>
        <p:spPr bwMode="auto">
          <a:xfrm>
            <a:off x="6743700" y="2819400"/>
            <a:ext cx="748145" cy="457200"/>
          </a:xfrm>
          <a:prstGeom prst="line">
            <a:avLst/>
          </a:prstGeom>
          <a:noFill/>
          <a:ln w="38100">
            <a:solidFill>
              <a:schemeClr val="tx1"/>
            </a:solidFill>
            <a:prstDash val="sysDot"/>
            <a:round/>
            <a:headEnd/>
            <a:tailEnd type="triangle" w="med" len="med"/>
          </a:ln>
        </p:spPr>
        <p:txBody>
          <a:bodyPr/>
          <a:lstStyle/>
          <a:p>
            <a:endParaRPr lang="en-US"/>
          </a:p>
        </p:txBody>
      </p:sp>
      <p:sp>
        <p:nvSpPr>
          <p:cNvPr id="20" name="Text Box 2"/>
          <p:cNvSpPr txBox="1">
            <a:spLocks noChangeArrowheads="1"/>
          </p:cNvSpPr>
          <p:nvPr/>
        </p:nvSpPr>
        <p:spPr bwMode="auto">
          <a:xfrm>
            <a:off x="0" y="0"/>
            <a:ext cx="10287000" cy="641350"/>
          </a:xfrm>
          <a:prstGeom prst="rect">
            <a:avLst/>
          </a:prstGeom>
          <a:noFill/>
          <a:ln w="9525">
            <a:noFill/>
            <a:miter lim="800000"/>
            <a:headEnd/>
            <a:tailEnd/>
          </a:ln>
          <a:effectLst/>
        </p:spPr>
        <p:txBody>
          <a:bodyPr>
            <a:spAutoFit/>
          </a:bodyPr>
          <a:lstStyle/>
          <a:p>
            <a:pPr algn="ctr">
              <a:spcBef>
                <a:spcPct val="50000"/>
              </a:spcBef>
              <a:buFont typeface="Monotype Sorts" pitchFamily="2" charset="2"/>
              <a:buNone/>
              <a:defRPr/>
            </a:pPr>
            <a:r>
              <a:rPr lang="en-US" sz="3600" dirty="0">
                <a:solidFill>
                  <a:schemeClr val="tx2"/>
                </a:solidFill>
              </a:rPr>
              <a:t>THE PICTURE OF DYSLEXIA</a:t>
            </a:r>
          </a:p>
        </p:txBody>
      </p:sp>
      <p:sp>
        <p:nvSpPr>
          <p:cNvPr id="21" name="Text Box 3"/>
          <p:cNvSpPr txBox="1">
            <a:spLocks noChangeArrowheads="1"/>
          </p:cNvSpPr>
          <p:nvPr/>
        </p:nvSpPr>
        <p:spPr bwMode="auto">
          <a:xfrm>
            <a:off x="611189" y="533400"/>
            <a:ext cx="9064625" cy="461665"/>
          </a:xfrm>
          <a:prstGeom prst="rect">
            <a:avLst/>
          </a:prstGeom>
          <a:noFill/>
          <a:ln w="9525">
            <a:noFill/>
            <a:miter lim="800000"/>
            <a:headEnd/>
            <a:tailEnd/>
          </a:ln>
          <a:effectLst/>
        </p:spPr>
        <p:txBody>
          <a:bodyPr>
            <a:spAutoFit/>
          </a:bodyPr>
          <a:lstStyle/>
          <a:p>
            <a:pPr algn="ctr">
              <a:buFont typeface="Monotype Sorts" pitchFamily="2" charset="2"/>
              <a:buNone/>
              <a:defRPr/>
            </a:pPr>
            <a:r>
              <a:rPr lang="en-US" sz="2400" dirty="0">
                <a:solidFill>
                  <a:srgbClr val="FFFFFF"/>
                </a:solidFill>
              </a:rPr>
              <a:t>(ALL </a:t>
            </a:r>
            <a:r>
              <a:rPr lang="en-US" sz="2400" dirty="0" smtClean="0">
                <a:solidFill>
                  <a:srgbClr val="FFFFFF"/>
                </a:solidFill>
              </a:rPr>
              <a:t>STRENGTHS </a:t>
            </a:r>
            <a:r>
              <a:rPr lang="en-US" sz="2400" u="sng" dirty="0" smtClean="0">
                <a:solidFill>
                  <a:srgbClr val="FFFFFF"/>
                </a:solidFill>
              </a:rPr>
              <a:t>DO </a:t>
            </a:r>
            <a:r>
              <a:rPr lang="en-US" sz="2400" u="sng" dirty="0">
                <a:solidFill>
                  <a:srgbClr val="FFFFFF"/>
                </a:solidFill>
              </a:rPr>
              <a:t>NOT</a:t>
            </a:r>
            <a:r>
              <a:rPr lang="en-US" sz="2400" dirty="0">
                <a:solidFill>
                  <a:srgbClr val="FFFFFF"/>
                </a:solidFill>
              </a:rPr>
              <a:t> OCCUR </a:t>
            </a:r>
            <a:r>
              <a:rPr lang="en-US" sz="2400" dirty="0" smtClean="0">
                <a:solidFill>
                  <a:srgbClr val="FFFFFF"/>
                </a:solidFill>
              </a:rPr>
              <a:t>FOR EVERYONE</a:t>
            </a:r>
            <a:r>
              <a:rPr lang="en-US" sz="2400" dirty="0">
                <a:solidFill>
                  <a:srgbClr val="FFFFFF"/>
                </a:solidFill>
              </a:rPr>
              <a:t>)</a:t>
            </a:r>
          </a:p>
        </p:txBody>
      </p:sp>
      <p:sp>
        <p:nvSpPr>
          <p:cNvPr id="22" name="Rectangle 4"/>
          <p:cNvSpPr>
            <a:spLocks noChangeArrowheads="1"/>
          </p:cNvSpPr>
          <p:nvPr/>
        </p:nvSpPr>
        <p:spPr bwMode="auto">
          <a:xfrm>
            <a:off x="2933700" y="1295400"/>
            <a:ext cx="4403526" cy="609600"/>
          </a:xfrm>
          <a:prstGeom prst="rect">
            <a:avLst/>
          </a:prstGeom>
          <a:solidFill>
            <a:srgbClr val="FFFF99"/>
          </a:solidFill>
          <a:ln w="9525">
            <a:solidFill>
              <a:schemeClr val="tx1"/>
            </a:solidFill>
            <a:miter lim="800000"/>
            <a:headEnd/>
            <a:tailEnd/>
          </a:ln>
        </p:spPr>
        <p:txBody>
          <a:bodyPr wrap="none" tIns="365760" anchor="b"/>
          <a:lstStyle/>
          <a:p>
            <a:pPr algn="ctr" eaLnBrk="0" hangingPunct="0">
              <a:buNone/>
            </a:pPr>
            <a:r>
              <a:rPr lang="en-US" sz="3600" b="1" dirty="0" smtClean="0">
                <a:solidFill>
                  <a:srgbClr val="000000"/>
                </a:solidFill>
                <a:effectLst/>
                <a:latin typeface="+mj-lt"/>
              </a:rPr>
              <a:t>STRENGTHS</a:t>
            </a:r>
            <a:endParaRPr lang="en-US" sz="3600" b="1" dirty="0">
              <a:solidFill>
                <a:srgbClr val="000000"/>
              </a:solidFill>
              <a:effectLst/>
              <a:latin typeface="+mj-lt"/>
            </a:endParaRPr>
          </a:p>
        </p:txBody>
      </p:sp>
      <p:sp>
        <p:nvSpPr>
          <p:cNvPr id="17" name="Rectangle 16"/>
          <p:cNvSpPr/>
          <p:nvPr/>
        </p:nvSpPr>
        <p:spPr>
          <a:xfrm>
            <a:off x="0" y="926068"/>
            <a:ext cx="10287000" cy="369332"/>
          </a:xfrm>
          <a:prstGeom prst="rect">
            <a:avLst/>
          </a:prstGeom>
        </p:spPr>
        <p:txBody>
          <a:bodyPr wrap="square">
            <a:spAutoFit/>
          </a:bodyPr>
          <a:lstStyle/>
          <a:p>
            <a:pPr algn="ctr">
              <a:buNone/>
            </a:pPr>
            <a:r>
              <a:rPr lang="en-US" sz="1800" dirty="0" smtClean="0">
                <a:solidFill>
                  <a:schemeClr val="tx1"/>
                </a:solidFill>
              </a:rPr>
              <a:t>(Alexander &amp; Conway, 2006)</a:t>
            </a:r>
            <a:endParaRPr lang="en-US" sz="1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1500"/>
                                  </p:stCondLst>
                                  <p:childTnLst>
                                    <p:animScale>
                                      <p:cBhvr>
                                        <p:cTn id="6" dur="20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794" name="Group 31"/>
          <p:cNvGrpSpPr>
            <a:grpSpLocks/>
          </p:cNvGrpSpPr>
          <p:nvPr/>
        </p:nvGrpSpPr>
        <p:grpSpPr bwMode="auto">
          <a:xfrm>
            <a:off x="0" y="0"/>
            <a:ext cx="10287000" cy="995065"/>
            <a:chOff x="814388" y="0"/>
            <a:chExt cx="8658225" cy="995066"/>
          </a:xfrm>
        </p:grpSpPr>
        <p:sp>
          <p:nvSpPr>
            <p:cNvPr id="81922" name="Text Box 2"/>
            <p:cNvSpPr txBox="1">
              <a:spLocks noChangeArrowheads="1"/>
            </p:cNvSpPr>
            <p:nvPr/>
          </p:nvSpPr>
          <p:spPr bwMode="auto">
            <a:xfrm>
              <a:off x="814388" y="0"/>
              <a:ext cx="8658225" cy="641351"/>
            </a:xfrm>
            <a:prstGeom prst="rect">
              <a:avLst/>
            </a:prstGeom>
            <a:noFill/>
            <a:ln w="9525">
              <a:noFill/>
              <a:miter lim="800000"/>
              <a:headEnd/>
              <a:tailEnd/>
            </a:ln>
            <a:effectLst/>
          </p:spPr>
          <p:txBody>
            <a:bodyPr>
              <a:spAutoFit/>
            </a:bodyPr>
            <a:lstStyle/>
            <a:p>
              <a:pPr algn="ctr">
                <a:spcBef>
                  <a:spcPct val="50000"/>
                </a:spcBef>
                <a:buFont typeface="Monotype Sorts" pitchFamily="2" charset="2"/>
                <a:buNone/>
                <a:defRPr/>
              </a:pPr>
              <a:r>
                <a:rPr lang="en-US" sz="3600" dirty="0">
                  <a:solidFill>
                    <a:schemeClr val="tx2"/>
                  </a:solidFill>
                </a:rPr>
                <a:t>THE PICTURE OF DYSLEXIA</a:t>
              </a:r>
            </a:p>
          </p:txBody>
        </p:sp>
        <p:sp>
          <p:nvSpPr>
            <p:cNvPr id="81923" name="Text Box 3"/>
            <p:cNvSpPr txBox="1">
              <a:spLocks noChangeArrowheads="1"/>
            </p:cNvSpPr>
            <p:nvPr/>
          </p:nvSpPr>
          <p:spPr bwMode="auto">
            <a:xfrm>
              <a:off x="1328805" y="533401"/>
              <a:ext cx="7629393" cy="461665"/>
            </a:xfrm>
            <a:prstGeom prst="rect">
              <a:avLst/>
            </a:prstGeom>
            <a:noFill/>
            <a:ln w="9525">
              <a:noFill/>
              <a:miter lim="800000"/>
              <a:headEnd/>
              <a:tailEnd/>
            </a:ln>
            <a:effectLst/>
          </p:spPr>
          <p:txBody>
            <a:bodyPr>
              <a:spAutoFit/>
            </a:bodyPr>
            <a:lstStyle/>
            <a:p>
              <a:pPr algn="ctr">
                <a:buFont typeface="Monotype Sorts" pitchFamily="2" charset="2"/>
                <a:buNone/>
                <a:defRPr/>
              </a:pPr>
              <a:r>
                <a:rPr lang="en-US" sz="2400" dirty="0">
                  <a:solidFill>
                    <a:srgbClr val="FFFFFF"/>
                  </a:solidFill>
                </a:rPr>
                <a:t>(ALL SYMPTOMS </a:t>
              </a:r>
              <a:r>
                <a:rPr lang="en-US" sz="2400" u="sng" dirty="0">
                  <a:solidFill>
                    <a:srgbClr val="FFFFFF"/>
                  </a:solidFill>
                </a:rPr>
                <a:t>DO NOT</a:t>
              </a:r>
              <a:r>
                <a:rPr lang="en-US" sz="2400" dirty="0">
                  <a:solidFill>
                    <a:srgbClr val="FFFFFF"/>
                  </a:solidFill>
                </a:rPr>
                <a:t> OCCUR WITH EVERYONE)</a:t>
              </a:r>
            </a:p>
          </p:txBody>
        </p:sp>
      </p:grpSp>
      <p:sp>
        <p:nvSpPr>
          <p:cNvPr id="33795" name="Rectangle 4"/>
          <p:cNvSpPr>
            <a:spLocks noChangeArrowheads="1"/>
          </p:cNvSpPr>
          <p:nvPr/>
        </p:nvSpPr>
        <p:spPr bwMode="auto">
          <a:xfrm>
            <a:off x="3016250" y="1219200"/>
            <a:ext cx="4083050" cy="838200"/>
          </a:xfrm>
          <a:prstGeom prst="rect">
            <a:avLst/>
          </a:prstGeom>
          <a:solidFill>
            <a:srgbClr val="FFFF99"/>
          </a:solidFill>
          <a:ln w="9525">
            <a:solidFill>
              <a:schemeClr val="tx1"/>
            </a:solidFill>
            <a:miter lim="800000"/>
            <a:headEnd/>
            <a:tailEnd/>
          </a:ln>
        </p:spPr>
        <p:txBody>
          <a:bodyPr wrap="none" tIns="45720" anchor="ctr"/>
          <a:lstStyle/>
          <a:p>
            <a:pPr algn="ctr">
              <a:buFont typeface="Monotype Sorts" pitchFamily="2" charset="2"/>
              <a:buNone/>
            </a:pPr>
            <a:r>
              <a:rPr lang="en-US" sz="2800" b="1" dirty="0">
                <a:solidFill>
                  <a:schemeClr val="bg2"/>
                </a:solidFill>
                <a:effectLst/>
                <a:latin typeface="Calibri" pitchFamily="34" charset="0"/>
                <a:cs typeface="Calibri" pitchFamily="34" charset="0"/>
              </a:rPr>
              <a:t>ORAL LANGUAGE</a:t>
            </a:r>
          </a:p>
          <a:p>
            <a:pPr algn="ctr">
              <a:buFont typeface="Monotype Sorts" pitchFamily="2" charset="2"/>
              <a:buNone/>
            </a:pPr>
            <a:r>
              <a:rPr lang="en-US" sz="2800" b="1" dirty="0">
                <a:solidFill>
                  <a:schemeClr val="bg2"/>
                </a:solidFill>
                <a:effectLst/>
                <a:latin typeface="Calibri" pitchFamily="34" charset="0"/>
                <a:cs typeface="Calibri" pitchFamily="34" charset="0"/>
              </a:rPr>
              <a:t>CHALLENGES</a:t>
            </a:r>
          </a:p>
        </p:txBody>
      </p:sp>
      <p:grpSp>
        <p:nvGrpSpPr>
          <p:cNvPr id="3" name="Group 5"/>
          <p:cNvGrpSpPr>
            <a:grpSpLocks/>
          </p:cNvGrpSpPr>
          <p:nvPr/>
        </p:nvGrpSpPr>
        <p:grpSpPr bwMode="auto">
          <a:xfrm>
            <a:off x="114300" y="1590675"/>
            <a:ext cx="4086225" cy="5129213"/>
            <a:chOff x="64" y="1002"/>
            <a:chExt cx="2288" cy="3231"/>
          </a:xfrm>
        </p:grpSpPr>
        <p:sp>
          <p:nvSpPr>
            <p:cNvPr id="81935" name="Line 15"/>
            <p:cNvSpPr>
              <a:spLocks noChangeShapeType="1"/>
            </p:cNvSpPr>
            <p:nvPr/>
          </p:nvSpPr>
          <p:spPr bwMode="auto">
            <a:xfrm flipH="1">
              <a:off x="1824" y="2298"/>
              <a:ext cx="527" cy="0"/>
            </a:xfrm>
            <a:prstGeom prst="line">
              <a:avLst/>
            </a:prstGeom>
            <a:noFill/>
            <a:ln w="38100">
              <a:solidFill>
                <a:schemeClr val="tx1"/>
              </a:solidFill>
              <a:round/>
              <a:headEnd/>
              <a:tailEnd/>
            </a:ln>
            <a:effectLst/>
          </p:spPr>
          <p:txBody>
            <a:bodyPr/>
            <a:lstStyle/>
            <a:p>
              <a:pPr>
                <a:defRPr/>
              </a:pPr>
              <a:endParaRPr lang="en-US" sz="2800">
                <a:latin typeface="Calibri" pitchFamily="34" charset="0"/>
                <a:cs typeface="Calibri" pitchFamily="34" charset="0"/>
              </a:endParaRPr>
            </a:p>
          </p:txBody>
        </p:sp>
        <p:sp>
          <p:nvSpPr>
            <p:cNvPr id="81936" name="Line 16"/>
            <p:cNvSpPr>
              <a:spLocks noChangeShapeType="1"/>
            </p:cNvSpPr>
            <p:nvPr/>
          </p:nvSpPr>
          <p:spPr bwMode="auto">
            <a:xfrm flipH="1">
              <a:off x="1800" y="3162"/>
              <a:ext cx="551" cy="1"/>
            </a:xfrm>
            <a:prstGeom prst="line">
              <a:avLst/>
            </a:prstGeom>
            <a:noFill/>
            <a:ln w="38100">
              <a:solidFill>
                <a:schemeClr val="tx1"/>
              </a:solidFill>
              <a:round/>
              <a:headEnd/>
              <a:tailEnd/>
            </a:ln>
            <a:effectLst/>
          </p:spPr>
          <p:txBody>
            <a:bodyPr/>
            <a:lstStyle/>
            <a:p>
              <a:pPr>
                <a:defRPr/>
              </a:pPr>
              <a:endParaRPr lang="en-US" sz="2800">
                <a:latin typeface="Calibri" pitchFamily="34" charset="0"/>
                <a:cs typeface="Calibri" pitchFamily="34" charset="0"/>
              </a:endParaRPr>
            </a:p>
          </p:txBody>
        </p:sp>
        <p:sp>
          <p:nvSpPr>
            <p:cNvPr id="81926" name="Line 6"/>
            <p:cNvSpPr>
              <a:spLocks noChangeShapeType="1"/>
            </p:cNvSpPr>
            <p:nvPr/>
          </p:nvSpPr>
          <p:spPr bwMode="auto">
            <a:xfrm flipH="1">
              <a:off x="1248" y="1002"/>
              <a:ext cx="432" cy="0"/>
            </a:xfrm>
            <a:prstGeom prst="line">
              <a:avLst/>
            </a:prstGeom>
            <a:noFill/>
            <a:ln w="38100">
              <a:solidFill>
                <a:schemeClr val="tx1"/>
              </a:solidFill>
              <a:round/>
              <a:headEnd/>
              <a:tailEnd/>
            </a:ln>
            <a:effectLst/>
          </p:spPr>
          <p:txBody>
            <a:bodyPr/>
            <a:lstStyle/>
            <a:p>
              <a:pPr>
                <a:defRPr/>
              </a:pPr>
              <a:endParaRPr lang="en-US" sz="2800">
                <a:latin typeface="Calibri" pitchFamily="34" charset="0"/>
                <a:cs typeface="Calibri" pitchFamily="34" charset="0"/>
              </a:endParaRPr>
            </a:p>
          </p:txBody>
        </p:sp>
        <p:sp>
          <p:nvSpPr>
            <p:cNvPr id="81927" name="Line 7"/>
            <p:cNvSpPr>
              <a:spLocks noChangeShapeType="1"/>
            </p:cNvSpPr>
            <p:nvPr/>
          </p:nvSpPr>
          <p:spPr bwMode="auto">
            <a:xfrm>
              <a:off x="1248" y="1002"/>
              <a:ext cx="0" cy="384"/>
            </a:xfrm>
            <a:prstGeom prst="line">
              <a:avLst/>
            </a:prstGeom>
            <a:noFill/>
            <a:ln w="38100">
              <a:solidFill>
                <a:schemeClr val="tx1"/>
              </a:solidFill>
              <a:round/>
              <a:headEnd/>
              <a:tailEnd/>
            </a:ln>
            <a:effectLst/>
          </p:spPr>
          <p:txBody>
            <a:bodyPr/>
            <a:lstStyle/>
            <a:p>
              <a:pPr>
                <a:defRPr/>
              </a:pPr>
              <a:endParaRPr lang="en-US" sz="2800">
                <a:latin typeface="Calibri" pitchFamily="34" charset="0"/>
                <a:cs typeface="Calibri" pitchFamily="34" charset="0"/>
              </a:endParaRPr>
            </a:p>
          </p:txBody>
        </p:sp>
        <p:sp>
          <p:nvSpPr>
            <p:cNvPr id="33814" name="Rectangle 8"/>
            <p:cNvSpPr>
              <a:spLocks noChangeArrowheads="1"/>
            </p:cNvSpPr>
            <p:nvPr/>
          </p:nvSpPr>
          <p:spPr bwMode="auto">
            <a:xfrm>
              <a:off x="747" y="1386"/>
              <a:ext cx="1303" cy="384"/>
            </a:xfrm>
            <a:prstGeom prst="rect">
              <a:avLst/>
            </a:prstGeom>
            <a:solidFill>
              <a:srgbClr val="FFFF99"/>
            </a:solidFill>
            <a:ln w="9525">
              <a:solidFill>
                <a:schemeClr val="tx1"/>
              </a:solidFill>
              <a:miter lim="800000"/>
              <a:headEnd/>
              <a:tailEnd/>
            </a:ln>
          </p:spPr>
          <p:txBody>
            <a:bodyPr wrap="none" tIns="274320" anchor="ctr"/>
            <a:lstStyle/>
            <a:p>
              <a:pPr algn="ctr">
                <a:buFont typeface="Monotype Sorts" pitchFamily="2" charset="2"/>
                <a:buNone/>
              </a:pPr>
              <a:r>
                <a:rPr lang="en-US" sz="2800" b="1" dirty="0">
                  <a:solidFill>
                    <a:srgbClr val="000000"/>
                  </a:solidFill>
                  <a:effectLst/>
                  <a:latin typeface="Calibri" pitchFamily="34" charset="0"/>
                  <a:cs typeface="Calibri" pitchFamily="34" charset="0"/>
                </a:rPr>
                <a:t>LISTENING</a:t>
              </a:r>
            </a:p>
          </p:txBody>
        </p:sp>
        <p:sp>
          <p:nvSpPr>
            <p:cNvPr id="81929" name="Line 9"/>
            <p:cNvSpPr>
              <a:spLocks noChangeShapeType="1"/>
            </p:cNvSpPr>
            <p:nvPr/>
          </p:nvSpPr>
          <p:spPr bwMode="auto">
            <a:xfrm flipH="1">
              <a:off x="547" y="3354"/>
              <a:ext cx="52" cy="1"/>
            </a:xfrm>
            <a:prstGeom prst="line">
              <a:avLst/>
            </a:prstGeom>
            <a:noFill/>
            <a:ln w="28575">
              <a:solidFill>
                <a:schemeClr val="tx1"/>
              </a:solidFill>
              <a:round/>
              <a:headEnd/>
              <a:tailEnd/>
            </a:ln>
            <a:effectLst/>
          </p:spPr>
          <p:txBody>
            <a:bodyPr/>
            <a:lstStyle/>
            <a:p>
              <a:pPr>
                <a:defRPr/>
              </a:pPr>
              <a:endParaRPr lang="en-US" sz="2800">
                <a:latin typeface="Calibri" pitchFamily="34" charset="0"/>
                <a:cs typeface="Calibri" pitchFamily="34" charset="0"/>
              </a:endParaRPr>
            </a:p>
          </p:txBody>
        </p:sp>
        <p:sp>
          <p:nvSpPr>
            <p:cNvPr id="33816" name="Rectangle 10"/>
            <p:cNvSpPr>
              <a:spLocks noChangeArrowheads="1"/>
            </p:cNvSpPr>
            <p:nvPr/>
          </p:nvSpPr>
          <p:spPr bwMode="auto">
            <a:xfrm>
              <a:off x="64" y="2778"/>
              <a:ext cx="2091" cy="960"/>
            </a:xfrm>
            <a:prstGeom prst="rect">
              <a:avLst/>
            </a:prstGeom>
            <a:solidFill>
              <a:srgbClr val="FFFF99"/>
            </a:solidFill>
            <a:ln w="9525">
              <a:solidFill>
                <a:schemeClr val="tx1"/>
              </a:solidFill>
              <a:miter lim="800000"/>
              <a:headEnd/>
              <a:tailEnd/>
            </a:ln>
          </p:spPr>
          <p:txBody>
            <a:bodyPr wrap="none" anchor="ctr"/>
            <a:lstStyle/>
            <a:p>
              <a:pPr algn="ctr">
                <a:buFont typeface="Monotype Sorts" pitchFamily="2" charset="2"/>
                <a:buNone/>
              </a:pPr>
              <a:r>
                <a:rPr lang="en-US" sz="2400" b="1" dirty="0">
                  <a:solidFill>
                    <a:srgbClr val="000000"/>
                  </a:solidFill>
                  <a:effectLst/>
                  <a:latin typeface="Calibri" pitchFamily="34" charset="0"/>
                  <a:cs typeface="Calibri" pitchFamily="34" charset="0"/>
                </a:rPr>
                <a:t>Auditory Memory</a:t>
              </a:r>
              <a:endParaRPr lang="en-US" sz="2000" b="1" dirty="0">
                <a:solidFill>
                  <a:srgbClr val="000000"/>
                </a:solidFill>
                <a:effectLst/>
                <a:latin typeface="Calibri" pitchFamily="34" charset="0"/>
                <a:cs typeface="Calibri" pitchFamily="34" charset="0"/>
              </a:endParaRPr>
            </a:p>
            <a:p>
              <a:pPr algn="ctr">
                <a:buFont typeface="Monotype Sorts" pitchFamily="2" charset="2"/>
                <a:buNone/>
              </a:pPr>
              <a:r>
                <a:rPr lang="en-US" sz="2000" b="1" dirty="0">
                  <a:solidFill>
                    <a:srgbClr val="000000"/>
                  </a:solidFill>
                  <a:effectLst/>
                  <a:latin typeface="Calibri" pitchFamily="34" charset="0"/>
                  <a:cs typeface="Calibri" pitchFamily="34" charset="0"/>
                </a:rPr>
                <a:t>(word sequences, phone numbers, </a:t>
              </a:r>
            </a:p>
            <a:p>
              <a:pPr algn="ctr">
                <a:buFont typeface="Monotype Sorts" pitchFamily="2" charset="2"/>
                <a:buNone/>
              </a:pPr>
              <a:r>
                <a:rPr lang="en-US" sz="2000" b="1" dirty="0" smtClean="0">
                  <a:solidFill>
                    <a:srgbClr val="000000"/>
                  </a:solidFill>
                  <a:effectLst/>
                  <a:latin typeface="Calibri" pitchFamily="34" charset="0"/>
                  <a:cs typeface="Calibri" pitchFamily="34" charset="0"/>
                </a:rPr>
                <a:t>remembering directions</a:t>
              </a:r>
              <a:r>
                <a:rPr lang="en-US" sz="2000" b="1" dirty="0">
                  <a:solidFill>
                    <a:srgbClr val="000000"/>
                  </a:solidFill>
                  <a:effectLst/>
                  <a:latin typeface="Calibri" pitchFamily="34" charset="0"/>
                  <a:cs typeface="Calibri" pitchFamily="34" charset="0"/>
                </a:rPr>
                <a:t>)</a:t>
              </a:r>
            </a:p>
          </p:txBody>
        </p:sp>
        <p:sp>
          <p:nvSpPr>
            <p:cNvPr id="33817" name="Rectangle 11"/>
            <p:cNvSpPr>
              <a:spLocks noChangeArrowheads="1"/>
            </p:cNvSpPr>
            <p:nvPr/>
          </p:nvSpPr>
          <p:spPr bwMode="auto">
            <a:xfrm>
              <a:off x="96" y="1914"/>
              <a:ext cx="1888" cy="768"/>
            </a:xfrm>
            <a:prstGeom prst="rect">
              <a:avLst/>
            </a:prstGeom>
            <a:solidFill>
              <a:srgbClr val="FFFF99"/>
            </a:solidFill>
            <a:ln w="9525">
              <a:solidFill>
                <a:schemeClr val="tx1"/>
              </a:solidFill>
              <a:miter lim="800000"/>
              <a:headEnd/>
              <a:tailEnd/>
            </a:ln>
          </p:spPr>
          <p:txBody>
            <a:bodyPr wrap="none" anchor="ctr"/>
            <a:lstStyle/>
            <a:p>
              <a:pPr algn="ctr">
                <a:buFont typeface="Monotype Sorts" pitchFamily="2" charset="2"/>
                <a:buNone/>
              </a:pPr>
              <a:r>
                <a:rPr lang="en-US" sz="2400" b="1" dirty="0">
                  <a:solidFill>
                    <a:srgbClr val="000000"/>
                  </a:solidFill>
                  <a:effectLst/>
                  <a:latin typeface="Calibri" pitchFamily="34" charset="0"/>
                  <a:cs typeface="Calibri" pitchFamily="34" charset="0"/>
                </a:rPr>
                <a:t>Phonological Awareness</a:t>
              </a:r>
            </a:p>
          </p:txBody>
        </p:sp>
        <p:sp>
          <p:nvSpPr>
            <p:cNvPr id="33818" name="Text Box 12"/>
            <p:cNvSpPr txBox="1">
              <a:spLocks noChangeArrowheads="1"/>
            </p:cNvSpPr>
            <p:nvPr/>
          </p:nvSpPr>
          <p:spPr bwMode="auto">
            <a:xfrm>
              <a:off x="149" y="3942"/>
              <a:ext cx="1536" cy="291"/>
            </a:xfrm>
            <a:prstGeom prst="rect">
              <a:avLst/>
            </a:prstGeom>
            <a:solidFill>
              <a:srgbClr val="FFFF99"/>
            </a:solidFill>
            <a:ln w="9525">
              <a:solidFill>
                <a:schemeClr val="tx1"/>
              </a:solidFill>
              <a:miter lim="800000"/>
              <a:headEnd/>
              <a:tailEnd/>
            </a:ln>
          </p:spPr>
          <p:txBody>
            <a:bodyPr>
              <a:spAutoFit/>
            </a:bodyPr>
            <a:lstStyle/>
            <a:p>
              <a:pPr>
                <a:buFont typeface="Monotype Sorts" pitchFamily="2" charset="2"/>
                <a:buNone/>
              </a:pPr>
              <a:r>
                <a:rPr lang="en-US" sz="2400" b="1" dirty="0">
                  <a:solidFill>
                    <a:srgbClr val="000000"/>
                  </a:solidFill>
                  <a:effectLst/>
                  <a:latin typeface="Calibri" pitchFamily="34" charset="0"/>
                  <a:cs typeface="Calibri" pitchFamily="34" charset="0"/>
                </a:rPr>
                <a:t>Foreign Language</a:t>
              </a:r>
            </a:p>
          </p:txBody>
        </p:sp>
        <p:sp>
          <p:nvSpPr>
            <p:cNvPr id="81933" name="Line 13"/>
            <p:cNvSpPr>
              <a:spLocks noChangeShapeType="1"/>
            </p:cNvSpPr>
            <p:nvPr/>
          </p:nvSpPr>
          <p:spPr bwMode="auto">
            <a:xfrm>
              <a:off x="2064" y="1579"/>
              <a:ext cx="287" cy="0"/>
            </a:xfrm>
            <a:prstGeom prst="line">
              <a:avLst/>
            </a:prstGeom>
            <a:noFill/>
            <a:ln w="38100">
              <a:solidFill>
                <a:schemeClr val="tx1"/>
              </a:solidFill>
              <a:round/>
              <a:headEnd/>
              <a:tailEnd/>
            </a:ln>
            <a:effectLst/>
          </p:spPr>
          <p:txBody>
            <a:bodyPr/>
            <a:lstStyle/>
            <a:p>
              <a:pPr>
                <a:defRPr/>
              </a:pPr>
              <a:endParaRPr lang="en-US" sz="2800">
                <a:latin typeface="Calibri" pitchFamily="34" charset="0"/>
                <a:cs typeface="Calibri" pitchFamily="34" charset="0"/>
              </a:endParaRPr>
            </a:p>
          </p:txBody>
        </p:sp>
        <p:sp>
          <p:nvSpPr>
            <p:cNvPr id="81934" name="Line 14"/>
            <p:cNvSpPr>
              <a:spLocks noChangeShapeType="1"/>
            </p:cNvSpPr>
            <p:nvPr/>
          </p:nvSpPr>
          <p:spPr bwMode="auto">
            <a:xfrm>
              <a:off x="2351" y="1578"/>
              <a:ext cx="1" cy="2544"/>
            </a:xfrm>
            <a:prstGeom prst="line">
              <a:avLst/>
            </a:prstGeom>
            <a:noFill/>
            <a:ln w="38100">
              <a:solidFill>
                <a:schemeClr val="tx1"/>
              </a:solidFill>
              <a:round/>
              <a:headEnd/>
              <a:tailEnd/>
            </a:ln>
            <a:effectLst/>
          </p:spPr>
          <p:txBody>
            <a:bodyPr/>
            <a:lstStyle/>
            <a:p>
              <a:pPr>
                <a:defRPr/>
              </a:pPr>
              <a:endParaRPr lang="en-US" sz="2800">
                <a:latin typeface="Calibri" pitchFamily="34" charset="0"/>
                <a:cs typeface="Calibri" pitchFamily="34" charset="0"/>
              </a:endParaRPr>
            </a:p>
          </p:txBody>
        </p:sp>
        <p:sp>
          <p:nvSpPr>
            <p:cNvPr id="81937" name="Line 17"/>
            <p:cNvSpPr>
              <a:spLocks noChangeShapeType="1"/>
            </p:cNvSpPr>
            <p:nvPr/>
          </p:nvSpPr>
          <p:spPr bwMode="auto">
            <a:xfrm flipH="1">
              <a:off x="1680" y="4122"/>
              <a:ext cx="671" cy="0"/>
            </a:xfrm>
            <a:prstGeom prst="line">
              <a:avLst/>
            </a:prstGeom>
            <a:noFill/>
            <a:ln w="38100">
              <a:solidFill>
                <a:schemeClr val="tx1"/>
              </a:solidFill>
              <a:round/>
              <a:headEnd/>
              <a:tailEnd/>
            </a:ln>
            <a:effectLst/>
          </p:spPr>
          <p:txBody>
            <a:bodyPr/>
            <a:lstStyle/>
            <a:p>
              <a:pPr>
                <a:defRPr/>
              </a:pPr>
              <a:endParaRPr lang="en-US" sz="2800">
                <a:latin typeface="Calibri" pitchFamily="34" charset="0"/>
                <a:cs typeface="Calibri" pitchFamily="34" charset="0"/>
              </a:endParaRPr>
            </a:p>
          </p:txBody>
        </p:sp>
      </p:grpSp>
      <p:grpSp>
        <p:nvGrpSpPr>
          <p:cNvPr id="4" name="Group 18"/>
          <p:cNvGrpSpPr>
            <a:grpSpLocks/>
          </p:cNvGrpSpPr>
          <p:nvPr/>
        </p:nvGrpSpPr>
        <p:grpSpPr bwMode="auto">
          <a:xfrm>
            <a:off x="6429375" y="1600200"/>
            <a:ext cx="3735388" cy="5257800"/>
            <a:chOff x="3600" y="1002"/>
            <a:chExt cx="2092" cy="3312"/>
          </a:xfrm>
        </p:grpSpPr>
        <p:sp>
          <p:nvSpPr>
            <p:cNvPr id="81950" name="Line 30"/>
            <p:cNvSpPr>
              <a:spLocks noChangeShapeType="1"/>
            </p:cNvSpPr>
            <p:nvPr/>
          </p:nvSpPr>
          <p:spPr bwMode="auto">
            <a:xfrm>
              <a:off x="3600" y="2826"/>
              <a:ext cx="624" cy="1"/>
            </a:xfrm>
            <a:prstGeom prst="line">
              <a:avLst/>
            </a:prstGeom>
            <a:noFill/>
            <a:ln w="38100">
              <a:solidFill>
                <a:schemeClr val="tx1"/>
              </a:solidFill>
              <a:round/>
              <a:headEnd/>
              <a:tailEnd/>
            </a:ln>
            <a:effectLst/>
          </p:spPr>
          <p:txBody>
            <a:bodyPr/>
            <a:lstStyle/>
            <a:p>
              <a:pPr>
                <a:defRPr/>
              </a:pPr>
              <a:endParaRPr lang="en-US" sz="2800">
                <a:latin typeface="Calibri" pitchFamily="34" charset="0"/>
                <a:cs typeface="Calibri" pitchFamily="34" charset="0"/>
              </a:endParaRPr>
            </a:p>
          </p:txBody>
        </p:sp>
        <p:sp>
          <p:nvSpPr>
            <p:cNvPr id="81939" name="Line 19"/>
            <p:cNvSpPr>
              <a:spLocks noChangeShapeType="1"/>
            </p:cNvSpPr>
            <p:nvPr/>
          </p:nvSpPr>
          <p:spPr bwMode="auto">
            <a:xfrm>
              <a:off x="3984" y="1002"/>
              <a:ext cx="480" cy="0"/>
            </a:xfrm>
            <a:prstGeom prst="line">
              <a:avLst/>
            </a:prstGeom>
            <a:noFill/>
            <a:ln w="38100">
              <a:solidFill>
                <a:schemeClr val="tx1"/>
              </a:solidFill>
              <a:round/>
              <a:headEnd/>
              <a:tailEnd/>
            </a:ln>
            <a:effectLst/>
          </p:spPr>
          <p:txBody>
            <a:bodyPr/>
            <a:lstStyle/>
            <a:p>
              <a:pPr>
                <a:defRPr/>
              </a:pPr>
              <a:endParaRPr lang="en-US" sz="2800">
                <a:latin typeface="Calibri" pitchFamily="34" charset="0"/>
                <a:cs typeface="Calibri" pitchFamily="34" charset="0"/>
              </a:endParaRPr>
            </a:p>
          </p:txBody>
        </p:sp>
        <p:sp>
          <p:nvSpPr>
            <p:cNvPr id="81940" name="Line 20"/>
            <p:cNvSpPr>
              <a:spLocks noChangeShapeType="1"/>
            </p:cNvSpPr>
            <p:nvPr/>
          </p:nvSpPr>
          <p:spPr bwMode="auto">
            <a:xfrm>
              <a:off x="4464" y="1002"/>
              <a:ext cx="0" cy="528"/>
            </a:xfrm>
            <a:prstGeom prst="line">
              <a:avLst/>
            </a:prstGeom>
            <a:noFill/>
            <a:ln w="38100">
              <a:solidFill>
                <a:schemeClr val="tx1"/>
              </a:solidFill>
              <a:round/>
              <a:headEnd/>
              <a:tailEnd/>
            </a:ln>
            <a:effectLst/>
          </p:spPr>
          <p:txBody>
            <a:bodyPr/>
            <a:lstStyle/>
            <a:p>
              <a:pPr>
                <a:defRPr/>
              </a:pPr>
              <a:endParaRPr lang="en-US" sz="2800">
                <a:latin typeface="Calibri" pitchFamily="34" charset="0"/>
                <a:cs typeface="Calibri" pitchFamily="34" charset="0"/>
              </a:endParaRPr>
            </a:p>
          </p:txBody>
        </p:sp>
        <p:sp>
          <p:nvSpPr>
            <p:cNvPr id="33800" name="Rectangle 21"/>
            <p:cNvSpPr>
              <a:spLocks noChangeArrowheads="1"/>
            </p:cNvSpPr>
            <p:nvPr/>
          </p:nvSpPr>
          <p:spPr bwMode="auto">
            <a:xfrm>
              <a:off x="3888" y="1482"/>
              <a:ext cx="1248" cy="432"/>
            </a:xfrm>
            <a:prstGeom prst="rect">
              <a:avLst/>
            </a:prstGeom>
            <a:solidFill>
              <a:srgbClr val="FFFF99"/>
            </a:solidFill>
            <a:ln w="9525">
              <a:solidFill>
                <a:schemeClr val="tx1"/>
              </a:solidFill>
              <a:miter lim="800000"/>
              <a:headEnd/>
              <a:tailEnd/>
            </a:ln>
          </p:spPr>
          <p:txBody>
            <a:bodyPr wrap="none" tIns="274320" anchor="b"/>
            <a:lstStyle/>
            <a:p>
              <a:pPr algn="ctr">
                <a:buFont typeface="Monotype Sorts" pitchFamily="2" charset="2"/>
                <a:buNone/>
              </a:pPr>
              <a:r>
                <a:rPr lang="en-US" sz="2800" b="1" dirty="0">
                  <a:solidFill>
                    <a:srgbClr val="000000"/>
                  </a:solidFill>
                  <a:effectLst/>
                  <a:latin typeface="Calibri" pitchFamily="34" charset="0"/>
                  <a:cs typeface="Calibri" pitchFamily="34" charset="0"/>
                </a:rPr>
                <a:t>SPEAKING</a:t>
              </a:r>
            </a:p>
          </p:txBody>
        </p:sp>
        <p:sp>
          <p:nvSpPr>
            <p:cNvPr id="33801" name="Rectangle 22"/>
            <p:cNvSpPr>
              <a:spLocks noChangeArrowheads="1"/>
            </p:cNvSpPr>
            <p:nvPr/>
          </p:nvSpPr>
          <p:spPr bwMode="auto">
            <a:xfrm>
              <a:off x="4224" y="2058"/>
              <a:ext cx="1344" cy="389"/>
            </a:xfrm>
            <a:prstGeom prst="rect">
              <a:avLst/>
            </a:prstGeom>
            <a:solidFill>
              <a:srgbClr val="FFFF99"/>
            </a:solidFill>
            <a:ln w="9525">
              <a:solidFill>
                <a:schemeClr val="tx1"/>
              </a:solidFill>
              <a:miter lim="800000"/>
              <a:headEnd/>
              <a:tailEnd/>
            </a:ln>
          </p:spPr>
          <p:txBody>
            <a:bodyPr wrap="none" anchor="ctr"/>
            <a:lstStyle/>
            <a:p>
              <a:pPr algn="ctr">
                <a:buFont typeface="Monotype Sorts" pitchFamily="2" charset="2"/>
                <a:buNone/>
              </a:pPr>
              <a:r>
                <a:rPr lang="en-US" sz="2400" b="1" dirty="0">
                  <a:solidFill>
                    <a:srgbClr val="000000"/>
                  </a:solidFill>
                  <a:effectLst/>
                  <a:latin typeface="Calibri" pitchFamily="34" charset="0"/>
                  <a:cs typeface="Calibri" pitchFamily="34" charset="0"/>
                </a:rPr>
                <a:t>Word Finding</a:t>
              </a:r>
            </a:p>
          </p:txBody>
        </p:sp>
        <p:sp>
          <p:nvSpPr>
            <p:cNvPr id="33802" name="Rectangle 23"/>
            <p:cNvSpPr>
              <a:spLocks noChangeArrowheads="1"/>
            </p:cNvSpPr>
            <p:nvPr/>
          </p:nvSpPr>
          <p:spPr bwMode="auto">
            <a:xfrm>
              <a:off x="4075" y="2538"/>
              <a:ext cx="1617" cy="528"/>
            </a:xfrm>
            <a:prstGeom prst="rect">
              <a:avLst/>
            </a:prstGeom>
            <a:solidFill>
              <a:srgbClr val="FFFF99"/>
            </a:solidFill>
            <a:ln w="9525">
              <a:solidFill>
                <a:schemeClr val="tx1"/>
              </a:solidFill>
              <a:miter lim="800000"/>
              <a:headEnd/>
              <a:tailEnd/>
            </a:ln>
          </p:spPr>
          <p:txBody>
            <a:bodyPr wrap="none" anchor="ctr"/>
            <a:lstStyle/>
            <a:p>
              <a:pPr algn="ctr">
                <a:buFont typeface="Monotype Sorts" pitchFamily="2" charset="2"/>
                <a:buNone/>
              </a:pPr>
              <a:r>
                <a:rPr lang="en-US" sz="2400" b="1" dirty="0">
                  <a:solidFill>
                    <a:srgbClr val="000000"/>
                  </a:solidFill>
                  <a:effectLst/>
                  <a:latin typeface="Calibri" pitchFamily="34" charset="0"/>
                  <a:cs typeface="Calibri" pitchFamily="34" charset="0"/>
                </a:rPr>
                <a:t>Multi-syllable Words</a:t>
              </a:r>
            </a:p>
          </p:txBody>
        </p:sp>
        <p:sp>
          <p:nvSpPr>
            <p:cNvPr id="33803" name="Rectangle 24"/>
            <p:cNvSpPr>
              <a:spLocks noChangeArrowheads="1"/>
            </p:cNvSpPr>
            <p:nvPr/>
          </p:nvSpPr>
          <p:spPr bwMode="auto">
            <a:xfrm>
              <a:off x="4224" y="3210"/>
              <a:ext cx="1296" cy="432"/>
            </a:xfrm>
            <a:prstGeom prst="rect">
              <a:avLst/>
            </a:prstGeom>
            <a:solidFill>
              <a:srgbClr val="FFFF99"/>
            </a:solidFill>
            <a:ln w="9525">
              <a:solidFill>
                <a:schemeClr val="tx1"/>
              </a:solidFill>
              <a:miter lim="800000"/>
              <a:headEnd/>
              <a:tailEnd/>
            </a:ln>
          </p:spPr>
          <p:txBody>
            <a:bodyPr wrap="none" anchor="ctr"/>
            <a:lstStyle/>
            <a:p>
              <a:pPr algn="ctr">
                <a:buFont typeface="Monotype Sorts" pitchFamily="2" charset="2"/>
                <a:buNone/>
              </a:pPr>
              <a:r>
                <a:rPr lang="en-US" sz="2400" b="1" dirty="0">
                  <a:solidFill>
                    <a:srgbClr val="000000"/>
                  </a:solidFill>
                  <a:effectLst/>
                  <a:latin typeface="Calibri" pitchFamily="34" charset="0"/>
                  <a:cs typeface="Calibri" pitchFamily="34" charset="0"/>
                </a:rPr>
                <a:t>Sequencing Ideas</a:t>
              </a:r>
            </a:p>
          </p:txBody>
        </p:sp>
        <p:sp>
          <p:nvSpPr>
            <p:cNvPr id="33804" name="Rectangle 25"/>
            <p:cNvSpPr>
              <a:spLocks noChangeArrowheads="1"/>
            </p:cNvSpPr>
            <p:nvPr/>
          </p:nvSpPr>
          <p:spPr bwMode="auto">
            <a:xfrm>
              <a:off x="4224" y="3791"/>
              <a:ext cx="1344" cy="523"/>
            </a:xfrm>
            <a:prstGeom prst="rect">
              <a:avLst/>
            </a:prstGeom>
            <a:solidFill>
              <a:srgbClr val="FFFF99"/>
            </a:solidFill>
            <a:ln w="9525">
              <a:solidFill>
                <a:schemeClr val="tx1"/>
              </a:solidFill>
              <a:miter lim="800000"/>
              <a:headEnd/>
              <a:tailEnd/>
            </a:ln>
          </p:spPr>
          <p:txBody>
            <a:bodyPr wrap="none" anchor="ctr"/>
            <a:lstStyle/>
            <a:p>
              <a:pPr algn="ctr">
                <a:buFont typeface="Monotype Sorts" pitchFamily="2" charset="2"/>
                <a:buNone/>
              </a:pPr>
              <a:r>
                <a:rPr lang="en-US" sz="2400" b="1" dirty="0">
                  <a:solidFill>
                    <a:srgbClr val="000000"/>
                  </a:solidFill>
                  <a:effectLst/>
                  <a:latin typeface="Calibri" pitchFamily="34" charset="0"/>
                  <a:cs typeface="Calibri" pitchFamily="34" charset="0"/>
                </a:rPr>
                <a:t>Foreign Language</a:t>
              </a:r>
            </a:p>
          </p:txBody>
        </p:sp>
        <p:sp>
          <p:nvSpPr>
            <p:cNvPr id="81946" name="Line 26"/>
            <p:cNvSpPr>
              <a:spLocks noChangeShapeType="1"/>
            </p:cNvSpPr>
            <p:nvPr/>
          </p:nvSpPr>
          <p:spPr bwMode="auto">
            <a:xfrm>
              <a:off x="3600" y="1770"/>
              <a:ext cx="288" cy="1"/>
            </a:xfrm>
            <a:prstGeom prst="line">
              <a:avLst/>
            </a:prstGeom>
            <a:noFill/>
            <a:ln w="38100">
              <a:solidFill>
                <a:schemeClr val="tx1"/>
              </a:solidFill>
              <a:round/>
              <a:headEnd/>
              <a:tailEnd/>
            </a:ln>
            <a:effectLst/>
          </p:spPr>
          <p:txBody>
            <a:bodyPr/>
            <a:lstStyle/>
            <a:p>
              <a:pPr>
                <a:defRPr/>
              </a:pPr>
              <a:endParaRPr lang="en-US" sz="2800">
                <a:latin typeface="Calibri" pitchFamily="34" charset="0"/>
                <a:cs typeface="Calibri" pitchFamily="34" charset="0"/>
              </a:endParaRPr>
            </a:p>
          </p:txBody>
        </p:sp>
        <p:sp>
          <p:nvSpPr>
            <p:cNvPr id="81947" name="Line 27"/>
            <p:cNvSpPr>
              <a:spLocks noChangeShapeType="1"/>
            </p:cNvSpPr>
            <p:nvPr/>
          </p:nvSpPr>
          <p:spPr bwMode="auto">
            <a:xfrm>
              <a:off x="3600" y="1770"/>
              <a:ext cx="1" cy="2256"/>
            </a:xfrm>
            <a:prstGeom prst="line">
              <a:avLst/>
            </a:prstGeom>
            <a:noFill/>
            <a:ln w="38100">
              <a:solidFill>
                <a:schemeClr val="tx1"/>
              </a:solidFill>
              <a:round/>
              <a:headEnd/>
              <a:tailEnd/>
            </a:ln>
            <a:effectLst/>
          </p:spPr>
          <p:txBody>
            <a:bodyPr/>
            <a:lstStyle/>
            <a:p>
              <a:pPr>
                <a:defRPr/>
              </a:pPr>
              <a:endParaRPr lang="en-US" sz="2800">
                <a:latin typeface="Calibri" pitchFamily="34" charset="0"/>
                <a:cs typeface="Calibri" pitchFamily="34" charset="0"/>
              </a:endParaRPr>
            </a:p>
          </p:txBody>
        </p:sp>
        <p:sp>
          <p:nvSpPr>
            <p:cNvPr id="81948" name="Line 28"/>
            <p:cNvSpPr>
              <a:spLocks noChangeShapeType="1"/>
            </p:cNvSpPr>
            <p:nvPr/>
          </p:nvSpPr>
          <p:spPr bwMode="auto">
            <a:xfrm>
              <a:off x="3600" y="4026"/>
              <a:ext cx="624" cy="1"/>
            </a:xfrm>
            <a:prstGeom prst="line">
              <a:avLst/>
            </a:prstGeom>
            <a:noFill/>
            <a:ln w="38100">
              <a:solidFill>
                <a:schemeClr val="tx1"/>
              </a:solidFill>
              <a:round/>
              <a:headEnd/>
              <a:tailEnd/>
            </a:ln>
            <a:effectLst/>
          </p:spPr>
          <p:txBody>
            <a:bodyPr/>
            <a:lstStyle/>
            <a:p>
              <a:pPr>
                <a:defRPr/>
              </a:pPr>
              <a:endParaRPr lang="en-US" sz="2800">
                <a:latin typeface="Calibri" pitchFamily="34" charset="0"/>
                <a:cs typeface="Calibri" pitchFamily="34" charset="0"/>
              </a:endParaRPr>
            </a:p>
          </p:txBody>
        </p:sp>
        <p:sp>
          <p:nvSpPr>
            <p:cNvPr id="81949" name="Line 29"/>
            <p:cNvSpPr>
              <a:spLocks noChangeShapeType="1"/>
            </p:cNvSpPr>
            <p:nvPr/>
          </p:nvSpPr>
          <p:spPr bwMode="auto">
            <a:xfrm>
              <a:off x="3600" y="3354"/>
              <a:ext cx="624" cy="0"/>
            </a:xfrm>
            <a:prstGeom prst="line">
              <a:avLst/>
            </a:prstGeom>
            <a:noFill/>
            <a:ln w="38100">
              <a:solidFill>
                <a:schemeClr val="tx1"/>
              </a:solidFill>
              <a:round/>
              <a:headEnd/>
              <a:tailEnd/>
            </a:ln>
            <a:effectLst/>
          </p:spPr>
          <p:txBody>
            <a:bodyPr/>
            <a:lstStyle/>
            <a:p>
              <a:pPr>
                <a:defRPr/>
              </a:pPr>
              <a:endParaRPr lang="en-US" sz="2800">
                <a:latin typeface="Calibri" pitchFamily="34" charset="0"/>
                <a:cs typeface="Calibri" pitchFamily="34" charset="0"/>
              </a:endParaRPr>
            </a:p>
          </p:txBody>
        </p:sp>
        <p:sp>
          <p:nvSpPr>
            <p:cNvPr id="81951" name="Line 31"/>
            <p:cNvSpPr>
              <a:spLocks noChangeShapeType="1"/>
            </p:cNvSpPr>
            <p:nvPr/>
          </p:nvSpPr>
          <p:spPr bwMode="auto">
            <a:xfrm>
              <a:off x="3600" y="2250"/>
              <a:ext cx="624" cy="1"/>
            </a:xfrm>
            <a:prstGeom prst="line">
              <a:avLst/>
            </a:prstGeom>
            <a:noFill/>
            <a:ln w="38100">
              <a:solidFill>
                <a:schemeClr val="tx1"/>
              </a:solidFill>
              <a:round/>
              <a:headEnd/>
              <a:tailEnd/>
            </a:ln>
            <a:effectLst/>
          </p:spPr>
          <p:txBody>
            <a:bodyPr/>
            <a:lstStyle/>
            <a:p>
              <a:pPr>
                <a:defRPr/>
              </a:pPr>
              <a:endParaRPr lang="en-US" sz="2800">
                <a:latin typeface="Calibri" pitchFamily="34" charset="0"/>
                <a:cs typeface="Calibri" pitchFamily="34" charset="0"/>
              </a:endParaRPr>
            </a:p>
          </p:txBody>
        </p:sp>
      </p:grpSp>
      <p:sp>
        <p:nvSpPr>
          <p:cNvPr id="33" name="Rectangle 32"/>
          <p:cNvSpPr/>
          <p:nvPr/>
        </p:nvSpPr>
        <p:spPr>
          <a:xfrm>
            <a:off x="0" y="838200"/>
            <a:ext cx="10287000" cy="369332"/>
          </a:xfrm>
          <a:prstGeom prst="rect">
            <a:avLst/>
          </a:prstGeom>
        </p:spPr>
        <p:txBody>
          <a:bodyPr wrap="square">
            <a:spAutoFit/>
          </a:bodyPr>
          <a:lstStyle/>
          <a:p>
            <a:pPr algn="ctr">
              <a:buNone/>
            </a:pPr>
            <a:r>
              <a:rPr lang="en-US" sz="1800" dirty="0" smtClean="0">
                <a:solidFill>
                  <a:schemeClr val="tx1"/>
                </a:solidFill>
              </a:rPr>
              <a:t>(Alexander &amp; Conway, 2006)</a:t>
            </a:r>
            <a:endParaRPr lang="en-US" sz="1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20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1333500" y="1447800"/>
            <a:ext cx="7467599" cy="1025525"/>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b="1" dirty="0">
                <a:solidFill>
                  <a:srgbClr val="000000"/>
                </a:solidFill>
                <a:effectLst/>
                <a:latin typeface="Calibri" pitchFamily="34" charset="0"/>
                <a:cs typeface="Calibri" pitchFamily="34" charset="0"/>
              </a:rPr>
              <a:t>WRITTEN </a:t>
            </a:r>
            <a:r>
              <a:rPr lang="en-US" b="1" dirty="0" smtClean="0">
                <a:solidFill>
                  <a:srgbClr val="000000"/>
                </a:solidFill>
                <a:effectLst/>
                <a:latin typeface="Calibri" pitchFamily="34" charset="0"/>
                <a:cs typeface="Calibri" pitchFamily="34" charset="0"/>
              </a:rPr>
              <a:t>LANGUAGE CHALLENGES</a:t>
            </a:r>
            <a:endParaRPr lang="en-US" b="1" dirty="0">
              <a:solidFill>
                <a:srgbClr val="000000"/>
              </a:solidFill>
              <a:effectLst/>
              <a:latin typeface="Calibri" pitchFamily="34" charset="0"/>
              <a:cs typeface="Calibri" pitchFamily="34" charset="0"/>
            </a:endParaRPr>
          </a:p>
        </p:txBody>
      </p:sp>
      <p:grpSp>
        <p:nvGrpSpPr>
          <p:cNvPr id="2" name="Group 5"/>
          <p:cNvGrpSpPr>
            <a:grpSpLocks/>
          </p:cNvGrpSpPr>
          <p:nvPr/>
        </p:nvGrpSpPr>
        <p:grpSpPr bwMode="auto">
          <a:xfrm>
            <a:off x="0" y="2438400"/>
            <a:ext cx="5486400" cy="3962400"/>
            <a:chOff x="0" y="1536"/>
            <a:chExt cx="3072" cy="2496"/>
          </a:xfrm>
        </p:grpSpPr>
        <p:sp>
          <p:nvSpPr>
            <p:cNvPr id="83974" name="Rectangle 6"/>
            <p:cNvSpPr>
              <a:spLocks noChangeArrowheads="1"/>
            </p:cNvSpPr>
            <p:nvPr/>
          </p:nvSpPr>
          <p:spPr bwMode="auto">
            <a:xfrm>
              <a:off x="768" y="1920"/>
              <a:ext cx="1152" cy="480"/>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800" b="1" dirty="0">
                  <a:solidFill>
                    <a:srgbClr val="000000"/>
                  </a:solidFill>
                  <a:effectLst/>
                  <a:latin typeface="Calibri" pitchFamily="34" charset="0"/>
                  <a:cs typeface="Calibri" pitchFamily="34" charset="0"/>
                </a:rPr>
                <a:t>READING</a:t>
              </a:r>
              <a:endParaRPr lang="en-US" b="1" dirty="0">
                <a:solidFill>
                  <a:srgbClr val="000000"/>
                </a:solidFill>
                <a:effectLst/>
                <a:latin typeface="Calibri" pitchFamily="34" charset="0"/>
                <a:cs typeface="Calibri" pitchFamily="34" charset="0"/>
              </a:endParaRPr>
            </a:p>
          </p:txBody>
        </p:sp>
        <p:sp>
          <p:nvSpPr>
            <p:cNvPr id="83975" name="Rectangle 7"/>
            <p:cNvSpPr>
              <a:spLocks noChangeArrowheads="1"/>
            </p:cNvSpPr>
            <p:nvPr/>
          </p:nvSpPr>
          <p:spPr bwMode="auto">
            <a:xfrm>
              <a:off x="0" y="2928"/>
              <a:ext cx="960" cy="432"/>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Calibri" pitchFamily="34" charset="0"/>
                  <a:cs typeface="Calibri" pitchFamily="34" charset="0"/>
                </a:rPr>
                <a:t>Mechanics</a:t>
              </a:r>
              <a:endParaRPr lang="en-US" b="1" dirty="0">
                <a:solidFill>
                  <a:srgbClr val="000000"/>
                </a:solidFill>
                <a:effectLst/>
                <a:latin typeface="Calibri" pitchFamily="34" charset="0"/>
                <a:cs typeface="Calibri" pitchFamily="34" charset="0"/>
              </a:endParaRPr>
            </a:p>
          </p:txBody>
        </p:sp>
        <p:sp>
          <p:nvSpPr>
            <p:cNvPr id="83976" name="Rectangle 8"/>
            <p:cNvSpPr>
              <a:spLocks noChangeArrowheads="1"/>
            </p:cNvSpPr>
            <p:nvPr/>
          </p:nvSpPr>
          <p:spPr bwMode="auto">
            <a:xfrm>
              <a:off x="1680" y="2928"/>
              <a:ext cx="1392" cy="432"/>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Calibri" pitchFamily="34" charset="0"/>
                  <a:cs typeface="Calibri" pitchFamily="34" charset="0"/>
                </a:rPr>
                <a:t>Comprehension</a:t>
              </a:r>
              <a:endParaRPr lang="en-US" b="1" dirty="0">
                <a:solidFill>
                  <a:srgbClr val="000000"/>
                </a:solidFill>
                <a:effectLst/>
                <a:latin typeface="Calibri" pitchFamily="34" charset="0"/>
                <a:cs typeface="Calibri" pitchFamily="34" charset="0"/>
              </a:endParaRPr>
            </a:p>
          </p:txBody>
        </p:sp>
        <p:sp>
          <p:nvSpPr>
            <p:cNvPr id="83977" name="Rectangle 9"/>
            <p:cNvSpPr>
              <a:spLocks noChangeArrowheads="1"/>
            </p:cNvSpPr>
            <p:nvPr/>
          </p:nvSpPr>
          <p:spPr bwMode="auto">
            <a:xfrm>
              <a:off x="1008" y="3504"/>
              <a:ext cx="672" cy="528"/>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Calibri" pitchFamily="34" charset="0"/>
                  <a:cs typeface="Calibri" pitchFamily="34" charset="0"/>
                </a:rPr>
                <a:t>Speed</a:t>
              </a:r>
              <a:endParaRPr lang="en-US" b="1" dirty="0">
                <a:solidFill>
                  <a:srgbClr val="000000"/>
                </a:solidFill>
                <a:effectLst/>
                <a:latin typeface="Calibri" pitchFamily="34" charset="0"/>
                <a:cs typeface="Calibri" pitchFamily="34" charset="0"/>
              </a:endParaRPr>
            </a:p>
          </p:txBody>
        </p:sp>
        <p:sp>
          <p:nvSpPr>
            <p:cNvPr id="83978" name="Line 10"/>
            <p:cNvSpPr>
              <a:spLocks noChangeShapeType="1"/>
            </p:cNvSpPr>
            <p:nvPr/>
          </p:nvSpPr>
          <p:spPr bwMode="auto">
            <a:xfrm>
              <a:off x="384" y="2544"/>
              <a:ext cx="2016" cy="0"/>
            </a:xfrm>
            <a:prstGeom prst="line">
              <a:avLst/>
            </a:prstGeom>
            <a:noFill/>
            <a:ln w="28575">
              <a:solidFill>
                <a:schemeClr val="tx1"/>
              </a:solidFill>
              <a:round/>
              <a:headEnd/>
              <a:tailEnd/>
            </a:ln>
            <a:effectLst/>
          </p:spPr>
          <p:txBody>
            <a:bodyPr/>
            <a:lstStyle/>
            <a:p>
              <a:pPr>
                <a:defRPr/>
              </a:pPr>
              <a:endParaRPr lang="en-US">
                <a:latin typeface="Calibri" pitchFamily="34" charset="0"/>
                <a:cs typeface="Calibri" pitchFamily="34" charset="0"/>
              </a:endParaRPr>
            </a:p>
          </p:txBody>
        </p:sp>
        <p:sp>
          <p:nvSpPr>
            <p:cNvPr id="83979" name="Line 11"/>
            <p:cNvSpPr>
              <a:spLocks noChangeShapeType="1"/>
            </p:cNvSpPr>
            <p:nvPr/>
          </p:nvSpPr>
          <p:spPr bwMode="auto">
            <a:xfrm>
              <a:off x="2400" y="2544"/>
              <a:ext cx="0" cy="384"/>
            </a:xfrm>
            <a:prstGeom prst="line">
              <a:avLst/>
            </a:prstGeom>
            <a:noFill/>
            <a:ln w="28575">
              <a:solidFill>
                <a:schemeClr val="tx1"/>
              </a:solidFill>
              <a:round/>
              <a:headEnd/>
              <a:tailEnd/>
            </a:ln>
            <a:effectLst/>
          </p:spPr>
          <p:txBody>
            <a:bodyPr/>
            <a:lstStyle/>
            <a:p>
              <a:pPr>
                <a:defRPr/>
              </a:pPr>
              <a:endParaRPr lang="en-US">
                <a:latin typeface="Calibri" pitchFamily="34" charset="0"/>
                <a:cs typeface="Calibri" pitchFamily="34" charset="0"/>
              </a:endParaRPr>
            </a:p>
          </p:txBody>
        </p:sp>
        <p:sp>
          <p:nvSpPr>
            <p:cNvPr id="83980" name="Line 12"/>
            <p:cNvSpPr>
              <a:spLocks noChangeShapeType="1"/>
            </p:cNvSpPr>
            <p:nvPr/>
          </p:nvSpPr>
          <p:spPr bwMode="auto">
            <a:xfrm>
              <a:off x="1344" y="2544"/>
              <a:ext cx="0" cy="960"/>
            </a:xfrm>
            <a:prstGeom prst="line">
              <a:avLst/>
            </a:prstGeom>
            <a:noFill/>
            <a:ln w="28575">
              <a:solidFill>
                <a:schemeClr val="tx1"/>
              </a:solidFill>
              <a:round/>
              <a:headEnd/>
              <a:tailEnd/>
            </a:ln>
            <a:effectLst/>
          </p:spPr>
          <p:txBody>
            <a:bodyPr/>
            <a:lstStyle/>
            <a:p>
              <a:pPr>
                <a:defRPr/>
              </a:pPr>
              <a:endParaRPr lang="en-US">
                <a:latin typeface="Calibri" pitchFamily="34" charset="0"/>
                <a:cs typeface="Calibri" pitchFamily="34" charset="0"/>
              </a:endParaRPr>
            </a:p>
          </p:txBody>
        </p:sp>
        <p:sp>
          <p:nvSpPr>
            <p:cNvPr id="83981" name="Line 13"/>
            <p:cNvSpPr>
              <a:spLocks noChangeShapeType="1"/>
            </p:cNvSpPr>
            <p:nvPr/>
          </p:nvSpPr>
          <p:spPr bwMode="auto">
            <a:xfrm>
              <a:off x="384" y="2544"/>
              <a:ext cx="0" cy="384"/>
            </a:xfrm>
            <a:prstGeom prst="line">
              <a:avLst/>
            </a:prstGeom>
            <a:noFill/>
            <a:ln w="28575">
              <a:solidFill>
                <a:schemeClr val="tx1"/>
              </a:solidFill>
              <a:round/>
              <a:headEnd/>
              <a:tailEnd/>
            </a:ln>
            <a:effectLst/>
          </p:spPr>
          <p:txBody>
            <a:bodyPr/>
            <a:lstStyle/>
            <a:p>
              <a:pPr>
                <a:defRPr/>
              </a:pPr>
              <a:endParaRPr lang="en-US">
                <a:latin typeface="Calibri" pitchFamily="34" charset="0"/>
                <a:cs typeface="Calibri" pitchFamily="34" charset="0"/>
              </a:endParaRPr>
            </a:p>
          </p:txBody>
        </p:sp>
        <p:sp>
          <p:nvSpPr>
            <p:cNvPr id="83982" name="Line 14"/>
            <p:cNvSpPr>
              <a:spLocks noChangeShapeType="1"/>
            </p:cNvSpPr>
            <p:nvPr/>
          </p:nvSpPr>
          <p:spPr bwMode="auto">
            <a:xfrm>
              <a:off x="1344" y="2400"/>
              <a:ext cx="0" cy="144"/>
            </a:xfrm>
            <a:prstGeom prst="line">
              <a:avLst/>
            </a:prstGeom>
            <a:noFill/>
            <a:ln w="28575">
              <a:solidFill>
                <a:schemeClr val="tx1"/>
              </a:solidFill>
              <a:round/>
              <a:headEnd/>
              <a:tailEnd/>
            </a:ln>
            <a:effectLst/>
          </p:spPr>
          <p:txBody>
            <a:bodyPr/>
            <a:lstStyle/>
            <a:p>
              <a:pPr>
                <a:defRPr/>
              </a:pPr>
              <a:endParaRPr lang="en-US">
                <a:latin typeface="Calibri" pitchFamily="34" charset="0"/>
                <a:cs typeface="Calibri" pitchFamily="34" charset="0"/>
              </a:endParaRPr>
            </a:p>
          </p:txBody>
        </p:sp>
        <p:sp>
          <p:nvSpPr>
            <p:cNvPr id="83983" name="Line 15"/>
            <p:cNvSpPr>
              <a:spLocks noChangeShapeType="1"/>
            </p:cNvSpPr>
            <p:nvPr/>
          </p:nvSpPr>
          <p:spPr bwMode="auto">
            <a:xfrm>
              <a:off x="2880" y="1536"/>
              <a:ext cx="0" cy="240"/>
            </a:xfrm>
            <a:prstGeom prst="line">
              <a:avLst/>
            </a:prstGeom>
            <a:noFill/>
            <a:ln w="28575">
              <a:solidFill>
                <a:schemeClr val="tx1"/>
              </a:solidFill>
              <a:round/>
              <a:headEnd/>
              <a:tailEnd/>
            </a:ln>
            <a:effectLst/>
          </p:spPr>
          <p:txBody>
            <a:bodyPr/>
            <a:lstStyle/>
            <a:p>
              <a:pPr>
                <a:defRPr/>
              </a:pPr>
              <a:endParaRPr lang="en-US">
                <a:latin typeface="Calibri" pitchFamily="34" charset="0"/>
                <a:cs typeface="Calibri" pitchFamily="34" charset="0"/>
              </a:endParaRPr>
            </a:p>
          </p:txBody>
        </p:sp>
        <p:sp>
          <p:nvSpPr>
            <p:cNvPr id="83984" name="Line 16"/>
            <p:cNvSpPr>
              <a:spLocks noChangeShapeType="1"/>
            </p:cNvSpPr>
            <p:nvPr/>
          </p:nvSpPr>
          <p:spPr bwMode="auto">
            <a:xfrm>
              <a:off x="1296" y="1776"/>
              <a:ext cx="0" cy="144"/>
            </a:xfrm>
            <a:prstGeom prst="line">
              <a:avLst/>
            </a:prstGeom>
            <a:noFill/>
            <a:ln w="28575">
              <a:solidFill>
                <a:schemeClr val="tx1"/>
              </a:solidFill>
              <a:round/>
              <a:headEnd/>
              <a:tailEnd/>
            </a:ln>
            <a:effectLst/>
          </p:spPr>
          <p:txBody>
            <a:bodyPr/>
            <a:lstStyle/>
            <a:p>
              <a:pPr>
                <a:defRPr/>
              </a:pPr>
              <a:endParaRPr lang="en-US">
                <a:latin typeface="Calibri" pitchFamily="34" charset="0"/>
                <a:cs typeface="Calibri" pitchFamily="34" charset="0"/>
              </a:endParaRPr>
            </a:p>
          </p:txBody>
        </p:sp>
        <p:sp>
          <p:nvSpPr>
            <p:cNvPr id="83985" name="Line 17"/>
            <p:cNvSpPr>
              <a:spLocks noChangeShapeType="1"/>
            </p:cNvSpPr>
            <p:nvPr/>
          </p:nvSpPr>
          <p:spPr bwMode="auto">
            <a:xfrm>
              <a:off x="1296" y="1776"/>
              <a:ext cx="1584" cy="0"/>
            </a:xfrm>
            <a:prstGeom prst="line">
              <a:avLst/>
            </a:prstGeom>
            <a:noFill/>
            <a:ln w="38100">
              <a:solidFill>
                <a:schemeClr val="tx1"/>
              </a:solidFill>
              <a:round/>
              <a:headEnd/>
              <a:tailEnd/>
            </a:ln>
            <a:effectLst/>
          </p:spPr>
          <p:txBody>
            <a:bodyPr/>
            <a:lstStyle/>
            <a:p>
              <a:pPr>
                <a:buNone/>
                <a:defRPr/>
              </a:pPr>
              <a:endParaRPr lang="en-US" dirty="0">
                <a:latin typeface="Calibri" pitchFamily="34" charset="0"/>
                <a:cs typeface="Calibri" pitchFamily="34" charset="0"/>
              </a:endParaRPr>
            </a:p>
          </p:txBody>
        </p:sp>
        <p:sp>
          <p:nvSpPr>
            <p:cNvPr id="83986" name="Line 18"/>
            <p:cNvSpPr>
              <a:spLocks noChangeShapeType="1"/>
            </p:cNvSpPr>
            <p:nvPr/>
          </p:nvSpPr>
          <p:spPr bwMode="auto">
            <a:xfrm flipH="1" flipV="1">
              <a:off x="2592" y="1767"/>
              <a:ext cx="288" cy="9"/>
            </a:xfrm>
            <a:prstGeom prst="line">
              <a:avLst/>
            </a:prstGeom>
            <a:noFill/>
            <a:ln w="9525">
              <a:solidFill>
                <a:schemeClr val="tx1"/>
              </a:solidFill>
              <a:round/>
              <a:headEnd/>
              <a:tailEnd/>
            </a:ln>
            <a:effectLst/>
          </p:spPr>
          <p:txBody>
            <a:bodyPr/>
            <a:lstStyle/>
            <a:p>
              <a:pPr>
                <a:defRPr/>
              </a:pPr>
              <a:endParaRPr lang="en-US">
                <a:latin typeface="Calibri" pitchFamily="34" charset="0"/>
                <a:cs typeface="Calibri" pitchFamily="34" charset="0"/>
              </a:endParaRPr>
            </a:p>
          </p:txBody>
        </p:sp>
      </p:grpSp>
      <p:grpSp>
        <p:nvGrpSpPr>
          <p:cNvPr id="3" name="Group 19"/>
          <p:cNvGrpSpPr>
            <a:grpSpLocks/>
          </p:cNvGrpSpPr>
          <p:nvPr/>
        </p:nvGrpSpPr>
        <p:grpSpPr bwMode="auto">
          <a:xfrm>
            <a:off x="5143500" y="2819400"/>
            <a:ext cx="5143500" cy="3886200"/>
            <a:chOff x="2880" y="1776"/>
            <a:chExt cx="2880" cy="2448"/>
          </a:xfrm>
        </p:grpSpPr>
        <p:sp>
          <p:nvSpPr>
            <p:cNvPr id="83997" name="Line 29"/>
            <p:cNvSpPr>
              <a:spLocks noChangeShapeType="1"/>
            </p:cNvSpPr>
            <p:nvPr/>
          </p:nvSpPr>
          <p:spPr bwMode="auto">
            <a:xfrm>
              <a:off x="4368" y="2880"/>
              <a:ext cx="0" cy="1056"/>
            </a:xfrm>
            <a:prstGeom prst="line">
              <a:avLst/>
            </a:prstGeom>
            <a:noFill/>
            <a:ln w="28575">
              <a:solidFill>
                <a:schemeClr val="tx1"/>
              </a:solidFill>
              <a:round/>
              <a:headEnd/>
              <a:tailEnd/>
            </a:ln>
            <a:effectLst/>
          </p:spPr>
          <p:txBody>
            <a:bodyPr/>
            <a:lstStyle/>
            <a:p>
              <a:pPr>
                <a:defRPr/>
              </a:pPr>
              <a:endParaRPr lang="en-US">
                <a:latin typeface="Calibri" pitchFamily="34" charset="0"/>
                <a:cs typeface="Calibri" pitchFamily="34" charset="0"/>
              </a:endParaRPr>
            </a:p>
          </p:txBody>
        </p:sp>
        <p:sp>
          <p:nvSpPr>
            <p:cNvPr id="83988" name="Line 20"/>
            <p:cNvSpPr>
              <a:spLocks noChangeShapeType="1"/>
            </p:cNvSpPr>
            <p:nvPr/>
          </p:nvSpPr>
          <p:spPr bwMode="auto">
            <a:xfrm>
              <a:off x="4370" y="1776"/>
              <a:ext cx="12" cy="480"/>
            </a:xfrm>
            <a:prstGeom prst="line">
              <a:avLst/>
            </a:prstGeom>
            <a:noFill/>
            <a:ln w="28575">
              <a:solidFill>
                <a:schemeClr val="tx1"/>
              </a:solidFill>
              <a:round/>
              <a:headEnd/>
              <a:tailEnd/>
            </a:ln>
            <a:effectLst/>
          </p:spPr>
          <p:txBody>
            <a:bodyPr/>
            <a:lstStyle/>
            <a:p>
              <a:pPr>
                <a:defRPr/>
              </a:pPr>
              <a:endParaRPr lang="en-US">
                <a:latin typeface="Calibri" pitchFamily="34" charset="0"/>
                <a:cs typeface="Calibri" pitchFamily="34" charset="0"/>
              </a:endParaRPr>
            </a:p>
          </p:txBody>
        </p:sp>
        <p:sp>
          <p:nvSpPr>
            <p:cNvPr id="83989" name="Rectangle 21"/>
            <p:cNvSpPr>
              <a:spLocks noChangeArrowheads="1"/>
            </p:cNvSpPr>
            <p:nvPr/>
          </p:nvSpPr>
          <p:spPr bwMode="auto">
            <a:xfrm>
              <a:off x="3216" y="3360"/>
              <a:ext cx="960" cy="432"/>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Calibri" pitchFamily="34" charset="0"/>
                  <a:cs typeface="Calibri" pitchFamily="34" charset="0"/>
                </a:rPr>
                <a:t>Mechanics</a:t>
              </a:r>
              <a:endParaRPr lang="en-US" b="1" dirty="0">
                <a:solidFill>
                  <a:srgbClr val="000000"/>
                </a:solidFill>
                <a:effectLst/>
                <a:latin typeface="Calibri" pitchFamily="34" charset="0"/>
                <a:cs typeface="Calibri" pitchFamily="34" charset="0"/>
              </a:endParaRPr>
            </a:p>
          </p:txBody>
        </p:sp>
        <p:sp>
          <p:nvSpPr>
            <p:cNvPr id="83990" name="Rectangle 22"/>
            <p:cNvSpPr>
              <a:spLocks noChangeArrowheads="1"/>
            </p:cNvSpPr>
            <p:nvPr/>
          </p:nvSpPr>
          <p:spPr bwMode="auto">
            <a:xfrm>
              <a:off x="4032" y="3840"/>
              <a:ext cx="720" cy="384"/>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Calibri" pitchFamily="34" charset="0"/>
                  <a:cs typeface="Calibri" pitchFamily="34" charset="0"/>
                </a:rPr>
                <a:t>Speed</a:t>
              </a:r>
            </a:p>
          </p:txBody>
        </p:sp>
        <p:sp>
          <p:nvSpPr>
            <p:cNvPr id="83991" name="Rectangle 23"/>
            <p:cNvSpPr>
              <a:spLocks noChangeArrowheads="1"/>
            </p:cNvSpPr>
            <p:nvPr/>
          </p:nvSpPr>
          <p:spPr bwMode="auto">
            <a:xfrm>
              <a:off x="3136" y="2112"/>
              <a:ext cx="2336" cy="480"/>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800" b="1" dirty="0" smtClean="0">
                  <a:solidFill>
                    <a:srgbClr val="000000"/>
                  </a:solidFill>
                  <a:effectLst/>
                  <a:latin typeface="Calibri" pitchFamily="34" charset="0"/>
                  <a:cs typeface="Calibri" pitchFamily="34" charset="0"/>
                </a:rPr>
                <a:t>SPELLING &amp; WRITING</a:t>
              </a:r>
              <a:endParaRPr lang="en-US" sz="2800" b="1" dirty="0">
                <a:solidFill>
                  <a:srgbClr val="000000"/>
                </a:solidFill>
                <a:effectLst/>
                <a:latin typeface="Calibri" pitchFamily="34" charset="0"/>
                <a:cs typeface="Calibri" pitchFamily="34" charset="0"/>
              </a:endParaRPr>
            </a:p>
          </p:txBody>
        </p:sp>
        <p:sp>
          <p:nvSpPr>
            <p:cNvPr id="83992" name="Rectangle 24"/>
            <p:cNvSpPr>
              <a:spLocks noChangeArrowheads="1"/>
            </p:cNvSpPr>
            <p:nvPr/>
          </p:nvSpPr>
          <p:spPr bwMode="auto">
            <a:xfrm>
              <a:off x="4544" y="3360"/>
              <a:ext cx="1216" cy="432"/>
            </a:xfrm>
            <a:prstGeom prst="rect">
              <a:avLst/>
            </a:prstGeom>
            <a:solidFill>
              <a:srgbClr val="FFFF99"/>
            </a:solidFill>
            <a:ln w="9525">
              <a:solidFill>
                <a:schemeClr val="tx1"/>
              </a:solidFill>
              <a:miter lim="800000"/>
              <a:headEnd/>
              <a:tailEnd/>
            </a:ln>
            <a:effectLst/>
          </p:spPr>
          <p:txBody>
            <a:bodyPr wrap="none" anchor="ctr"/>
            <a:lstStyle/>
            <a:p>
              <a:pPr algn="ctr">
                <a:defRPr/>
              </a:pPr>
              <a:endParaRPr lang="en-US" sz="2400" dirty="0">
                <a:solidFill>
                  <a:srgbClr val="000000"/>
                </a:solidFill>
                <a:latin typeface="Calibri" pitchFamily="34" charset="0"/>
                <a:cs typeface="Calibri" pitchFamily="34" charset="0"/>
              </a:endParaRPr>
            </a:p>
            <a:p>
              <a:pPr algn="ctr">
                <a:buNone/>
                <a:defRPr/>
              </a:pPr>
              <a:r>
                <a:rPr lang="en-US" sz="2400" b="1" dirty="0" smtClean="0">
                  <a:solidFill>
                    <a:srgbClr val="000000"/>
                  </a:solidFill>
                  <a:effectLst/>
                  <a:latin typeface="Calibri" pitchFamily="34" charset="0"/>
                  <a:cs typeface="Calibri" pitchFamily="34" charset="0"/>
                </a:rPr>
                <a:t>Expressing Ideas</a:t>
              </a:r>
            </a:p>
            <a:p>
              <a:pPr algn="ctr">
                <a:buNone/>
                <a:defRPr/>
              </a:pPr>
              <a:endParaRPr lang="en-US" sz="2400" b="1" dirty="0">
                <a:solidFill>
                  <a:srgbClr val="000000"/>
                </a:solidFill>
                <a:effectLst/>
                <a:latin typeface="Calibri" pitchFamily="34" charset="0"/>
                <a:cs typeface="Calibri" pitchFamily="34" charset="0"/>
              </a:endParaRPr>
            </a:p>
          </p:txBody>
        </p:sp>
        <p:sp>
          <p:nvSpPr>
            <p:cNvPr id="83993" name="Line 25"/>
            <p:cNvSpPr>
              <a:spLocks noChangeShapeType="1"/>
            </p:cNvSpPr>
            <p:nvPr/>
          </p:nvSpPr>
          <p:spPr bwMode="auto">
            <a:xfrm>
              <a:off x="4368" y="2592"/>
              <a:ext cx="0" cy="288"/>
            </a:xfrm>
            <a:prstGeom prst="line">
              <a:avLst/>
            </a:prstGeom>
            <a:noFill/>
            <a:ln w="28575">
              <a:solidFill>
                <a:schemeClr val="tx1"/>
              </a:solidFill>
              <a:round/>
              <a:headEnd/>
              <a:tailEnd/>
            </a:ln>
            <a:effectLst/>
          </p:spPr>
          <p:txBody>
            <a:bodyPr/>
            <a:lstStyle/>
            <a:p>
              <a:pPr>
                <a:defRPr/>
              </a:pPr>
              <a:endParaRPr lang="en-US">
                <a:latin typeface="Calibri" pitchFamily="34" charset="0"/>
                <a:cs typeface="Calibri" pitchFamily="34" charset="0"/>
              </a:endParaRPr>
            </a:p>
          </p:txBody>
        </p:sp>
        <p:sp>
          <p:nvSpPr>
            <p:cNvPr id="83994" name="Line 26"/>
            <p:cNvSpPr>
              <a:spLocks noChangeShapeType="1"/>
            </p:cNvSpPr>
            <p:nvPr/>
          </p:nvSpPr>
          <p:spPr bwMode="auto">
            <a:xfrm>
              <a:off x="5184" y="2880"/>
              <a:ext cx="0" cy="480"/>
            </a:xfrm>
            <a:prstGeom prst="line">
              <a:avLst/>
            </a:prstGeom>
            <a:noFill/>
            <a:ln w="28575">
              <a:solidFill>
                <a:schemeClr val="tx1"/>
              </a:solidFill>
              <a:round/>
              <a:headEnd/>
              <a:tailEnd/>
            </a:ln>
            <a:effectLst/>
          </p:spPr>
          <p:txBody>
            <a:bodyPr/>
            <a:lstStyle/>
            <a:p>
              <a:pPr>
                <a:defRPr/>
              </a:pPr>
              <a:endParaRPr lang="en-US">
                <a:latin typeface="Calibri" pitchFamily="34" charset="0"/>
                <a:cs typeface="Calibri" pitchFamily="34" charset="0"/>
              </a:endParaRPr>
            </a:p>
          </p:txBody>
        </p:sp>
        <p:sp>
          <p:nvSpPr>
            <p:cNvPr id="83995" name="Line 27"/>
            <p:cNvSpPr>
              <a:spLocks noChangeShapeType="1"/>
            </p:cNvSpPr>
            <p:nvPr/>
          </p:nvSpPr>
          <p:spPr bwMode="auto">
            <a:xfrm>
              <a:off x="3648" y="2880"/>
              <a:ext cx="1536" cy="0"/>
            </a:xfrm>
            <a:prstGeom prst="line">
              <a:avLst/>
            </a:prstGeom>
            <a:noFill/>
            <a:ln w="28575">
              <a:solidFill>
                <a:schemeClr val="tx1"/>
              </a:solidFill>
              <a:round/>
              <a:headEnd/>
              <a:tailEnd/>
            </a:ln>
            <a:effectLst/>
          </p:spPr>
          <p:txBody>
            <a:bodyPr/>
            <a:lstStyle/>
            <a:p>
              <a:pPr>
                <a:defRPr/>
              </a:pPr>
              <a:endParaRPr lang="en-US">
                <a:latin typeface="Calibri" pitchFamily="34" charset="0"/>
                <a:cs typeface="Calibri" pitchFamily="34" charset="0"/>
              </a:endParaRPr>
            </a:p>
          </p:txBody>
        </p:sp>
        <p:sp>
          <p:nvSpPr>
            <p:cNvPr id="83996" name="Line 28"/>
            <p:cNvSpPr>
              <a:spLocks noChangeShapeType="1"/>
            </p:cNvSpPr>
            <p:nvPr/>
          </p:nvSpPr>
          <p:spPr bwMode="auto">
            <a:xfrm>
              <a:off x="3648" y="2880"/>
              <a:ext cx="0" cy="480"/>
            </a:xfrm>
            <a:prstGeom prst="line">
              <a:avLst/>
            </a:prstGeom>
            <a:noFill/>
            <a:ln w="28575">
              <a:solidFill>
                <a:schemeClr val="tx1"/>
              </a:solidFill>
              <a:round/>
              <a:headEnd/>
              <a:tailEnd/>
            </a:ln>
            <a:effectLst/>
          </p:spPr>
          <p:txBody>
            <a:bodyPr/>
            <a:lstStyle/>
            <a:p>
              <a:pPr>
                <a:defRPr/>
              </a:pPr>
              <a:endParaRPr lang="en-US">
                <a:latin typeface="Calibri" pitchFamily="34" charset="0"/>
                <a:cs typeface="Calibri" pitchFamily="34" charset="0"/>
              </a:endParaRPr>
            </a:p>
          </p:txBody>
        </p:sp>
        <p:sp>
          <p:nvSpPr>
            <p:cNvPr id="83998" name="Line 30"/>
            <p:cNvSpPr>
              <a:spLocks noChangeShapeType="1"/>
            </p:cNvSpPr>
            <p:nvPr/>
          </p:nvSpPr>
          <p:spPr bwMode="auto">
            <a:xfrm>
              <a:off x="2880" y="1776"/>
              <a:ext cx="1488" cy="0"/>
            </a:xfrm>
            <a:prstGeom prst="line">
              <a:avLst/>
            </a:prstGeom>
            <a:noFill/>
            <a:ln w="38100">
              <a:solidFill>
                <a:schemeClr val="tx1"/>
              </a:solidFill>
              <a:round/>
              <a:headEnd/>
              <a:tailEnd/>
            </a:ln>
            <a:effectLst/>
          </p:spPr>
          <p:txBody>
            <a:bodyPr/>
            <a:lstStyle/>
            <a:p>
              <a:pPr>
                <a:defRPr/>
              </a:pPr>
              <a:endParaRPr lang="en-US">
                <a:latin typeface="Calibri" pitchFamily="34" charset="0"/>
                <a:cs typeface="Calibri" pitchFamily="34" charset="0"/>
              </a:endParaRPr>
            </a:p>
          </p:txBody>
        </p:sp>
      </p:grpSp>
      <p:grpSp>
        <p:nvGrpSpPr>
          <p:cNvPr id="34821" name="Group 31"/>
          <p:cNvGrpSpPr>
            <a:grpSpLocks/>
          </p:cNvGrpSpPr>
          <p:nvPr/>
        </p:nvGrpSpPr>
        <p:grpSpPr bwMode="auto">
          <a:xfrm>
            <a:off x="0" y="0"/>
            <a:ext cx="10287000" cy="995065"/>
            <a:chOff x="814388" y="0"/>
            <a:chExt cx="8658225" cy="995066"/>
          </a:xfrm>
        </p:grpSpPr>
        <p:sp>
          <p:nvSpPr>
            <p:cNvPr id="33" name="Text Box 2"/>
            <p:cNvSpPr txBox="1">
              <a:spLocks noChangeArrowheads="1"/>
            </p:cNvSpPr>
            <p:nvPr/>
          </p:nvSpPr>
          <p:spPr bwMode="auto">
            <a:xfrm>
              <a:off x="814388" y="0"/>
              <a:ext cx="8658225" cy="641351"/>
            </a:xfrm>
            <a:prstGeom prst="rect">
              <a:avLst/>
            </a:prstGeom>
            <a:noFill/>
            <a:ln w="9525">
              <a:noFill/>
              <a:miter lim="800000"/>
              <a:headEnd/>
              <a:tailEnd/>
            </a:ln>
            <a:effectLst/>
          </p:spPr>
          <p:txBody>
            <a:bodyPr>
              <a:spAutoFit/>
            </a:bodyPr>
            <a:lstStyle/>
            <a:p>
              <a:pPr algn="ctr">
                <a:spcBef>
                  <a:spcPct val="50000"/>
                </a:spcBef>
                <a:buFont typeface="Monotype Sorts" pitchFamily="2" charset="2"/>
                <a:buNone/>
                <a:defRPr/>
              </a:pPr>
              <a:r>
                <a:rPr lang="en-US" sz="3600" dirty="0">
                  <a:solidFill>
                    <a:schemeClr val="tx2"/>
                  </a:solidFill>
                  <a:cs typeface="Times New Roman" pitchFamily="18" charset="0"/>
                </a:rPr>
                <a:t>THE PICTURE OF DYSLEXIA</a:t>
              </a:r>
            </a:p>
          </p:txBody>
        </p:sp>
        <p:sp>
          <p:nvSpPr>
            <p:cNvPr id="34" name="Text Box 3"/>
            <p:cNvSpPr txBox="1">
              <a:spLocks noChangeArrowheads="1"/>
            </p:cNvSpPr>
            <p:nvPr/>
          </p:nvSpPr>
          <p:spPr bwMode="auto">
            <a:xfrm>
              <a:off x="1328805" y="533401"/>
              <a:ext cx="7629393" cy="461665"/>
            </a:xfrm>
            <a:prstGeom prst="rect">
              <a:avLst/>
            </a:prstGeom>
            <a:noFill/>
            <a:ln w="9525">
              <a:noFill/>
              <a:miter lim="800000"/>
              <a:headEnd/>
              <a:tailEnd/>
            </a:ln>
            <a:effectLst/>
          </p:spPr>
          <p:txBody>
            <a:bodyPr>
              <a:spAutoFit/>
            </a:bodyPr>
            <a:lstStyle/>
            <a:p>
              <a:pPr algn="ctr">
                <a:buFont typeface="Monotype Sorts" pitchFamily="2" charset="2"/>
                <a:buNone/>
                <a:defRPr/>
              </a:pPr>
              <a:r>
                <a:rPr lang="en-US" sz="2400" dirty="0">
                  <a:solidFill>
                    <a:srgbClr val="FFFFFF"/>
                  </a:solidFill>
                  <a:latin typeface="+mj-lt"/>
                </a:rPr>
                <a:t>(ALL SYMPTOMS </a:t>
              </a:r>
              <a:r>
                <a:rPr lang="en-US" sz="2400" u="sng" dirty="0">
                  <a:solidFill>
                    <a:srgbClr val="FFFFFF"/>
                  </a:solidFill>
                  <a:latin typeface="+mj-lt"/>
                </a:rPr>
                <a:t>DO NOT</a:t>
              </a:r>
              <a:r>
                <a:rPr lang="en-US" sz="2400" dirty="0">
                  <a:solidFill>
                    <a:srgbClr val="FFFFFF"/>
                  </a:solidFill>
                  <a:latin typeface="+mj-lt"/>
                </a:rPr>
                <a:t> OCCUR WITH EVERYONE)</a:t>
              </a:r>
            </a:p>
          </p:txBody>
        </p:sp>
      </p:grpSp>
      <p:sp>
        <p:nvSpPr>
          <p:cNvPr id="32" name="Rectangle 31"/>
          <p:cNvSpPr/>
          <p:nvPr/>
        </p:nvSpPr>
        <p:spPr>
          <a:xfrm>
            <a:off x="0" y="926068"/>
            <a:ext cx="10287000" cy="369332"/>
          </a:xfrm>
          <a:prstGeom prst="rect">
            <a:avLst/>
          </a:prstGeom>
        </p:spPr>
        <p:txBody>
          <a:bodyPr wrap="square">
            <a:spAutoFit/>
          </a:bodyPr>
          <a:lstStyle/>
          <a:p>
            <a:pPr algn="ctr">
              <a:buNone/>
            </a:pPr>
            <a:r>
              <a:rPr lang="en-US" sz="1800" dirty="0" smtClean="0">
                <a:solidFill>
                  <a:schemeClr val="tx1"/>
                </a:solidFill>
              </a:rPr>
              <a:t>(Alexander &amp; Conway, 2006)</a:t>
            </a:r>
            <a:endParaRPr lang="en-US" sz="1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nodeType="afterEffect">
                                  <p:stCondLst>
                                    <p:cond delay="200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7" name="Rectangle 5"/>
          <p:cNvSpPr>
            <a:spLocks noGrp="1" noChangeArrowheads="1"/>
          </p:cNvSpPr>
          <p:nvPr>
            <p:ph type="title"/>
          </p:nvPr>
        </p:nvSpPr>
        <p:spPr>
          <a:xfrm>
            <a:off x="1638300" y="0"/>
            <a:ext cx="8648700" cy="1447800"/>
          </a:xfrm>
        </p:spPr>
        <p:txBody>
          <a:bodyPr/>
          <a:lstStyle/>
          <a:p>
            <a:pPr>
              <a:defRPr/>
            </a:pPr>
            <a:r>
              <a:rPr lang="en-US" sz="4000" dirty="0" smtClean="0"/>
              <a:t>Neurons</a:t>
            </a:r>
            <a:r>
              <a:rPr lang="en-US" dirty="0" smtClean="0"/>
              <a:t> </a:t>
            </a:r>
            <a:r>
              <a:rPr lang="en-US" sz="3600" b="1" dirty="0" smtClean="0"/>
              <a:t>- </a:t>
            </a:r>
            <a:r>
              <a:rPr lang="en-US" sz="3600" dirty="0" smtClean="0"/>
              <a:t>How the Brain Works</a:t>
            </a:r>
          </a:p>
        </p:txBody>
      </p:sp>
      <p:sp>
        <p:nvSpPr>
          <p:cNvPr id="156675" name="Rectangle 3"/>
          <p:cNvSpPr>
            <a:spLocks noGrp="1" noChangeArrowheads="1"/>
          </p:cNvSpPr>
          <p:nvPr>
            <p:ph idx="1"/>
          </p:nvPr>
        </p:nvSpPr>
        <p:spPr>
          <a:xfrm>
            <a:off x="723900" y="990600"/>
            <a:ext cx="8743950" cy="5181600"/>
          </a:xfrm>
        </p:spPr>
        <p:txBody>
          <a:bodyPr>
            <a:normAutofit lnSpcReduction="10000"/>
          </a:bodyPr>
          <a:lstStyle/>
          <a:p>
            <a:pPr>
              <a:lnSpc>
                <a:spcPct val="90000"/>
              </a:lnSpc>
              <a:buClr>
                <a:srgbClr val="FFFFFF"/>
              </a:buClr>
              <a:defRPr/>
            </a:pPr>
            <a:r>
              <a:rPr lang="en-US" sz="2800" dirty="0" smtClean="0">
                <a:latin typeface="Arial" pitchFamily="34" charset="0"/>
                <a:cs typeface="Arial" pitchFamily="34" charset="0"/>
              </a:rPr>
              <a:t>How many neurons In the brain?</a:t>
            </a:r>
          </a:p>
          <a:p>
            <a:pPr lvl="1">
              <a:lnSpc>
                <a:spcPct val="90000"/>
              </a:lnSpc>
              <a:buClr>
                <a:srgbClr val="FFFFFF"/>
              </a:buClr>
              <a:defRPr/>
            </a:pPr>
            <a:r>
              <a:rPr lang="en-US" sz="2400" dirty="0" smtClean="0">
                <a:latin typeface="Arial" pitchFamily="34" charset="0"/>
                <a:cs typeface="Arial" pitchFamily="34" charset="0"/>
              </a:rPr>
              <a:t>~ 100 Billion</a:t>
            </a:r>
          </a:p>
          <a:p>
            <a:pPr>
              <a:lnSpc>
                <a:spcPct val="90000"/>
              </a:lnSpc>
              <a:buClr>
                <a:srgbClr val="FFFFFF"/>
              </a:buClr>
              <a:defRPr/>
            </a:pPr>
            <a:r>
              <a:rPr lang="en-US" sz="2800" dirty="0" smtClean="0">
                <a:latin typeface="Arial" pitchFamily="34" charset="0"/>
                <a:cs typeface="Arial" pitchFamily="34" charset="0"/>
              </a:rPr>
              <a:t>How many connections exist in the neural networks formed in the brain?</a:t>
            </a:r>
          </a:p>
          <a:p>
            <a:pPr lvl="1">
              <a:lnSpc>
                <a:spcPct val="90000"/>
              </a:lnSpc>
              <a:buClr>
                <a:srgbClr val="FFFFFF"/>
              </a:buClr>
              <a:defRPr/>
            </a:pPr>
            <a:r>
              <a:rPr lang="en-US" sz="2400" dirty="0" smtClean="0">
                <a:latin typeface="Arial" pitchFamily="34" charset="0"/>
                <a:cs typeface="Arial" pitchFamily="34" charset="0"/>
              </a:rPr>
              <a:t>~ 100 Trillion</a:t>
            </a:r>
          </a:p>
          <a:p>
            <a:pPr>
              <a:lnSpc>
                <a:spcPct val="90000"/>
              </a:lnSpc>
              <a:buClr>
                <a:srgbClr val="FFFFFF"/>
              </a:buClr>
              <a:defRPr/>
            </a:pPr>
            <a:r>
              <a:rPr lang="en-US" sz="2800" dirty="0" smtClean="0">
                <a:latin typeface="Arial" pitchFamily="34" charset="0"/>
                <a:cs typeface="Arial" pitchFamily="34" charset="0"/>
              </a:rPr>
              <a:t>How many “connections” from one neuron?</a:t>
            </a:r>
          </a:p>
          <a:p>
            <a:pPr lvl="1">
              <a:lnSpc>
                <a:spcPct val="90000"/>
              </a:lnSpc>
              <a:buClr>
                <a:srgbClr val="FFFFFF"/>
              </a:buClr>
              <a:defRPr/>
            </a:pPr>
            <a:r>
              <a:rPr lang="en-US" sz="2400" dirty="0" smtClean="0">
                <a:latin typeface="Arial" pitchFamily="34" charset="0"/>
                <a:cs typeface="Arial" pitchFamily="34" charset="0"/>
              </a:rPr>
              <a:t> ~ 40,000</a:t>
            </a:r>
          </a:p>
          <a:p>
            <a:pPr>
              <a:lnSpc>
                <a:spcPct val="90000"/>
              </a:lnSpc>
              <a:buClr>
                <a:srgbClr val="FFFFFF"/>
              </a:buClr>
              <a:defRPr/>
            </a:pPr>
            <a:r>
              <a:rPr lang="en-US" dirty="0" smtClean="0">
                <a:latin typeface="Arial" pitchFamily="34" charset="0"/>
                <a:cs typeface="Arial" pitchFamily="34" charset="0"/>
              </a:rPr>
              <a:t>The brain is specifically designed for learning and behaviors. It is ready and willing to create neural networks.  </a:t>
            </a:r>
          </a:p>
          <a:p>
            <a:pPr>
              <a:lnSpc>
                <a:spcPct val="90000"/>
              </a:lnSpc>
              <a:buClr>
                <a:srgbClr val="FFFFFF"/>
              </a:buClr>
              <a:defRPr/>
            </a:pPr>
            <a:r>
              <a:rPr lang="en-US" dirty="0" smtClean="0">
                <a:latin typeface="Arial" pitchFamily="34" charset="0"/>
                <a:cs typeface="Arial" pitchFamily="34" charset="0"/>
              </a:rPr>
              <a:t>Learning to drive?</a:t>
            </a:r>
          </a:p>
          <a:p>
            <a:pPr>
              <a:lnSpc>
                <a:spcPct val="90000"/>
              </a:lnSpc>
              <a:buClr>
                <a:srgbClr val="FFFFFF"/>
              </a:buClr>
              <a:defRPr/>
            </a:pPr>
            <a:r>
              <a:rPr lang="en-US" dirty="0" smtClean="0">
                <a:latin typeface="Arial" pitchFamily="34" charset="0"/>
                <a:cs typeface="Arial" pitchFamily="34" charset="0"/>
              </a:rPr>
              <a:t>Driving to Ft. Lauderdale…..</a:t>
            </a:r>
          </a:p>
          <a:p>
            <a:pPr>
              <a:lnSpc>
                <a:spcPct val="90000"/>
              </a:lnSpc>
              <a:buClr>
                <a:srgbClr val="FFFFFF"/>
              </a:buClr>
              <a:defRPr/>
            </a:pPr>
            <a:endParaRPr lang="en-US" sz="2800" dirty="0" smtClean="0"/>
          </a:p>
          <a:p>
            <a:pPr>
              <a:lnSpc>
                <a:spcPct val="90000"/>
              </a:lnSpc>
              <a:buClr>
                <a:srgbClr val="FFFFFF"/>
              </a:buClr>
              <a:defRPr/>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66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667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667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6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9" name="Rectangle 1027"/>
          <p:cNvSpPr>
            <a:spLocks noChangeArrowheads="1"/>
          </p:cNvSpPr>
          <p:nvPr/>
        </p:nvSpPr>
        <p:spPr bwMode="auto">
          <a:xfrm>
            <a:off x="114300" y="1371600"/>
            <a:ext cx="10058400" cy="685800"/>
          </a:xfrm>
          <a:prstGeom prst="rect">
            <a:avLst/>
          </a:prstGeom>
          <a:solidFill>
            <a:srgbClr val="FFFF99"/>
          </a:solidFill>
          <a:ln w="9525">
            <a:solidFill>
              <a:schemeClr val="tx1"/>
            </a:solidFill>
            <a:miter lim="800000"/>
            <a:headEnd/>
            <a:tailEnd/>
          </a:ln>
          <a:effectLst/>
        </p:spPr>
        <p:txBody>
          <a:bodyPr wrap="none" anchor="ctr"/>
          <a:lstStyle/>
          <a:p>
            <a:pPr algn="ctr">
              <a:buNone/>
              <a:defRPr/>
            </a:pPr>
            <a:endParaRPr lang="en-US" dirty="0" smtClean="0">
              <a:solidFill>
                <a:srgbClr val="000000"/>
              </a:solidFill>
              <a:latin typeface="Calibri" pitchFamily="34" charset="0"/>
              <a:cs typeface="Calibri" pitchFamily="34" charset="0"/>
            </a:endParaRPr>
          </a:p>
          <a:p>
            <a:pPr algn="ctr">
              <a:buNone/>
              <a:defRPr/>
            </a:pPr>
            <a:r>
              <a:rPr lang="en-US" b="1" dirty="0" smtClean="0">
                <a:solidFill>
                  <a:srgbClr val="000000"/>
                </a:solidFill>
                <a:effectLst/>
                <a:latin typeface="Calibri" pitchFamily="34" charset="0"/>
                <a:cs typeface="Calibri" pitchFamily="34" charset="0"/>
              </a:rPr>
              <a:t>ACCOMPANYING </a:t>
            </a:r>
            <a:r>
              <a:rPr lang="en-US" b="1" u="sng" dirty="0" smtClean="0">
                <a:solidFill>
                  <a:srgbClr val="000000"/>
                </a:solidFill>
                <a:effectLst/>
                <a:latin typeface="Calibri" pitchFamily="34" charset="0"/>
                <a:cs typeface="Calibri" pitchFamily="34" charset="0"/>
              </a:rPr>
              <a:t>SENSORIMOTOR CHALLENGES</a:t>
            </a:r>
            <a:endParaRPr lang="en-US" b="1" u="sng" dirty="0">
              <a:solidFill>
                <a:srgbClr val="000000"/>
              </a:solidFill>
              <a:effectLst/>
              <a:latin typeface="Calibri" pitchFamily="34" charset="0"/>
              <a:cs typeface="Calibri" pitchFamily="34" charset="0"/>
            </a:endParaRPr>
          </a:p>
          <a:p>
            <a:pPr algn="ctr">
              <a:buNone/>
              <a:defRPr/>
            </a:pPr>
            <a:endParaRPr lang="en-US" b="1" dirty="0">
              <a:solidFill>
                <a:srgbClr val="000000"/>
              </a:solidFill>
              <a:latin typeface="Calibri" pitchFamily="34" charset="0"/>
              <a:cs typeface="Calibri" pitchFamily="34" charset="0"/>
            </a:endParaRPr>
          </a:p>
        </p:txBody>
      </p:sp>
      <p:grpSp>
        <p:nvGrpSpPr>
          <p:cNvPr id="2" name="Group 1028"/>
          <p:cNvGrpSpPr>
            <a:grpSpLocks/>
          </p:cNvGrpSpPr>
          <p:nvPr/>
        </p:nvGrpSpPr>
        <p:grpSpPr bwMode="auto">
          <a:xfrm>
            <a:off x="76795" y="2057400"/>
            <a:ext cx="5838230" cy="4648200"/>
            <a:chOff x="43" y="1296"/>
            <a:chExt cx="3269" cy="2928"/>
          </a:xfrm>
        </p:grpSpPr>
        <p:grpSp>
          <p:nvGrpSpPr>
            <p:cNvPr id="35848" name="Group 1029"/>
            <p:cNvGrpSpPr>
              <a:grpSpLocks/>
            </p:cNvGrpSpPr>
            <p:nvPr/>
          </p:nvGrpSpPr>
          <p:grpSpPr bwMode="auto">
            <a:xfrm>
              <a:off x="43" y="1632"/>
              <a:ext cx="3269" cy="2592"/>
              <a:chOff x="427" y="1632"/>
              <a:chExt cx="3269" cy="2592"/>
            </a:xfrm>
          </p:grpSpPr>
          <p:sp>
            <p:nvSpPr>
              <p:cNvPr id="86031" name="Rectangle 1039"/>
              <p:cNvSpPr>
                <a:spLocks noChangeArrowheads="1"/>
              </p:cNvSpPr>
              <p:nvPr/>
            </p:nvSpPr>
            <p:spPr bwMode="auto">
              <a:xfrm>
                <a:off x="533" y="3936"/>
                <a:ext cx="811" cy="288"/>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Calibri" pitchFamily="34" charset="0"/>
                    <a:cs typeface="Calibri" pitchFamily="34" charset="0"/>
                  </a:rPr>
                  <a:t>Up/Down</a:t>
                </a:r>
              </a:p>
            </p:txBody>
          </p:sp>
          <p:sp>
            <p:nvSpPr>
              <p:cNvPr id="86032" name="Rectangle 1040"/>
              <p:cNvSpPr>
                <a:spLocks noChangeArrowheads="1"/>
              </p:cNvSpPr>
              <p:nvPr/>
            </p:nvSpPr>
            <p:spPr bwMode="auto">
              <a:xfrm>
                <a:off x="528" y="3552"/>
                <a:ext cx="816" cy="336"/>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Calibri" pitchFamily="34" charset="0"/>
                    <a:cs typeface="Calibri" pitchFamily="34" charset="0"/>
                  </a:rPr>
                  <a:t>Left/Right</a:t>
                </a:r>
              </a:p>
            </p:txBody>
          </p:sp>
          <p:sp>
            <p:nvSpPr>
              <p:cNvPr id="86033" name="Line 1041"/>
              <p:cNvSpPr>
                <a:spLocks noChangeShapeType="1"/>
              </p:cNvSpPr>
              <p:nvPr/>
            </p:nvSpPr>
            <p:spPr bwMode="auto">
              <a:xfrm flipH="1">
                <a:off x="3360" y="3936"/>
                <a:ext cx="336" cy="0"/>
              </a:xfrm>
              <a:prstGeom prst="line">
                <a:avLst/>
              </a:prstGeom>
              <a:noFill/>
              <a:ln w="38100">
                <a:solidFill>
                  <a:schemeClr val="tx1"/>
                </a:solidFill>
                <a:round/>
                <a:headEnd/>
                <a:tailEnd/>
              </a:ln>
              <a:effectLst/>
            </p:spPr>
            <p:txBody>
              <a:bodyPr/>
              <a:lstStyle/>
              <a:p>
                <a:pPr>
                  <a:defRPr/>
                </a:pPr>
                <a:endParaRPr lang="en-US" sz="2400">
                  <a:latin typeface="Calibri" pitchFamily="34" charset="0"/>
                  <a:cs typeface="Calibri" pitchFamily="34" charset="0"/>
                </a:endParaRPr>
              </a:p>
            </p:txBody>
          </p:sp>
          <p:sp>
            <p:nvSpPr>
              <p:cNvPr id="86034" name="Line 1042"/>
              <p:cNvSpPr>
                <a:spLocks noChangeShapeType="1"/>
              </p:cNvSpPr>
              <p:nvPr/>
            </p:nvSpPr>
            <p:spPr bwMode="auto">
              <a:xfrm>
                <a:off x="3360" y="3120"/>
                <a:ext cx="336" cy="0"/>
              </a:xfrm>
              <a:prstGeom prst="line">
                <a:avLst/>
              </a:prstGeom>
              <a:noFill/>
              <a:ln w="38100">
                <a:solidFill>
                  <a:schemeClr val="tx1"/>
                </a:solidFill>
                <a:round/>
                <a:headEnd/>
                <a:tailEnd/>
              </a:ln>
              <a:effectLst/>
            </p:spPr>
            <p:txBody>
              <a:bodyPr/>
              <a:lstStyle/>
              <a:p>
                <a:pPr>
                  <a:defRPr/>
                </a:pPr>
                <a:endParaRPr lang="en-US" sz="2400">
                  <a:latin typeface="Calibri" pitchFamily="34" charset="0"/>
                  <a:cs typeface="Calibri" pitchFamily="34" charset="0"/>
                </a:endParaRPr>
              </a:p>
            </p:txBody>
          </p:sp>
          <p:sp>
            <p:nvSpPr>
              <p:cNvPr id="86035" name="Line 1043"/>
              <p:cNvSpPr>
                <a:spLocks noChangeShapeType="1"/>
              </p:cNvSpPr>
              <p:nvPr/>
            </p:nvSpPr>
            <p:spPr bwMode="auto">
              <a:xfrm>
                <a:off x="3360" y="2352"/>
                <a:ext cx="336" cy="0"/>
              </a:xfrm>
              <a:prstGeom prst="line">
                <a:avLst/>
              </a:prstGeom>
              <a:noFill/>
              <a:ln w="38100">
                <a:solidFill>
                  <a:schemeClr val="tx1"/>
                </a:solidFill>
                <a:round/>
                <a:headEnd/>
                <a:tailEnd/>
              </a:ln>
              <a:effectLst/>
            </p:spPr>
            <p:txBody>
              <a:bodyPr/>
              <a:lstStyle/>
              <a:p>
                <a:pPr>
                  <a:defRPr/>
                </a:pPr>
                <a:endParaRPr lang="en-US" sz="2400">
                  <a:latin typeface="Calibri" pitchFamily="34" charset="0"/>
                  <a:cs typeface="Calibri" pitchFamily="34" charset="0"/>
                </a:endParaRPr>
              </a:p>
            </p:txBody>
          </p:sp>
          <p:sp>
            <p:nvSpPr>
              <p:cNvPr id="86036" name="Line 1044"/>
              <p:cNvSpPr>
                <a:spLocks noChangeShapeType="1"/>
              </p:cNvSpPr>
              <p:nvPr/>
            </p:nvSpPr>
            <p:spPr bwMode="auto">
              <a:xfrm>
                <a:off x="3360" y="1776"/>
                <a:ext cx="336" cy="0"/>
              </a:xfrm>
              <a:prstGeom prst="line">
                <a:avLst/>
              </a:prstGeom>
              <a:noFill/>
              <a:ln w="38100">
                <a:solidFill>
                  <a:schemeClr val="tx1"/>
                </a:solidFill>
                <a:round/>
                <a:headEnd/>
                <a:tailEnd/>
              </a:ln>
              <a:effectLst/>
            </p:spPr>
            <p:txBody>
              <a:bodyPr/>
              <a:lstStyle/>
              <a:p>
                <a:pPr>
                  <a:defRPr/>
                </a:pPr>
                <a:endParaRPr lang="en-US" sz="2400">
                  <a:latin typeface="Calibri" pitchFamily="34" charset="0"/>
                  <a:cs typeface="Calibri" pitchFamily="34" charset="0"/>
                </a:endParaRPr>
              </a:p>
            </p:txBody>
          </p:sp>
          <p:sp>
            <p:nvSpPr>
              <p:cNvPr id="86037" name="Line 1045"/>
              <p:cNvSpPr>
                <a:spLocks noChangeShapeType="1"/>
              </p:cNvSpPr>
              <p:nvPr/>
            </p:nvSpPr>
            <p:spPr bwMode="auto">
              <a:xfrm flipH="1">
                <a:off x="1680" y="1776"/>
                <a:ext cx="432" cy="0"/>
              </a:xfrm>
              <a:prstGeom prst="line">
                <a:avLst/>
              </a:prstGeom>
              <a:noFill/>
              <a:ln w="38100">
                <a:solidFill>
                  <a:schemeClr val="tx1"/>
                </a:solidFill>
                <a:prstDash val="sysDot"/>
                <a:round/>
                <a:headEnd/>
                <a:tailEnd type="triangle" w="med" len="med"/>
              </a:ln>
              <a:effectLst/>
            </p:spPr>
            <p:txBody>
              <a:bodyPr/>
              <a:lstStyle/>
              <a:p>
                <a:pPr>
                  <a:defRPr/>
                </a:pPr>
                <a:endParaRPr lang="en-US" sz="2400">
                  <a:latin typeface="Calibri" pitchFamily="34" charset="0"/>
                  <a:cs typeface="Calibri" pitchFamily="34" charset="0"/>
                </a:endParaRPr>
              </a:p>
            </p:txBody>
          </p:sp>
          <p:sp>
            <p:nvSpPr>
              <p:cNvPr id="86038" name="Line 1046"/>
              <p:cNvSpPr>
                <a:spLocks noChangeShapeType="1"/>
              </p:cNvSpPr>
              <p:nvPr/>
            </p:nvSpPr>
            <p:spPr bwMode="auto">
              <a:xfrm flipH="1">
                <a:off x="1728" y="2304"/>
                <a:ext cx="912" cy="0"/>
              </a:xfrm>
              <a:prstGeom prst="line">
                <a:avLst/>
              </a:prstGeom>
              <a:noFill/>
              <a:ln w="38100">
                <a:solidFill>
                  <a:schemeClr val="tx1"/>
                </a:solidFill>
                <a:prstDash val="sysDot"/>
                <a:round/>
                <a:headEnd/>
                <a:tailEnd type="triangle" w="med" len="med"/>
              </a:ln>
              <a:effectLst/>
            </p:spPr>
            <p:txBody>
              <a:bodyPr/>
              <a:lstStyle/>
              <a:p>
                <a:pPr>
                  <a:defRPr/>
                </a:pPr>
                <a:endParaRPr lang="en-US" sz="2400">
                  <a:latin typeface="Calibri" pitchFamily="34" charset="0"/>
                  <a:cs typeface="Calibri" pitchFamily="34" charset="0"/>
                </a:endParaRPr>
              </a:p>
            </p:txBody>
          </p:sp>
          <p:sp>
            <p:nvSpPr>
              <p:cNvPr id="86039" name="Line 1047"/>
              <p:cNvSpPr>
                <a:spLocks noChangeShapeType="1"/>
              </p:cNvSpPr>
              <p:nvPr/>
            </p:nvSpPr>
            <p:spPr bwMode="auto">
              <a:xfrm flipH="1" flipV="1">
                <a:off x="2005" y="2736"/>
                <a:ext cx="448" cy="288"/>
              </a:xfrm>
              <a:prstGeom prst="line">
                <a:avLst/>
              </a:prstGeom>
              <a:noFill/>
              <a:ln w="38100">
                <a:solidFill>
                  <a:schemeClr val="tx1"/>
                </a:solidFill>
                <a:prstDash val="sysDot"/>
                <a:round/>
                <a:headEnd/>
                <a:tailEnd type="triangle" w="med" len="med"/>
              </a:ln>
              <a:effectLst/>
            </p:spPr>
            <p:txBody>
              <a:bodyPr/>
              <a:lstStyle/>
              <a:p>
                <a:pPr>
                  <a:defRPr/>
                </a:pPr>
                <a:endParaRPr lang="en-US" sz="2400">
                  <a:latin typeface="Calibri" pitchFamily="34" charset="0"/>
                  <a:cs typeface="Calibri" pitchFamily="34" charset="0"/>
                </a:endParaRPr>
              </a:p>
            </p:txBody>
          </p:sp>
          <p:sp>
            <p:nvSpPr>
              <p:cNvPr id="86040" name="Line 1048"/>
              <p:cNvSpPr>
                <a:spLocks noChangeShapeType="1"/>
              </p:cNvSpPr>
              <p:nvPr/>
            </p:nvSpPr>
            <p:spPr bwMode="auto">
              <a:xfrm flipH="1">
                <a:off x="2112" y="3120"/>
                <a:ext cx="342" cy="288"/>
              </a:xfrm>
              <a:prstGeom prst="line">
                <a:avLst/>
              </a:prstGeom>
              <a:noFill/>
              <a:ln w="38100">
                <a:solidFill>
                  <a:schemeClr val="tx1"/>
                </a:solidFill>
                <a:prstDash val="sysDot"/>
                <a:round/>
                <a:headEnd/>
                <a:tailEnd type="triangle" w="med" len="med"/>
              </a:ln>
              <a:effectLst/>
            </p:spPr>
            <p:txBody>
              <a:bodyPr/>
              <a:lstStyle/>
              <a:p>
                <a:pPr>
                  <a:defRPr/>
                </a:pPr>
                <a:endParaRPr lang="en-US" sz="2400">
                  <a:latin typeface="Calibri" pitchFamily="34" charset="0"/>
                  <a:cs typeface="Calibri" pitchFamily="34" charset="0"/>
                </a:endParaRPr>
              </a:p>
            </p:txBody>
          </p:sp>
          <p:sp>
            <p:nvSpPr>
              <p:cNvPr id="86041" name="Line 1049"/>
              <p:cNvSpPr>
                <a:spLocks noChangeShapeType="1"/>
              </p:cNvSpPr>
              <p:nvPr/>
            </p:nvSpPr>
            <p:spPr bwMode="auto">
              <a:xfrm flipH="1">
                <a:off x="1472" y="3072"/>
                <a:ext cx="1189" cy="96"/>
              </a:xfrm>
              <a:prstGeom prst="line">
                <a:avLst/>
              </a:prstGeom>
              <a:noFill/>
              <a:ln w="38100">
                <a:solidFill>
                  <a:schemeClr val="tx1"/>
                </a:solidFill>
                <a:prstDash val="sysDot"/>
                <a:round/>
                <a:headEnd/>
                <a:tailEnd type="triangle" w="med" len="med"/>
              </a:ln>
              <a:effectLst/>
            </p:spPr>
            <p:txBody>
              <a:bodyPr/>
              <a:lstStyle/>
              <a:p>
                <a:pPr>
                  <a:defRPr/>
                </a:pPr>
                <a:endParaRPr lang="en-US" sz="2400" dirty="0">
                  <a:latin typeface="Calibri" pitchFamily="34" charset="0"/>
                  <a:cs typeface="Calibri" pitchFamily="34" charset="0"/>
                </a:endParaRPr>
              </a:p>
            </p:txBody>
          </p:sp>
          <p:sp>
            <p:nvSpPr>
              <p:cNvPr id="86042" name="Line 1050"/>
              <p:cNvSpPr>
                <a:spLocks noChangeShapeType="1"/>
              </p:cNvSpPr>
              <p:nvPr/>
            </p:nvSpPr>
            <p:spPr bwMode="auto">
              <a:xfrm flipH="1" flipV="1">
                <a:off x="1344" y="3696"/>
                <a:ext cx="256" cy="192"/>
              </a:xfrm>
              <a:prstGeom prst="line">
                <a:avLst/>
              </a:prstGeom>
              <a:noFill/>
              <a:ln w="38100">
                <a:solidFill>
                  <a:schemeClr val="tx1"/>
                </a:solidFill>
                <a:prstDash val="sysDot"/>
                <a:round/>
                <a:headEnd/>
                <a:tailEnd type="triangle" w="med" len="med"/>
              </a:ln>
              <a:effectLst/>
            </p:spPr>
            <p:txBody>
              <a:bodyPr/>
              <a:lstStyle/>
              <a:p>
                <a:pPr>
                  <a:defRPr/>
                </a:pPr>
                <a:endParaRPr lang="en-US" sz="2400">
                  <a:latin typeface="Calibri" pitchFamily="34" charset="0"/>
                  <a:cs typeface="Calibri" pitchFamily="34" charset="0"/>
                </a:endParaRPr>
              </a:p>
            </p:txBody>
          </p:sp>
          <p:sp>
            <p:nvSpPr>
              <p:cNvPr id="86043" name="Line 1051"/>
              <p:cNvSpPr>
                <a:spLocks noChangeShapeType="1"/>
              </p:cNvSpPr>
              <p:nvPr/>
            </p:nvSpPr>
            <p:spPr bwMode="auto">
              <a:xfrm flipH="1">
                <a:off x="1344" y="3888"/>
                <a:ext cx="299" cy="192"/>
              </a:xfrm>
              <a:prstGeom prst="line">
                <a:avLst/>
              </a:prstGeom>
              <a:noFill/>
              <a:ln w="38100">
                <a:solidFill>
                  <a:schemeClr val="tx1"/>
                </a:solidFill>
                <a:prstDash val="sysDot"/>
                <a:round/>
                <a:headEnd/>
                <a:tailEnd type="triangle" w="med" len="med"/>
              </a:ln>
              <a:effectLst/>
            </p:spPr>
            <p:txBody>
              <a:bodyPr/>
              <a:lstStyle/>
              <a:p>
                <a:pPr>
                  <a:defRPr/>
                </a:pPr>
                <a:endParaRPr lang="en-US" sz="2400">
                  <a:latin typeface="Calibri" pitchFamily="34" charset="0"/>
                  <a:cs typeface="Calibri" pitchFamily="34" charset="0"/>
                </a:endParaRPr>
              </a:p>
            </p:txBody>
          </p:sp>
          <p:sp>
            <p:nvSpPr>
              <p:cNvPr id="34" name="Rectangle 1030"/>
              <p:cNvSpPr>
                <a:spLocks noChangeArrowheads="1"/>
              </p:cNvSpPr>
              <p:nvPr/>
            </p:nvSpPr>
            <p:spPr bwMode="auto">
              <a:xfrm>
                <a:off x="2144" y="1632"/>
                <a:ext cx="1248" cy="336"/>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800" b="1" dirty="0">
                    <a:solidFill>
                      <a:srgbClr val="000000"/>
                    </a:solidFill>
                    <a:effectLst/>
                    <a:latin typeface="Calibri" pitchFamily="34" charset="0"/>
                    <a:cs typeface="Calibri" pitchFamily="34" charset="0"/>
                  </a:rPr>
                  <a:t>Oral Motor</a:t>
                </a:r>
                <a:endParaRPr lang="en-US" sz="2400" b="1" dirty="0">
                  <a:solidFill>
                    <a:srgbClr val="000000"/>
                  </a:solidFill>
                  <a:effectLst/>
                  <a:latin typeface="Calibri" pitchFamily="34" charset="0"/>
                  <a:cs typeface="Calibri" pitchFamily="34" charset="0"/>
                </a:endParaRPr>
              </a:p>
            </p:txBody>
          </p:sp>
          <p:sp>
            <p:nvSpPr>
              <p:cNvPr id="35" name="Rectangle 1031"/>
              <p:cNvSpPr>
                <a:spLocks noChangeArrowheads="1"/>
              </p:cNvSpPr>
              <p:nvPr/>
            </p:nvSpPr>
            <p:spPr bwMode="auto">
              <a:xfrm>
                <a:off x="645" y="1632"/>
                <a:ext cx="1008" cy="288"/>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Calibri" pitchFamily="34" charset="0"/>
                    <a:cs typeface="Calibri" pitchFamily="34" charset="0"/>
                  </a:rPr>
                  <a:t>Messy Eating</a:t>
                </a:r>
              </a:p>
            </p:txBody>
          </p:sp>
          <p:sp>
            <p:nvSpPr>
              <p:cNvPr id="36" name="Rectangle 1032"/>
              <p:cNvSpPr>
                <a:spLocks noChangeArrowheads="1"/>
              </p:cNvSpPr>
              <p:nvPr/>
            </p:nvSpPr>
            <p:spPr bwMode="auto">
              <a:xfrm>
                <a:off x="619" y="2160"/>
                <a:ext cx="1082" cy="336"/>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Calibri" pitchFamily="34" charset="0"/>
                    <a:cs typeface="Calibri" pitchFamily="34" charset="0"/>
                  </a:rPr>
                  <a:t>Writing/knots</a:t>
                </a:r>
              </a:p>
            </p:txBody>
          </p:sp>
          <p:sp>
            <p:nvSpPr>
              <p:cNvPr id="37" name="Rectangle 1033"/>
              <p:cNvSpPr>
                <a:spLocks noChangeArrowheads="1"/>
              </p:cNvSpPr>
              <p:nvPr/>
            </p:nvSpPr>
            <p:spPr bwMode="auto">
              <a:xfrm>
                <a:off x="2672" y="2160"/>
                <a:ext cx="720" cy="336"/>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800" b="1" dirty="0">
                    <a:solidFill>
                      <a:srgbClr val="000000"/>
                    </a:solidFill>
                    <a:effectLst/>
                    <a:latin typeface="Calibri" pitchFamily="34" charset="0"/>
                    <a:cs typeface="Calibri" pitchFamily="34" charset="0"/>
                  </a:rPr>
                  <a:t>Fingers</a:t>
                </a:r>
                <a:endParaRPr lang="en-US" sz="2400" b="1" dirty="0">
                  <a:solidFill>
                    <a:srgbClr val="000000"/>
                  </a:solidFill>
                  <a:effectLst/>
                  <a:latin typeface="Calibri" pitchFamily="34" charset="0"/>
                  <a:cs typeface="Calibri" pitchFamily="34" charset="0"/>
                </a:endParaRPr>
              </a:p>
            </p:txBody>
          </p:sp>
          <p:sp>
            <p:nvSpPr>
              <p:cNvPr id="38" name="Rectangle 1034"/>
              <p:cNvSpPr>
                <a:spLocks noChangeArrowheads="1"/>
              </p:cNvSpPr>
              <p:nvPr/>
            </p:nvSpPr>
            <p:spPr bwMode="auto">
              <a:xfrm>
                <a:off x="2480" y="2928"/>
                <a:ext cx="912" cy="336"/>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800" b="1" dirty="0">
                    <a:solidFill>
                      <a:srgbClr val="000000"/>
                    </a:solidFill>
                    <a:effectLst/>
                    <a:latin typeface="Calibri" pitchFamily="34" charset="0"/>
                    <a:cs typeface="Calibri" pitchFamily="34" charset="0"/>
                  </a:rPr>
                  <a:t>Eyes</a:t>
                </a:r>
                <a:endParaRPr lang="en-US" sz="2400" b="1" dirty="0">
                  <a:solidFill>
                    <a:srgbClr val="000000"/>
                  </a:solidFill>
                  <a:effectLst/>
                  <a:latin typeface="Calibri" pitchFamily="34" charset="0"/>
                  <a:cs typeface="Calibri" pitchFamily="34" charset="0"/>
                </a:endParaRPr>
              </a:p>
            </p:txBody>
          </p:sp>
          <p:sp>
            <p:nvSpPr>
              <p:cNvPr id="39" name="Rectangle 1035"/>
              <p:cNvSpPr>
                <a:spLocks noChangeArrowheads="1"/>
              </p:cNvSpPr>
              <p:nvPr/>
            </p:nvSpPr>
            <p:spPr bwMode="auto">
              <a:xfrm>
                <a:off x="1541" y="3312"/>
                <a:ext cx="528" cy="288"/>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Calibri" pitchFamily="34" charset="0"/>
                    <a:cs typeface="Calibri" pitchFamily="34" charset="0"/>
                  </a:rPr>
                  <a:t>Tired</a:t>
                </a:r>
              </a:p>
            </p:txBody>
          </p:sp>
          <p:sp>
            <p:nvSpPr>
              <p:cNvPr id="40" name="Rectangle 1036"/>
              <p:cNvSpPr>
                <a:spLocks noChangeArrowheads="1"/>
              </p:cNvSpPr>
              <p:nvPr/>
            </p:nvSpPr>
            <p:spPr bwMode="auto">
              <a:xfrm>
                <a:off x="427" y="2976"/>
                <a:ext cx="1045" cy="336"/>
              </a:xfrm>
              <a:prstGeom prst="rect">
                <a:avLst/>
              </a:prstGeom>
              <a:solidFill>
                <a:srgbClr val="FFFF99"/>
              </a:solidFill>
              <a:ln w="9525">
                <a:solidFill>
                  <a:schemeClr val="tx1"/>
                </a:solidFill>
                <a:miter lim="800000"/>
                <a:headEnd/>
                <a:tailEnd/>
              </a:ln>
              <a:effectLst/>
            </p:spPr>
            <p:txBody>
              <a:bodyPr wrap="none" anchor="ctr"/>
              <a:lstStyle/>
              <a:p>
                <a:pPr>
                  <a:buNone/>
                  <a:defRPr/>
                </a:pPr>
                <a:r>
                  <a:rPr lang="en-US" sz="2400" b="1" dirty="0">
                    <a:solidFill>
                      <a:srgbClr val="000000"/>
                    </a:solidFill>
                    <a:effectLst/>
                    <a:latin typeface="Calibri" pitchFamily="34" charset="0"/>
                    <a:cs typeface="Calibri" pitchFamily="34" charset="0"/>
                  </a:rPr>
                  <a:t>Words </a:t>
                </a:r>
                <a:r>
                  <a:rPr lang="en-US" sz="2400" b="1" dirty="0" smtClean="0">
                    <a:solidFill>
                      <a:srgbClr val="000000"/>
                    </a:solidFill>
                    <a:effectLst/>
                    <a:latin typeface="Calibri" pitchFamily="34" charset="0"/>
                    <a:cs typeface="Calibri" pitchFamily="34" charset="0"/>
                  </a:rPr>
                  <a:t>Swim</a:t>
                </a:r>
                <a:endParaRPr lang="en-US" sz="2400" b="1" dirty="0">
                  <a:solidFill>
                    <a:srgbClr val="000000"/>
                  </a:solidFill>
                  <a:effectLst/>
                  <a:latin typeface="Calibri" pitchFamily="34" charset="0"/>
                  <a:cs typeface="Calibri" pitchFamily="34" charset="0"/>
                </a:endParaRPr>
              </a:p>
            </p:txBody>
          </p:sp>
          <p:sp>
            <p:nvSpPr>
              <p:cNvPr id="41" name="Rectangle 1037"/>
              <p:cNvSpPr>
                <a:spLocks noChangeArrowheads="1"/>
              </p:cNvSpPr>
              <p:nvPr/>
            </p:nvSpPr>
            <p:spPr bwMode="auto">
              <a:xfrm>
                <a:off x="1131" y="2592"/>
                <a:ext cx="853" cy="336"/>
              </a:xfrm>
              <a:prstGeom prst="rect">
                <a:avLst/>
              </a:prstGeom>
              <a:solidFill>
                <a:srgbClr val="FFFF99"/>
              </a:solidFill>
              <a:ln w="9525">
                <a:solidFill>
                  <a:schemeClr val="tx1"/>
                </a:solidFill>
                <a:miter lim="800000"/>
                <a:headEnd/>
                <a:tailEnd/>
              </a:ln>
              <a:effectLst/>
            </p:spPr>
            <p:txBody>
              <a:bodyPr wrap="none" anchor="ctr"/>
              <a:lstStyle/>
              <a:p>
                <a:pPr>
                  <a:buNone/>
                  <a:defRPr/>
                </a:pPr>
                <a:r>
                  <a:rPr lang="en-US" sz="2400" b="1" dirty="0" smtClean="0">
                    <a:solidFill>
                      <a:srgbClr val="000000"/>
                    </a:solidFill>
                    <a:effectLst/>
                    <a:latin typeface="Calibri" pitchFamily="34" charset="0"/>
                    <a:cs typeface="Calibri" pitchFamily="34" charset="0"/>
                  </a:rPr>
                  <a:t>Lose Place</a:t>
                </a:r>
                <a:endParaRPr lang="en-US" sz="2400" b="1" dirty="0">
                  <a:solidFill>
                    <a:srgbClr val="000000"/>
                  </a:solidFill>
                  <a:effectLst/>
                  <a:latin typeface="Calibri" pitchFamily="34" charset="0"/>
                  <a:cs typeface="Calibri" pitchFamily="34" charset="0"/>
                </a:endParaRPr>
              </a:p>
            </p:txBody>
          </p:sp>
          <p:sp>
            <p:nvSpPr>
              <p:cNvPr id="42" name="Rectangle 1038"/>
              <p:cNvSpPr>
                <a:spLocks noChangeArrowheads="1"/>
              </p:cNvSpPr>
              <p:nvPr/>
            </p:nvSpPr>
            <p:spPr bwMode="auto">
              <a:xfrm>
                <a:off x="1613" y="3744"/>
                <a:ext cx="1776" cy="336"/>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800" b="1" dirty="0">
                    <a:solidFill>
                      <a:srgbClr val="000000"/>
                    </a:solidFill>
                    <a:effectLst/>
                    <a:latin typeface="Calibri" pitchFamily="34" charset="0"/>
                    <a:cs typeface="Calibri" pitchFamily="34" charset="0"/>
                  </a:rPr>
                  <a:t>Spatial Awareness</a:t>
                </a:r>
              </a:p>
            </p:txBody>
          </p:sp>
        </p:grpSp>
        <p:sp>
          <p:nvSpPr>
            <p:cNvPr id="86044" name="Line 1052"/>
            <p:cNvSpPr>
              <a:spLocks noChangeShapeType="1"/>
            </p:cNvSpPr>
            <p:nvPr/>
          </p:nvSpPr>
          <p:spPr bwMode="auto">
            <a:xfrm>
              <a:off x="3312" y="1296"/>
              <a:ext cx="0" cy="2640"/>
            </a:xfrm>
            <a:prstGeom prst="line">
              <a:avLst/>
            </a:prstGeom>
            <a:noFill/>
            <a:ln w="38100">
              <a:solidFill>
                <a:schemeClr val="tx1"/>
              </a:solidFill>
              <a:round/>
              <a:headEnd/>
              <a:tailEnd/>
            </a:ln>
            <a:effectLst/>
          </p:spPr>
          <p:txBody>
            <a:bodyPr/>
            <a:lstStyle/>
            <a:p>
              <a:pPr>
                <a:defRPr/>
              </a:pPr>
              <a:endParaRPr lang="en-US" sz="2400">
                <a:latin typeface="Calibri" pitchFamily="34" charset="0"/>
                <a:cs typeface="Calibri" pitchFamily="34" charset="0"/>
              </a:endParaRPr>
            </a:p>
          </p:txBody>
        </p:sp>
      </p:grpSp>
      <p:pic>
        <p:nvPicPr>
          <p:cNvPr id="35844" name="Picture 1053" descr="messy eater"/>
          <p:cNvPicPr>
            <a:picLocks noChangeAspect="1" noChangeArrowheads="1"/>
          </p:cNvPicPr>
          <p:nvPr/>
        </p:nvPicPr>
        <p:blipFill>
          <a:blip r:embed="rId3" cstate="print"/>
          <a:srcRect/>
          <a:stretch>
            <a:fillRect/>
          </a:stretch>
        </p:blipFill>
        <p:spPr bwMode="auto">
          <a:xfrm>
            <a:off x="6243637" y="2057400"/>
            <a:ext cx="3929063" cy="4800600"/>
          </a:xfrm>
          <a:prstGeom prst="rect">
            <a:avLst/>
          </a:prstGeom>
          <a:noFill/>
          <a:ln w="9525">
            <a:noFill/>
            <a:miter lim="800000"/>
            <a:headEnd/>
            <a:tailEnd/>
          </a:ln>
        </p:spPr>
      </p:pic>
      <p:grpSp>
        <p:nvGrpSpPr>
          <p:cNvPr id="35845" name="Group 30"/>
          <p:cNvGrpSpPr>
            <a:grpSpLocks/>
          </p:cNvGrpSpPr>
          <p:nvPr/>
        </p:nvGrpSpPr>
        <p:grpSpPr bwMode="auto">
          <a:xfrm>
            <a:off x="0" y="0"/>
            <a:ext cx="10287000" cy="995065"/>
            <a:chOff x="814388" y="0"/>
            <a:chExt cx="8658225" cy="995066"/>
          </a:xfrm>
        </p:grpSpPr>
        <p:sp>
          <p:nvSpPr>
            <p:cNvPr id="32" name="Text Box 2"/>
            <p:cNvSpPr txBox="1">
              <a:spLocks noChangeArrowheads="1"/>
            </p:cNvSpPr>
            <p:nvPr/>
          </p:nvSpPr>
          <p:spPr bwMode="auto">
            <a:xfrm>
              <a:off x="814388" y="0"/>
              <a:ext cx="8658225" cy="641351"/>
            </a:xfrm>
            <a:prstGeom prst="rect">
              <a:avLst/>
            </a:prstGeom>
            <a:noFill/>
            <a:ln w="9525">
              <a:noFill/>
              <a:miter lim="800000"/>
              <a:headEnd/>
              <a:tailEnd/>
            </a:ln>
            <a:effectLst/>
          </p:spPr>
          <p:txBody>
            <a:bodyPr>
              <a:spAutoFit/>
            </a:bodyPr>
            <a:lstStyle/>
            <a:p>
              <a:pPr algn="ctr">
                <a:spcBef>
                  <a:spcPct val="50000"/>
                </a:spcBef>
                <a:buFont typeface="Monotype Sorts" pitchFamily="2" charset="2"/>
                <a:buNone/>
                <a:defRPr/>
              </a:pPr>
              <a:r>
                <a:rPr lang="en-US" sz="3600" dirty="0">
                  <a:solidFill>
                    <a:schemeClr val="tx2"/>
                  </a:solidFill>
                </a:rPr>
                <a:t>THE PICTURE OF DYSLEXIA</a:t>
              </a:r>
            </a:p>
          </p:txBody>
        </p:sp>
        <p:sp>
          <p:nvSpPr>
            <p:cNvPr id="33" name="Text Box 3"/>
            <p:cNvSpPr txBox="1">
              <a:spLocks noChangeArrowheads="1"/>
            </p:cNvSpPr>
            <p:nvPr/>
          </p:nvSpPr>
          <p:spPr bwMode="auto">
            <a:xfrm>
              <a:off x="1328805" y="533401"/>
              <a:ext cx="7629393" cy="461665"/>
            </a:xfrm>
            <a:prstGeom prst="rect">
              <a:avLst/>
            </a:prstGeom>
            <a:noFill/>
            <a:ln w="9525">
              <a:noFill/>
              <a:miter lim="800000"/>
              <a:headEnd/>
              <a:tailEnd/>
            </a:ln>
            <a:effectLst/>
          </p:spPr>
          <p:txBody>
            <a:bodyPr>
              <a:spAutoFit/>
            </a:bodyPr>
            <a:lstStyle/>
            <a:p>
              <a:pPr algn="ctr">
                <a:buFont typeface="Monotype Sorts" pitchFamily="2" charset="2"/>
                <a:buNone/>
                <a:defRPr/>
              </a:pPr>
              <a:r>
                <a:rPr lang="en-US" sz="2400" dirty="0">
                  <a:solidFill>
                    <a:srgbClr val="FFFFFF"/>
                  </a:solidFill>
                </a:rPr>
                <a:t>(ALL SYMPTOMS </a:t>
              </a:r>
              <a:r>
                <a:rPr lang="en-US" sz="2400" u="sng" dirty="0">
                  <a:solidFill>
                    <a:srgbClr val="FFFFFF"/>
                  </a:solidFill>
                </a:rPr>
                <a:t>DO NOT</a:t>
              </a:r>
              <a:r>
                <a:rPr lang="en-US" sz="2400" dirty="0">
                  <a:solidFill>
                    <a:srgbClr val="FFFFFF"/>
                  </a:solidFill>
                </a:rPr>
                <a:t> OCCUR WITH EVERYONE)</a:t>
              </a:r>
            </a:p>
          </p:txBody>
        </p:sp>
      </p:grpSp>
      <p:sp>
        <p:nvSpPr>
          <p:cNvPr id="43" name="Rectangle 42"/>
          <p:cNvSpPr/>
          <p:nvPr/>
        </p:nvSpPr>
        <p:spPr>
          <a:xfrm>
            <a:off x="0" y="926068"/>
            <a:ext cx="10287000" cy="369332"/>
          </a:xfrm>
          <a:prstGeom prst="rect">
            <a:avLst/>
          </a:prstGeom>
        </p:spPr>
        <p:txBody>
          <a:bodyPr wrap="square">
            <a:spAutoFit/>
          </a:bodyPr>
          <a:lstStyle/>
          <a:p>
            <a:pPr algn="ctr">
              <a:buNone/>
            </a:pPr>
            <a:r>
              <a:rPr lang="en-US" sz="1800" dirty="0" smtClean="0">
                <a:solidFill>
                  <a:schemeClr val="tx1"/>
                </a:solidFill>
              </a:rPr>
              <a:t>(Alexander &amp; Conway, 2006)</a:t>
            </a:r>
            <a:endParaRPr lang="en-US" sz="1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266700" y="1371600"/>
            <a:ext cx="9829800" cy="685800"/>
          </a:xfrm>
          <a:prstGeom prst="rect">
            <a:avLst/>
          </a:prstGeom>
          <a:solidFill>
            <a:srgbClr val="FFFF99"/>
          </a:solidFill>
          <a:ln w="9525">
            <a:solidFill>
              <a:schemeClr val="tx1"/>
            </a:solidFill>
            <a:miter lim="800000"/>
            <a:headEnd/>
            <a:tailEnd/>
          </a:ln>
          <a:effectLst/>
        </p:spPr>
        <p:txBody>
          <a:bodyPr wrap="none" tIns="182880" anchor="ctr"/>
          <a:lstStyle/>
          <a:p>
            <a:pPr algn="ctr">
              <a:buNone/>
              <a:defRPr/>
            </a:pPr>
            <a:r>
              <a:rPr lang="en-US" dirty="0">
                <a:solidFill>
                  <a:srgbClr val="000000"/>
                </a:solidFill>
                <a:latin typeface="Calibri" pitchFamily="34" charset="0"/>
                <a:cs typeface="Calibri" pitchFamily="34" charset="0"/>
              </a:rPr>
              <a:t> </a:t>
            </a:r>
            <a:r>
              <a:rPr lang="en-US" b="1" dirty="0">
                <a:solidFill>
                  <a:srgbClr val="000000"/>
                </a:solidFill>
                <a:effectLst/>
                <a:latin typeface="Calibri" pitchFamily="34" charset="0"/>
                <a:cs typeface="Calibri" pitchFamily="34" charset="0"/>
              </a:rPr>
              <a:t>ACCOMPANYING </a:t>
            </a:r>
            <a:r>
              <a:rPr lang="en-US" b="1" dirty="0" smtClean="0">
                <a:solidFill>
                  <a:srgbClr val="000000"/>
                </a:solidFill>
                <a:effectLst/>
                <a:latin typeface="Calibri" pitchFamily="34" charset="0"/>
                <a:cs typeface="Calibri" pitchFamily="34" charset="0"/>
              </a:rPr>
              <a:t>CHALLENGES  (BEHAVIORAL</a:t>
            </a:r>
            <a:r>
              <a:rPr lang="en-US" b="1" dirty="0">
                <a:solidFill>
                  <a:srgbClr val="000000"/>
                </a:solidFill>
                <a:effectLst/>
                <a:latin typeface="Calibri" pitchFamily="34" charset="0"/>
                <a:cs typeface="Calibri" pitchFamily="34" charset="0"/>
              </a:rPr>
              <a:t>)</a:t>
            </a:r>
          </a:p>
        </p:txBody>
      </p:sp>
      <p:grpSp>
        <p:nvGrpSpPr>
          <p:cNvPr id="2" name="Group 4"/>
          <p:cNvGrpSpPr>
            <a:grpSpLocks/>
          </p:cNvGrpSpPr>
          <p:nvPr/>
        </p:nvGrpSpPr>
        <p:grpSpPr bwMode="auto">
          <a:xfrm>
            <a:off x="4914901" y="2057400"/>
            <a:ext cx="5046132" cy="4572000"/>
            <a:chOff x="3312" y="1296"/>
            <a:chExt cx="2468" cy="2880"/>
          </a:xfrm>
        </p:grpSpPr>
        <p:sp>
          <p:nvSpPr>
            <p:cNvPr id="88069" name="Line 5"/>
            <p:cNvSpPr>
              <a:spLocks noChangeShapeType="1"/>
            </p:cNvSpPr>
            <p:nvPr/>
          </p:nvSpPr>
          <p:spPr bwMode="auto">
            <a:xfrm>
              <a:off x="3312" y="1296"/>
              <a:ext cx="0" cy="2640"/>
            </a:xfrm>
            <a:prstGeom prst="line">
              <a:avLst/>
            </a:prstGeom>
            <a:noFill/>
            <a:ln w="38100">
              <a:solidFill>
                <a:schemeClr val="tx1"/>
              </a:solidFill>
              <a:round/>
              <a:headEnd/>
              <a:tailEnd/>
            </a:ln>
            <a:effectLst/>
          </p:spPr>
          <p:txBody>
            <a:bodyPr/>
            <a:lstStyle/>
            <a:p>
              <a:pPr>
                <a:buNone/>
                <a:defRPr/>
              </a:pPr>
              <a:endParaRPr lang="en-US">
                <a:latin typeface="Calibri" pitchFamily="34" charset="0"/>
                <a:cs typeface="Calibri" pitchFamily="34" charset="0"/>
              </a:endParaRPr>
            </a:p>
          </p:txBody>
        </p:sp>
        <p:grpSp>
          <p:nvGrpSpPr>
            <p:cNvPr id="36873" name="Group 6"/>
            <p:cNvGrpSpPr>
              <a:grpSpLocks/>
            </p:cNvGrpSpPr>
            <p:nvPr/>
          </p:nvGrpSpPr>
          <p:grpSpPr bwMode="auto">
            <a:xfrm>
              <a:off x="3312" y="1392"/>
              <a:ext cx="2468" cy="2784"/>
              <a:chOff x="3312" y="1392"/>
              <a:chExt cx="2468" cy="2784"/>
            </a:xfrm>
          </p:grpSpPr>
          <p:sp>
            <p:nvSpPr>
              <p:cNvPr id="88072" name="Line 8"/>
              <p:cNvSpPr>
                <a:spLocks noChangeShapeType="1"/>
              </p:cNvSpPr>
              <p:nvPr/>
            </p:nvSpPr>
            <p:spPr bwMode="auto">
              <a:xfrm>
                <a:off x="3312" y="3936"/>
                <a:ext cx="576" cy="0"/>
              </a:xfrm>
              <a:prstGeom prst="line">
                <a:avLst/>
              </a:prstGeom>
              <a:noFill/>
              <a:ln w="38100">
                <a:solidFill>
                  <a:schemeClr val="tx1"/>
                </a:solidFill>
                <a:round/>
                <a:headEnd/>
                <a:tailEnd/>
              </a:ln>
              <a:effectLst/>
            </p:spPr>
            <p:txBody>
              <a:bodyPr/>
              <a:lstStyle/>
              <a:p>
                <a:pPr>
                  <a:buNone/>
                  <a:defRPr/>
                </a:pPr>
                <a:endParaRPr lang="en-US">
                  <a:latin typeface="Calibri" pitchFamily="34" charset="0"/>
                  <a:cs typeface="Calibri" pitchFamily="34" charset="0"/>
                </a:endParaRPr>
              </a:p>
            </p:txBody>
          </p:sp>
          <p:sp>
            <p:nvSpPr>
              <p:cNvPr id="88083" name="Line 19"/>
              <p:cNvSpPr>
                <a:spLocks noChangeShapeType="1"/>
              </p:cNvSpPr>
              <p:nvPr/>
            </p:nvSpPr>
            <p:spPr bwMode="auto">
              <a:xfrm rot="13546437" flipV="1">
                <a:off x="4259" y="2761"/>
                <a:ext cx="96" cy="382"/>
              </a:xfrm>
              <a:prstGeom prst="line">
                <a:avLst/>
              </a:prstGeom>
              <a:noFill/>
              <a:ln w="38100">
                <a:solidFill>
                  <a:schemeClr val="tx1"/>
                </a:solidFill>
                <a:prstDash val="sysDot"/>
                <a:round/>
                <a:headEnd/>
                <a:tailEnd type="triangle" w="med" len="med"/>
              </a:ln>
              <a:effectLst/>
            </p:spPr>
            <p:txBody>
              <a:bodyPr/>
              <a:lstStyle/>
              <a:p>
                <a:pPr>
                  <a:buNone/>
                  <a:defRPr/>
                </a:pPr>
                <a:endParaRPr lang="en-US">
                  <a:latin typeface="Calibri" pitchFamily="34" charset="0"/>
                  <a:cs typeface="Calibri" pitchFamily="34" charset="0"/>
                </a:endParaRPr>
              </a:p>
            </p:txBody>
          </p:sp>
          <p:sp>
            <p:nvSpPr>
              <p:cNvPr id="88081" name="Line 17"/>
              <p:cNvSpPr>
                <a:spLocks noChangeShapeType="1"/>
              </p:cNvSpPr>
              <p:nvPr/>
            </p:nvSpPr>
            <p:spPr bwMode="auto">
              <a:xfrm flipH="1" flipV="1">
                <a:off x="4473" y="1920"/>
                <a:ext cx="25" cy="645"/>
              </a:xfrm>
              <a:prstGeom prst="line">
                <a:avLst/>
              </a:prstGeom>
              <a:noFill/>
              <a:ln w="38100">
                <a:solidFill>
                  <a:schemeClr val="tx1"/>
                </a:solidFill>
                <a:prstDash val="sysDot"/>
                <a:round/>
                <a:headEnd/>
                <a:tailEnd type="triangle" w="med" len="med"/>
              </a:ln>
              <a:effectLst/>
            </p:spPr>
            <p:txBody>
              <a:bodyPr/>
              <a:lstStyle/>
              <a:p>
                <a:pPr>
                  <a:buNone/>
                  <a:defRPr/>
                </a:pPr>
                <a:endParaRPr lang="en-US">
                  <a:latin typeface="Calibri" pitchFamily="34" charset="0"/>
                  <a:cs typeface="Calibri" pitchFamily="34" charset="0"/>
                </a:endParaRPr>
              </a:p>
            </p:txBody>
          </p:sp>
          <p:sp>
            <p:nvSpPr>
              <p:cNvPr id="88084" name="Line 20"/>
              <p:cNvSpPr>
                <a:spLocks noChangeShapeType="1"/>
              </p:cNvSpPr>
              <p:nvPr/>
            </p:nvSpPr>
            <p:spPr bwMode="auto">
              <a:xfrm rot="6226248" flipH="1" flipV="1">
                <a:off x="5056" y="2128"/>
                <a:ext cx="451" cy="545"/>
              </a:xfrm>
              <a:prstGeom prst="line">
                <a:avLst/>
              </a:prstGeom>
              <a:noFill/>
              <a:ln w="38100">
                <a:solidFill>
                  <a:schemeClr val="tx1"/>
                </a:solidFill>
                <a:prstDash val="sysDot"/>
                <a:round/>
                <a:headEnd/>
                <a:tailEnd type="triangle" w="med" len="med"/>
              </a:ln>
              <a:effectLst/>
            </p:spPr>
            <p:txBody>
              <a:bodyPr/>
              <a:lstStyle/>
              <a:p>
                <a:pPr>
                  <a:buNone/>
                  <a:defRPr/>
                </a:pPr>
                <a:endParaRPr lang="en-US">
                  <a:latin typeface="Calibri" pitchFamily="34" charset="0"/>
                  <a:cs typeface="Calibri" pitchFamily="34" charset="0"/>
                </a:endParaRPr>
              </a:p>
            </p:txBody>
          </p:sp>
          <p:sp>
            <p:nvSpPr>
              <p:cNvPr id="88085" name="Line 21"/>
              <p:cNvSpPr>
                <a:spLocks noChangeShapeType="1"/>
              </p:cNvSpPr>
              <p:nvPr/>
            </p:nvSpPr>
            <p:spPr bwMode="auto">
              <a:xfrm rot="17671340" flipH="1">
                <a:off x="5301" y="2381"/>
                <a:ext cx="43" cy="518"/>
              </a:xfrm>
              <a:prstGeom prst="line">
                <a:avLst/>
              </a:prstGeom>
              <a:noFill/>
              <a:ln w="38100">
                <a:solidFill>
                  <a:schemeClr val="tx1"/>
                </a:solidFill>
                <a:prstDash val="sysDot"/>
                <a:round/>
                <a:headEnd/>
                <a:tailEnd type="triangle" w="med" len="med"/>
              </a:ln>
              <a:effectLst/>
            </p:spPr>
            <p:txBody>
              <a:bodyPr/>
              <a:lstStyle/>
              <a:p>
                <a:pPr>
                  <a:buNone/>
                  <a:defRPr/>
                </a:pPr>
                <a:endParaRPr lang="en-US">
                  <a:latin typeface="Calibri" pitchFamily="34" charset="0"/>
                  <a:cs typeface="Calibri" pitchFamily="34" charset="0"/>
                </a:endParaRPr>
              </a:p>
            </p:txBody>
          </p:sp>
          <p:sp>
            <p:nvSpPr>
              <p:cNvPr id="88082" name="Line 18"/>
              <p:cNvSpPr>
                <a:spLocks noChangeShapeType="1"/>
              </p:cNvSpPr>
              <p:nvPr/>
            </p:nvSpPr>
            <p:spPr bwMode="auto">
              <a:xfrm rot="11635258" flipH="1" flipV="1">
                <a:off x="4350" y="2842"/>
                <a:ext cx="790" cy="270"/>
              </a:xfrm>
              <a:prstGeom prst="line">
                <a:avLst/>
              </a:prstGeom>
              <a:noFill/>
              <a:ln w="38100">
                <a:solidFill>
                  <a:schemeClr val="tx1"/>
                </a:solidFill>
                <a:prstDash val="sysDot"/>
                <a:round/>
                <a:headEnd/>
                <a:tailEnd type="triangle" w="med" len="med"/>
              </a:ln>
              <a:effectLst/>
            </p:spPr>
            <p:txBody>
              <a:bodyPr/>
              <a:lstStyle/>
              <a:p>
                <a:pPr>
                  <a:buNone/>
                  <a:defRPr/>
                </a:pPr>
                <a:endParaRPr lang="en-US">
                  <a:latin typeface="Calibri" pitchFamily="34" charset="0"/>
                  <a:cs typeface="Calibri" pitchFamily="34" charset="0"/>
                </a:endParaRPr>
              </a:p>
            </p:txBody>
          </p:sp>
          <p:sp>
            <p:nvSpPr>
              <p:cNvPr id="88071" name="Rectangle 7"/>
              <p:cNvSpPr>
                <a:spLocks noChangeArrowheads="1"/>
              </p:cNvSpPr>
              <p:nvPr/>
            </p:nvSpPr>
            <p:spPr bwMode="auto">
              <a:xfrm>
                <a:off x="3392" y="3744"/>
                <a:ext cx="2368" cy="432"/>
              </a:xfrm>
              <a:prstGeom prst="rect">
                <a:avLst/>
              </a:prstGeom>
              <a:solidFill>
                <a:srgbClr val="FFFF99"/>
              </a:solidFill>
              <a:ln w="57150">
                <a:solidFill>
                  <a:schemeClr val="bg2"/>
                </a:solidFill>
                <a:miter lim="800000"/>
                <a:headEnd/>
                <a:tailEnd/>
              </a:ln>
              <a:effectLst/>
            </p:spPr>
            <p:txBody>
              <a:bodyPr wrap="none" anchor="ctr"/>
              <a:lstStyle/>
              <a:p>
                <a:pPr algn="ctr">
                  <a:buNone/>
                  <a:defRPr/>
                </a:pPr>
                <a:r>
                  <a:rPr lang="en-US" sz="2400" dirty="0">
                    <a:solidFill>
                      <a:srgbClr val="000000"/>
                    </a:solidFill>
                    <a:latin typeface="Calibri" pitchFamily="34" charset="0"/>
                    <a:cs typeface="Calibri" pitchFamily="34" charset="0"/>
                  </a:rPr>
                  <a:t> </a:t>
                </a:r>
                <a:r>
                  <a:rPr lang="en-US" sz="2400" b="1" dirty="0">
                    <a:solidFill>
                      <a:srgbClr val="000000"/>
                    </a:solidFill>
                    <a:effectLst/>
                    <a:latin typeface="Calibri" pitchFamily="34" charset="0"/>
                    <a:cs typeface="Calibri" pitchFamily="34" charset="0"/>
                  </a:rPr>
                  <a:t>Parents with </a:t>
                </a:r>
                <a:r>
                  <a:rPr lang="en-US" sz="2400" b="1" dirty="0" smtClean="0">
                    <a:solidFill>
                      <a:srgbClr val="000000"/>
                    </a:solidFill>
                    <a:effectLst/>
                    <a:latin typeface="Calibri" pitchFamily="34" charset="0"/>
                    <a:cs typeface="Calibri" pitchFamily="34" charset="0"/>
                  </a:rPr>
                  <a:t>similar challenges</a:t>
                </a:r>
                <a:endParaRPr lang="en-US" sz="2400" b="1" dirty="0">
                  <a:solidFill>
                    <a:srgbClr val="000000"/>
                  </a:solidFill>
                  <a:effectLst/>
                  <a:latin typeface="Calibri" pitchFamily="34" charset="0"/>
                  <a:cs typeface="Calibri" pitchFamily="34" charset="0"/>
                </a:endParaRPr>
              </a:p>
            </p:txBody>
          </p:sp>
          <p:grpSp>
            <p:nvGrpSpPr>
              <p:cNvPr id="36876" name="Group 9"/>
              <p:cNvGrpSpPr>
                <a:grpSpLocks/>
              </p:cNvGrpSpPr>
              <p:nvPr/>
            </p:nvGrpSpPr>
            <p:grpSpPr bwMode="auto">
              <a:xfrm>
                <a:off x="3312" y="2130"/>
                <a:ext cx="1824" cy="654"/>
                <a:chOff x="3312" y="1410"/>
                <a:chExt cx="1824" cy="654"/>
              </a:xfrm>
            </p:grpSpPr>
            <p:sp>
              <p:nvSpPr>
                <p:cNvPr id="88075" name="Line 11"/>
                <p:cNvSpPr>
                  <a:spLocks noChangeShapeType="1"/>
                </p:cNvSpPr>
                <p:nvPr/>
              </p:nvSpPr>
              <p:spPr bwMode="auto">
                <a:xfrm>
                  <a:off x="3312" y="1632"/>
                  <a:ext cx="576" cy="0"/>
                </a:xfrm>
                <a:prstGeom prst="line">
                  <a:avLst/>
                </a:prstGeom>
                <a:noFill/>
                <a:ln w="38100">
                  <a:solidFill>
                    <a:schemeClr val="tx1"/>
                  </a:solidFill>
                  <a:round/>
                  <a:headEnd/>
                  <a:tailEnd/>
                </a:ln>
                <a:effectLst/>
              </p:spPr>
              <p:txBody>
                <a:bodyPr/>
                <a:lstStyle/>
                <a:p>
                  <a:pPr>
                    <a:buNone/>
                    <a:defRPr/>
                  </a:pPr>
                  <a:endParaRPr lang="en-US">
                    <a:latin typeface="Calibri" pitchFamily="34" charset="0"/>
                    <a:cs typeface="Calibri" pitchFamily="34" charset="0"/>
                  </a:endParaRPr>
                </a:p>
              </p:txBody>
            </p:sp>
            <p:sp>
              <p:nvSpPr>
                <p:cNvPr id="88074" name="Text Box 10"/>
                <p:cNvSpPr txBox="1">
                  <a:spLocks noChangeArrowheads="1"/>
                </p:cNvSpPr>
                <p:nvPr/>
              </p:nvSpPr>
              <p:spPr bwMode="auto">
                <a:xfrm>
                  <a:off x="3648" y="1410"/>
                  <a:ext cx="1488" cy="654"/>
                </a:xfrm>
                <a:prstGeom prst="rect">
                  <a:avLst/>
                </a:prstGeom>
                <a:solidFill>
                  <a:srgbClr val="FFFF99"/>
                </a:solidFill>
                <a:ln w="57150">
                  <a:solidFill>
                    <a:srgbClr val="FF0000"/>
                  </a:solidFill>
                  <a:miter lim="800000"/>
                  <a:headEnd/>
                  <a:tailEnd/>
                </a:ln>
                <a:effectLst/>
              </p:spPr>
              <p:txBody>
                <a:bodyPr wrap="square">
                  <a:spAutoFit/>
                </a:bodyPr>
                <a:lstStyle/>
                <a:p>
                  <a:pPr>
                    <a:buNone/>
                    <a:defRPr/>
                  </a:pPr>
                  <a:r>
                    <a:rPr lang="en-US" sz="2800" b="1" dirty="0">
                      <a:solidFill>
                        <a:srgbClr val="000000"/>
                      </a:solidFill>
                      <a:effectLst/>
                      <a:latin typeface="Calibri" pitchFamily="34" charset="0"/>
                      <a:cs typeface="Calibri" pitchFamily="34" charset="0"/>
                    </a:rPr>
                    <a:t>Brain / Behavior</a:t>
                  </a:r>
                </a:p>
                <a:p>
                  <a:pPr>
                    <a:buNone/>
                    <a:defRPr/>
                  </a:pPr>
                  <a:r>
                    <a:rPr lang="en-US" sz="2800" b="1" dirty="0">
                      <a:solidFill>
                        <a:srgbClr val="000000"/>
                      </a:solidFill>
                      <a:effectLst/>
                      <a:latin typeface="Calibri" pitchFamily="34" charset="0"/>
                      <a:cs typeface="Calibri" pitchFamily="34" charset="0"/>
                    </a:rPr>
                    <a:t>Disorders</a:t>
                  </a:r>
                </a:p>
              </p:txBody>
            </p:sp>
          </p:grpSp>
          <p:sp>
            <p:nvSpPr>
              <p:cNvPr id="88076" name="Text Box 12"/>
              <p:cNvSpPr txBox="1">
                <a:spLocks noChangeArrowheads="1"/>
              </p:cNvSpPr>
              <p:nvPr/>
            </p:nvSpPr>
            <p:spPr bwMode="auto">
              <a:xfrm>
                <a:off x="3360" y="1392"/>
                <a:ext cx="2208" cy="291"/>
              </a:xfrm>
              <a:prstGeom prst="rect">
                <a:avLst/>
              </a:prstGeom>
              <a:solidFill>
                <a:srgbClr val="FFFF99"/>
              </a:solidFill>
              <a:ln w="9525">
                <a:solidFill>
                  <a:schemeClr val="tx1"/>
                </a:solidFill>
                <a:miter lim="800000"/>
                <a:headEnd/>
                <a:tailEnd/>
              </a:ln>
              <a:effectLst/>
            </p:spPr>
            <p:txBody>
              <a:bodyPr wrap="square">
                <a:spAutoFit/>
              </a:bodyPr>
              <a:lstStyle/>
              <a:p>
                <a:pPr algn="ctr">
                  <a:buNone/>
                  <a:defRPr/>
                </a:pPr>
                <a:r>
                  <a:rPr lang="en-US" sz="2400" b="1" dirty="0">
                    <a:solidFill>
                      <a:srgbClr val="000000"/>
                    </a:solidFill>
                    <a:effectLst/>
                    <a:latin typeface="Calibri" pitchFamily="34" charset="0"/>
                    <a:cs typeface="Calibri" pitchFamily="34" charset="0"/>
                  </a:rPr>
                  <a:t>Attention </a:t>
                </a:r>
                <a:r>
                  <a:rPr lang="en-US" sz="2400" b="1" dirty="0" smtClean="0">
                    <a:solidFill>
                      <a:srgbClr val="000000"/>
                    </a:solidFill>
                    <a:effectLst/>
                    <a:latin typeface="Calibri" pitchFamily="34" charset="0"/>
                    <a:cs typeface="Calibri" pitchFamily="34" charset="0"/>
                  </a:rPr>
                  <a:t>&amp; Executive </a:t>
                </a:r>
                <a:r>
                  <a:rPr lang="en-US" sz="2400" b="1" dirty="0">
                    <a:solidFill>
                      <a:srgbClr val="000000"/>
                    </a:solidFill>
                    <a:effectLst/>
                    <a:latin typeface="Calibri" pitchFamily="34" charset="0"/>
                    <a:cs typeface="Calibri" pitchFamily="34" charset="0"/>
                  </a:rPr>
                  <a:t>Function</a:t>
                </a:r>
              </a:p>
            </p:txBody>
          </p:sp>
          <p:sp>
            <p:nvSpPr>
              <p:cNvPr id="88077" name="Text Box 13"/>
              <p:cNvSpPr txBox="1">
                <a:spLocks noChangeArrowheads="1"/>
              </p:cNvSpPr>
              <p:nvPr/>
            </p:nvSpPr>
            <p:spPr bwMode="auto">
              <a:xfrm>
                <a:off x="5215" y="1954"/>
                <a:ext cx="565" cy="291"/>
              </a:xfrm>
              <a:prstGeom prst="rect">
                <a:avLst/>
              </a:prstGeom>
              <a:solidFill>
                <a:srgbClr val="FFFF99"/>
              </a:solidFill>
              <a:ln w="9525">
                <a:solidFill>
                  <a:schemeClr val="tx1"/>
                </a:solidFill>
                <a:miter lim="800000"/>
                <a:headEnd/>
                <a:tailEnd/>
              </a:ln>
              <a:effectLst/>
            </p:spPr>
            <p:txBody>
              <a:bodyPr wrap="none">
                <a:spAutoFit/>
              </a:bodyPr>
              <a:lstStyle/>
              <a:p>
                <a:pPr>
                  <a:buNone/>
                  <a:defRPr/>
                </a:pPr>
                <a:r>
                  <a:rPr lang="en-US" sz="2400" b="1" dirty="0">
                    <a:solidFill>
                      <a:srgbClr val="000000"/>
                    </a:solidFill>
                    <a:effectLst/>
                    <a:latin typeface="Calibri" pitchFamily="34" charset="0"/>
                    <a:cs typeface="Calibri" pitchFamily="34" charset="0"/>
                  </a:rPr>
                  <a:t>Anxiety</a:t>
                </a:r>
              </a:p>
            </p:txBody>
          </p:sp>
          <p:sp>
            <p:nvSpPr>
              <p:cNvPr id="88078" name="Text Box 14"/>
              <p:cNvSpPr txBox="1">
                <a:spLocks noChangeArrowheads="1"/>
              </p:cNvSpPr>
              <p:nvPr/>
            </p:nvSpPr>
            <p:spPr bwMode="auto">
              <a:xfrm>
                <a:off x="4800" y="3270"/>
                <a:ext cx="789" cy="291"/>
              </a:xfrm>
              <a:prstGeom prst="rect">
                <a:avLst/>
              </a:prstGeom>
              <a:solidFill>
                <a:srgbClr val="FFFF99"/>
              </a:solidFill>
              <a:ln w="9525">
                <a:solidFill>
                  <a:schemeClr val="tx1"/>
                </a:solidFill>
                <a:miter lim="800000"/>
                <a:headEnd/>
                <a:tailEnd/>
              </a:ln>
              <a:effectLst/>
            </p:spPr>
            <p:txBody>
              <a:bodyPr wrap="none">
                <a:spAutoFit/>
              </a:bodyPr>
              <a:lstStyle/>
              <a:p>
                <a:pPr>
                  <a:buNone/>
                  <a:defRPr/>
                </a:pPr>
                <a:r>
                  <a:rPr lang="en-US" sz="2400" b="1" dirty="0">
                    <a:solidFill>
                      <a:srgbClr val="000000"/>
                    </a:solidFill>
                    <a:effectLst/>
                    <a:latin typeface="Calibri" pitchFamily="34" charset="0"/>
                    <a:cs typeface="Calibri" pitchFamily="34" charset="0"/>
                  </a:rPr>
                  <a:t>Depression</a:t>
                </a:r>
                <a:endParaRPr lang="en-US" sz="1600" b="1" dirty="0">
                  <a:solidFill>
                    <a:srgbClr val="000000"/>
                  </a:solidFill>
                  <a:effectLst/>
                  <a:latin typeface="Calibri" pitchFamily="34" charset="0"/>
                  <a:cs typeface="Calibri" pitchFamily="34" charset="0"/>
                </a:endParaRPr>
              </a:p>
            </p:txBody>
          </p:sp>
          <p:sp>
            <p:nvSpPr>
              <p:cNvPr id="88079" name="Text Box 15"/>
              <p:cNvSpPr txBox="1">
                <a:spLocks noChangeArrowheads="1"/>
              </p:cNvSpPr>
              <p:nvPr/>
            </p:nvSpPr>
            <p:spPr bwMode="auto">
              <a:xfrm>
                <a:off x="5354" y="2790"/>
                <a:ext cx="367" cy="291"/>
              </a:xfrm>
              <a:prstGeom prst="rect">
                <a:avLst/>
              </a:prstGeom>
              <a:solidFill>
                <a:srgbClr val="FFFF99"/>
              </a:solidFill>
              <a:ln w="9525">
                <a:solidFill>
                  <a:schemeClr val="tx1"/>
                </a:solidFill>
                <a:miter lim="800000"/>
                <a:headEnd/>
                <a:tailEnd/>
              </a:ln>
              <a:effectLst/>
            </p:spPr>
            <p:txBody>
              <a:bodyPr wrap="none">
                <a:spAutoFit/>
              </a:bodyPr>
              <a:lstStyle/>
              <a:p>
                <a:pPr>
                  <a:buNone/>
                  <a:defRPr/>
                </a:pPr>
                <a:r>
                  <a:rPr lang="en-US" sz="2400" b="1" dirty="0">
                    <a:solidFill>
                      <a:srgbClr val="000000"/>
                    </a:solidFill>
                    <a:effectLst/>
                    <a:latin typeface="Calibri" pitchFamily="34" charset="0"/>
                    <a:cs typeface="Calibri" pitchFamily="34" charset="0"/>
                  </a:rPr>
                  <a:t>OCD</a:t>
                </a:r>
                <a:endParaRPr lang="en-US" sz="2800" b="1" dirty="0">
                  <a:solidFill>
                    <a:srgbClr val="000000"/>
                  </a:solidFill>
                  <a:effectLst/>
                  <a:latin typeface="Calibri" pitchFamily="34" charset="0"/>
                  <a:cs typeface="Calibri" pitchFamily="34" charset="0"/>
                </a:endParaRPr>
              </a:p>
            </p:txBody>
          </p:sp>
          <p:sp>
            <p:nvSpPr>
              <p:cNvPr id="88080" name="Text Box 16"/>
              <p:cNvSpPr txBox="1">
                <a:spLocks noChangeArrowheads="1"/>
              </p:cNvSpPr>
              <p:nvPr/>
            </p:nvSpPr>
            <p:spPr bwMode="auto">
              <a:xfrm>
                <a:off x="3471" y="3078"/>
                <a:ext cx="894" cy="570"/>
              </a:xfrm>
              <a:prstGeom prst="rect">
                <a:avLst/>
              </a:prstGeom>
              <a:solidFill>
                <a:srgbClr val="FFFF99"/>
              </a:solidFill>
              <a:ln w="9525">
                <a:solidFill>
                  <a:schemeClr val="tx1"/>
                </a:solidFill>
                <a:miter lim="800000"/>
                <a:headEnd/>
                <a:tailEnd/>
              </a:ln>
              <a:effectLst/>
            </p:spPr>
            <p:txBody>
              <a:bodyPr wrap="none">
                <a:spAutoFit/>
              </a:bodyPr>
              <a:lstStyle/>
              <a:p>
                <a:pPr algn="ctr">
                  <a:buNone/>
                  <a:defRPr/>
                </a:pPr>
                <a:r>
                  <a:rPr lang="en-US" sz="2400" b="1" dirty="0">
                    <a:solidFill>
                      <a:srgbClr val="000000"/>
                    </a:solidFill>
                    <a:effectLst/>
                    <a:latin typeface="Calibri" pitchFamily="34" charset="0"/>
                    <a:cs typeface="Calibri" pitchFamily="34" charset="0"/>
                  </a:rPr>
                  <a:t>Oppositional</a:t>
                </a:r>
              </a:p>
              <a:p>
                <a:pPr algn="ctr">
                  <a:buNone/>
                  <a:defRPr/>
                </a:pPr>
                <a:r>
                  <a:rPr lang="en-US" sz="2400" b="1" dirty="0">
                    <a:solidFill>
                      <a:srgbClr val="000000"/>
                    </a:solidFill>
                    <a:effectLst/>
                    <a:latin typeface="Calibri" pitchFamily="34" charset="0"/>
                    <a:cs typeface="Calibri" pitchFamily="34" charset="0"/>
                  </a:rPr>
                  <a:t>Behavior</a:t>
                </a:r>
              </a:p>
            </p:txBody>
          </p:sp>
        </p:grpSp>
      </p:grpSp>
      <p:pic>
        <p:nvPicPr>
          <p:cNvPr id="36868" name="Picture 22" descr="unhappy child"/>
          <p:cNvPicPr>
            <a:picLocks noChangeAspect="1" noChangeArrowheads="1"/>
          </p:cNvPicPr>
          <p:nvPr/>
        </p:nvPicPr>
        <p:blipFill>
          <a:blip r:embed="rId3" cstate="print"/>
          <a:srcRect t="4762"/>
          <a:stretch>
            <a:fillRect/>
          </a:stretch>
        </p:blipFill>
        <p:spPr bwMode="auto">
          <a:xfrm>
            <a:off x="1104900" y="2057400"/>
            <a:ext cx="3335337" cy="4800600"/>
          </a:xfrm>
          <a:prstGeom prst="rect">
            <a:avLst/>
          </a:prstGeom>
          <a:noFill/>
          <a:ln w="9525">
            <a:noFill/>
            <a:miter lim="800000"/>
            <a:headEnd/>
            <a:tailEnd/>
          </a:ln>
        </p:spPr>
      </p:pic>
      <p:grpSp>
        <p:nvGrpSpPr>
          <p:cNvPr id="36869" name="Group 23"/>
          <p:cNvGrpSpPr>
            <a:grpSpLocks/>
          </p:cNvGrpSpPr>
          <p:nvPr/>
        </p:nvGrpSpPr>
        <p:grpSpPr bwMode="auto">
          <a:xfrm>
            <a:off x="0" y="0"/>
            <a:ext cx="10287000" cy="995065"/>
            <a:chOff x="814388" y="0"/>
            <a:chExt cx="8658225" cy="995066"/>
          </a:xfrm>
        </p:grpSpPr>
        <p:sp>
          <p:nvSpPr>
            <p:cNvPr id="25" name="Text Box 2"/>
            <p:cNvSpPr txBox="1">
              <a:spLocks noChangeArrowheads="1"/>
            </p:cNvSpPr>
            <p:nvPr/>
          </p:nvSpPr>
          <p:spPr bwMode="auto">
            <a:xfrm>
              <a:off x="814388" y="0"/>
              <a:ext cx="8658225" cy="641351"/>
            </a:xfrm>
            <a:prstGeom prst="rect">
              <a:avLst/>
            </a:prstGeom>
            <a:noFill/>
            <a:ln w="9525">
              <a:noFill/>
              <a:miter lim="800000"/>
              <a:headEnd/>
              <a:tailEnd/>
            </a:ln>
            <a:effectLst/>
          </p:spPr>
          <p:txBody>
            <a:bodyPr>
              <a:spAutoFit/>
            </a:bodyPr>
            <a:lstStyle/>
            <a:p>
              <a:pPr algn="ctr">
                <a:spcBef>
                  <a:spcPct val="50000"/>
                </a:spcBef>
                <a:buFont typeface="Monotype Sorts" pitchFamily="2" charset="2"/>
                <a:buNone/>
                <a:defRPr/>
              </a:pPr>
              <a:r>
                <a:rPr lang="en-US" sz="3600" dirty="0">
                  <a:solidFill>
                    <a:schemeClr val="tx2"/>
                  </a:solidFill>
                </a:rPr>
                <a:t>THE PICTURE OF DYSLEXIA</a:t>
              </a:r>
            </a:p>
          </p:txBody>
        </p:sp>
        <p:sp>
          <p:nvSpPr>
            <p:cNvPr id="26" name="Text Box 3"/>
            <p:cNvSpPr txBox="1">
              <a:spLocks noChangeArrowheads="1"/>
            </p:cNvSpPr>
            <p:nvPr/>
          </p:nvSpPr>
          <p:spPr bwMode="auto">
            <a:xfrm>
              <a:off x="1328805" y="533401"/>
              <a:ext cx="7629393" cy="461665"/>
            </a:xfrm>
            <a:prstGeom prst="rect">
              <a:avLst/>
            </a:prstGeom>
            <a:noFill/>
            <a:ln w="9525">
              <a:noFill/>
              <a:miter lim="800000"/>
              <a:headEnd/>
              <a:tailEnd/>
            </a:ln>
            <a:effectLst/>
          </p:spPr>
          <p:txBody>
            <a:bodyPr>
              <a:spAutoFit/>
            </a:bodyPr>
            <a:lstStyle/>
            <a:p>
              <a:pPr algn="ctr">
                <a:buFont typeface="Monotype Sorts" pitchFamily="2" charset="2"/>
                <a:buNone/>
                <a:defRPr/>
              </a:pPr>
              <a:r>
                <a:rPr lang="en-US" sz="2400" dirty="0">
                  <a:solidFill>
                    <a:srgbClr val="FFFFFF"/>
                  </a:solidFill>
                </a:rPr>
                <a:t>(ALL SYMPTOMS </a:t>
              </a:r>
              <a:r>
                <a:rPr lang="en-US" sz="2400" u="sng" dirty="0">
                  <a:solidFill>
                    <a:srgbClr val="FFFFFF"/>
                  </a:solidFill>
                </a:rPr>
                <a:t>DO NOT</a:t>
              </a:r>
              <a:r>
                <a:rPr lang="en-US" sz="2400" dirty="0">
                  <a:solidFill>
                    <a:srgbClr val="FFFFFF"/>
                  </a:solidFill>
                </a:rPr>
                <a:t> OCCUR WITH EVERYONE)</a:t>
              </a:r>
            </a:p>
          </p:txBody>
        </p:sp>
      </p:grpSp>
      <p:sp>
        <p:nvSpPr>
          <p:cNvPr id="27" name="Rectangle 26"/>
          <p:cNvSpPr/>
          <p:nvPr/>
        </p:nvSpPr>
        <p:spPr>
          <a:xfrm>
            <a:off x="0" y="926068"/>
            <a:ext cx="10287000" cy="369332"/>
          </a:xfrm>
          <a:prstGeom prst="rect">
            <a:avLst/>
          </a:prstGeom>
        </p:spPr>
        <p:txBody>
          <a:bodyPr wrap="square">
            <a:spAutoFit/>
          </a:bodyPr>
          <a:lstStyle/>
          <a:p>
            <a:pPr algn="ctr">
              <a:buNone/>
            </a:pPr>
            <a:r>
              <a:rPr lang="en-US" sz="1800" dirty="0" smtClean="0">
                <a:solidFill>
                  <a:schemeClr val="tx1"/>
                </a:solidFill>
              </a:rPr>
              <a:t>(Alexander &amp; Conway, 2006)</a:t>
            </a:r>
            <a:endParaRPr lang="en-US" sz="1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Dyslexia – really, what is it?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23" name="Oval 3"/>
          <p:cNvSpPr>
            <a:spLocks noChangeArrowheads="1"/>
          </p:cNvSpPr>
          <p:nvPr/>
        </p:nvSpPr>
        <p:spPr bwMode="auto">
          <a:xfrm>
            <a:off x="2571750" y="1981200"/>
            <a:ext cx="2828925" cy="2362200"/>
          </a:xfrm>
          <a:prstGeom prst="ellips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3" name="Group 5"/>
          <p:cNvGrpSpPr>
            <a:grpSpLocks/>
          </p:cNvGrpSpPr>
          <p:nvPr/>
        </p:nvGrpSpPr>
        <p:grpSpPr bwMode="auto">
          <a:xfrm>
            <a:off x="4800599" y="2019300"/>
            <a:ext cx="2991445" cy="2362200"/>
            <a:chOff x="2688" y="1272"/>
            <a:chExt cx="1675" cy="1488"/>
          </a:xfrm>
        </p:grpSpPr>
        <p:sp>
          <p:nvSpPr>
            <p:cNvPr id="25621" name="Oval 6"/>
            <p:cNvSpPr>
              <a:spLocks noChangeArrowheads="1"/>
            </p:cNvSpPr>
            <p:nvPr/>
          </p:nvSpPr>
          <p:spPr bwMode="auto">
            <a:xfrm>
              <a:off x="2688" y="1272"/>
              <a:ext cx="1584" cy="1488"/>
            </a:xfrm>
            <a:prstGeom prst="ellipse">
              <a:avLst/>
            </a:prstGeom>
            <a:noFill/>
            <a:ln w="38100">
              <a:solidFill>
                <a:schemeClr val="tx1"/>
              </a:solidFill>
              <a:round/>
              <a:headEnd/>
              <a:tailEnd/>
            </a:ln>
          </p:spPr>
          <p:txBody>
            <a:bodyPr wrap="none" anchor="ctr"/>
            <a:lstStyle/>
            <a:p>
              <a:endParaRPr lang="en-US">
                <a:solidFill>
                  <a:schemeClr val="tx1"/>
                </a:solidFill>
                <a:latin typeface="Arial" pitchFamily="34" charset="0"/>
                <a:cs typeface="Arial" pitchFamily="34" charset="0"/>
              </a:endParaRPr>
            </a:p>
          </p:txBody>
        </p:sp>
        <p:sp>
          <p:nvSpPr>
            <p:cNvPr id="25622" name="Text Box 7"/>
            <p:cNvSpPr txBox="1">
              <a:spLocks noChangeArrowheads="1"/>
            </p:cNvSpPr>
            <p:nvPr/>
          </p:nvSpPr>
          <p:spPr bwMode="auto">
            <a:xfrm>
              <a:off x="2923" y="1664"/>
              <a:ext cx="1440" cy="640"/>
            </a:xfrm>
            <a:prstGeom prst="rect">
              <a:avLst/>
            </a:prstGeom>
            <a:noFill/>
            <a:ln w="9525">
              <a:noFill/>
              <a:miter lim="800000"/>
              <a:headEnd/>
              <a:tailEnd/>
            </a:ln>
          </p:spPr>
          <p:txBody>
            <a:bodyPr>
              <a:spAutoFit/>
            </a:bodyPr>
            <a:lstStyle/>
            <a:p>
              <a:pPr algn="ctr">
                <a:spcBef>
                  <a:spcPct val="50000"/>
                </a:spcBef>
                <a:buNone/>
              </a:pPr>
              <a:r>
                <a:rPr lang="en-US" sz="2400" dirty="0">
                  <a:solidFill>
                    <a:schemeClr val="tx1"/>
                  </a:solidFill>
                  <a:effectLst/>
                  <a:latin typeface="Arial" pitchFamily="34" charset="0"/>
                  <a:cs typeface="Arial" pitchFamily="34" charset="0"/>
                </a:rPr>
                <a:t>VISUAL / </a:t>
              </a:r>
            </a:p>
            <a:p>
              <a:pPr algn="ctr">
                <a:spcBef>
                  <a:spcPct val="50000"/>
                </a:spcBef>
                <a:buNone/>
              </a:pPr>
              <a:r>
                <a:rPr lang="en-US" sz="2400" dirty="0">
                  <a:solidFill>
                    <a:schemeClr val="tx1"/>
                  </a:solidFill>
                  <a:effectLst/>
                  <a:latin typeface="Arial" pitchFamily="34" charset="0"/>
                  <a:cs typeface="Arial" pitchFamily="34" charset="0"/>
                </a:rPr>
                <a:t>SIGHT WORDS</a:t>
              </a:r>
            </a:p>
          </p:txBody>
        </p:sp>
      </p:grpSp>
      <p:grpSp>
        <p:nvGrpSpPr>
          <p:cNvPr id="4" name="Group 8"/>
          <p:cNvGrpSpPr>
            <a:grpSpLocks/>
          </p:cNvGrpSpPr>
          <p:nvPr/>
        </p:nvGrpSpPr>
        <p:grpSpPr bwMode="auto">
          <a:xfrm>
            <a:off x="3543030" y="3657601"/>
            <a:ext cx="3286125" cy="2809876"/>
            <a:chOff x="1995" y="2304"/>
            <a:chExt cx="1584" cy="1770"/>
          </a:xfrm>
        </p:grpSpPr>
        <p:sp>
          <p:nvSpPr>
            <p:cNvPr id="25619" name="Oval 9"/>
            <p:cNvSpPr>
              <a:spLocks noChangeArrowheads="1"/>
            </p:cNvSpPr>
            <p:nvPr/>
          </p:nvSpPr>
          <p:spPr bwMode="auto">
            <a:xfrm>
              <a:off x="1995" y="2304"/>
              <a:ext cx="1584" cy="1488"/>
            </a:xfrm>
            <a:prstGeom prst="ellipse">
              <a:avLst/>
            </a:prstGeom>
            <a:noFill/>
            <a:ln w="38100">
              <a:solidFill>
                <a:schemeClr val="tx1"/>
              </a:solidFill>
              <a:round/>
              <a:headEnd/>
              <a:tailEnd/>
            </a:ln>
          </p:spPr>
          <p:txBody>
            <a:bodyPr wrap="none" anchor="ctr"/>
            <a:lstStyle/>
            <a:p>
              <a:endParaRPr lang="en-US"/>
            </a:p>
          </p:txBody>
        </p:sp>
        <p:sp>
          <p:nvSpPr>
            <p:cNvPr id="25620" name="Text Box 10"/>
            <p:cNvSpPr txBox="1">
              <a:spLocks noChangeArrowheads="1"/>
            </p:cNvSpPr>
            <p:nvPr/>
          </p:nvSpPr>
          <p:spPr bwMode="auto">
            <a:xfrm>
              <a:off x="2179" y="2736"/>
              <a:ext cx="1248" cy="1338"/>
            </a:xfrm>
            <a:prstGeom prst="rect">
              <a:avLst/>
            </a:prstGeom>
            <a:noFill/>
            <a:ln w="9525">
              <a:noFill/>
              <a:miter lim="800000"/>
              <a:headEnd/>
              <a:tailEnd/>
            </a:ln>
          </p:spPr>
          <p:txBody>
            <a:bodyPr>
              <a:spAutoFit/>
            </a:bodyPr>
            <a:lstStyle/>
            <a:p>
              <a:pPr algn="ctr">
                <a:spcBef>
                  <a:spcPct val="50000"/>
                </a:spcBef>
                <a:buNone/>
              </a:pPr>
              <a:r>
                <a:rPr lang="en-US" sz="2400" dirty="0">
                  <a:solidFill>
                    <a:schemeClr val="tx1"/>
                  </a:solidFill>
                  <a:effectLst/>
                  <a:latin typeface="Arial" pitchFamily="34" charset="0"/>
                  <a:cs typeface="Arial" pitchFamily="34" charset="0"/>
                </a:rPr>
                <a:t>LANGUAGE /</a:t>
              </a:r>
            </a:p>
            <a:p>
              <a:pPr algn="ctr">
                <a:spcBef>
                  <a:spcPct val="50000"/>
                </a:spcBef>
                <a:buNone/>
              </a:pPr>
              <a:r>
                <a:rPr lang="en-US" sz="2400" dirty="0">
                  <a:solidFill>
                    <a:schemeClr val="tx1"/>
                  </a:solidFill>
                  <a:effectLst/>
                  <a:latin typeface="Arial" pitchFamily="34" charset="0"/>
                  <a:cs typeface="Arial" pitchFamily="34" charset="0"/>
                </a:rPr>
                <a:t>VOCABULARY</a:t>
              </a:r>
            </a:p>
            <a:p>
              <a:pPr algn="ctr">
                <a:spcBef>
                  <a:spcPct val="50000"/>
                </a:spcBef>
                <a:buNone/>
              </a:pPr>
              <a:r>
                <a:rPr lang="en-US" sz="2400" dirty="0">
                  <a:solidFill>
                    <a:schemeClr val="tx1"/>
                  </a:solidFill>
                  <a:effectLst/>
                  <a:latin typeface="Arial" pitchFamily="34" charset="0"/>
                  <a:cs typeface="Arial" pitchFamily="34" charset="0"/>
                </a:rPr>
                <a:t>GRAMMAR</a:t>
              </a:r>
            </a:p>
            <a:p>
              <a:pPr>
                <a:spcBef>
                  <a:spcPct val="50000"/>
                </a:spcBef>
                <a:buNone/>
              </a:pPr>
              <a:endParaRPr lang="en-US" sz="2400" dirty="0">
                <a:solidFill>
                  <a:schemeClr val="tx1"/>
                </a:solidFill>
                <a:effectLst/>
                <a:latin typeface="Arial" pitchFamily="34" charset="0"/>
                <a:cs typeface="Arial" pitchFamily="34" charset="0"/>
              </a:endParaRPr>
            </a:p>
          </p:txBody>
        </p:sp>
      </p:grpSp>
      <p:grpSp>
        <p:nvGrpSpPr>
          <p:cNvPr id="5" name="Group 11"/>
          <p:cNvGrpSpPr>
            <a:grpSpLocks/>
          </p:cNvGrpSpPr>
          <p:nvPr/>
        </p:nvGrpSpPr>
        <p:grpSpPr bwMode="auto">
          <a:xfrm>
            <a:off x="1485900" y="0"/>
            <a:ext cx="7372350" cy="6553200"/>
            <a:chOff x="832" y="0"/>
            <a:chExt cx="4128" cy="4128"/>
          </a:xfrm>
        </p:grpSpPr>
        <p:sp>
          <p:nvSpPr>
            <p:cNvPr id="25617" name="Oval 12"/>
            <p:cNvSpPr>
              <a:spLocks noChangeArrowheads="1"/>
            </p:cNvSpPr>
            <p:nvPr/>
          </p:nvSpPr>
          <p:spPr bwMode="auto">
            <a:xfrm>
              <a:off x="832" y="0"/>
              <a:ext cx="4128" cy="4128"/>
            </a:xfrm>
            <a:prstGeom prst="ellipse">
              <a:avLst/>
            </a:prstGeom>
            <a:noFill/>
            <a:ln w="762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5618" name="Text Box 13"/>
            <p:cNvSpPr txBox="1">
              <a:spLocks noChangeArrowheads="1"/>
            </p:cNvSpPr>
            <p:nvPr/>
          </p:nvSpPr>
          <p:spPr bwMode="auto">
            <a:xfrm>
              <a:off x="1515" y="144"/>
              <a:ext cx="2730" cy="330"/>
            </a:xfrm>
            <a:prstGeom prst="rect">
              <a:avLst/>
            </a:prstGeom>
            <a:noFill/>
            <a:ln w="9525">
              <a:noFill/>
              <a:miter lim="800000"/>
              <a:headEnd/>
              <a:tailEnd/>
            </a:ln>
          </p:spPr>
          <p:txBody>
            <a:bodyPr>
              <a:spAutoFit/>
            </a:bodyPr>
            <a:lstStyle/>
            <a:p>
              <a:pPr algn="ctr">
                <a:spcBef>
                  <a:spcPct val="50000"/>
                </a:spcBef>
                <a:buNone/>
              </a:pPr>
              <a:r>
                <a:rPr lang="en-US" sz="2800" dirty="0">
                  <a:solidFill>
                    <a:schemeClr val="tx1"/>
                  </a:solidFill>
                  <a:latin typeface="Arial" pitchFamily="34" charset="0"/>
                  <a:cs typeface="Arial" pitchFamily="34" charset="0"/>
                </a:rPr>
                <a:t>COMPREHENSION</a:t>
              </a:r>
            </a:p>
          </p:txBody>
        </p:sp>
      </p:grpSp>
      <p:grpSp>
        <p:nvGrpSpPr>
          <p:cNvPr id="6" name="Group 14"/>
          <p:cNvGrpSpPr>
            <a:grpSpLocks/>
          </p:cNvGrpSpPr>
          <p:nvPr/>
        </p:nvGrpSpPr>
        <p:grpSpPr bwMode="auto">
          <a:xfrm>
            <a:off x="2094905" y="685800"/>
            <a:ext cx="6172200" cy="5638800"/>
            <a:chOff x="1173" y="432"/>
            <a:chExt cx="3456" cy="3552"/>
          </a:xfrm>
        </p:grpSpPr>
        <p:sp>
          <p:nvSpPr>
            <p:cNvPr id="25615" name="Oval 15"/>
            <p:cNvSpPr>
              <a:spLocks noChangeArrowheads="1"/>
            </p:cNvSpPr>
            <p:nvPr/>
          </p:nvSpPr>
          <p:spPr bwMode="auto">
            <a:xfrm>
              <a:off x="1173" y="432"/>
              <a:ext cx="3456" cy="3552"/>
            </a:xfrm>
            <a:prstGeom prst="ellips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5616" name="Text Box 16"/>
            <p:cNvSpPr txBox="1">
              <a:spLocks noChangeArrowheads="1"/>
            </p:cNvSpPr>
            <p:nvPr/>
          </p:nvSpPr>
          <p:spPr bwMode="auto">
            <a:xfrm>
              <a:off x="1309" y="624"/>
              <a:ext cx="3142" cy="291"/>
            </a:xfrm>
            <a:prstGeom prst="rect">
              <a:avLst/>
            </a:prstGeom>
            <a:noFill/>
            <a:ln w="57150">
              <a:noFill/>
              <a:miter lim="800000"/>
              <a:headEnd/>
              <a:tailEnd/>
            </a:ln>
          </p:spPr>
          <p:txBody>
            <a:bodyPr>
              <a:spAutoFit/>
            </a:bodyPr>
            <a:lstStyle/>
            <a:p>
              <a:pPr algn="ctr">
                <a:spcBef>
                  <a:spcPct val="50000"/>
                </a:spcBef>
                <a:buNone/>
              </a:pPr>
              <a:r>
                <a:rPr lang="en-US" sz="2400" dirty="0">
                  <a:solidFill>
                    <a:schemeClr val="tx1"/>
                  </a:solidFill>
                  <a:effectLst/>
                  <a:latin typeface="Arial" pitchFamily="34" charset="0"/>
                  <a:cs typeface="Arial" pitchFamily="34" charset="0"/>
                </a:rPr>
                <a:t>FLUENCY</a:t>
              </a:r>
            </a:p>
          </p:txBody>
        </p:sp>
      </p:grpSp>
      <p:sp>
        <p:nvSpPr>
          <p:cNvPr id="25607" name="Text Box 17"/>
          <p:cNvSpPr txBox="1">
            <a:spLocks noChangeArrowheads="1"/>
          </p:cNvSpPr>
          <p:nvPr/>
        </p:nvSpPr>
        <p:spPr bwMode="auto">
          <a:xfrm>
            <a:off x="160314" y="0"/>
            <a:ext cx="2577950" cy="1175706"/>
          </a:xfrm>
          <a:prstGeom prst="rect">
            <a:avLst/>
          </a:prstGeom>
          <a:noFill/>
          <a:ln w="9525">
            <a:noFill/>
            <a:miter lim="800000"/>
            <a:headEnd/>
            <a:tailEnd/>
          </a:ln>
        </p:spPr>
        <p:txBody>
          <a:bodyPr wrap="none">
            <a:spAutoFit/>
          </a:bodyPr>
          <a:lstStyle/>
          <a:p>
            <a:pPr algn="ctr">
              <a:buNone/>
            </a:pPr>
            <a:r>
              <a:rPr lang="en-US" sz="3200" dirty="0">
                <a:solidFill>
                  <a:schemeClr val="tx2"/>
                </a:solidFill>
                <a:latin typeface="Arial" pitchFamily="34" charset="0"/>
                <a:cs typeface="Arial" pitchFamily="34" charset="0"/>
              </a:rPr>
              <a:t>3 – LEGGED</a:t>
            </a:r>
          </a:p>
          <a:p>
            <a:pPr algn="ctr">
              <a:buNone/>
            </a:pPr>
            <a:r>
              <a:rPr lang="en-US" sz="3200" dirty="0">
                <a:solidFill>
                  <a:schemeClr val="tx2"/>
                </a:solidFill>
                <a:effectLst/>
                <a:latin typeface="Arial" pitchFamily="34" charset="0"/>
                <a:cs typeface="Arial" pitchFamily="34" charset="0"/>
              </a:rPr>
              <a:t>STOOL</a:t>
            </a:r>
          </a:p>
        </p:txBody>
      </p:sp>
      <p:sp>
        <p:nvSpPr>
          <p:cNvPr id="26" name="Text Box 4"/>
          <p:cNvSpPr txBox="1">
            <a:spLocks noChangeArrowheads="1"/>
          </p:cNvSpPr>
          <p:nvPr/>
        </p:nvSpPr>
        <p:spPr bwMode="auto">
          <a:xfrm>
            <a:off x="2476500" y="2590800"/>
            <a:ext cx="2486025" cy="1384995"/>
          </a:xfrm>
          <a:prstGeom prst="rect">
            <a:avLst/>
          </a:prstGeom>
          <a:noFill/>
          <a:ln w="38100">
            <a:noFill/>
            <a:miter lim="800000"/>
            <a:headEnd/>
            <a:tailEnd/>
          </a:ln>
        </p:spPr>
        <p:txBody>
          <a:bodyPr>
            <a:spAutoFit/>
          </a:bodyPr>
          <a:lstStyle/>
          <a:p>
            <a:pPr algn="ctr">
              <a:spcBef>
                <a:spcPct val="50000"/>
              </a:spcBef>
              <a:buNone/>
            </a:pPr>
            <a:r>
              <a:rPr lang="en-US" sz="2400" dirty="0">
                <a:solidFill>
                  <a:schemeClr val="tx1"/>
                </a:solidFill>
                <a:effectLst/>
                <a:latin typeface="Arial" pitchFamily="34" charset="0"/>
                <a:cs typeface="Arial" pitchFamily="34" charset="0"/>
              </a:rPr>
              <a:t>AUDITORY /</a:t>
            </a:r>
          </a:p>
          <a:p>
            <a:pPr algn="ctr">
              <a:spcBef>
                <a:spcPct val="50000"/>
              </a:spcBef>
              <a:buNone/>
            </a:pPr>
            <a:r>
              <a:rPr lang="en-US" sz="2400" dirty="0">
                <a:solidFill>
                  <a:schemeClr val="tx1"/>
                </a:solidFill>
                <a:effectLst/>
                <a:latin typeface="Arial" pitchFamily="34" charset="0"/>
                <a:cs typeface="Arial" pitchFamily="34" charset="0"/>
              </a:rPr>
              <a:t> SOUNDING 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12064"/>
            <a:ext cx="9677400" cy="914400"/>
          </a:xfrm>
        </p:spPr>
        <p:txBody>
          <a:bodyPr/>
          <a:lstStyle/>
          <a:p>
            <a:r>
              <a:rPr lang="en-US" dirty="0" smtClean="0"/>
              <a:t>If Phonology Is So Important, Then When Does It Begin Developing?</a:t>
            </a:r>
            <a:br>
              <a:rPr lang="en-US" dirty="0" smtClean="0"/>
            </a:br>
            <a:r>
              <a:rPr lang="en-US" dirty="0" smtClean="0"/>
              <a:t/>
            </a:r>
            <a:br>
              <a:rPr lang="en-US" dirty="0" smtClean="0"/>
            </a:br>
            <a:endParaRPr lang="en-US" dirty="0"/>
          </a:p>
        </p:txBody>
      </p:sp>
      <p:sp>
        <p:nvSpPr>
          <p:cNvPr id="4" name="Rectangle 3"/>
          <p:cNvSpPr/>
          <p:nvPr/>
        </p:nvSpPr>
        <p:spPr>
          <a:xfrm>
            <a:off x="266700" y="2123182"/>
            <a:ext cx="9372600" cy="1077218"/>
          </a:xfrm>
          <a:prstGeom prst="rect">
            <a:avLst/>
          </a:prstGeom>
        </p:spPr>
        <p:txBody>
          <a:bodyPr wrap="square">
            <a:spAutoFit/>
          </a:bodyPr>
          <a:lstStyle/>
          <a:p>
            <a:pPr>
              <a:buNone/>
            </a:pPr>
            <a:r>
              <a:rPr lang="en-US" dirty="0" smtClean="0">
                <a:solidFill>
                  <a:schemeClr val="tx2"/>
                </a:solidFill>
                <a:effectLst/>
                <a:latin typeface="+mj-lt"/>
              </a:rPr>
              <a:t>At what age do children begin to learn the sounds of their native language? </a:t>
            </a:r>
            <a:endParaRPr lang="en-US" dirty="0">
              <a:solidFill>
                <a:schemeClr val="tx2"/>
              </a:solidFill>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10287000" cy="1295400"/>
          </a:xfrm>
        </p:spPr>
        <p:txBody>
          <a:bodyPr/>
          <a:lstStyle/>
          <a:p>
            <a:pPr algn="ctr">
              <a:defRPr/>
            </a:pPr>
            <a:r>
              <a:rPr lang="en-US" sz="3600" dirty="0" smtClean="0">
                <a:latin typeface="Arial" pitchFamily="34" charset="0"/>
                <a:cs typeface="Arial" pitchFamily="34" charset="0"/>
              </a:rPr>
              <a:t>Developmental Building Blocks for Language</a:t>
            </a:r>
          </a:p>
        </p:txBody>
      </p:sp>
      <p:sp>
        <p:nvSpPr>
          <p:cNvPr id="99331" name="Line 3"/>
          <p:cNvSpPr>
            <a:spLocks noChangeShapeType="1"/>
          </p:cNvSpPr>
          <p:nvPr/>
        </p:nvSpPr>
        <p:spPr bwMode="auto">
          <a:xfrm>
            <a:off x="5346700" y="2759075"/>
            <a:ext cx="1682750" cy="0"/>
          </a:xfrm>
          <a:prstGeom prst="line">
            <a:avLst/>
          </a:prstGeom>
          <a:noFill/>
          <a:ln w="9525">
            <a:noFill/>
            <a:round/>
            <a:headEnd/>
            <a:tailEnd/>
          </a:ln>
          <a:effectLst/>
        </p:spPr>
        <p:txBody>
          <a:bodyPr wrap="none" anchor="ctr">
            <a:spAutoFit/>
          </a:bodyPr>
          <a:lstStyle/>
          <a:p>
            <a:pPr>
              <a:defRPr/>
            </a:pPr>
            <a:endParaRPr lang="en-US"/>
          </a:p>
        </p:txBody>
      </p:sp>
      <p:sp>
        <p:nvSpPr>
          <p:cNvPr id="99332" name="Line 4"/>
          <p:cNvSpPr>
            <a:spLocks noChangeShapeType="1"/>
          </p:cNvSpPr>
          <p:nvPr/>
        </p:nvSpPr>
        <p:spPr bwMode="auto">
          <a:xfrm>
            <a:off x="5314950" y="3049588"/>
            <a:ext cx="1714500" cy="0"/>
          </a:xfrm>
          <a:prstGeom prst="line">
            <a:avLst/>
          </a:prstGeom>
          <a:noFill/>
          <a:ln w="9525">
            <a:noFill/>
            <a:round/>
            <a:headEnd/>
            <a:tailEnd/>
          </a:ln>
          <a:effectLst/>
        </p:spPr>
        <p:txBody>
          <a:bodyPr wrap="none" anchor="ctr">
            <a:spAutoFit/>
          </a:bodyPr>
          <a:lstStyle/>
          <a:p>
            <a:pPr>
              <a:defRPr/>
            </a:pPr>
            <a:endParaRPr lang="en-US"/>
          </a:p>
        </p:txBody>
      </p:sp>
      <p:sp>
        <p:nvSpPr>
          <p:cNvPr id="22533" name="Rectangle 5"/>
          <p:cNvSpPr>
            <a:spLocks noChangeArrowheads="1"/>
          </p:cNvSpPr>
          <p:nvPr/>
        </p:nvSpPr>
        <p:spPr bwMode="auto">
          <a:xfrm>
            <a:off x="171450" y="3810000"/>
            <a:ext cx="1773238" cy="400050"/>
          </a:xfrm>
          <a:prstGeom prst="rect">
            <a:avLst/>
          </a:prstGeom>
          <a:noFill/>
          <a:ln w="9525">
            <a:noFill/>
            <a:miter lim="800000"/>
            <a:headEnd/>
            <a:tailEnd/>
          </a:ln>
        </p:spPr>
        <p:txBody>
          <a:bodyPr wrap="none">
            <a:spAutoFit/>
          </a:bodyPr>
          <a:lstStyle/>
          <a:p>
            <a:pPr>
              <a:spcBef>
                <a:spcPct val="0"/>
              </a:spcBef>
              <a:buClrTx/>
              <a:buSzTx/>
              <a:buFontTx/>
              <a:buNone/>
            </a:pPr>
            <a:r>
              <a:rPr lang="en-US" sz="2000" b="1">
                <a:solidFill>
                  <a:schemeClr val="tx1"/>
                </a:solidFill>
                <a:effectLst/>
              </a:rPr>
              <a:t>18  MONTHS </a:t>
            </a:r>
            <a:endParaRPr lang="en-US" sz="800" b="1">
              <a:solidFill>
                <a:schemeClr val="tx1"/>
              </a:solidFill>
              <a:effectLst/>
            </a:endParaRPr>
          </a:p>
        </p:txBody>
      </p:sp>
      <p:sp>
        <p:nvSpPr>
          <p:cNvPr id="22534" name="Text Box 6"/>
          <p:cNvSpPr txBox="1">
            <a:spLocks noChangeArrowheads="1"/>
          </p:cNvSpPr>
          <p:nvPr/>
        </p:nvSpPr>
        <p:spPr bwMode="auto">
          <a:xfrm>
            <a:off x="352425" y="5791200"/>
            <a:ext cx="1438275" cy="400050"/>
          </a:xfrm>
          <a:prstGeom prst="rect">
            <a:avLst/>
          </a:prstGeom>
          <a:noFill/>
          <a:ln w="9525">
            <a:noFill/>
            <a:miter lim="800000"/>
            <a:headEnd/>
            <a:tailEnd/>
          </a:ln>
        </p:spPr>
        <p:txBody>
          <a:bodyPr wrap="none">
            <a:spAutoFit/>
          </a:bodyPr>
          <a:lstStyle/>
          <a:p>
            <a:pPr>
              <a:spcBef>
                <a:spcPct val="0"/>
              </a:spcBef>
              <a:buClrTx/>
              <a:buSzTx/>
              <a:buFontTx/>
              <a:buNone/>
            </a:pPr>
            <a:r>
              <a:rPr lang="en-US" sz="2000" b="1">
                <a:solidFill>
                  <a:schemeClr val="tx1"/>
                </a:solidFill>
                <a:effectLst/>
              </a:rPr>
              <a:t>1  MONTH</a:t>
            </a:r>
            <a:endParaRPr lang="en-US" sz="800" b="1">
              <a:solidFill>
                <a:schemeClr val="tx1"/>
              </a:solidFill>
              <a:effectLst/>
            </a:endParaRPr>
          </a:p>
        </p:txBody>
      </p:sp>
      <p:sp>
        <p:nvSpPr>
          <p:cNvPr id="22535" name="Rectangle 7"/>
          <p:cNvSpPr>
            <a:spLocks noChangeArrowheads="1"/>
          </p:cNvSpPr>
          <p:nvPr/>
        </p:nvSpPr>
        <p:spPr bwMode="auto">
          <a:xfrm>
            <a:off x="257175" y="4953000"/>
            <a:ext cx="1644650" cy="400050"/>
          </a:xfrm>
          <a:prstGeom prst="rect">
            <a:avLst/>
          </a:prstGeom>
          <a:noFill/>
          <a:ln w="9525">
            <a:noFill/>
            <a:miter lim="800000"/>
            <a:headEnd/>
            <a:tailEnd/>
          </a:ln>
        </p:spPr>
        <p:txBody>
          <a:bodyPr wrap="none">
            <a:spAutoFit/>
          </a:bodyPr>
          <a:lstStyle/>
          <a:p>
            <a:pPr>
              <a:spcBef>
                <a:spcPct val="0"/>
              </a:spcBef>
              <a:buClrTx/>
              <a:buSzTx/>
              <a:buFontTx/>
              <a:buNone/>
            </a:pPr>
            <a:r>
              <a:rPr lang="en-US" sz="2000" b="1">
                <a:solidFill>
                  <a:schemeClr val="tx1"/>
                </a:solidFill>
                <a:effectLst/>
              </a:rPr>
              <a:t>9  MONTHS </a:t>
            </a:r>
            <a:endParaRPr lang="en-US" sz="800" b="1">
              <a:solidFill>
                <a:schemeClr val="tx1"/>
              </a:solidFill>
              <a:effectLst/>
            </a:endParaRPr>
          </a:p>
        </p:txBody>
      </p:sp>
      <p:sp>
        <p:nvSpPr>
          <p:cNvPr id="22536" name="Rectangle 8"/>
          <p:cNvSpPr>
            <a:spLocks noChangeArrowheads="1"/>
          </p:cNvSpPr>
          <p:nvPr/>
        </p:nvSpPr>
        <p:spPr bwMode="auto">
          <a:xfrm>
            <a:off x="190500" y="2895600"/>
            <a:ext cx="1603375" cy="461963"/>
          </a:xfrm>
          <a:prstGeom prst="rect">
            <a:avLst/>
          </a:prstGeom>
          <a:noFill/>
          <a:ln w="9525">
            <a:noFill/>
            <a:miter lim="800000"/>
            <a:headEnd/>
            <a:tailEnd/>
          </a:ln>
        </p:spPr>
        <p:txBody>
          <a:bodyPr wrap="none">
            <a:spAutoFit/>
          </a:bodyPr>
          <a:lstStyle/>
          <a:p>
            <a:pPr>
              <a:spcBef>
                <a:spcPct val="0"/>
              </a:spcBef>
              <a:buClrTx/>
              <a:buSzTx/>
              <a:buFontTx/>
              <a:buNone/>
            </a:pPr>
            <a:r>
              <a:rPr lang="en-US" sz="2400" b="1">
                <a:solidFill>
                  <a:schemeClr val="tx1"/>
                </a:solidFill>
                <a:effectLst/>
              </a:rPr>
              <a:t>5  YEAR S</a:t>
            </a:r>
            <a:endParaRPr lang="en-US" sz="800" b="1">
              <a:solidFill>
                <a:schemeClr val="tx1"/>
              </a:solidFill>
              <a:effectLst/>
            </a:endParaRPr>
          </a:p>
        </p:txBody>
      </p:sp>
      <p:sp>
        <p:nvSpPr>
          <p:cNvPr id="22537" name="Rectangle 9"/>
          <p:cNvSpPr>
            <a:spLocks noChangeArrowheads="1"/>
          </p:cNvSpPr>
          <p:nvPr/>
        </p:nvSpPr>
        <p:spPr bwMode="auto">
          <a:xfrm>
            <a:off x="190500" y="1905000"/>
            <a:ext cx="1603375" cy="461963"/>
          </a:xfrm>
          <a:prstGeom prst="rect">
            <a:avLst/>
          </a:prstGeom>
          <a:noFill/>
          <a:ln w="9525">
            <a:noFill/>
            <a:miter lim="800000"/>
            <a:headEnd/>
            <a:tailEnd/>
          </a:ln>
        </p:spPr>
        <p:txBody>
          <a:bodyPr wrap="none">
            <a:spAutoFit/>
          </a:bodyPr>
          <a:lstStyle/>
          <a:p>
            <a:pPr>
              <a:spcBef>
                <a:spcPct val="0"/>
              </a:spcBef>
              <a:buClrTx/>
              <a:buSzTx/>
              <a:buFontTx/>
              <a:buNone/>
            </a:pPr>
            <a:r>
              <a:rPr lang="en-US" sz="2400" b="1">
                <a:solidFill>
                  <a:schemeClr val="tx1"/>
                </a:solidFill>
                <a:effectLst/>
              </a:rPr>
              <a:t>9  YEARS </a:t>
            </a:r>
            <a:endParaRPr lang="en-US" sz="800" b="1">
              <a:solidFill>
                <a:schemeClr val="tx1"/>
              </a:solidFill>
              <a:effectLst/>
            </a:endParaRPr>
          </a:p>
        </p:txBody>
      </p:sp>
      <p:sp>
        <p:nvSpPr>
          <p:cNvPr id="99338" name="Line 10"/>
          <p:cNvSpPr>
            <a:spLocks noChangeShapeType="1"/>
          </p:cNvSpPr>
          <p:nvPr/>
        </p:nvSpPr>
        <p:spPr bwMode="auto">
          <a:xfrm flipV="1">
            <a:off x="1831975" y="3886200"/>
            <a:ext cx="0" cy="2590800"/>
          </a:xfrm>
          <a:prstGeom prst="line">
            <a:avLst/>
          </a:prstGeom>
          <a:noFill/>
          <a:ln w="76200">
            <a:solidFill>
              <a:schemeClr val="tx1"/>
            </a:solidFill>
            <a:round/>
            <a:headEnd/>
            <a:tailEnd/>
          </a:ln>
          <a:effectLst/>
        </p:spPr>
        <p:txBody>
          <a:bodyPr anchor="ctr">
            <a:spAutoFit/>
          </a:bodyPr>
          <a:lstStyle/>
          <a:p>
            <a:pPr>
              <a:defRPr/>
            </a:pPr>
            <a:endParaRPr lang="en-US"/>
          </a:p>
        </p:txBody>
      </p:sp>
      <p:grpSp>
        <p:nvGrpSpPr>
          <p:cNvPr id="22539" name="Group 11"/>
          <p:cNvGrpSpPr>
            <a:grpSpLocks/>
          </p:cNvGrpSpPr>
          <p:nvPr/>
        </p:nvGrpSpPr>
        <p:grpSpPr bwMode="auto">
          <a:xfrm>
            <a:off x="1714500" y="3505200"/>
            <a:ext cx="257175" cy="304800"/>
            <a:chOff x="813" y="2016"/>
            <a:chExt cx="144" cy="192"/>
          </a:xfrm>
        </p:grpSpPr>
        <p:sp>
          <p:nvSpPr>
            <p:cNvPr id="99340" name="Line 12"/>
            <p:cNvSpPr>
              <a:spLocks noChangeShapeType="1"/>
            </p:cNvSpPr>
            <p:nvPr/>
          </p:nvSpPr>
          <p:spPr bwMode="auto">
            <a:xfrm flipV="1">
              <a:off x="813" y="2016"/>
              <a:ext cx="144" cy="144"/>
            </a:xfrm>
            <a:prstGeom prst="line">
              <a:avLst/>
            </a:prstGeom>
            <a:noFill/>
            <a:ln w="38100">
              <a:solidFill>
                <a:schemeClr val="tx1"/>
              </a:solidFill>
              <a:round/>
              <a:headEnd/>
              <a:tailEnd/>
            </a:ln>
            <a:effectLst/>
          </p:spPr>
          <p:txBody>
            <a:bodyPr anchor="ctr">
              <a:spAutoFit/>
            </a:bodyPr>
            <a:lstStyle/>
            <a:p>
              <a:pPr>
                <a:defRPr/>
              </a:pPr>
              <a:endParaRPr lang="en-US"/>
            </a:p>
          </p:txBody>
        </p:sp>
        <p:sp>
          <p:nvSpPr>
            <p:cNvPr id="99341" name="Line 13"/>
            <p:cNvSpPr>
              <a:spLocks noChangeShapeType="1"/>
            </p:cNvSpPr>
            <p:nvPr/>
          </p:nvSpPr>
          <p:spPr bwMode="auto">
            <a:xfrm flipV="1">
              <a:off x="813" y="2064"/>
              <a:ext cx="144" cy="144"/>
            </a:xfrm>
            <a:prstGeom prst="line">
              <a:avLst/>
            </a:prstGeom>
            <a:noFill/>
            <a:ln w="38100">
              <a:solidFill>
                <a:schemeClr val="tx1"/>
              </a:solidFill>
              <a:round/>
              <a:headEnd/>
              <a:tailEnd/>
            </a:ln>
            <a:effectLst/>
          </p:spPr>
          <p:txBody>
            <a:bodyPr anchor="ctr">
              <a:spAutoFit/>
            </a:bodyPr>
            <a:lstStyle/>
            <a:p>
              <a:pPr>
                <a:defRPr/>
              </a:pPr>
              <a:endParaRPr lang="en-US"/>
            </a:p>
          </p:txBody>
        </p:sp>
      </p:grpSp>
      <p:grpSp>
        <p:nvGrpSpPr>
          <p:cNvPr id="22540" name="Group 14"/>
          <p:cNvGrpSpPr>
            <a:grpSpLocks/>
          </p:cNvGrpSpPr>
          <p:nvPr/>
        </p:nvGrpSpPr>
        <p:grpSpPr bwMode="auto">
          <a:xfrm>
            <a:off x="1714500" y="2514600"/>
            <a:ext cx="257175" cy="304800"/>
            <a:chOff x="813" y="2016"/>
            <a:chExt cx="144" cy="192"/>
          </a:xfrm>
        </p:grpSpPr>
        <p:sp>
          <p:nvSpPr>
            <p:cNvPr id="99343" name="Line 15"/>
            <p:cNvSpPr>
              <a:spLocks noChangeShapeType="1"/>
            </p:cNvSpPr>
            <p:nvPr/>
          </p:nvSpPr>
          <p:spPr bwMode="auto">
            <a:xfrm flipV="1">
              <a:off x="813" y="2016"/>
              <a:ext cx="144" cy="144"/>
            </a:xfrm>
            <a:prstGeom prst="line">
              <a:avLst/>
            </a:prstGeom>
            <a:noFill/>
            <a:ln w="38100">
              <a:solidFill>
                <a:schemeClr val="tx1"/>
              </a:solidFill>
              <a:round/>
              <a:headEnd/>
              <a:tailEnd/>
            </a:ln>
            <a:effectLst/>
          </p:spPr>
          <p:txBody>
            <a:bodyPr anchor="ctr">
              <a:spAutoFit/>
            </a:bodyPr>
            <a:lstStyle/>
            <a:p>
              <a:pPr>
                <a:defRPr/>
              </a:pPr>
              <a:endParaRPr lang="en-US" dirty="0"/>
            </a:p>
          </p:txBody>
        </p:sp>
        <p:sp>
          <p:nvSpPr>
            <p:cNvPr id="99344" name="Line 16"/>
            <p:cNvSpPr>
              <a:spLocks noChangeShapeType="1"/>
            </p:cNvSpPr>
            <p:nvPr/>
          </p:nvSpPr>
          <p:spPr bwMode="auto">
            <a:xfrm flipV="1">
              <a:off x="813" y="2064"/>
              <a:ext cx="144" cy="144"/>
            </a:xfrm>
            <a:prstGeom prst="line">
              <a:avLst/>
            </a:prstGeom>
            <a:noFill/>
            <a:ln w="38100">
              <a:solidFill>
                <a:schemeClr val="tx1"/>
              </a:solidFill>
              <a:round/>
              <a:headEnd/>
              <a:tailEnd/>
            </a:ln>
            <a:effectLst/>
          </p:spPr>
          <p:txBody>
            <a:bodyPr anchor="ctr">
              <a:spAutoFit/>
            </a:bodyPr>
            <a:lstStyle/>
            <a:p>
              <a:pPr>
                <a:defRPr/>
              </a:pPr>
              <a:endParaRPr lang="en-US"/>
            </a:p>
          </p:txBody>
        </p:sp>
      </p:grpSp>
      <p:sp>
        <p:nvSpPr>
          <p:cNvPr id="99346" name="Line 18"/>
          <p:cNvSpPr>
            <a:spLocks noChangeShapeType="1"/>
          </p:cNvSpPr>
          <p:nvPr/>
        </p:nvSpPr>
        <p:spPr bwMode="auto">
          <a:xfrm flipV="1">
            <a:off x="1800225" y="1905000"/>
            <a:ext cx="0" cy="533400"/>
          </a:xfrm>
          <a:prstGeom prst="line">
            <a:avLst/>
          </a:prstGeom>
          <a:noFill/>
          <a:ln w="57150">
            <a:solidFill>
              <a:schemeClr val="tx1"/>
            </a:solidFill>
            <a:round/>
            <a:headEnd/>
            <a:tailEnd/>
          </a:ln>
          <a:effectLst/>
        </p:spPr>
        <p:txBody>
          <a:bodyPr wrap="none" anchor="ctr"/>
          <a:lstStyle/>
          <a:p>
            <a:pPr>
              <a:defRPr/>
            </a:pPr>
            <a:endParaRPr lang="en-US"/>
          </a:p>
        </p:txBody>
      </p:sp>
      <p:sp>
        <p:nvSpPr>
          <p:cNvPr id="99347" name="Line 19"/>
          <p:cNvSpPr>
            <a:spLocks noChangeShapeType="1"/>
          </p:cNvSpPr>
          <p:nvPr/>
        </p:nvSpPr>
        <p:spPr bwMode="auto">
          <a:xfrm flipV="1">
            <a:off x="1800225" y="2971800"/>
            <a:ext cx="0" cy="533400"/>
          </a:xfrm>
          <a:prstGeom prst="line">
            <a:avLst/>
          </a:prstGeom>
          <a:noFill/>
          <a:ln w="57150">
            <a:solidFill>
              <a:schemeClr val="tx1"/>
            </a:solidFill>
            <a:round/>
            <a:headEnd/>
            <a:tailEnd/>
          </a:ln>
          <a:effectLst/>
        </p:spPr>
        <p:txBody>
          <a:bodyPr wrap="none" anchor="ctr"/>
          <a:lstStyle/>
          <a:p>
            <a:pPr>
              <a:defRPr/>
            </a:pPr>
            <a:endParaRPr lang="en-US"/>
          </a:p>
        </p:txBody>
      </p:sp>
      <p:sp>
        <p:nvSpPr>
          <p:cNvPr id="99348" name="Line 20"/>
          <p:cNvSpPr>
            <a:spLocks noChangeShapeType="1"/>
          </p:cNvSpPr>
          <p:nvPr/>
        </p:nvSpPr>
        <p:spPr bwMode="auto">
          <a:xfrm>
            <a:off x="5143500" y="2819400"/>
            <a:ext cx="0" cy="304800"/>
          </a:xfrm>
          <a:prstGeom prst="line">
            <a:avLst/>
          </a:prstGeom>
          <a:noFill/>
          <a:ln w="9525">
            <a:noFill/>
            <a:round/>
            <a:headEnd/>
            <a:tailEnd/>
          </a:ln>
          <a:effectLst/>
        </p:spPr>
        <p:txBody>
          <a:bodyPr wrap="none" anchor="ctr"/>
          <a:lstStyle/>
          <a:p>
            <a:pPr>
              <a:defRPr/>
            </a:pPr>
            <a:endParaRPr lang="en-US" dirty="0"/>
          </a:p>
        </p:txBody>
      </p:sp>
      <p:sp>
        <p:nvSpPr>
          <p:cNvPr id="99349" name="Line 21"/>
          <p:cNvSpPr>
            <a:spLocks noChangeShapeType="1"/>
          </p:cNvSpPr>
          <p:nvPr/>
        </p:nvSpPr>
        <p:spPr bwMode="auto">
          <a:xfrm>
            <a:off x="5314950" y="2438400"/>
            <a:ext cx="0" cy="990600"/>
          </a:xfrm>
          <a:prstGeom prst="line">
            <a:avLst/>
          </a:prstGeom>
          <a:noFill/>
          <a:ln w="57150">
            <a:noFill/>
            <a:round/>
            <a:headEnd/>
            <a:tailEnd/>
          </a:ln>
          <a:effectLst/>
        </p:spPr>
        <p:txBody>
          <a:bodyPr wrap="none" anchor="ctr"/>
          <a:lstStyle/>
          <a:p>
            <a:pPr>
              <a:defRPr/>
            </a:pPr>
            <a:endParaRPr lang="en-US"/>
          </a:p>
        </p:txBody>
      </p:sp>
      <p:grpSp>
        <p:nvGrpSpPr>
          <p:cNvPr id="181" name="Group 180"/>
          <p:cNvGrpSpPr/>
          <p:nvPr/>
        </p:nvGrpSpPr>
        <p:grpSpPr>
          <a:xfrm>
            <a:off x="2828925" y="1671935"/>
            <a:ext cx="6943725" cy="4638378"/>
            <a:chOff x="2828925" y="1671935"/>
            <a:chExt cx="6943725" cy="4638378"/>
          </a:xfrm>
        </p:grpSpPr>
        <p:sp>
          <p:nvSpPr>
            <p:cNvPr id="99377" name="Rectangle 49"/>
            <p:cNvSpPr>
              <a:spLocks noChangeArrowheads="1"/>
            </p:cNvSpPr>
            <p:nvPr/>
          </p:nvSpPr>
          <p:spPr bwMode="auto">
            <a:xfrm>
              <a:off x="6943725" y="2438400"/>
              <a:ext cx="771525" cy="1066800"/>
            </a:xfrm>
            <a:prstGeom prst="rect">
              <a:avLst/>
            </a:prstGeom>
            <a:solidFill>
              <a:srgbClr val="5F5F5F"/>
            </a:solidFill>
            <a:ln w="9525">
              <a:solidFill>
                <a:schemeClr val="tx1"/>
              </a:solidFill>
              <a:miter lim="800000"/>
              <a:headEnd/>
              <a:tailEnd/>
            </a:ln>
            <a:effectLst/>
          </p:spPr>
          <p:txBody>
            <a:bodyPr wrap="none" anchor="ctr"/>
            <a:lstStyle/>
            <a:p>
              <a:pPr>
                <a:defRPr/>
              </a:pPr>
              <a:endParaRPr lang="en-US" dirty="0"/>
            </a:p>
          </p:txBody>
        </p:sp>
        <p:sp>
          <p:nvSpPr>
            <p:cNvPr id="99351" name="Rectangle 23"/>
            <p:cNvSpPr>
              <a:spLocks noChangeArrowheads="1"/>
            </p:cNvSpPr>
            <p:nvPr/>
          </p:nvSpPr>
          <p:spPr bwMode="auto">
            <a:xfrm>
              <a:off x="2914650" y="1676400"/>
              <a:ext cx="6686550" cy="762000"/>
            </a:xfrm>
            <a:prstGeom prst="rect">
              <a:avLst/>
            </a:prstGeom>
            <a:gradFill>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ln w="76200" cap="rnd">
              <a:solidFill>
                <a:schemeClr val="tx1"/>
              </a:solidFill>
              <a:prstDash val="sysDot"/>
              <a:miter lim="800000"/>
              <a:headEnd/>
              <a:tailEnd/>
            </a:ln>
            <a:effectLst/>
          </p:spPr>
          <p:txBody>
            <a:bodyPr anchor="ctr">
              <a:spAutoFit/>
            </a:bodyPr>
            <a:lstStyle/>
            <a:p>
              <a:pPr>
                <a:defRPr/>
              </a:pPr>
              <a:endParaRPr lang="en-US"/>
            </a:p>
          </p:txBody>
        </p:sp>
        <p:sp>
          <p:nvSpPr>
            <p:cNvPr id="99352" name="Rectangle 24"/>
            <p:cNvSpPr>
              <a:spLocks noChangeArrowheads="1"/>
            </p:cNvSpPr>
            <p:nvPr/>
          </p:nvSpPr>
          <p:spPr bwMode="auto">
            <a:xfrm>
              <a:off x="2828925" y="5562600"/>
              <a:ext cx="3498652" cy="700088"/>
            </a:xfrm>
            <a:prstGeom prst="rect">
              <a:avLst/>
            </a:prstGeom>
            <a:solidFill>
              <a:srgbClr val="0070C0"/>
            </a:solidFill>
            <a:ln w="57150">
              <a:solidFill>
                <a:schemeClr val="tx1"/>
              </a:solidFill>
              <a:miter lim="800000"/>
              <a:headEnd/>
              <a:tailEnd/>
            </a:ln>
            <a:effectLst/>
          </p:spPr>
          <p:txBody>
            <a:bodyPr wrap="none" anchor="ctr">
              <a:spAutoFit/>
            </a:bodyPr>
            <a:lstStyle/>
            <a:p>
              <a:pPr>
                <a:defRPr/>
              </a:pPr>
              <a:endParaRPr lang="en-US" dirty="0"/>
            </a:p>
          </p:txBody>
        </p:sp>
        <p:sp>
          <p:nvSpPr>
            <p:cNvPr id="99353" name="Rectangle 25"/>
            <p:cNvSpPr>
              <a:spLocks noChangeArrowheads="1"/>
            </p:cNvSpPr>
            <p:nvPr/>
          </p:nvSpPr>
          <p:spPr bwMode="auto">
            <a:xfrm>
              <a:off x="6327577" y="5562600"/>
              <a:ext cx="3359348" cy="700088"/>
            </a:xfrm>
            <a:prstGeom prst="rect">
              <a:avLst/>
            </a:prstGeom>
            <a:solidFill>
              <a:srgbClr val="99CCFF"/>
            </a:solidFill>
            <a:ln w="57150">
              <a:solidFill>
                <a:schemeClr val="tx1"/>
              </a:solidFill>
              <a:miter lim="800000"/>
              <a:headEnd/>
              <a:tailEnd/>
            </a:ln>
            <a:effectLst/>
          </p:spPr>
          <p:txBody>
            <a:bodyPr wrap="none" anchor="ctr">
              <a:spAutoFit/>
            </a:bodyPr>
            <a:lstStyle/>
            <a:p>
              <a:pPr>
                <a:defRPr/>
              </a:pPr>
              <a:endParaRPr lang="en-US"/>
            </a:p>
          </p:txBody>
        </p:sp>
        <p:sp>
          <p:nvSpPr>
            <p:cNvPr id="22554" name="Text Box 26"/>
            <p:cNvSpPr txBox="1">
              <a:spLocks noChangeArrowheads="1"/>
            </p:cNvSpPr>
            <p:nvPr/>
          </p:nvSpPr>
          <p:spPr bwMode="auto">
            <a:xfrm>
              <a:off x="3429000" y="5638800"/>
              <a:ext cx="2143125" cy="671513"/>
            </a:xfrm>
            <a:prstGeom prst="rect">
              <a:avLst/>
            </a:prstGeom>
            <a:noFill/>
            <a:ln w="9525">
              <a:noFill/>
              <a:miter lim="800000"/>
              <a:headEnd/>
              <a:tailEnd/>
            </a:ln>
          </p:spPr>
          <p:txBody>
            <a:bodyPr>
              <a:spAutoFit/>
            </a:bodyPr>
            <a:lstStyle/>
            <a:p>
              <a:pPr algn="ctr">
                <a:spcBef>
                  <a:spcPct val="0"/>
                </a:spcBef>
                <a:buClrTx/>
                <a:buSzTx/>
                <a:buFontTx/>
                <a:buNone/>
              </a:pPr>
              <a:r>
                <a:rPr lang="en-US" sz="2000" b="1" dirty="0">
                  <a:solidFill>
                    <a:schemeClr val="bg1"/>
                  </a:solidFill>
                  <a:effectLst/>
                </a:rPr>
                <a:t>PHONOLOGY</a:t>
              </a:r>
            </a:p>
            <a:p>
              <a:pPr algn="ctr">
                <a:spcBef>
                  <a:spcPct val="0"/>
                </a:spcBef>
                <a:buClrTx/>
                <a:buSzTx/>
                <a:buFontTx/>
                <a:buNone/>
              </a:pPr>
              <a:r>
                <a:rPr lang="en-US" sz="1800" b="1" dirty="0">
                  <a:solidFill>
                    <a:schemeClr val="bg1"/>
                  </a:solidFill>
                  <a:effectLst/>
                </a:rPr>
                <a:t>(FORM)</a:t>
              </a:r>
              <a:endParaRPr lang="en-US" sz="800" b="1" dirty="0">
                <a:solidFill>
                  <a:schemeClr val="bg1"/>
                </a:solidFill>
                <a:effectLst/>
              </a:endParaRPr>
            </a:p>
          </p:txBody>
        </p:sp>
        <p:sp>
          <p:nvSpPr>
            <p:cNvPr id="22555" name="Rectangle 27"/>
            <p:cNvSpPr>
              <a:spLocks noChangeArrowheads="1"/>
            </p:cNvSpPr>
            <p:nvPr/>
          </p:nvSpPr>
          <p:spPr bwMode="auto">
            <a:xfrm>
              <a:off x="6858000" y="5638800"/>
              <a:ext cx="2260997" cy="671513"/>
            </a:xfrm>
            <a:prstGeom prst="rect">
              <a:avLst/>
            </a:prstGeom>
            <a:noFill/>
            <a:ln w="9525">
              <a:noFill/>
              <a:miter lim="800000"/>
              <a:headEnd/>
              <a:tailEnd/>
            </a:ln>
          </p:spPr>
          <p:txBody>
            <a:bodyPr>
              <a:spAutoFit/>
            </a:bodyPr>
            <a:lstStyle/>
            <a:p>
              <a:pPr algn="ctr">
                <a:spcBef>
                  <a:spcPct val="0"/>
                </a:spcBef>
                <a:buClrTx/>
                <a:buSzTx/>
                <a:buFontTx/>
                <a:buNone/>
              </a:pPr>
              <a:r>
                <a:rPr lang="en-US" sz="2000" b="1">
                  <a:solidFill>
                    <a:srgbClr val="000000"/>
                  </a:solidFill>
                  <a:effectLst/>
                </a:rPr>
                <a:t>PRAGMATICS</a:t>
              </a:r>
            </a:p>
            <a:p>
              <a:pPr algn="ctr">
                <a:spcBef>
                  <a:spcPct val="0"/>
                </a:spcBef>
                <a:buClrTx/>
                <a:buSzTx/>
                <a:buFontTx/>
                <a:buNone/>
              </a:pPr>
              <a:r>
                <a:rPr lang="en-US" sz="1800" b="1">
                  <a:solidFill>
                    <a:srgbClr val="000000"/>
                  </a:solidFill>
                  <a:effectLst/>
                </a:rPr>
                <a:t>(FUNCTION)</a:t>
              </a:r>
              <a:endParaRPr lang="en-US" sz="1400" b="1">
                <a:solidFill>
                  <a:schemeClr val="tx1"/>
                </a:solidFill>
                <a:effectLst/>
              </a:endParaRPr>
            </a:p>
          </p:txBody>
        </p:sp>
        <p:sp>
          <p:nvSpPr>
            <p:cNvPr id="99356" name="Rectangle 28"/>
            <p:cNvSpPr>
              <a:spLocks noChangeArrowheads="1"/>
            </p:cNvSpPr>
            <p:nvPr/>
          </p:nvSpPr>
          <p:spPr bwMode="auto">
            <a:xfrm>
              <a:off x="3771900" y="4419600"/>
              <a:ext cx="4886325" cy="1143000"/>
            </a:xfrm>
            <a:prstGeom prst="rect">
              <a:avLst/>
            </a:prstGeom>
            <a:solidFill>
              <a:schemeClr val="tx1">
                <a:lumMod val="75000"/>
              </a:schemeClr>
            </a:solidFill>
            <a:ln w="57150">
              <a:solidFill>
                <a:schemeClr val="tx1"/>
              </a:solidFill>
              <a:miter lim="800000"/>
              <a:headEnd/>
              <a:tailEnd/>
            </a:ln>
            <a:effectLst/>
          </p:spPr>
          <p:txBody>
            <a:bodyPr wrap="none" anchor="ctr">
              <a:spAutoFit/>
            </a:bodyPr>
            <a:lstStyle/>
            <a:p>
              <a:pPr>
                <a:defRPr/>
              </a:pPr>
              <a:endParaRPr lang="en-US"/>
            </a:p>
          </p:txBody>
        </p:sp>
        <p:sp>
          <p:nvSpPr>
            <p:cNvPr id="99357" name="Line 29"/>
            <p:cNvSpPr>
              <a:spLocks noChangeShapeType="1"/>
            </p:cNvSpPr>
            <p:nvPr/>
          </p:nvSpPr>
          <p:spPr bwMode="auto">
            <a:xfrm>
              <a:off x="3771900" y="4876800"/>
              <a:ext cx="4886325" cy="0"/>
            </a:xfrm>
            <a:prstGeom prst="line">
              <a:avLst/>
            </a:prstGeom>
            <a:noFill/>
            <a:ln w="9525">
              <a:solidFill>
                <a:schemeClr val="tx1"/>
              </a:solidFill>
              <a:round/>
              <a:headEnd/>
              <a:tailEnd/>
            </a:ln>
            <a:effectLst/>
          </p:spPr>
          <p:txBody>
            <a:bodyPr wrap="none" anchor="ctr">
              <a:spAutoFit/>
            </a:bodyPr>
            <a:lstStyle/>
            <a:p>
              <a:pPr>
                <a:defRPr/>
              </a:pPr>
              <a:endParaRPr lang="en-US"/>
            </a:p>
          </p:txBody>
        </p:sp>
        <p:sp>
          <p:nvSpPr>
            <p:cNvPr id="22558" name="Text Box 30"/>
            <p:cNvSpPr txBox="1">
              <a:spLocks noChangeArrowheads="1"/>
            </p:cNvSpPr>
            <p:nvPr/>
          </p:nvSpPr>
          <p:spPr bwMode="auto">
            <a:xfrm>
              <a:off x="5486400" y="4572000"/>
              <a:ext cx="1909167" cy="396875"/>
            </a:xfrm>
            <a:prstGeom prst="rect">
              <a:avLst/>
            </a:prstGeom>
            <a:noFill/>
            <a:ln w="9525">
              <a:noFill/>
              <a:miter lim="800000"/>
              <a:headEnd/>
              <a:tailEnd/>
            </a:ln>
          </p:spPr>
          <p:txBody>
            <a:bodyPr wrap="none">
              <a:spAutoFit/>
            </a:bodyPr>
            <a:lstStyle/>
            <a:p>
              <a:pPr>
                <a:spcBef>
                  <a:spcPct val="0"/>
                </a:spcBef>
                <a:buClrTx/>
                <a:buSzTx/>
                <a:buFontTx/>
                <a:buNone/>
              </a:pPr>
              <a:r>
                <a:rPr lang="en-US" sz="2000" b="1" dirty="0">
                  <a:solidFill>
                    <a:srgbClr val="000000"/>
                  </a:solidFill>
                  <a:effectLst/>
                </a:rPr>
                <a:t>SEMANTICS</a:t>
              </a:r>
              <a:endParaRPr lang="en-US" sz="800" b="1" dirty="0">
                <a:solidFill>
                  <a:schemeClr val="tx1"/>
                </a:solidFill>
                <a:effectLst/>
              </a:endParaRPr>
            </a:p>
          </p:txBody>
        </p:sp>
        <p:sp>
          <p:nvSpPr>
            <p:cNvPr id="22559" name="Text Box 31"/>
            <p:cNvSpPr txBox="1">
              <a:spLocks noChangeArrowheads="1"/>
            </p:cNvSpPr>
            <p:nvPr/>
          </p:nvSpPr>
          <p:spPr bwMode="auto">
            <a:xfrm>
              <a:off x="5486400" y="4937125"/>
              <a:ext cx="1810941" cy="396875"/>
            </a:xfrm>
            <a:prstGeom prst="rect">
              <a:avLst/>
            </a:prstGeom>
            <a:noFill/>
            <a:ln w="9525">
              <a:noFill/>
              <a:miter lim="800000"/>
              <a:headEnd/>
              <a:tailEnd/>
            </a:ln>
          </p:spPr>
          <p:txBody>
            <a:bodyPr wrap="none">
              <a:spAutoFit/>
            </a:bodyPr>
            <a:lstStyle/>
            <a:p>
              <a:pPr>
                <a:spcBef>
                  <a:spcPct val="0"/>
                </a:spcBef>
                <a:buClrTx/>
                <a:buSzTx/>
                <a:buFontTx/>
                <a:buNone/>
              </a:pPr>
              <a:r>
                <a:rPr lang="en-US" sz="2000" b="1" dirty="0">
                  <a:solidFill>
                    <a:srgbClr val="000000"/>
                  </a:solidFill>
                  <a:effectLst/>
                </a:rPr>
                <a:t>(MEANING)</a:t>
              </a:r>
              <a:endParaRPr lang="en-US" sz="800" b="1" dirty="0">
                <a:solidFill>
                  <a:schemeClr val="tx1"/>
                </a:solidFill>
                <a:effectLst/>
              </a:endParaRPr>
            </a:p>
          </p:txBody>
        </p:sp>
        <p:sp>
          <p:nvSpPr>
            <p:cNvPr id="99360" name="Rectangle 32"/>
            <p:cNvSpPr>
              <a:spLocks noChangeArrowheads="1"/>
            </p:cNvSpPr>
            <p:nvPr/>
          </p:nvSpPr>
          <p:spPr bwMode="auto">
            <a:xfrm>
              <a:off x="4714875" y="3429000"/>
              <a:ext cx="3000375" cy="990600"/>
            </a:xfrm>
            <a:prstGeom prst="rect">
              <a:avLst/>
            </a:prstGeom>
            <a:solidFill>
              <a:srgbClr val="5F5F5F"/>
            </a:solidFill>
            <a:ln w="57150">
              <a:solidFill>
                <a:schemeClr val="tx1"/>
              </a:solidFill>
              <a:miter lim="800000"/>
              <a:headEnd/>
              <a:tailEnd/>
            </a:ln>
            <a:effectLst/>
          </p:spPr>
          <p:txBody>
            <a:bodyPr anchor="ctr">
              <a:spAutoFit/>
            </a:bodyPr>
            <a:lstStyle/>
            <a:p>
              <a:pPr>
                <a:defRPr/>
              </a:pPr>
              <a:endParaRPr lang="en-US"/>
            </a:p>
          </p:txBody>
        </p:sp>
        <p:sp>
          <p:nvSpPr>
            <p:cNvPr id="99361" name="Line 33"/>
            <p:cNvSpPr>
              <a:spLocks noChangeShapeType="1"/>
            </p:cNvSpPr>
            <p:nvPr/>
          </p:nvSpPr>
          <p:spPr bwMode="auto">
            <a:xfrm flipV="1">
              <a:off x="4714875" y="3886200"/>
              <a:ext cx="3000375" cy="0"/>
            </a:xfrm>
            <a:prstGeom prst="line">
              <a:avLst/>
            </a:prstGeom>
            <a:noFill/>
            <a:ln w="9525">
              <a:solidFill>
                <a:schemeClr val="tx1"/>
              </a:solidFill>
              <a:round/>
              <a:headEnd/>
              <a:tailEnd/>
            </a:ln>
            <a:effectLst/>
          </p:spPr>
          <p:txBody>
            <a:bodyPr anchor="ctr">
              <a:spAutoFit/>
            </a:bodyPr>
            <a:lstStyle/>
            <a:p>
              <a:pPr>
                <a:defRPr/>
              </a:pPr>
              <a:endParaRPr lang="en-US"/>
            </a:p>
          </p:txBody>
        </p:sp>
        <p:sp>
          <p:nvSpPr>
            <p:cNvPr id="99362" name="Line 34"/>
            <p:cNvSpPr>
              <a:spLocks noChangeShapeType="1"/>
            </p:cNvSpPr>
            <p:nvPr/>
          </p:nvSpPr>
          <p:spPr bwMode="auto">
            <a:xfrm flipV="1">
              <a:off x="4714875" y="4191000"/>
              <a:ext cx="3000375" cy="0"/>
            </a:xfrm>
            <a:prstGeom prst="line">
              <a:avLst/>
            </a:prstGeom>
            <a:noFill/>
            <a:ln w="9525">
              <a:solidFill>
                <a:schemeClr val="tx1"/>
              </a:solidFill>
              <a:round/>
              <a:headEnd/>
              <a:tailEnd/>
            </a:ln>
            <a:effectLst/>
          </p:spPr>
          <p:txBody>
            <a:bodyPr anchor="ctr">
              <a:spAutoFit/>
            </a:bodyPr>
            <a:lstStyle/>
            <a:p>
              <a:pPr>
                <a:defRPr/>
              </a:pPr>
              <a:endParaRPr lang="en-US"/>
            </a:p>
          </p:txBody>
        </p:sp>
        <p:sp>
          <p:nvSpPr>
            <p:cNvPr id="22563" name="Text Box 35"/>
            <p:cNvSpPr txBox="1">
              <a:spLocks noChangeArrowheads="1"/>
            </p:cNvSpPr>
            <p:nvPr/>
          </p:nvSpPr>
          <p:spPr bwMode="auto">
            <a:xfrm>
              <a:off x="5600700" y="3562290"/>
              <a:ext cx="1223605" cy="400110"/>
            </a:xfrm>
            <a:prstGeom prst="rect">
              <a:avLst/>
            </a:prstGeom>
            <a:noFill/>
            <a:ln w="9525">
              <a:noFill/>
              <a:miter lim="800000"/>
              <a:headEnd/>
              <a:tailEnd/>
            </a:ln>
          </p:spPr>
          <p:txBody>
            <a:bodyPr wrap="none">
              <a:spAutoFit/>
            </a:bodyPr>
            <a:lstStyle/>
            <a:p>
              <a:pPr>
                <a:spcBef>
                  <a:spcPct val="0"/>
                </a:spcBef>
                <a:buClrTx/>
                <a:buSzTx/>
                <a:buFontTx/>
                <a:buNone/>
              </a:pPr>
              <a:r>
                <a:rPr lang="en-US" sz="2000" b="1" dirty="0">
                  <a:solidFill>
                    <a:schemeClr val="bg1"/>
                  </a:solidFill>
                  <a:effectLst/>
                </a:rPr>
                <a:t>SYNTAX</a:t>
              </a:r>
              <a:endParaRPr lang="en-US" sz="800" b="1" dirty="0">
                <a:solidFill>
                  <a:schemeClr val="bg1"/>
                </a:solidFill>
                <a:effectLst/>
              </a:endParaRPr>
            </a:p>
          </p:txBody>
        </p:sp>
        <p:sp>
          <p:nvSpPr>
            <p:cNvPr id="22564" name="Text Box 36"/>
            <p:cNvSpPr txBox="1">
              <a:spLocks noChangeArrowheads="1"/>
            </p:cNvSpPr>
            <p:nvPr/>
          </p:nvSpPr>
          <p:spPr bwMode="auto">
            <a:xfrm>
              <a:off x="5645348" y="3810000"/>
              <a:ext cx="1326952" cy="396875"/>
            </a:xfrm>
            <a:prstGeom prst="rect">
              <a:avLst/>
            </a:prstGeom>
            <a:noFill/>
            <a:ln w="9525">
              <a:noFill/>
              <a:miter lim="800000"/>
              <a:headEnd/>
              <a:tailEnd/>
            </a:ln>
          </p:spPr>
          <p:txBody>
            <a:bodyPr>
              <a:spAutoFit/>
            </a:bodyPr>
            <a:lstStyle/>
            <a:p>
              <a:pPr>
                <a:spcBef>
                  <a:spcPct val="0"/>
                </a:spcBef>
                <a:buClrTx/>
                <a:buSzTx/>
                <a:buFontTx/>
                <a:buNone/>
              </a:pPr>
              <a:r>
                <a:rPr lang="en-US" sz="2000" b="1" dirty="0">
                  <a:solidFill>
                    <a:schemeClr val="bg1"/>
                  </a:solidFill>
                  <a:effectLst/>
                </a:rPr>
                <a:t>(FORM)</a:t>
              </a:r>
              <a:endParaRPr lang="en-US" sz="800" b="1" dirty="0">
                <a:solidFill>
                  <a:schemeClr val="bg1"/>
                </a:solidFill>
                <a:effectLst/>
              </a:endParaRPr>
            </a:p>
          </p:txBody>
        </p:sp>
        <p:sp>
          <p:nvSpPr>
            <p:cNvPr id="99365" name="Line 37"/>
            <p:cNvSpPr>
              <a:spLocks noChangeShapeType="1"/>
            </p:cNvSpPr>
            <p:nvPr/>
          </p:nvSpPr>
          <p:spPr bwMode="auto">
            <a:xfrm flipV="1">
              <a:off x="4714875" y="3581400"/>
              <a:ext cx="3000375" cy="0"/>
            </a:xfrm>
            <a:prstGeom prst="line">
              <a:avLst/>
            </a:prstGeom>
            <a:noFill/>
            <a:ln w="9525">
              <a:solidFill>
                <a:schemeClr val="tx1"/>
              </a:solidFill>
              <a:round/>
              <a:headEnd/>
              <a:tailEnd/>
            </a:ln>
            <a:effectLst/>
          </p:spPr>
          <p:txBody>
            <a:bodyPr anchor="ctr">
              <a:spAutoFit/>
            </a:bodyPr>
            <a:lstStyle/>
            <a:p>
              <a:pPr>
                <a:defRPr/>
              </a:pPr>
              <a:endParaRPr lang="en-US"/>
            </a:p>
          </p:txBody>
        </p:sp>
        <p:grpSp>
          <p:nvGrpSpPr>
            <p:cNvPr id="22566" name="Group 38"/>
            <p:cNvGrpSpPr>
              <a:grpSpLocks/>
            </p:cNvGrpSpPr>
            <p:nvPr/>
          </p:nvGrpSpPr>
          <p:grpSpPr bwMode="auto">
            <a:xfrm>
              <a:off x="5313164" y="2422525"/>
              <a:ext cx="1659136" cy="1009650"/>
              <a:chOff x="2975" y="1536"/>
              <a:chExt cx="978" cy="636"/>
            </a:xfrm>
            <a:solidFill>
              <a:schemeClr val="bg1"/>
            </a:solidFill>
          </p:grpSpPr>
          <p:sp>
            <p:nvSpPr>
              <p:cNvPr id="99367" name="Rectangle 39"/>
              <p:cNvSpPr>
                <a:spLocks noChangeArrowheads="1"/>
              </p:cNvSpPr>
              <p:nvPr/>
            </p:nvSpPr>
            <p:spPr bwMode="auto">
              <a:xfrm>
                <a:off x="2976" y="1546"/>
                <a:ext cx="960" cy="594"/>
              </a:xfrm>
              <a:prstGeom prst="rect">
                <a:avLst/>
              </a:prstGeom>
              <a:grpFill/>
              <a:ln w="57150">
                <a:noFill/>
                <a:miter lim="800000"/>
                <a:headEnd/>
                <a:tailEnd/>
              </a:ln>
              <a:effectLst/>
            </p:spPr>
            <p:txBody>
              <a:bodyPr wrap="none" anchor="ctr">
                <a:spAutoFit/>
              </a:bodyPr>
              <a:lstStyle/>
              <a:p>
                <a:pPr>
                  <a:defRPr/>
                </a:pPr>
                <a:endParaRPr lang="en-US"/>
              </a:p>
            </p:txBody>
          </p:sp>
          <p:sp>
            <p:nvSpPr>
              <p:cNvPr id="22702" name="Text Box 40"/>
              <p:cNvSpPr txBox="1">
                <a:spLocks noChangeArrowheads="1"/>
              </p:cNvSpPr>
              <p:nvPr/>
            </p:nvSpPr>
            <p:spPr bwMode="auto">
              <a:xfrm>
                <a:off x="2976" y="1920"/>
                <a:ext cx="977" cy="252"/>
              </a:xfrm>
              <a:prstGeom prst="rect">
                <a:avLst/>
              </a:prstGeom>
              <a:grpFill/>
              <a:ln w="9525">
                <a:noFill/>
                <a:miter lim="800000"/>
                <a:headEnd/>
                <a:tailEnd/>
              </a:ln>
            </p:spPr>
            <p:txBody>
              <a:bodyPr>
                <a:spAutoFit/>
              </a:bodyPr>
              <a:lstStyle/>
              <a:p>
                <a:pPr algn="ctr">
                  <a:spcBef>
                    <a:spcPct val="0"/>
                  </a:spcBef>
                  <a:buClrTx/>
                  <a:buSzTx/>
                  <a:buFontTx/>
                  <a:buNone/>
                </a:pPr>
                <a:r>
                  <a:rPr lang="en-US" sz="2000" b="1" dirty="0">
                    <a:solidFill>
                      <a:schemeClr val="tx1"/>
                    </a:solidFill>
                    <a:effectLst/>
                  </a:rPr>
                  <a:t>READING</a:t>
                </a:r>
                <a:endParaRPr lang="en-US" sz="800" b="1" dirty="0">
                  <a:solidFill>
                    <a:schemeClr val="tx1"/>
                  </a:solidFill>
                  <a:effectLst/>
                </a:endParaRPr>
              </a:p>
            </p:txBody>
          </p:sp>
          <p:sp>
            <p:nvSpPr>
              <p:cNvPr id="22703" name="Text Box 41"/>
              <p:cNvSpPr txBox="1">
                <a:spLocks noChangeArrowheads="1"/>
              </p:cNvSpPr>
              <p:nvPr/>
            </p:nvSpPr>
            <p:spPr bwMode="auto">
              <a:xfrm>
                <a:off x="2975" y="1536"/>
                <a:ext cx="977" cy="252"/>
              </a:xfrm>
              <a:prstGeom prst="rect">
                <a:avLst/>
              </a:prstGeom>
              <a:grpFill/>
              <a:ln w="9525">
                <a:noFill/>
                <a:miter lim="800000"/>
                <a:headEnd/>
                <a:tailEnd/>
              </a:ln>
            </p:spPr>
            <p:txBody>
              <a:bodyPr>
                <a:spAutoFit/>
              </a:bodyPr>
              <a:lstStyle/>
              <a:p>
                <a:pPr algn="ctr">
                  <a:spcBef>
                    <a:spcPct val="0"/>
                  </a:spcBef>
                  <a:buClrTx/>
                  <a:buSzTx/>
                  <a:buFontTx/>
                  <a:buNone/>
                </a:pPr>
                <a:r>
                  <a:rPr lang="en-US" sz="2000" b="1" dirty="0">
                    <a:solidFill>
                      <a:schemeClr val="tx1"/>
                    </a:solidFill>
                    <a:effectLst/>
                  </a:rPr>
                  <a:t>WRITING</a:t>
                </a:r>
                <a:endParaRPr lang="en-US" sz="800" b="1" dirty="0">
                  <a:solidFill>
                    <a:schemeClr val="tx1"/>
                  </a:solidFill>
                  <a:effectLst/>
                </a:endParaRPr>
              </a:p>
            </p:txBody>
          </p:sp>
          <p:sp>
            <p:nvSpPr>
              <p:cNvPr id="22704" name="Text Box 42"/>
              <p:cNvSpPr txBox="1">
                <a:spLocks noChangeArrowheads="1"/>
              </p:cNvSpPr>
              <p:nvPr/>
            </p:nvSpPr>
            <p:spPr bwMode="auto">
              <a:xfrm>
                <a:off x="2976" y="1728"/>
                <a:ext cx="977" cy="252"/>
              </a:xfrm>
              <a:prstGeom prst="rect">
                <a:avLst/>
              </a:prstGeom>
              <a:grpFill/>
              <a:ln w="9525">
                <a:noFill/>
                <a:miter lim="800000"/>
                <a:headEnd/>
                <a:tailEnd/>
              </a:ln>
            </p:spPr>
            <p:txBody>
              <a:bodyPr>
                <a:spAutoFit/>
              </a:bodyPr>
              <a:lstStyle/>
              <a:p>
                <a:pPr algn="ctr">
                  <a:spcBef>
                    <a:spcPct val="0"/>
                  </a:spcBef>
                  <a:buClrTx/>
                  <a:buSzTx/>
                  <a:buFontTx/>
                  <a:buNone/>
                </a:pPr>
                <a:r>
                  <a:rPr lang="en-US" sz="2000" b="1" dirty="0">
                    <a:solidFill>
                      <a:schemeClr val="tx1"/>
                    </a:solidFill>
                    <a:effectLst/>
                  </a:rPr>
                  <a:t>SPELLING</a:t>
                </a:r>
                <a:endParaRPr lang="en-US" sz="800" b="1" dirty="0">
                  <a:solidFill>
                    <a:schemeClr val="tx1"/>
                  </a:solidFill>
                  <a:effectLst/>
                </a:endParaRPr>
              </a:p>
            </p:txBody>
          </p:sp>
        </p:grpSp>
        <p:sp>
          <p:nvSpPr>
            <p:cNvPr id="22567" name="Text Box 43"/>
            <p:cNvSpPr txBox="1">
              <a:spLocks noChangeArrowheads="1"/>
            </p:cNvSpPr>
            <p:nvPr/>
          </p:nvSpPr>
          <p:spPr bwMode="auto">
            <a:xfrm>
              <a:off x="2914650" y="1671935"/>
              <a:ext cx="6686550" cy="461665"/>
            </a:xfrm>
            <a:prstGeom prst="rect">
              <a:avLst/>
            </a:prstGeom>
            <a:noFill/>
            <a:ln w="38100">
              <a:noFill/>
              <a:miter lim="800000"/>
              <a:headEnd/>
              <a:tailEnd/>
            </a:ln>
          </p:spPr>
          <p:txBody>
            <a:bodyPr wrap="square">
              <a:spAutoFit/>
            </a:bodyPr>
            <a:lstStyle/>
            <a:p>
              <a:pPr algn="ctr">
                <a:spcBef>
                  <a:spcPct val="0"/>
                </a:spcBef>
                <a:buClrTx/>
                <a:buSzTx/>
                <a:buFontTx/>
                <a:buNone/>
              </a:pPr>
              <a:r>
                <a:rPr lang="en-US" sz="2400" b="1" dirty="0">
                  <a:solidFill>
                    <a:srgbClr val="FFFF00"/>
                  </a:solidFill>
                  <a:effectLst/>
                </a:rPr>
                <a:t>METALINGUISTICS</a:t>
              </a:r>
              <a:endParaRPr lang="en-US" sz="2400" b="1" dirty="0">
                <a:solidFill>
                  <a:schemeClr val="tx1"/>
                </a:solidFill>
                <a:effectLst/>
              </a:endParaRPr>
            </a:p>
          </p:txBody>
        </p:sp>
        <p:sp>
          <p:nvSpPr>
            <p:cNvPr id="99372" name="Rectangle 44"/>
            <p:cNvSpPr>
              <a:spLocks noChangeArrowheads="1"/>
            </p:cNvSpPr>
            <p:nvPr/>
          </p:nvSpPr>
          <p:spPr bwMode="auto">
            <a:xfrm>
              <a:off x="8658225" y="2438400"/>
              <a:ext cx="942975" cy="3124200"/>
            </a:xfrm>
            <a:prstGeom prst="rect">
              <a:avLst/>
            </a:prstGeom>
            <a:solidFill>
              <a:srgbClr val="99CCFF"/>
            </a:solidFill>
            <a:ln w="38100">
              <a:noFill/>
              <a:miter lim="800000"/>
              <a:headEnd/>
              <a:tailEnd/>
            </a:ln>
            <a:effectLst/>
          </p:spPr>
          <p:txBody>
            <a:bodyPr wrap="none" anchor="ctr"/>
            <a:lstStyle/>
            <a:p>
              <a:pPr>
                <a:defRPr/>
              </a:pPr>
              <a:endParaRPr lang="en-US"/>
            </a:p>
          </p:txBody>
        </p:sp>
        <p:sp>
          <p:nvSpPr>
            <p:cNvPr id="99373" name="Rectangle 45"/>
            <p:cNvSpPr>
              <a:spLocks noChangeArrowheads="1"/>
            </p:cNvSpPr>
            <p:nvPr/>
          </p:nvSpPr>
          <p:spPr bwMode="auto">
            <a:xfrm>
              <a:off x="3771900" y="2438400"/>
              <a:ext cx="942975" cy="1981200"/>
            </a:xfrm>
            <a:prstGeom prst="rect">
              <a:avLst/>
            </a:prstGeom>
            <a:solidFill>
              <a:schemeClr val="tx1">
                <a:lumMod val="75000"/>
              </a:schemeClr>
            </a:solidFill>
            <a:ln w="38100">
              <a:noFill/>
              <a:miter lim="800000"/>
              <a:headEnd/>
              <a:tailEnd/>
            </a:ln>
            <a:effectLst/>
          </p:spPr>
          <p:txBody>
            <a:bodyPr wrap="none" anchor="ctr"/>
            <a:lstStyle/>
            <a:p>
              <a:pPr>
                <a:defRPr/>
              </a:pPr>
              <a:endParaRPr lang="en-US"/>
            </a:p>
          </p:txBody>
        </p:sp>
        <p:sp>
          <p:nvSpPr>
            <p:cNvPr id="99374" name="Rectangle 46"/>
            <p:cNvSpPr>
              <a:spLocks noChangeArrowheads="1"/>
            </p:cNvSpPr>
            <p:nvPr/>
          </p:nvSpPr>
          <p:spPr bwMode="auto">
            <a:xfrm>
              <a:off x="7715250" y="2438400"/>
              <a:ext cx="942975" cy="1981200"/>
            </a:xfrm>
            <a:prstGeom prst="rect">
              <a:avLst/>
            </a:prstGeom>
            <a:solidFill>
              <a:schemeClr val="tx1">
                <a:lumMod val="75000"/>
              </a:schemeClr>
            </a:solidFill>
            <a:ln w="38100">
              <a:noFill/>
              <a:miter lim="800000"/>
              <a:headEnd/>
              <a:tailEnd/>
            </a:ln>
            <a:effectLst/>
          </p:spPr>
          <p:txBody>
            <a:bodyPr wrap="none" anchor="ctr"/>
            <a:lstStyle/>
            <a:p>
              <a:pPr>
                <a:defRPr/>
              </a:pPr>
              <a:endParaRPr lang="en-US"/>
            </a:p>
          </p:txBody>
        </p:sp>
        <p:sp>
          <p:nvSpPr>
            <p:cNvPr id="99375" name="Rectangle 47"/>
            <p:cNvSpPr>
              <a:spLocks noChangeArrowheads="1"/>
            </p:cNvSpPr>
            <p:nvPr/>
          </p:nvSpPr>
          <p:spPr bwMode="auto">
            <a:xfrm>
              <a:off x="2914650" y="2438400"/>
              <a:ext cx="857250" cy="3124200"/>
            </a:xfrm>
            <a:prstGeom prst="rect">
              <a:avLst/>
            </a:prstGeom>
            <a:solidFill>
              <a:srgbClr val="0070C0"/>
            </a:solidFill>
            <a:ln w="38100">
              <a:noFill/>
              <a:miter lim="800000"/>
              <a:headEnd/>
              <a:tailEnd/>
            </a:ln>
            <a:effectLst/>
          </p:spPr>
          <p:txBody>
            <a:bodyPr wrap="none" anchor="ctr"/>
            <a:lstStyle/>
            <a:p>
              <a:pPr>
                <a:defRPr/>
              </a:pPr>
              <a:endParaRPr lang="en-US"/>
            </a:p>
          </p:txBody>
        </p:sp>
        <p:sp>
          <p:nvSpPr>
            <p:cNvPr id="99376" name="Rectangle 48"/>
            <p:cNvSpPr>
              <a:spLocks noChangeArrowheads="1"/>
            </p:cNvSpPr>
            <p:nvPr/>
          </p:nvSpPr>
          <p:spPr bwMode="auto">
            <a:xfrm>
              <a:off x="4714875" y="2438400"/>
              <a:ext cx="600075" cy="990600"/>
            </a:xfrm>
            <a:prstGeom prst="rect">
              <a:avLst/>
            </a:prstGeom>
            <a:solidFill>
              <a:srgbClr val="5F5F5F"/>
            </a:solidFill>
            <a:ln w="9525">
              <a:solidFill>
                <a:schemeClr val="tx1"/>
              </a:solidFill>
              <a:miter lim="800000"/>
              <a:headEnd/>
              <a:tailEnd/>
            </a:ln>
            <a:effectLst/>
          </p:spPr>
          <p:txBody>
            <a:bodyPr wrap="none" anchor="ctr"/>
            <a:lstStyle/>
            <a:p>
              <a:pPr>
                <a:defRPr/>
              </a:pPr>
              <a:endParaRPr lang="en-US"/>
            </a:p>
          </p:txBody>
        </p:sp>
        <p:sp>
          <p:nvSpPr>
            <p:cNvPr id="99378" name="Line 50"/>
            <p:cNvSpPr>
              <a:spLocks noChangeShapeType="1"/>
            </p:cNvSpPr>
            <p:nvPr/>
          </p:nvSpPr>
          <p:spPr bwMode="auto">
            <a:xfrm>
              <a:off x="2828925" y="6019800"/>
              <a:ext cx="6858000" cy="0"/>
            </a:xfrm>
            <a:prstGeom prst="line">
              <a:avLst/>
            </a:prstGeom>
            <a:noFill/>
            <a:ln w="9525">
              <a:solidFill>
                <a:schemeClr val="tx1"/>
              </a:solidFill>
              <a:round/>
              <a:headEnd/>
              <a:tailEnd/>
            </a:ln>
            <a:effectLst/>
          </p:spPr>
          <p:txBody>
            <a:bodyPr wrap="none" anchor="ctr"/>
            <a:lstStyle/>
            <a:p>
              <a:pPr>
                <a:defRPr/>
              </a:pPr>
              <a:endParaRPr lang="en-US"/>
            </a:p>
          </p:txBody>
        </p:sp>
        <p:sp>
          <p:nvSpPr>
            <p:cNvPr id="99379" name="Line 51"/>
            <p:cNvSpPr>
              <a:spLocks noChangeShapeType="1"/>
            </p:cNvSpPr>
            <p:nvPr/>
          </p:nvSpPr>
          <p:spPr bwMode="auto">
            <a:xfrm>
              <a:off x="2828925" y="5715000"/>
              <a:ext cx="6858000" cy="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380" name="Line 52"/>
            <p:cNvSpPr>
              <a:spLocks noChangeShapeType="1"/>
            </p:cNvSpPr>
            <p:nvPr/>
          </p:nvSpPr>
          <p:spPr bwMode="auto">
            <a:xfrm>
              <a:off x="2914650" y="3200400"/>
              <a:ext cx="428625" cy="0"/>
            </a:xfrm>
            <a:prstGeom prst="line">
              <a:avLst/>
            </a:prstGeom>
            <a:noFill/>
            <a:ln w="9525">
              <a:solidFill>
                <a:schemeClr val="tx1"/>
              </a:solidFill>
              <a:round/>
              <a:headEnd/>
              <a:tailEnd/>
            </a:ln>
            <a:effectLst/>
          </p:spPr>
          <p:txBody>
            <a:bodyPr wrap="none" anchor="ctr"/>
            <a:lstStyle/>
            <a:p>
              <a:pPr>
                <a:defRPr/>
              </a:pPr>
              <a:endParaRPr lang="en-US"/>
            </a:p>
          </p:txBody>
        </p:sp>
        <p:sp>
          <p:nvSpPr>
            <p:cNvPr id="99381" name="Line 53"/>
            <p:cNvSpPr>
              <a:spLocks noChangeShapeType="1"/>
            </p:cNvSpPr>
            <p:nvPr/>
          </p:nvSpPr>
          <p:spPr bwMode="auto">
            <a:xfrm>
              <a:off x="3857625" y="3200400"/>
              <a:ext cx="428625" cy="0"/>
            </a:xfrm>
            <a:prstGeom prst="line">
              <a:avLst/>
            </a:prstGeom>
            <a:noFill/>
            <a:ln w="9525">
              <a:solidFill>
                <a:schemeClr val="tx1"/>
              </a:solidFill>
              <a:round/>
              <a:headEnd/>
              <a:tailEnd/>
            </a:ln>
            <a:effectLst/>
          </p:spPr>
          <p:txBody>
            <a:bodyPr wrap="none" anchor="ctr"/>
            <a:lstStyle/>
            <a:p>
              <a:pPr>
                <a:defRPr/>
              </a:pPr>
              <a:endParaRPr lang="en-US"/>
            </a:p>
          </p:txBody>
        </p:sp>
        <p:sp>
          <p:nvSpPr>
            <p:cNvPr id="99382" name="Line 54"/>
            <p:cNvSpPr>
              <a:spLocks noChangeShapeType="1"/>
            </p:cNvSpPr>
            <p:nvPr/>
          </p:nvSpPr>
          <p:spPr bwMode="auto">
            <a:xfrm>
              <a:off x="2914650" y="3200400"/>
              <a:ext cx="2400300" cy="0"/>
            </a:xfrm>
            <a:prstGeom prst="line">
              <a:avLst/>
            </a:prstGeom>
            <a:noFill/>
            <a:ln w="9525">
              <a:solidFill>
                <a:schemeClr val="tx1"/>
              </a:solidFill>
              <a:round/>
              <a:headEnd/>
              <a:tailEnd/>
            </a:ln>
            <a:effectLst/>
          </p:spPr>
          <p:txBody>
            <a:bodyPr wrap="none" anchor="ctr"/>
            <a:lstStyle/>
            <a:p>
              <a:pPr>
                <a:defRPr/>
              </a:pPr>
              <a:endParaRPr lang="en-US"/>
            </a:p>
          </p:txBody>
        </p:sp>
        <p:sp>
          <p:nvSpPr>
            <p:cNvPr id="99383" name="Line 55"/>
            <p:cNvSpPr>
              <a:spLocks noChangeShapeType="1"/>
            </p:cNvSpPr>
            <p:nvPr/>
          </p:nvSpPr>
          <p:spPr bwMode="auto">
            <a:xfrm>
              <a:off x="6943725" y="3124200"/>
              <a:ext cx="2657475" cy="0"/>
            </a:xfrm>
            <a:prstGeom prst="line">
              <a:avLst/>
            </a:prstGeom>
            <a:noFill/>
            <a:ln w="9525">
              <a:solidFill>
                <a:schemeClr val="tx1"/>
              </a:solidFill>
              <a:round/>
              <a:headEnd/>
              <a:tailEnd/>
            </a:ln>
            <a:effectLst/>
          </p:spPr>
          <p:txBody>
            <a:bodyPr wrap="none" anchor="ctr"/>
            <a:lstStyle/>
            <a:p>
              <a:pPr>
                <a:defRPr/>
              </a:pPr>
              <a:endParaRPr lang="en-US"/>
            </a:p>
          </p:txBody>
        </p:sp>
        <p:sp>
          <p:nvSpPr>
            <p:cNvPr id="99384" name="Line 56"/>
            <p:cNvSpPr>
              <a:spLocks noChangeShapeType="1"/>
            </p:cNvSpPr>
            <p:nvPr/>
          </p:nvSpPr>
          <p:spPr bwMode="auto">
            <a:xfrm>
              <a:off x="2914650" y="2819400"/>
              <a:ext cx="2400300" cy="0"/>
            </a:xfrm>
            <a:prstGeom prst="line">
              <a:avLst/>
            </a:prstGeom>
            <a:noFill/>
            <a:ln w="9525">
              <a:solidFill>
                <a:schemeClr val="tx1"/>
              </a:solidFill>
              <a:round/>
              <a:headEnd/>
              <a:tailEnd/>
            </a:ln>
            <a:effectLst/>
          </p:spPr>
          <p:txBody>
            <a:bodyPr wrap="none" anchor="ctr"/>
            <a:lstStyle/>
            <a:p>
              <a:pPr>
                <a:defRPr/>
              </a:pPr>
              <a:endParaRPr lang="en-US"/>
            </a:p>
          </p:txBody>
        </p:sp>
        <p:sp>
          <p:nvSpPr>
            <p:cNvPr id="99385" name="Line 57"/>
            <p:cNvSpPr>
              <a:spLocks noChangeShapeType="1"/>
            </p:cNvSpPr>
            <p:nvPr/>
          </p:nvSpPr>
          <p:spPr bwMode="auto">
            <a:xfrm>
              <a:off x="6943725" y="2819400"/>
              <a:ext cx="2657475" cy="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386" name="Line 58"/>
            <p:cNvSpPr>
              <a:spLocks noChangeShapeType="1"/>
            </p:cNvSpPr>
            <p:nvPr/>
          </p:nvSpPr>
          <p:spPr bwMode="auto">
            <a:xfrm>
              <a:off x="6943725" y="3429000"/>
              <a:ext cx="771525" cy="0"/>
            </a:xfrm>
            <a:prstGeom prst="line">
              <a:avLst/>
            </a:prstGeom>
            <a:noFill/>
            <a:ln w="38100">
              <a:solidFill>
                <a:srgbClr val="5F5F5F"/>
              </a:solidFill>
              <a:round/>
              <a:headEnd/>
              <a:tailEnd/>
            </a:ln>
            <a:effectLst/>
          </p:spPr>
          <p:txBody>
            <a:bodyPr wrap="none" anchor="ctr"/>
            <a:lstStyle/>
            <a:p>
              <a:pPr>
                <a:defRPr/>
              </a:pPr>
              <a:endParaRPr lang="en-US"/>
            </a:p>
          </p:txBody>
        </p:sp>
        <p:sp>
          <p:nvSpPr>
            <p:cNvPr id="99387" name="Line 59"/>
            <p:cNvSpPr>
              <a:spLocks noChangeShapeType="1"/>
            </p:cNvSpPr>
            <p:nvPr/>
          </p:nvSpPr>
          <p:spPr bwMode="auto">
            <a:xfrm>
              <a:off x="4714875" y="3429000"/>
              <a:ext cx="600075" cy="0"/>
            </a:xfrm>
            <a:prstGeom prst="line">
              <a:avLst/>
            </a:prstGeom>
            <a:noFill/>
            <a:ln w="38100">
              <a:solidFill>
                <a:srgbClr val="5F5F5F"/>
              </a:solidFill>
              <a:round/>
              <a:headEnd/>
              <a:tailEnd/>
            </a:ln>
            <a:effectLst/>
          </p:spPr>
          <p:txBody>
            <a:bodyPr wrap="none" anchor="ctr"/>
            <a:lstStyle/>
            <a:p>
              <a:pPr>
                <a:defRPr/>
              </a:pPr>
              <a:endParaRPr lang="en-US" dirty="0"/>
            </a:p>
          </p:txBody>
        </p:sp>
        <p:sp>
          <p:nvSpPr>
            <p:cNvPr id="99388" name="Line 60"/>
            <p:cNvSpPr>
              <a:spLocks noChangeShapeType="1"/>
            </p:cNvSpPr>
            <p:nvPr/>
          </p:nvSpPr>
          <p:spPr bwMode="auto">
            <a:xfrm>
              <a:off x="7715250" y="4419600"/>
              <a:ext cx="942975" cy="0"/>
            </a:xfrm>
            <a:prstGeom prst="line">
              <a:avLst/>
            </a:prstGeom>
            <a:noFill/>
            <a:ln w="38100">
              <a:solidFill>
                <a:srgbClr val="DDDDDD"/>
              </a:solidFill>
              <a:round/>
              <a:headEnd/>
              <a:tailEnd/>
            </a:ln>
            <a:effectLst/>
          </p:spPr>
          <p:txBody>
            <a:bodyPr wrap="none" anchor="ctr"/>
            <a:lstStyle/>
            <a:p>
              <a:pPr>
                <a:defRPr/>
              </a:pPr>
              <a:endParaRPr lang="en-US"/>
            </a:p>
          </p:txBody>
        </p:sp>
        <p:sp>
          <p:nvSpPr>
            <p:cNvPr id="99389" name="Line 61"/>
            <p:cNvSpPr>
              <a:spLocks noChangeShapeType="1"/>
            </p:cNvSpPr>
            <p:nvPr/>
          </p:nvSpPr>
          <p:spPr bwMode="auto">
            <a:xfrm>
              <a:off x="2914650" y="5562600"/>
              <a:ext cx="857250" cy="0"/>
            </a:xfrm>
            <a:prstGeom prst="line">
              <a:avLst/>
            </a:prstGeom>
            <a:noFill/>
            <a:ln w="28575">
              <a:solidFill>
                <a:schemeClr val="tx1"/>
              </a:solidFill>
              <a:round/>
              <a:headEnd/>
              <a:tailEnd/>
            </a:ln>
            <a:effectLst/>
          </p:spPr>
          <p:txBody>
            <a:bodyPr wrap="none" anchor="ctr"/>
            <a:lstStyle/>
            <a:p>
              <a:pPr>
                <a:defRPr/>
              </a:pPr>
              <a:endParaRPr lang="en-US" dirty="0"/>
            </a:p>
          </p:txBody>
        </p:sp>
        <p:sp>
          <p:nvSpPr>
            <p:cNvPr id="99390" name="Line 62"/>
            <p:cNvSpPr>
              <a:spLocks noChangeShapeType="1"/>
            </p:cNvSpPr>
            <p:nvPr/>
          </p:nvSpPr>
          <p:spPr bwMode="auto">
            <a:xfrm>
              <a:off x="8658225" y="5562600"/>
              <a:ext cx="942975" cy="0"/>
            </a:xfrm>
            <a:prstGeom prst="line">
              <a:avLst/>
            </a:prstGeom>
            <a:noFill/>
            <a:ln w="28575">
              <a:solidFill>
                <a:schemeClr val="tx1"/>
              </a:solidFill>
              <a:round/>
              <a:headEnd/>
              <a:tailEnd/>
            </a:ln>
            <a:effectLst/>
          </p:spPr>
          <p:txBody>
            <a:bodyPr wrap="none" anchor="ctr"/>
            <a:lstStyle/>
            <a:p>
              <a:pPr>
                <a:defRPr/>
              </a:pPr>
              <a:endParaRPr lang="en-US"/>
            </a:p>
          </p:txBody>
        </p:sp>
        <p:sp>
          <p:nvSpPr>
            <p:cNvPr id="99391" name="Line 63"/>
            <p:cNvSpPr>
              <a:spLocks noChangeShapeType="1"/>
            </p:cNvSpPr>
            <p:nvPr/>
          </p:nvSpPr>
          <p:spPr bwMode="auto">
            <a:xfrm>
              <a:off x="2914650" y="5334000"/>
              <a:ext cx="6686550" cy="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392" name="Line 64"/>
            <p:cNvSpPr>
              <a:spLocks noChangeShapeType="1"/>
            </p:cNvSpPr>
            <p:nvPr/>
          </p:nvSpPr>
          <p:spPr bwMode="auto">
            <a:xfrm>
              <a:off x="2914650" y="5029200"/>
              <a:ext cx="6686550" cy="0"/>
            </a:xfrm>
            <a:prstGeom prst="line">
              <a:avLst/>
            </a:prstGeom>
            <a:noFill/>
            <a:ln w="9525">
              <a:solidFill>
                <a:schemeClr val="tx1"/>
              </a:solidFill>
              <a:round/>
              <a:headEnd/>
              <a:tailEnd/>
            </a:ln>
            <a:effectLst/>
          </p:spPr>
          <p:txBody>
            <a:bodyPr wrap="none" anchor="ctr"/>
            <a:lstStyle/>
            <a:p>
              <a:pPr>
                <a:defRPr/>
              </a:pPr>
              <a:endParaRPr lang="en-US"/>
            </a:p>
          </p:txBody>
        </p:sp>
        <p:sp>
          <p:nvSpPr>
            <p:cNvPr id="99393" name="Line 65"/>
            <p:cNvSpPr>
              <a:spLocks noChangeShapeType="1"/>
            </p:cNvSpPr>
            <p:nvPr/>
          </p:nvSpPr>
          <p:spPr bwMode="auto">
            <a:xfrm>
              <a:off x="2914650" y="4648200"/>
              <a:ext cx="6686550" cy="0"/>
            </a:xfrm>
            <a:prstGeom prst="line">
              <a:avLst/>
            </a:prstGeom>
            <a:noFill/>
            <a:ln w="9525">
              <a:solidFill>
                <a:schemeClr val="tx1"/>
              </a:solidFill>
              <a:round/>
              <a:headEnd/>
              <a:tailEnd/>
            </a:ln>
            <a:effectLst/>
          </p:spPr>
          <p:txBody>
            <a:bodyPr wrap="none" anchor="ctr"/>
            <a:lstStyle/>
            <a:p>
              <a:pPr>
                <a:defRPr/>
              </a:pPr>
              <a:endParaRPr lang="en-US"/>
            </a:p>
          </p:txBody>
        </p:sp>
        <p:sp>
          <p:nvSpPr>
            <p:cNvPr id="99394" name="Line 66"/>
            <p:cNvSpPr>
              <a:spLocks noChangeShapeType="1"/>
            </p:cNvSpPr>
            <p:nvPr/>
          </p:nvSpPr>
          <p:spPr bwMode="auto">
            <a:xfrm>
              <a:off x="2914650" y="4343400"/>
              <a:ext cx="1800225" cy="0"/>
            </a:xfrm>
            <a:prstGeom prst="line">
              <a:avLst/>
            </a:prstGeom>
            <a:noFill/>
            <a:ln w="9525">
              <a:solidFill>
                <a:schemeClr val="tx1"/>
              </a:solidFill>
              <a:round/>
              <a:headEnd/>
              <a:tailEnd/>
            </a:ln>
            <a:effectLst/>
          </p:spPr>
          <p:txBody>
            <a:bodyPr wrap="none" anchor="ctr"/>
            <a:lstStyle/>
            <a:p>
              <a:pPr>
                <a:defRPr/>
              </a:pPr>
              <a:endParaRPr lang="en-US"/>
            </a:p>
          </p:txBody>
        </p:sp>
        <p:sp>
          <p:nvSpPr>
            <p:cNvPr id="99395" name="Line 67"/>
            <p:cNvSpPr>
              <a:spLocks noChangeShapeType="1"/>
            </p:cNvSpPr>
            <p:nvPr/>
          </p:nvSpPr>
          <p:spPr bwMode="auto">
            <a:xfrm>
              <a:off x="7715250" y="4343400"/>
              <a:ext cx="1885950" cy="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396" name="Line 68"/>
            <p:cNvSpPr>
              <a:spLocks noChangeShapeType="1"/>
            </p:cNvSpPr>
            <p:nvPr/>
          </p:nvSpPr>
          <p:spPr bwMode="auto">
            <a:xfrm>
              <a:off x="2914650" y="4038600"/>
              <a:ext cx="1800225" cy="0"/>
            </a:xfrm>
            <a:prstGeom prst="line">
              <a:avLst/>
            </a:prstGeom>
            <a:noFill/>
            <a:ln w="9525">
              <a:solidFill>
                <a:schemeClr val="tx1"/>
              </a:solidFill>
              <a:round/>
              <a:headEnd/>
              <a:tailEnd/>
            </a:ln>
            <a:effectLst/>
          </p:spPr>
          <p:txBody>
            <a:bodyPr wrap="none" anchor="ctr"/>
            <a:lstStyle/>
            <a:p>
              <a:pPr>
                <a:defRPr/>
              </a:pPr>
              <a:endParaRPr lang="en-US"/>
            </a:p>
          </p:txBody>
        </p:sp>
        <p:sp>
          <p:nvSpPr>
            <p:cNvPr id="99397" name="Line 69"/>
            <p:cNvSpPr>
              <a:spLocks noChangeShapeType="1"/>
            </p:cNvSpPr>
            <p:nvPr/>
          </p:nvSpPr>
          <p:spPr bwMode="auto">
            <a:xfrm>
              <a:off x="7715250" y="4038600"/>
              <a:ext cx="1885950" cy="0"/>
            </a:xfrm>
            <a:prstGeom prst="line">
              <a:avLst/>
            </a:prstGeom>
            <a:noFill/>
            <a:ln w="9525">
              <a:solidFill>
                <a:schemeClr val="tx1"/>
              </a:solidFill>
              <a:round/>
              <a:headEnd/>
              <a:tailEnd/>
            </a:ln>
            <a:effectLst/>
          </p:spPr>
          <p:txBody>
            <a:bodyPr wrap="none" anchor="ctr"/>
            <a:lstStyle/>
            <a:p>
              <a:pPr>
                <a:defRPr/>
              </a:pPr>
              <a:endParaRPr lang="en-US"/>
            </a:p>
          </p:txBody>
        </p:sp>
        <p:sp>
          <p:nvSpPr>
            <p:cNvPr id="99398" name="Line 70"/>
            <p:cNvSpPr>
              <a:spLocks noChangeShapeType="1"/>
            </p:cNvSpPr>
            <p:nvPr/>
          </p:nvSpPr>
          <p:spPr bwMode="auto">
            <a:xfrm>
              <a:off x="2914650" y="3733800"/>
              <a:ext cx="1800225" cy="0"/>
            </a:xfrm>
            <a:prstGeom prst="line">
              <a:avLst/>
            </a:prstGeom>
            <a:noFill/>
            <a:ln w="9525">
              <a:solidFill>
                <a:schemeClr val="tx1"/>
              </a:solidFill>
              <a:round/>
              <a:headEnd/>
              <a:tailEnd/>
            </a:ln>
            <a:effectLst/>
          </p:spPr>
          <p:txBody>
            <a:bodyPr wrap="none" anchor="ctr"/>
            <a:lstStyle/>
            <a:p>
              <a:pPr>
                <a:defRPr/>
              </a:pPr>
              <a:endParaRPr lang="en-US"/>
            </a:p>
          </p:txBody>
        </p:sp>
        <p:sp>
          <p:nvSpPr>
            <p:cNvPr id="99399" name="Line 71"/>
            <p:cNvSpPr>
              <a:spLocks noChangeShapeType="1"/>
            </p:cNvSpPr>
            <p:nvPr/>
          </p:nvSpPr>
          <p:spPr bwMode="auto">
            <a:xfrm>
              <a:off x="7715250" y="3733800"/>
              <a:ext cx="1885950" cy="0"/>
            </a:xfrm>
            <a:prstGeom prst="line">
              <a:avLst/>
            </a:prstGeom>
            <a:noFill/>
            <a:ln w="9525">
              <a:solidFill>
                <a:schemeClr val="tx1"/>
              </a:solidFill>
              <a:round/>
              <a:headEnd/>
              <a:tailEnd/>
            </a:ln>
            <a:effectLst/>
          </p:spPr>
          <p:txBody>
            <a:bodyPr wrap="none" anchor="ctr"/>
            <a:lstStyle/>
            <a:p>
              <a:pPr>
                <a:defRPr/>
              </a:pPr>
              <a:endParaRPr lang="en-US"/>
            </a:p>
          </p:txBody>
        </p:sp>
        <p:sp>
          <p:nvSpPr>
            <p:cNvPr id="99400" name="Line 72"/>
            <p:cNvSpPr>
              <a:spLocks noChangeShapeType="1"/>
            </p:cNvSpPr>
            <p:nvPr/>
          </p:nvSpPr>
          <p:spPr bwMode="auto">
            <a:xfrm>
              <a:off x="2914650" y="3429000"/>
              <a:ext cx="1800225" cy="0"/>
            </a:xfrm>
            <a:prstGeom prst="line">
              <a:avLst/>
            </a:prstGeom>
            <a:noFill/>
            <a:ln w="9525">
              <a:solidFill>
                <a:schemeClr val="tx1"/>
              </a:solidFill>
              <a:round/>
              <a:headEnd/>
              <a:tailEnd/>
            </a:ln>
            <a:effectLst/>
          </p:spPr>
          <p:txBody>
            <a:bodyPr wrap="none" anchor="ctr"/>
            <a:lstStyle/>
            <a:p>
              <a:pPr>
                <a:defRPr/>
              </a:pPr>
              <a:endParaRPr lang="en-US"/>
            </a:p>
          </p:txBody>
        </p:sp>
        <p:sp>
          <p:nvSpPr>
            <p:cNvPr id="99401" name="Line 73"/>
            <p:cNvSpPr>
              <a:spLocks noChangeShapeType="1"/>
            </p:cNvSpPr>
            <p:nvPr/>
          </p:nvSpPr>
          <p:spPr bwMode="auto">
            <a:xfrm>
              <a:off x="7715250" y="3429000"/>
              <a:ext cx="1885950" cy="0"/>
            </a:xfrm>
            <a:prstGeom prst="line">
              <a:avLst/>
            </a:prstGeom>
            <a:noFill/>
            <a:ln w="9525">
              <a:solidFill>
                <a:schemeClr val="tx1"/>
              </a:solidFill>
              <a:round/>
              <a:headEnd/>
              <a:tailEnd/>
            </a:ln>
            <a:effectLst/>
          </p:spPr>
          <p:txBody>
            <a:bodyPr wrap="none" anchor="ctr"/>
            <a:lstStyle/>
            <a:p>
              <a:pPr>
                <a:defRPr/>
              </a:pPr>
              <a:endParaRPr lang="en-US"/>
            </a:p>
          </p:txBody>
        </p:sp>
        <p:sp>
          <p:nvSpPr>
            <p:cNvPr id="99402" name="Line 74"/>
            <p:cNvSpPr>
              <a:spLocks noChangeShapeType="1"/>
            </p:cNvSpPr>
            <p:nvPr/>
          </p:nvSpPr>
          <p:spPr bwMode="auto">
            <a:xfrm>
              <a:off x="2914650" y="3124200"/>
              <a:ext cx="2400300" cy="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03" name="Line 75"/>
            <p:cNvSpPr>
              <a:spLocks noChangeShapeType="1"/>
            </p:cNvSpPr>
            <p:nvPr/>
          </p:nvSpPr>
          <p:spPr bwMode="auto">
            <a:xfrm>
              <a:off x="7715250" y="3124200"/>
              <a:ext cx="1885950" cy="0"/>
            </a:xfrm>
            <a:prstGeom prst="line">
              <a:avLst/>
            </a:prstGeom>
            <a:noFill/>
            <a:ln w="9525">
              <a:solidFill>
                <a:schemeClr val="tx1"/>
              </a:solidFill>
              <a:round/>
              <a:headEnd/>
              <a:tailEnd/>
            </a:ln>
            <a:effectLst/>
          </p:spPr>
          <p:txBody>
            <a:bodyPr wrap="none" anchor="ctr"/>
            <a:lstStyle/>
            <a:p>
              <a:pPr>
                <a:defRPr/>
              </a:pPr>
              <a:endParaRPr lang="en-US"/>
            </a:p>
          </p:txBody>
        </p:sp>
        <p:sp>
          <p:nvSpPr>
            <p:cNvPr id="99404" name="Line 76"/>
            <p:cNvSpPr>
              <a:spLocks noChangeShapeType="1"/>
            </p:cNvSpPr>
            <p:nvPr/>
          </p:nvSpPr>
          <p:spPr bwMode="auto">
            <a:xfrm>
              <a:off x="2914650" y="2514600"/>
              <a:ext cx="2400300" cy="0"/>
            </a:xfrm>
            <a:prstGeom prst="line">
              <a:avLst/>
            </a:prstGeom>
            <a:noFill/>
            <a:ln w="9525">
              <a:solidFill>
                <a:schemeClr val="tx1"/>
              </a:solidFill>
              <a:round/>
              <a:headEnd/>
              <a:tailEnd/>
            </a:ln>
            <a:effectLst/>
          </p:spPr>
          <p:txBody>
            <a:bodyPr wrap="none" anchor="ctr"/>
            <a:lstStyle/>
            <a:p>
              <a:pPr>
                <a:defRPr/>
              </a:pPr>
              <a:endParaRPr lang="en-US"/>
            </a:p>
          </p:txBody>
        </p:sp>
        <p:sp>
          <p:nvSpPr>
            <p:cNvPr id="99405" name="Line 77"/>
            <p:cNvSpPr>
              <a:spLocks noChangeShapeType="1"/>
            </p:cNvSpPr>
            <p:nvPr/>
          </p:nvSpPr>
          <p:spPr bwMode="auto">
            <a:xfrm>
              <a:off x="6943725" y="2514600"/>
              <a:ext cx="2657475" cy="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06" name="Line 78"/>
            <p:cNvSpPr>
              <a:spLocks noChangeShapeType="1"/>
            </p:cNvSpPr>
            <p:nvPr/>
          </p:nvSpPr>
          <p:spPr bwMode="auto">
            <a:xfrm>
              <a:off x="3343275" y="2514600"/>
              <a:ext cx="0" cy="30480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07" name="Line 79"/>
            <p:cNvSpPr>
              <a:spLocks noChangeShapeType="1"/>
            </p:cNvSpPr>
            <p:nvPr/>
          </p:nvSpPr>
          <p:spPr bwMode="auto">
            <a:xfrm>
              <a:off x="3343275" y="31242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08" name="Line 80"/>
            <p:cNvSpPr>
              <a:spLocks noChangeShapeType="1"/>
            </p:cNvSpPr>
            <p:nvPr/>
          </p:nvSpPr>
          <p:spPr bwMode="auto">
            <a:xfrm>
              <a:off x="3343275" y="37338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09" name="Line 81"/>
            <p:cNvSpPr>
              <a:spLocks noChangeShapeType="1"/>
            </p:cNvSpPr>
            <p:nvPr/>
          </p:nvSpPr>
          <p:spPr bwMode="auto">
            <a:xfrm>
              <a:off x="3343275" y="43434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10" name="Line 82"/>
            <p:cNvSpPr>
              <a:spLocks noChangeShapeType="1"/>
            </p:cNvSpPr>
            <p:nvPr/>
          </p:nvSpPr>
          <p:spPr bwMode="auto">
            <a:xfrm>
              <a:off x="3343275" y="50292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11" name="Line 83"/>
            <p:cNvSpPr>
              <a:spLocks noChangeShapeType="1"/>
            </p:cNvSpPr>
            <p:nvPr/>
          </p:nvSpPr>
          <p:spPr bwMode="auto">
            <a:xfrm>
              <a:off x="3343275" y="5562600"/>
              <a:ext cx="0" cy="15240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12" name="Line 84"/>
            <p:cNvSpPr>
              <a:spLocks noChangeShapeType="1"/>
            </p:cNvSpPr>
            <p:nvPr/>
          </p:nvSpPr>
          <p:spPr bwMode="auto">
            <a:xfrm>
              <a:off x="3343275" y="60198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13" name="Line 85"/>
            <p:cNvSpPr>
              <a:spLocks noChangeShapeType="1"/>
            </p:cNvSpPr>
            <p:nvPr/>
          </p:nvSpPr>
          <p:spPr bwMode="auto">
            <a:xfrm>
              <a:off x="4029075" y="2819400"/>
              <a:ext cx="0" cy="381000"/>
            </a:xfrm>
            <a:prstGeom prst="line">
              <a:avLst/>
            </a:prstGeom>
            <a:noFill/>
            <a:ln w="9525">
              <a:solidFill>
                <a:schemeClr val="tx1"/>
              </a:solidFill>
              <a:round/>
              <a:headEnd/>
              <a:tailEnd/>
            </a:ln>
            <a:effectLst/>
          </p:spPr>
          <p:txBody>
            <a:bodyPr wrap="none" anchor="ctr"/>
            <a:lstStyle/>
            <a:p>
              <a:pPr>
                <a:defRPr/>
              </a:pPr>
              <a:endParaRPr lang="en-US"/>
            </a:p>
          </p:txBody>
        </p:sp>
        <p:sp>
          <p:nvSpPr>
            <p:cNvPr id="99414" name="Line 86"/>
            <p:cNvSpPr>
              <a:spLocks noChangeShapeType="1"/>
            </p:cNvSpPr>
            <p:nvPr/>
          </p:nvSpPr>
          <p:spPr bwMode="auto">
            <a:xfrm>
              <a:off x="4029075" y="34290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15" name="Line 87"/>
            <p:cNvSpPr>
              <a:spLocks noChangeShapeType="1"/>
            </p:cNvSpPr>
            <p:nvPr/>
          </p:nvSpPr>
          <p:spPr bwMode="auto">
            <a:xfrm>
              <a:off x="4029075" y="40386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16" name="Line 88"/>
            <p:cNvSpPr>
              <a:spLocks noChangeShapeType="1"/>
            </p:cNvSpPr>
            <p:nvPr/>
          </p:nvSpPr>
          <p:spPr bwMode="auto">
            <a:xfrm>
              <a:off x="4029075" y="46482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17" name="Line 89"/>
            <p:cNvSpPr>
              <a:spLocks noChangeShapeType="1"/>
            </p:cNvSpPr>
            <p:nvPr/>
          </p:nvSpPr>
          <p:spPr bwMode="auto">
            <a:xfrm flipV="1">
              <a:off x="4029075" y="5943600"/>
              <a:ext cx="0" cy="76200"/>
            </a:xfrm>
            <a:prstGeom prst="line">
              <a:avLst/>
            </a:prstGeom>
            <a:noFill/>
            <a:ln w="9525">
              <a:solidFill>
                <a:schemeClr val="tx1"/>
              </a:solidFill>
              <a:round/>
              <a:headEnd/>
              <a:tailEnd/>
            </a:ln>
            <a:effectLst/>
          </p:spPr>
          <p:txBody>
            <a:bodyPr wrap="none" anchor="ctr"/>
            <a:lstStyle/>
            <a:p>
              <a:pPr>
                <a:defRPr/>
              </a:pPr>
              <a:endParaRPr lang="en-US"/>
            </a:p>
          </p:txBody>
        </p:sp>
        <p:sp>
          <p:nvSpPr>
            <p:cNvPr id="99418" name="Line 90"/>
            <p:cNvSpPr>
              <a:spLocks noChangeShapeType="1"/>
            </p:cNvSpPr>
            <p:nvPr/>
          </p:nvSpPr>
          <p:spPr bwMode="auto">
            <a:xfrm>
              <a:off x="4714875" y="46482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19" name="Line 91"/>
            <p:cNvSpPr>
              <a:spLocks noChangeShapeType="1"/>
            </p:cNvSpPr>
            <p:nvPr/>
          </p:nvSpPr>
          <p:spPr bwMode="auto">
            <a:xfrm>
              <a:off x="4714875" y="50292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20" name="Line 92"/>
            <p:cNvSpPr>
              <a:spLocks noChangeShapeType="1"/>
            </p:cNvSpPr>
            <p:nvPr/>
          </p:nvSpPr>
          <p:spPr bwMode="auto">
            <a:xfrm>
              <a:off x="4714875" y="5562600"/>
              <a:ext cx="0" cy="15240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21" name="Line 93"/>
            <p:cNvSpPr>
              <a:spLocks noChangeShapeType="1"/>
            </p:cNvSpPr>
            <p:nvPr/>
          </p:nvSpPr>
          <p:spPr bwMode="auto">
            <a:xfrm>
              <a:off x="4371975" y="2514600"/>
              <a:ext cx="0" cy="30480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22" name="Line 94"/>
            <p:cNvSpPr>
              <a:spLocks noChangeShapeType="1"/>
            </p:cNvSpPr>
            <p:nvPr/>
          </p:nvSpPr>
          <p:spPr bwMode="auto">
            <a:xfrm>
              <a:off x="4371975" y="3124200"/>
              <a:ext cx="0" cy="30480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23" name="Line 95"/>
            <p:cNvSpPr>
              <a:spLocks noChangeShapeType="1"/>
            </p:cNvSpPr>
            <p:nvPr/>
          </p:nvSpPr>
          <p:spPr bwMode="auto">
            <a:xfrm>
              <a:off x="4371975" y="37338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24" name="Line 96"/>
            <p:cNvSpPr>
              <a:spLocks noChangeShapeType="1"/>
            </p:cNvSpPr>
            <p:nvPr/>
          </p:nvSpPr>
          <p:spPr bwMode="auto">
            <a:xfrm>
              <a:off x="4371975" y="43434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25" name="Line 97"/>
            <p:cNvSpPr>
              <a:spLocks noChangeShapeType="1"/>
            </p:cNvSpPr>
            <p:nvPr/>
          </p:nvSpPr>
          <p:spPr bwMode="auto">
            <a:xfrm>
              <a:off x="4371975" y="4876800"/>
              <a:ext cx="0" cy="152400"/>
            </a:xfrm>
            <a:prstGeom prst="line">
              <a:avLst/>
            </a:prstGeom>
            <a:noFill/>
            <a:ln w="9525">
              <a:solidFill>
                <a:schemeClr val="tx1"/>
              </a:solidFill>
              <a:round/>
              <a:headEnd/>
              <a:tailEnd/>
            </a:ln>
            <a:effectLst/>
          </p:spPr>
          <p:txBody>
            <a:bodyPr wrap="none" anchor="ctr"/>
            <a:lstStyle/>
            <a:p>
              <a:pPr>
                <a:defRPr/>
              </a:pPr>
              <a:endParaRPr lang="en-US"/>
            </a:p>
          </p:txBody>
        </p:sp>
        <p:sp>
          <p:nvSpPr>
            <p:cNvPr id="99426" name="Line 98"/>
            <p:cNvSpPr>
              <a:spLocks noChangeShapeType="1"/>
            </p:cNvSpPr>
            <p:nvPr/>
          </p:nvSpPr>
          <p:spPr bwMode="auto">
            <a:xfrm>
              <a:off x="4371975" y="53340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27" name="Line 99"/>
            <p:cNvSpPr>
              <a:spLocks noChangeShapeType="1"/>
            </p:cNvSpPr>
            <p:nvPr/>
          </p:nvSpPr>
          <p:spPr bwMode="auto">
            <a:xfrm>
              <a:off x="5143500" y="3429000"/>
              <a:ext cx="0" cy="15240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28" name="Line 100"/>
            <p:cNvSpPr>
              <a:spLocks noChangeShapeType="1"/>
            </p:cNvSpPr>
            <p:nvPr/>
          </p:nvSpPr>
          <p:spPr bwMode="auto">
            <a:xfrm>
              <a:off x="5143500" y="38862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29" name="Line 101"/>
            <p:cNvSpPr>
              <a:spLocks noChangeShapeType="1"/>
            </p:cNvSpPr>
            <p:nvPr/>
          </p:nvSpPr>
          <p:spPr bwMode="auto">
            <a:xfrm>
              <a:off x="5143500" y="44196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30" name="Line 102"/>
            <p:cNvSpPr>
              <a:spLocks noChangeShapeType="1"/>
            </p:cNvSpPr>
            <p:nvPr/>
          </p:nvSpPr>
          <p:spPr bwMode="auto">
            <a:xfrm>
              <a:off x="5143500" y="4876800"/>
              <a:ext cx="0" cy="152400"/>
            </a:xfrm>
            <a:prstGeom prst="line">
              <a:avLst/>
            </a:prstGeom>
            <a:noFill/>
            <a:ln w="9525">
              <a:solidFill>
                <a:schemeClr val="tx1"/>
              </a:solidFill>
              <a:round/>
              <a:headEnd/>
              <a:tailEnd/>
            </a:ln>
            <a:effectLst/>
          </p:spPr>
          <p:txBody>
            <a:bodyPr wrap="none" anchor="ctr"/>
            <a:lstStyle/>
            <a:p>
              <a:pPr>
                <a:defRPr/>
              </a:pPr>
              <a:endParaRPr lang="en-US"/>
            </a:p>
          </p:txBody>
        </p:sp>
        <p:sp>
          <p:nvSpPr>
            <p:cNvPr id="99431" name="Line 103"/>
            <p:cNvSpPr>
              <a:spLocks noChangeShapeType="1"/>
            </p:cNvSpPr>
            <p:nvPr/>
          </p:nvSpPr>
          <p:spPr bwMode="auto">
            <a:xfrm>
              <a:off x="5143500" y="53340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32" name="Line 104"/>
            <p:cNvSpPr>
              <a:spLocks noChangeShapeType="1"/>
            </p:cNvSpPr>
            <p:nvPr/>
          </p:nvSpPr>
          <p:spPr bwMode="auto">
            <a:xfrm>
              <a:off x="5657850" y="3581400"/>
              <a:ext cx="0" cy="30480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33" name="Line 105"/>
            <p:cNvSpPr>
              <a:spLocks noChangeShapeType="1"/>
            </p:cNvSpPr>
            <p:nvPr/>
          </p:nvSpPr>
          <p:spPr bwMode="auto">
            <a:xfrm>
              <a:off x="5657850" y="41910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34" name="Line 106"/>
            <p:cNvSpPr>
              <a:spLocks noChangeShapeType="1"/>
            </p:cNvSpPr>
            <p:nvPr/>
          </p:nvSpPr>
          <p:spPr bwMode="auto">
            <a:xfrm>
              <a:off x="5657850" y="5029200"/>
              <a:ext cx="0" cy="152400"/>
            </a:xfrm>
            <a:prstGeom prst="line">
              <a:avLst/>
            </a:prstGeom>
            <a:noFill/>
            <a:ln w="9525">
              <a:solidFill>
                <a:schemeClr val="tx1"/>
              </a:solidFill>
              <a:round/>
              <a:headEnd/>
              <a:tailEnd/>
            </a:ln>
            <a:effectLst/>
          </p:spPr>
          <p:txBody>
            <a:bodyPr wrap="none" anchor="ctr"/>
            <a:lstStyle/>
            <a:p>
              <a:pPr>
                <a:defRPr/>
              </a:pPr>
              <a:endParaRPr lang="en-US"/>
            </a:p>
          </p:txBody>
        </p:sp>
        <p:sp>
          <p:nvSpPr>
            <p:cNvPr id="99435" name="Line 107"/>
            <p:cNvSpPr>
              <a:spLocks noChangeShapeType="1"/>
            </p:cNvSpPr>
            <p:nvPr/>
          </p:nvSpPr>
          <p:spPr bwMode="auto">
            <a:xfrm>
              <a:off x="3943350" y="5562600"/>
              <a:ext cx="0" cy="152400"/>
            </a:xfrm>
            <a:prstGeom prst="line">
              <a:avLst/>
            </a:prstGeom>
            <a:noFill/>
            <a:ln w="9525">
              <a:solidFill>
                <a:schemeClr val="tx1"/>
              </a:solidFill>
              <a:round/>
              <a:headEnd/>
              <a:tailEnd/>
            </a:ln>
            <a:effectLst/>
          </p:spPr>
          <p:txBody>
            <a:bodyPr wrap="none" anchor="ctr"/>
            <a:lstStyle/>
            <a:p>
              <a:pPr>
                <a:defRPr/>
              </a:pPr>
              <a:endParaRPr lang="en-US"/>
            </a:p>
          </p:txBody>
        </p:sp>
        <p:sp>
          <p:nvSpPr>
            <p:cNvPr id="99436" name="Line 108"/>
            <p:cNvSpPr>
              <a:spLocks noChangeShapeType="1"/>
            </p:cNvSpPr>
            <p:nvPr/>
          </p:nvSpPr>
          <p:spPr bwMode="auto">
            <a:xfrm>
              <a:off x="5657850" y="5715000"/>
              <a:ext cx="0" cy="30480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37" name="Line 109"/>
            <p:cNvSpPr>
              <a:spLocks noChangeShapeType="1"/>
            </p:cNvSpPr>
            <p:nvPr/>
          </p:nvSpPr>
          <p:spPr bwMode="auto">
            <a:xfrm>
              <a:off x="5057775" y="60198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38" name="Line 110"/>
            <p:cNvSpPr>
              <a:spLocks noChangeShapeType="1"/>
            </p:cNvSpPr>
            <p:nvPr/>
          </p:nvSpPr>
          <p:spPr bwMode="auto">
            <a:xfrm>
              <a:off x="3857625" y="60198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39" name="Line 111"/>
            <p:cNvSpPr>
              <a:spLocks noChangeShapeType="1"/>
            </p:cNvSpPr>
            <p:nvPr/>
          </p:nvSpPr>
          <p:spPr bwMode="auto">
            <a:xfrm>
              <a:off x="5915025" y="44196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40" name="Line 112"/>
            <p:cNvSpPr>
              <a:spLocks noChangeShapeType="1"/>
            </p:cNvSpPr>
            <p:nvPr/>
          </p:nvSpPr>
          <p:spPr bwMode="auto">
            <a:xfrm>
              <a:off x="5829300" y="3429000"/>
              <a:ext cx="0" cy="152400"/>
            </a:xfrm>
            <a:prstGeom prst="line">
              <a:avLst/>
            </a:prstGeom>
            <a:noFill/>
            <a:ln w="9525">
              <a:solidFill>
                <a:schemeClr val="tx1"/>
              </a:solidFill>
              <a:round/>
              <a:headEnd/>
              <a:tailEnd/>
            </a:ln>
            <a:effectLst/>
          </p:spPr>
          <p:txBody>
            <a:bodyPr wrap="none" anchor="ctr"/>
            <a:lstStyle/>
            <a:p>
              <a:pPr>
                <a:defRPr/>
              </a:pPr>
              <a:endParaRPr lang="en-US"/>
            </a:p>
          </p:txBody>
        </p:sp>
        <p:sp>
          <p:nvSpPr>
            <p:cNvPr id="99441" name="Line 113"/>
            <p:cNvSpPr>
              <a:spLocks noChangeShapeType="1"/>
            </p:cNvSpPr>
            <p:nvPr/>
          </p:nvSpPr>
          <p:spPr bwMode="auto">
            <a:xfrm>
              <a:off x="6686550" y="3429000"/>
              <a:ext cx="0" cy="15240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42" name="Line 114"/>
            <p:cNvSpPr>
              <a:spLocks noChangeShapeType="1"/>
            </p:cNvSpPr>
            <p:nvPr/>
          </p:nvSpPr>
          <p:spPr bwMode="auto">
            <a:xfrm>
              <a:off x="6686550" y="44196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43" name="Line 115"/>
            <p:cNvSpPr>
              <a:spLocks noChangeShapeType="1"/>
            </p:cNvSpPr>
            <p:nvPr/>
          </p:nvSpPr>
          <p:spPr bwMode="auto">
            <a:xfrm>
              <a:off x="6686550" y="4876800"/>
              <a:ext cx="0" cy="152400"/>
            </a:xfrm>
            <a:prstGeom prst="line">
              <a:avLst/>
            </a:prstGeom>
            <a:noFill/>
            <a:ln w="9525">
              <a:solidFill>
                <a:schemeClr val="tx1"/>
              </a:solidFill>
              <a:round/>
              <a:headEnd/>
              <a:tailEnd/>
            </a:ln>
            <a:effectLst/>
          </p:spPr>
          <p:txBody>
            <a:bodyPr wrap="none" anchor="ctr"/>
            <a:lstStyle/>
            <a:p>
              <a:pPr>
                <a:defRPr/>
              </a:pPr>
              <a:endParaRPr lang="en-US"/>
            </a:p>
          </p:txBody>
        </p:sp>
        <p:sp>
          <p:nvSpPr>
            <p:cNvPr id="99444" name="Line 116"/>
            <p:cNvSpPr>
              <a:spLocks noChangeShapeType="1"/>
            </p:cNvSpPr>
            <p:nvPr/>
          </p:nvSpPr>
          <p:spPr bwMode="auto">
            <a:xfrm flipV="1">
              <a:off x="5915025" y="4876800"/>
              <a:ext cx="0" cy="152400"/>
            </a:xfrm>
            <a:prstGeom prst="line">
              <a:avLst/>
            </a:prstGeom>
            <a:noFill/>
            <a:ln w="9525">
              <a:solidFill>
                <a:schemeClr val="tx1"/>
              </a:solidFill>
              <a:round/>
              <a:headEnd/>
              <a:tailEnd/>
            </a:ln>
            <a:effectLst/>
          </p:spPr>
          <p:txBody>
            <a:bodyPr wrap="none" anchor="ctr"/>
            <a:lstStyle/>
            <a:p>
              <a:pPr>
                <a:defRPr/>
              </a:pPr>
              <a:endParaRPr lang="en-US"/>
            </a:p>
          </p:txBody>
        </p:sp>
        <p:sp>
          <p:nvSpPr>
            <p:cNvPr id="99445" name="Line 117"/>
            <p:cNvSpPr>
              <a:spLocks noChangeShapeType="1"/>
            </p:cNvSpPr>
            <p:nvPr/>
          </p:nvSpPr>
          <p:spPr bwMode="auto">
            <a:xfrm>
              <a:off x="5915025" y="53340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46" name="Line 118"/>
            <p:cNvSpPr>
              <a:spLocks noChangeShapeType="1"/>
            </p:cNvSpPr>
            <p:nvPr/>
          </p:nvSpPr>
          <p:spPr bwMode="auto">
            <a:xfrm>
              <a:off x="6686550" y="53340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47" name="Line 119"/>
            <p:cNvSpPr>
              <a:spLocks noChangeShapeType="1"/>
            </p:cNvSpPr>
            <p:nvPr/>
          </p:nvSpPr>
          <p:spPr bwMode="auto">
            <a:xfrm>
              <a:off x="6686550" y="57150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48" name="Line 120"/>
            <p:cNvSpPr>
              <a:spLocks noChangeShapeType="1"/>
            </p:cNvSpPr>
            <p:nvPr/>
          </p:nvSpPr>
          <p:spPr bwMode="auto">
            <a:xfrm flipV="1">
              <a:off x="6686550" y="4191000"/>
              <a:ext cx="0" cy="15240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49" name="Line 121"/>
            <p:cNvSpPr>
              <a:spLocks noChangeShapeType="1"/>
            </p:cNvSpPr>
            <p:nvPr/>
          </p:nvSpPr>
          <p:spPr bwMode="auto">
            <a:xfrm>
              <a:off x="7543800" y="44196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50" name="Line 122"/>
            <p:cNvSpPr>
              <a:spLocks noChangeShapeType="1"/>
            </p:cNvSpPr>
            <p:nvPr/>
          </p:nvSpPr>
          <p:spPr bwMode="auto">
            <a:xfrm>
              <a:off x="7543800" y="4876800"/>
              <a:ext cx="0" cy="152400"/>
            </a:xfrm>
            <a:prstGeom prst="line">
              <a:avLst/>
            </a:prstGeom>
            <a:noFill/>
            <a:ln w="9525">
              <a:solidFill>
                <a:schemeClr val="tx1"/>
              </a:solidFill>
              <a:round/>
              <a:headEnd/>
              <a:tailEnd/>
            </a:ln>
            <a:effectLst/>
          </p:spPr>
          <p:txBody>
            <a:bodyPr wrap="none" anchor="ctr"/>
            <a:lstStyle/>
            <a:p>
              <a:pPr>
                <a:defRPr/>
              </a:pPr>
              <a:endParaRPr lang="en-US"/>
            </a:p>
          </p:txBody>
        </p:sp>
        <p:sp>
          <p:nvSpPr>
            <p:cNvPr id="99451" name="Line 123"/>
            <p:cNvSpPr>
              <a:spLocks noChangeShapeType="1"/>
            </p:cNvSpPr>
            <p:nvPr/>
          </p:nvSpPr>
          <p:spPr bwMode="auto">
            <a:xfrm>
              <a:off x="7543800" y="53340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52" name="Line 124"/>
            <p:cNvSpPr>
              <a:spLocks noChangeShapeType="1"/>
            </p:cNvSpPr>
            <p:nvPr/>
          </p:nvSpPr>
          <p:spPr bwMode="auto">
            <a:xfrm>
              <a:off x="7543800" y="25146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53" name="Line 125"/>
            <p:cNvSpPr>
              <a:spLocks noChangeShapeType="1"/>
            </p:cNvSpPr>
            <p:nvPr/>
          </p:nvSpPr>
          <p:spPr bwMode="auto">
            <a:xfrm>
              <a:off x="7543800" y="31242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54" name="Line 126"/>
            <p:cNvSpPr>
              <a:spLocks noChangeShapeType="1"/>
            </p:cNvSpPr>
            <p:nvPr/>
          </p:nvSpPr>
          <p:spPr bwMode="auto">
            <a:xfrm>
              <a:off x="7543800" y="3886200"/>
              <a:ext cx="0" cy="30480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55" name="Line 127"/>
            <p:cNvSpPr>
              <a:spLocks noChangeShapeType="1"/>
            </p:cNvSpPr>
            <p:nvPr/>
          </p:nvSpPr>
          <p:spPr bwMode="auto">
            <a:xfrm>
              <a:off x="6943725" y="3581400"/>
              <a:ext cx="0" cy="30480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56" name="Line 128"/>
            <p:cNvSpPr>
              <a:spLocks noChangeShapeType="1"/>
            </p:cNvSpPr>
            <p:nvPr/>
          </p:nvSpPr>
          <p:spPr bwMode="auto">
            <a:xfrm>
              <a:off x="7286625" y="4191000"/>
              <a:ext cx="0" cy="22860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57" name="Line 129"/>
            <p:cNvSpPr>
              <a:spLocks noChangeShapeType="1"/>
            </p:cNvSpPr>
            <p:nvPr/>
          </p:nvSpPr>
          <p:spPr bwMode="auto">
            <a:xfrm>
              <a:off x="8315325" y="25146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58" name="Line 130"/>
            <p:cNvSpPr>
              <a:spLocks noChangeShapeType="1"/>
            </p:cNvSpPr>
            <p:nvPr/>
          </p:nvSpPr>
          <p:spPr bwMode="auto">
            <a:xfrm>
              <a:off x="8315325" y="31242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59" name="Line 131"/>
            <p:cNvSpPr>
              <a:spLocks noChangeShapeType="1"/>
            </p:cNvSpPr>
            <p:nvPr/>
          </p:nvSpPr>
          <p:spPr bwMode="auto">
            <a:xfrm>
              <a:off x="8315325" y="37338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60" name="Line 132"/>
            <p:cNvSpPr>
              <a:spLocks noChangeShapeType="1"/>
            </p:cNvSpPr>
            <p:nvPr/>
          </p:nvSpPr>
          <p:spPr bwMode="auto">
            <a:xfrm>
              <a:off x="8315325" y="43434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61" name="Line 133"/>
            <p:cNvSpPr>
              <a:spLocks noChangeShapeType="1"/>
            </p:cNvSpPr>
            <p:nvPr/>
          </p:nvSpPr>
          <p:spPr bwMode="auto">
            <a:xfrm>
              <a:off x="8315325" y="4876800"/>
              <a:ext cx="0" cy="152400"/>
            </a:xfrm>
            <a:prstGeom prst="line">
              <a:avLst/>
            </a:prstGeom>
            <a:noFill/>
            <a:ln w="9525">
              <a:solidFill>
                <a:schemeClr val="tx1"/>
              </a:solidFill>
              <a:round/>
              <a:headEnd/>
              <a:tailEnd/>
            </a:ln>
            <a:effectLst/>
          </p:spPr>
          <p:txBody>
            <a:bodyPr wrap="none" anchor="ctr"/>
            <a:lstStyle/>
            <a:p>
              <a:pPr>
                <a:defRPr/>
              </a:pPr>
              <a:endParaRPr lang="en-US"/>
            </a:p>
          </p:txBody>
        </p:sp>
        <p:sp>
          <p:nvSpPr>
            <p:cNvPr id="99462" name="Line 134"/>
            <p:cNvSpPr>
              <a:spLocks noChangeShapeType="1"/>
            </p:cNvSpPr>
            <p:nvPr/>
          </p:nvSpPr>
          <p:spPr bwMode="auto">
            <a:xfrm>
              <a:off x="8315325" y="53340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63" name="Line 135"/>
            <p:cNvSpPr>
              <a:spLocks noChangeShapeType="1"/>
            </p:cNvSpPr>
            <p:nvPr/>
          </p:nvSpPr>
          <p:spPr bwMode="auto">
            <a:xfrm>
              <a:off x="5915025" y="60198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64" name="Line 136"/>
            <p:cNvSpPr>
              <a:spLocks noChangeShapeType="1"/>
            </p:cNvSpPr>
            <p:nvPr/>
          </p:nvSpPr>
          <p:spPr bwMode="auto">
            <a:xfrm>
              <a:off x="7029450" y="60198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65" name="Line 137"/>
            <p:cNvSpPr>
              <a:spLocks noChangeShapeType="1"/>
            </p:cNvSpPr>
            <p:nvPr/>
          </p:nvSpPr>
          <p:spPr bwMode="auto">
            <a:xfrm>
              <a:off x="9086850" y="25146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66" name="Line 138"/>
            <p:cNvSpPr>
              <a:spLocks noChangeShapeType="1"/>
            </p:cNvSpPr>
            <p:nvPr/>
          </p:nvSpPr>
          <p:spPr bwMode="auto">
            <a:xfrm>
              <a:off x="9086850" y="31242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67" name="Line 139"/>
            <p:cNvSpPr>
              <a:spLocks noChangeShapeType="1"/>
            </p:cNvSpPr>
            <p:nvPr/>
          </p:nvSpPr>
          <p:spPr bwMode="auto">
            <a:xfrm>
              <a:off x="9086850" y="37338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68" name="Line 140"/>
            <p:cNvSpPr>
              <a:spLocks noChangeShapeType="1"/>
            </p:cNvSpPr>
            <p:nvPr/>
          </p:nvSpPr>
          <p:spPr bwMode="auto">
            <a:xfrm>
              <a:off x="9086850" y="43434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69" name="Line 141"/>
            <p:cNvSpPr>
              <a:spLocks noChangeShapeType="1"/>
            </p:cNvSpPr>
            <p:nvPr/>
          </p:nvSpPr>
          <p:spPr bwMode="auto">
            <a:xfrm>
              <a:off x="9086850" y="50292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70" name="Line 142"/>
            <p:cNvSpPr>
              <a:spLocks noChangeShapeType="1"/>
            </p:cNvSpPr>
            <p:nvPr/>
          </p:nvSpPr>
          <p:spPr bwMode="auto">
            <a:xfrm>
              <a:off x="9086850" y="5562600"/>
              <a:ext cx="0" cy="152400"/>
            </a:xfrm>
            <a:prstGeom prst="line">
              <a:avLst/>
            </a:prstGeom>
            <a:noFill/>
            <a:ln w="9525">
              <a:solidFill>
                <a:schemeClr val="tx1"/>
              </a:solidFill>
              <a:round/>
              <a:headEnd/>
              <a:tailEnd/>
            </a:ln>
            <a:effectLst/>
          </p:spPr>
          <p:txBody>
            <a:bodyPr wrap="none" anchor="ctr"/>
            <a:lstStyle/>
            <a:p>
              <a:pPr>
                <a:defRPr/>
              </a:pPr>
              <a:endParaRPr lang="en-US"/>
            </a:p>
          </p:txBody>
        </p:sp>
        <p:sp>
          <p:nvSpPr>
            <p:cNvPr id="99471" name="Line 143"/>
            <p:cNvSpPr>
              <a:spLocks noChangeShapeType="1"/>
            </p:cNvSpPr>
            <p:nvPr/>
          </p:nvSpPr>
          <p:spPr bwMode="auto">
            <a:xfrm>
              <a:off x="9086850" y="60198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72" name="Line 144"/>
            <p:cNvSpPr>
              <a:spLocks noChangeShapeType="1"/>
            </p:cNvSpPr>
            <p:nvPr/>
          </p:nvSpPr>
          <p:spPr bwMode="auto">
            <a:xfrm>
              <a:off x="8486775" y="28194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73" name="Line 145"/>
            <p:cNvSpPr>
              <a:spLocks noChangeShapeType="1"/>
            </p:cNvSpPr>
            <p:nvPr/>
          </p:nvSpPr>
          <p:spPr bwMode="auto">
            <a:xfrm>
              <a:off x="9258300" y="28194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74" name="Line 146"/>
            <p:cNvSpPr>
              <a:spLocks noChangeShapeType="1"/>
            </p:cNvSpPr>
            <p:nvPr/>
          </p:nvSpPr>
          <p:spPr bwMode="auto">
            <a:xfrm>
              <a:off x="7972425" y="34290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75" name="Line 147"/>
            <p:cNvSpPr>
              <a:spLocks noChangeShapeType="1"/>
            </p:cNvSpPr>
            <p:nvPr/>
          </p:nvSpPr>
          <p:spPr bwMode="auto">
            <a:xfrm>
              <a:off x="8743950" y="34290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76" name="Line 148"/>
            <p:cNvSpPr>
              <a:spLocks noChangeShapeType="1"/>
            </p:cNvSpPr>
            <p:nvPr/>
          </p:nvSpPr>
          <p:spPr bwMode="auto">
            <a:xfrm>
              <a:off x="8058150" y="40386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77" name="Line 149"/>
            <p:cNvSpPr>
              <a:spLocks noChangeShapeType="1"/>
            </p:cNvSpPr>
            <p:nvPr/>
          </p:nvSpPr>
          <p:spPr bwMode="auto">
            <a:xfrm>
              <a:off x="8829675" y="40386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78" name="Line 150"/>
            <p:cNvSpPr>
              <a:spLocks noChangeShapeType="1"/>
            </p:cNvSpPr>
            <p:nvPr/>
          </p:nvSpPr>
          <p:spPr bwMode="auto">
            <a:xfrm>
              <a:off x="7972425" y="46482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79" name="Line 151"/>
            <p:cNvSpPr>
              <a:spLocks noChangeShapeType="1"/>
            </p:cNvSpPr>
            <p:nvPr/>
          </p:nvSpPr>
          <p:spPr bwMode="auto">
            <a:xfrm>
              <a:off x="7200900" y="4648200"/>
              <a:ext cx="0" cy="228600"/>
            </a:xfrm>
            <a:prstGeom prst="line">
              <a:avLst/>
            </a:prstGeom>
            <a:noFill/>
            <a:ln w="9525">
              <a:solidFill>
                <a:schemeClr val="tx1"/>
              </a:solidFill>
              <a:round/>
              <a:headEnd/>
              <a:tailEnd/>
            </a:ln>
            <a:effectLst/>
          </p:spPr>
          <p:txBody>
            <a:bodyPr wrap="none" anchor="ctr"/>
            <a:lstStyle/>
            <a:p>
              <a:pPr>
                <a:defRPr/>
              </a:pPr>
              <a:endParaRPr lang="en-US"/>
            </a:p>
          </p:txBody>
        </p:sp>
        <p:sp>
          <p:nvSpPr>
            <p:cNvPr id="99480" name="Line 152"/>
            <p:cNvSpPr>
              <a:spLocks noChangeShapeType="1"/>
            </p:cNvSpPr>
            <p:nvPr/>
          </p:nvSpPr>
          <p:spPr bwMode="auto">
            <a:xfrm>
              <a:off x="9344025" y="4648200"/>
              <a:ext cx="0" cy="381000"/>
            </a:xfrm>
            <a:prstGeom prst="line">
              <a:avLst/>
            </a:prstGeom>
            <a:noFill/>
            <a:ln w="9525">
              <a:solidFill>
                <a:schemeClr val="tx1"/>
              </a:solidFill>
              <a:round/>
              <a:headEnd/>
              <a:tailEnd/>
            </a:ln>
            <a:effectLst/>
          </p:spPr>
          <p:txBody>
            <a:bodyPr wrap="none" anchor="ctr"/>
            <a:lstStyle/>
            <a:p>
              <a:pPr>
                <a:defRPr/>
              </a:pPr>
              <a:endParaRPr lang="en-US"/>
            </a:p>
          </p:txBody>
        </p:sp>
        <p:sp>
          <p:nvSpPr>
            <p:cNvPr id="99481" name="Line 153"/>
            <p:cNvSpPr>
              <a:spLocks noChangeShapeType="1"/>
            </p:cNvSpPr>
            <p:nvPr/>
          </p:nvSpPr>
          <p:spPr bwMode="auto">
            <a:xfrm>
              <a:off x="8915400" y="57150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82" name="Line 154"/>
            <p:cNvSpPr>
              <a:spLocks noChangeShapeType="1"/>
            </p:cNvSpPr>
            <p:nvPr/>
          </p:nvSpPr>
          <p:spPr bwMode="auto">
            <a:xfrm>
              <a:off x="7972425" y="50292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83" name="Line 155"/>
            <p:cNvSpPr>
              <a:spLocks noChangeShapeType="1"/>
            </p:cNvSpPr>
            <p:nvPr/>
          </p:nvSpPr>
          <p:spPr bwMode="auto">
            <a:xfrm>
              <a:off x="7200900" y="5029200"/>
              <a:ext cx="0" cy="304800"/>
            </a:xfrm>
            <a:prstGeom prst="line">
              <a:avLst/>
            </a:prstGeom>
            <a:noFill/>
            <a:ln w="9525">
              <a:solidFill>
                <a:schemeClr val="tx1"/>
              </a:solidFill>
              <a:round/>
              <a:headEnd/>
              <a:tailEnd/>
            </a:ln>
            <a:effectLst/>
          </p:spPr>
          <p:txBody>
            <a:bodyPr wrap="none" anchor="ctr"/>
            <a:lstStyle/>
            <a:p>
              <a:pPr>
                <a:defRPr/>
              </a:pPr>
              <a:endParaRPr lang="en-US"/>
            </a:p>
          </p:txBody>
        </p:sp>
        <p:sp>
          <p:nvSpPr>
            <p:cNvPr id="99484" name="Line 156"/>
            <p:cNvSpPr>
              <a:spLocks noChangeShapeType="1"/>
            </p:cNvSpPr>
            <p:nvPr/>
          </p:nvSpPr>
          <p:spPr bwMode="auto">
            <a:xfrm flipV="1">
              <a:off x="3314700" y="2133600"/>
              <a:ext cx="0" cy="3276600"/>
            </a:xfrm>
            <a:prstGeom prst="line">
              <a:avLst/>
            </a:prstGeom>
            <a:noFill/>
            <a:ln w="57150">
              <a:solidFill>
                <a:schemeClr val="tx1"/>
              </a:solidFill>
              <a:round/>
              <a:headEnd/>
              <a:tailEnd type="triangle" w="med" len="med"/>
            </a:ln>
            <a:effectLst/>
          </p:spPr>
          <p:txBody>
            <a:bodyPr wrap="none" anchor="ctr"/>
            <a:lstStyle/>
            <a:p>
              <a:pPr>
                <a:defRPr/>
              </a:pPr>
              <a:endParaRPr lang="en-US"/>
            </a:p>
          </p:txBody>
        </p:sp>
        <p:sp>
          <p:nvSpPr>
            <p:cNvPr id="99485" name="Line 157"/>
            <p:cNvSpPr>
              <a:spLocks noChangeShapeType="1"/>
            </p:cNvSpPr>
            <p:nvPr/>
          </p:nvSpPr>
          <p:spPr bwMode="auto">
            <a:xfrm flipV="1">
              <a:off x="4229100" y="2133600"/>
              <a:ext cx="0" cy="2743200"/>
            </a:xfrm>
            <a:prstGeom prst="line">
              <a:avLst/>
            </a:prstGeom>
            <a:noFill/>
            <a:ln w="57150">
              <a:solidFill>
                <a:schemeClr val="tx1"/>
              </a:solidFill>
              <a:round/>
              <a:headEnd/>
              <a:tailEnd type="triangle" w="med" len="med"/>
            </a:ln>
            <a:effectLst/>
          </p:spPr>
          <p:txBody>
            <a:bodyPr wrap="none" anchor="ctr"/>
            <a:lstStyle/>
            <a:p>
              <a:pPr>
                <a:defRPr/>
              </a:pPr>
              <a:endParaRPr lang="en-US"/>
            </a:p>
          </p:txBody>
        </p:sp>
        <p:sp>
          <p:nvSpPr>
            <p:cNvPr id="99486" name="Line 158"/>
            <p:cNvSpPr>
              <a:spLocks noChangeShapeType="1"/>
            </p:cNvSpPr>
            <p:nvPr/>
          </p:nvSpPr>
          <p:spPr bwMode="auto">
            <a:xfrm flipV="1">
              <a:off x="4991100" y="2133600"/>
              <a:ext cx="0" cy="1981200"/>
            </a:xfrm>
            <a:prstGeom prst="line">
              <a:avLst/>
            </a:prstGeom>
            <a:noFill/>
            <a:ln w="57150">
              <a:solidFill>
                <a:schemeClr val="tx1"/>
              </a:solidFill>
              <a:round/>
              <a:headEnd/>
              <a:tailEnd type="triangle" w="med" len="med"/>
            </a:ln>
            <a:effectLst/>
          </p:spPr>
          <p:txBody>
            <a:bodyPr wrap="none" anchor="ctr"/>
            <a:lstStyle/>
            <a:p>
              <a:pPr>
                <a:defRPr/>
              </a:pPr>
              <a:endParaRPr lang="en-US" dirty="0"/>
            </a:p>
          </p:txBody>
        </p:sp>
        <p:sp>
          <p:nvSpPr>
            <p:cNvPr id="99487" name="Line 159"/>
            <p:cNvSpPr>
              <a:spLocks noChangeShapeType="1"/>
            </p:cNvSpPr>
            <p:nvPr/>
          </p:nvSpPr>
          <p:spPr bwMode="auto">
            <a:xfrm flipV="1">
              <a:off x="7353300" y="2133600"/>
              <a:ext cx="0" cy="1981200"/>
            </a:xfrm>
            <a:prstGeom prst="line">
              <a:avLst/>
            </a:prstGeom>
            <a:noFill/>
            <a:ln w="57150">
              <a:solidFill>
                <a:schemeClr val="tx1"/>
              </a:solidFill>
              <a:round/>
              <a:headEnd/>
              <a:tailEnd type="triangle" w="med" len="med"/>
            </a:ln>
            <a:effectLst/>
          </p:spPr>
          <p:txBody>
            <a:bodyPr wrap="none" anchor="ctr"/>
            <a:lstStyle/>
            <a:p>
              <a:pPr>
                <a:defRPr/>
              </a:pPr>
              <a:endParaRPr lang="en-US"/>
            </a:p>
          </p:txBody>
        </p:sp>
        <p:sp>
          <p:nvSpPr>
            <p:cNvPr id="99488" name="Line 160"/>
            <p:cNvSpPr>
              <a:spLocks noChangeShapeType="1"/>
            </p:cNvSpPr>
            <p:nvPr/>
          </p:nvSpPr>
          <p:spPr bwMode="auto">
            <a:xfrm flipV="1">
              <a:off x="8115300" y="2133600"/>
              <a:ext cx="0" cy="2743200"/>
            </a:xfrm>
            <a:prstGeom prst="line">
              <a:avLst/>
            </a:prstGeom>
            <a:noFill/>
            <a:ln w="57150">
              <a:solidFill>
                <a:schemeClr val="tx1"/>
              </a:solidFill>
              <a:round/>
              <a:headEnd/>
              <a:tailEnd type="triangle" w="med" len="med"/>
            </a:ln>
            <a:effectLst/>
          </p:spPr>
          <p:txBody>
            <a:bodyPr wrap="none" anchor="ctr"/>
            <a:lstStyle/>
            <a:p>
              <a:pPr>
                <a:defRPr/>
              </a:pPr>
              <a:endParaRPr lang="en-US" dirty="0"/>
            </a:p>
          </p:txBody>
        </p:sp>
        <p:sp>
          <p:nvSpPr>
            <p:cNvPr id="99489" name="Line 161"/>
            <p:cNvSpPr>
              <a:spLocks noChangeShapeType="1"/>
            </p:cNvSpPr>
            <p:nvPr/>
          </p:nvSpPr>
          <p:spPr bwMode="auto">
            <a:xfrm flipV="1">
              <a:off x="9105900" y="2133600"/>
              <a:ext cx="0" cy="3276600"/>
            </a:xfrm>
            <a:prstGeom prst="line">
              <a:avLst/>
            </a:prstGeom>
            <a:noFill/>
            <a:ln w="57150">
              <a:solidFill>
                <a:schemeClr val="tx1"/>
              </a:solidFill>
              <a:round/>
              <a:headEnd/>
              <a:tailEnd type="triangle" w="med" len="med"/>
            </a:ln>
            <a:effectLst/>
          </p:spPr>
          <p:txBody>
            <a:bodyPr wrap="none" anchor="ctr"/>
            <a:lstStyle/>
            <a:p>
              <a:pPr>
                <a:defRPr/>
              </a:pPr>
              <a:endParaRPr lang="en-US"/>
            </a:p>
          </p:txBody>
        </p:sp>
        <p:sp>
          <p:nvSpPr>
            <p:cNvPr id="99490" name="Line 162"/>
            <p:cNvSpPr>
              <a:spLocks noChangeShapeType="1"/>
            </p:cNvSpPr>
            <p:nvPr/>
          </p:nvSpPr>
          <p:spPr bwMode="auto">
            <a:xfrm>
              <a:off x="2914650" y="2438400"/>
              <a:ext cx="0" cy="3124200"/>
            </a:xfrm>
            <a:prstGeom prst="line">
              <a:avLst/>
            </a:prstGeom>
            <a:noFill/>
            <a:ln w="57150">
              <a:solidFill>
                <a:schemeClr val="tx1"/>
              </a:solidFill>
              <a:round/>
              <a:headEnd/>
              <a:tailEnd/>
            </a:ln>
            <a:effectLst/>
          </p:spPr>
          <p:txBody>
            <a:bodyPr wrap="none" anchor="ctr"/>
            <a:lstStyle/>
            <a:p>
              <a:pPr>
                <a:defRPr/>
              </a:pPr>
              <a:endParaRPr lang="en-US" dirty="0"/>
            </a:p>
          </p:txBody>
        </p:sp>
        <p:sp>
          <p:nvSpPr>
            <p:cNvPr id="99491" name="Line 163"/>
            <p:cNvSpPr>
              <a:spLocks noChangeShapeType="1"/>
            </p:cNvSpPr>
            <p:nvPr/>
          </p:nvSpPr>
          <p:spPr bwMode="auto">
            <a:xfrm>
              <a:off x="9601200" y="2438400"/>
              <a:ext cx="0" cy="3124200"/>
            </a:xfrm>
            <a:prstGeom prst="line">
              <a:avLst/>
            </a:prstGeom>
            <a:noFill/>
            <a:ln w="57150">
              <a:solidFill>
                <a:schemeClr val="tx1"/>
              </a:solidFill>
              <a:round/>
              <a:headEnd/>
              <a:tailEnd/>
            </a:ln>
            <a:effectLst/>
          </p:spPr>
          <p:txBody>
            <a:bodyPr wrap="none" anchor="ctr"/>
            <a:lstStyle/>
            <a:p>
              <a:pPr>
                <a:defRPr/>
              </a:pPr>
              <a:endParaRPr lang="en-US"/>
            </a:p>
          </p:txBody>
        </p:sp>
        <p:sp>
          <p:nvSpPr>
            <p:cNvPr id="99492" name="Line 164"/>
            <p:cNvSpPr>
              <a:spLocks noChangeShapeType="1"/>
            </p:cNvSpPr>
            <p:nvPr/>
          </p:nvSpPr>
          <p:spPr bwMode="auto">
            <a:xfrm>
              <a:off x="8658225" y="2438400"/>
              <a:ext cx="0" cy="3124200"/>
            </a:xfrm>
            <a:prstGeom prst="line">
              <a:avLst/>
            </a:prstGeom>
            <a:noFill/>
            <a:ln w="57150">
              <a:solidFill>
                <a:srgbClr val="000000"/>
              </a:solidFill>
              <a:round/>
              <a:headEnd/>
              <a:tailEnd/>
            </a:ln>
            <a:effectLst/>
          </p:spPr>
          <p:txBody>
            <a:bodyPr wrap="none" anchor="ctr"/>
            <a:lstStyle/>
            <a:p>
              <a:pPr>
                <a:defRPr/>
              </a:pPr>
              <a:endParaRPr lang="en-US"/>
            </a:p>
          </p:txBody>
        </p:sp>
        <p:sp>
          <p:nvSpPr>
            <p:cNvPr id="99493" name="Line 165"/>
            <p:cNvSpPr>
              <a:spLocks noChangeShapeType="1"/>
            </p:cNvSpPr>
            <p:nvPr/>
          </p:nvSpPr>
          <p:spPr bwMode="auto">
            <a:xfrm>
              <a:off x="3771900" y="2438400"/>
              <a:ext cx="0" cy="3124200"/>
            </a:xfrm>
            <a:prstGeom prst="line">
              <a:avLst/>
            </a:prstGeom>
            <a:noFill/>
            <a:ln w="57150">
              <a:solidFill>
                <a:srgbClr val="000000"/>
              </a:solidFill>
              <a:round/>
              <a:headEnd/>
              <a:tailEnd/>
            </a:ln>
            <a:effectLst/>
          </p:spPr>
          <p:txBody>
            <a:bodyPr wrap="none" anchor="ctr"/>
            <a:lstStyle/>
            <a:p>
              <a:pPr>
                <a:defRPr/>
              </a:pPr>
              <a:endParaRPr lang="en-US"/>
            </a:p>
          </p:txBody>
        </p:sp>
        <p:sp>
          <p:nvSpPr>
            <p:cNvPr id="99494" name="Line 166"/>
            <p:cNvSpPr>
              <a:spLocks noChangeShapeType="1"/>
            </p:cNvSpPr>
            <p:nvPr/>
          </p:nvSpPr>
          <p:spPr bwMode="auto">
            <a:xfrm>
              <a:off x="4720014" y="2434014"/>
              <a:ext cx="3290" cy="1994357"/>
            </a:xfrm>
            <a:prstGeom prst="line">
              <a:avLst/>
            </a:prstGeom>
            <a:noFill/>
            <a:ln w="57150">
              <a:solidFill>
                <a:schemeClr val="tx1"/>
              </a:solidFill>
              <a:round/>
              <a:headEnd/>
              <a:tailEnd/>
            </a:ln>
            <a:effectLst/>
          </p:spPr>
          <p:txBody>
            <a:bodyPr wrap="none" anchor="ctr"/>
            <a:lstStyle/>
            <a:p>
              <a:pPr>
                <a:defRPr/>
              </a:pPr>
              <a:endParaRPr lang="en-US" dirty="0"/>
            </a:p>
          </p:txBody>
        </p:sp>
        <p:sp>
          <p:nvSpPr>
            <p:cNvPr id="99495" name="Line 167"/>
            <p:cNvSpPr>
              <a:spLocks noChangeShapeType="1"/>
            </p:cNvSpPr>
            <p:nvPr/>
          </p:nvSpPr>
          <p:spPr bwMode="auto">
            <a:xfrm>
              <a:off x="7715250" y="2438400"/>
              <a:ext cx="0" cy="1981200"/>
            </a:xfrm>
            <a:prstGeom prst="line">
              <a:avLst/>
            </a:prstGeom>
            <a:noFill/>
            <a:ln w="57150">
              <a:solidFill>
                <a:schemeClr val="tx1"/>
              </a:solidFill>
              <a:round/>
              <a:headEnd/>
              <a:tailEnd/>
            </a:ln>
            <a:effectLst/>
          </p:spPr>
          <p:txBody>
            <a:bodyPr wrap="none" anchor="ctr"/>
            <a:lstStyle/>
            <a:p>
              <a:pPr>
                <a:defRPr/>
              </a:pPr>
              <a:endParaRPr lang="en-US"/>
            </a:p>
          </p:txBody>
        </p:sp>
        <p:sp>
          <p:nvSpPr>
            <p:cNvPr id="99496" name="Line 168"/>
            <p:cNvSpPr>
              <a:spLocks noChangeShapeType="1"/>
            </p:cNvSpPr>
            <p:nvPr/>
          </p:nvSpPr>
          <p:spPr bwMode="auto">
            <a:xfrm>
              <a:off x="5314950" y="2438400"/>
              <a:ext cx="0" cy="990600"/>
            </a:xfrm>
            <a:prstGeom prst="line">
              <a:avLst/>
            </a:prstGeom>
            <a:noFill/>
            <a:ln w="57150">
              <a:solidFill>
                <a:schemeClr val="tx1"/>
              </a:solidFill>
              <a:round/>
              <a:headEnd/>
              <a:tailEnd/>
            </a:ln>
            <a:effectLst/>
          </p:spPr>
          <p:txBody>
            <a:bodyPr wrap="none" anchor="ctr"/>
            <a:lstStyle/>
            <a:p>
              <a:pPr>
                <a:defRPr/>
              </a:pPr>
              <a:endParaRPr lang="en-US"/>
            </a:p>
          </p:txBody>
        </p:sp>
        <p:sp>
          <p:nvSpPr>
            <p:cNvPr id="99497" name="Line 169"/>
            <p:cNvSpPr>
              <a:spLocks noChangeShapeType="1"/>
            </p:cNvSpPr>
            <p:nvPr/>
          </p:nvSpPr>
          <p:spPr bwMode="auto">
            <a:xfrm>
              <a:off x="6943725" y="2438400"/>
              <a:ext cx="0" cy="990600"/>
            </a:xfrm>
            <a:prstGeom prst="line">
              <a:avLst/>
            </a:prstGeom>
            <a:noFill/>
            <a:ln w="57150">
              <a:solidFill>
                <a:schemeClr val="tx1"/>
              </a:solidFill>
              <a:round/>
              <a:headEnd/>
              <a:tailEnd/>
            </a:ln>
            <a:effectLst/>
          </p:spPr>
          <p:txBody>
            <a:bodyPr wrap="none" anchor="ctr"/>
            <a:lstStyle/>
            <a:p>
              <a:pPr>
                <a:defRPr/>
              </a:pPr>
              <a:endParaRPr lang="en-US"/>
            </a:p>
          </p:txBody>
        </p:sp>
        <p:grpSp>
          <p:nvGrpSpPr>
            <p:cNvPr id="22694" name="Group 170"/>
            <p:cNvGrpSpPr>
              <a:grpSpLocks/>
            </p:cNvGrpSpPr>
            <p:nvPr/>
          </p:nvGrpSpPr>
          <p:grpSpPr bwMode="auto">
            <a:xfrm>
              <a:off x="2828925" y="1828800"/>
              <a:ext cx="257175" cy="304800"/>
              <a:chOff x="813" y="2016"/>
              <a:chExt cx="144" cy="192"/>
            </a:xfrm>
          </p:grpSpPr>
          <p:sp>
            <p:nvSpPr>
              <p:cNvPr id="99499" name="Line 171"/>
              <p:cNvSpPr>
                <a:spLocks noChangeShapeType="1"/>
              </p:cNvSpPr>
              <p:nvPr/>
            </p:nvSpPr>
            <p:spPr bwMode="auto">
              <a:xfrm flipV="1">
                <a:off x="813" y="2016"/>
                <a:ext cx="144" cy="144"/>
              </a:xfrm>
              <a:prstGeom prst="line">
                <a:avLst/>
              </a:prstGeom>
              <a:noFill/>
              <a:ln w="38100">
                <a:solidFill>
                  <a:schemeClr val="tx1"/>
                </a:solidFill>
                <a:round/>
                <a:headEnd/>
                <a:tailEnd/>
              </a:ln>
              <a:effectLst/>
            </p:spPr>
            <p:txBody>
              <a:bodyPr anchor="ctr">
                <a:spAutoFit/>
              </a:bodyPr>
              <a:lstStyle/>
              <a:p>
                <a:pPr>
                  <a:defRPr/>
                </a:pPr>
                <a:endParaRPr lang="en-US"/>
              </a:p>
            </p:txBody>
          </p:sp>
          <p:sp>
            <p:nvSpPr>
              <p:cNvPr id="99500" name="Line 172"/>
              <p:cNvSpPr>
                <a:spLocks noChangeShapeType="1"/>
              </p:cNvSpPr>
              <p:nvPr/>
            </p:nvSpPr>
            <p:spPr bwMode="auto">
              <a:xfrm flipV="1">
                <a:off x="813" y="2064"/>
                <a:ext cx="144" cy="144"/>
              </a:xfrm>
              <a:prstGeom prst="line">
                <a:avLst/>
              </a:prstGeom>
              <a:noFill/>
              <a:ln w="38100">
                <a:solidFill>
                  <a:schemeClr val="tx1"/>
                </a:solidFill>
                <a:round/>
                <a:headEnd/>
                <a:tailEnd/>
              </a:ln>
              <a:effectLst/>
            </p:spPr>
            <p:txBody>
              <a:bodyPr anchor="ctr">
                <a:spAutoFit/>
              </a:bodyPr>
              <a:lstStyle/>
              <a:p>
                <a:pPr>
                  <a:defRPr/>
                </a:pPr>
                <a:endParaRPr lang="en-US"/>
              </a:p>
            </p:txBody>
          </p:sp>
        </p:grpSp>
        <p:grpSp>
          <p:nvGrpSpPr>
            <p:cNvPr id="22695" name="Group 173"/>
            <p:cNvGrpSpPr>
              <a:grpSpLocks/>
            </p:cNvGrpSpPr>
            <p:nvPr/>
          </p:nvGrpSpPr>
          <p:grpSpPr bwMode="auto">
            <a:xfrm>
              <a:off x="9515475" y="1828800"/>
              <a:ext cx="257175" cy="304800"/>
              <a:chOff x="813" y="2016"/>
              <a:chExt cx="144" cy="192"/>
            </a:xfrm>
          </p:grpSpPr>
          <p:sp>
            <p:nvSpPr>
              <p:cNvPr id="99502" name="Line 174"/>
              <p:cNvSpPr>
                <a:spLocks noChangeShapeType="1"/>
              </p:cNvSpPr>
              <p:nvPr/>
            </p:nvSpPr>
            <p:spPr bwMode="auto">
              <a:xfrm flipV="1">
                <a:off x="813" y="2016"/>
                <a:ext cx="144" cy="144"/>
              </a:xfrm>
              <a:prstGeom prst="line">
                <a:avLst/>
              </a:prstGeom>
              <a:noFill/>
              <a:ln w="38100">
                <a:solidFill>
                  <a:schemeClr val="tx1"/>
                </a:solidFill>
                <a:round/>
                <a:headEnd/>
                <a:tailEnd/>
              </a:ln>
              <a:effectLst/>
            </p:spPr>
            <p:txBody>
              <a:bodyPr anchor="ctr">
                <a:spAutoFit/>
              </a:bodyPr>
              <a:lstStyle/>
              <a:p>
                <a:pPr>
                  <a:defRPr/>
                </a:pPr>
                <a:endParaRPr lang="en-US"/>
              </a:p>
            </p:txBody>
          </p:sp>
          <p:sp>
            <p:nvSpPr>
              <p:cNvPr id="99503" name="Line 175"/>
              <p:cNvSpPr>
                <a:spLocks noChangeShapeType="1"/>
              </p:cNvSpPr>
              <p:nvPr/>
            </p:nvSpPr>
            <p:spPr bwMode="auto">
              <a:xfrm flipV="1">
                <a:off x="813" y="2064"/>
                <a:ext cx="144" cy="144"/>
              </a:xfrm>
              <a:prstGeom prst="line">
                <a:avLst/>
              </a:prstGeom>
              <a:noFill/>
              <a:ln w="38100">
                <a:solidFill>
                  <a:schemeClr val="tx1"/>
                </a:solidFill>
                <a:round/>
                <a:headEnd/>
                <a:tailEnd/>
              </a:ln>
              <a:effectLst/>
            </p:spPr>
            <p:txBody>
              <a:bodyPr anchor="ctr">
                <a:spAutoFit/>
              </a:bodyPr>
              <a:lstStyle/>
              <a:p>
                <a:pPr>
                  <a:defRPr/>
                </a:pPr>
                <a:endParaRPr lang="en-US"/>
              </a:p>
            </p:txBody>
          </p:sp>
        </p:grpSp>
        <p:sp>
          <p:nvSpPr>
            <p:cNvPr id="99504" name="Line 176"/>
            <p:cNvSpPr>
              <a:spLocks noChangeShapeType="1"/>
            </p:cNvSpPr>
            <p:nvPr/>
          </p:nvSpPr>
          <p:spPr bwMode="auto">
            <a:xfrm>
              <a:off x="3771900" y="5562600"/>
              <a:ext cx="4886325" cy="0"/>
            </a:xfrm>
            <a:prstGeom prst="line">
              <a:avLst/>
            </a:prstGeom>
            <a:noFill/>
            <a:ln w="57150">
              <a:solidFill>
                <a:srgbClr val="000000"/>
              </a:solidFill>
              <a:round/>
              <a:headEnd/>
              <a:tailEnd/>
            </a:ln>
            <a:effectLst/>
          </p:spPr>
          <p:txBody>
            <a:bodyPr wrap="none" anchor="ctr"/>
            <a:lstStyle/>
            <a:p>
              <a:pPr>
                <a:defRPr/>
              </a:pPr>
              <a:endParaRPr lang="en-US"/>
            </a:p>
          </p:txBody>
        </p:sp>
      </p:grpSp>
      <p:sp>
        <p:nvSpPr>
          <p:cNvPr id="99505" name="Line 177"/>
          <p:cNvSpPr>
            <a:spLocks noChangeShapeType="1"/>
          </p:cNvSpPr>
          <p:nvPr/>
        </p:nvSpPr>
        <p:spPr bwMode="auto">
          <a:xfrm>
            <a:off x="1898650" y="5943600"/>
            <a:ext cx="1339850" cy="0"/>
          </a:xfrm>
          <a:prstGeom prst="line">
            <a:avLst/>
          </a:prstGeom>
          <a:noFill/>
          <a:ln w="38100">
            <a:solidFill>
              <a:srgbClr val="FF0000"/>
            </a:solidFill>
            <a:round/>
            <a:headEnd/>
            <a:tailEnd type="triangle" w="med" len="med"/>
          </a:ln>
          <a:effectLst/>
        </p:spPr>
        <p:txBody>
          <a:bodyPr anchor="ctr">
            <a:spAutoFit/>
          </a:bodyPr>
          <a:lstStyle/>
          <a:p>
            <a:pPr>
              <a:defRPr/>
            </a:pPr>
            <a:endParaRPr lang="en-US" dirty="0">
              <a:solidFill>
                <a:srgbClr val="FF0000"/>
              </a:solidFill>
            </a:endParaRPr>
          </a:p>
        </p:txBody>
      </p:sp>
      <p:sp>
        <p:nvSpPr>
          <p:cNvPr id="99508" name="Line 180"/>
          <p:cNvSpPr>
            <a:spLocks noChangeShapeType="1"/>
          </p:cNvSpPr>
          <p:nvPr/>
        </p:nvSpPr>
        <p:spPr bwMode="auto">
          <a:xfrm>
            <a:off x="1857375" y="3200400"/>
            <a:ext cx="3514725" cy="0"/>
          </a:xfrm>
          <a:prstGeom prst="line">
            <a:avLst/>
          </a:prstGeom>
          <a:noFill/>
          <a:ln w="38100">
            <a:solidFill>
              <a:srgbClr val="FF0000"/>
            </a:solidFill>
            <a:round/>
            <a:headEnd/>
            <a:tailEnd type="triangle" w="med" len="med"/>
          </a:ln>
          <a:effectLst/>
        </p:spPr>
        <p:txBody>
          <a:bodyPr anchor="ctr">
            <a:spAutoFit/>
          </a:bodyPr>
          <a:lstStyle/>
          <a:p>
            <a:pPr>
              <a:defRPr/>
            </a:pPr>
            <a:endParaRPr lang="en-US"/>
          </a:p>
        </p:txBody>
      </p:sp>
      <p:sp>
        <p:nvSpPr>
          <p:cNvPr id="182" name="Line 179"/>
          <p:cNvSpPr>
            <a:spLocks noChangeShapeType="1"/>
          </p:cNvSpPr>
          <p:nvPr/>
        </p:nvSpPr>
        <p:spPr bwMode="auto">
          <a:xfrm>
            <a:off x="1809750" y="2057400"/>
            <a:ext cx="2952750" cy="0"/>
          </a:xfrm>
          <a:prstGeom prst="line">
            <a:avLst/>
          </a:prstGeom>
          <a:noFill/>
          <a:ln w="38100">
            <a:solidFill>
              <a:srgbClr val="FF0000"/>
            </a:solidFill>
            <a:round/>
            <a:headEnd/>
            <a:tailEnd type="triangle" w="med" len="med"/>
          </a:ln>
          <a:effectLst/>
        </p:spPr>
        <p:txBody>
          <a:bodyPr wrap="square" anchor="ctr">
            <a:spAutoFit/>
          </a:bodyPr>
          <a:lstStyle/>
          <a:p>
            <a:pPr>
              <a:defRPr/>
            </a:pPr>
            <a:endParaRPr lang="en-US"/>
          </a:p>
        </p:txBody>
      </p:sp>
      <p:sp>
        <p:nvSpPr>
          <p:cNvPr id="183" name="Line 180"/>
          <p:cNvSpPr>
            <a:spLocks noChangeShapeType="1"/>
          </p:cNvSpPr>
          <p:nvPr/>
        </p:nvSpPr>
        <p:spPr bwMode="auto">
          <a:xfrm>
            <a:off x="1866900" y="5029200"/>
            <a:ext cx="3514725" cy="0"/>
          </a:xfrm>
          <a:prstGeom prst="line">
            <a:avLst/>
          </a:prstGeom>
          <a:noFill/>
          <a:ln w="38100">
            <a:solidFill>
              <a:srgbClr val="FF0000"/>
            </a:solidFill>
            <a:round/>
            <a:headEnd/>
            <a:tailEnd type="triangle" w="med" len="med"/>
          </a:ln>
          <a:effectLst/>
        </p:spPr>
        <p:txBody>
          <a:bodyPr anchor="ctr">
            <a:spAutoFit/>
          </a:bodyPr>
          <a:lstStyle/>
          <a:p>
            <a:pPr>
              <a:defRPr/>
            </a:pPr>
            <a:endParaRPr lang="en-US"/>
          </a:p>
        </p:txBody>
      </p:sp>
      <p:sp>
        <p:nvSpPr>
          <p:cNvPr id="184" name="Line 180"/>
          <p:cNvSpPr>
            <a:spLocks noChangeShapeType="1"/>
          </p:cNvSpPr>
          <p:nvPr/>
        </p:nvSpPr>
        <p:spPr bwMode="auto">
          <a:xfrm>
            <a:off x="1866900" y="4038600"/>
            <a:ext cx="3514725" cy="0"/>
          </a:xfrm>
          <a:prstGeom prst="line">
            <a:avLst/>
          </a:prstGeom>
          <a:noFill/>
          <a:ln w="38100">
            <a:solidFill>
              <a:srgbClr val="FF0000"/>
            </a:solidFill>
            <a:round/>
            <a:headEnd/>
            <a:tailEnd type="triangle" w="med" len="med"/>
          </a:ln>
          <a:effectLst/>
        </p:spPr>
        <p:txBody>
          <a:bodyPr anchor="ctr">
            <a:spAutoFit/>
          </a:bodyPr>
          <a:lstStyle/>
          <a:p>
            <a:pPr>
              <a:defRPr/>
            </a:pPr>
            <a:endParaRPr lang="en-US"/>
          </a:p>
        </p:txBody>
      </p:sp>
      <p:sp>
        <p:nvSpPr>
          <p:cNvPr id="185" name="Rounded Rectangle 184"/>
          <p:cNvSpPr/>
          <p:nvPr/>
        </p:nvSpPr>
        <p:spPr>
          <a:xfrm>
            <a:off x="3238500" y="5562600"/>
            <a:ext cx="2362200" cy="990600"/>
          </a:xfrm>
          <a:prstGeom prst="roundRect">
            <a:avLst/>
          </a:prstGeom>
          <a:noFill/>
          <a:ln w="1143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9505"/>
                                        </p:tgtEl>
                                        <p:attrNameLst>
                                          <p:attrName>style.visibility</p:attrName>
                                        </p:attrNameLst>
                                      </p:cBhvr>
                                      <p:to>
                                        <p:strVal val="visible"/>
                                      </p:to>
                                    </p:set>
                                    <p:anim calcmode="lin" valueType="num">
                                      <p:cBhvr additive="base">
                                        <p:cTn id="7" dur="500" fill="hold"/>
                                        <p:tgtEl>
                                          <p:spTgt spid="99505"/>
                                        </p:tgtEl>
                                        <p:attrNameLst>
                                          <p:attrName>ppt_x</p:attrName>
                                        </p:attrNameLst>
                                      </p:cBhvr>
                                      <p:tavLst>
                                        <p:tav tm="0">
                                          <p:val>
                                            <p:strVal val="0-#ppt_w/2"/>
                                          </p:val>
                                        </p:tav>
                                        <p:tav tm="100000">
                                          <p:val>
                                            <p:strVal val="#ppt_x"/>
                                          </p:val>
                                        </p:tav>
                                      </p:tavLst>
                                    </p:anim>
                                    <p:anim calcmode="lin" valueType="num">
                                      <p:cBhvr additive="base">
                                        <p:cTn id="8" dur="500" fill="hold"/>
                                        <p:tgtEl>
                                          <p:spTgt spid="995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3"/>
                                        </p:tgtEl>
                                        <p:attrNameLst>
                                          <p:attrName>style.visibility</p:attrName>
                                        </p:attrNameLst>
                                      </p:cBhvr>
                                      <p:to>
                                        <p:strVal val="visible"/>
                                      </p:to>
                                    </p:set>
                                    <p:anim calcmode="lin" valueType="num">
                                      <p:cBhvr additive="base">
                                        <p:cTn id="13" dur="500" fill="hold"/>
                                        <p:tgtEl>
                                          <p:spTgt spid="183"/>
                                        </p:tgtEl>
                                        <p:attrNameLst>
                                          <p:attrName>ppt_x</p:attrName>
                                        </p:attrNameLst>
                                      </p:cBhvr>
                                      <p:tavLst>
                                        <p:tav tm="0">
                                          <p:val>
                                            <p:strVal val="0-#ppt_w/2"/>
                                          </p:val>
                                        </p:tav>
                                        <p:tav tm="100000">
                                          <p:val>
                                            <p:strVal val="#ppt_x"/>
                                          </p:val>
                                        </p:tav>
                                      </p:tavLst>
                                    </p:anim>
                                    <p:anim calcmode="lin" valueType="num">
                                      <p:cBhvr additive="base">
                                        <p:cTn id="14" dur="500" fill="hold"/>
                                        <p:tgtEl>
                                          <p:spTgt spid="18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4"/>
                                        </p:tgtEl>
                                        <p:attrNameLst>
                                          <p:attrName>style.visibility</p:attrName>
                                        </p:attrNameLst>
                                      </p:cBhvr>
                                      <p:to>
                                        <p:strVal val="visible"/>
                                      </p:to>
                                    </p:set>
                                    <p:anim calcmode="lin" valueType="num">
                                      <p:cBhvr additive="base">
                                        <p:cTn id="19" dur="500" fill="hold"/>
                                        <p:tgtEl>
                                          <p:spTgt spid="184"/>
                                        </p:tgtEl>
                                        <p:attrNameLst>
                                          <p:attrName>ppt_x</p:attrName>
                                        </p:attrNameLst>
                                      </p:cBhvr>
                                      <p:tavLst>
                                        <p:tav tm="0">
                                          <p:val>
                                            <p:strVal val="0-#ppt_w/2"/>
                                          </p:val>
                                        </p:tav>
                                        <p:tav tm="100000">
                                          <p:val>
                                            <p:strVal val="#ppt_x"/>
                                          </p:val>
                                        </p:tav>
                                      </p:tavLst>
                                    </p:anim>
                                    <p:anim calcmode="lin" valueType="num">
                                      <p:cBhvr additive="base">
                                        <p:cTn id="20" dur="500" fill="hold"/>
                                        <p:tgtEl>
                                          <p:spTgt spid="18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9508"/>
                                        </p:tgtEl>
                                        <p:attrNameLst>
                                          <p:attrName>style.visibility</p:attrName>
                                        </p:attrNameLst>
                                      </p:cBhvr>
                                      <p:to>
                                        <p:strVal val="visible"/>
                                      </p:to>
                                    </p:set>
                                    <p:anim calcmode="lin" valueType="num">
                                      <p:cBhvr additive="base">
                                        <p:cTn id="25" dur="500" fill="hold"/>
                                        <p:tgtEl>
                                          <p:spTgt spid="99508"/>
                                        </p:tgtEl>
                                        <p:attrNameLst>
                                          <p:attrName>ppt_x</p:attrName>
                                        </p:attrNameLst>
                                      </p:cBhvr>
                                      <p:tavLst>
                                        <p:tav tm="0">
                                          <p:val>
                                            <p:strVal val="0-#ppt_w/2"/>
                                          </p:val>
                                        </p:tav>
                                        <p:tav tm="100000">
                                          <p:val>
                                            <p:strVal val="#ppt_x"/>
                                          </p:val>
                                        </p:tav>
                                      </p:tavLst>
                                    </p:anim>
                                    <p:anim calcmode="lin" valueType="num">
                                      <p:cBhvr additive="base">
                                        <p:cTn id="26" dur="500" fill="hold"/>
                                        <p:tgtEl>
                                          <p:spTgt spid="9950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82"/>
                                        </p:tgtEl>
                                        <p:attrNameLst>
                                          <p:attrName>style.visibility</p:attrName>
                                        </p:attrNameLst>
                                      </p:cBhvr>
                                      <p:to>
                                        <p:strVal val="visible"/>
                                      </p:to>
                                    </p:set>
                                    <p:anim calcmode="lin" valueType="num">
                                      <p:cBhvr additive="base">
                                        <p:cTn id="31" dur="500" fill="hold"/>
                                        <p:tgtEl>
                                          <p:spTgt spid="182"/>
                                        </p:tgtEl>
                                        <p:attrNameLst>
                                          <p:attrName>ppt_x</p:attrName>
                                        </p:attrNameLst>
                                      </p:cBhvr>
                                      <p:tavLst>
                                        <p:tav tm="0">
                                          <p:val>
                                            <p:strVal val="0-#ppt_w/2"/>
                                          </p:val>
                                        </p:tav>
                                        <p:tav tm="100000">
                                          <p:val>
                                            <p:strVal val="#ppt_x"/>
                                          </p:val>
                                        </p:tav>
                                      </p:tavLst>
                                    </p:anim>
                                    <p:anim calcmode="lin" valueType="num">
                                      <p:cBhvr additive="base">
                                        <p:cTn id="32" dur="500" fill="hold"/>
                                        <p:tgtEl>
                                          <p:spTgt spid="18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5"/>
                                        </p:tgtEl>
                                        <p:attrNameLst>
                                          <p:attrName>style.visibility</p:attrName>
                                        </p:attrNameLst>
                                      </p:cBhvr>
                                      <p:to>
                                        <p:strVal val="visible"/>
                                      </p:to>
                                    </p:set>
                                    <p:animEffect transition="in" filter="fade">
                                      <p:cBhvr>
                                        <p:cTn id="37" dur="2000"/>
                                        <p:tgtEl>
                                          <p:spTgt spid="18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grpId="1" nodeType="clickEffect">
                                  <p:stCondLst>
                                    <p:cond delay="0"/>
                                  </p:stCondLst>
                                  <p:childTnLst>
                                    <p:animScale>
                                      <p:cBhvr>
                                        <p:cTn id="41" dur="2000" fill="hold"/>
                                        <p:tgtEl>
                                          <p:spTgt spid="18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18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2055813" y="1193800"/>
            <a:ext cx="6430962" cy="4297363"/>
          </a:xfrm>
          <a:prstGeom prst="rect">
            <a:avLst/>
          </a:prstGeom>
          <a:noFill/>
          <a:ln w="9525">
            <a:noFill/>
            <a:miter lim="800000"/>
            <a:headEnd/>
            <a:tailEnd/>
          </a:ln>
        </p:spPr>
      </p:pic>
      <p:sp>
        <p:nvSpPr>
          <p:cNvPr id="10243" name="Text Box 3"/>
          <p:cNvSpPr txBox="1">
            <a:spLocks noChangeArrowheads="1"/>
          </p:cNvSpPr>
          <p:nvPr/>
        </p:nvSpPr>
        <p:spPr bwMode="auto">
          <a:xfrm>
            <a:off x="1854200" y="4876800"/>
            <a:ext cx="2230438" cy="1006475"/>
          </a:xfrm>
          <a:prstGeom prst="rect">
            <a:avLst/>
          </a:prstGeom>
          <a:solidFill>
            <a:srgbClr val="FBFBFF"/>
          </a:solidFill>
          <a:ln w="9525">
            <a:noFill/>
            <a:miter lim="800000"/>
            <a:headEnd/>
            <a:tailEnd/>
          </a:ln>
        </p:spPr>
        <p:txBody>
          <a:bodyPr wrap="none">
            <a:spAutoFit/>
          </a:bodyPr>
          <a:lstStyle/>
          <a:p>
            <a:pPr algn="ctr">
              <a:spcBef>
                <a:spcPct val="0"/>
              </a:spcBef>
              <a:buClrTx/>
              <a:buSzTx/>
              <a:buFontTx/>
              <a:buNone/>
            </a:pPr>
            <a:r>
              <a:rPr lang="en-US" sz="2000" b="1" u="sng">
                <a:solidFill>
                  <a:schemeClr val="bg2"/>
                </a:solidFill>
                <a:effectLst/>
                <a:latin typeface="Arial" charset="0"/>
              </a:rPr>
              <a:t>STG (bilateral)</a:t>
            </a:r>
          </a:p>
          <a:p>
            <a:pPr algn="ctr">
              <a:spcBef>
                <a:spcPct val="0"/>
              </a:spcBef>
              <a:buClrTx/>
              <a:buSzTx/>
              <a:buFontTx/>
              <a:buNone/>
            </a:pPr>
            <a:r>
              <a:rPr lang="en-US" sz="2000">
                <a:solidFill>
                  <a:schemeClr val="bg2"/>
                </a:solidFill>
                <a:effectLst/>
                <a:latin typeface="Arial" charset="0"/>
              </a:rPr>
              <a:t>acoustic-phonetic </a:t>
            </a:r>
          </a:p>
          <a:p>
            <a:pPr algn="ctr">
              <a:spcBef>
                <a:spcPct val="0"/>
              </a:spcBef>
              <a:buClrTx/>
              <a:buSzTx/>
              <a:buFontTx/>
              <a:buNone/>
            </a:pPr>
            <a:r>
              <a:rPr lang="en-US" sz="2000">
                <a:solidFill>
                  <a:schemeClr val="bg2"/>
                </a:solidFill>
                <a:effectLst/>
                <a:latin typeface="Arial" charset="0"/>
              </a:rPr>
              <a:t>speech codes</a:t>
            </a:r>
            <a:endParaRPr lang="en-US" sz="2400">
              <a:solidFill>
                <a:schemeClr val="bg2"/>
              </a:solidFill>
              <a:effectLst/>
            </a:endParaRPr>
          </a:p>
        </p:txBody>
      </p:sp>
      <p:sp>
        <p:nvSpPr>
          <p:cNvPr id="83972" name="Line 4"/>
          <p:cNvSpPr>
            <a:spLocks noChangeShapeType="1"/>
          </p:cNvSpPr>
          <p:nvPr/>
        </p:nvSpPr>
        <p:spPr bwMode="auto">
          <a:xfrm flipV="1">
            <a:off x="3514725" y="3505200"/>
            <a:ext cx="1714500" cy="1371600"/>
          </a:xfrm>
          <a:prstGeom prst="line">
            <a:avLst/>
          </a:prstGeom>
          <a:noFill/>
          <a:ln w="9525">
            <a:solidFill>
              <a:schemeClr val="bg2"/>
            </a:solidFill>
            <a:round/>
            <a:headEnd/>
            <a:tailEnd type="oval" w="med" len="med"/>
          </a:ln>
          <a:effectLst/>
        </p:spPr>
        <p:txBody>
          <a:bodyPr wrap="none" anchor="ctr"/>
          <a:lstStyle/>
          <a:p>
            <a:pPr>
              <a:defRPr/>
            </a:pPr>
            <a:endParaRPr lang="en-US"/>
          </a:p>
        </p:txBody>
      </p:sp>
      <p:sp>
        <p:nvSpPr>
          <p:cNvPr id="10245" name="Text Box 5"/>
          <p:cNvSpPr txBox="1">
            <a:spLocks noChangeArrowheads="1"/>
          </p:cNvSpPr>
          <p:nvPr/>
        </p:nvSpPr>
        <p:spPr bwMode="auto">
          <a:xfrm>
            <a:off x="6662738" y="5761038"/>
            <a:ext cx="2987675" cy="711200"/>
          </a:xfrm>
          <a:prstGeom prst="rect">
            <a:avLst/>
          </a:prstGeom>
          <a:solidFill>
            <a:srgbClr val="FBFBFF"/>
          </a:solidFill>
          <a:ln w="9525">
            <a:solidFill>
              <a:schemeClr val="tx1"/>
            </a:solidFill>
            <a:miter lim="800000"/>
            <a:headEnd/>
            <a:tailEnd/>
          </a:ln>
        </p:spPr>
        <p:txBody>
          <a:bodyPr wrap="none">
            <a:spAutoFit/>
          </a:bodyPr>
          <a:lstStyle/>
          <a:p>
            <a:pPr algn="ctr">
              <a:spcBef>
                <a:spcPct val="0"/>
              </a:spcBef>
              <a:buClrTx/>
              <a:buSzTx/>
              <a:buFontTx/>
              <a:buNone/>
            </a:pPr>
            <a:r>
              <a:rPr lang="en-US" sz="2000" b="1" u="sng">
                <a:solidFill>
                  <a:schemeClr val="bg2"/>
                </a:solidFill>
                <a:effectLst/>
                <a:latin typeface="Arial" charset="0"/>
              </a:rPr>
              <a:t>pMTG (left)</a:t>
            </a:r>
          </a:p>
          <a:p>
            <a:pPr algn="ctr">
              <a:spcBef>
                <a:spcPct val="0"/>
              </a:spcBef>
              <a:buClrTx/>
              <a:buSzTx/>
              <a:buFontTx/>
              <a:buNone/>
            </a:pPr>
            <a:r>
              <a:rPr lang="en-US" sz="2000">
                <a:solidFill>
                  <a:schemeClr val="bg2"/>
                </a:solidFill>
                <a:effectLst/>
                <a:latin typeface="Arial" charset="0"/>
              </a:rPr>
              <a:t>sound-meaning interface</a:t>
            </a:r>
          </a:p>
        </p:txBody>
      </p:sp>
      <p:sp>
        <p:nvSpPr>
          <p:cNvPr id="83974" name="Line 6"/>
          <p:cNvSpPr>
            <a:spLocks noChangeShapeType="1"/>
          </p:cNvSpPr>
          <p:nvPr/>
        </p:nvSpPr>
        <p:spPr bwMode="auto">
          <a:xfrm flipH="1" flipV="1">
            <a:off x="6515100" y="4038600"/>
            <a:ext cx="1628775" cy="1676400"/>
          </a:xfrm>
          <a:prstGeom prst="line">
            <a:avLst/>
          </a:prstGeom>
          <a:noFill/>
          <a:ln w="9525">
            <a:solidFill>
              <a:schemeClr val="bg2"/>
            </a:solidFill>
            <a:round/>
            <a:headEnd/>
            <a:tailEnd type="oval" w="med" len="med"/>
          </a:ln>
          <a:effectLst/>
        </p:spPr>
        <p:txBody>
          <a:bodyPr wrap="none" anchor="ctr"/>
          <a:lstStyle/>
          <a:p>
            <a:pPr>
              <a:defRPr/>
            </a:pPr>
            <a:endParaRPr lang="en-US"/>
          </a:p>
        </p:txBody>
      </p:sp>
      <p:sp>
        <p:nvSpPr>
          <p:cNvPr id="83975" name="Line 7"/>
          <p:cNvSpPr>
            <a:spLocks noChangeShapeType="1"/>
          </p:cNvSpPr>
          <p:nvPr/>
        </p:nvSpPr>
        <p:spPr bwMode="auto">
          <a:xfrm flipH="1">
            <a:off x="6172200" y="1143000"/>
            <a:ext cx="2057400" cy="1981200"/>
          </a:xfrm>
          <a:prstGeom prst="line">
            <a:avLst/>
          </a:prstGeom>
          <a:noFill/>
          <a:ln w="9525">
            <a:solidFill>
              <a:schemeClr val="bg2"/>
            </a:solidFill>
            <a:round/>
            <a:headEnd/>
            <a:tailEnd type="oval" w="med" len="med"/>
          </a:ln>
          <a:effectLst/>
        </p:spPr>
        <p:txBody>
          <a:bodyPr wrap="none" anchor="ctr"/>
          <a:lstStyle/>
          <a:p>
            <a:pPr>
              <a:defRPr/>
            </a:pPr>
            <a:endParaRPr lang="en-US"/>
          </a:p>
        </p:txBody>
      </p:sp>
      <p:sp>
        <p:nvSpPr>
          <p:cNvPr id="10248" name="Text Box 8"/>
          <p:cNvSpPr txBox="1">
            <a:spLocks noChangeArrowheads="1"/>
          </p:cNvSpPr>
          <p:nvPr/>
        </p:nvSpPr>
        <p:spPr bwMode="auto">
          <a:xfrm>
            <a:off x="5905500" y="533400"/>
            <a:ext cx="2862263" cy="701675"/>
          </a:xfrm>
          <a:prstGeom prst="rect">
            <a:avLst/>
          </a:prstGeom>
          <a:solidFill>
            <a:srgbClr val="FBFBFF"/>
          </a:solidFill>
          <a:ln w="9525">
            <a:noFill/>
            <a:miter lim="800000"/>
            <a:headEnd/>
            <a:tailEnd/>
          </a:ln>
        </p:spPr>
        <p:txBody>
          <a:bodyPr wrap="none">
            <a:spAutoFit/>
          </a:bodyPr>
          <a:lstStyle/>
          <a:p>
            <a:pPr algn="ctr">
              <a:spcBef>
                <a:spcPct val="0"/>
              </a:spcBef>
              <a:buClrTx/>
              <a:buSzTx/>
              <a:buFontTx/>
              <a:buNone/>
            </a:pPr>
            <a:r>
              <a:rPr lang="en-US" sz="2000" b="1" u="sng">
                <a:solidFill>
                  <a:schemeClr val="bg2"/>
                </a:solidFill>
                <a:effectLst/>
                <a:latin typeface="Arial" charset="0"/>
              </a:rPr>
              <a:t>Area Spt (left)</a:t>
            </a:r>
          </a:p>
          <a:p>
            <a:pPr algn="ctr">
              <a:spcBef>
                <a:spcPct val="0"/>
              </a:spcBef>
              <a:buClrTx/>
              <a:buSzTx/>
              <a:buFontTx/>
              <a:buNone/>
            </a:pPr>
            <a:r>
              <a:rPr lang="en-US" sz="2000">
                <a:solidFill>
                  <a:schemeClr val="bg2"/>
                </a:solidFill>
                <a:effectLst/>
                <a:latin typeface="Arial" charset="0"/>
              </a:rPr>
              <a:t>auditory-motor interface</a:t>
            </a:r>
          </a:p>
        </p:txBody>
      </p:sp>
      <p:sp>
        <p:nvSpPr>
          <p:cNvPr id="10249" name="Text Box 9"/>
          <p:cNvSpPr txBox="1">
            <a:spLocks noChangeArrowheads="1"/>
          </p:cNvSpPr>
          <p:nvPr/>
        </p:nvSpPr>
        <p:spPr bwMode="auto">
          <a:xfrm>
            <a:off x="190500" y="609600"/>
            <a:ext cx="2271713" cy="1006475"/>
          </a:xfrm>
          <a:prstGeom prst="rect">
            <a:avLst/>
          </a:prstGeom>
          <a:solidFill>
            <a:srgbClr val="FBFBFF"/>
          </a:solidFill>
          <a:ln w="9525">
            <a:noFill/>
            <a:miter lim="800000"/>
            <a:headEnd/>
            <a:tailEnd/>
          </a:ln>
        </p:spPr>
        <p:txBody>
          <a:bodyPr wrap="none">
            <a:spAutoFit/>
          </a:bodyPr>
          <a:lstStyle/>
          <a:p>
            <a:pPr algn="ctr">
              <a:spcBef>
                <a:spcPct val="0"/>
              </a:spcBef>
              <a:buClrTx/>
              <a:buSzTx/>
              <a:buFontTx/>
              <a:buNone/>
            </a:pPr>
            <a:r>
              <a:rPr lang="en-US" sz="2000" b="1" u="sng">
                <a:solidFill>
                  <a:schemeClr val="bg2"/>
                </a:solidFill>
                <a:effectLst/>
                <a:latin typeface="Arial" charset="0"/>
              </a:rPr>
              <a:t>pIFG/dPM (left)</a:t>
            </a:r>
          </a:p>
          <a:p>
            <a:pPr algn="ctr">
              <a:spcBef>
                <a:spcPct val="0"/>
              </a:spcBef>
              <a:buClrTx/>
              <a:buSzTx/>
              <a:buFontTx/>
              <a:buNone/>
            </a:pPr>
            <a:r>
              <a:rPr lang="en-US" sz="2000">
                <a:solidFill>
                  <a:schemeClr val="bg2"/>
                </a:solidFill>
                <a:effectLst/>
                <a:latin typeface="Arial" charset="0"/>
              </a:rPr>
              <a:t>articulatory-based </a:t>
            </a:r>
          </a:p>
          <a:p>
            <a:pPr algn="ctr">
              <a:spcBef>
                <a:spcPct val="0"/>
              </a:spcBef>
              <a:buClrTx/>
              <a:buSzTx/>
              <a:buFontTx/>
              <a:buNone/>
            </a:pPr>
            <a:r>
              <a:rPr lang="en-US" sz="2000">
                <a:solidFill>
                  <a:schemeClr val="bg2"/>
                </a:solidFill>
                <a:effectLst/>
                <a:latin typeface="Arial" charset="0"/>
              </a:rPr>
              <a:t>speech codes</a:t>
            </a:r>
            <a:endParaRPr lang="en-US" sz="2400">
              <a:solidFill>
                <a:schemeClr val="bg2"/>
              </a:solidFill>
              <a:effectLst/>
            </a:endParaRPr>
          </a:p>
        </p:txBody>
      </p:sp>
      <p:sp>
        <p:nvSpPr>
          <p:cNvPr id="83978" name="Line 10"/>
          <p:cNvSpPr>
            <a:spLocks noChangeShapeType="1"/>
          </p:cNvSpPr>
          <p:nvPr/>
        </p:nvSpPr>
        <p:spPr bwMode="auto">
          <a:xfrm>
            <a:off x="2057400" y="1524000"/>
            <a:ext cx="2057400" cy="1447800"/>
          </a:xfrm>
          <a:prstGeom prst="line">
            <a:avLst/>
          </a:prstGeom>
          <a:noFill/>
          <a:ln w="9525">
            <a:solidFill>
              <a:schemeClr val="bg2"/>
            </a:solidFill>
            <a:round/>
            <a:headEnd/>
            <a:tailEnd type="oval" w="med" len="med"/>
          </a:ln>
          <a:effectLst/>
        </p:spPr>
        <p:txBody>
          <a:bodyPr wrap="none" anchor="ctr"/>
          <a:lstStyle/>
          <a:p>
            <a:pPr>
              <a:defRPr/>
            </a:pPr>
            <a:endParaRPr lang="en-US"/>
          </a:p>
        </p:txBody>
      </p:sp>
      <p:sp>
        <p:nvSpPr>
          <p:cNvPr id="83979" name="Line 11"/>
          <p:cNvSpPr>
            <a:spLocks noChangeShapeType="1"/>
          </p:cNvSpPr>
          <p:nvPr/>
        </p:nvSpPr>
        <p:spPr bwMode="auto">
          <a:xfrm>
            <a:off x="2057400" y="1524000"/>
            <a:ext cx="2486025" cy="304800"/>
          </a:xfrm>
          <a:prstGeom prst="line">
            <a:avLst/>
          </a:prstGeom>
          <a:noFill/>
          <a:ln w="9525">
            <a:solidFill>
              <a:schemeClr val="bg2"/>
            </a:solidFill>
            <a:round/>
            <a:headEnd/>
            <a:tailEnd type="oval" w="med" len="med"/>
          </a:ln>
          <a:effectLst/>
        </p:spPr>
        <p:txBody>
          <a:bodyPr wrap="none" anchor="ctr"/>
          <a:lstStyle/>
          <a:p>
            <a:pPr>
              <a:defRPr/>
            </a:pPr>
            <a:endParaRPr lang="en-US"/>
          </a:p>
        </p:txBody>
      </p:sp>
      <p:sp>
        <p:nvSpPr>
          <p:cNvPr id="10252" name="Text Box 12"/>
          <p:cNvSpPr txBox="1">
            <a:spLocks noChangeArrowheads="1"/>
          </p:cNvSpPr>
          <p:nvPr/>
        </p:nvSpPr>
        <p:spPr bwMode="auto">
          <a:xfrm>
            <a:off x="171450" y="6172200"/>
            <a:ext cx="5829300" cy="517525"/>
          </a:xfrm>
          <a:prstGeom prst="rect">
            <a:avLst/>
          </a:prstGeom>
          <a:noFill/>
          <a:ln w="9525">
            <a:noFill/>
            <a:miter lim="800000"/>
            <a:headEnd/>
            <a:tailEnd/>
          </a:ln>
        </p:spPr>
        <p:txBody>
          <a:bodyPr>
            <a:spAutoFit/>
          </a:bodyPr>
          <a:lstStyle/>
          <a:p>
            <a:pPr>
              <a:spcBef>
                <a:spcPct val="0"/>
              </a:spcBef>
              <a:buClrTx/>
              <a:buSzTx/>
              <a:buFontTx/>
              <a:buNone/>
            </a:pPr>
            <a:r>
              <a:rPr lang="en-US" sz="1400" b="1">
                <a:solidFill>
                  <a:schemeClr val="tx1"/>
                </a:solidFill>
                <a:effectLst/>
                <a:latin typeface="Arial" charset="0"/>
              </a:rPr>
              <a:t>Hickok &amp; Poeppel (2000), Trends in Cognitive Sciences</a:t>
            </a:r>
          </a:p>
          <a:p>
            <a:pPr>
              <a:spcBef>
                <a:spcPct val="0"/>
              </a:spcBef>
              <a:buClrTx/>
              <a:buSzTx/>
              <a:buFontTx/>
              <a:buNone/>
            </a:pPr>
            <a:r>
              <a:rPr lang="en-US" sz="1400" b="1">
                <a:solidFill>
                  <a:schemeClr val="tx1"/>
                </a:solidFill>
                <a:effectLst/>
                <a:latin typeface="Arial" charset="0"/>
              </a:rPr>
              <a:t>Hickok &amp; Poeppel (2004), Cognition</a:t>
            </a:r>
          </a:p>
        </p:txBody>
      </p:sp>
      <p:sp>
        <p:nvSpPr>
          <p:cNvPr id="83981" name="Line 13"/>
          <p:cNvSpPr>
            <a:spLocks noChangeShapeType="1"/>
          </p:cNvSpPr>
          <p:nvPr/>
        </p:nvSpPr>
        <p:spPr bwMode="auto">
          <a:xfrm flipV="1">
            <a:off x="5219700" y="3733800"/>
            <a:ext cx="152400" cy="1981200"/>
          </a:xfrm>
          <a:prstGeom prst="line">
            <a:avLst/>
          </a:prstGeom>
          <a:noFill/>
          <a:ln w="9525">
            <a:solidFill>
              <a:schemeClr val="bg2"/>
            </a:solidFill>
            <a:round/>
            <a:headEnd/>
            <a:tailEnd type="oval" w="med" len="med"/>
          </a:ln>
          <a:effectLst/>
        </p:spPr>
        <p:txBody>
          <a:bodyPr wrap="none" anchor="ctr"/>
          <a:lstStyle/>
          <a:p>
            <a:pPr>
              <a:defRPr/>
            </a:pPr>
            <a:endParaRPr lang="en-US"/>
          </a:p>
        </p:txBody>
      </p:sp>
      <p:sp>
        <p:nvSpPr>
          <p:cNvPr id="83982" name="Text Box 14"/>
          <p:cNvSpPr txBox="1">
            <a:spLocks noChangeArrowheads="1"/>
          </p:cNvSpPr>
          <p:nvPr/>
        </p:nvSpPr>
        <p:spPr bwMode="auto">
          <a:xfrm>
            <a:off x="4230688" y="5486400"/>
            <a:ext cx="1943100" cy="711200"/>
          </a:xfrm>
          <a:prstGeom prst="rect">
            <a:avLst/>
          </a:prstGeom>
          <a:solidFill>
            <a:srgbClr val="FBFBFF"/>
          </a:solidFill>
          <a:ln w="9525">
            <a:solidFill>
              <a:schemeClr val="tx1"/>
            </a:solidFill>
            <a:miter lim="800000"/>
            <a:headEnd/>
            <a:tailEnd/>
          </a:ln>
          <a:effectLst/>
        </p:spPr>
        <p:txBody>
          <a:bodyPr wrap="none">
            <a:spAutoFit/>
          </a:bodyPr>
          <a:lstStyle/>
          <a:p>
            <a:pPr algn="ctr">
              <a:spcBef>
                <a:spcPct val="0"/>
              </a:spcBef>
              <a:buClrTx/>
              <a:buSzTx/>
              <a:buFontTx/>
              <a:buNone/>
              <a:defRPr/>
            </a:pPr>
            <a:r>
              <a:rPr lang="en-US" sz="2000" b="1" u="sng">
                <a:solidFill>
                  <a:schemeClr val="bg2"/>
                </a:solidFill>
                <a:effectLst/>
                <a:latin typeface="Arial" pitchFamily="34" charset="0"/>
              </a:rPr>
              <a:t>STS</a:t>
            </a:r>
            <a:r>
              <a:rPr lang="en-US" sz="2000">
                <a:solidFill>
                  <a:schemeClr val="tx1"/>
                </a:solidFill>
                <a:effectLst>
                  <a:outerShdw blurRad="38100" dist="38100" dir="2700000" algn="tl">
                    <a:srgbClr val="C0C0C0"/>
                  </a:outerShdw>
                </a:effectLst>
                <a:latin typeface="Arial" pitchFamily="34" charset="0"/>
              </a:rPr>
              <a:t> </a:t>
            </a:r>
            <a:r>
              <a:rPr lang="en-US" sz="2000">
                <a:solidFill>
                  <a:schemeClr val="bg2"/>
                </a:solidFill>
                <a:effectLst/>
                <a:latin typeface="Arial" pitchFamily="34" charset="0"/>
              </a:rPr>
              <a:t>phoneme </a:t>
            </a:r>
          </a:p>
          <a:p>
            <a:pPr algn="ctr">
              <a:spcBef>
                <a:spcPct val="0"/>
              </a:spcBef>
              <a:buClrTx/>
              <a:buSzTx/>
              <a:buFontTx/>
              <a:buNone/>
              <a:defRPr/>
            </a:pPr>
            <a:r>
              <a:rPr lang="en-US" sz="2000">
                <a:solidFill>
                  <a:schemeClr val="bg2"/>
                </a:solidFill>
                <a:effectLst/>
                <a:latin typeface="Arial" pitchFamily="34" charset="0"/>
              </a:rPr>
              <a:t>representations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342900" y="942975"/>
            <a:ext cx="9601200" cy="5915025"/>
          </a:xfrm>
          <a:prstGeom prst="rect">
            <a:avLst/>
          </a:prstGeom>
          <a:noFill/>
          <a:ln w="9525">
            <a:noFill/>
            <a:miter lim="800000"/>
            <a:headEnd/>
            <a:tailEnd/>
          </a:ln>
        </p:spPr>
      </p:pic>
      <p:sp>
        <p:nvSpPr>
          <p:cNvPr id="184323" name="Rectangle 3"/>
          <p:cNvSpPr>
            <a:spLocks noChangeArrowheads="1"/>
          </p:cNvSpPr>
          <p:nvPr/>
        </p:nvSpPr>
        <p:spPr bwMode="auto">
          <a:xfrm>
            <a:off x="0" y="0"/>
            <a:ext cx="10287000" cy="914400"/>
          </a:xfrm>
          <a:prstGeom prst="rect">
            <a:avLst/>
          </a:prstGeom>
          <a:noFill/>
          <a:ln w="9525">
            <a:noFill/>
            <a:miter lim="800000"/>
            <a:headEnd/>
            <a:tailEnd/>
          </a:ln>
          <a:effectLst/>
        </p:spPr>
        <p:txBody>
          <a:bodyPr>
            <a:spAutoFit/>
          </a:bodyPr>
          <a:lstStyle/>
          <a:p>
            <a:pPr algn="ctr" eaLnBrk="1" hangingPunct="1">
              <a:spcBef>
                <a:spcPct val="0"/>
              </a:spcBef>
              <a:buClrTx/>
              <a:buSzTx/>
              <a:buFontTx/>
              <a:buNone/>
              <a:defRPr/>
            </a:pPr>
            <a:r>
              <a:rPr lang="en-US" sz="2700" dirty="0">
                <a:solidFill>
                  <a:schemeClr val="tx2"/>
                </a:solidFill>
                <a:effectLst>
                  <a:outerShdw blurRad="38100" dist="38100" dir="2700000" algn="tl">
                    <a:srgbClr val="000000"/>
                  </a:outerShdw>
                </a:effectLst>
                <a:latin typeface="Arial" pitchFamily="34" charset="0"/>
              </a:rPr>
              <a:t>UNIQUE </a:t>
            </a:r>
            <a:r>
              <a:rPr lang="en-US" sz="2700" u="sng" dirty="0" smtClean="0">
                <a:solidFill>
                  <a:schemeClr val="tx2"/>
                </a:solidFill>
                <a:effectLst>
                  <a:outerShdw blurRad="38100" dist="38100" dir="2700000" algn="tl">
                    <a:srgbClr val="000000"/>
                  </a:outerShdw>
                </a:effectLst>
                <a:latin typeface="Arial" pitchFamily="34" charset="0"/>
              </a:rPr>
              <a:t>AND</a:t>
            </a:r>
            <a:r>
              <a:rPr lang="en-US" sz="2700" dirty="0" smtClean="0">
                <a:solidFill>
                  <a:schemeClr val="tx2"/>
                </a:solidFill>
                <a:effectLst>
                  <a:outerShdw blurRad="38100" dist="38100" dir="2700000" algn="tl">
                    <a:srgbClr val="000000"/>
                  </a:outerShdw>
                </a:effectLst>
                <a:latin typeface="Arial" pitchFamily="34" charset="0"/>
              </a:rPr>
              <a:t> OVERLAPPING </a:t>
            </a:r>
            <a:r>
              <a:rPr lang="en-US" sz="2700" dirty="0">
                <a:solidFill>
                  <a:schemeClr val="tx2"/>
                </a:solidFill>
                <a:effectLst>
                  <a:outerShdw blurRad="38100" dist="38100" dir="2700000" algn="tl">
                    <a:srgbClr val="000000"/>
                  </a:outerShdw>
                </a:effectLst>
                <a:latin typeface="Arial" pitchFamily="34" charset="0"/>
              </a:rPr>
              <a:t>NETWORKS </a:t>
            </a:r>
          </a:p>
          <a:p>
            <a:pPr algn="ctr" eaLnBrk="1" hangingPunct="1">
              <a:spcBef>
                <a:spcPct val="0"/>
              </a:spcBef>
              <a:buClrTx/>
              <a:buSzTx/>
              <a:buFontTx/>
              <a:buNone/>
              <a:defRPr/>
            </a:pPr>
            <a:r>
              <a:rPr lang="en-US" sz="2700" dirty="0">
                <a:solidFill>
                  <a:srgbClr val="00FF00"/>
                </a:solidFill>
                <a:effectLst>
                  <a:outerShdw blurRad="38100" dist="38100" dir="2700000" algn="tl">
                    <a:srgbClr val="000000"/>
                  </a:outerShdw>
                </a:effectLst>
                <a:latin typeface="Arial" pitchFamily="34" charset="0"/>
              </a:rPr>
              <a:t>SENTENCE/SYNTACTIC</a:t>
            </a:r>
            <a:r>
              <a:rPr lang="en-US" sz="2700" dirty="0">
                <a:solidFill>
                  <a:schemeClr val="tx2"/>
                </a:solidFill>
                <a:effectLst>
                  <a:outerShdw blurRad="38100" dist="38100" dir="2700000" algn="tl">
                    <a:srgbClr val="000000"/>
                  </a:outerShdw>
                </a:effectLst>
                <a:latin typeface="Arial" pitchFamily="34" charset="0"/>
              </a:rPr>
              <a:t>, </a:t>
            </a:r>
            <a:r>
              <a:rPr lang="en-US" sz="2700" dirty="0">
                <a:solidFill>
                  <a:srgbClr val="00B0F0"/>
                </a:solidFill>
                <a:effectLst>
                  <a:outerShdw blurRad="38100" dist="38100" dir="2700000" algn="tl">
                    <a:srgbClr val="000000"/>
                  </a:outerShdw>
                </a:effectLst>
                <a:latin typeface="Arial" pitchFamily="34" charset="0"/>
              </a:rPr>
              <a:t>SEMANTIC</a:t>
            </a:r>
            <a:r>
              <a:rPr lang="en-US" sz="2700" dirty="0">
                <a:solidFill>
                  <a:schemeClr val="tx2"/>
                </a:solidFill>
                <a:effectLst>
                  <a:outerShdw blurRad="38100" dist="38100" dir="2700000" algn="tl">
                    <a:srgbClr val="000000"/>
                  </a:outerShdw>
                </a:effectLst>
                <a:latin typeface="Arial" pitchFamily="34" charset="0"/>
              </a:rPr>
              <a:t>, </a:t>
            </a:r>
            <a:r>
              <a:rPr lang="en-US" sz="2700" dirty="0">
                <a:solidFill>
                  <a:srgbClr val="FF0000"/>
                </a:solidFill>
                <a:effectLst>
                  <a:outerShdw blurRad="38100" dist="38100" dir="2700000" algn="tl">
                    <a:srgbClr val="000000"/>
                  </a:outerShdw>
                </a:effectLst>
                <a:latin typeface="Arial" pitchFamily="34" charset="0"/>
              </a:rPr>
              <a:t>PHONOLOGICAL</a:t>
            </a:r>
          </a:p>
        </p:txBody>
      </p:sp>
      <p:sp>
        <p:nvSpPr>
          <p:cNvPr id="18436" name="Text Box 4"/>
          <p:cNvSpPr txBox="1">
            <a:spLocks noChangeArrowheads="1"/>
          </p:cNvSpPr>
          <p:nvPr/>
        </p:nvSpPr>
        <p:spPr bwMode="auto">
          <a:xfrm>
            <a:off x="647700" y="6324600"/>
            <a:ext cx="5638800" cy="363538"/>
          </a:xfrm>
          <a:prstGeom prst="rect">
            <a:avLst/>
          </a:prstGeom>
          <a:noFill/>
          <a:ln w="12700">
            <a:noFill/>
            <a:miter lim="800000"/>
            <a:headEnd/>
            <a:tailEnd/>
          </a:ln>
        </p:spPr>
        <p:txBody>
          <a:bodyPr lIns="90488" tIns="44450" rIns="90488" bIns="44450">
            <a:spAutoFit/>
          </a:bodyPr>
          <a:lstStyle/>
          <a:p>
            <a:pPr marL="342900" indent="-342900">
              <a:spcBef>
                <a:spcPct val="50000"/>
              </a:spcBef>
              <a:buFont typeface="Monotype Sorts" pitchFamily="2" charset="2"/>
              <a:buNone/>
            </a:pPr>
            <a:r>
              <a:rPr lang="en-US" sz="1800" dirty="0">
                <a:solidFill>
                  <a:srgbClr val="000000"/>
                </a:solidFill>
                <a:effectLst/>
                <a:latin typeface="Arial" charset="0"/>
              </a:rPr>
              <a:t>VIGNEAU et al., 2006</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228600"/>
            <a:ext cx="10286999" cy="646112"/>
          </a:xfrm>
          <a:prstGeom prst="rect">
            <a:avLst/>
          </a:prstGeom>
          <a:noFill/>
          <a:ln w="9525">
            <a:noFill/>
            <a:miter lim="800000"/>
            <a:headEnd/>
            <a:tailEnd/>
          </a:ln>
        </p:spPr>
        <p:txBody>
          <a:bodyPr wrap="square">
            <a:spAutoFit/>
          </a:bodyPr>
          <a:lstStyle/>
          <a:p>
            <a:pPr algn="ctr" eaLnBrk="1" hangingPunct="1">
              <a:spcBef>
                <a:spcPct val="0"/>
              </a:spcBef>
              <a:buClrTx/>
              <a:buSzTx/>
              <a:buFontTx/>
              <a:buNone/>
            </a:pPr>
            <a:r>
              <a:rPr lang="en-US" sz="3600" dirty="0">
                <a:solidFill>
                  <a:schemeClr val="tx2"/>
                </a:solidFill>
                <a:effectLst/>
                <a:latin typeface="Arial" charset="0"/>
              </a:rPr>
              <a:t>“OUT OF LINE NEURONS” (ECTOPIAS)</a:t>
            </a:r>
          </a:p>
        </p:txBody>
      </p:sp>
      <p:grpSp>
        <p:nvGrpSpPr>
          <p:cNvPr id="26627" name="Group 3"/>
          <p:cNvGrpSpPr>
            <a:grpSpLocks/>
          </p:cNvGrpSpPr>
          <p:nvPr/>
        </p:nvGrpSpPr>
        <p:grpSpPr bwMode="auto">
          <a:xfrm>
            <a:off x="1250950" y="990600"/>
            <a:ext cx="7786688" cy="5867400"/>
            <a:chOff x="576" y="624"/>
            <a:chExt cx="4360" cy="3696"/>
          </a:xfrm>
        </p:grpSpPr>
        <p:pic>
          <p:nvPicPr>
            <p:cNvPr id="179204" name="Picture 4" descr="blac&amp;whitbrainL"/>
            <p:cNvPicPr>
              <a:picLocks noChangeAspect="1" noChangeArrowheads="1"/>
            </p:cNvPicPr>
            <p:nvPr/>
          </p:nvPicPr>
          <p:blipFill>
            <a:blip r:embed="rId3" cstate="print"/>
            <a:srcRect/>
            <a:stretch>
              <a:fillRect/>
            </a:stretch>
          </p:blipFill>
          <p:spPr bwMode="auto">
            <a:xfrm>
              <a:off x="576" y="624"/>
              <a:ext cx="4360" cy="3696"/>
            </a:xfrm>
            <a:prstGeom prst="rect">
              <a:avLst/>
            </a:prstGeom>
            <a:noFill/>
            <a:ln w="9525">
              <a:solidFill>
                <a:schemeClr val="tx1"/>
              </a:solidFill>
              <a:prstDash val="dash"/>
              <a:miter lim="800000"/>
              <a:headEnd/>
              <a:tailEnd/>
            </a:ln>
            <a:effectLst>
              <a:outerShdw dist="28398" dir="3806097" algn="ctr" rotWithShape="0">
                <a:srgbClr val="808080"/>
              </a:outerShdw>
            </a:effectLst>
          </p:spPr>
        </p:pic>
        <p:sp>
          <p:nvSpPr>
            <p:cNvPr id="179205" name="Rectangle 5"/>
            <p:cNvSpPr>
              <a:spLocks noChangeArrowheads="1"/>
            </p:cNvSpPr>
            <p:nvPr/>
          </p:nvSpPr>
          <p:spPr bwMode="auto">
            <a:xfrm>
              <a:off x="1228" y="3941"/>
              <a:ext cx="1634" cy="136"/>
            </a:xfrm>
            <a:prstGeom prst="rect">
              <a:avLst/>
            </a:prstGeom>
            <a:noFill/>
            <a:ln w="9525">
              <a:noFill/>
              <a:miter lim="800000"/>
              <a:headEnd/>
              <a:tailEnd/>
            </a:ln>
            <a:effectLst/>
          </p:spPr>
          <p:txBody>
            <a:bodyPr wrap="none" anchor="ctr"/>
            <a:lstStyle/>
            <a:p>
              <a:pPr>
                <a:defRPr/>
              </a:pPr>
              <a:endParaRPr lang="en-US"/>
            </a:p>
          </p:txBody>
        </p:sp>
        <p:sp>
          <p:nvSpPr>
            <p:cNvPr id="179206" name="Oval 6"/>
            <p:cNvSpPr>
              <a:spLocks noChangeArrowheads="1"/>
            </p:cNvSpPr>
            <p:nvPr/>
          </p:nvSpPr>
          <p:spPr bwMode="auto">
            <a:xfrm>
              <a:off x="2238" y="2128"/>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07" name="Oval 7"/>
            <p:cNvSpPr>
              <a:spLocks noChangeArrowheads="1"/>
            </p:cNvSpPr>
            <p:nvPr/>
          </p:nvSpPr>
          <p:spPr bwMode="auto">
            <a:xfrm>
              <a:off x="1992" y="2424"/>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08" name="Oval 8"/>
            <p:cNvSpPr>
              <a:spLocks noChangeArrowheads="1"/>
            </p:cNvSpPr>
            <p:nvPr/>
          </p:nvSpPr>
          <p:spPr bwMode="auto">
            <a:xfrm>
              <a:off x="2073" y="2498"/>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09" name="Oval 9"/>
            <p:cNvSpPr>
              <a:spLocks noChangeArrowheads="1"/>
            </p:cNvSpPr>
            <p:nvPr/>
          </p:nvSpPr>
          <p:spPr bwMode="auto">
            <a:xfrm>
              <a:off x="2155" y="2424"/>
              <a:ext cx="84"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0" name="Oval 10"/>
            <p:cNvSpPr>
              <a:spLocks noChangeArrowheads="1"/>
            </p:cNvSpPr>
            <p:nvPr/>
          </p:nvSpPr>
          <p:spPr bwMode="auto">
            <a:xfrm>
              <a:off x="2238" y="2277"/>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1" name="Oval 11"/>
            <p:cNvSpPr>
              <a:spLocks noChangeArrowheads="1"/>
            </p:cNvSpPr>
            <p:nvPr/>
          </p:nvSpPr>
          <p:spPr bwMode="auto">
            <a:xfrm>
              <a:off x="3545" y="1019"/>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2" name="Oval 12"/>
            <p:cNvSpPr>
              <a:spLocks noChangeArrowheads="1"/>
            </p:cNvSpPr>
            <p:nvPr/>
          </p:nvSpPr>
          <p:spPr bwMode="auto">
            <a:xfrm>
              <a:off x="3702" y="1532"/>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3" name="Oval 13"/>
            <p:cNvSpPr>
              <a:spLocks noChangeArrowheads="1"/>
            </p:cNvSpPr>
            <p:nvPr/>
          </p:nvSpPr>
          <p:spPr bwMode="auto">
            <a:xfrm>
              <a:off x="3830" y="1596"/>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4" name="Oval 14"/>
            <p:cNvSpPr>
              <a:spLocks noChangeArrowheads="1"/>
            </p:cNvSpPr>
            <p:nvPr/>
          </p:nvSpPr>
          <p:spPr bwMode="auto">
            <a:xfrm>
              <a:off x="2564" y="1833"/>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5" name="Oval 15"/>
            <p:cNvSpPr>
              <a:spLocks noChangeArrowheads="1"/>
            </p:cNvSpPr>
            <p:nvPr/>
          </p:nvSpPr>
          <p:spPr bwMode="auto">
            <a:xfrm>
              <a:off x="2564" y="2055"/>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6" name="Oval 16"/>
            <p:cNvSpPr>
              <a:spLocks noChangeArrowheads="1"/>
            </p:cNvSpPr>
            <p:nvPr/>
          </p:nvSpPr>
          <p:spPr bwMode="auto">
            <a:xfrm>
              <a:off x="2646" y="2128"/>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7" name="Oval 17"/>
            <p:cNvSpPr>
              <a:spLocks noChangeArrowheads="1"/>
            </p:cNvSpPr>
            <p:nvPr/>
          </p:nvSpPr>
          <p:spPr bwMode="auto">
            <a:xfrm>
              <a:off x="2809" y="2128"/>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8" name="Oval 18"/>
            <p:cNvSpPr>
              <a:spLocks noChangeArrowheads="1"/>
            </p:cNvSpPr>
            <p:nvPr/>
          </p:nvSpPr>
          <p:spPr bwMode="auto">
            <a:xfrm>
              <a:off x="3136" y="2128"/>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9" name="Oval 19"/>
            <p:cNvSpPr>
              <a:spLocks noChangeArrowheads="1"/>
            </p:cNvSpPr>
            <p:nvPr/>
          </p:nvSpPr>
          <p:spPr bwMode="auto">
            <a:xfrm>
              <a:off x="3299" y="2055"/>
              <a:ext cx="84"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0" name="Oval 20"/>
            <p:cNvSpPr>
              <a:spLocks noChangeArrowheads="1"/>
            </p:cNvSpPr>
            <p:nvPr/>
          </p:nvSpPr>
          <p:spPr bwMode="auto">
            <a:xfrm>
              <a:off x="3381" y="1978"/>
              <a:ext cx="81"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1" name="Oval 21"/>
            <p:cNvSpPr>
              <a:spLocks noChangeArrowheads="1"/>
            </p:cNvSpPr>
            <p:nvPr/>
          </p:nvSpPr>
          <p:spPr bwMode="auto">
            <a:xfrm>
              <a:off x="3445" y="2042"/>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2" name="Oval 22"/>
            <p:cNvSpPr>
              <a:spLocks noChangeArrowheads="1"/>
            </p:cNvSpPr>
            <p:nvPr/>
          </p:nvSpPr>
          <p:spPr bwMode="auto">
            <a:xfrm>
              <a:off x="3573" y="2042"/>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3" name="Oval 23"/>
            <p:cNvSpPr>
              <a:spLocks noChangeArrowheads="1"/>
            </p:cNvSpPr>
            <p:nvPr/>
          </p:nvSpPr>
          <p:spPr bwMode="auto">
            <a:xfrm>
              <a:off x="3627" y="2055"/>
              <a:ext cx="84"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4" name="Oval 24"/>
            <p:cNvSpPr>
              <a:spLocks noChangeArrowheads="1"/>
            </p:cNvSpPr>
            <p:nvPr/>
          </p:nvSpPr>
          <p:spPr bwMode="auto">
            <a:xfrm>
              <a:off x="3702" y="2105"/>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5" name="Oval 25"/>
            <p:cNvSpPr>
              <a:spLocks noChangeArrowheads="1"/>
            </p:cNvSpPr>
            <p:nvPr/>
          </p:nvSpPr>
          <p:spPr bwMode="auto">
            <a:xfrm>
              <a:off x="3790" y="2055"/>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6" name="Oval 26"/>
            <p:cNvSpPr>
              <a:spLocks noChangeArrowheads="1"/>
            </p:cNvSpPr>
            <p:nvPr/>
          </p:nvSpPr>
          <p:spPr bwMode="auto">
            <a:xfrm>
              <a:off x="3509" y="1404"/>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7" name="Oval 27"/>
            <p:cNvSpPr>
              <a:spLocks noChangeArrowheads="1"/>
            </p:cNvSpPr>
            <p:nvPr/>
          </p:nvSpPr>
          <p:spPr bwMode="auto">
            <a:xfrm>
              <a:off x="2238" y="2350"/>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8" name="Oval 28"/>
            <p:cNvSpPr>
              <a:spLocks noChangeArrowheads="1"/>
            </p:cNvSpPr>
            <p:nvPr/>
          </p:nvSpPr>
          <p:spPr bwMode="auto">
            <a:xfrm>
              <a:off x="2320" y="2202"/>
              <a:ext cx="81"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9" name="Oval 29"/>
            <p:cNvSpPr>
              <a:spLocks noChangeArrowheads="1"/>
            </p:cNvSpPr>
            <p:nvPr/>
          </p:nvSpPr>
          <p:spPr bwMode="auto">
            <a:xfrm>
              <a:off x="2483" y="2277"/>
              <a:ext cx="84"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0" name="Oval 30"/>
            <p:cNvSpPr>
              <a:spLocks noChangeArrowheads="1"/>
            </p:cNvSpPr>
            <p:nvPr/>
          </p:nvSpPr>
          <p:spPr bwMode="auto">
            <a:xfrm>
              <a:off x="2320" y="2128"/>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1" name="Oval 31"/>
            <p:cNvSpPr>
              <a:spLocks noChangeArrowheads="1"/>
            </p:cNvSpPr>
            <p:nvPr/>
          </p:nvSpPr>
          <p:spPr bwMode="auto">
            <a:xfrm>
              <a:off x="2320" y="2277"/>
              <a:ext cx="81"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2" name="Oval 32"/>
            <p:cNvSpPr>
              <a:spLocks noChangeArrowheads="1"/>
            </p:cNvSpPr>
            <p:nvPr/>
          </p:nvSpPr>
          <p:spPr bwMode="auto">
            <a:xfrm>
              <a:off x="2320" y="2350"/>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3" name="Oval 33"/>
            <p:cNvSpPr>
              <a:spLocks noChangeArrowheads="1"/>
            </p:cNvSpPr>
            <p:nvPr/>
          </p:nvSpPr>
          <p:spPr bwMode="auto">
            <a:xfrm>
              <a:off x="2401" y="2128"/>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4" name="Oval 34"/>
            <p:cNvSpPr>
              <a:spLocks noChangeArrowheads="1"/>
            </p:cNvSpPr>
            <p:nvPr/>
          </p:nvSpPr>
          <p:spPr bwMode="auto">
            <a:xfrm>
              <a:off x="2483" y="2202"/>
              <a:ext cx="84"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5" name="Oval 35"/>
            <p:cNvSpPr>
              <a:spLocks noChangeArrowheads="1"/>
            </p:cNvSpPr>
            <p:nvPr/>
          </p:nvSpPr>
          <p:spPr bwMode="auto">
            <a:xfrm>
              <a:off x="2483" y="2128"/>
              <a:ext cx="84"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6" name="Oval 36"/>
            <p:cNvSpPr>
              <a:spLocks noChangeArrowheads="1"/>
            </p:cNvSpPr>
            <p:nvPr/>
          </p:nvSpPr>
          <p:spPr bwMode="auto">
            <a:xfrm>
              <a:off x="2564" y="2202"/>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7" name="Oval 37"/>
            <p:cNvSpPr>
              <a:spLocks noChangeArrowheads="1"/>
            </p:cNvSpPr>
            <p:nvPr/>
          </p:nvSpPr>
          <p:spPr bwMode="auto">
            <a:xfrm>
              <a:off x="2096" y="2360"/>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8" name="Oval 38"/>
            <p:cNvSpPr>
              <a:spLocks noChangeArrowheads="1"/>
            </p:cNvSpPr>
            <p:nvPr/>
          </p:nvSpPr>
          <p:spPr bwMode="auto">
            <a:xfrm>
              <a:off x="1910" y="2498"/>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9" name="Oval 39"/>
            <p:cNvSpPr>
              <a:spLocks noChangeArrowheads="1"/>
            </p:cNvSpPr>
            <p:nvPr/>
          </p:nvSpPr>
          <p:spPr bwMode="auto">
            <a:xfrm>
              <a:off x="1992" y="2646"/>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0" name="Oval 40"/>
            <p:cNvSpPr>
              <a:spLocks noChangeArrowheads="1"/>
            </p:cNvSpPr>
            <p:nvPr/>
          </p:nvSpPr>
          <p:spPr bwMode="auto">
            <a:xfrm>
              <a:off x="1910" y="2571"/>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1" name="Oval 41"/>
            <p:cNvSpPr>
              <a:spLocks noChangeArrowheads="1"/>
            </p:cNvSpPr>
            <p:nvPr/>
          </p:nvSpPr>
          <p:spPr bwMode="auto">
            <a:xfrm>
              <a:off x="1775" y="2615"/>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2" name="Oval 42"/>
            <p:cNvSpPr>
              <a:spLocks noChangeArrowheads="1"/>
            </p:cNvSpPr>
            <p:nvPr/>
          </p:nvSpPr>
          <p:spPr bwMode="auto">
            <a:xfrm>
              <a:off x="1502" y="2571"/>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3" name="Oval 43"/>
            <p:cNvSpPr>
              <a:spLocks noChangeArrowheads="1"/>
            </p:cNvSpPr>
            <p:nvPr/>
          </p:nvSpPr>
          <p:spPr bwMode="auto">
            <a:xfrm>
              <a:off x="1665" y="2571"/>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4" name="Oval 44"/>
            <p:cNvSpPr>
              <a:spLocks noChangeArrowheads="1"/>
            </p:cNvSpPr>
            <p:nvPr/>
          </p:nvSpPr>
          <p:spPr bwMode="auto">
            <a:xfrm>
              <a:off x="1420" y="2498"/>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5" name="Oval 45"/>
            <p:cNvSpPr>
              <a:spLocks noChangeArrowheads="1"/>
            </p:cNvSpPr>
            <p:nvPr/>
          </p:nvSpPr>
          <p:spPr bwMode="auto">
            <a:xfrm>
              <a:off x="1325" y="2551"/>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6" name="Oval 46"/>
            <p:cNvSpPr>
              <a:spLocks noChangeArrowheads="1"/>
            </p:cNvSpPr>
            <p:nvPr/>
          </p:nvSpPr>
          <p:spPr bwMode="auto">
            <a:xfrm>
              <a:off x="1420" y="2646"/>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7" name="Oval 47"/>
            <p:cNvSpPr>
              <a:spLocks noChangeArrowheads="1"/>
            </p:cNvSpPr>
            <p:nvPr/>
          </p:nvSpPr>
          <p:spPr bwMode="auto">
            <a:xfrm>
              <a:off x="1584" y="2793"/>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8" name="Oval 48"/>
            <p:cNvSpPr>
              <a:spLocks noChangeArrowheads="1"/>
            </p:cNvSpPr>
            <p:nvPr/>
          </p:nvSpPr>
          <p:spPr bwMode="auto">
            <a:xfrm>
              <a:off x="1665" y="2867"/>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9" name="Oval 49"/>
            <p:cNvSpPr>
              <a:spLocks noChangeArrowheads="1"/>
            </p:cNvSpPr>
            <p:nvPr/>
          </p:nvSpPr>
          <p:spPr bwMode="auto">
            <a:xfrm>
              <a:off x="1747" y="3015"/>
              <a:ext cx="84"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0" name="Oval 50"/>
            <p:cNvSpPr>
              <a:spLocks noChangeArrowheads="1"/>
            </p:cNvSpPr>
            <p:nvPr/>
          </p:nvSpPr>
          <p:spPr bwMode="auto">
            <a:xfrm>
              <a:off x="1828" y="3015"/>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1" name="Oval 51"/>
            <p:cNvSpPr>
              <a:spLocks noChangeArrowheads="1"/>
            </p:cNvSpPr>
            <p:nvPr/>
          </p:nvSpPr>
          <p:spPr bwMode="auto">
            <a:xfrm>
              <a:off x="2891" y="2277"/>
              <a:ext cx="84"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2" name="Oval 52"/>
            <p:cNvSpPr>
              <a:spLocks noChangeArrowheads="1"/>
            </p:cNvSpPr>
            <p:nvPr/>
          </p:nvSpPr>
          <p:spPr bwMode="auto">
            <a:xfrm>
              <a:off x="2809" y="2350"/>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3" name="Oval 53"/>
            <p:cNvSpPr>
              <a:spLocks noChangeArrowheads="1"/>
            </p:cNvSpPr>
            <p:nvPr/>
          </p:nvSpPr>
          <p:spPr bwMode="auto">
            <a:xfrm>
              <a:off x="2728" y="2350"/>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4" name="Oval 54"/>
            <p:cNvSpPr>
              <a:spLocks noChangeArrowheads="1"/>
            </p:cNvSpPr>
            <p:nvPr/>
          </p:nvSpPr>
          <p:spPr bwMode="auto">
            <a:xfrm>
              <a:off x="2646" y="2424"/>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5" name="Oval 55"/>
            <p:cNvSpPr>
              <a:spLocks noChangeArrowheads="1"/>
            </p:cNvSpPr>
            <p:nvPr/>
          </p:nvSpPr>
          <p:spPr bwMode="auto">
            <a:xfrm>
              <a:off x="2320" y="2571"/>
              <a:ext cx="81"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6" name="Oval 56"/>
            <p:cNvSpPr>
              <a:spLocks noChangeArrowheads="1"/>
            </p:cNvSpPr>
            <p:nvPr/>
          </p:nvSpPr>
          <p:spPr bwMode="auto">
            <a:xfrm>
              <a:off x="2238" y="2646"/>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7" name="Oval 57"/>
            <p:cNvSpPr>
              <a:spLocks noChangeArrowheads="1"/>
            </p:cNvSpPr>
            <p:nvPr/>
          </p:nvSpPr>
          <p:spPr bwMode="auto">
            <a:xfrm>
              <a:off x="1339" y="2720"/>
              <a:ext cx="84"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8" name="Oval 58"/>
            <p:cNvSpPr>
              <a:spLocks noChangeArrowheads="1"/>
            </p:cNvSpPr>
            <p:nvPr/>
          </p:nvSpPr>
          <p:spPr bwMode="auto">
            <a:xfrm>
              <a:off x="1518" y="2424"/>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9" name="Oval 59"/>
            <p:cNvSpPr>
              <a:spLocks noChangeArrowheads="1"/>
            </p:cNvSpPr>
            <p:nvPr/>
          </p:nvSpPr>
          <p:spPr bwMode="auto">
            <a:xfrm>
              <a:off x="2073" y="1685"/>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0" name="Oval 60"/>
            <p:cNvSpPr>
              <a:spLocks noChangeArrowheads="1"/>
            </p:cNvSpPr>
            <p:nvPr/>
          </p:nvSpPr>
          <p:spPr bwMode="auto">
            <a:xfrm>
              <a:off x="2160" y="1596"/>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1" name="Oval 61"/>
            <p:cNvSpPr>
              <a:spLocks noChangeArrowheads="1"/>
            </p:cNvSpPr>
            <p:nvPr/>
          </p:nvSpPr>
          <p:spPr bwMode="auto">
            <a:xfrm>
              <a:off x="1903" y="1659"/>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2" name="Oval 62"/>
            <p:cNvSpPr>
              <a:spLocks noChangeArrowheads="1"/>
            </p:cNvSpPr>
            <p:nvPr/>
          </p:nvSpPr>
          <p:spPr bwMode="auto">
            <a:xfrm>
              <a:off x="1582" y="1723"/>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3" name="Oval 63"/>
            <p:cNvSpPr>
              <a:spLocks noChangeArrowheads="1"/>
            </p:cNvSpPr>
            <p:nvPr/>
          </p:nvSpPr>
          <p:spPr bwMode="auto">
            <a:xfrm>
              <a:off x="1454" y="1787"/>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4" name="Oval 64"/>
            <p:cNvSpPr>
              <a:spLocks noChangeArrowheads="1"/>
            </p:cNvSpPr>
            <p:nvPr/>
          </p:nvSpPr>
          <p:spPr bwMode="auto">
            <a:xfrm>
              <a:off x="1584" y="2350"/>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5" name="Oval 65"/>
            <p:cNvSpPr>
              <a:spLocks noChangeArrowheads="1"/>
            </p:cNvSpPr>
            <p:nvPr/>
          </p:nvSpPr>
          <p:spPr bwMode="auto">
            <a:xfrm>
              <a:off x="1665" y="2424"/>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6" name="Oval 66"/>
            <p:cNvSpPr>
              <a:spLocks noChangeArrowheads="1"/>
            </p:cNvSpPr>
            <p:nvPr/>
          </p:nvSpPr>
          <p:spPr bwMode="auto">
            <a:xfrm>
              <a:off x="2320" y="2720"/>
              <a:ext cx="81"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7" name="Oval 67"/>
            <p:cNvSpPr>
              <a:spLocks noChangeArrowheads="1"/>
            </p:cNvSpPr>
            <p:nvPr/>
          </p:nvSpPr>
          <p:spPr bwMode="auto">
            <a:xfrm>
              <a:off x="2155" y="3015"/>
              <a:ext cx="84"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8" name="Oval 68"/>
            <p:cNvSpPr>
              <a:spLocks noChangeArrowheads="1"/>
            </p:cNvSpPr>
            <p:nvPr/>
          </p:nvSpPr>
          <p:spPr bwMode="auto">
            <a:xfrm>
              <a:off x="1992" y="2942"/>
              <a:ext cx="81"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9" name="Oval 69"/>
            <p:cNvSpPr>
              <a:spLocks noChangeArrowheads="1"/>
            </p:cNvSpPr>
            <p:nvPr/>
          </p:nvSpPr>
          <p:spPr bwMode="auto">
            <a:xfrm>
              <a:off x="1992" y="3089"/>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0" name="Oval 70"/>
            <p:cNvSpPr>
              <a:spLocks noChangeArrowheads="1"/>
            </p:cNvSpPr>
            <p:nvPr/>
          </p:nvSpPr>
          <p:spPr bwMode="auto">
            <a:xfrm>
              <a:off x="1828" y="2571"/>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1" name="Oval 71"/>
            <p:cNvSpPr>
              <a:spLocks noChangeArrowheads="1"/>
            </p:cNvSpPr>
            <p:nvPr/>
          </p:nvSpPr>
          <p:spPr bwMode="auto">
            <a:xfrm>
              <a:off x="3953" y="2424"/>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2" name="Oval 72"/>
            <p:cNvSpPr>
              <a:spLocks noChangeArrowheads="1"/>
            </p:cNvSpPr>
            <p:nvPr/>
          </p:nvSpPr>
          <p:spPr bwMode="auto">
            <a:xfrm>
              <a:off x="3464" y="2498"/>
              <a:ext cx="81"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3" name="Oval 73"/>
            <p:cNvSpPr>
              <a:spLocks noChangeArrowheads="1"/>
            </p:cNvSpPr>
            <p:nvPr/>
          </p:nvSpPr>
          <p:spPr bwMode="auto">
            <a:xfrm>
              <a:off x="3545" y="2202"/>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4" name="Oval 74"/>
            <p:cNvSpPr>
              <a:spLocks noChangeArrowheads="1"/>
            </p:cNvSpPr>
            <p:nvPr/>
          </p:nvSpPr>
          <p:spPr bwMode="auto">
            <a:xfrm>
              <a:off x="3382" y="2202"/>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5" name="Oval 75"/>
            <p:cNvSpPr>
              <a:spLocks noChangeArrowheads="1"/>
            </p:cNvSpPr>
            <p:nvPr/>
          </p:nvSpPr>
          <p:spPr bwMode="auto">
            <a:xfrm>
              <a:off x="3299" y="2202"/>
              <a:ext cx="84"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6" name="Oval 76"/>
            <p:cNvSpPr>
              <a:spLocks noChangeArrowheads="1"/>
            </p:cNvSpPr>
            <p:nvPr/>
          </p:nvSpPr>
          <p:spPr bwMode="auto">
            <a:xfrm>
              <a:off x="3217" y="2202"/>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7" name="Oval 77"/>
            <p:cNvSpPr>
              <a:spLocks noChangeArrowheads="1"/>
            </p:cNvSpPr>
            <p:nvPr/>
          </p:nvSpPr>
          <p:spPr bwMode="auto">
            <a:xfrm>
              <a:off x="3790" y="3015"/>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8" name="Oval 78"/>
            <p:cNvSpPr>
              <a:spLocks noChangeArrowheads="1"/>
            </p:cNvSpPr>
            <p:nvPr/>
          </p:nvSpPr>
          <p:spPr bwMode="auto">
            <a:xfrm>
              <a:off x="4689" y="2350"/>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9" name="Oval 79"/>
            <p:cNvSpPr>
              <a:spLocks noChangeArrowheads="1"/>
            </p:cNvSpPr>
            <p:nvPr/>
          </p:nvSpPr>
          <p:spPr bwMode="auto">
            <a:xfrm>
              <a:off x="4608" y="2202"/>
              <a:ext cx="81"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0" name="Oval 80"/>
            <p:cNvSpPr>
              <a:spLocks noChangeArrowheads="1"/>
            </p:cNvSpPr>
            <p:nvPr/>
          </p:nvSpPr>
          <p:spPr bwMode="auto">
            <a:xfrm>
              <a:off x="4443" y="2055"/>
              <a:ext cx="84"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1" name="Oval 81"/>
            <p:cNvSpPr>
              <a:spLocks noChangeArrowheads="1"/>
            </p:cNvSpPr>
            <p:nvPr/>
          </p:nvSpPr>
          <p:spPr bwMode="auto">
            <a:xfrm>
              <a:off x="4280" y="2055"/>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2" name="Oval 82"/>
            <p:cNvSpPr>
              <a:spLocks noChangeArrowheads="1"/>
            </p:cNvSpPr>
            <p:nvPr/>
          </p:nvSpPr>
          <p:spPr bwMode="auto">
            <a:xfrm>
              <a:off x="4198" y="2055"/>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3" name="Oval 83"/>
            <p:cNvSpPr>
              <a:spLocks noChangeArrowheads="1"/>
            </p:cNvSpPr>
            <p:nvPr/>
          </p:nvSpPr>
          <p:spPr bwMode="auto">
            <a:xfrm>
              <a:off x="4362" y="2128"/>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4" name="Oval 84"/>
            <p:cNvSpPr>
              <a:spLocks noChangeArrowheads="1"/>
            </p:cNvSpPr>
            <p:nvPr/>
          </p:nvSpPr>
          <p:spPr bwMode="auto">
            <a:xfrm>
              <a:off x="4280" y="2128"/>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5" name="Oval 85"/>
            <p:cNvSpPr>
              <a:spLocks noChangeArrowheads="1"/>
            </p:cNvSpPr>
            <p:nvPr/>
          </p:nvSpPr>
          <p:spPr bwMode="auto">
            <a:xfrm>
              <a:off x="4117" y="2128"/>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6" name="Oval 86"/>
            <p:cNvSpPr>
              <a:spLocks noChangeArrowheads="1"/>
            </p:cNvSpPr>
            <p:nvPr/>
          </p:nvSpPr>
          <p:spPr bwMode="auto">
            <a:xfrm>
              <a:off x="4035" y="2202"/>
              <a:ext cx="84"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7" name="Oval 87"/>
            <p:cNvSpPr>
              <a:spLocks noChangeArrowheads="1"/>
            </p:cNvSpPr>
            <p:nvPr/>
          </p:nvSpPr>
          <p:spPr bwMode="auto">
            <a:xfrm>
              <a:off x="1992" y="2571"/>
              <a:ext cx="81"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8" name="Oval 88"/>
            <p:cNvSpPr>
              <a:spLocks noChangeArrowheads="1"/>
            </p:cNvSpPr>
            <p:nvPr/>
          </p:nvSpPr>
          <p:spPr bwMode="auto">
            <a:xfrm>
              <a:off x="2401" y="2277"/>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9" name="Oval 89"/>
            <p:cNvSpPr>
              <a:spLocks noChangeArrowheads="1"/>
            </p:cNvSpPr>
            <p:nvPr/>
          </p:nvSpPr>
          <p:spPr bwMode="auto">
            <a:xfrm>
              <a:off x="2564" y="2424"/>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0" name="Oval 90"/>
            <p:cNvSpPr>
              <a:spLocks noChangeArrowheads="1"/>
            </p:cNvSpPr>
            <p:nvPr/>
          </p:nvSpPr>
          <p:spPr bwMode="auto">
            <a:xfrm>
              <a:off x="3217" y="2942"/>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1" name="Oval 91"/>
            <p:cNvSpPr>
              <a:spLocks noChangeArrowheads="1"/>
            </p:cNvSpPr>
            <p:nvPr/>
          </p:nvSpPr>
          <p:spPr bwMode="auto">
            <a:xfrm>
              <a:off x="4035" y="2793"/>
              <a:ext cx="84"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2" name="Oval 92"/>
            <p:cNvSpPr>
              <a:spLocks noChangeArrowheads="1"/>
            </p:cNvSpPr>
            <p:nvPr/>
          </p:nvSpPr>
          <p:spPr bwMode="auto">
            <a:xfrm>
              <a:off x="4117" y="2867"/>
              <a:ext cx="81"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3" name="Oval 93"/>
            <p:cNvSpPr>
              <a:spLocks noChangeArrowheads="1"/>
            </p:cNvSpPr>
            <p:nvPr/>
          </p:nvSpPr>
          <p:spPr bwMode="auto">
            <a:xfrm>
              <a:off x="3872" y="2942"/>
              <a:ext cx="81"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4" name="Oval 94"/>
            <p:cNvSpPr>
              <a:spLocks noChangeArrowheads="1"/>
            </p:cNvSpPr>
            <p:nvPr/>
          </p:nvSpPr>
          <p:spPr bwMode="auto">
            <a:xfrm>
              <a:off x="3953" y="3015"/>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5" name="Oval 95"/>
            <p:cNvSpPr>
              <a:spLocks noChangeArrowheads="1"/>
            </p:cNvSpPr>
            <p:nvPr/>
          </p:nvSpPr>
          <p:spPr bwMode="auto">
            <a:xfrm>
              <a:off x="4241" y="2880"/>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6" name="Oval 96"/>
            <p:cNvSpPr>
              <a:spLocks noChangeArrowheads="1"/>
            </p:cNvSpPr>
            <p:nvPr/>
          </p:nvSpPr>
          <p:spPr bwMode="auto">
            <a:xfrm>
              <a:off x="4145" y="2736"/>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7" name="Oval 97"/>
            <p:cNvSpPr>
              <a:spLocks noChangeArrowheads="1"/>
            </p:cNvSpPr>
            <p:nvPr/>
          </p:nvSpPr>
          <p:spPr bwMode="auto">
            <a:xfrm>
              <a:off x="3713" y="2928"/>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8" name="Oval 98"/>
            <p:cNvSpPr>
              <a:spLocks noChangeArrowheads="1"/>
            </p:cNvSpPr>
            <p:nvPr/>
          </p:nvSpPr>
          <p:spPr bwMode="auto">
            <a:xfrm>
              <a:off x="3809" y="2784"/>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9" name="Oval 99"/>
            <p:cNvSpPr>
              <a:spLocks noChangeArrowheads="1"/>
            </p:cNvSpPr>
            <p:nvPr/>
          </p:nvSpPr>
          <p:spPr bwMode="auto">
            <a:xfrm>
              <a:off x="3905" y="1776"/>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0" name="Oval 100"/>
            <p:cNvSpPr>
              <a:spLocks noChangeArrowheads="1"/>
            </p:cNvSpPr>
            <p:nvPr/>
          </p:nvSpPr>
          <p:spPr bwMode="auto">
            <a:xfrm>
              <a:off x="3665" y="1824"/>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1" name="Oval 101"/>
            <p:cNvSpPr>
              <a:spLocks noChangeArrowheads="1"/>
            </p:cNvSpPr>
            <p:nvPr/>
          </p:nvSpPr>
          <p:spPr bwMode="auto">
            <a:xfrm>
              <a:off x="3617" y="1920"/>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2" name="Oval 102"/>
            <p:cNvSpPr>
              <a:spLocks noChangeArrowheads="1"/>
            </p:cNvSpPr>
            <p:nvPr/>
          </p:nvSpPr>
          <p:spPr bwMode="auto">
            <a:xfrm>
              <a:off x="3953" y="1872"/>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3" name="Oval 103"/>
            <p:cNvSpPr>
              <a:spLocks noChangeArrowheads="1"/>
            </p:cNvSpPr>
            <p:nvPr/>
          </p:nvSpPr>
          <p:spPr bwMode="auto">
            <a:xfrm>
              <a:off x="3761" y="1920"/>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4" name="Oval 104"/>
            <p:cNvSpPr>
              <a:spLocks noChangeArrowheads="1"/>
            </p:cNvSpPr>
            <p:nvPr/>
          </p:nvSpPr>
          <p:spPr bwMode="auto">
            <a:xfrm>
              <a:off x="3809" y="1824"/>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5" name="Oval 105"/>
            <p:cNvSpPr>
              <a:spLocks noChangeArrowheads="1"/>
            </p:cNvSpPr>
            <p:nvPr/>
          </p:nvSpPr>
          <p:spPr bwMode="auto">
            <a:xfrm>
              <a:off x="4049" y="2016"/>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6" name="Oval 106"/>
            <p:cNvSpPr>
              <a:spLocks noChangeArrowheads="1"/>
            </p:cNvSpPr>
            <p:nvPr/>
          </p:nvSpPr>
          <p:spPr bwMode="auto">
            <a:xfrm>
              <a:off x="3905" y="2087"/>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7" name="Oval 107"/>
            <p:cNvSpPr>
              <a:spLocks noChangeArrowheads="1"/>
            </p:cNvSpPr>
            <p:nvPr/>
          </p:nvSpPr>
          <p:spPr bwMode="auto">
            <a:xfrm>
              <a:off x="3857" y="1968"/>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8" name="Oval 108"/>
            <p:cNvSpPr>
              <a:spLocks noChangeArrowheads="1"/>
            </p:cNvSpPr>
            <p:nvPr/>
          </p:nvSpPr>
          <p:spPr bwMode="auto">
            <a:xfrm>
              <a:off x="3617" y="2352"/>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9" name="Oval 109"/>
            <p:cNvSpPr>
              <a:spLocks noChangeArrowheads="1"/>
            </p:cNvSpPr>
            <p:nvPr/>
          </p:nvSpPr>
          <p:spPr bwMode="auto">
            <a:xfrm>
              <a:off x="3809" y="2160"/>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10" name="Oval 110"/>
            <p:cNvSpPr>
              <a:spLocks noChangeArrowheads="1"/>
            </p:cNvSpPr>
            <p:nvPr/>
          </p:nvSpPr>
          <p:spPr bwMode="auto">
            <a:xfrm>
              <a:off x="3713" y="1680"/>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11" name="Oval 111"/>
            <p:cNvSpPr>
              <a:spLocks noChangeArrowheads="1"/>
            </p:cNvSpPr>
            <p:nvPr/>
          </p:nvSpPr>
          <p:spPr bwMode="auto">
            <a:xfrm>
              <a:off x="4337" y="2832"/>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12" name="Oval 112"/>
            <p:cNvSpPr>
              <a:spLocks noChangeArrowheads="1"/>
            </p:cNvSpPr>
            <p:nvPr/>
          </p:nvSpPr>
          <p:spPr bwMode="auto">
            <a:xfrm>
              <a:off x="3313" y="3038"/>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13" name="Oval 113"/>
            <p:cNvSpPr>
              <a:spLocks noChangeArrowheads="1"/>
            </p:cNvSpPr>
            <p:nvPr/>
          </p:nvSpPr>
          <p:spPr bwMode="auto">
            <a:xfrm>
              <a:off x="3713" y="2304"/>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14" name="Oval 114"/>
            <p:cNvSpPr>
              <a:spLocks noChangeArrowheads="1"/>
            </p:cNvSpPr>
            <p:nvPr/>
          </p:nvSpPr>
          <p:spPr bwMode="auto">
            <a:xfrm>
              <a:off x="3473" y="2304"/>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15" name="Oval 115"/>
            <p:cNvSpPr>
              <a:spLocks noChangeArrowheads="1"/>
            </p:cNvSpPr>
            <p:nvPr/>
          </p:nvSpPr>
          <p:spPr bwMode="auto">
            <a:xfrm rot="13755418">
              <a:off x="4111" y="2422"/>
              <a:ext cx="462" cy="714"/>
            </a:xfrm>
            <a:prstGeom prst="ellipse">
              <a:avLst/>
            </a:prstGeom>
            <a:noFill/>
            <a:ln w="76200">
              <a:solidFill>
                <a:srgbClr val="000000"/>
              </a:solidFill>
              <a:round/>
              <a:headEnd/>
              <a:tailEnd/>
            </a:ln>
            <a:effectLst>
              <a:outerShdw dist="127000" dir="13012194" algn="ctr" rotWithShape="0">
                <a:srgbClr val="333333">
                  <a:alpha val="50000"/>
                </a:srgbClr>
              </a:outerShdw>
            </a:effectLst>
          </p:spPr>
          <p:txBody>
            <a:bodyPr vert="eaVert" wrap="none" anchor="ctr"/>
            <a:lstStyle/>
            <a:p>
              <a:pPr algn="ctr" eaLnBrk="1" hangingPunct="1">
                <a:spcBef>
                  <a:spcPct val="0"/>
                </a:spcBef>
                <a:buClrTx/>
                <a:buSzTx/>
                <a:buFontTx/>
                <a:buNone/>
                <a:defRPr/>
              </a:pPr>
              <a:endParaRPr lang="en-US" sz="2400">
                <a:solidFill>
                  <a:srgbClr val="000000"/>
                </a:solidFill>
                <a:effectLst/>
              </a:endParaRPr>
            </a:p>
          </p:txBody>
        </p:sp>
        <p:sp>
          <p:nvSpPr>
            <p:cNvPr id="179316" name="Oval 116"/>
            <p:cNvSpPr>
              <a:spLocks noChangeArrowheads="1"/>
            </p:cNvSpPr>
            <p:nvPr/>
          </p:nvSpPr>
          <p:spPr bwMode="auto">
            <a:xfrm rot="1833177">
              <a:off x="3030" y="1440"/>
              <a:ext cx="1375" cy="1107"/>
            </a:xfrm>
            <a:prstGeom prst="ellipse">
              <a:avLst/>
            </a:prstGeom>
            <a:noFill/>
            <a:ln w="76200">
              <a:solidFill>
                <a:srgbClr val="000000"/>
              </a:solidFill>
              <a:round/>
              <a:headEnd/>
              <a:tailEnd/>
            </a:ln>
            <a:effectLst/>
          </p:spPr>
          <p:txBody>
            <a:bodyPr wrap="none" anchor="ctr"/>
            <a:lstStyle/>
            <a:p>
              <a:pPr>
                <a:defRPr/>
              </a:pPr>
              <a:endParaRPr lang="en-US"/>
            </a:p>
          </p:txBody>
        </p:sp>
        <p:sp>
          <p:nvSpPr>
            <p:cNvPr id="179317" name="Oval 117"/>
            <p:cNvSpPr>
              <a:spLocks noChangeArrowheads="1"/>
            </p:cNvSpPr>
            <p:nvPr/>
          </p:nvSpPr>
          <p:spPr bwMode="auto">
            <a:xfrm rot="-680052">
              <a:off x="2094" y="1919"/>
              <a:ext cx="593" cy="415"/>
            </a:xfrm>
            <a:prstGeom prst="ellipse">
              <a:avLst/>
            </a:prstGeom>
            <a:noFill/>
            <a:ln w="76200">
              <a:solidFill>
                <a:srgbClr val="000000"/>
              </a:solidFill>
              <a:round/>
              <a:headEnd/>
              <a:tailEnd/>
            </a:ln>
            <a:effectLst/>
          </p:spPr>
          <p:txBody>
            <a:bodyPr wrap="none" anchor="ctr"/>
            <a:lstStyle/>
            <a:p>
              <a:pPr>
                <a:defRPr/>
              </a:pPr>
              <a:endParaRPr lang="en-US"/>
            </a:p>
          </p:txBody>
        </p:sp>
      </p:grpSp>
      <p:sp>
        <p:nvSpPr>
          <p:cNvPr id="26628" name="Text Box 118"/>
          <p:cNvSpPr txBox="1">
            <a:spLocks noChangeArrowheads="1"/>
          </p:cNvSpPr>
          <p:nvPr/>
        </p:nvSpPr>
        <p:spPr bwMode="auto">
          <a:xfrm>
            <a:off x="153988" y="3008313"/>
            <a:ext cx="1069975" cy="4000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2000" b="1" dirty="0">
                <a:solidFill>
                  <a:schemeClr val="tx2"/>
                </a:solidFill>
                <a:effectLst/>
                <a:latin typeface="Arial" charset="0"/>
              </a:rPr>
              <a:t>FRONT</a:t>
            </a:r>
            <a:endParaRPr lang="en-US" sz="1800" b="1" dirty="0">
              <a:solidFill>
                <a:schemeClr val="tx2"/>
              </a:solidFill>
              <a:effectLst/>
              <a:latin typeface="Arial" charset="0"/>
            </a:endParaRPr>
          </a:p>
        </p:txBody>
      </p:sp>
      <p:sp>
        <p:nvSpPr>
          <p:cNvPr id="26629" name="Text Box 118"/>
          <p:cNvSpPr txBox="1">
            <a:spLocks noChangeArrowheads="1"/>
          </p:cNvSpPr>
          <p:nvPr/>
        </p:nvSpPr>
        <p:spPr bwMode="auto">
          <a:xfrm>
            <a:off x="9029700" y="3048000"/>
            <a:ext cx="928688" cy="4000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2000" b="1" dirty="0">
                <a:solidFill>
                  <a:schemeClr val="tx2"/>
                </a:solidFill>
                <a:effectLst/>
                <a:latin typeface="Arial" charset="0"/>
              </a:rPr>
              <a:t>BACK</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114425" y="127000"/>
            <a:ext cx="7972425" cy="641350"/>
          </a:xfrm>
          <a:prstGeom prst="rect">
            <a:avLst/>
          </a:prstGeom>
          <a:noFill/>
          <a:ln w="9525">
            <a:noFill/>
            <a:miter lim="800000"/>
            <a:headEnd/>
            <a:tailEnd/>
          </a:ln>
        </p:spPr>
        <p:txBody>
          <a:bodyPr>
            <a:spAutoFit/>
          </a:bodyPr>
          <a:lstStyle/>
          <a:p>
            <a:pPr algn="ctr" eaLnBrk="1" hangingPunct="1">
              <a:spcBef>
                <a:spcPct val="0"/>
              </a:spcBef>
              <a:buClrTx/>
              <a:buSzTx/>
              <a:buFontTx/>
              <a:buNone/>
            </a:pPr>
            <a:r>
              <a:rPr lang="en-US" sz="3600" dirty="0" smtClean="0">
                <a:solidFill>
                  <a:schemeClr val="tx2"/>
                </a:solidFill>
                <a:effectLst/>
                <a:latin typeface="Arial" charset="0"/>
              </a:rPr>
              <a:t>Typical </a:t>
            </a:r>
            <a:r>
              <a:rPr lang="en-US" sz="3600" u="sng" dirty="0" smtClean="0">
                <a:solidFill>
                  <a:schemeClr val="tx2"/>
                </a:solidFill>
                <a:effectLst/>
                <a:latin typeface="Arial" charset="0"/>
              </a:rPr>
              <a:t>READING</a:t>
            </a:r>
            <a:r>
              <a:rPr lang="en-US" sz="3600" dirty="0" smtClean="0">
                <a:solidFill>
                  <a:schemeClr val="tx2"/>
                </a:solidFill>
                <a:effectLst/>
                <a:latin typeface="Arial" charset="0"/>
              </a:rPr>
              <a:t> Areas</a:t>
            </a:r>
            <a:endParaRPr lang="en-US" sz="3600" dirty="0">
              <a:solidFill>
                <a:schemeClr val="tx2"/>
              </a:solidFill>
              <a:effectLst/>
              <a:latin typeface="Arial" charset="0"/>
            </a:endParaRPr>
          </a:p>
        </p:txBody>
      </p:sp>
      <p:sp>
        <p:nvSpPr>
          <p:cNvPr id="188419" name="Line 3"/>
          <p:cNvSpPr>
            <a:spLocks noChangeShapeType="1"/>
          </p:cNvSpPr>
          <p:nvPr/>
        </p:nvSpPr>
        <p:spPr bwMode="auto">
          <a:xfrm>
            <a:off x="4800600" y="3200400"/>
            <a:ext cx="1200150" cy="0"/>
          </a:xfrm>
          <a:prstGeom prst="line">
            <a:avLst/>
          </a:prstGeom>
          <a:noFill/>
          <a:ln w="57150">
            <a:noFill/>
            <a:round/>
            <a:headEnd type="triangle" w="med" len="med"/>
            <a:tailEnd type="triangle" w="med" len="med"/>
          </a:ln>
          <a:effectLst/>
        </p:spPr>
        <p:txBody>
          <a:bodyPr/>
          <a:lstStyle/>
          <a:p>
            <a:pPr>
              <a:defRPr/>
            </a:pPr>
            <a:endParaRPr lang="en-US"/>
          </a:p>
        </p:txBody>
      </p:sp>
      <p:grpSp>
        <p:nvGrpSpPr>
          <p:cNvPr id="2" name="Group 4"/>
          <p:cNvGrpSpPr>
            <a:grpSpLocks/>
          </p:cNvGrpSpPr>
          <p:nvPr/>
        </p:nvGrpSpPr>
        <p:grpSpPr bwMode="auto">
          <a:xfrm>
            <a:off x="1200150" y="838200"/>
            <a:ext cx="7969250" cy="6007100"/>
            <a:chOff x="672" y="528"/>
            <a:chExt cx="4462" cy="3784"/>
          </a:xfrm>
        </p:grpSpPr>
        <p:pic>
          <p:nvPicPr>
            <p:cNvPr id="188421" name="Picture 5" descr="brochurebrain"/>
            <p:cNvPicPr>
              <a:picLocks noChangeAspect="1" noChangeArrowheads="1"/>
            </p:cNvPicPr>
            <p:nvPr/>
          </p:nvPicPr>
          <p:blipFill>
            <a:blip r:embed="rId3" cstate="print">
              <a:lum bright="6000"/>
              <a:grayscl/>
            </a:blip>
            <a:srcRect/>
            <a:stretch>
              <a:fillRect/>
            </a:stretch>
          </p:blipFill>
          <p:spPr bwMode="auto">
            <a:xfrm>
              <a:off x="672" y="528"/>
              <a:ext cx="4416" cy="3784"/>
            </a:xfrm>
            <a:prstGeom prst="rect">
              <a:avLst/>
            </a:prstGeom>
            <a:solidFill>
              <a:srgbClr val="000000"/>
            </a:solidFill>
            <a:ln w="9525">
              <a:noFill/>
              <a:miter lim="800000"/>
              <a:headEnd/>
              <a:tailEnd/>
            </a:ln>
            <a:effectLst>
              <a:outerShdw dist="38100" dir="5400000" algn="ctr" rotWithShape="0">
                <a:srgbClr val="505050">
                  <a:alpha val="50000"/>
                </a:srgbClr>
              </a:outerShdw>
            </a:effectLst>
          </p:spPr>
        </p:pic>
        <p:sp>
          <p:nvSpPr>
            <p:cNvPr id="20486" name="Oval 6"/>
            <p:cNvSpPr>
              <a:spLocks noChangeArrowheads="1"/>
            </p:cNvSpPr>
            <p:nvPr/>
          </p:nvSpPr>
          <p:spPr bwMode="auto">
            <a:xfrm rot="-7844582">
              <a:off x="4158" y="2418"/>
              <a:ext cx="414" cy="570"/>
            </a:xfrm>
            <a:prstGeom prst="ellipse">
              <a:avLst/>
            </a:prstGeom>
            <a:solidFill>
              <a:srgbClr val="000000"/>
            </a:solidFill>
            <a:ln w="9525">
              <a:noFill/>
              <a:round/>
              <a:headEnd/>
              <a:tailEnd/>
            </a:ln>
            <a:effectLst>
              <a:prstShdw prst="shdw13" dist="179605" dir="10312194">
                <a:srgbClr val="333333">
                  <a:alpha val="50000"/>
                </a:srgbClr>
              </a:prstShdw>
            </a:effectLst>
          </p:spPr>
          <p:txBody>
            <a:bodyPr vert="eaVert" wrap="none" anchor="ctr"/>
            <a:lstStyle/>
            <a:p>
              <a:pPr algn="ctr" eaLnBrk="1" hangingPunct="1">
                <a:spcBef>
                  <a:spcPct val="0"/>
                </a:spcBef>
                <a:buClrTx/>
                <a:buSzTx/>
                <a:buFontTx/>
                <a:buNone/>
              </a:pPr>
              <a:endParaRPr lang="en-US" sz="2400">
                <a:solidFill>
                  <a:srgbClr val="000000"/>
                </a:solidFill>
                <a:effectLst/>
              </a:endParaRPr>
            </a:p>
          </p:txBody>
        </p:sp>
        <p:sp>
          <p:nvSpPr>
            <p:cNvPr id="188423" name="Oval 7"/>
            <p:cNvSpPr>
              <a:spLocks noChangeArrowheads="1"/>
            </p:cNvSpPr>
            <p:nvPr/>
          </p:nvSpPr>
          <p:spPr bwMode="auto">
            <a:xfrm rot="1833177">
              <a:off x="3022" y="1490"/>
              <a:ext cx="1382" cy="1047"/>
            </a:xfrm>
            <a:prstGeom prst="ellipse">
              <a:avLst/>
            </a:prstGeom>
            <a:solidFill>
              <a:srgbClr val="000000"/>
            </a:solidFill>
            <a:ln w="9525">
              <a:noFill/>
              <a:round/>
              <a:headEnd/>
              <a:tailEnd/>
            </a:ln>
            <a:effectLst/>
          </p:spPr>
          <p:txBody>
            <a:bodyPr wrap="none" anchor="ctr"/>
            <a:lstStyle/>
            <a:p>
              <a:pPr>
                <a:defRPr/>
              </a:pPr>
              <a:endParaRPr lang="en-US"/>
            </a:p>
          </p:txBody>
        </p:sp>
        <p:sp>
          <p:nvSpPr>
            <p:cNvPr id="188424" name="Oval 8"/>
            <p:cNvSpPr>
              <a:spLocks noChangeArrowheads="1"/>
            </p:cNvSpPr>
            <p:nvPr/>
          </p:nvSpPr>
          <p:spPr bwMode="auto">
            <a:xfrm rot="-680052">
              <a:off x="2077" y="1967"/>
              <a:ext cx="593" cy="415"/>
            </a:xfrm>
            <a:prstGeom prst="ellipse">
              <a:avLst/>
            </a:prstGeom>
            <a:solidFill>
              <a:srgbClr val="000000"/>
            </a:solidFill>
            <a:ln w="9525">
              <a:noFill/>
              <a:round/>
              <a:headEnd/>
              <a:tailEnd/>
            </a:ln>
            <a:effectLst/>
          </p:spPr>
          <p:txBody>
            <a:bodyPr wrap="none" anchor="ctr"/>
            <a:lstStyle/>
            <a:p>
              <a:pPr>
                <a:defRPr/>
              </a:pPr>
              <a:endParaRPr lang="en-US"/>
            </a:p>
          </p:txBody>
        </p:sp>
        <p:sp>
          <p:nvSpPr>
            <p:cNvPr id="20489" name="Text Box 9"/>
            <p:cNvSpPr txBox="1">
              <a:spLocks noChangeArrowheads="1"/>
            </p:cNvSpPr>
            <p:nvPr/>
          </p:nvSpPr>
          <p:spPr bwMode="auto">
            <a:xfrm>
              <a:off x="1151" y="3934"/>
              <a:ext cx="1660" cy="2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2000" b="1">
                  <a:solidFill>
                    <a:srgbClr val="000000"/>
                  </a:solidFill>
                  <a:effectLst/>
                </a:rPr>
                <a:t>LEFT HEMISPHERE</a:t>
              </a:r>
            </a:p>
          </p:txBody>
        </p:sp>
        <p:sp>
          <p:nvSpPr>
            <p:cNvPr id="20490" name="Text Box 10"/>
            <p:cNvSpPr txBox="1">
              <a:spLocks noChangeArrowheads="1"/>
            </p:cNvSpPr>
            <p:nvPr/>
          </p:nvSpPr>
          <p:spPr bwMode="auto">
            <a:xfrm>
              <a:off x="1090" y="1488"/>
              <a:ext cx="1918" cy="288"/>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2400" b="1">
                  <a:solidFill>
                    <a:srgbClr val="000000"/>
                  </a:solidFill>
                  <a:effectLst/>
                  <a:latin typeface="Arial Black" pitchFamily="34" charset="0"/>
                </a:rPr>
                <a:t>WORD ANALYSIS</a:t>
              </a:r>
            </a:p>
          </p:txBody>
        </p:sp>
        <p:sp>
          <p:nvSpPr>
            <p:cNvPr id="20491" name="Text Box 11"/>
            <p:cNvSpPr txBox="1">
              <a:spLocks noChangeArrowheads="1"/>
            </p:cNvSpPr>
            <p:nvPr/>
          </p:nvSpPr>
          <p:spPr bwMode="auto">
            <a:xfrm>
              <a:off x="3216" y="1200"/>
              <a:ext cx="1918" cy="288"/>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2400" b="1" dirty="0">
                  <a:solidFill>
                    <a:srgbClr val="000000"/>
                  </a:solidFill>
                  <a:effectLst/>
                  <a:latin typeface="Arial Black" pitchFamily="34" charset="0"/>
                </a:rPr>
                <a:t>WORD ANALYSIS</a:t>
              </a:r>
            </a:p>
          </p:txBody>
        </p:sp>
        <p:sp>
          <p:nvSpPr>
            <p:cNvPr id="20492" name="Text Box 12"/>
            <p:cNvSpPr txBox="1">
              <a:spLocks noChangeArrowheads="1"/>
            </p:cNvSpPr>
            <p:nvPr/>
          </p:nvSpPr>
          <p:spPr bwMode="auto">
            <a:xfrm>
              <a:off x="3638" y="2959"/>
              <a:ext cx="1417" cy="480"/>
            </a:xfrm>
            <a:prstGeom prst="rect">
              <a:avLst/>
            </a:prstGeom>
            <a:noFill/>
            <a:ln w="9525">
              <a:noFill/>
              <a:miter lim="800000"/>
              <a:headEnd/>
              <a:tailEnd/>
            </a:ln>
          </p:spPr>
          <p:txBody>
            <a:bodyPr wrap="none">
              <a:spAutoFit/>
            </a:bodyPr>
            <a:lstStyle/>
            <a:p>
              <a:pPr algn="ctr" eaLnBrk="1" hangingPunct="1">
                <a:spcBef>
                  <a:spcPct val="0"/>
                </a:spcBef>
                <a:buClrTx/>
                <a:buSzTx/>
                <a:buFontTx/>
                <a:buNone/>
              </a:pPr>
              <a:r>
                <a:rPr lang="en-US" sz="2400" b="1">
                  <a:solidFill>
                    <a:srgbClr val="000000"/>
                  </a:solidFill>
                  <a:effectLst/>
                  <a:latin typeface="Arial Black" pitchFamily="34" charset="0"/>
                </a:rPr>
                <a:t>AUTOMATIC</a:t>
              </a:r>
            </a:p>
            <a:p>
              <a:pPr algn="ctr" eaLnBrk="1" hangingPunct="1">
                <a:spcBef>
                  <a:spcPct val="0"/>
                </a:spcBef>
                <a:buClrTx/>
                <a:buSzTx/>
                <a:buFontTx/>
                <a:buNone/>
              </a:pPr>
              <a:r>
                <a:rPr lang="en-US" sz="2000" b="1">
                  <a:solidFill>
                    <a:srgbClr val="000000"/>
                  </a:solidFill>
                  <a:effectLst/>
                  <a:latin typeface="Arial Black" pitchFamily="34" charset="0"/>
                </a:rPr>
                <a:t>(SIGHT WORD)</a:t>
              </a:r>
            </a:p>
          </p:txBody>
        </p:sp>
        <p:sp>
          <p:nvSpPr>
            <p:cNvPr id="188429" name="Freeform 13"/>
            <p:cNvSpPr>
              <a:spLocks/>
            </p:cNvSpPr>
            <p:nvPr/>
          </p:nvSpPr>
          <p:spPr bwMode="auto">
            <a:xfrm>
              <a:off x="4464" y="1792"/>
              <a:ext cx="344" cy="704"/>
            </a:xfrm>
            <a:custGeom>
              <a:avLst/>
              <a:gdLst/>
              <a:ahLst/>
              <a:cxnLst>
                <a:cxn ang="0">
                  <a:pos x="0" y="80"/>
                </a:cxn>
                <a:cxn ang="0">
                  <a:pos x="240" y="80"/>
                </a:cxn>
                <a:cxn ang="0">
                  <a:pos x="336" y="560"/>
                </a:cxn>
                <a:cxn ang="0">
                  <a:pos x="192" y="704"/>
                </a:cxn>
              </a:cxnLst>
              <a:rect l="0" t="0" r="r" b="b"/>
              <a:pathLst>
                <a:path w="344" h="704">
                  <a:moveTo>
                    <a:pt x="0" y="80"/>
                  </a:moveTo>
                  <a:cubicBezTo>
                    <a:pt x="92" y="40"/>
                    <a:pt x="184" y="0"/>
                    <a:pt x="240" y="80"/>
                  </a:cubicBezTo>
                  <a:cubicBezTo>
                    <a:pt x="296" y="160"/>
                    <a:pt x="344" y="456"/>
                    <a:pt x="336" y="560"/>
                  </a:cubicBezTo>
                  <a:cubicBezTo>
                    <a:pt x="328" y="664"/>
                    <a:pt x="260" y="684"/>
                    <a:pt x="192" y="704"/>
                  </a:cubicBezTo>
                </a:path>
              </a:pathLst>
            </a:custGeom>
            <a:noFill/>
            <a:ln w="57150" cmpd="sng">
              <a:solidFill>
                <a:srgbClr val="000000"/>
              </a:solidFill>
              <a:round/>
              <a:headEnd type="triangle" w="med" len="med"/>
              <a:tailEnd type="triangle" w="med" len="med"/>
            </a:ln>
            <a:effectLst/>
          </p:spPr>
          <p:txBody>
            <a:bodyPr/>
            <a:lstStyle/>
            <a:p>
              <a:pPr>
                <a:defRPr/>
              </a:pPr>
              <a:endParaRPr lang="en-US"/>
            </a:p>
          </p:txBody>
        </p:sp>
        <p:sp>
          <p:nvSpPr>
            <p:cNvPr id="188430" name="Line 14"/>
            <p:cNvSpPr>
              <a:spLocks noChangeShapeType="1"/>
            </p:cNvSpPr>
            <p:nvPr/>
          </p:nvSpPr>
          <p:spPr bwMode="auto">
            <a:xfrm flipH="1" flipV="1">
              <a:off x="2592" y="2304"/>
              <a:ext cx="1344" cy="384"/>
            </a:xfrm>
            <a:prstGeom prst="line">
              <a:avLst/>
            </a:prstGeom>
            <a:noFill/>
            <a:ln w="57150">
              <a:noFill/>
              <a:round/>
              <a:headEnd type="triangle" w="med" len="med"/>
              <a:tailEnd type="triangle" w="med" len="med"/>
            </a:ln>
            <a:effectLst/>
          </p:spPr>
          <p:txBody>
            <a:bodyPr/>
            <a:lstStyle/>
            <a:p>
              <a:pPr>
                <a:defRPr/>
              </a:pPr>
              <a:endParaRPr lang="en-US"/>
            </a:p>
          </p:txBody>
        </p:sp>
        <p:sp>
          <p:nvSpPr>
            <p:cNvPr id="188431" name="Line 15"/>
            <p:cNvSpPr>
              <a:spLocks noChangeShapeType="1"/>
            </p:cNvSpPr>
            <p:nvPr/>
          </p:nvSpPr>
          <p:spPr bwMode="auto">
            <a:xfrm flipH="1">
              <a:off x="2688" y="2016"/>
              <a:ext cx="336" cy="96"/>
            </a:xfrm>
            <a:prstGeom prst="line">
              <a:avLst/>
            </a:prstGeom>
            <a:noFill/>
            <a:ln w="57150">
              <a:solidFill>
                <a:srgbClr val="000000"/>
              </a:solidFill>
              <a:round/>
              <a:headEnd type="triangle" w="med" len="med"/>
              <a:tailEnd type="triangle" w="med" len="med"/>
            </a:ln>
            <a:effectLst/>
          </p:spPr>
          <p:txBody>
            <a:bodyPr/>
            <a:lstStyle/>
            <a:p>
              <a:pPr>
                <a:defRPr/>
              </a:pPr>
              <a:endParaRPr lang="en-US"/>
            </a:p>
          </p:txBody>
        </p:sp>
        <p:sp>
          <p:nvSpPr>
            <p:cNvPr id="188432" name="Line 16"/>
            <p:cNvSpPr>
              <a:spLocks noChangeShapeType="1"/>
            </p:cNvSpPr>
            <p:nvPr/>
          </p:nvSpPr>
          <p:spPr bwMode="auto">
            <a:xfrm flipH="1" flipV="1">
              <a:off x="2640" y="2304"/>
              <a:ext cx="1440" cy="480"/>
            </a:xfrm>
            <a:prstGeom prst="line">
              <a:avLst/>
            </a:prstGeom>
            <a:noFill/>
            <a:ln w="57150">
              <a:solidFill>
                <a:srgbClr val="000000"/>
              </a:solidFill>
              <a:prstDash val="sysDot"/>
              <a:round/>
              <a:headEnd type="triangle" w="med" len="med"/>
              <a:tailEnd type="triangle" w="med" len="med"/>
            </a:ln>
            <a:effectLst/>
          </p:spPr>
          <p:txBody>
            <a:bodyPr/>
            <a:lstStyle/>
            <a:p>
              <a:pPr>
                <a:defRPr/>
              </a:pPr>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2055813" y="1193800"/>
            <a:ext cx="6430962" cy="4297363"/>
          </a:xfrm>
          <a:prstGeom prst="rect">
            <a:avLst/>
          </a:prstGeom>
          <a:noFill/>
          <a:ln w="9525">
            <a:noFill/>
            <a:miter lim="800000"/>
            <a:headEnd/>
            <a:tailEnd/>
          </a:ln>
        </p:spPr>
      </p:pic>
      <p:sp>
        <p:nvSpPr>
          <p:cNvPr id="10243" name="Text Box 3"/>
          <p:cNvSpPr txBox="1">
            <a:spLocks noChangeArrowheads="1"/>
          </p:cNvSpPr>
          <p:nvPr/>
        </p:nvSpPr>
        <p:spPr bwMode="auto">
          <a:xfrm>
            <a:off x="1854200" y="4876800"/>
            <a:ext cx="2230438" cy="1006475"/>
          </a:xfrm>
          <a:prstGeom prst="rect">
            <a:avLst/>
          </a:prstGeom>
          <a:solidFill>
            <a:srgbClr val="FBFBFF"/>
          </a:solidFill>
          <a:ln w="9525">
            <a:noFill/>
            <a:miter lim="800000"/>
            <a:headEnd/>
            <a:tailEnd/>
          </a:ln>
        </p:spPr>
        <p:txBody>
          <a:bodyPr wrap="none">
            <a:spAutoFit/>
          </a:bodyPr>
          <a:lstStyle/>
          <a:p>
            <a:pPr algn="ctr">
              <a:spcBef>
                <a:spcPct val="0"/>
              </a:spcBef>
              <a:buClrTx/>
              <a:buSzTx/>
              <a:buFontTx/>
              <a:buNone/>
            </a:pPr>
            <a:r>
              <a:rPr lang="en-US" sz="2000" b="1" u="sng">
                <a:solidFill>
                  <a:schemeClr val="bg2"/>
                </a:solidFill>
                <a:effectLst/>
                <a:latin typeface="Arial" charset="0"/>
              </a:rPr>
              <a:t>STG (bilateral)</a:t>
            </a:r>
          </a:p>
          <a:p>
            <a:pPr algn="ctr">
              <a:spcBef>
                <a:spcPct val="0"/>
              </a:spcBef>
              <a:buClrTx/>
              <a:buSzTx/>
              <a:buFontTx/>
              <a:buNone/>
            </a:pPr>
            <a:r>
              <a:rPr lang="en-US" sz="2000">
                <a:solidFill>
                  <a:schemeClr val="bg2"/>
                </a:solidFill>
                <a:effectLst/>
                <a:latin typeface="Arial" charset="0"/>
              </a:rPr>
              <a:t>acoustic-phonetic </a:t>
            </a:r>
          </a:p>
          <a:p>
            <a:pPr algn="ctr">
              <a:spcBef>
                <a:spcPct val="0"/>
              </a:spcBef>
              <a:buClrTx/>
              <a:buSzTx/>
              <a:buFontTx/>
              <a:buNone/>
            </a:pPr>
            <a:r>
              <a:rPr lang="en-US" sz="2000">
                <a:solidFill>
                  <a:schemeClr val="bg2"/>
                </a:solidFill>
                <a:effectLst/>
                <a:latin typeface="Arial" charset="0"/>
              </a:rPr>
              <a:t>speech codes</a:t>
            </a:r>
            <a:endParaRPr lang="en-US" sz="2400">
              <a:solidFill>
                <a:schemeClr val="bg2"/>
              </a:solidFill>
              <a:effectLst/>
            </a:endParaRPr>
          </a:p>
        </p:txBody>
      </p:sp>
      <p:sp>
        <p:nvSpPr>
          <p:cNvPr id="83972" name="Line 4"/>
          <p:cNvSpPr>
            <a:spLocks noChangeShapeType="1"/>
          </p:cNvSpPr>
          <p:nvPr/>
        </p:nvSpPr>
        <p:spPr bwMode="auto">
          <a:xfrm flipV="1">
            <a:off x="3514725" y="3505200"/>
            <a:ext cx="1714500" cy="1371600"/>
          </a:xfrm>
          <a:prstGeom prst="line">
            <a:avLst/>
          </a:prstGeom>
          <a:noFill/>
          <a:ln w="9525">
            <a:solidFill>
              <a:schemeClr val="bg2"/>
            </a:solidFill>
            <a:round/>
            <a:headEnd/>
            <a:tailEnd type="oval" w="med" len="med"/>
          </a:ln>
          <a:effectLst/>
        </p:spPr>
        <p:txBody>
          <a:bodyPr wrap="none" anchor="ctr"/>
          <a:lstStyle/>
          <a:p>
            <a:pPr>
              <a:defRPr/>
            </a:pPr>
            <a:endParaRPr lang="en-US"/>
          </a:p>
        </p:txBody>
      </p:sp>
      <p:sp>
        <p:nvSpPr>
          <p:cNvPr id="10245" name="Text Box 5"/>
          <p:cNvSpPr txBox="1">
            <a:spLocks noChangeArrowheads="1"/>
          </p:cNvSpPr>
          <p:nvPr/>
        </p:nvSpPr>
        <p:spPr bwMode="auto">
          <a:xfrm>
            <a:off x="6662738" y="5761038"/>
            <a:ext cx="2987675" cy="711200"/>
          </a:xfrm>
          <a:prstGeom prst="rect">
            <a:avLst/>
          </a:prstGeom>
          <a:solidFill>
            <a:srgbClr val="FBFBFF"/>
          </a:solidFill>
          <a:ln w="9525">
            <a:solidFill>
              <a:schemeClr val="tx1"/>
            </a:solidFill>
            <a:miter lim="800000"/>
            <a:headEnd/>
            <a:tailEnd/>
          </a:ln>
        </p:spPr>
        <p:txBody>
          <a:bodyPr wrap="none">
            <a:spAutoFit/>
          </a:bodyPr>
          <a:lstStyle/>
          <a:p>
            <a:pPr algn="ctr">
              <a:spcBef>
                <a:spcPct val="0"/>
              </a:spcBef>
              <a:buClrTx/>
              <a:buSzTx/>
              <a:buFontTx/>
              <a:buNone/>
            </a:pPr>
            <a:r>
              <a:rPr lang="en-US" sz="2000" b="1" u="sng">
                <a:solidFill>
                  <a:schemeClr val="bg2"/>
                </a:solidFill>
                <a:effectLst/>
                <a:latin typeface="Arial" charset="0"/>
              </a:rPr>
              <a:t>pMTG (left)</a:t>
            </a:r>
          </a:p>
          <a:p>
            <a:pPr algn="ctr">
              <a:spcBef>
                <a:spcPct val="0"/>
              </a:spcBef>
              <a:buClrTx/>
              <a:buSzTx/>
              <a:buFontTx/>
              <a:buNone/>
            </a:pPr>
            <a:r>
              <a:rPr lang="en-US" sz="2000">
                <a:solidFill>
                  <a:schemeClr val="bg2"/>
                </a:solidFill>
                <a:effectLst/>
                <a:latin typeface="Arial" charset="0"/>
              </a:rPr>
              <a:t>sound-meaning interface</a:t>
            </a:r>
          </a:p>
        </p:txBody>
      </p:sp>
      <p:sp>
        <p:nvSpPr>
          <p:cNvPr id="83974" name="Line 6"/>
          <p:cNvSpPr>
            <a:spLocks noChangeShapeType="1"/>
          </p:cNvSpPr>
          <p:nvPr/>
        </p:nvSpPr>
        <p:spPr bwMode="auto">
          <a:xfrm flipH="1" flipV="1">
            <a:off x="6515100" y="4038600"/>
            <a:ext cx="1628775" cy="1676400"/>
          </a:xfrm>
          <a:prstGeom prst="line">
            <a:avLst/>
          </a:prstGeom>
          <a:noFill/>
          <a:ln w="9525">
            <a:solidFill>
              <a:schemeClr val="bg2"/>
            </a:solidFill>
            <a:round/>
            <a:headEnd/>
            <a:tailEnd type="oval" w="med" len="med"/>
          </a:ln>
          <a:effectLst/>
        </p:spPr>
        <p:txBody>
          <a:bodyPr wrap="none" anchor="ctr"/>
          <a:lstStyle/>
          <a:p>
            <a:pPr>
              <a:defRPr/>
            </a:pPr>
            <a:endParaRPr lang="en-US"/>
          </a:p>
        </p:txBody>
      </p:sp>
      <p:sp>
        <p:nvSpPr>
          <p:cNvPr id="83975" name="Line 7"/>
          <p:cNvSpPr>
            <a:spLocks noChangeShapeType="1"/>
          </p:cNvSpPr>
          <p:nvPr/>
        </p:nvSpPr>
        <p:spPr bwMode="auto">
          <a:xfrm flipH="1">
            <a:off x="6172200" y="1143000"/>
            <a:ext cx="2057400" cy="1981200"/>
          </a:xfrm>
          <a:prstGeom prst="line">
            <a:avLst/>
          </a:prstGeom>
          <a:noFill/>
          <a:ln w="9525">
            <a:solidFill>
              <a:schemeClr val="bg2"/>
            </a:solidFill>
            <a:round/>
            <a:headEnd/>
            <a:tailEnd type="oval" w="med" len="med"/>
          </a:ln>
          <a:effectLst/>
        </p:spPr>
        <p:txBody>
          <a:bodyPr wrap="none" anchor="ctr"/>
          <a:lstStyle/>
          <a:p>
            <a:pPr>
              <a:defRPr/>
            </a:pPr>
            <a:endParaRPr lang="en-US"/>
          </a:p>
        </p:txBody>
      </p:sp>
      <p:sp>
        <p:nvSpPr>
          <p:cNvPr id="10248" name="Text Box 8"/>
          <p:cNvSpPr txBox="1">
            <a:spLocks noChangeArrowheads="1"/>
          </p:cNvSpPr>
          <p:nvPr/>
        </p:nvSpPr>
        <p:spPr bwMode="auto">
          <a:xfrm>
            <a:off x="5905500" y="533400"/>
            <a:ext cx="2862263" cy="701675"/>
          </a:xfrm>
          <a:prstGeom prst="rect">
            <a:avLst/>
          </a:prstGeom>
          <a:solidFill>
            <a:srgbClr val="FBFBFF"/>
          </a:solidFill>
          <a:ln w="9525">
            <a:noFill/>
            <a:miter lim="800000"/>
            <a:headEnd/>
            <a:tailEnd/>
          </a:ln>
        </p:spPr>
        <p:txBody>
          <a:bodyPr wrap="none">
            <a:spAutoFit/>
          </a:bodyPr>
          <a:lstStyle/>
          <a:p>
            <a:pPr algn="ctr">
              <a:spcBef>
                <a:spcPct val="0"/>
              </a:spcBef>
              <a:buClrTx/>
              <a:buSzTx/>
              <a:buFontTx/>
              <a:buNone/>
            </a:pPr>
            <a:r>
              <a:rPr lang="en-US" sz="2000" b="1" u="sng">
                <a:solidFill>
                  <a:schemeClr val="bg2"/>
                </a:solidFill>
                <a:effectLst/>
                <a:latin typeface="Arial" charset="0"/>
              </a:rPr>
              <a:t>Area Spt (left)</a:t>
            </a:r>
          </a:p>
          <a:p>
            <a:pPr algn="ctr">
              <a:spcBef>
                <a:spcPct val="0"/>
              </a:spcBef>
              <a:buClrTx/>
              <a:buSzTx/>
              <a:buFontTx/>
              <a:buNone/>
            </a:pPr>
            <a:r>
              <a:rPr lang="en-US" sz="2000">
                <a:solidFill>
                  <a:schemeClr val="bg2"/>
                </a:solidFill>
                <a:effectLst/>
                <a:latin typeface="Arial" charset="0"/>
              </a:rPr>
              <a:t>auditory-motor interface</a:t>
            </a:r>
          </a:p>
        </p:txBody>
      </p:sp>
      <p:sp>
        <p:nvSpPr>
          <p:cNvPr id="10249" name="Text Box 9"/>
          <p:cNvSpPr txBox="1">
            <a:spLocks noChangeArrowheads="1"/>
          </p:cNvSpPr>
          <p:nvPr/>
        </p:nvSpPr>
        <p:spPr bwMode="auto">
          <a:xfrm>
            <a:off x="190500" y="609600"/>
            <a:ext cx="2271713" cy="1006475"/>
          </a:xfrm>
          <a:prstGeom prst="rect">
            <a:avLst/>
          </a:prstGeom>
          <a:solidFill>
            <a:srgbClr val="FBFBFF"/>
          </a:solidFill>
          <a:ln w="9525">
            <a:noFill/>
            <a:miter lim="800000"/>
            <a:headEnd/>
            <a:tailEnd/>
          </a:ln>
        </p:spPr>
        <p:txBody>
          <a:bodyPr wrap="none">
            <a:spAutoFit/>
          </a:bodyPr>
          <a:lstStyle/>
          <a:p>
            <a:pPr algn="ctr">
              <a:spcBef>
                <a:spcPct val="0"/>
              </a:spcBef>
              <a:buClrTx/>
              <a:buSzTx/>
              <a:buFontTx/>
              <a:buNone/>
            </a:pPr>
            <a:r>
              <a:rPr lang="en-US" sz="2000" b="1" u="sng">
                <a:solidFill>
                  <a:schemeClr val="bg2"/>
                </a:solidFill>
                <a:effectLst/>
                <a:latin typeface="Arial" charset="0"/>
              </a:rPr>
              <a:t>pIFG/dPM (left)</a:t>
            </a:r>
          </a:p>
          <a:p>
            <a:pPr algn="ctr">
              <a:spcBef>
                <a:spcPct val="0"/>
              </a:spcBef>
              <a:buClrTx/>
              <a:buSzTx/>
              <a:buFontTx/>
              <a:buNone/>
            </a:pPr>
            <a:r>
              <a:rPr lang="en-US" sz="2000">
                <a:solidFill>
                  <a:schemeClr val="bg2"/>
                </a:solidFill>
                <a:effectLst/>
                <a:latin typeface="Arial" charset="0"/>
              </a:rPr>
              <a:t>articulatory-based </a:t>
            </a:r>
          </a:p>
          <a:p>
            <a:pPr algn="ctr">
              <a:spcBef>
                <a:spcPct val="0"/>
              </a:spcBef>
              <a:buClrTx/>
              <a:buSzTx/>
              <a:buFontTx/>
              <a:buNone/>
            </a:pPr>
            <a:r>
              <a:rPr lang="en-US" sz="2000">
                <a:solidFill>
                  <a:schemeClr val="bg2"/>
                </a:solidFill>
                <a:effectLst/>
                <a:latin typeface="Arial" charset="0"/>
              </a:rPr>
              <a:t>speech codes</a:t>
            </a:r>
            <a:endParaRPr lang="en-US" sz="2400">
              <a:solidFill>
                <a:schemeClr val="bg2"/>
              </a:solidFill>
              <a:effectLst/>
            </a:endParaRPr>
          </a:p>
        </p:txBody>
      </p:sp>
      <p:sp>
        <p:nvSpPr>
          <p:cNvPr id="83978" name="Line 10"/>
          <p:cNvSpPr>
            <a:spLocks noChangeShapeType="1"/>
          </p:cNvSpPr>
          <p:nvPr/>
        </p:nvSpPr>
        <p:spPr bwMode="auto">
          <a:xfrm>
            <a:off x="2057400" y="1524000"/>
            <a:ext cx="2057400" cy="1447800"/>
          </a:xfrm>
          <a:prstGeom prst="line">
            <a:avLst/>
          </a:prstGeom>
          <a:noFill/>
          <a:ln w="9525">
            <a:solidFill>
              <a:schemeClr val="bg2"/>
            </a:solidFill>
            <a:round/>
            <a:headEnd/>
            <a:tailEnd type="oval" w="med" len="med"/>
          </a:ln>
          <a:effectLst/>
        </p:spPr>
        <p:txBody>
          <a:bodyPr wrap="none" anchor="ctr"/>
          <a:lstStyle/>
          <a:p>
            <a:pPr>
              <a:defRPr/>
            </a:pPr>
            <a:endParaRPr lang="en-US"/>
          </a:p>
        </p:txBody>
      </p:sp>
      <p:sp>
        <p:nvSpPr>
          <p:cNvPr id="83979" name="Line 11"/>
          <p:cNvSpPr>
            <a:spLocks noChangeShapeType="1"/>
          </p:cNvSpPr>
          <p:nvPr/>
        </p:nvSpPr>
        <p:spPr bwMode="auto">
          <a:xfrm>
            <a:off x="2057400" y="1524000"/>
            <a:ext cx="2486025" cy="304800"/>
          </a:xfrm>
          <a:prstGeom prst="line">
            <a:avLst/>
          </a:prstGeom>
          <a:noFill/>
          <a:ln w="9525">
            <a:solidFill>
              <a:schemeClr val="bg2"/>
            </a:solidFill>
            <a:round/>
            <a:headEnd/>
            <a:tailEnd type="oval" w="med" len="med"/>
          </a:ln>
          <a:effectLst/>
        </p:spPr>
        <p:txBody>
          <a:bodyPr wrap="none" anchor="ctr"/>
          <a:lstStyle/>
          <a:p>
            <a:pPr>
              <a:defRPr/>
            </a:pPr>
            <a:endParaRPr lang="en-US"/>
          </a:p>
        </p:txBody>
      </p:sp>
      <p:sp>
        <p:nvSpPr>
          <p:cNvPr id="10252" name="Text Box 12"/>
          <p:cNvSpPr txBox="1">
            <a:spLocks noChangeArrowheads="1"/>
          </p:cNvSpPr>
          <p:nvPr/>
        </p:nvSpPr>
        <p:spPr bwMode="auto">
          <a:xfrm>
            <a:off x="171450" y="6172200"/>
            <a:ext cx="5829300" cy="517525"/>
          </a:xfrm>
          <a:prstGeom prst="rect">
            <a:avLst/>
          </a:prstGeom>
          <a:noFill/>
          <a:ln w="9525">
            <a:noFill/>
            <a:miter lim="800000"/>
            <a:headEnd/>
            <a:tailEnd/>
          </a:ln>
        </p:spPr>
        <p:txBody>
          <a:bodyPr>
            <a:spAutoFit/>
          </a:bodyPr>
          <a:lstStyle/>
          <a:p>
            <a:pPr>
              <a:spcBef>
                <a:spcPct val="0"/>
              </a:spcBef>
              <a:buClrTx/>
              <a:buSzTx/>
              <a:buFontTx/>
              <a:buNone/>
            </a:pPr>
            <a:r>
              <a:rPr lang="en-US" sz="1400" b="1">
                <a:solidFill>
                  <a:schemeClr val="tx1"/>
                </a:solidFill>
                <a:effectLst/>
                <a:latin typeface="Arial" charset="0"/>
              </a:rPr>
              <a:t>Hickok &amp; Poeppel (2000), Trends in Cognitive Sciences</a:t>
            </a:r>
          </a:p>
          <a:p>
            <a:pPr>
              <a:spcBef>
                <a:spcPct val="0"/>
              </a:spcBef>
              <a:buClrTx/>
              <a:buSzTx/>
              <a:buFontTx/>
              <a:buNone/>
            </a:pPr>
            <a:r>
              <a:rPr lang="en-US" sz="1400" b="1">
                <a:solidFill>
                  <a:schemeClr val="tx1"/>
                </a:solidFill>
                <a:effectLst/>
                <a:latin typeface="Arial" charset="0"/>
              </a:rPr>
              <a:t>Hickok &amp; Poeppel (2004), Cognition</a:t>
            </a:r>
          </a:p>
        </p:txBody>
      </p:sp>
      <p:sp>
        <p:nvSpPr>
          <p:cNvPr id="83981" name="Line 13"/>
          <p:cNvSpPr>
            <a:spLocks noChangeShapeType="1"/>
          </p:cNvSpPr>
          <p:nvPr/>
        </p:nvSpPr>
        <p:spPr bwMode="auto">
          <a:xfrm flipV="1">
            <a:off x="5219700" y="3733800"/>
            <a:ext cx="152400" cy="1981200"/>
          </a:xfrm>
          <a:prstGeom prst="line">
            <a:avLst/>
          </a:prstGeom>
          <a:noFill/>
          <a:ln w="9525">
            <a:solidFill>
              <a:schemeClr val="bg2"/>
            </a:solidFill>
            <a:round/>
            <a:headEnd/>
            <a:tailEnd type="oval" w="med" len="med"/>
          </a:ln>
          <a:effectLst/>
        </p:spPr>
        <p:txBody>
          <a:bodyPr wrap="none" anchor="ctr"/>
          <a:lstStyle/>
          <a:p>
            <a:pPr>
              <a:defRPr/>
            </a:pPr>
            <a:endParaRPr lang="en-US"/>
          </a:p>
        </p:txBody>
      </p:sp>
      <p:sp>
        <p:nvSpPr>
          <p:cNvPr id="83982" name="Text Box 14"/>
          <p:cNvSpPr txBox="1">
            <a:spLocks noChangeArrowheads="1"/>
          </p:cNvSpPr>
          <p:nvPr/>
        </p:nvSpPr>
        <p:spPr bwMode="auto">
          <a:xfrm>
            <a:off x="4230688" y="5486400"/>
            <a:ext cx="1943100" cy="711200"/>
          </a:xfrm>
          <a:prstGeom prst="rect">
            <a:avLst/>
          </a:prstGeom>
          <a:solidFill>
            <a:srgbClr val="FBFBFF"/>
          </a:solidFill>
          <a:ln w="9525">
            <a:solidFill>
              <a:schemeClr val="tx1"/>
            </a:solidFill>
            <a:miter lim="800000"/>
            <a:headEnd/>
            <a:tailEnd/>
          </a:ln>
          <a:effectLst/>
        </p:spPr>
        <p:txBody>
          <a:bodyPr wrap="none">
            <a:spAutoFit/>
          </a:bodyPr>
          <a:lstStyle/>
          <a:p>
            <a:pPr algn="ctr">
              <a:spcBef>
                <a:spcPct val="0"/>
              </a:spcBef>
              <a:buClrTx/>
              <a:buSzTx/>
              <a:buFontTx/>
              <a:buNone/>
              <a:defRPr/>
            </a:pPr>
            <a:r>
              <a:rPr lang="en-US" sz="2000" b="1" u="sng">
                <a:solidFill>
                  <a:schemeClr val="bg2"/>
                </a:solidFill>
                <a:effectLst/>
                <a:latin typeface="Arial" pitchFamily="34" charset="0"/>
              </a:rPr>
              <a:t>STS</a:t>
            </a:r>
            <a:r>
              <a:rPr lang="en-US" sz="2000">
                <a:solidFill>
                  <a:schemeClr val="tx1"/>
                </a:solidFill>
                <a:effectLst>
                  <a:outerShdw blurRad="38100" dist="38100" dir="2700000" algn="tl">
                    <a:srgbClr val="C0C0C0"/>
                  </a:outerShdw>
                </a:effectLst>
                <a:latin typeface="Arial" pitchFamily="34" charset="0"/>
              </a:rPr>
              <a:t> </a:t>
            </a:r>
            <a:r>
              <a:rPr lang="en-US" sz="2000">
                <a:solidFill>
                  <a:schemeClr val="bg2"/>
                </a:solidFill>
                <a:effectLst/>
                <a:latin typeface="Arial" pitchFamily="34" charset="0"/>
              </a:rPr>
              <a:t>phoneme </a:t>
            </a:r>
          </a:p>
          <a:p>
            <a:pPr algn="ctr">
              <a:spcBef>
                <a:spcPct val="0"/>
              </a:spcBef>
              <a:buClrTx/>
              <a:buSzTx/>
              <a:buFontTx/>
              <a:buNone/>
              <a:defRPr/>
            </a:pPr>
            <a:r>
              <a:rPr lang="en-US" sz="2000">
                <a:solidFill>
                  <a:schemeClr val="bg2"/>
                </a:solidFill>
                <a:effectLst/>
                <a:latin typeface="Arial" pitchFamily="34" charset="0"/>
              </a:rPr>
              <a:t>representations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38100" y="2819400"/>
            <a:ext cx="4610100" cy="2590800"/>
          </a:xfrm>
        </p:spPr>
        <p:txBody>
          <a:bodyPr>
            <a:normAutofit/>
          </a:bodyPr>
          <a:lstStyle/>
          <a:p>
            <a:pPr>
              <a:defRPr/>
            </a:pPr>
            <a:r>
              <a:rPr lang="en-US" sz="3200" dirty="0" smtClean="0">
                <a:latin typeface="Arial" pitchFamily="34" charset="0"/>
                <a:cs typeface="Arial" pitchFamily="34" charset="0"/>
              </a:rPr>
              <a:t>Neuronal migration</a:t>
            </a:r>
            <a:br>
              <a:rPr lang="en-US" sz="3200" dirty="0" smtClean="0">
                <a:latin typeface="Arial" pitchFamily="34" charset="0"/>
                <a:cs typeface="Arial" pitchFamily="34" charset="0"/>
              </a:rPr>
            </a:br>
            <a:r>
              <a:rPr lang="en-US" sz="3200" dirty="0" smtClean="0">
                <a:latin typeface="Arial" pitchFamily="34" charset="0"/>
                <a:cs typeface="Arial" pitchFamily="34" charset="0"/>
              </a:rPr>
              <a:t>goes awry in developmental dyslexia?</a:t>
            </a:r>
          </a:p>
        </p:txBody>
      </p:sp>
      <p:pic>
        <p:nvPicPr>
          <p:cNvPr id="25603" name="Picture 3"/>
          <p:cNvPicPr>
            <a:picLocks noChangeAspect="1" noChangeArrowheads="1"/>
          </p:cNvPicPr>
          <p:nvPr/>
        </p:nvPicPr>
        <p:blipFill>
          <a:blip r:embed="rId3" cstate="print"/>
          <a:srcRect t="3334" b="2222"/>
          <a:stretch>
            <a:fillRect/>
          </a:stretch>
        </p:blipFill>
        <p:spPr bwMode="auto">
          <a:xfrm>
            <a:off x="4371975" y="26988"/>
            <a:ext cx="5915025" cy="6831012"/>
          </a:xfrm>
          <a:prstGeom prst="rect">
            <a:avLst/>
          </a:prstGeom>
          <a:noFill/>
          <a:ln w="12700">
            <a:noFill/>
            <a:miter lim="800000"/>
            <a:headEnd/>
            <a:tailEnd/>
          </a:ln>
        </p:spPr>
      </p:pic>
      <p:sp>
        <p:nvSpPr>
          <p:cNvPr id="178180" name="Text Box 4"/>
          <p:cNvSpPr txBox="1">
            <a:spLocks noChangeArrowheads="1"/>
          </p:cNvSpPr>
          <p:nvPr/>
        </p:nvSpPr>
        <p:spPr bwMode="auto">
          <a:xfrm rot="5400000">
            <a:off x="6942186" y="2486819"/>
            <a:ext cx="4060728" cy="2400300"/>
          </a:xfrm>
          <a:prstGeom prst="rect">
            <a:avLst/>
          </a:prstGeom>
          <a:noFill/>
          <a:ln w="12700">
            <a:noFill/>
            <a:miter lim="800000"/>
            <a:headEnd/>
            <a:tailEnd/>
          </a:ln>
          <a:effectLst/>
        </p:spPr>
        <p:txBody>
          <a:bodyPr vert="eaVert" lIns="90488" tIns="44450" rIns="90488" bIns="44450">
            <a:spAutoFit/>
          </a:bodyPr>
          <a:lstStyle/>
          <a:p>
            <a:pPr marL="342900" indent="-342900">
              <a:spcBef>
                <a:spcPct val="50000"/>
              </a:spcBef>
              <a:buFont typeface="Monotype Sorts" pitchFamily="2" charset="2"/>
              <a:buNone/>
              <a:defRPr/>
            </a:pPr>
            <a:r>
              <a:rPr lang="en-US" sz="25200" dirty="0">
                <a:solidFill>
                  <a:srgbClr val="FF0000"/>
                </a:solidFill>
                <a:effectLst>
                  <a:outerShdw blurRad="38100" dist="38100" dir="2700000" algn="tl">
                    <a:srgbClr val="000000"/>
                  </a:outerShdw>
                </a:effectLst>
              </a:rPr>
              <a:t>X</a:t>
            </a:r>
          </a:p>
        </p:txBody>
      </p:sp>
      <p:sp>
        <p:nvSpPr>
          <p:cNvPr id="25605" name="Rectangle 5"/>
          <p:cNvSpPr>
            <a:spLocks noChangeArrowheads="1"/>
          </p:cNvSpPr>
          <p:nvPr/>
        </p:nvSpPr>
        <p:spPr bwMode="auto">
          <a:xfrm>
            <a:off x="190500" y="6245225"/>
            <a:ext cx="9582150" cy="363538"/>
          </a:xfrm>
          <a:prstGeom prst="rect">
            <a:avLst/>
          </a:prstGeom>
          <a:noFill/>
          <a:ln w="12700">
            <a:noFill/>
            <a:miter lim="800000"/>
            <a:headEnd/>
            <a:tailEnd/>
          </a:ln>
        </p:spPr>
        <p:txBody>
          <a:bodyPr lIns="90488" tIns="44450" rIns="90488" bIns="44450">
            <a:spAutoFit/>
          </a:bodyPr>
          <a:lstStyle/>
          <a:p>
            <a:pPr marL="342900" indent="-342900">
              <a:buFont typeface="Monotype Sorts" pitchFamily="2" charset="2"/>
              <a:buNone/>
            </a:pPr>
            <a:r>
              <a:rPr lang="en-US" sz="1800" dirty="0">
                <a:solidFill>
                  <a:schemeClr val="tx1"/>
                </a:solidFill>
                <a:effectLst/>
                <a:latin typeface="Arial" charset="0"/>
              </a:rPr>
              <a:t>www.thebrain.mcgill.ca</a:t>
            </a:r>
          </a:p>
        </p:txBody>
      </p:sp>
      <p:sp>
        <p:nvSpPr>
          <p:cNvPr id="25606" name="Rectangle 6"/>
          <p:cNvSpPr>
            <a:spLocks noChangeArrowheads="1"/>
          </p:cNvSpPr>
          <p:nvPr/>
        </p:nvSpPr>
        <p:spPr bwMode="auto">
          <a:xfrm>
            <a:off x="0" y="400050"/>
            <a:ext cx="4686300" cy="1200150"/>
          </a:xfrm>
          <a:prstGeom prst="rect">
            <a:avLst/>
          </a:prstGeom>
          <a:noFill/>
          <a:ln w="9525">
            <a:noFill/>
            <a:miter lim="800000"/>
            <a:headEnd/>
            <a:tailEnd/>
          </a:ln>
        </p:spPr>
        <p:txBody>
          <a:bodyPr wrap="square">
            <a:spAutoFit/>
          </a:bodyPr>
          <a:lstStyle/>
          <a:p>
            <a:pPr eaLnBrk="1" hangingPunct="1">
              <a:spcBef>
                <a:spcPct val="0"/>
              </a:spcBef>
              <a:buClrTx/>
              <a:buSzTx/>
              <a:buFontTx/>
              <a:buNone/>
            </a:pPr>
            <a:r>
              <a:rPr lang="en-US" sz="3600" dirty="0" smtClean="0">
                <a:solidFill>
                  <a:schemeClr val="tx2"/>
                </a:solidFill>
                <a:effectLst/>
                <a:latin typeface="Arial" charset="0"/>
              </a:rPr>
              <a:t>NEURONAL MIGRATION</a:t>
            </a:r>
            <a:endParaRPr lang="en-US" sz="3600" dirty="0">
              <a:solidFill>
                <a:schemeClr val="tx2"/>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1" nodeType="clickEffect">
                                  <p:stCondLst>
                                    <p:cond delay="0"/>
                                  </p:stCondLst>
                                  <p:childTnLst>
                                    <p:animScale>
                                      <p:cBhvr>
                                        <p:cTn id="14" dur="2000" fill="hold"/>
                                        <p:tgtEl>
                                          <p:spTgt spid="17818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P spid="178180" grpId="0"/>
      <p:bldP spid="178180" grpId="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219200" y="6494463"/>
            <a:ext cx="4191000" cy="363537"/>
          </a:xfrm>
          <a:prstGeom prst="rect">
            <a:avLst/>
          </a:prstGeom>
          <a:noFill/>
          <a:ln w="12700">
            <a:noFill/>
            <a:miter lim="800000"/>
            <a:headEnd/>
            <a:tailEnd/>
          </a:ln>
        </p:spPr>
        <p:txBody>
          <a:bodyPr lIns="90488" tIns="44450" rIns="90488" bIns="44450">
            <a:spAutoFit/>
          </a:bodyPr>
          <a:lstStyle/>
          <a:p>
            <a:pPr>
              <a:spcBef>
                <a:spcPct val="50000"/>
              </a:spcBef>
              <a:buFont typeface="Monotype Sorts" pitchFamily="2" charset="2"/>
              <a:buNone/>
            </a:pPr>
            <a:r>
              <a:rPr lang="en-US" sz="1800">
                <a:solidFill>
                  <a:schemeClr val="bg2"/>
                </a:solidFill>
                <a:effectLst/>
              </a:rPr>
              <a:t>Galaburda, 2006</a:t>
            </a:r>
          </a:p>
        </p:txBody>
      </p:sp>
      <p:sp>
        <p:nvSpPr>
          <p:cNvPr id="24580" name="Text Box 4"/>
          <p:cNvSpPr txBox="1">
            <a:spLocks noChangeArrowheads="1"/>
          </p:cNvSpPr>
          <p:nvPr/>
        </p:nvSpPr>
        <p:spPr bwMode="auto">
          <a:xfrm>
            <a:off x="1200150" y="0"/>
            <a:ext cx="8401050" cy="638175"/>
          </a:xfrm>
          <a:prstGeom prst="rect">
            <a:avLst/>
          </a:prstGeom>
          <a:noFill/>
          <a:ln w="12700">
            <a:noFill/>
            <a:miter lim="800000"/>
            <a:headEnd/>
            <a:tailEnd/>
          </a:ln>
        </p:spPr>
        <p:txBody>
          <a:bodyPr lIns="90488" tIns="44450" rIns="90488" bIns="44450">
            <a:spAutoFit/>
          </a:bodyPr>
          <a:lstStyle/>
          <a:p>
            <a:pPr marL="342900" indent="-342900" algn="ctr">
              <a:spcBef>
                <a:spcPct val="50000"/>
              </a:spcBef>
              <a:buFont typeface="Monotype Sorts" pitchFamily="2" charset="2"/>
              <a:buNone/>
            </a:pPr>
            <a:r>
              <a:rPr lang="en-US" sz="3600" dirty="0">
                <a:solidFill>
                  <a:schemeClr val="tx2"/>
                </a:solidFill>
                <a:effectLst/>
                <a:latin typeface="Arial" charset="0"/>
              </a:rPr>
              <a:t>NEURONAL MIGRATION</a:t>
            </a:r>
          </a:p>
        </p:txBody>
      </p:sp>
      <p:pic>
        <p:nvPicPr>
          <p:cNvPr id="4097" name="Picture 1"/>
          <p:cNvPicPr>
            <a:picLocks noChangeAspect="1" noChangeArrowheads="1"/>
          </p:cNvPicPr>
          <p:nvPr/>
        </p:nvPicPr>
        <p:blipFill>
          <a:blip r:embed="rId3" cstate="print"/>
          <a:srcRect/>
          <a:stretch>
            <a:fillRect/>
          </a:stretch>
        </p:blipFill>
        <p:spPr bwMode="auto">
          <a:xfrm>
            <a:off x="0" y="533401"/>
            <a:ext cx="10287000" cy="6324599"/>
          </a:xfrm>
          <a:prstGeom prst="rect">
            <a:avLst/>
          </a:prstGeom>
          <a:noFill/>
          <a:ln w="9525">
            <a:noFill/>
            <a:miter lim="800000"/>
            <a:headEnd/>
            <a:tailEnd/>
          </a:ln>
        </p:spPr>
      </p:pic>
      <p:sp>
        <p:nvSpPr>
          <p:cNvPr id="24581" name="Text Box 5"/>
          <p:cNvSpPr txBox="1">
            <a:spLocks noChangeArrowheads="1"/>
          </p:cNvSpPr>
          <p:nvPr/>
        </p:nvSpPr>
        <p:spPr bwMode="auto">
          <a:xfrm>
            <a:off x="6362700" y="6172200"/>
            <a:ext cx="3005137" cy="397545"/>
          </a:xfrm>
          <a:prstGeom prst="rect">
            <a:avLst/>
          </a:prstGeom>
          <a:noFill/>
          <a:ln w="12700">
            <a:noFill/>
            <a:miter lim="800000"/>
            <a:headEnd/>
            <a:tailEnd/>
          </a:ln>
        </p:spPr>
        <p:txBody>
          <a:bodyPr wrap="square" lIns="90488" tIns="44450" rIns="90488" bIns="44450">
            <a:spAutoFit/>
          </a:bodyPr>
          <a:lstStyle/>
          <a:p>
            <a:pPr marL="342900" indent="-342900">
              <a:spcBef>
                <a:spcPct val="50000"/>
              </a:spcBef>
              <a:buFont typeface="Monotype Sorts" pitchFamily="2" charset="2"/>
              <a:buNone/>
            </a:pPr>
            <a:r>
              <a:rPr lang="en-US" sz="2000" dirty="0">
                <a:solidFill>
                  <a:srgbClr val="000000"/>
                </a:solidFill>
                <a:effectLst/>
                <a:latin typeface="Arial" charset="0"/>
              </a:rPr>
              <a:t>(</a:t>
            </a:r>
            <a:r>
              <a:rPr lang="en-US" sz="2000" dirty="0" err="1" smtClean="0">
                <a:solidFill>
                  <a:srgbClr val="000000"/>
                </a:solidFill>
                <a:effectLst/>
                <a:latin typeface="Arial" charset="0"/>
              </a:rPr>
              <a:t>Galaburda</a:t>
            </a:r>
            <a:r>
              <a:rPr lang="en-US" sz="2000" dirty="0" smtClean="0">
                <a:solidFill>
                  <a:srgbClr val="000000"/>
                </a:solidFill>
                <a:effectLst/>
                <a:latin typeface="Arial" charset="0"/>
              </a:rPr>
              <a:t>, et al., </a:t>
            </a:r>
            <a:r>
              <a:rPr lang="en-US" sz="2000" dirty="0">
                <a:solidFill>
                  <a:srgbClr val="000000"/>
                </a:solidFill>
                <a:effectLst/>
                <a:latin typeface="Arial" charset="0"/>
              </a:rPr>
              <a:t>2006)</a:t>
            </a:r>
          </a:p>
        </p:txBody>
      </p:sp>
      <p:sp>
        <p:nvSpPr>
          <p:cNvPr id="7" name="Rectangle 6"/>
          <p:cNvSpPr/>
          <p:nvPr/>
        </p:nvSpPr>
        <p:spPr>
          <a:xfrm>
            <a:off x="0" y="609600"/>
            <a:ext cx="5143500" cy="338554"/>
          </a:xfrm>
          <a:prstGeom prst="rect">
            <a:avLst/>
          </a:prstGeom>
        </p:spPr>
        <p:txBody>
          <a:bodyPr>
            <a:spAutoFit/>
          </a:bodyPr>
          <a:lstStyle/>
          <a:p>
            <a:pPr>
              <a:buNone/>
            </a:pPr>
            <a:r>
              <a:rPr lang="en-US" sz="1600" dirty="0" smtClean="0">
                <a:solidFill>
                  <a:schemeClr val="bg1"/>
                </a:solidFill>
                <a:effectLst/>
                <a:latin typeface="Arial" pitchFamily="34" charset="0"/>
              </a:rPr>
              <a:t>*</a:t>
            </a:r>
            <a:r>
              <a:rPr lang="en-US" sz="1600" dirty="0" err="1" smtClean="0">
                <a:solidFill>
                  <a:schemeClr val="bg1"/>
                </a:solidFill>
                <a:effectLst/>
                <a:latin typeface="Arial" pitchFamily="34" charset="0"/>
              </a:rPr>
              <a:t>transmembrane</a:t>
            </a:r>
            <a:r>
              <a:rPr lang="en-US" sz="1600" dirty="0" smtClean="0">
                <a:solidFill>
                  <a:schemeClr val="bg1"/>
                </a:solidFill>
                <a:effectLst/>
                <a:latin typeface="Arial" pitchFamily="34" charset="0"/>
              </a:rPr>
              <a:t> adhesion molecules and receptors </a:t>
            </a:r>
            <a:endParaRPr lang="en-US" sz="1600" dirty="0">
              <a:solidFill>
                <a:schemeClr val="bg1"/>
              </a:solidFill>
              <a:effectLst/>
            </a:endParaRPr>
          </a:p>
        </p:txBody>
      </p:sp>
      <p:sp>
        <p:nvSpPr>
          <p:cNvPr id="8" name="Rectangle 7"/>
          <p:cNvSpPr/>
          <p:nvPr/>
        </p:nvSpPr>
        <p:spPr>
          <a:xfrm>
            <a:off x="-76200" y="2743200"/>
            <a:ext cx="6515100" cy="338554"/>
          </a:xfrm>
          <a:prstGeom prst="rect">
            <a:avLst/>
          </a:prstGeom>
        </p:spPr>
        <p:txBody>
          <a:bodyPr wrap="square">
            <a:spAutoFit/>
          </a:bodyPr>
          <a:lstStyle/>
          <a:p>
            <a:pPr>
              <a:buNone/>
            </a:pPr>
            <a:r>
              <a:rPr lang="en-US" sz="1600" dirty="0" smtClean="0">
                <a:solidFill>
                  <a:schemeClr val="bg1"/>
                </a:solidFill>
                <a:effectLst/>
                <a:latin typeface="Arial" pitchFamily="34" charset="0"/>
              </a:rPr>
              <a:t>*downstream targets: change </a:t>
            </a:r>
            <a:r>
              <a:rPr lang="en-US" sz="1600" dirty="0" err="1" smtClean="0">
                <a:solidFill>
                  <a:schemeClr val="bg1"/>
                </a:solidFill>
                <a:effectLst/>
                <a:latin typeface="Arial" pitchFamily="34" charset="0"/>
              </a:rPr>
              <a:t>cytoskeletal</a:t>
            </a:r>
            <a:r>
              <a:rPr lang="en-US" sz="1600" dirty="0" smtClean="0">
                <a:solidFill>
                  <a:schemeClr val="bg1"/>
                </a:solidFill>
                <a:effectLst/>
                <a:latin typeface="Arial" pitchFamily="34" charset="0"/>
              </a:rPr>
              <a:t> processes &amp; neuron motility</a:t>
            </a:r>
            <a:endParaRPr lang="en-US" sz="1600" dirty="0">
              <a:solidFill>
                <a:schemeClr val="bg1"/>
              </a:solidFill>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76200"/>
            <a:ext cx="8743950" cy="1143000"/>
          </a:xfrm>
        </p:spPr>
        <p:txBody>
          <a:bodyPr/>
          <a:lstStyle/>
          <a:p>
            <a:pPr algn="ctr" eaLnBrk="1" hangingPunct="1"/>
            <a:r>
              <a:rPr lang="en-US" dirty="0" smtClean="0"/>
              <a:t>Neuronal </a:t>
            </a:r>
            <a:r>
              <a:rPr lang="en-US" dirty="0" err="1" smtClean="0"/>
              <a:t>Ectopia</a:t>
            </a:r>
            <a:endParaRPr lang="en-US" dirty="0" smtClean="0"/>
          </a:p>
        </p:txBody>
      </p:sp>
      <p:pic>
        <p:nvPicPr>
          <p:cNvPr id="41987" name="Picture 3"/>
          <p:cNvPicPr>
            <a:picLocks noChangeAspect="1" noChangeArrowheads="1"/>
          </p:cNvPicPr>
          <p:nvPr/>
        </p:nvPicPr>
        <p:blipFill>
          <a:blip r:embed="rId3" cstate="print"/>
          <a:srcRect/>
          <a:stretch>
            <a:fillRect/>
          </a:stretch>
        </p:blipFill>
        <p:spPr bwMode="auto">
          <a:xfrm>
            <a:off x="1560910" y="1066800"/>
            <a:ext cx="7163396" cy="5402262"/>
          </a:xfrm>
          <a:prstGeom prst="rect">
            <a:avLst/>
          </a:prstGeom>
          <a:noFill/>
          <a:ln w="12700">
            <a:noFill/>
            <a:miter lim="800000"/>
            <a:headEnd/>
            <a:tailEnd/>
          </a:ln>
        </p:spPr>
      </p:pic>
      <p:sp>
        <p:nvSpPr>
          <p:cNvPr id="39940" name="Text Box 4"/>
          <p:cNvSpPr txBox="1">
            <a:spLocks noChangeArrowheads="1"/>
          </p:cNvSpPr>
          <p:nvPr/>
        </p:nvSpPr>
        <p:spPr bwMode="auto">
          <a:xfrm>
            <a:off x="-38100" y="6248401"/>
            <a:ext cx="1714500" cy="397545"/>
          </a:xfrm>
          <a:prstGeom prst="rect">
            <a:avLst/>
          </a:prstGeom>
          <a:noFill/>
          <a:ln w="12700">
            <a:noFill/>
            <a:miter lim="800000"/>
            <a:headEnd/>
            <a:tailEnd/>
          </a:ln>
          <a:effectLst/>
        </p:spPr>
        <p:txBody>
          <a:bodyPr wrap="square" lIns="90488" tIns="44450" rIns="90488" bIns="44450">
            <a:spAutoFit/>
          </a:bodyPr>
          <a:lstStyle/>
          <a:p>
            <a:pPr eaLnBrk="0" hangingPunct="0">
              <a:spcBef>
                <a:spcPct val="50000"/>
              </a:spcBef>
              <a:buClr>
                <a:schemeClr val="hlink"/>
              </a:buClr>
              <a:buSzPct val="75000"/>
              <a:buFont typeface="Monotype Sorts" pitchFamily="2" charset="2"/>
              <a:buNone/>
              <a:defRPr/>
            </a:pPr>
            <a:r>
              <a:rPr lang="en-US" sz="2000" b="0" dirty="0" smtClean="0">
                <a:solidFill>
                  <a:schemeClr val="tx1"/>
                </a:solidFill>
                <a:effectLst>
                  <a:outerShdw blurRad="38100" dist="38100" dir="2700000" algn="tl">
                    <a:srgbClr val="000000"/>
                  </a:outerShdw>
                </a:effectLst>
                <a:latin typeface="Times New Roman" pitchFamily="18" charset="0"/>
              </a:rPr>
              <a:t>(</a:t>
            </a:r>
            <a:r>
              <a:rPr lang="en-US" sz="2000" b="0" dirty="0" err="1" smtClean="0">
                <a:solidFill>
                  <a:schemeClr val="tx1"/>
                </a:solidFill>
                <a:effectLst>
                  <a:outerShdw blurRad="38100" dist="38100" dir="2700000" algn="tl">
                    <a:srgbClr val="000000"/>
                  </a:outerShdw>
                </a:effectLst>
                <a:latin typeface="Times New Roman" pitchFamily="18" charset="0"/>
              </a:rPr>
              <a:t>Ramus</a:t>
            </a:r>
            <a:r>
              <a:rPr lang="en-US" sz="2000" b="0" dirty="0">
                <a:solidFill>
                  <a:schemeClr val="tx1"/>
                </a:solidFill>
                <a:effectLst>
                  <a:outerShdw blurRad="38100" dist="38100" dir="2700000" algn="tl">
                    <a:srgbClr val="000000"/>
                  </a:outerShdw>
                </a:effectLst>
                <a:latin typeface="Times New Roman" pitchFamily="18" charset="0"/>
              </a:rPr>
              <a:t>, </a:t>
            </a:r>
            <a:r>
              <a:rPr lang="en-US" sz="2000" b="0" dirty="0" smtClean="0">
                <a:solidFill>
                  <a:schemeClr val="tx1"/>
                </a:solidFill>
                <a:effectLst>
                  <a:outerShdw blurRad="38100" dist="38100" dir="2700000" algn="tl">
                    <a:srgbClr val="000000"/>
                  </a:outerShdw>
                </a:effectLst>
                <a:latin typeface="Times New Roman" pitchFamily="18" charset="0"/>
              </a:rPr>
              <a:t>2004)</a:t>
            </a:r>
            <a:endParaRPr lang="en-US" sz="2000" b="0" dirty="0">
              <a:solidFill>
                <a:schemeClr val="tx1"/>
              </a:solidFill>
              <a:effectLst>
                <a:outerShdw blurRad="38100" dist="38100" dir="2700000" algn="tl">
                  <a:srgbClr val="000000"/>
                </a:outerShdw>
              </a:effectLst>
              <a:latin typeface="Times New Roman" pitchFamily="18" charset="0"/>
            </a:endParaRPr>
          </a:p>
        </p:txBody>
      </p:sp>
      <p:sp>
        <p:nvSpPr>
          <p:cNvPr id="39941" name="Oval 5"/>
          <p:cNvSpPr>
            <a:spLocks noChangeArrowheads="1"/>
          </p:cNvSpPr>
          <p:nvPr/>
        </p:nvSpPr>
        <p:spPr bwMode="auto">
          <a:xfrm>
            <a:off x="3771900" y="1752600"/>
            <a:ext cx="2743200" cy="2286000"/>
          </a:xfrm>
          <a:prstGeom prst="ellipse">
            <a:avLst/>
          </a:prstGeom>
          <a:noFill/>
          <a:ln w="57150">
            <a:solidFill>
              <a:schemeClr val="tx2"/>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9941"/>
                                        </p:tgtEl>
                                        <p:attrNameLst>
                                          <p:attrName>style.visibility</p:attrName>
                                        </p:attrNameLst>
                                      </p:cBhvr>
                                      <p:to>
                                        <p:strVal val="visible"/>
                                      </p:to>
                                    </p:set>
                                    <p:anim calcmode="lin" valueType="num">
                                      <p:cBhvr>
                                        <p:cTn id="7" dur="500" fill="hold"/>
                                        <p:tgtEl>
                                          <p:spTgt spid="39941"/>
                                        </p:tgtEl>
                                        <p:attrNameLst>
                                          <p:attrName>ppt_w</p:attrName>
                                        </p:attrNameLst>
                                      </p:cBhvr>
                                      <p:tavLst>
                                        <p:tav tm="0">
                                          <p:val>
                                            <p:fltVal val="0"/>
                                          </p:val>
                                        </p:tav>
                                        <p:tav tm="100000">
                                          <p:val>
                                            <p:strVal val="#ppt_w"/>
                                          </p:val>
                                        </p:tav>
                                      </p:tavLst>
                                    </p:anim>
                                    <p:anim calcmode="lin" valueType="num">
                                      <p:cBhvr>
                                        <p:cTn id="8" dur="500" fill="hold"/>
                                        <p:tgtEl>
                                          <p:spTgt spid="399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028700" y="1"/>
          <a:ext cx="8229600" cy="6829425"/>
        </p:xfrm>
        <a:graphic>
          <a:graphicData uri="http://schemas.openxmlformats.org/presentationml/2006/ole">
            <mc:AlternateContent xmlns:mc="http://schemas.openxmlformats.org/markup-compatibility/2006">
              <mc:Choice xmlns:v="urn:schemas-microsoft-com:vml" Requires="v">
                <p:oleObj spid="_x0000_s77830" name="Photo Editor Photo" r:id="rId3" imgW="1905266" imgH="1580952" progId="">
                  <p:embed/>
                </p:oleObj>
              </mc:Choice>
              <mc:Fallback>
                <p:oleObj name="Photo Editor Photo" r:id="rId3" imgW="1905266" imgH="1580952"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1"/>
                        <a:ext cx="8229600" cy="68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90500" y="152400"/>
            <a:ext cx="9753600" cy="2222147"/>
          </a:xfrm>
          <a:prstGeom prst="rect">
            <a:avLst/>
          </a:prstGeom>
          <a:noFill/>
          <a:ln w="9525">
            <a:noFill/>
            <a:miter lim="800000"/>
            <a:headEnd/>
            <a:tailEnd/>
          </a:ln>
          <a:effectLst/>
        </p:spPr>
        <p:txBody>
          <a:bodyPr wrap="square">
            <a:spAutoFit/>
          </a:bodyPr>
          <a:lstStyle/>
          <a:p>
            <a:pPr>
              <a:buNone/>
              <a:defRPr/>
            </a:pPr>
            <a:r>
              <a:rPr lang="en-US" sz="2800" dirty="0" smtClean="0">
                <a:solidFill>
                  <a:schemeClr val="tx1"/>
                </a:solidFill>
                <a:effectLst>
                  <a:outerShdw blurRad="38100" dist="38100" dir="2700000" algn="tl">
                    <a:srgbClr val="000000"/>
                  </a:outerShdw>
                </a:effectLst>
                <a:latin typeface="Arial" pitchFamily="34" charset="0"/>
                <a:cs typeface="Arial" pitchFamily="34" charset="0"/>
              </a:rPr>
              <a:t>What effects on brain function might </a:t>
            </a:r>
            <a:r>
              <a:rPr lang="en-US" sz="2800" dirty="0" err="1" smtClean="0">
                <a:solidFill>
                  <a:schemeClr val="tx1"/>
                </a:solidFill>
                <a:effectLst>
                  <a:outerShdw blurRad="38100" dist="38100" dir="2700000" algn="tl">
                    <a:srgbClr val="000000"/>
                  </a:outerShdw>
                </a:effectLst>
                <a:latin typeface="Arial" pitchFamily="34" charset="0"/>
                <a:cs typeface="Arial" pitchFamily="34" charset="0"/>
              </a:rPr>
              <a:t>ectopias</a:t>
            </a:r>
            <a:r>
              <a:rPr lang="en-US" sz="2800" dirty="0" smtClean="0">
                <a:solidFill>
                  <a:schemeClr val="tx1"/>
                </a:solidFill>
                <a:effectLst>
                  <a:outerShdw blurRad="38100" dist="38100" dir="2700000" algn="tl">
                    <a:srgbClr val="000000"/>
                  </a:outerShdw>
                </a:effectLst>
                <a:latin typeface="Arial" pitchFamily="34" charset="0"/>
                <a:cs typeface="Arial" pitchFamily="34" charset="0"/>
              </a:rPr>
              <a:t> have? </a:t>
            </a:r>
            <a:r>
              <a:rPr lang="en-US" sz="2400" dirty="0" smtClean="0">
                <a:solidFill>
                  <a:schemeClr val="tx1"/>
                </a:solidFill>
                <a:effectLst>
                  <a:outerShdw blurRad="38100" dist="38100" dir="2700000" algn="tl">
                    <a:srgbClr val="000000"/>
                  </a:outerShdw>
                </a:effectLst>
                <a:latin typeface="Arial" pitchFamily="34" charset="0"/>
                <a:cs typeface="Arial" pitchFamily="34" charset="0"/>
              </a:rPr>
              <a:t>Functional </a:t>
            </a:r>
            <a:r>
              <a:rPr lang="en-US" sz="2400" dirty="0">
                <a:solidFill>
                  <a:schemeClr val="tx1"/>
                </a:solidFill>
                <a:effectLst>
                  <a:outerShdw blurRad="38100" dist="38100" dir="2700000" algn="tl">
                    <a:srgbClr val="000000"/>
                  </a:outerShdw>
                </a:effectLst>
                <a:latin typeface="Arial" pitchFamily="34" charset="0"/>
                <a:cs typeface="Arial" pitchFamily="34" charset="0"/>
              </a:rPr>
              <a:t>MRI </a:t>
            </a:r>
            <a:r>
              <a:rPr lang="en-US" sz="2400" dirty="0" smtClean="0">
                <a:solidFill>
                  <a:schemeClr val="tx1"/>
                </a:solidFill>
                <a:effectLst>
                  <a:outerShdw blurRad="38100" dist="38100" dir="2700000" algn="tl">
                    <a:srgbClr val="000000"/>
                  </a:outerShdw>
                </a:effectLst>
                <a:latin typeface="Arial" pitchFamily="34" charset="0"/>
                <a:cs typeface="Arial" pitchFamily="34" charset="0"/>
              </a:rPr>
              <a:t>(</a:t>
            </a:r>
            <a:r>
              <a:rPr lang="en-US" sz="2400" dirty="0" err="1" smtClean="0">
                <a:solidFill>
                  <a:schemeClr val="tx1"/>
                </a:solidFill>
                <a:effectLst>
                  <a:outerShdw blurRad="38100" dist="38100" dir="2700000" algn="tl">
                    <a:srgbClr val="000000"/>
                  </a:outerShdw>
                </a:effectLst>
                <a:latin typeface="Arial" pitchFamily="34" charset="0"/>
                <a:cs typeface="Arial" pitchFamily="34" charset="0"/>
              </a:rPr>
              <a:t>fMRI</a:t>
            </a:r>
            <a:r>
              <a:rPr lang="en-US" sz="2400" dirty="0" smtClean="0">
                <a:solidFill>
                  <a:schemeClr val="tx1"/>
                </a:solidFill>
                <a:effectLst>
                  <a:outerShdw blurRad="38100" dist="38100" dir="2700000" algn="tl">
                    <a:srgbClr val="000000"/>
                  </a:outerShdw>
                </a:effectLst>
                <a:latin typeface="Arial" pitchFamily="34" charset="0"/>
                <a:cs typeface="Arial" pitchFamily="34" charset="0"/>
              </a:rPr>
              <a:t>) </a:t>
            </a:r>
          </a:p>
          <a:p>
            <a:pPr>
              <a:buFontTx/>
              <a:buChar char="-"/>
              <a:defRPr/>
            </a:pPr>
            <a:r>
              <a:rPr lang="en-US" sz="2400" dirty="0" smtClean="0">
                <a:solidFill>
                  <a:schemeClr val="tx1"/>
                </a:solidFill>
                <a:effectLst>
                  <a:outerShdw blurRad="38100" dist="38100" dir="2700000" algn="tl">
                    <a:srgbClr val="000000"/>
                  </a:outerShdw>
                </a:effectLst>
                <a:latin typeface="Arial" pitchFamily="34" charset="0"/>
                <a:cs typeface="Arial" pitchFamily="34" charset="0"/>
              </a:rPr>
              <a:t> same machine as clinical MRI </a:t>
            </a:r>
          </a:p>
          <a:p>
            <a:pPr>
              <a:buFontTx/>
              <a:buChar char="-"/>
              <a:defRPr/>
            </a:pPr>
            <a:r>
              <a:rPr lang="en-US" sz="2400" dirty="0" smtClean="0">
                <a:solidFill>
                  <a:schemeClr val="tx1"/>
                </a:solidFill>
                <a:effectLst>
                  <a:outerShdw blurRad="38100" dist="38100" dir="2700000" algn="tl">
                    <a:srgbClr val="000000"/>
                  </a:outerShdw>
                </a:effectLst>
                <a:latin typeface="Arial" pitchFamily="34" charset="0"/>
                <a:cs typeface="Arial" pitchFamily="34" charset="0"/>
              </a:rPr>
              <a:t> additional measure of blood oxygenation levels in brain </a:t>
            </a:r>
          </a:p>
          <a:p>
            <a:pPr>
              <a:buFontTx/>
              <a:buChar char="-"/>
              <a:defRPr/>
            </a:pPr>
            <a:r>
              <a:rPr lang="en-US" sz="2400" dirty="0" smtClean="0">
                <a:solidFill>
                  <a:schemeClr val="tx1"/>
                </a:solidFill>
                <a:effectLst>
                  <a:outerShdw blurRad="38100" dist="38100" dir="2700000" algn="tl">
                    <a:srgbClr val="000000"/>
                  </a:outerShdw>
                </a:effectLst>
                <a:latin typeface="Arial" pitchFamily="34" charset="0"/>
                <a:cs typeface="Arial" pitchFamily="34" charset="0"/>
              </a:rPr>
              <a:t> shows brain’s active areas when doing some behavior/task</a:t>
            </a:r>
            <a:endParaRPr lang="en-US" sz="2400" dirty="0">
              <a:solidFill>
                <a:schemeClr val="tx1"/>
              </a:solidFill>
              <a:effectLst>
                <a:outerShdw blurRad="38100" dist="38100" dir="2700000" algn="tl">
                  <a:srgbClr val="000000"/>
                </a:outerShdw>
              </a:effectLst>
              <a:latin typeface="Arial" pitchFamily="34" charset="0"/>
              <a:cs typeface="Arial" pitchFamily="34" charset="0"/>
            </a:endParaRPr>
          </a:p>
        </p:txBody>
      </p:sp>
      <p:pic>
        <p:nvPicPr>
          <p:cNvPr id="97283" name="Picture 5" descr="philips_scanner_v2"/>
          <p:cNvPicPr>
            <a:picLocks noChangeAspect="1" noChangeArrowheads="1"/>
          </p:cNvPicPr>
          <p:nvPr/>
        </p:nvPicPr>
        <p:blipFill>
          <a:blip r:embed="rId2" cstate="print"/>
          <a:srcRect/>
          <a:stretch>
            <a:fillRect/>
          </a:stretch>
        </p:blipFill>
        <p:spPr bwMode="auto">
          <a:xfrm>
            <a:off x="800100" y="2308225"/>
            <a:ext cx="8610599" cy="447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2776538" y="1719263"/>
            <a:ext cx="10287000" cy="0"/>
          </a:xfrm>
          <a:prstGeom prst="rect">
            <a:avLst/>
          </a:prstGeom>
          <a:noFill/>
          <a:ln w="9525">
            <a:noFill/>
            <a:miter lim="800000"/>
            <a:headEnd/>
            <a:tailEnd/>
          </a:ln>
          <a:effectLst/>
        </p:spPr>
        <p:txBody>
          <a:bodyPr>
            <a:spAutoFit/>
          </a:bodyPr>
          <a:lstStyle/>
          <a:p>
            <a:pPr>
              <a:defRPr/>
            </a:pPr>
            <a:endParaRPr lang="en-US"/>
          </a:p>
        </p:txBody>
      </p:sp>
      <p:pic>
        <p:nvPicPr>
          <p:cNvPr id="11267" name="Picture 3" descr="FIG3B"/>
          <p:cNvPicPr>
            <a:picLocks noChangeAspect="1" noChangeArrowheads="1"/>
          </p:cNvPicPr>
          <p:nvPr/>
        </p:nvPicPr>
        <p:blipFill>
          <a:blip r:embed="rId3" cstate="print"/>
          <a:srcRect l="3371" r="5618"/>
          <a:stretch>
            <a:fillRect/>
          </a:stretch>
        </p:blipFill>
        <p:spPr bwMode="auto">
          <a:xfrm>
            <a:off x="685800" y="685800"/>
            <a:ext cx="6943725" cy="5507038"/>
          </a:xfrm>
          <a:prstGeom prst="rect">
            <a:avLst/>
          </a:prstGeom>
          <a:noFill/>
          <a:ln w="9525">
            <a:noFill/>
            <a:miter lim="800000"/>
            <a:headEnd/>
            <a:tailEnd/>
          </a:ln>
        </p:spPr>
      </p:pic>
      <p:grpSp>
        <p:nvGrpSpPr>
          <p:cNvPr id="2" name="Group 4"/>
          <p:cNvGrpSpPr>
            <a:grpSpLocks/>
          </p:cNvGrpSpPr>
          <p:nvPr/>
        </p:nvGrpSpPr>
        <p:grpSpPr bwMode="auto">
          <a:xfrm>
            <a:off x="6600825" y="990600"/>
            <a:ext cx="4286250" cy="1570038"/>
            <a:chOff x="3696" y="624"/>
            <a:chExt cx="2160" cy="989"/>
          </a:xfrm>
        </p:grpSpPr>
        <p:sp>
          <p:nvSpPr>
            <p:cNvPr id="11277" name="Text Box 5"/>
            <p:cNvSpPr txBox="1">
              <a:spLocks noChangeArrowheads="1"/>
            </p:cNvSpPr>
            <p:nvPr/>
          </p:nvSpPr>
          <p:spPr bwMode="auto">
            <a:xfrm>
              <a:off x="4176" y="624"/>
              <a:ext cx="1680" cy="989"/>
            </a:xfrm>
            <a:prstGeom prst="rect">
              <a:avLst/>
            </a:prstGeom>
            <a:noFill/>
            <a:ln w="9525">
              <a:noFill/>
              <a:miter lim="800000"/>
              <a:headEnd/>
              <a:tailEnd/>
            </a:ln>
          </p:spPr>
          <p:txBody>
            <a:bodyPr>
              <a:spAutoFit/>
            </a:bodyPr>
            <a:lstStyle/>
            <a:p>
              <a:pPr eaLnBrk="1" hangingPunct="1">
                <a:spcBef>
                  <a:spcPct val="50000"/>
                </a:spcBef>
                <a:buClrTx/>
                <a:buSzTx/>
                <a:buFontTx/>
                <a:buNone/>
              </a:pPr>
              <a:r>
                <a:rPr lang="en-US" sz="2400" u="sng" dirty="0" smtClean="0">
                  <a:solidFill>
                    <a:srgbClr val="FF3300"/>
                  </a:solidFill>
                  <a:effectLst/>
                  <a:latin typeface="Arial" charset="0"/>
                </a:rPr>
                <a:t>STRONG</a:t>
              </a:r>
            </a:p>
            <a:p>
              <a:pPr eaLnBrk="1" hangingPunct="1">
                <a:spcBef>
                  <a:spcPct val="50000"/>
                </a:spcBef>
                <a:buClrTx/>
                <a:buSzTx/>
                <a:buFontTx/>
                <a:buNone/>
              </a:pPr>
              <a:r>
                <a:rPr lang="en-US" sz="2400" u="sng" dirty="0" smtClean="0">
                  <a:solidFill>
                    <a:srgbClr val="FF3300"/>
                  </a:solidFill>
                  <a:effectLst/>
                  <a:latin typeface="Arial" charset="0"/>
                </a:rPr>
                <a:t>ACTIVITY </a:t>
              </a:r>
            </a:p>
            <a:p>
              <a:pPr eaLnBrk="1" hangingPunct="1">
                <a:spcBef>
                  <a:spcPct val="50000"/>
                </a:spcBef>
                <a:buClrTx/>
                <a:buSzTx/>
                <a:buFontTx/>
                <a:buNone/>
              </a:pPr>
              <a:r>
                <a:rPr lang="en-US" sz="2400" u="sng" dirty="0" smtClean="0">
                  <a:solidFill>
                    <a:srgbClr val="FF3300"/>
                  </a:solidFill>
                  <a:effectLst/>
                  <a:latin typeface="Arial" charset="0"/>
                </a:rPr>
                <a:t>PATTERN</a:t>
              </a:r>
              <a:endParaRPr lang="en-US" sz="2400" u="sng" dirty="0">
                <a:solidFill>
                  <a:srgbClr val="FF3300"/>
                </a:solidFill>
                <a:effectLst/>
                <a:latin typeface="Arial" charset="0"/>
              </a:endParaRPr>
            </a:p>
          </p:txBody>
        </p:sp>
        <p:sp>
          <p:nvSpPr>
            <p:cNvPr id="165894" name="Line 6"/>
            <p:cNvSpPr>
              <a:spLocks noChangeShapeType="1"/>
            </p:cNvSpPr>
            <p:nvPr/>
          </p:nvSpPr>
          <p:spPr bwMode="auto">
            <a:xfrm flipH="1">
              <a:off x="3696" y="864"/>
              <a:ext cx="480" cy="384"/>
            </a:xfrm>
            <a:prstGeom prst="line">
              <a:avLst/>
            </a:prstGeom>
            <a:noFill/>
            <a:ln w="76200">
              <a:solidFill>
                <a:srgbClr val="FFFF00"/>
              </a:solidFill>
              <a:round/>
              <a:headEnd/>
              <a:tailEnd type="triangle" w="med" len="med"/>
            </a:ln>
            <a:effectLst/>
          </p:spPr>
          <p:txBody>
            <a:bodyPr/>
            <a:lstStyle/>
            <a:p>
              <a:pPr>
                <a:defRPr/>
              </a:pPr>
              <a:endParaRPr lang="en-US"/>
            </a:p>
          </p:txBody>
        </p:sp>
      </p:grpSp>
      <p:grpSp>
        <p:nvGrpSpPr>
          <p:cNvPr id="3" name="Group 7"/>
          <p:cNvGrpSpPr>
            <a:grpSpLocks/>
          </p:cNvGrpSpPr>
          <p:nvPr/>
        </p:nvGrpSpPr>
        <p:grpSpPr bwMode="auto">
          <a:xfrm>
            <a:off x="6600825" y="3368675"/>
            <a:ext cx="4286250" cy="1050925"/>
            <a:chOff x="3696" y="2122"/>
            <a:chExt cx="2160" cy="662"/>
          </a:xfrm>
        </p:grpSpPr>
        <p:sp>
          <p:nvSpPr>
            <p:cNvPr id="165896" name="Text Box 8"/>
            <p:cNvSpPr txBox="1">
              <a:spLocks noChangeArrowheads="1"/>
            </p:cNvSpPr>
            <p:nvPr/>
          </p:nvSpPr>
          <p:spPr bwMode="auto">
            <a:xfrm>
              <a:off x="4176" y="2122"/>
              <a:ext cx="1680" cy="473"/>
            </a:xfrm>
            <a:prstGeom prst="rect">
              <a:avLst/>
            </a:prstGeom>
            <a:noFill/>
            <a:ln w="9525">
              <a:noFill/>
              <a:miter lim="800000"/>
              <a:headEnd/>
              <a:tailEnd/>
            </a:ln>
            <a:effectLst/>
          </p:spPr>
          <p:txBody>
            <a:bodyPr>
              <a:spAutoFit/>
            </a:bodyPr>
            <a:lstStyle/>
            <a:p>
              <a:pPr eaLnBrk="1" hangingPunct="1">
                <a:lnSpc>
                  <a:spcPct val="65000"/>
                </a:lnSpc>
                <a:spcBef>
                  <a:spcPct val="50000"/>
                </a:spcBef>
                <a:buClrTx/>
                <a:buSzTx/>
                <a:buFontTx/>
                <a:buNone/>
                <a:defRPr/>
              </a:pPr>
              <a:r>
                <a:rPr lang="en-US" sz="2400" i="1" dirty="0">
                  <a:solidFill>
                    <a:schemeClr val="tx1"/>
                  </a:solidFill>
                  <a:effectLst>
                    <a:outerShdw blurRad="38100" dist="38100" dir="2700000" algn="tl">
                      <a:srgbClr val="000000"/>
                    </a:outerShdw>
                  </a:effectLst>
                  <a:latin typeface="Arial" pitchFamily="34" charset="0"/>
                </a:rPr>
                <a:t>weak </a:t>
              </a:r>
              <a:r>
                <a:rPr lang="en-US" sz="2400" i="1" dirty="0" smtClean="0">
                  <a:solidFill>
                    <a:schemeClr val="tx1"/>
                  </a:solidFill>
                  <a:effectLst>
                    <a:outerShdw blurRad="38100" dist="38100" dir="2700000" algn="tl">
                      <a:srgbClr val="000000"/>
                    </a:outerShdw>
                  </a:effectLst>
                  <a:latin typeface="Arial" pitchFamily="34" charset="0"/>
                </a:rPr>
                <a:t>activity</a:t>
              </a:r>
              <a:endParaRPr lang="en-US" sz="2400" i="1" dirty="0">
                <a:solidFill>
                  <a:schemeClr val="tx1"/>
                </a:solidFill>
                <a:effectLst>
                  <a:outerShdw blurRad="38100" dist="38100" dir="2700000" algn="tl">
                    <a:srgbClr val="000000"/>
                  </a:outerShdw>
                </a:effectLst>
                <a:latin typeface="Arial" pitchFamily="34" charset="0"/>
              </a:endParaRPr>
            </a:p>
            <a:p>
              <a:pPr eaLnBrk="1" hangingPunct="1">
                <a:lnSpc>
                  <a:spcPct val="65000"/>
                </a:lnSpc>
                <a:spcBef>
                  <a:spcPct val="50000"/>
                </a:spcBef>
                <a:buClrTx/>
                <a:buSzTx/>
                <a:buFontTx/>
                <a:buNone/>
                <a:defRPr/>
              </a:pPr>
              <a:r>
                <a:rPr lang="en-US" sz="2400" i="1" dirty="0">
                  <a:solidFill>
                    <a:schemeClr val="tx1"/>
                  </a:solidFill>
                  <a:effectLst>
                    <a:outerShdw blurRad="38100" dist="38100" dir="2700000" algn="tl">
                      <a:srgbClr val="000000"/>
                    </a:outerShdw>
                  </a:effectLst>
                  <a:latin typeface="Arial" pitchFamily="34" charset="0"/>
                </a:rPr>
                <a:t>pattern</a:t>
              </a:r>
            </a:p>
          </p:txBody>
        </p:sp>
        <p:sp>
          <p:nvSpPr>
            <p:cNvPr id="165897" name="Line 9"/>
            <p:cNvSpPr>
              <a:spLocks noChangeShapeType="1"/>
            </p:cNvSpPr>
            <p:nvPr/>
          </p:nvSpPr>
          <p:spPr bwMode="auto">
            <a:xfrm flipH="1">
              <a:off x="3696" y="2400"/>
              <a:ext cx="480" cy="384"/>
            </a:xfrm>
            <a:prstGeom prst="line">
              <a:avLst/>
            </a:prstGeom>
            <a:noFill/>
            <a:ln w="76200">
              <a:solidFill>
                <a:srgbClr val="FFFF00"/>
              </a:solidFill>
              <a:round/>
              <a:headEnd/>
              <a:tailEnd type="triangle" w="med" len="med"/>
            </a:ln>
            <a:effectLst/>
          </p:spPr>
          <p:txBody>
            <a:bodyPr/>
            <a:lstStyle/>
            <a:p>
              <a:pPr>
                <a:defRPr/>
              </a:pPr>
              <a:endParaRPr lang="en-US"/>
            </a:p>
          </p:txBody>
        </p:sp>
      </p:grpSp>
      <p:sp>
        <p:nvSpPr>
          <p:cNvPr id="11270" name="Text Box 10"/>
          <p:cNvSpPr txBox="1">
            <a:spLocks noChangeArrowheads="1"/>
          </p:cNvSpPr>
          <p:nvPr/>
        </p:nvSpPr>
        <p:spPr bwMode="auto">
          <a:xfrm>
            <a:off x="0" y="0"/>
            <a:ext cx="10287000" cy="641350"/>
          </a:xfrm>
          <a:prstGeom prst="rect">
            <a:avLst/>
          </a:prstGeom>
          <a:noFill/>
          <a:ln w="9525">
            <a:noFill/>
            <a:miter lim="800000"/>
            <a:headEnd/>
            <a:tailEnd/>
          </a:ln>
        </p:spPr>
        <p:txBody>
          <a:bodyPr>
            <a:spAutoFit/>
          </a:bodyPr>
          <a:lstStyle/>
          <a:p>
            <a:pPr algn="ctr" eaLnBrk="1" hangingPunct="1">
              <a:spcBef>
                <a:spcPct val="0"/>
              </a:spcBef>
              <a:buClrTx/>
              <a:buSzTx/>
              <a:buFontTx/>
              <a:buNone/>
            </a:pPr>
            <a:r>
              <a:rPr lang="en-US" sz="3600" dirty="0">
                <a:solidFill>
                  <a:schemeClr val="tx2"/>
                </a:solidFill>
                <a:effectLst/>
                <a:latin typeface="Arial" charset="0"/>
              </a:rPr>
              <a:t>BRAIN ACTIVITY DURING READING</a:t>
            </a:r>
            <a:r>
              <a:rPr lang="en-US" sz="2400" dirty="0">
                <a:solidFill>
                  <a:schemeClr val="tx2"/>
                </a:solidFill>
                <a:effectLst/>
                <a:latin typeface="Arial" charset="0"/>
              </a:rPr>
              <a:t> </a:t>
            </a:r>
          </a:p>
        </p:txBody>
      </p:sp>
      <p:sp>
        <p:nvSpPr>
          <p:cNvPr id="11271" name="Text Box 11"/>
          <p:cNvSpPr txBox="1">
            <a:spLocks noChangeArrowheads="1"/>
          </p:cNvSpPr>
          <p:nvPr/>
        </p:nvSpPr>
        <p:spPr bwMode="auto">
          <a:xfrm>
            <a:off x="1885950" y="5715000"/>
            <a:ext cx="4796121" cy="461665"/>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2400" dirty="0">
                <a:solidFill>
                  <a:schemeClr val="tx2"/>
                </a:solidFill>
                <a:effectLst/>
                <a:latin typeface="Arial" charset="0"/>
              </a:rPr>
              <a:t>“SIGNATURE” DYSLEXIC BRAIN</a:t>
            </a:r>
          </a:p>
        </p:txBody>
      </p:sp>
      <p:sp>
        <p:nvSpPr>
          <p:cNvPr id="165900" name="Line 12"/>
          <p:cNvSpPr>
            <a:spLocks noChangeShapeType="1"/>
          </p:cNvSpPr>
          <p:nvPr/>
        </p:nvSpPr>
        <p:spPr bwMode="auto">
          <a:xfrm flipH="1" flipV="1">
            <a:off x="3857625" y="5181600"/>
            <a:ext cx="685800" cy="533400"/>
          </a:xfrm>
          <a:prstGeom prst="line">
            <a:avLst/>
          </a:prstGeom>
          <a:noFill/>
          <a:ln w="38100">
            <a:solidFill>
              <a:schemeClr val="tx1"/>
            </a:solidFill>
            <a:round/>
            <a:headEnd/>
            <a:tailEnd type="triangle" w="med" len="med"/>
          </a:ln>
          <a:effectLst/>
        </p:spPr>
        <p:txBody>
          <a:bodyPr/>
          <a:lstStyle/>
          <a:p>
            <a:pPr>
              <a:defRPr/>
            </a:pPr>
            <a:endParaRPr lang="en-US"/>
          </a:p>
        </p:txBody>
      </p:sp>
      <p:sp>
        <p:nvSpPr>
          <p:cNvPr id="165901" name="Line 13"/>
          <p:cNvSpPr>
            <a:spLocks noChangeShapeType="1"/>
          </p:cNvSpPr>
          <p:nvPr/>
        </p:nvSpPr>
        <p:spPr bwMode="auto">
          <a:xfrm flipV="1">
            <a:off x="4543425" y="5181600"/>
            <a:ext cx="685800" cy="533400"/>
          </a:xfrm>
          <a:prstGeom prst="line">
            <a:avLst/>
          </a:prstGeom>
          <a:noFill/>
          <a:ln w="38100">
            <a:solidFill>
              <a:schemeClr val="tx1"/>
            </a:solidFill>
            <a:round/>
            <a:headEnd/>
            <a:tailEnd type="triangle" w="med" len="med"/>
          </a:ln>
          <a:effectLst/>
        </p:spPr>
        <p:txBody>
          <a:bodyPr/>
          <a:lstStyle/>
          <a:p>
            <a:pPr>
              <a:defRPr/>
            </a:pPr>
            <a:endParaRPr lang="en-US"/>
          </a:p>
        </p:txBody>
      </p:sp>
      <p:sp>
        <p:nvSpPr>
          <p:cNvPr id="11274" name="Text Box 14"/>
          <p:cNvSpPr txBox="1">
            <a:spLocks noChangeArrowheads="1"/>
          </p:cNvSpPr>
          <p:nvPr/>
        </p:nvSpPr>
        <p:spPr bwMode="auto">
          <a:xfrm>
            <a:off x="6788150" y="6197600"/>
            <a:ext cx="1949450" cy="366713"/>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solidFill>
                  <a:srgbClr val="FFFFFF"/>
                </a:solidFill>
                <a:effectLst/>
                <a:latin typeface="Arial" charset="0"/>
              </a:rPr>
              <a:t>Simos, et al 2002</a:t>
            </a:r>
          </a:p>
        </p:txBody>
      </p:sp>
      <p:cxnSp>
        <p:nvCxnSpPr>
          <p:cNvPr id="16" name="Straight Connector 15"/>
          <p:cNvCxnSpPr/>
          <p:nvPr/>
        </p:nvCxnSpPr>
        <p:spPr bwMode="auto">
          <a:xfrm>
            <a:off x="1333500" y="3429000"/>
            <a:ext cx="914400" cy="914400"/>
          </a:xfrm>
          <a:prstGeom prst="line">
            <a:avLst/>
          </a:prstGeom>
          <a:noFill/>
          <a:ln w="12700" cap="flat" cmpd="sng" algn="ctr">
            <a:noFill/>
            <a:prstDash val="solid"/>
            <a:round/>
            <a:headEnd type="none" w="med" len="med"/>
            <a:tailEnd type="none" w="med" len="med"/>
          </a:ln>
          <a:effectLst/>
        </p:spPr>
      </p:cxnSp>
      <p:cxnSp>
        <p:nvCxnSpPr>
          <p:cNvPr id="18" name="Straight Connector 17"/>
          <p:cNvCxnSpPr/>
          <p:nvPr/>
        </p:nvCxnSpPr>
        <p:spPr bwMode="auto">
          <a:xfrm>
            <a:off x="723900" y="3276600"/>
            <a:ext cx="6934200" cy="1588"/>
          </a:xfrm>
          <a:prstGeom prst="line">
            <a:avLst/>
          </a:prstGeom>
          <a:noFill/>
          <a:ln w="31750" cap="flat" cmpd="sng" algn="ctr">
            <a:solidFill>
              <a:srgbClr val="FFFFFF"/>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2000"/>
                            </p:stCondLst>
                            <p:childTnLst>
                              <p:par>
                                <p:cTn id="12" presetID="17" presetClass="entr" presetSubtype="2" fill="hold" nodeType="afterEffect">
                                  <p:stCondLst>
                                    <p:cond delay="40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414713" y="2259013"/>
            <a:ext cx="10287000" cy="584775"/>
          </a:xfrm>
          <a:prstGeom prst="rect">
            <a:avLst/>
          </a:prstGeom>
          <a:noFill/>
          <a:ln w="9525">
            <a:noFill/>
            <a:miter lim="800000"/>
            <a:headEnd/>
            <a:tailEnd/>
          </a:ln>
        </p:spPr>
        <p:txBody>
          <a:bodyPr>
            <a:spAutoFit/>
          </a:bodyPr>
          <a:lstStyle/>
          <a:p>
            <a:endParaRPr lang="en-US"/>
          </a:p>
        </p:txBody>
      </p:sp>
      <p:pic>
        <p:nvPicPr>
          <p:cNvPr id="60419" name="Picture 3" descr="FIG2C"/>
          <p:cNvPicPr>
            <a:picLocks noChangeArrowheads="1"/>
          </p:cNvPicPr>
          <p:nvPr/>
        </p:nvPicPr>
        <p:blipFill>
          <a:blip r:embed="rId3" cstate="print"/>
          <a:srcRect/>
          <a:stretch>
            <a:fillRect/>
          </a:stretch>
        </p:blipFill>
        <p:spPr bwMode="auto">
          <a:xfrm>
            <a:off x="257175" y="1066801"/>
            <a:ext cx="4800600" cy="3330575"/>
          </a:xfrm>
          <a:prstGeom prst="rect">
            <a:avLst/>
          </a:prstGeom>
          <a:noFill/>
          <a:ln w="9525">
            <a:noFill/>
            <a:miter lim="800000"/>
            <a:headEnd/>
            <a:tailEnd/>
          </a:ln>
        </p:spPr>
      </p:pic>
      <p:sp>
        <p:nvSpPr>
          <p:cNvPr id="60420" name="Rectangle 4"/>
          <p:cNvSpPr>
            <a:spLocks noChangeArrowheads="1"/>
          </p:cNvSpPr>
          <p:nvPr/>
        </p:nvSpPr>
        <p:spPr bwMode="auto">
          <a:xfrm>
            <a:off x="3443288" y="2251075"/>
            <a:ext cx="10287000" cy="584775"/>
          </a:xfrm>
          <a:prstGeom prst="rect">
            <a:avLst/>
          </a:prstGeom>
          <a:noFill/>
          <a:ln w="9525">
            <a:noFill/>
            <a:miter lim="800000"/>
            <a:headEnd/>
            <a:tailEnd/>
          </a:ln>
        </p:spPr>
        <p:txBody>
          <a:bodyPr>
            <a:spAutoFit/>
          </a:bodyPr>
          <a:lstStyle/>
          <a:p>
            <a:endParaRPr lang="en-US"/>
          </a:p>
        </p:txBody>
      </p:sp>
      <p:pic>
        <p:nvPicPr>
          <p:cNvPr id="60421" name="Picture 5" descr="FIG2D"/>
          <p:cNvPicPr>
            <a:picLocks noChangeAspect="1" noChangeArrowheads="1"/>
          </p:cNvPicPr>
          <p:nvPr/>
        </p:nvPicPr>
        <p:blipFill>
          <a:blip r:embed="rId4" cstate="print"/>
          <a:srcRect/>
          <a:stretch>
            <a:fillRect/>
          </a:stretch>
        </p:blipFill>
        <p:spPr bwMode="auto">
          <a:xfrm>
            <a:off x="5229225" y="1066801"/>
            <a:ext cx="4800600" cy="3324225"/>
          </a:xfrm>
          <a:prstGeom prst="rect">
            <a:avLst/>
          </a:prstGeom>
          <a:noFill/>
          <a:ln w="9525">
            <a:noFill/>
            <a:miter lim="800000"/>
            <a:headEnd/>
            <a:tailEnd/>
          </a:ln>
        </p:spPr>
      </p:pic>
      <p:grpSp>
        <p:nvGrpSpPr>
          <p:cNvPr id="16" name="Group 15"/>
          <p:cNvGrpSpPr/>
          <p:nvPr/>
        </p:nvGrpSpPr>
        <p:grpSpPr>
          <a:xfrm>
            <a:off x="1104898" y="3581400"/>
            <a:ext cx="5104211" cy="2743200"/>
            <a:chOff x="1104898" y="3581400"/>
            <a:chExt cx="5104211" cy="2743200"/>
          </a:xfrm>
        </p:grpSpPr>
        <p:sp>
          <p:nvSpPr>
            <p:cNvPr id="118791" name="Text Box 7"/>
            <p:cNvSpPr txBox="1">
              <a:spLocks noChangeArrowheads="1"/>
            </p:cNvSpPr>
            <p:nvPr/>
          </p:nvSpPr>
          <p:spPr bwMode="auto">
            <a:xfrm>
              <a:off x="1181100" y="5247382"/>
              <a:ext cx="3609975" cy="1077218"/>
            </a:xfrm>
            <a:prstGeom prst="rect">
              <a:avLst/>
            </a:prstGeom>
            <a:noFill/>
            <a:ln w="9525">
              <a:noFill/>
              <a:miter lim="800000"/>
              <a:headEnd/>
              <a:tailEnd/>
            </a:ln>
            <a:effectLst/>
          </p:spPr>
          <p:txBody>
            <a:bodyPr wrap="square">
              <a:spAutoFit/>
            </a:bodyPr>
            <a:lstStyle/>
            <a:p>
              <a:pPr>
                <a:spcBef>
                  <a:spcPct val="50000"/>
                </a:spcBef>
                <a:buNone/>
                <a:defRPr/>
              </a:pPr>
              <a:r>
                <a:rPr lang="en-US" b="0" dirty="0">
                  <a:solidFill>
                    <a:schemeClr val="tx1"/>
                  </a:solidFill>
                  <a:effectLst>
                    <a:outerShdw blurRad="38100" dist="38100" dir="2700000" algn="tl">
                      <a:srgbClr val="000000"/>
                    </a:outerShdw>
                  </a:effectLst>
                </a:rPr>
                <a:t>Decreased activity in right hemisphere</a:t>
              </a:r>
            </a:p>
          </p:txBody>
        </p:sp>
        <p:sp>
          <p:nvSpPr>
            <p:cNvPr id="60430" name="Line 8"/>
            <p:cNvSpPr>
              <a:spLocks noChangeShapeType="1"/>
            </p:cNvSpPr>
            <p:nvPr/>
          </p:nvSpPr>
          <p:spPr bwMode="auto">
            <a:xfrm flipH="1" flipV="1">
              <a:off x="1104898" y="3657600"/>
              <a:ext cx="228601" cy="1676400"/>
            </a:xfrm>
            <a:prstGeom prst="line">
              <a:avLst/>
            </a:prstGeom>
            <a:noFill/>
            <a:ln w="57150">
              <a:solidFill>
                <a:schemeClr val="tx1"/>
              </a:solidFill>
              <a:round/>
              <a:headEnd/>
              <a:tailEnd type="triangle" w="med" len="med"/>
            </a:ln>
          </p:spPr>
          <p:txBody>
            <a:bodyPr/>
            <a:lstStyle/>
            <a:p>
              <a:endParaRPr lang="en-US"/>
            </a:p>
          </p:txBody>
        </p:sp>
        <p:sp>
          <p:nvSpPr>
            <p:cNvPr id="60431" name="Line 9"/>
            <p:cNvSpPr>
              <a:spLocks noChangeShapeType="1"/>
            </p:cNvSpPr>
            <p:nvPr/>
          </p:nvSpPr>
          <p:spPr bwMode="auto">
            <a:xfrm flipV="1">
              <a:off x="4381500" y="3581400"/>
              <a:ext cx="1827609" cy="1828800"/>
            </a:xfrm>
            <a:prstGeom prst="line">
              <a:avLst/>
            </a:prstGeom>
            <a:noFill/>
            <a:ln w="57150">
              <a:solidFill>
                <a:schemeClr val="tx1"/>
              </a:solidFill>
              <a:round/>
              <a:headEnd/>
              <a:tailEnd type="triangle" w="med" len="med"/>
            </a:ln>
          </p:spPr>
          <p:txBody>
            <a:bodyPr/>
            <a:lstStyle/>
            <a:p>
              <a:endParaRPr lang="en-US" dirty="0"/>
            </a:p>
          </p:txBody>
        </p:sp>
      </p:grpSp>
      <p:grpSp>
        <p:nvGrpSpPr>
          <p:cNvPr id="3" name="Group 10"/>
          <p:cNvGrpSpPr>
            <a:grpSpLocks/>
          </p:cNvGrpSpPr>
          <p:nvPr/>
        </p:nvGrpSpPr>
        <p:grpSpPr bwMode="auto">
          <a:xfrm rot="293890">
            <a:off x="4268061" y="3483327"/>
            <a:ext cx="4966693" cy="2909888"/>
            <a:chOff x="2304" y="2352"/>
            <a:chExt cx="2781" cy="1833"/>
          </a:xfrm>
        </p:grpSpPr>
        <p:sp>
          <p:nvSpPr>
            <p:cNvPr id="118795" name="Text Box 11"/>
            <p:cNvSpPr txBox="1">
              <a:spLocks noChangeArrowheads="1"/>
            </p:cNvSpPr>
            <p:nvPr/>
          </p:nvSpPr>
          <p:spPr bwMode="auto">
            <a:xfrm>
              <a:off x="3042" y="3196"/>
              <a:ext cx="2043" cy="989"/>
            </a:xfrm>
            <a:prstGeom prst="rect">
              <a:avLst/>
            </a:prstGeom>
            <a:noFill/>
            <a:ln w="9525">
              <a:noFill/>
              <a:miter lim="800000"/>
              <a:headEnd/>
              <a:tailEnd/>
            </a:ln>
            <a:effectLst/>
          </p:spPr>
          <p:txBody>
            <a:bodyPr wrap="square">
              <a:spAutoFit/>
            </a:bodyPr>
            <a:lstStyle/>
            <a:p>
              <a:pPr>
                <a:spcBef>
                  <a:spcPct val="50000"/>
                </a:spcBef>
                <a:buNone/>
                <a:defRPr/>
              </a:pPr>
              <a:r>
                <a:rPr lang="en-US" b="1" u="sng" dirty="0" smtClean="0">
                  <a:solidFill>
                    <a:schemeClr val="tx1"/>
                  </a:solidFill>
                  <a:effectLst>
                    <a:outerShdw blurRad="38100" dist="38100" dir="2700000" algn="tl">
                      <a:srgbClr val="000000"/>
                    </a:outerShdw>
                  </a:effectLst>
                </a:rPr>
                <a:t>Treatment  = Increased activity in left hemisphere</a:t>
              </a:r>
              <a:endParaRPr lang="en-US" b="1" u="sng" dirty="0">
                <a:solidFill>
                  <a:schemeClr val="tx1"/>
                </a:solidFill>
                <a:effectLst>
                  <a:outerShdw blurRad="38100" dist="38100" dir="2700000" algn="tl">
                    <a:srgbClr val="000000"/>
                  </a:outerShdw>
                </a:effectLst>
              </a:endParaRPr>
            </a:p>
          </p:txBody>
        </p:sp>
        <p:sp>
          <p:nvSpPr>
            <p:cNvPr id="60427" name="Line 12"/>
            <p:cNvSpPr>
              <a:spLocks noChangeShapeType="1"/>
            </p:cNvSpPr>
            <p:nvPr/>
          </p:nvSpPr>
          <p:spPr bwMode="auto">
            <a:xfrm flipH="1" flipV="1">
              <a:off x="2304" y="2448"/>
              <a:ext cx="763" cy="938"/>
            </a:xfrm>
            <a:prstGeom prst="line">
              <a:avLst/>
            </a:prstGeom>
            <a:noFill/>
            <a:ln w="57150">
              <a:solidFill>
                <a:schemeClr val="tx1"/>
              </a:solidFill>
              <a:round/>
              <a:headEnd/>
              <a:tailEnd type="triangle" w="med" len="med"/>
            </a:ln>
          </p:spPr>
          <p:txBody>
            <a:bodyPr/>
            <a:lstStyle/>
            <a:p>
              <a:endParaRPr lang="en-US"/>
            </a:p>
          </p:txBody>
        </p:sp>
        <p:sp>
          <p:nvSpPr>
            <p:cNvPr id="60428" name="Line 13"/>
            <p:cNvSpPr>
              <a:spLocks noChangeShapeType="1"/>
            </p:cNvSpPr>
            <p:nvPr/>
          </p:nvSpPr>
          <p:spPr bwMode="auto">
            <a:xfrm flipV="1">
              <a:off x="4396" y="2352"/>
              <a:ext cx="548" cy="1051"/>
            </a:xfrm>
            <a:prstGeom prst="line">
              <a:avLst/>
            </a:prstGeom>
            <a:noFill/>
            <a:ln w="57150">
              <a:solidFill>
                <a:schemeClr val="tx1"/>
              </a:solidFill>
              <a:round/>
              <a:headEnd/>
              <a:tailEnd type="triangle" w="med" len="med"/>
            </a:ln>
          </p:spPr>
          <p:txBody>
            <a:bodyPr/>
            <a:lstStyle/>
            <a:p>
              <a:endParaRPr lang="en-US"/>
            </a:p>
          </p:txBody>
        </p:sp>
      </p:grpSp>
      <p:sp>
        <p:nvSpPr>
          <p:cNvPr id="60424" name="Text Box 14"/>
          <p:cNvSpPr txBox="1">
            <a:spLocks noChangeArrowheads="1"/>
          </p:cNvSpPr>
          <p:nvPr/>
        </p:nvSpPr>
        <p:spPr bwMode="auto">
          <a:xfrm>
            <a:off x="647700" y="152400"/>
            <a:ext cx="9159687" cy="646331"/>
          </a:xfrm>
          <a:prstGeom prst="rect">
            <a:avLst/>
          </a:prstGeom>
          <a:noFill/>
          <a:ln w="9525">
            <a:noFill/>
            <a:miter lim="800000"/>
            <a:headEnd/>
            <a:tailEnd/>
          </a:ln>
        </p:spPr>
        <p:txBody>
          <a:bodyPr wrap="none">
            <a:spAutoFit/>
          </a:bodyPr>
          <a:lstStyle/>
          <a:p>
            <a:pPr>
              <a:buNone/>
            </a:pPr>
            <a:r>
              <a:rPr lang="en-US" sz="3200" dirty="0" smtClean="0">
                <a:solidFill>
                  <a:schemeClr val="tx2"/>
                </a:solidFill>
                <a:effectLst/>
                <a:latin typeface="Arial" pitchFamily="34" charset="0"/>
                <a:cs typeface="Arial" pitchFamily="34" charset="0"/>
              </a:rPr>
              <a:t>TREATMENT CHANGES </a:t>
            </a:r>
            <a:r>
              <a:rPr lang="en-US" sz="3600" dirty="0" smtClean="0">
                <a:solidFill>
                  <a:schemeClr val="tx2"/>
                </a:solidFill>
                <a:effectLst/>
                <a:latin typeface="Arial" pitchFamily="34" charset="0"/>
                <a:cs typeface="Arial" pitchFamily="34" charset="0"/>
              </a:rPr>
              <a:t>the</a:t>
            </a:r>
            <a:r>
              <a:rPr lang="en-US" dirty="0" smtClean="0">
                <a:solidFill>
                  <a:schemeClr val="tx2"/>
                </a:solidFill>
                <a:effectLst/>
                <a:latin typeface="Arial" pitchFamily="34" charset="0"/>
                <a:cs typeface="Arial" pitchFamily="34" charset="0"/>
              </a:rPr>
              <a:t> </a:t>
            </a:r>
            <a:r>
              <a:rPr lang="en-US" sz="3200" dirty="0" smtClean="0">
                <a:solidFill>
                  <a:schemeClr val="tx2"/>
                </a:solidFill>
                <a:effectLst/>
                <a:latin typeface="Arial" pitchFamily="34" charset="0"/>
                <a:cs typeface="Arial" pitchFamily="34" charset="0"/>
              </a:rPr>
              <a:t>BRAIN’S </a:t>
            </a:r>
            <a:r>
              <a:rPr lang="en-US" sz="3200" dirty="0">
                <a:solidFill>
                  <a:schemeClr val="tx2"/>
                </a:solidFill>
                <a:effectLst/>
                <a:latin typeface="Arial" pitchFamily="34" charset="0"/>
                <a:cs typeface="Arial" pitchFamily="34" charset="0"/>
              </a:rPr>
              <a:t>ACTIVITY</a:t>
            </a:r>
          </a:p>
        </p:txBody>
      </p:sp>
      <p:sp>
        <p:nvSpPr>
          <p:cNvPr id="60425" name="Text Box 15"/>
          <p:cNvSpPr txBox="1">
            <a:spLocks noChangeArrowheads="1"/>
          </p:cNvSpPr>
          <p:nvPr/>
        </p:nvSpPr>
        <p:spPr bwMode="auto">
          <a:xfrm>
            <a:off x="190500" y="6324600"/>
            <a:ext cx="2590800" cy="400110"/>
          </a:xfrm>
          <a:prstGeom prst="rect">
            <a:avLst/>
          </a:prstGeom>
          <a:noFill/>
          <a:ln w="9525">
            <a:noFill/>
            <a:miter lim="800000"/>
            <a:headEnd/>
            <a:tailEnd/>
          </a:ln>
        </p:spPr>
        <p:txBody>
          <a:bodyPr wrap="square">
            <a:spAutoFit/>
          </a:bodyPr>
          <a:lstStyle/>
          <a:p>
            <a:pPr>
              <a:buNone/>
            </a:pPr>
            <a:r>
              <a:rPr lang="en-US" sz="2000" dirty="0" smtClean="0">
                <a:solidFill>
                  <a:srgbClr val="FFFFFF"/>
                </a:solidFill>
              </a:rPr>
              <a:t>(Simos, </a:t>
            </a:r>
            <a:r>
              <a:rPr lang="en-US" sz="2000" dirty="0">
                <a:solidFill>
                  <a:srgbClr val="FFFFFF"/>
                </a:solidFill>
              </a:rPr>
              <a:t>et </a:t>
            </a:r>
            <a:r>
              <a:rPr lang="en-US" sz="2000" dirty="0" smtClean="0">
                <a:solidFill>
                  <a:srgbClr val="FFFFFF"/>
                </a:solidFill>
              </a:rPr>
              <a:t>al., 2002)</a:t>
            </a:r>
            <a:endParaRPr lang="en-US" sz="1600" dirty="0">
              <a:solidFill>
                <a:srgbClr val="FFFFFF"/>
              </a:solidFill>
            </a:endParaRPr>
          </a:p>
        </p:txBody>
      </p:sp>
      <p:sp>
        <p:nvSpPr>
          <p:cNvPr id="17" name="TextBox 16"/>
          <p:cNvSpPr txBox="1"/>
          <p:nvPr/>
        </p:nvSpPr>
        <p:spPr>
          <a:xfrm>
            <a:off x="3276600" y="3962400"/>
            <a:ext cx="1104900" cy="461665"/>
          </a:xfrm>
          <a:prstGeom prst="rect">
            <a:avLst/>
          </a:prstGeom>
          <a:noFill/>
        </p:spPr>
        <p:txBody>
          <a:bodyPr wrap="square" rtlCol="0">
            <a:spAutoFit/>
          </a:bodyPr>
          <a:lstStyle/>
          <a:p>
            <a:pPr>
              <a:buNone/>
            </a:pPr>
            <a:r>
              <a:rPr lang="en-US" sz="2400" dirty="0" smtClean="0">
                <a:solidFill>
                  <a:schemeClr val="tx1"/>
                </a:solidFill>
                <a:latin typeface="Arial" pitchFamily="34" charset="0"/>
                <a:cs typeface="Arial" pitchFamily="34" charset="0"/>
              </a:rPr>
              <a:t>left</a:t>
            </a:r>
            <a:endParaRPr lang="en-US" sz="2400" dirty="0">
              <a:solidFill>
                <a:schemeClr val="tx1"/>
              </a:solidFill>
              <a:latin typeface="Arial" pitchFamily="34" charset="0"/>
              <a:cs typeface="Arial" pitchFamily="34" charset="0"/>
            </a:endParaRPr>
          </a:p>
        </p:txBody>
      </p:sp>
      <p:sp>
        <p:nvSpPr>
          <p:cNvPr id="18" name="TextBox 17"/>
          <p:cNvSpPr txBox="1"/>
          <p:nvPr/>
        </p:nvSpPr>
        <p:spPr>
          <a:xfrm>
            <a:off x="8077200" y="3957935"/>
            <a:ext cx="1104900" cy="461665"/>
          </a:xfrm>
          <a:prstGeom prst="rect">
            <a:avLst/>
          </a:prstGeom>
          <a:noFill/>
        </p:spPr>
        <p:txBody>
          <a:bodyPr wrap="square" rtlCol="0">
            <a:spAutoFit/>
          </a:bodyPr>
          <a:lstStyle/>
          <a:p>
            <a:pPr>
              <a:buNone/>
            </a:pPr>
            <a:r>
              <a:rPr lang="en-US" sz="2400" dirty="0" smtClean="0">
                <a:solidFill>
                  <a:schemeClr val="tx1"/>
                </a:solidFill>
                <a:latin typeface="Arial" pitchFamily="34" charset="0"/>
                <a:cs typeface="Arial" pitchFamily="34" charset="0"/>
              </a:rPr>
              <a:t>left</a:t>
            </a:r>
            <a:endParaRPr lang="en-US" sz="2400" dirty="0">
              <a:solidFill>
                <a:schemeClr val="tx1"/>
              </a:solidFill>
              <a:latin typeface="Arial" pitchFamily="34" charset="0"/>
              <a:cs typeface="Arial" pitchFamily="34" charset="0"/>
            </a:endParaRPr>
          </a:p>
        </p:txBody>
      </p:sp>
      <p:sp>
        <p:nvSpPr>
          <p:cNvPr id="19" name="TextBox 18"/>
          <p:cNvSpPr txBox="1"/>
          <p:nvPr/>
        </p:nvSpPr>
        <p:spPr>
          <a:xfrm>
            <a:off x="6286500" y="3962400"/>
            <a:ext cx="1104900" cy="461665"/>
          </a:xfrm>
          <a:prstGeom prst="rect">
            <a:avLst/>
          </a:prstGeom>
          <a:noFill/>
        </p:spPr>
        <p:txBody>
          <a:bodyPr wrap="square" rtlCol="0">
            <a:spAutoFit/>
          </a:bodyPr>
          <a:lstStyle/>
          <a:p>
            <a:pPr>
              <a:buNone/>
            </a:pPr>
            <a:r>
              <a:rPr lang="en-US" sz="2400" dirty="0" smtClean="0">
                <a:solidFill>
                  <a:schemeClr val="tx1"/>
                </a:solidFill>
                <a:latin typeface="Arial" pitchFamily="34" charset="0"/>
                <a:cs typeface="Arial" pitchFamily="34" charset="0"/>
              </a:rPr>
              <a:t>right</a:t>
            </a:r>
            <a:endParaRPr lang="en-US" sz="2400" dirty="0">
              <a:solidFill>
                <a:schemeClr val="tx1"/>
              </a:solidFill>
              <a:latin typeface="Arial" pitchFamily="34" charset="0"/>
              <a:cs typeface="Arial" pitchFamily="34" charset="0"/>
            </a:endParaRPr>
          </a:p>
        </p:txBody>
      </p:sp>
      <p:sp>
        <p:nvSpPr>
          <p:cNvPr id="20" name="TextBox 19"/>
          <p:cNvSpPr txBox="1"/>
          <p:nvPr/>
        </p:nvSpPr>
        <p:spPr>
          <a:xfrm>
            <a:off x="1447800" y="3962400"/>
            <a:ext cx="1104900" cy="461665"/>
          </a:xfrm>
          <a:prstGeom prst="rect">
            <a:avLst/>
          </a:prstGeom>
          <a:noFill/>
        </p:spPr>
        <p:txBody>
          <a:bodyPr wrap="square" rtlCol="0">
            <a:spAutoFit/>
          </a:bodyPr>
          <a:lstStyle/>
          <a:p>
            <a:pPr>
              <a:buNone/>
            </a:pPr>
            <a:r>
              <a:rPr lang="en-US" sz="2400" dirty="0" smtClean="0">
                <a:solidFill>
                  <a:schemeClr val="tx1"/>
                </a:solidFill>
                <a:latin typeface="Arial" pitchFamily="34" charset="0"/>
                <a:cs typeface="Arial" pitchFamily="34" charset="0"/>
              </a:rPr>
              <a:t>right</a:t>
            </a:r>
            <a:endParaRPr lang="en-US" sz="2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00"/>
                            </p:stCondLst>
                            <p:childTnLst>
                              <p:par>
                                <p:cTn id="9" presetID="17" presetClass="entr" presetSubtype="4" fill="hold" nodeType="afterEffect">
                                  <p:stCondLst>
                                    <p:cond delay="5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ppt_y+#ppt_h/2"/>
                                          </p:val>
                                        </p:tav>
                                        <p:tav tm="100000">
                                          <p:val>
                                            <p:strVal val="#ppt_y"/>
                                          </p:val>
                                        </p:tav>
                                      </p:tavLst>
                                    </p:anim>
                                    <p:anim calcmode="lin" valueType="num">
                                      <p:cBhvr>
                                        <p:cTn id="13" dur="500" fill="hold"/>
                                        <p:tgtEl>
                                          <p:spTgt spid="3"/>
                                        </p:tgtEl>
                                        <p:attrNameLst>
                                          <p:attrName>ppt_w</p:attrName>
                                        </p:attrNameLst>
                                      </p:cBhvr>
                                      <p:tavLst>
                                        <p:tav tm="0">
                                          <p:val>
                                            <p:strVal val="#ppt_w"/>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1638300" y="0"/>
            <a:ext cx="8648700" cy="6867525"/>
          </a:xfrm>
          <a:prstGeom prst="rect">
            <a:avLst/>
          </a:prstGeom>
          <a:noFill/>
          <a:ln w="12700">
            <a:solidFill>
              <a:srgbClr val="FFFFFF"/>
            </a:solidFill>
            <a:miter lim="800000"/>
            <a:headEnd/>
            <a:tailEnd/>
          </a:ln>
        </p:spPr>
      </p:pic>
      <p:sp>
        <p:nvSpPr>
          <p:cNvPr id="169987" name="Text Box 3"/>
          <p:cNvSpPr txBox="1">
            <a:spLocks noChangeArrowheads="1"/>
          </p:cNvSpPr>
          <p:nvPr/>
        </p:nvSpPr>
        <p:spPr bwMode="auto">
          <a:xfrm>
            <a:off x="0" y="228600"/>
            <a:ext cx="1800225" cy="515938"/>
          </a:xfrm>
          <a:prstGeom prst="rect">
            <a:avLst/>
          </a:prstGeom>
          <a:noFill/>
          <a:ln w="12700">
            <a:noFill/>
            <a:miter lim="800000"/>
            <a:headEnd/>
            <a:tailEnd/>
          </a:ln>
          <a:effectLst/>
        </p:spPr>
        <p:txBody>
          <a:bodyPr lIns="90488" tIns="44450" rIns="90488" bIns="44450">
            <a:spAutoFit/>
          </a:bodyPr>
          <a:lstStyle/>
          <a:p>
            <a:pPr>
              <a:spcBef>
                <a:spcPct val="50000"/>
              </a:spcBef>
              <a:buFont typeface="Monotype Sorts" pitchFamily="2" charset="2"/>
              <a:buNone/>
              <a:defRPr/>
            </a:pPr>
            <a:r>
              <a:rPr lang="en-US" sz="2800" u="sng" dirty="0">
                <a:solidFill>
                  <a:schemeClr val="tx2"/>
                </a:solidFill>
                <a:effectLst>
                  <a:outerShdw blurRad="38100" dist="38100" dir="2700000" algn="tl">
                    <a:srgbClr val="000000"/>
                  </a:outerShdw>
                </a:effectLst>
                <a:latin typeface="Arial" pitchFamily="34" charset="0"/>
              </a:rPr>
              <a:t>Biology</a:t>
            </a:r>
          </a:p>
        </p:txBody>
      </p:sp>
      <p:sp>
        <p:nvSpPr>
          <p:cNvPr id="23556" name="Text Box 6"/>
          <p:cNvSpPr txBox="1">
            <a:spLocks noChangeArrowheads="1"/>
          </p:cNvSpPr>
          <p:nvPr/>
        </p:nvSpPr>
        <p:spPr bwMode="auto">
          <a:xfrm>
            <a:off x="7715250" y="228600"/>
            <a:ext cx="2419350" cy="458788"/>
          </a:xfrm>
          <a:prstGeom prst="rect">
            <a:avLst/>
          </a:prstGeom>
          <a:noFill/>
          <a:ln w="12700">
            <a:noFill/>
            <a:miter lim="800000"/>
            <a:headEnd/>
            <a:tailEnd/>
          </a:ln>
        </p:spPr>
        <p:txBody>
          <a:bodyPr lIns="90488" tIns="44450" rIns="90488" bIns="44450">
            <a:spAutoFit/>
          </a:bodyPr>
          <a:lstStyle/>
          <a:p>
            <a:pPr>
              <a:spcBef>
                <a:spcPct val="50000"/>
              </a:spcBef>
              <a:buFont typeface="Monotype Sorts" pitchFamily="2" charset="2"/>
              <a:buNone/>
            </a:pPr>
            <a:r>
              <a:rPr lang="en-US" sz="2400">
                <a:solidFill>
                  <a:srgbClr val="000000"/>
                </a:solidFill>
                <a:effectLst/>
              </a:rPr>
              <a:t>(RAMUS, 2004)</a:t>
            </a:r>
          </a:p>
        </p:txBody>
      </p:sp>
      <p:sp>
        <p:nvSpPr>
          <p:cNvPr id="7" name="Text Box 3"/>
          <p:cNvSpPr txBox="1">
            <a:spLocks noChangeArrowheads="1"/>
          </p:cNvSpPr>
          <p:nvPr/>
        </p:nvSpPr>
        <p:spPr bwMode="auto">
          <a:xfrm>
            <a:off x="38100" y="5427663"/>
            <a:ext cx="1800225" cy="515937"/>
          </a:xfrm>
          <a:prstGeom prst="rect">
            <a:avLst/>
          </a:prstGeom>
          <a:noFill/>
          <a:ln w="12700">
            <a:noFill/>
            <a:miter lim="800000"/>
            <a:headEnd/>
            <a:tailEnd/>
          </a:ln>
          <a:effectLst/>
        </p:spPr>
        <p:txBody>
          <a:bodyPr lIns="90488" tIns="44450" rIns="90488" bIns="44450">
            <a:spAutoFit/>
          </a:bodyPr>
          <a:lstStyle/>
          <a:p>
            <a:pPr>
              <a:spcBef>
                <a:spcPct val="50000"/>
              </a:spcBef>
              <a:buFont typeface="Monotype Sorts" pitchFamily="2" charset="2"/>
              <a:buNone/>
              <a:defRPr/>
            </a:pPr>
            <a:r>
              <a:rPr lang="en-US" sz="2800" u="sng" dirty="0">
                <a:solidFill>
                  <a:schemeClr val="tx2"/>
                </a:solidFill>
                <a:effectLst>
                  <a:outerShdw blurRad="38100" dist="38100" dir="2700000" algn="tl">
                    <a:srgbClr val="000000"/>
                  </a:outerShdw>
                </a:effectLst>
                <a:latin typeface="Arial" pitchFamily="34" charset="0"/>
              </a:rPr>
              <a:t>Behavior</a:t>
            </a:r>
          </a:p>
        </p:txBody>
      </p:sp>
      <p:sp>
        <p:nvSpPr>
          <p:cNvPr id="8" name="Text Box 3"/>
          <p:cNvSpPr txBox="1">
            <a:spLocks noChangeArrowheads="1"/>
          </p:cNvSpPr>
          <p:nvPr/>
        </p:nvSpPr>
        <p:spPr bwMode="auto">
          <a:xfrm>
            <a:off x="0" y="2971800"/>
            <a:ext cx="1800225" cy="515938"/>
          </a:xfrm>
          <a:prstGeom prst="rect">
            <a:avLst/>
          </a:prstGeom>
          <a:noFill/>
          <a:ln w="12700">
            <a:noFill/>
            <a:miter lim="800000"/>
            <a:headEnd/>
            <a:tailEnd/>
          </a:ln>
          <a:effectLst/>
        </p:spPr>
        <p:txBody>
          <a:bodyPr lIns="90488" tIns="44450" rIns="90488" bIns="44450">
            <a:spAutoFit/>
          </a:bodyPr>
          <a:lstStyle/>
          <a:p>
            <a:pPr>
              <a:spcBef>
                <a:spcPct val="50000"/>
              </a:spcBef>
              <a:buFont typeface="Monotype Sorts" pitchFamily="2" charset="2"/>
              <a:buNone/>
              <a:defRPr/>
            </a:pPr>
            <a:r>
              <a:rPr lang="en-US" sz="2800" u="sng" dirty="0" smtClean="0">
                <a:solidFill>
                  <a:schemeClr val="tx2"/>
                </a:solidFill>
                <a:effectLst>
                  <a:outerShdw blurRad="38100" dist="38100" dir="2700000" algn="tl">
                    <a:srgbClr val="000000"/>
                  </a:outerShdw>
                </a:effectLst>
                <a:latin typeface="Arial" pitchFamily="34" charset="0"/>
              </a:rPr>
              <a:t>Cognition</a:t>
            </a:r>
            <a:endParaRPr lang="en-US" sz="2800" u="sng" dirty="0">
              <a:solidFill>
                <a:schemeClr val="tx2"/>
              </a:solidFill>
              <a:effectLst>
                <a:outerShdw blurRad="38100" dist="38100" dir="2700000" algn="tl">
                  <a:srgbClr val="000000"/>
                </a:outerShdw>
              </a:effectLst>
              <a:latin typeface="Arial" pitchFamily="34" charset="0"/>
            </a:endParaRPr>
          </a:p>
        </p:txBody>
      </p:sp>
      <p:sp>
        <p:nvSpPr>
          <p:cNvPr id="9" name="Oval 8"/>
          <p:cNvSpPr/>
          <p:nvPr/>
        </p:nvSpPr>
        <p:spPr bwMode="auto">
          <a:xfrm>
            <a:off x="4381500" y="2992582"/>
            <a:ext cx="1219200" cy="1046018"/>
          </a:xfrm>
          <a:prstGeom prst="ellipse">
            <a:avLst/>
          </a:prstGeom>
          <a:noFill/>
          <a:ln w="50800" cap="flat" cmpd="sng" algn="ctr">
            <a:solidFill>
              <a:srgbClr val="FF0000"/>
            </a:solidFill>
            <a:prstDash val="solid"/>
            <a:round/>
            <a:headEnd type="none" w="med" len="med"/>
            <a:tailEnd type="none" w="med" len="med"/>
          </a:ln>
          <a:effectLst>
            <a:innerShdw blurRad="114300">
              <a:prstClr val="black"/>
            </a:innerShdw>
          </a:effectLst>
        </p:spPr>
        <p:txBody>
          <a:bodyPr lIns="90488" tIns="44450" rIns="90488" bIns="44450"/>
          <a:lstStyle/>
          <a:p>
            <a:pPr marL="342900" indent="-342900">
              <a:defRPr/>
            </a:pPr>
            <a:endParaRPr lang="en-US"/>
          </a:p>
        </p:txBody>
      </p:sp>
      <p:sp>
        <p:nvSpPr>
          <p:cNvPr id="10" name="Oval 9"/>
          <p:cNvSpPr/>
          <p:nvPr/>
        </p:nvSpPr>
        <p:spPr bwMode="auto">
          <a:xfrm>
            <a:off x="5295900" y="4267200"/>
            <a:ext cx="1295400" cy="1100447"/>
          </a:xfrm>
          <a:prstGeom prst="ellipse">
            <a:avLst/>
          </a:prstGeom>
          <a:noFill/>
          <a:ln w="50800" cap="flat" cmpd="sng" algn="ctr">
            <a:solidFill>
              <a:srgbClr val="FF0000"/>
            </a:solidFill>
            <a:prstDash val="solid"/>
            <a:round/>
            <a:headEnd type="none" w="med" len="med"/>
            <a:tailEnd type="none" w="med" len="med"/>
          </a:ln>
          <a:effectLst>
            <a:innerShdw blurRad="114300">
              <a:prstClr val="black"/>
            </a:innerShdw>
          </a:effectLst>
        </p:spPr>
        <p:txBody>
          <a:bodyPr lIns="90488" tIns="44450" rIns="90488" bIns="44450"/>
          <a:lstStyle/>
          <a:p>
            <a:pPr marL="342900" indent="-342900">
              <a:defRPr/>
            </a:pPr>
            <a:endParaRPr lang="en-US"/>
          </a:p>
        </p:txBody>
      </p:sp>
      <p:sp>
        <p:nvSpPr>
          <p:cNvPr id="11" name="Oval 10"/>
          <p:cNvSpPr/>
          <p:nvPr/>
        </p:nvSpPr>
        <p:spPr bwMode="auto">
          <a:xfrm>
            <a:off x="5295900" y="5723906"/>
            <a:ext cx="1318656" cy="1009403"/>
          </a:xfrm>
          <a:prstGeom prst="ellipse">
            <a:avLst/>
          </a:prstGeom>
          <a:noFill/>
          <a:ln w="50800" cap="flat" cmpd="sng" algn="ctr">
            <a:solidFill>
              <a:srgbClr val="FF0000"/>
            </a:solidFill>
            <a:prstDash val="solid"/>
            <a:round/>
            <a:headEnd type="none" w="med" len="med"/>
            <a:tailEnd type="none" w="med" len="med"/>
          </a:ln>
          <a:effectLst>
            <a:innerShdw blurRad="114300">
              <a:prstClr val="black"/>
            </a:innerShdw>
          </a:effectLst>
        </p:spPr>
        <p:txBody>
          <a:bodyPr lIns="90488" tIns="44450" rIns="90488" bIns="44450"/>
          <a:lstStyle/>
          <a:p>
            <a:pPr marL="342900" indent="-342900">
              <a:defRPr/>
            </a:pPr>
            <a:endParaRPr lang="en-US"/>
          </a:p>
        </p:txBody>
      </p:sp>
      <p:sp>
        <p:nvSpPr>
          <p:cNvPr id="12" name="Oval 11"/>
          <p:cNvSpPr/>
          <p:nvPr/>
        </p:nvSpPr>
        <p:spPr bwMode="auto">
          <a:xfrm>
            <a:off x="2645723" y="1785257"/>
            <a:ext cx="1676400" cy="1046018"/>
          </a:xfrm>
          <a:prstGeom prst="ellipse">
            <a:avLst/>
          </a:prstGeom>
          <a:noFill/>
          <a:ln w="50800" cap="flat" cmpd="sng" algn="ctr">
            <a:solidFill>
              <a:srgbClr val="FF0000"/>
            </a:solidFill>
            <a:prstDash val="solid"/>
            <a:round/>
            <a:headEnd type="none" w="med" len="med"/>
            <a:tailEnd type="none" w="med" len="med"/>
          </a:ln>
          <a:effectLst>
            <a:innerShdw blurRad="114300">
              <a:prstClr val="black"/>
            </a:innerShdw>
          </a:effectLst>
        </p:spPr>
        <p:txBody>
          <a:bodyPr lIns="90488" tIns="44450" rIns="90488" bIns="44450"/>
          <a:lstStyle/>
          <a:p>
            <a:pPr marL="342900" indent="-342900">
              <a:defRPr/>
            </a:pPr>
            <a:endParaRPr lang="en-US"/>
          </a:p>
        </p:txBody>
      </p:sp>
      <p:sp>
        <p:nvSpPr>
          <p:cNvPr id="13" name="Oval 12"/>
          <p:cNvSpPr/>
          <p:nvPr/>
        </p:nvSpPr>
        <p:spPr bwMode="auto">
          <a:xfrm>
            <a:off x="1596656" y="5716818"/>
            <a:ext cx="1318656" cy="1009403"/>
          </a:xfrm>
          <a:prstGeom prst="ellipse">
            <a:avLst/>
          </a:prstGeom>
          <a:noFill/>
          <a:ln w="50800" cap="flat" cmpd="sng" algn="ctr">
            <a:solidFill>
              <a:srgbClr val="FFFF00"/>
            </a:solidFill>
            <a:prstDash val="solid"/>
            <a:round/>
            <a:headEnd type="none" w="med" len="med"/>
            <a:tailEnd type="none" w="med" len="med"/>
          </a:ln>
          <a:effectLst>
            <a:innerShdw blurRad="114300">
              <a:prstClr val="black"/>
            </a:innerShdw>
          </a:effectLst>
        </p:spPr>
        <p:txBody>
          <a:bodyPr lIns="90488" tIns="44450" rIns="90488" bIns="44450"/>
          <a:lstStyle/>
          <a:p>
            <a:pPr marL="342900" indent="-342900">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2000"/>
                                        <p:tgtEl>
                                          <p:spTgt spid="12"/>
                                        </p:tgtEl>
                                      </p:cBhvr>
                                    </p:animEffect>
                                  </p:childTnLst>
                                </p:cTn>
                              </p:par>
                            </p:childTnLst>
                          </p:cTn>
                        </p:par>
                        <p:par>
                          <p:cTn id="8" fill="hold">
                            <p:stCondLst>
                              <p:cond delay="4000"/>
                            </p:stCondLst>
                            <p:childTnLst>
                              <p:par>
                                <p:cTn id="9" presetID="9" presetClass="entr" presetSubtype="0" fill="hold"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2000"/>
                                        <p:tgtEl>
                                          <p:spTgt spid="9"/>
                                        </p:tgtEl>
                                      </p:cBhvr>
                                    </p:animEffect>
                                  </p:childTnLst>
                                </p:cTn>
                              </p:par>
                            </p:childTnLst>
                          </p:cTn>
                        </p:par>
                        <p:par>
                          <p:cTn id="12" fill="hold">
                            <p:stCondLst>
                              <p:cond delay="8000"/>
                            </p:stCondLst>
                            <p:childTnLst>
                              <p:par>
                                <p:cTn id="13" presetID="9" presetClass="entr" presetSubtype="0"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2000"/>
                                        <p:tgtEl>
                                          <p:spTgt spid="10"/>
                                        </p:tgtEl>
                                      </p:cBhvr>
                                    </p:animEffect>
                                  </p:childTnLst>
                                </p:cTn>
                              </p:par>
                            </p:childTnLst>
                          </p:cTn>
                        </p:par>
                        <p:par>
                          <p:cTn id="16" fill="hold">
                            <p:stCondLst>
                              <p:cond delay="12000"/>
                            </p:stCondLst>
                            <p:childTnLst>
                              <p:par>
                                <p:cTn id="17" presetID="9" presetClass="entr" presetSubtype="0" fill="hold" nodeType="afterEffect">
                                  <p:stCondLst>
                                    <p:cond delay="200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2000"/>
                                        <p:tgtEl>
                                          <p:spTgt spid="11"/>
                                        </p:tgtEl>
                                      </p:cBhvr>
                                    </p:animEffect>
                                  </p:childTnLst>
                                </p:cTn>
                              </p:par>
                            </p:childTnLst>
                          </p:cTn>
                        </p:par>
                        <p:par>
                          <p:cTn id="20" fill="hold">
                            <p:stCondLst>
                              <p:cond delay="16000"/>
                            </p:stCondLst>
                            <p:childTnLst>
                              <p:par>
                                <p:cTn id="21" presetID="9" presetClass="entr" presetSubtype="0" fill="hold" grpId="0" nodeType="afterEffect">
                                  <p:stCondLst>
                                    <p:cond delay="150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0" nodeType="clickEffect">
                                  <p:stCondLst>
                                    <p:cond delay="0"/>
                                  </p:stCondLst>
                                  <p:childTnLst>
                                    <p:animScale>
                                      <p:cBhvr>
                                        <p:cTn id="27"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0" y="0"/>
            <a:ext cx="10287000" cy="685800"/>
          </a:xfrm>
        </p:spPr>
        <p:txBody>
          <a:bodyPr>
            <a:noAutofit/>
          </a:bodyPr>
          <a:lstStyle/>
          <a:p>
            <a:pPr algn="ctr">
              <a:defRPr/>
            </a:pPr>
            <a:r>
              <a:rPr lang="en-US" dirty="0"/>
              <a:t>PHONOLOGY</a:t>
            </a:r>
          </a:p>
        </p:txBody>
      </p:sp>
      <p:sp>
        <p:nvSpPr>
          <p:cNvPr id="61443" name="Text Box 3"/>
          <p:cNvSpPr txBox="1">
            <a:spLocks noChangeArrowheads="1"/>
          </p:cNvSpPr>
          <p:nvPr/>
        </p:nvSpPr>
        <p:spPr bwMode="auto">
          <a:xfrm>
            <a:off x="257175" y="879475"/>
            <a:ext cx="9858375" cy="523875"/>
          </a:xfrm>
          <a:prstGeom prst="rect">
            <a:avLst/>
          </a:prstGeom>
          <a:noFill/>
          <a:ln w="57150">
            <a:solidFill>
              <a:srgbClr val="FFFFFF"/>
            </a:solidFill>
            <a:miter lim="800000"/>
            <a:headEnd/>
            <a:tailEnd/>
          </a:ln>
          <a:effectLst/>
        </p:spPr>
        <p:txBody>
          <a:bodyPr>
            <a:spAutoFit/>
          </a:bodyPr>
          <a:lstStyle/>
          <a:p>
            <a:pPr algn="ctr">
              <a:spcBef>
                <a:spcPct val="50000"/>
              </a:spcBef>
              <a:buFont typeface="Monotype Sorts" pitchFamily="2" charset="2"/>
              <a:buNone/>
              <a:defRPr/>
            </a:pPr>
            <a:r>
              <a:rPr lang="en-US" sz="2800" dirty="0">
                <a:solidFill>
                  <a:schemeClr val="tx2"/>
                </a:solidFill>
              </a:rPr>
              <a:t>EXECUTIVE   FUNCTION  /  INTENTION</a:t>
            </a:r>
            <a:endParaRPr lang="en-US" dirty="0">
              <a:solidFill>
                <a:schemeClr val="tx2"/>
              </a:solidFill>
            </a:endParaRPr>
          </a:p>
        </p:txBody>
      </p:sp>
      <p:sp>
        <p:nvSpPr>
          <p:cNvPr id="61444" name="Text Box 4"/>
          <p:cNvSpPr txBox="1">
            <a:spLocks noChangeArrowheads="1"/>
          </p:cNvSpPr>
          <p:nvPr/>
        </p:nvSpPr>
        <p:spPr bwMode="auto">
          <a:xfrm>
            <a:off x="1943100" y="1752600"/>
            <a:ext cx="4972050" cy="877888"/>
          </a:xfrm>
          <a:prstGeom prst="rect">
            <a:avLst/>
          </a:prstGeom>
          <a:noFill/>
          <a:ln w="38100">
            <a:solidFill>
              <a:srgbClr val="FFFFFF"/>
            </a:solidFill>
            <a:miter lim="800000"/>
            <a:headEnd/>
            <a:tailEnd/>
          </a:ln>
          <a:effectLst/>
        </p:spPr>
        <p:txBody>
          <a:bodyPr>
            <a:spAutoFit/>
          </a:bodyPr>
          <a:lstStyle/>
          <a:p>
            <a:pPr algn="ctr">
              <a:spcBef>
                <a:spcPct val="50000"/>
              </a:spcBef>
              <a:buFont typeface="Monotype Sorts" pitchFamily="2" charset="2"/>
              <a:buNone/>
              <a:defRPr/>
            </a:pPr>
            <a:r>
              <a:rPr lang="en-US" sz="2400" dirty="0">
                <a:solidFill>
                  <a:schemeClr val="tx2"/>
                </a:solidFill>
              </a:rPr>
              <a:t>WORKING  MEMORY</a:t>
            </a:r>
            <a:endParaRPr lang="en-US" dirty="0">
              <a:solidFill>
                <a:schemeClr val="tx2"/>
              </a:solidFill>
            </a:endParaRPr>
          </a:p>
          <a:p>
            <a:pPr algn="ctr">
              <a:spcBef>
                <a:spcPct val="50000"/>
              </a:spcBef>
              <a:buFont typeface="Monotype Sorts" pitchFamily="2" charset="2"/>
              <a:buNone/>
              <a:defRPr/>
            </a:pPr>
            <a:r>
              <a:rPr lang="en-US" sz="1800" dirty="0">
                <a:solidFill>
                  <a:schemeClr val="tx2"/>
                </a:solidFill>
              </a:rPr>
              <a:t>HOLD / MANIPULATE</a:t>
            </a:r>
            <a:endParaRPr lang="en-US" sz="2800" dirty="0">
              <a:solidFill>
                <a:schemeClr val="tx2"/>
              </a:solidFill>
            </a:endParaRPr>
          </a:p>
        </p:txBody>
      </p:sp>
      <p:sp>
        <p:nvSpPr>
          <p:cNvPr id="61445" name="Text Box 5"/>
          <p:cNvSpPr txBox="1">
            <a:spLocks noChangeArrowheads="1"/>
          </p:cNvSpPr>
          <p:nvPr/>
        </p:nvSpPr>
        <p:spPr bwMode="auto">
          <a:xfrm>
            <a:off x="6286500" y="152400"/>
            <a:ext cx="3895725" cy="400050"/>
          </a:xfrm>
          <a:prstGeom prst="rect">
            <a:avLst/>
          </a:prstGeom>
          <a:noFill/>
          <a:ln w="9525">
            <a:noFill/>
            <a:miter lim="800000"/>
            <a:headEnd/>
            <a:tailEnd/>
          </a:ln>
          <a:effectLst/>
        </p:spPr>
        <p:txBody>
          <a:bodyPr wrap="none">
            <a:spAutoFit/>
          </a:bodyPr>
          <a:lstStyle/>
          <a:p>
            <a:pPr algn="ctr">
              <a:buFont typeface="Monotype Sorts" pitchFamily="2" charset="2"/>
              <a:buNone/>
              <a:defRPr/>
            </a:pPr>
            <a:r>
              <a:rPr lang="en-US" sz="2000" dirty="0">
                <a:solidFill>
                  <a:srgbClr val="FFFFFF"/>
                </a:solidFill>
              </a:rPr>
              <a:t>(PERCEPTION &amp; PRODUCTION)</a:t>
            </a:r>
            <a:endParaRPr lang="en-US" sz="1000" dirty="0">
              <a:solidFill>
                <a:srgbClr val="FFFFFF"/>
              </a:solidFill>
            </a:endParaRPr>
          </a:p>
        </p:txBody>
      </p:sp>
      <p:sp>
        <p:nvSpPr>
          <p:cNvPr id="61451" name="Text Box 11"/>
          <p:cNvSpPr txBox="1">
            <a:spLocks noChangeArrowheads="1"/>
          </p:cNvSpPr>
          <p:nvPr/>
        </p:nvSpPr>
        <p:spPr bwMode="auto">
          <a:xfrm>
            <a:off x="3400425" y="5524500"/>
            <a:ext cx="1487488" cy="244475"/>
          </a:xfrm>
          <a:prstGeom prst="rect">
            <a:avLst/>
          </a:prstGeom>
          <a:noFill/>
          <a:ln w="9525">
            <a:noFill/>
            <a:miter lim="800000"/>
            <a:headEnd/>
            <a:tailEnd/>
          </a:ln>
          <a:effectLst/>
        </p:spPr>
        <p:txBody>
          <a:bodyPr>
            <a:spAutoFit/>
          </a:bodyPr>
          <a:lstStyle/>
          <a:p>
            <a:pPr algn="ctr">
              <a:spcBef>
                <a:spcPct val="50000"/>
              </a:spcBef>
              <a:defRPr/>
            </a:pPr>
            <a:endParaRPr lang="en-US" sz="1000"/>
          </a:p>
        </p:txBody>
      </p:sp>
      <p:sp>
        <p:nvSpPr>
          <p:cNvPr id="61452" name="Text Box 12"/>
          <p:cNvSpPr txBox="1">
            <a:spLocks noChangeArrowheads="1"/>
          </p:cNvSpPr>
          <p:nvPr/>
        </p:nvSpPr>
        <p:spPr bwMode="auto">
          <a:xfrm>
            <a:off x="5676900" y="5562600"/>
            <a:ext cx="2057400" cy="461963"/>
          </a:xfrm>
          <a:prstGeom prst="rect">
            <a:avLst/>
          </a:prstGeom>
          <a:noFill/>
          <a:ln w="25400">
            <a:solidFill>
              <a:srgbClr val="FFFFFF"/>
            </a:solidFill>
            <a:miter lim="800000"/>
            <a:headEnd/>
            <a:tailEnd/>
          </a:ln>
          <a:effectLst/>
        </p:spPr>
        <p:txBody>
          <a:bodyPr>
            <a:spAutoFit/>
          </a:bodyPr>
          <a:lstStyle/>
          <a:p>
            <a:pPr algn="ctr">
              <a:spcBef>
                <a:spcPct val="50000"/>
              </a:spcBef>
              <a:buFont typeface="Monotype Sorts" pitchFamily="2" charset="2"/>
              <a:buNone/>
              <a:defRPr/>
            </a:pPr>
            <a:r>
              <a:rPr lang="en-US" sz="2400" dirty="0">
                <a:solidFill>
                  <a:schemeClr val="tx2"/>
                </a:solidFill>
              </a:rPr>
              <a:t>ACOUSTIC</a:t>
            </a:r>
            <a:endParaRPr lang="en-US" sz="1600" dirty="0">
              <a:solidFill>
                <a:schemeClr val="tx2"/>
              </a:solidFill>
            </a:endParaRPr>
          </a:p>
        </p:txBody>
      </p:sp>
      <p:sp>
        <p:nvSpPr>
          <p:cNvPr id="61453" name="Text Box 13"/>
          <p:cNvSpPr txBox="1">
            <a:spLocks noChangeArrowheads="1"/>
          </p:cNvSpPr>
          <p:nvPr/>
        </p:nvSpPr>
        <p:spPr bwMode="auto">
          <a:xfrm>
            <a:off x="7962900" y="5562600"/>
            <a:ext cx="2133600" cy="461963"/>
          </a:xfrm>
          <a:prstGeom prst="rect">
            <a:avLst/>
          </a:prstGeom>
          <a:noFill/>
          <a:ln w="25400">
            <a:solidFill>
              <a:srgbClr val="FFFFFF"/>
            </a:solidFill>
            <a:miter lim="800000"/>
            <a:headEnd/>
            <a:tailEnd/>
          </a:ln>
          <a:effectLst/>
        </p:spPr>
        <p:txBody>
          <a:bodyPr>
            <a:spAutoFit/>
          </a:bodyPr>
          <a:lstStyle/>
          <a:p>
            <a:pPr algn="ctr">
              <a:spcBef>
                <a:spcPct val="50000"/>
              </a:spcBef>
              <a:buFont typeface="Monotype Sorts" pitchFamily="2" charset="2"/>
              <a:buNone/>
              <a:defRPr/>
            </a:pPr>
            <a:r>
              <a:rPr lang="en-US" sz="2400" dirty="0">
                <a:solidFill>
                  <a:schemeClr val="tx2"/>
                </a:solidFill>
              </a:rPr>
              <a:t>VISUAL</a:t>
            </a:r>
          </a:p>
        </p:txBody>
      </p:sp>
      <p:grpSp>
        <p:nvGrpSpPr>
          <p:cNvPr id="30729" name="Group 69"/>
          <p:cNvGrpSpPr>
            <a:grpSpLocks/>
          </p:cNvGrpSpPr>
          <p:nvPr/>
        </p:nvGrpSpPr>
        <p:grpSpPr bwMode="auto">
          <a:xfrm>
            <a:off x="6418263" y="3937000"/>
            <a:ext cx="554037" cy="1306513"/>
            <a:chOff x="6134100" y="3937001"/>
            <a:chExt cx="554237" cy="1306513"/>
          </a:xfrm>
        </p:grpSpPr>
        <p:sp>
          <p:nvSpPr>
            <p:cNvPr id="61454" name="Rectangle 14"/>
            <p:cNvSpPr>
              <a:spLocks noChangeArrowheads="1"/>
            </p:cNvSpPr>
            <p:nvPr/>
          </p:nvSpPr>
          <p:spPr bwMode="auto">
            <a:xfrm>
              <a:off x="6134100" y="3937001"/>
              <a:ext cx="547885" cy="1306513"/>
            </a:xfrm>
            <a:prstGeom prst="rect">
              <a:avLst/>
            </a:prstGeom>
            <a:solidFill>
              <a:schemeClr val="accent1"/>
            </a:solidFill>
            <a:ln w="28575">
              <a:solidFill>
                <a:srgbClr val="000000"/>
              </a:solidFill>
              <a:miter lim="800000"/>
              <a:headEnd/>
              <a:tailEnd/>
            </a:ln>
            <a:effectLst/>
          </p:spPr>
          <p:txBody>
            <a:bodyPr wrap="none" anchor="ctr"/>
            <a:lstStyle/>
            <a:p>
              <a:pPr>
                <a:defRPr/>
              </a:pPr>
              <a:endParaRPr lang="en-US"/>
            </a:p>
          </p:txBody>
        </p:sp>
        <p:sp>
          <p:nvSpPr>
            <p:cNvPr id="61455" name="Oval 15"/>
            <p:cNvSpPr>
              <a:spLocks noChangeArrowheads="1"/>
            </p:cNvSpPr>
            <p:nvPr/>
          </p:nvSpPr>
          <p:spPr bwMode="auto">
            <a:xfrm>
              <a:off x="6134100" y="3937001"/>
              <a:ext cx="547885" cy="434975"/>
            </a:xfrm>
            <a:prstGeom prst="ellipse">
              <a:avLst/>
            </a:prstGeom>
            <a:solidFill>
              <a:schemeClr val="tx1"/>
            </a:solidFill>
            <a:ln w="28575">
              <a:solidFill>
                <a:srgbClr val="000000"/>
              </a:solidFill>
              <a:round/>
              <a:headEnd/>
              <a:tailEnd/>
            </a:ln>
            <a:effectLst/>
          </p:spPr>
          <p:txBody>
            <a:bodyPr wrap="none" anchor="ctr"/>
            <a:lstStyle/>
            <a:p>
              <a:pPr>
                <a:defRPr/>
              </a:pPr>
              <a:endParaRPr lang="en-US" dirty="0"/>
            </a:p>
          </p:txBody>
        </p:sp>
        <p:sp>
          <p:nvSpPr>
            <p:cNvPr id="61456" name="Oval 16"/>
            <p:cNvSpPr>
              <a:spLocks noChangeArrowheads="1"/>
            </p:cNvSpPr>
            <p:nvPr/>
          </p:nvSpPr>
          <p:spPr bwMode="auto">
            <a:xfrm>
              <a:off x="6140452" y="4371976"/>
              <a:ext cx="547885" cy="436563"/>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61457" name="Oval 17"/>
            <p:cNvSpPr>
              <a:spLocks noChangeArrowheads="1"/>
            </p:cNvSpPr>
            <p:nvPr/>
          </p:nvSpPr>
          <p:spPr bwMode="auto">
            <a:xfrm>
              <a:off x="6140452" y="4808539"/>
              <a:ext cx="547885" cy="434975"/>
            </a:xfrm>
            <a:prstGeom prst="ellipse">
              <a:avLst/>
            </a:prstGeom>
            <a:solidFill>
              <a:srgbClr val="009900"/>
            </a:solidFill>
            <a:ln w="28575">
              <a:solidFill>
                <a:srgbClr val="000000"/>
              </a:solidFill>
              <a:round/>
              <a:headEnd/>
              <a:tailEnd/>
            </a:ln>
            <a:effectLst/>
          </p:spPr>
          <p:txBody>
            <a:bodyPr wrap="none" anchor="ctr"/>
            <a:lstStyle/>
            <a:p>
              <a:pPr>
                <a:defRPr/>
              </a:pPr>
              <a:endParaRPr lang="en-US"/>
            </a:p>
          </p:txBody>
        </p:sp>
      </p:grpSp>
      <p:grpSp>
        <p:nvGrpSpPr>
          <p:cNvPr id="30730" name="Group 70"/>
          <p:cNvGrpSpPr>
            <a:grpSpLocks/>
          </p:cNvGrpSpPr>
          <p:nvPr/>
        </p:nvGrpSpPr>
        <p:grpSpPr bwMode="auto">
          <a:xfrm>
            <a:off x="8572500" y="3937000"/>
            <a:ext cx="547688" cy="1306513"/>
            <a:chOff x="8488562" y="3937001"/>
            <a:chExt cx="548282" cy="1306513"/>
          </a:xfrm>
        </p:grpSpPr>
        <p:sp>
          <p:nvSpPr>
            <p:cNvPr id="61458" name="Rectangle 18"/>
            <p:cNvSpPr>
              <a:spLocks noChangeArrowheads="1"/>
            </p:cNvSpPr>
            <p:nvPr/>
          </p:nvSpPr>
          <p:spPr bwMode="auto">
            <a:xfrm>
              <a:off x="8488562" y="3937001"/>
              <a:ext cx="548282" cy="1306513"/>
            </a:xfrm>
            <a:prstGeom prst="rect">
              <a:avLst/>
            </a:prstGeom>
            <a:solidFill>
              <a:schemeClr val="accent1"/>
            </a:solidFill>
            <a:ln w="28575">
              <a:solidFill>
                <a:srgbClr val="000000"/>
              </a:solidFill>
              <a:miter lim="800000"/>
              <a:headEnd/>
              <a:tailEnd/>
            </a:ln>
            <a:effectLst/>
          </p:spPr>
          <p:txBody>
            <a:bodyPr wrap="none" anchor="ctr"/>
            <a:lstStyle/>
            <a:p>
              <a:pPr>
                <a:defRPr/>
              </a:pPr>
              <a:endParaRPr lang="en-US"/>
            </a:p>
          </p:txBody>
        </p:sp>
        <p:sp>
          <p:nvSpPr>
            <p:cNvPr id="61459" name="Oval 19"/>
            <p:cNvSpPr>
              <a:spLocks noChangeArrowheads="1"/>
            </p:cNvSpPr>
            <p:nvPr/>
          </p:nvSpPr>
          <p:spPr bwMode="auto">
            <a:xfrm>
              <a:off x="8488562" y="3937001"/>
              <a:ext cx="548282" cy="434975"/>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61460" name="Oval 20"/>
            <p:cNvSpPr>
              <a:spLocks noChangeArrowheads="1"/>
            </p:cNvSpPr>
            <p:nvPr/>
          </p:nvSpPr>
          <p:spPr bwMode="auto">
            <a:xfrm>
              <a:off x="8488562" y="4371976"/>
              <a:ext cx="548282" cy="436563"/>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61461" name="Oval 21"/>
            <p:cNvSpPr>
              <a:spLocks noChangeArrowheads="1"/>
            </p:cNvSpPr>
            <p:nvPr/>
          </p:nvSpPr>
          <p:spPr bwMode="auto">
            <a:xfrm>
              <a:off x="8488562" y="4808539"/>
              <a:ext cx="548282" cy="434975"/>
            </a:xfrm>
            <a:prstGeom prst="ellipse">
              <a:avLst/>
            </a:prstGeom>
            <a:solidFill>
              <a:srgbClr val="009900"/>
            </a:solidFill>
            <a:ln w="28575">
              <a:solidFill>
                <a:srgbClr val="000000"/>
              </a:solidFill>
              <a:round/>
              <a:headEnd/>
              <a:tailEnd/>
            </a:ln>
            <a:effectLst/>
          </p:spPr>
          <p:txBody>
            <a:bodyPr wrap="none" anchor="ctr"/>
            <a:lstStyle/>
            <a:p>
              <a:pPr>
                <a:defRPr/>
              </a:pPr>
              <a:endParaRPr lang="en-US"/>
            </a:p>
          </p:txBody>
        </p:sp>
      </p:grpSp>
      <p:sp>
        <p:nvSpPr>
          <p:cNvPr id="61462" name="Line 22"/>
          <p:cNvSpPr>
            <a:spLocks noChangeShapeType="1"/>
          </p:cNvSpPr>
          <p:nvPr/>
        </p:nvSpPr>
        <p:spPr bwMode="auto">
          <a:xfrm>
            <a:off x="514350" y="5562600"/>
            <a:ext cx="9344025" cy="0"/>
          </a:xfrm>
          <a:prstGeom prst="line">
            <a:avLst/>
          </a:prstGeom>
          <a:noFill/>
          <a:ln w="38100">
            <a:solidFill>
              <a:schemeClr val="tx1"/>
            </a:solidFill>
            <a:round/>
            <a:headEnd/>
            <a:tailEnd/>
          </a:ln>
          <a:effectLst/>
        </p:spPr>
        <p:txBody>
          <a:bodyPr wrap="none" anchor="ctr"/>
          <a:lstStyle/>
          <a:p>
            <a:pPr>
              <a:defRPr/>
            </a:pPr>
            <a:endParaRPr lang="en-US"/>
          </a:p>
        </p:txBody>
      </p:sp>
      <p:sp>
        <p:nvSpPr>
          <p:cNvPr id="61463" name="AutoShape 23"/>
          <p:cNvSpPr>
            <a:spLocks noChangeArrowheads="1"/>
          </p:cNvSpPr>
          <p:nvPr/>
        </p:nvSpPr>
        <p:spPr bwMode="auto">
          <a:xfrm>
            <a:off x="7648575" y="5272088"/>
            <a:ext cx="390525" cy="61912"/>
          </a:xfrm>
          <a:prstGeom prst="leftRightArrow">
            <a:avLst>
              <a:gd name="adj1" fmla="val 50000"/>
              <a:gd name="adj2" fmla="val 112309"/>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61465" name="Line 25"/>
          <p:cNvSpPr>
            <a:spLocks noChangeShapeType="1"/>
          </p:cNvSpPr>
          <p:nvPr/>
        </p:nvSpPr>
        <p:spPr bwMode="auto">
          <a:xfrm flipV="1">
            <a:off x="6697663" y="5229225"/>
            <a:ext cx="0" cy="317500"/>
          </a:xfrm>
          <a:prstGeom prst="line">
            <a:avLst/>
          </a:prstGeom>
          <a:noFill/>
          <a:ln w="28575">
            <a:solidFill>
              <a:schemeClr val="tx1"/>
            </a:solidFill>
            <a:round/>
            <a:headEnd type="triangle" w="med" len="med"/>
            <a:tailEnd type="triangle" w="med" len="med"/>
          </a:ln>
          <a:effectLst/>
        </p:spPr>
        <p:txBody>
          <a:bodyPr wrap="none" anchor="ctr"/>
          <a:lstStyle/>
          <a:p>
            <a:pPr>
              <a:defRPr/>
            </a:pPr>
            <a:endParaRPr lang="en-US"/>
          </a:p>
        </p:txBody>
      </p:sp>
      <p:sp>
        <p:nvSpPr>
          <p:cNvPr id="61466" name="Line 26"/>
          <p:cNvSpPr>
            <a:spLocks noChangeShapeType="1"/>
          </p:cNvSpPr>
          <p:nvPr/>
        </p:nvSpPr>
        <p:spPr bwMode="auto">
          <a:xfrm flipV="1">
            <a:off x="8877300" y="5207000"/>
            <a:ext cx="0" cy="317500"/>
          </a:xfrm>
          <a:prstGeom prst="line">
            <a:avLst/>
          </a:prstGeom>
          <a:noFill/>
          <a:ln w="28575">
            <a:solidFill>
              <a:schemeClr val="tx1"/>
            </a:solidFill>
            <a:round/>
            <a:headEnd type="triangle" w="med" len="med"/>
            <a:tailEnd type="triangle" w="med" len="med"/>
          </a:ln>
          <a:effectLst/>
        </p:spPr>
        <p:txBody>
          <a:bodyPr wrap="none" anchor="ctr"/>
          <a:lstStyle/>
          <a:p>
            <a:pPr>
              <a:defRPr/>
            </a:pPr>
            <a:endParaRPr lang="en-US"/>
          </a:p>
        </p:txBody>
      </p:sp>
      <p:sp>
        <p:nvSpPr>
          <p:cNvPr id="61467" name="Line 27"/>
          <p:cNvSpPr>
            <a:spLocks noChangeShapeType="1"/>
          </p:cNvSpPr>
          <p:nvPr/>
        </p:nvSpPr>
        <p:spPr bwMode="auto">
          <a:xfrm flipH="1">
            <a:off x="4152900" y="3505200"/>
            <a:ext cx="219075" cy="457200"/>
          </a:xfrm>
          <a:prstGeom prst="line">
            <a:avLst/>
          </a:prstGeom>
          <a:noFill/>
          <a:ln w="57150">
            <a:solidFill>
              <a:schemeClr val="tx1"/>
            </a:solidFill>
            <a:round/>
            <a:headEnd type="triangle" w="med" len="med"/>
            <a:tailEnd type="triangle" w="med" len="med"/>
          </a:ln>
          <a:effectLst/>
        </p:spPr>
        <p:txBody>
          <a:bodyPr wrap="none" anchor="ctr"/>
          <a:lstStyle/>
          <a:p>
            <a:pPr>
              <a:defRPr/>
            </a:pPr>
            <a:endParaRPr lang="en-US"/>
          </a:p>
        </p:txBody>
      </p:sp>
      <p:sp>
        <p:nvSpPr>
          <p:cNvPr id="61468" name="Line 28"/>
          <p:cNvSpPr>
            <a:spLocks noChangeShapeType="1"/>
          </p:cNvSpPr>
          <p:nvPr/>
        </p:nvSpPr>
        <p:spPr bwMode="auto">
          <a:xfrm>
            <a:off x="6172200" y="3505200"/>
            <a:ext cx="495300" cy="457200"/>
          </a:xfrm>
          <a:prstGeom prst="line">
            <a:avLst/>
          </a:prstGeom>
          <a:noFill/>
          <a:ln w="57150">
            <a:solidFill>
              <a:schemeClr val="tx1"/>
            </a:solidFill>
            <a:round/>
            <a:headEnd type="triangle" w="med" len="med"/>
            <a:tailEnd type="triangle" w="med" len="med"/>
          </a:ln>
          <a:effectLst/>
        </p:spPr>
        <p:txBody>
          <a:bodyPr wrap="none" anchor="ctr"/>
          <a:lstStyle/>
          <a:p>
            <a:pPr>
              <a:defRPr/>
            </a:pPr>
            <a:endParaRPr lang="en-US" dirty="0"/>
          </a:p>
        </p:txBody>
      </p:sp>
      <p:sp>
        <p:nvSpPr>
          <p:cNvPr id="61469" name="Line 29"/>
          <p:cNvSpPr>
            <a:spLocks noChangeShapeType="1"/>
          </p:cNvSpPr>
          <p:nvPr/>
        </p:nvSpPr>
        <p:spPr bwMode="auto">
          <a:xfrm>
            <a:off x="7715250" y="3505200"/>
            <a:ext cx="1008063" cy="431800"/>
          </a:xfrm>
          <a:prstGeom prst="line">
            <a:avLst/>
          </a:prstGeom>
          <a:noFill/>
          <a:ln w="57150">
            <a:solidFill>
              <a:schemeClr val="tx1"/>
            </a:solidFill>
            <a:round/>
            <a:headEnd type="triangle" w="med" len="med"/>
            <a:tailEnd type="triangle" w="med" len="med"/>
          </a:ln>
          <a:effectLst/>
        </p:spPr>
        <p:txBody>
          <a:bodyPr wrap="none" anchor="ctr"/>
          <a:lstStyle/>
          <a:p>
            <a:pPr>
              <a:defRPr/>
            </a:pPr>
            <a:endParaRPr lang="en-US"/>
          </a:p>
        </p:txBody>
      </p:sp>
      <p:sp>
        <p:nvSpPr>
          <p:cNvPr id="61476" name="Rectangle 36"/>
          <p:cNvSpPr>
            <a:spLocks noChangeArrowheads="1"/>
          </p:cNvSpPr>
          <p:nvPr/>
        </p:nvSpPr>
        <p:spPr bwMode="auto">
          <a:xfrm>
            <a:off x="190500" y="5562600"/>
            <a:ext cx="2400300" cy="461963"/>
          </a:xfrm>
          <a:prstGeom prst="rect">
            <a:avLst/>
          </a:prstGeom>
          <a:noFill/>
          <a:ln w="25400">
            <a:solidFill>
              <a:srgbClr val="FFFFFF"/>
            </a:solidFill>
            <a:miter lim="800000"/>
            <a:headEnd/>
            <a:tailEnd/>
          </a:ln>
          <a:effectLst/>
        </p:spPr>
        <p:txBody>
          <a:bodyPr wrap="none">
            <a:spAutoFit/>
          </a:bodyPr>
          <a:lstStyle/>
          <a:p>
            <a:pPr algn="ctr">
              <a:spcBef>
                <a:spcPct val="50000"/>
              </a:spcBef>
              <a:buFont typeface="Monotype Sorts" pitchFamily="2" charset="2"/>
              <a:buNone/>
              <a:defRPr/>
            </a:pPr>
            <a:r>
              <a:rPr lang="en-US" sz="1000" dirty="0">
                <a:solidFill>
                  <a:schemeClr val="tx2"/>
                </a:solidFill>
              </a:rPr>
              <a:t>    </a:t>
            </a:r>
            <a:r>
              <a:rPr lang="en-US" sz="2400" dirty="0">
                <a:solidFill>
                  <a:schemeClr val="tx2"/>
                </a:solidFill>
              </a:rPr>
              <a:t>ORAL MOTOR </a:t>
            </a:r>
            <a:endParaRPr lang="en-US" sz="1000" dirty="0">
              <a:solidFill>
                <a:schemeClr val="tx2"/>
              </a:solidFill>
            </a:endParaRPr>
          </a:p>
        </p:txBody>
      </p:sp>
      <p:sp>
        <p:nvSpPr>
          <p:cNvPr id="61477" name="Rectangle 37"/>
          <p:cNvSpPr>
            <a:spLocks noChangeArrowheads="1"/>
          </p:cNvSpPr>
          <p:nvPr/>
        </p:nvSpPr>
        <p:spPr bwMode="auto">
          <a:xfrm>
            <a:off x="2747963" y="5562600"/>
            <a:ext cx="2833687" cy="461963"/>
          </a:xfrm>
          <a:prstGeom prst="rect">
            <a:avLst/>
          </a:prstGeom>
          <a:noFill/>
          <a:ln w="25400">
            <a:solidFill>
              <a:srgbClr val="FFFFFF"/>
            </a:solidFill>
            <a:miter lim="800000"/>
            <a:headEnd/>
            <a:tailEnd/>
          </a:ln>
          <a:effectLst/>
        </p:spPr>
        <p:txBody>
          <a:bodyPr wrap="none">
            <a:spAutoFit/>
          </a:bodyPr>
          <a:lstStyle/>
          <a:p>
            <a:pPr algn="ctr">
              <a:spcBef>
                <a:spcPct val="50000"/>
              </a:spcBef>
              <a:buFont typeface="Monotype Sorts" pitchFamily="2" charset="2"/>
              <a:buNone/>
              <a:defRPr/>
            </a:pPr>
            <a:r>
              <a:rPr lang="en-US" sz="2400" dirty="0">
                <a:solidFill>
                  <a:schemeClr val="tx2"/>
                </a:solidFill>
              </a:rPr>
              <a:t>SOMATOSENSORY</a:t>
            </a:r>
            <a:endParaRPr lang="en-US" sz="1600" dirty="0">
              <a:solidFill>
                <a:schemeClr val="tx2"/>
              </a:solidFill>
            </a:endParaRPr>
          </a:p>
        </p:txBody>
      </p:sp>
      <p:grpSp>
        <p:nvGrpSpPr>
          <p:cNvPr id="30740" name="Group 66"/>
          <p:cNvGrpSpPr>
            <a:grpSpLocks/>
          </p:cNvGrpSpPr>
          <p:nvPr/>
        </p:nvGrpSpPr>
        <p:grpSpPr bwMode="auto">
          <a:xfrm>
            <a:off x="952500" y="6056313"/>
            <a:ext cx="8001000" cy="725487"/>
            <a:chOff x="2400300" y="6019800"/>
            <a:chExt cx="5829300" cy="462570"/>
          </a:xfrm>
        </p:grpSpPr>
        <p:sp>
          <p:nvSpPr>
            <p:cNvPr id="61447" name="Text Box 7"/>
            <p:cNvSpPr txBox="1">
              <a:spLocks noChangeArrowheads="1"/>
            </p:cNvSpPr>
            <p:nvPr/>
          </p:nvSpPr>
          <p:spPr bwMode="auto">
            <a:xfrm>
              <a:off x="3679508" y="6187823"/>
              <a:ext cx="3444376" cy="294547"/>
            </a:xfrm>
            <a:prstGeom prst="rect">
              <a:avLst/>
            </a:prstGeom>
            <a:noFill/>
            <a:ln w="28575">
              <a:solidFill>
                <a:srgbClr val="FFFFFF"/>
              </a:solidFill>
              <a:miter lim="800000"/>
              <a:headEnd/>
              <a:tailEnd/>
            </a:ln>
            <a:effectLst/>
          </p:spPr>
          <p:txBody>
            <a:bodyPr>
              <a:spAutoFit/>
            </a:bodyPr>
            <a:lstStyle/>
            <a:p>
              <a:pPr algn="ctr">
                <a:spcBef>
                  <a:spcPct val="50000"/>
                </a:spcBef>
                <a:buFont typeface="Monotype Sorts" pitchFamily="2" charset="2"/>
                <a:buNone/>
                <a:defRPr/>
              </a:pPr>
              <a:r>
                <a:rPr lang="en-US" sz="2400" dirty="0">
                  <a:solidFill>
                    <a:schemeClr val="tx2"/>
                  </a:solidFill>
                </a:rPr>
                <a:t>ATTENTION  /  AROUSAL</a:t>
              </a:r>
              <a:endParaRPr lang="en-US" sz="1000" dirty="0">
                <a:solidFill>
                  <a:schemeClr val="tx2"/>
                </a:solidFill>
              </a:endParaRPr>
            </a:p>
          </p:txBody>
        </p:sp>
        <p:sp>
          <p:nvSpPr>
            <p:cNvPr id="61448" name="Line 8"/>
            <p:cNvSpPr>
              <a:spLocks noChangeShapeType="1"/>
            </p:cNvSpPr>
            <p:nvPr/>
          </p:nvSpPr>
          <p:spPr bwMode="auto">
            <a:xfrm flipH="1" flipV="1">
              <a:off x="2400300" y="6095714"/>
              <a:ext cx="1279208" cy="254060"/>
            </a:xfrm>
            <a:prstGeom prst="line">
              <a:avLst/>
            </a:prstGeom>
            <a:noFill/>
            <a:ln w="38100">
              <a:solidFill>
                <a:srgbClr val="FFFFFF"/>
              </a:solidFill>
              <a:round/>
              <a:headEnd/>
              <a:tailEnd type="triangle" w="med" len="med"/>
            </a:ln>
            <a:effectLst/>
          </p:spPr>
          <p:txBody>
            <a:bodyPr wrap="none" anchor="ctr"/>
            <a:lstStyle/>
            <a:p>
              <a:pPr>
                <a:defRPr/>
              </a:pPr>
              <a:endParaRPr lang="en-US">
                <a:solidFill>
                  <a:schemeClr val="tx2"/>
                </a:solidFill>
              </a:endParaRPr>
            </a:p>
          </p:txBody>
        </p:sp>
        <p:sp>
          <p:nvSpPr>
            <p:cNvPr id="61449" name="Line 9"/>
            <p:cNvSpPr>
              <a:spLocks noChangeShapeType="1"/>
            </p:cNvSpPr>
            <p:nvPr/>
          </p:nvSpPr>
          <p:spPr bwMode="auto">
            <a:xfrm flipV="1">
              <a:off x="4114392" y="6019800"/>
              <a:ext cx="0" cy="190292"/>
            </a:xfrm>
            <a:prstGeom prst="line">
              <a:avLst/>
            </a:prstGeom>
            <a:noFill/>
            <a:ln w="38100">
              <a:solidFill>
                <a:srgbClr val="FFFFFF"/>
              </a:solidFill>
              <a:round/>
              <a:headEnd/>
              <a:tailEnd type="triangle" w="med" len="med"/>
            </a:ln>
            <a:effectLst/>
          </p:spPr>
          <p:txBody>
            <a:bodyPr wrap="none" anchor="ctr"/>
            <a:lstStyle/>
            <a:p>
              <a:pPr>
                <a:defRPr/>
              </a:pPr>
              <a:endParaRPr lang="en-US">
                <a:solidFill>
                  <a:schemeClr val="tx2"/>
                </a:solidFill>
              </a:endParaRPr>
            </a:p>
          </p:txBody>
        </p:sp>
        <p:sp>
          <p:nvSpPr>
            <p:cNvPr id="61450" name="Line 10"/>
            <p:cNvSpPr>
              <a:spLocks noChangeShapeType="1"/>
            </p:cNvSpPr>
            <p:nvPr/>
          </p:nvSpPr>
          <p:spPr bwMode="auto">
            <a:xfrm flipV="1">
              <a:off x="7123884" y="6095714"/>
              <a:ext cx="1105716" cy="254060"/>
            </a:xfrm>
            <a:prstGeom prst="line">
              <a:avLst/>
            </a:prstGeom>
            <a:noFill/>
            <a:ln w="38100">
              <a:solidFill>
                <a:srgbClr val="FFFFFF"/>
              </a:solidFill>
              <a:round/>
              <a:headEnd/>
              <a:tailEnd type="triangle" w="med" len="med"/>
            </a:ln>
            <a:effectLst/>
          </p:spPr>
          <p:txBody>
            <a:bodyPr wrap="none" anchor="ctr"/>
            <a:lstStyle/>
            <a:p>
              <a:pPr>
                <a:defRPr/>
              </a:pPr>
              <a:endParaRPr lang="en-US">
                <a:solidFill>
                  <a:schemeClr val="tx2"/>
                </a:solidFill>
              </a:endParaRPr>
            </a:p>
          </p:txBody>
        </p:sp>
        <p:sp>
          <p:nvSpPr>
            <p:cNvPr id="61478" name="Line 38"/>
            <p:cNvSpPr>
              <a:spLocks noChangeShapeType="1"/>
            </p:cNvSpPr>
            <p:nvPr/>
          </p:nvSpPr>
          <p:spPr bwMode="auto">
            <a:xfrm flipV="1">
              <a:off x="6601097" y="6019800"/>
              <a:ext cx="0" cy="190292"/>
            </a:xfrm>
            <a:prstGeom prst="line">
              <a:avLst/>
            </a:prstGeom>
            <a:noFill/>
            <a:ln w="38100">
              <a:solidFill>
                <a:srgbClr val="FFFFFF"/>
              </a:solidFill>
              <a:round/>
              <a:headEnd/>
              <a:tailEnd type="triangle" w="med" len="med"/>
            </a:ln>
            <a:effectLst/>
          </p:spPr>
          <p:txBody>
            <a:bodyPr wrap="none" anchor="ctr"/>
            <a:lstStyle/>
            <a:p>
              <a:pPr>
                <a:defRPr/>
              </a:pPr>
              <a:endParaRPr lang="en-US">
                <a:solidFill>
                  <a:schemeClr val="tx2"/>
                </a:solidFill>
              </a:endParaRPr>
            </a:p>
          </p:txBody>
        </p:sp>
      </p:grpSp>
      <p:sp>
        <p:nvSpPr>
          <p:cNvPr id="61479" name="AutoShape 39"/>
          <p:cNvSpPr>
            <a:spLocks noChangeArrowheads="1"/>
          </p:cNvSpPr>
          <p:nvPr/>
        </p:nvSpPr>
        <p:spPr bwMode="auto">
          <a:xfrm>
            <a:off x="2552700" y="5270500"/>
            <a:ext cx="390525" cy="61913"/>
          </a:xfrm>
          <a:prstGeom prst="leftRightArrow">
            <a:avLst>
              <a:gd name="adj1" fmla="val 50000"/>
              <a:gd name="adj2" fmla="val 112307"/>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61480" name="AutoShape 40"/>
          <p:cNvSpPr>
            <a:spLocks noChangeArrowheads="1"/>
          </p:cNvSpPr>
          <p:nvPr/>
        </p:nvSpPr>
        <p:spPr bwMode="auto">
          <a:xfrm>
            <a:off x="5286375" y="5257800"/>
            <a:ext cx="390525" cy="61913"/>
          </a:xfrm>
          <a:prstGeom prst="leftRightArrow">
            <a:avLst>
              <a:gd name="adj1" fmla="val 50000"/>
              <a:gd name="adj2" fmla="val 112307"/>
            </a:avLst>
          </a:prstGeom>
          <a:solidFill>
            <a:schemeClr val="tx1"/>
          </a:solidFill>
          <a:ln w="9525">
            <a:solidFill>
              <a:schemeClr val="tx1"/>
            </a:solidFill>
            <a:miter lim="800000"/>
            <a:headEnd/>
            <a:tailEnd/>
          </a:ln>
          <a:effectLst/>
        </p:spPr>
        <p:txBody>
          <a:bodyPr wrap="none" anchor="ctr"/>
          <a:lstStyle/>
          <a:p>
            <a:pPr>
              <a:defRPr/>
            </a:pPr>
            <a:endParaRPr lang="en-US"/>
          </a:p>
        </p:txBody>
      </p:sp>
      <p:grpSp>
        <p:nvGrpSpPr>
          <p:cNvPr id="30743" name="Group 71"/>
          <p:cNvGrpSpPr>
            <a:grpSpLocks/>
          </p:cNvGrpSpPr>
          <p:nvPr/>
        </p:nvGrpSpPr>
        <p:grpSpPr bwMode="auto">
          <a:xfrm>
            <a:off x="3910013" y="3937000"/>
            <a:ext cx="547687" cy="1306513"/>
            <a:chOff x="3791546" y="3937001"/>
            <a:chExt cx="548282" cy="1306513"/>
          </a:xfrm>
        </p:grpSpPr>
        <p:sp>
          <p:nvSpPr>
            <p:cNvPr id="61481" name="Rectangle 41"/>
            <p:cNvSpPr>
              <a:spLocks noChangeArrowheads="1"/>
            </p:cNvSpPr>
            <p:nvPr/>
          </p:nvSpPr>
          <p:spPr bwMode="auto">
            <a:xfrm>
              <a:off x="3791546" y="3937001"/>
              <a:ext cx="548282" cy="1306513"/>
            </a:xfrm>
            <a:prstGeom prst="rect">
              <a:avLst/>
            </a:prstGeom>
            <a:solidFill>
              <a:schemeClr val="accent1"/>
            </a:solidFill>
            <a:ln w="28575">
              <a:solidFill>
                <a:srgbClr val="000000"/>
              </a:solidFill>
              <a:miter lim="800000"/>
              <a:headEnd/>
              <a:tailEnd/>
            </a:ln>
            <a:effectLst/>
          </p:spPr>
          <p:txBody>
            <a:bodyPr wrap="none" anchor="ctr"/>
            <a:lstStyle/>
            <a:p>
              <a:pPr>
                <a:defRPr/>
              </a:pPr>
              <a:endParaRPr lang="en-US"/>
            </a:p>
          </p:txBody>
        </p:sp>
        <p:sp>
          <p:nvSpPr>
            <p:cNvPr id="61482" name="Oval 42"/>
            <p:cNvSpPr>
              <a:spLocks noChangeArrowheads="1"/>
            </p:cNvSpPr>
            <p:nvPr/>
          </p:nvSpPr>
          <p:spPr bwMode="auto">
            <a:xfrm>
              <a:off x="3791546" y="3937001"/>
              <a:ext cx="548282" cy="434975"/>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61483" name="Oval 43"/>
            <p:cNvSpPr>
              <a:spLocks noChangeArrowheads="1"/>
            </p:cNvSpPr>
            <p:nvPr/>
          </p:nvSpPr>
          <p:spPr bwMode="auto">
            <a:xfrm>
              <a:off x="3791546" y="4371976"/>
              <a:ext cx="548282" cy="436563"/>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61484" name="Oval 44"/>
            <p:cNvSpPr>
              <a:spLocks noChangeArrowheads="1"/>
            </p:cNvSpPr>
            <p:nvPr/>
          </p:nvSpPr>
          <p:spPr bwMode="auto">
            <a:xfrm>
              <a:off x="3791546" y="4808539"/>
              <a:ext cx="548282" cy="434975"/>
            </a:xfrm>
            <a:prstGeom prst="ellipse">
              <a:avLst/>
            </a:prstGeom>
            <a:solidFill>
              <a:srgbClr val="009900"/>
            </a:solidFill>
            <a:ln w="28575">
              <a:solidFill>
                <a:srgbClr val="000000"/>
              </a:solidFill>
              <a:round/>
              <a:headEnd/>
              <a:tailEnd/>
            </a:ln>
            <a:effectLst/>
          </p:spPr>
          <p:txBody>
            <a:bodyPr wrap="none" anchor="ctr"/>
            <a:lstStyle/>
            <a:p>
              <a:pPr>
                <a:defRPr/>
              </a:pPr>
              <a:endParaRPr lang="en-US"/>
            </a:p>
          </p:txBody>
        </p:sp>
      </p:grpSp>
      <p:sp>
        <p:nvSpPr>
          <p:cNvPr id="61485" name="Rectangle 45"/>
          <p:cNvSpPr>
            <a:spLocks noChangeArrowheads="1"/>
          </p:cNvSpPr>
          <p:nvPr/>
        </p:nvSpPr>
        <p:spPr bwMode="auto">
          <a:xfrm rot="-16196193">
            <a:off x="4863306" y="2467769"/>
            <a:ext cx="487363" cy="1470025"/>
          </a:xfrm>
          <a:prstGeom prst="rect">
            <a:avLst/>
          </a:prstGeom>
          <a:solidFill>
            <a:schemeClr val="accent1"/>
          </a:solidFill>
          <a:ln w="28575">
            <a:solidFill>
              <a:srgbClr val="000000"/>
            </a:solidFill>
            <a:miter lim="800000"/>
            <a:headEnd/>
            <a:tailEnd/>
          </a:ln>
          <a:effectLst/>
        </p:spPr>
        <p:txBody>
          <a:bodyPr wrap="none" anchor="ctr"/>
          <a:lstStyle/>
          <a:p>
            <a:pPr>
              <a:defRPr/>
            </a:pPr>
            <a:endParaRPr lang="en-US"/>
          </a:p>
        </p:txBody>
      </p:sp>
      <p:sp>
        <p:nvSpPr>
          <p:cNvPr id="61486" name="Oval 46"/>
          <p:cNvSpPr>
            <a:spLocks noChangeArrowheads="1"/>
          </p:cNvSpPr>
          <p:nvPr/>
        </p:nvSpPr>
        <p:spPr bwMode="auto">
          <a:xfrm rot="-16196193">
            <a:off x="5355431" y="2958307"/>
            <a:ext cx="487363" cy="488950"/>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61487" name="Oval 47"/>
          <p:cNvSpPr>
            <a:spLocks noChangeArrowheads="1"/>
          </p:cNvSpPr>
          <p:nvPr/>
        </p:nvSpPr>
        <p:spPr bwMode="auto">
          <a:xfrm rot="-16196193">
            <a:off x="4863306" y="2956719"/>
            <a:ext cx="487363" cy="492125"/>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61488" name="Oval 48"/>
          <p:cNvSpPr>
            <a:spLocks noChangeArrowheads="1"/>
          </p:cNvSpPr>
          <p:nvPr/>
        </p:nvSpPr>
        <p:spPr bwMode="auto">
          <a:xfrm rot="-16196193">
            <a:off x="4374357" y="2956719"/>
            <a:ext cx="487362" cy="488950"/>
          </a:xfrm>
          <a:prstGeom prst="ellipse">
            <a:avLst/>
          </a:prstGeom>
          <a:solidFill>
            <a:srgbClr val="009900"/>
          </a:solidFill>
          <a:ln w="28575">
            <a:solidFill>
              <a:srgbClr val="000000"/>
            </a:solidFill>
            <a:round/>
            <a:headEnd/>
            <a:tailEnd/>
          </a:ln>
          <a:effectLst/>
        </p:spPr>
        <p:txBody>
          <a:bodyPr wrap="none" anchor="ctr"/>
          <a:lstStyle/>
          <a:p>
            <a:pPr>
              <a:defRPr/>
            </a:pPr>
            <a:endParaRPr lang="en-US"/>
          </a:p>
        </p:txBody>
      </p:sp>
      <p:sp>
        <p:nvSpPr>
          <p:cNvPr id="61489" name="Rectangle 49"/>
          <p:cNvSpPr>
            <a:spLocks noChangeArrowheads="1"/>
          </p:cNvSpPr>
          <p:nvPr/>
        </p:nvSpPr>
        <p:spPr bwMode="auto">
          <a:xfrm rot="-21579536">
            <a:off x="4244975" y="3121025"/>
            <a:ext cx="260350" cy="214313"/>
          </a:xfrm>
          <a:prstGeom prst="rect">
            <a:avLst/>
          </a:prstGeom>
          <a:noFill/>
          <a:ln w="28575">
            <a:noFill/>
            <a:miter lim="800000"/>
            <a:headEnd/>
            <a:tailEnd/>
          </a:ln>
          <a:effectLst/>
        </p:spPr>
        <p:txBody>
          <a:bodyPr wrap="none">
            <a:spAutoFit/>
          </a:bodyPr>
          <a:lstStyle/>
          <a:p>
            <a:pPr>
              <a:defRPr/>
            </a:pPr>
            <a:endParaRPr lang="en-US" sz="800"/>
          </a:p>
        </p:txBody>
      </p:sp>
      <p:sp>
        <p:nvSpPr>
          <p:cNvPr id="61490" name="Text Box 50"/>
          <p:cNvSpPr txBox="1">
            <a:spLocks noChangeArrowheads="1"/>
          </p:cNvSpPr>
          <p:nvPr/>
        </p:nvSpPr>
        <p:spPr bwMode="auto">
          <a:xfrm>
            <a:off x="2552700" y="2971800"/>
            <a:ext cx="1793875" cy="461963"/>
          </a:xfrm>
          <a:prstGeom prst="rect">
            <a:avLst/>
          </a:prstGeom>
          <a:noFill/>
          <a:ln w="9525">
            <a:noFill/>
            <a:miter lim="800000"/>
            <a:headEnd/>
            <a:tailEnd/>
          </a:ln>
          <a:effectLst/>
        </p:spPr>
        <p:txBody>
          <a:bodyPr wrap="none">
            <a:spAutoFit/>
          </a:bodyPr>
          <a:lstStyle/>
          <a:p>
            <a:pPr>
              <a:buFont typeface="Monotype Sorts" pitchFamily="2" charset="2"/>
              <a:buNone/>
              <a:defRPr/>
            </a:pPr>
            <a:r>
              <a:rPr lang="en-US" sz="2400" dirty="0">
                <a:solidFill>
                  <a:schemeClr val="tx2"/>
                </a:solidFill>
              </a:rPr>
              <a:t>PHONEMIC</a:t>
            </a:r>
            <a:endParaRPr lang="en-US" dirty="0">
              <a:solidFill>
                <a:schemeClr val="tx2"/>
              </a:solidFill>
            </a:endParaRPr>
          </a:p>
        </p:txBody>
      </p:sp>
      <p:sp>
        <p:nvSpPr>
          <p:cNvPr id="61491" name="Text Box 51"/>
          <p:cNvSpPr txBox="1">
            <a:spLocks noChangeArrowheads="1"/>
          </p:cNvSpPr>
          <p:nvPr/>
        </p:nvSpPr>
        <p:spPr bwMode="auto">
          <a:xfrm>
            <a:off x="5829300" y="2971800"/>
            <a:ext cx="2811463" cy="461963"/>
          </a:xfrm>
          <a:prstGeom prst="rect">
            <a:avLst/>
          </a:prstGeom>
          <a:noFill/>
          <a:ln w="9525">
            <a:noFill/>
            <a:miter lim="800000"/>
            <a:headEnd/>
            <a:tailEnd/>
          </a:ln>
          <a:effectLst/>
        </p:spPr>
        <p:txBody>
          <a:bodyPr wrap="none">
            <a:spAutoFit/>
          </a:bodyPr>
          <a:lstStyle/>
          <a:p>
            <a:pPr>
              <a:buFont typeface="Monotype Sorts" pitchFamily="2" charset="2"/>
              <a:buNone/>
              <a:defRPr/>
            </a:pPr>
            <a:r>
              <a:rPr lang="en-US" sz="2400" dirty="0">
                <a:solidFill>
                  <a:schemeClr val="tx2"/>
                </a:solidFill>
              </a:rPr>
              <a:t>REPRESENTATION</a:t>
            </a:r>
            <a:endParaRPr lang="en-US" sz="3600" dirty="0">
              <a:solidFill>
                <a:schemeClr val="tx2"/>
              </a:solidFill>
            </a:endParaRPr>
          </a:p>
        </p:txBody>
      </p:sp>
      <p:sp>
        <p:nvSpPr>
          <p:cNvPr id="61492" name="Rectangle 52"/>
          <p:cNvSpPr>
            <a:spLocks noChangeArrowheads="1"/>
          </p:cNvSpPr>
          <p:nvPr/>
        </p:nvSpPr>
        <p:spPr bwMode="auto">
          <a:xfrm>
            <a:off x="2228850" y="2895600"/>
            <a:ext cx="6515100" cy="609600"/>
          </a:xfrm>
          <a:prstGeom prst="rect">
            <a:avLst/>
          </a:prstGeom>
          <a:noFill/>
          <a:ln w="38100">
            <a:solidFill>
              <a:srgbClr val="FFFFFF"/>
            </a:solidFill>
            <a:miter lim="800000"/>
            <a:headEnd/>
            <a:tailEnd/>
          </a:ln>
          <a:effectLst/>
        </p:spPr>
        <p:txBody>
          <a:bodyPr wrap="none" anchor="ctr"/>
          <a:lstStyle/>
          <a:p>
            <a:pPr>
              <a:defRPr/>
            </a:pPr>
            <a:endParaRPr lang="en-US"/>
          </a:p>
        </p:txBody>
      </p:sp>
      <p:sp>
        <p:nvSpPr>
          <p:cNvPr id="61493" name="AutoShape 53"/>
          <p:cNvSpPr>
            <a:spLocks noChangeArrowheads="1"/>
          </p:cNvSpPr>
          <p:nvPr/>
        </p:nvSpPr>
        <p:spPr bwMode="auto">
          <a:xfrm>
            <a:off x="4914900" y="1295400"/>
            <a:ext cx="428625" cy="533400"/>
          </a:xfrm>
          <a:prstGeom prst="upDownArrow">
            <a:avLst>
              <a:gd name="adj1" fmla="val 50000"/>
              <a:gd name="adj2" fmla="val 20000"/>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61494" name="Line 54"/>
          <p:cNvSpPr>
            <a:spLocks noChangeShapeType="1"/>
          </p:cNvSpPr>
          <p:nvPr/>
        </p:nvSpPr>
        <p:spPr bwMode="auto">
          <a:xfrm flipH="1">
            <a:off x="6943725" y="1828800"/>
            <a:ext cx="857250" cy="0"/>
          </a:xfrm>
          <a:prstGeom prst="line">
            <a:avLst/>
          </a:prstGeom>
          <a:noFill/>
          <a:ln w="38100">
            <a:solidFill>
              <a:schemeClr val="tx1"/>
            </a:solidFill>
            <a:round/>
            <a:headEnd type="triangle" w="med" len="med"/>
            <a:tailEnd type="triangle" w="med" len="med"/>
          </a:ln>
          <a:effectLst/>
        </p:spPr>
        <p:txBody>
          <a:bodyPr wrap="none" anchor="ctr"/>
          <a:lstStyle/>
          <a:p>
            <a:pPr>
              <a:defRPr/>
            </a:pPr>
            <a:endParaRPr lang="en-US"/>
          </a:p>
        </p:txBody>
      </p:sp>
      <p:sp>
        <p:nvSpPr>
          <p:cNvPr id="61495" name="Text Box 55"/>
          <p:cNvSpPr txBox="1">
            <a:spLocks noChangeArrowheads="1"/>
          </p:cNvSpPr>
          <p:nvPr/>
        </p:nvSpPr>
        <p:spPr bwMode="auto">
          <a:xfrm>
            <a:off x="7277100" y="2117725"/>
            <a:ext cx="2438400" cy="720725"/>
          </a:xfrm>
          <a:prstGeom prst="rect">
            <a:avLst/>
          </a:prstGeom>
          <a:noFill/>
          <a:ln w="19050">
            <a:solidFill>
              <a:schemeClr val="tx1"/>
            </a:solidFill>
            <a:miter lim="800000"/>
            <a:headEnd/>
            <a:tailEnd/>
          </a:ln>
          <a:effectLst/>
        </p:spPr>
        <p:txBody>
          <a:bodyPr>
            <a:spAutoFit/>
          </a:bodyPr>
          <a:lstStyle/>
          <a:p>
            <a:pPr algn="ctr">
              <a:buFont typeface="Monotype Sorts" pitchFamily="2" charset="2"/>
              <a:buNone/>
              <a:defRPr/>
            </a:pPr>
            <a:r>
              <a:rPr lang="en-US" sz="2400" dirty="0">
                <a:solidFill>
                  <a:schemeClr val="tx2"/>
                </a:solidFill>
              </a:rPr>
              <a:t>PROSODIC</a:t>
            </a:r>
            <a:endParaRPr lang="en-US" sz="1400" dirty="0">
              <a:solidFill>
                <a:schemeClr val="tx2"/>
              </a:solidFill>
            </a:endParaRPr>
          </a:p>
          <a:p>
            <a:pPr algn="ctr">
              <a:buFont typeface="Monotype Sorts" pitchFamily="2" charset="2"/>
              <a:buNone/>
              <a:defRPr/>
            </a:pPr>
            <a:r>
              <a:rPr lang="en-US" sz="1400" dirty="0">
                <a:solidFill>
                  <a:schemeClr val="tx2"/>
                </a:solidFill>
              </a:rPr>
              <a:t> (WORD LEVEL)</a:t>
            </a:r>
            <a:endParaRPr lang="en-US" sz="6600" dirty="0">
              <a:solidFill>
                <a:schemeClr val="tx2"/>
              </a:solidFill>
            </a:endParaRPr>
          </a:p>
        </p:txBody>
      </p:sp>
      <p:sp>
        <p:nvSpPr>
          <p:cNvPr id="61496" name="Rectangle 56"/>
          <p:cNvSpPr>
            <a:spLocks noChangeArrowheads="1"/>
          </p:cNvSpPr>
          <p:nvPr/>
        </p:nvSpPr>
        <p:spPr bwMode="auto">
          <a:xfrm rot="-16196193">
            <a:off x="8306595" y="1110456"/>
            <a:ext cx="487362" cy="1470025"/>
          </a:xfrm>
          <a:prstGeom prst="rect">
            <a:avLst/>
          </a:prstGeom>
          <a:solidFill>
            <a:schemeClr val="accent1"/>
          </a:solidFill>
          <a:ln w="28575">
            <a:solidFill>
              <a:srgbClr val="000000"/>
            </a:solidFill>
            <a:miter lim="800000"/>
            <a:headEnd/>
            <a:tailEnd/>
          </a:ln>
          <a:effectLst/>
        </p:spPr>
        <p:txBody>
          <a:bodyPr wrap="none" anchor="ctr"/>
          <a:lstStyle/>
          <a:p>
            <a:pPr>
              <a:defRPr/>
            </a:pPr>
            <a:endParaRPr lang="en-US"/>
          </a:p>
        </p:txBody>
      </p:sp>
      <p:grpSp>
        <p:nvGrpSpPr>
          <p:cNvPr id="30756" name="Group 67"/>
          <p:cNvGrpSpPr>
            <a:grpSpLocks/>
          </p:cNvGrpSpPr>
          <p:nvPr/>
        </p:nvGrpSpPr>
        <p:grpSpPr bwMode="auto">
          <a:xfrm>
            <a:off x="7816850" y="1600200"/>
            <a:ext cx="1470025" cy="488950"/>
            <a:chOff x="7817050" y="1752601"/>
            <a:chExt cx="1469825" cy="488950"/>
          </a:xfrm>
        </p:grpSpPr>
        <p:sp>
          <p:nvSpPr>
            <p:cNvPr id="61497" name="Oval 57"/>
            <p:cNvSpPr>
              <a:spLocks noChangeArrowheads="1"/>
            </p:cNvSpPr>
            <p:nvPr/>
          </p:nvSpPr>
          <p:spPr bwMode="auto">
            <a:xfrm rot="-16196193">
              <a:off x="8798752" y="1753428"/>
              <a:ext cx="487362" cy="488883"/>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61498" name="Oval 58"/>
            <p:cNvSpPr>
              <a:spLocks noChangeArrowheads="1"/>
            </p:cNvSpPr>
            <p:nvPr/>
          </p:nvSpPr>
          <p:spPr bwMode="auto">
            <a:xfrm rot="-16196193">
              <a:off x="8306695" y="1751840"/>
              <a:ext cx="487362" cy="492058"/>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61499" name="Oval 59"/>
            <p:cNvSpPr>
              <a:spLocks noChangeArrowheads="1"/>
            </p:cNvSpPr>
            <p:nvPr/>
          </p:nvSpPr>
          <p:spPr bwMode="auto">
            <a:xfrm rot="-16196193">
              <a:off x="7817810" y="1751841"/>
              <a:ext cx="487363" cy="488883"/>
            </a:xfrm>
            <a:prstGeom prst="ellipse">
              <a:avLst/>
            </a:prstGeom>
            <a:solidFill>
              <a:srgbClr val="009900"/>
            </a:solidFill>
            <a:ln w="28575">
              <a:solidFill>
                <a:srgbClr val="000000"/>
              </a:solidFill>
              <a:round/>
              <a:headEnd/>
              <a:tailEnd/>
            </a:ln>
            <a:effectLst/>
          </p:spPr>
          <p:txBody>
            <a:bodyPr wrap="none" anchor="ctr"/>
            <a:lstStyle/>
            <a:p>
              <a:pPr>
                <a:defRPr/>
              </a:pPr>
              <a:endParaRPr lang="en-US"/>
            </a:p>
          </p:txBody>
        </p:sp>
      </p:grpSp>
      <p:sp>
        <p:nvSpPr>
          <p:cNvPr id="61500" name="Line 60"/>
          <p:cNvSpPr>
            <a:spLocks noChangeShapeType="1"/>
          </p:cNvSpPr>
          <p:nvPr/>
        </p:nvSpPr>
        <p:spPr bwMode="auto">
          <a:xfrm>
            <a:off x="514350" y="1524000"/>
            <a:ext cx="0" cy="3962400"/>
          </a:xfrm>
          <a:prstGeom prst="line">
            <a:avLst/>
          </a:prstGeom>
          <a:noFill/>
          <a:ln w="38100">
            <a:solidFill>
              <a:schemeClr val="tx1"/>
            </a:solidFill>
            <a:prstDash val="sysDot"/>
            <a:round/>
            <a:headEnd type="triangle" w="med" len="med"/>
            <a:tailEnd type="triangle" w="med" len="med"/>
          </a:ln>
          <a:effectLst/>
        </p:spPr>
        <p:txBody>
          <a:bodyPr wrap="none" anchor="ctr"/>
          <a:lstStyle/>
          <a:p>
            <a:pPr>
              <a:defRPr/>
            </a:pPr>
            <a:endParaRPr lang="en-US"/>
          </a:p>
        </p:txBody>
      </p:sp>
      <p:sp>
        <p:nvSpPr>
          <p:cNvPr id="61501" name="Line 61"/>
          <p:cNvSpPr>
            <a:spLocks noChangeShapeType="1"/>
          </p:cNvSpPr>
          <p:nvPr/>
        </p:nvSpPr>
        <p:spPr bwMode="auto">
          <a:xfrm flipH="1">
            <a:off x="9858375" y="1524000"/>
            <a:ext cx="0" cy="3962400"/>
          </a:xfrm>
          <a:prstGeom prst="line">
            <a:avLst/>
          </a:prstGeom>
          <a:noFill/>
          <a:ln w="38100">
            <a:solidFill>
              <a:schemeClr val="tx1"/>
            </a:solidFill>
            <a:prstDash val="sysDot"/>
            <a:round/>
            <a:headEnd type="triangle" w="med" len="med"/>
            <a:tailEnd type="triangle" w="med" len="med"/>
          </a:ln>
          <a:effectLst/>
        </p:spPr>
        <p:txBody>
          <a:bodyPr wrap="none" anchor="ctr"/>
          <a:lstStyle/>
          <a:p>
            <a:pPr>
              <a:defRPr/>
            </a:pPr>
            <a:endParaRPr lang="en-US"/>
          </a:p>
        </p:txBody>
      </p:sp>
      <p:sp>
        <p:nvSpPr>
          <p:cNvPr id="61502" name="Line 62"/>
          <p:cNvSpPr>
            <a:spLocks noChangeShapeType="1"/>
          </p:cNvSpPr>
          <p:nvPr/>
        </p:nvSpPr>
        <p:spPr bwMode="auto">
          <a:xfrm>
            <a:off x="514350" y="3124200"/>
            <a:ext cx="1714500" cy="0"/>
          </a:xfrm>
          <a:prstGeom prst="line">
            <a:avLst/>
          </a:prstGeom>
          <a:noFill/>
          <a:ln w="9525">
            <a:solidFill>
              <a:schemeClr val="tx1"/>
            </a:solidFill>
            <a:round/>
            <a:headEnd/>
            <a:tailEnd/>
          </a:ln>
          <a:effectLst/>
        </p:spPr>
        <p:txBody>
          <a:bodyPr wrap="none" anchor="ctr"/>
          <a:lstStyle/>
          <a:p>
            <a:pPr>
              <a:defRPr/>
            </a:pPr>
            <a:endParaRPr lang="en-US"/>
          </a:p>
        </p:txBody>
      </p:sp>
      <p:sp>
        <p:nvSpPr>
          <p:cNvPr id="61503" name="Line 63"/>
          <p:cNvSpPr>
            <a:spLocks noChangeShapeType="1"/>
          </p:cNvSpPr>
          <p:nvPr/>
        </p:nvSpPr>
        <p:spPr bwMode="auto">
          <a:xfrm>
            <a:off x="514350" y="3124200"/>
            <a:ext cx="1714500" cy="0"/>
          </a:xfrm>
          <a:prstGeom prst="line">
            <a:avLst/>
          </a:prstGeom>
          <a:noFill/>
          <a:ln w="38100">
            <a:solidFill>
              <a:schemeClr val="tx1"/>
            </a:solidFill>
            <a:prstDash val="sysDot"/>
            <a:round/>
            <a:headEnd type="triangle" w="med" len="med"/>
            <a:tailEnd type="triangle" w="med" len="med"/>
          </a:ln>
          <a:effectLst/>
        </p:spPr>
        <p:txBody>
          <a:bodyPr wrap="none" anchor="ctr"/>
          <a:lstStyle/>
          <a:p>
            <a:pPr>
              <a:defRPr/>
            </a:pPr>
            <a:endParaRPr lang="en-US"/>
          </a:p>
        </p:txBody>
      </p:sp>
      <p:sp>
        <p:nvSpPr>
          <p:cNvPr id="61504" name="Freeform 64"/>
          <p:cNvSpPr>
            <a:spLocks/>
          </p:cNvSpPr>
          <p:nvPr/>
        </p:nvSpPr>
        <p:spPr bwMode="auto">
          <a:xfrm>
            <a:off x="28575" y="4495800"/>
            <a:ext cx="1228725" cy="1993900"/>
          </a:xfrm>
          <a:custGeom>
            <a:avLst/>
            <a:gdLst/>
            <a:ahLst/>
            <a:cxnLst>
              <a:cxn ang="0">
                <a:pos x="224" y="0"/>
              </a:cxn>
              <a:cxn ang="0">
                <a:pos x="128" y="1056"/>
              </a:cxn>
              <a:cxn ang="0">
                <a:pos x="992" y="1200"/>
              </a:cxn>
            </a:cxnLst>
            <a:rect l="0" t="0" r="r" b="b"/>
            <a:pathLst>
              <a:path w="992" h="1256">
                <a:moveTo>
                  <a:pt x="224" y="0"/>
                </a:moveTo>
                <a:cubicBezTo>
                  <a:pt x="112" y="428"/>
                  <a:pt x="0" y="856"/>
                  <a:pt x="128" y="1056"/>
                </a:cubicBezTo>
                <a:cubicBezTo>
                  <a:pt x="256" y="1256"/>
                  <a:pt x="832" y="1184"/>
                  <a:pt x="992" y="1200"/>
                </a:cubicBezTo>
              </a:path>
            </a:pathLst>
          </a:custGeom>
          <a:noFill/>
          <a:ln w="38100" cap="flat" cmpd="sng">
            <a:solidFill>
              <a:schemeClr val="tx1"/>
            </a:solidFill>
            <a:prstDash val="sysDot"/>
            <a:round/>
            <a:headEnd type="triangle" w="med" len="med"/>
            <a:tailEnd type="triangle" w="med" len="med"/>
          </a:ln>
          <a:effectLst/>
        </p:spPr>
        <p:txBody>
          <a:bodyPr wrap="none" anchor="ctr"/>
          <a:lstStyle/>
          <a:p>
            <a:pPr>
              <a:defRPr/>
            </a:pPr>
            <a:endParaRPr lang="en-US"/>
          </a:p>
        </p:txBody>
      </p:sp>
      <p:sp>
        <p:nvSpPr>
          <p:cNvPr id="61505" name="Line 65"/>
          <p:cNvSpPr>
            <a:spLocks noChangeShapeType="1"/>
          </p:cNvSpPr>
          <p:nvPr/>
        </p:nvSpPr>
        <p:spPr bwMode="auto">
          <a:xfrm flipH="1">
            <a:off x="9344025" y="1828800"/>
            <a:ext cx="514350" cy="0"/>
          </a:xfrm>
          <a:prstGeom prst="line">
            <a:avLst/>
          </a:prstGeom>
          <a:noFill/>
          <a:ln w="38100">
            <a:solidFill>
              <a:schemeClr val="tx1"/>
            </a:solidFill>
            <a:prstDash val="sysDot"/>
            <a:round/>
            <a:headEnd type="triangle" w="med" len="med"/>
            <a:tailEnd type="triangle" w="med" len="med"/>
          </a:ln>
          <a:effectLst/>
        </p:spPr>
        <p:txBody>
          <a:bodyPr wrap="none" anchor="ctr"/>
          <a:lstStyle/>
          <a:p>
            <a:pPr>
              <a:defRPr/>
            </a:pPr>
            <a:endParaRPr lang="en-US" dirty="0"/>
          </a:p>
        </p:txBody>
      </p:sp>
      <p:sp>
        <p:nvSpPr>
          <p:cNvPr id="61506" name="Line 66"/>
          <p:cNvSpPr>
            <a:spLocks noChangeShapeType="1"/>
          </p:cNvSpPr>
          <p:nvPr/>
        </p:nvSpPr>
        <p:spPr bwMode="auto">
          <a:xfrm flipV="1">
            <a:off x="5143500" y="609600"/>
            <a:ext cx="0" cy="152400"/>
          </a:xfrm>
          <a:prstGeom prst="line">
            <a:avLst/>
          </a:prstGeom>
          <a:noFill/>
          <a:ln w="76200">
            <a:solidFill>
              <a:schemeClr val="tx1"/>
            </a:solidFill>
            <a:round/>
            <a:headEnd/>
            <a:tailEnd type="triangle" w="med" len="med"/>
          </a:ln>
          <a:effectLst/>
        </p:spPr>
        <p:txBody>
          <a:bodyPr wrap="none" anchor="ctr"/>
          <a:lstStyle/>
          <a:p>
            <a:pPr>
              <a:defRPr/>
            </a:pPr>
            <a:endParaRPr lang="en-US"/>
          </a:p>
        </p:txBody>
      </p:sp>
      <p:sp>
        <p:nvSpPr>
          <p:cNvPr id="61464" name="Line 24"/>
          <p:cNvSpPr>
            <a:spLocks noChangeShapeType="1"/>
          </p:cNvSpPr>
          <p:nvPr/>
        </p:nvSpPr>
        <p:spPr bwMode="auto">
          <a:xfrm flipV="1">
            <a:off x="4152900" y="5207000"/>
            <a:ext cx="0" cy="317500"/>
          </a:xfrm>
          <a:prstGeom prst="line">
            <a:avLst/>
          </a:prstGeom>
          <a:noFill/>
          <a:ln w="28575">
            <a:solidFill>
              <a:schemeClr val="tx1"/>
            </a:solidFill>
            <a:round/>
            <a:headEnd type="triangle" w="med" len="med"/>
            <a:tailEnd type="triangle" w="med" len="med"/>
          </a:ln>
          <a:effectLst/>
        </p:spPr>
        <p:txBody>
          <a:bodyPr wrap="none" anchor="ctr"/>
          <a:lstStyle/>
          <a:p>
            <a:pPr>
              <a:defRPr/>
            </a:pPr>
            <a:endParaRPr lang="en-US"/>
          </a:p>
        </p:txBody>
      </p:sp>
      <p:grpSp>
        <p:nvGrpSpPr>
          <p:cNvPr id="30765" name="Group 72"/>
          <p:cNvGrpSpPr>
            <a:grpSpLocks/>
          </p:cNvGrpSpPr>
          <p:nvPr/>
        </p:nvGrpSpPr>
        <p:grpSpPr bwMode="auto">
          <a:xfrm>
            <a:off x="1181100" y="3962400"/>
            <a:ext cx="547688" cy="1306513"/>
            <a:chOff x="3791546" y="3937001"/>
            <a:chExt cx="548282" cy="1306513"/>
          </a:xfrm>
        </p:grpSpPr>
        <p:sp>
          <p:nvSpPr>
            <p:cNvPr id="74" name="Rectangle 41"/>
            <p:cNvSpPr>
              <a:spLocks noChangeArrowheads="1"/>
            </p:cNvSpPr>
            <p:nvPr/>
          </p:nvSpPr>
          <p:spPr bwMode="auto">
            <a:xfrm>
              <a:off x="3791546" y="3937001"/>
              <a:ext cx="548282" cy="1306513"/>
            </a:xfrm>
            <a:prstGeom prst="rect">
              <a:avLst/>
            </a:prstGeom>
            <a:solidFill>
              <a:schemeClr val="accent1"/>
            </a:solidFill>
            <a:ln w="28575">
              <a:solidFill>
                <a:srgbClr val="000000"/>
              </a:solidFill>
              <a:miter lim="800000"/>
              <a:headEnd/>
              <a:tailEnd/>
            </a:ln>
            <a:effectLst/>
          </p:spPr>
          <p:txBody>
            <a:bodyPr wrap="none" anchor="ctr"/>
            <a:lstStyle/>
            <a:p>
              <a:pPr>
                <a:defRPr/>
              </a:pPr>
              <a:endParaRPr lang="en-US"/>
            </a:p>
          </p:txBody>
        </p:sp>
        <p:sp>
          <p:nvSpPr>
            <p:cNvPr id="75" name="Oval 42"/>
            <p:cNvSpPr>
              <a:spLocks noChangeArrowheads="1"/>
            </p:cNvSpPr>
            <p:nvPr/>
          </p:nvSpPr>
          <p:spPr bwMode="auto">
            <a:xfrm>
              <a:off x="3791546" y="3937001"/>
              <a:ext cx="548282" cy="434975"/>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76" name="Oval 43"/>
            <p:cNvSpPr>
              <a:spLocks noChangeArrowheads="1"/>
            </p:cNvSpPr>
            <p:nvPr/>
          </p:nvSpPr>
          <p:spPr bwMode="auto">
            <a:xfrm>
              <a:off x="3791546" y="4371976"/>
              <a:ext cx="548282" cy="436563"/>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77" name="Oval 44"/>
            <p:cNvSpPr>
              <a:spLocks noChangeArrowheads="1"/>
            </p:cNvSpPr>
            <p:nvPr/>
          </p:nvSpPr>
          <p:spPr bwMode="auto">
            <a:xfrm>
              <a:off x="3791546" y="4808539"/>
              <a:ext cx="548282" cy="434975"/>
            </a:xfrm>
            <a:prstGeom prst="ellipse">
              <a:avLst/>
            </a:prstGeom>
            <a:solidFill>
              <a:srgbClr val="009900"/>
            </a:solidFill>
            <a:ln w="28575">
              <a:solidFill>
                <a:srgbClr val="000000"/>
              </a:solidFill>
              <a:round/>
              <a:headEnd/>
              <a:tailEnd/>
            </a:ln>
            <a:effectLst/>
          </p:spPr>
          <p:txBody>
            <a:bodyPr wrap="none" anchor="ctr"/>
            <a:lstStyle/>
            <a:p>
              <a:pPr>
                <a:defRPr/>
              </a:pPr>
              <a:endParaRPr lang="en-US"/>
            </a:p>
          </p:txBody>
        </p:sp>
      </p:grpSp>
      <p:sp>
        <p:nvSpPr>
          <p:cNvPr id="61475" name="Line 35"/>
          <p:cNvSpPr>
            <a:spLocks noChangeShapeType="1"/>
          </p:cNvSpPr>
          <p:nvPr/>
        </p:nvSpPr>
        <p:spPr bwMode="auto">
          <a:xfrm flipH="1">
            <a:off x="1638300" y="3505200"/>
            <a:ext cx="1704975" cy="457200"/>
          </a:xfrm>
          <a:prstGeom prst="line">
            <a:avLst/>
          </a:prstGeom>
          <a:noFill/>
          <a:ln w="57150">
            <a:solidFill>
              <a:schemeClr val="tx1"/>
            </a:solidFill>
            <a:round/>
            <a:headEnd type="triangle" w="med" len="med"/>
            <a:tailEnd type="triangle" w="med" len="med"/>
          </a:ln>
          <a:effectLst/>
        </p:spPr>
        <p:txBody>
          <a:bodyPr wrap="none" anchor="ctr"/>
          <a:lstStyle/>
          <a:p>
            <a:pPr>
              <a:defRPr/>
            </a:pPr>
            <a:endParaRPr lang="en-US"/>
          </a:p>
        </p:txBody>
      </p:sp>
      <p:sp>
        <p:nvSpPr>
          <p:cNvPr id="61474" name="Line 34"/>
          <p:cNvSpPr>
            <a:spLocks noChangeShapeType="1"/>
          </p:cNvSpPr>
          <p:nvPr/>
        </p:nvSpPr>
        <p:spPr bwMode="auto">
          <a:xfrm flipV="1">
            <a:off x="1485900" y="5207000"/>
            <a:ext cx="0" cy="317500"/>
          </a:xfrm>
          <a:prstGeom prst="line">
            <a:avLst/>
          </a:prstGeom>
          <a:noFill/>
          <a:ln w="28575">
            <a:solidFill>
              <a:schemeClr val="tx1"/>
            </a:solidFill>
            <a:round/>
            <a:headEnd type="triangle" w="med" len="med"/>
            <a:tailEnd type="triangle" w="med" len="med"/>
          </a:ln>
          <a:effectLst/>
        </p:spPr>
        <p:txBody>
          <a:bodyPr wrap="none" anchor="ctr"/>
          <a:lstStyle/>
          <a:p>
            <a:pPr>
              <a:defRPr/>
            </a:pPr>
            <a:endParaRPr lang="en-US"/>
          </a:p>
        </p:txBody>
      </p:sp>
      <p:sp>
        <p:nvSpPr>
          <p:cNvPr id="61446" name="AutoShape 6"/>
          <p:cNvSpPr>
            <a:spLocks noChangeArrowheads="1"/>
          </p:cNvSpPr>
          <p:nvPr/>
        </p:nvSpPr>
        <p:spPr bwMode="auto">
          <a:xfrm>
            <a:off x="4886325" y="2514600"/>
            <a:ext cx="488950" cy="457200"/>
          </a:xfrm>
          <a:prstGeom prst="upDownArrow">
            <a:avLst>
              <a:gd name="adj1" fmla="val 50000"/>
              <a:gd name="adj2" fmla="val 20000"/>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73" name="TextBox 72"/>
          <p:cNvSpPr txBox="1"/>
          <p:nvPr/>
        </p:nvSpPr>
        <p:spPr>
          <a:xfrm>
            <a:off x="0" y="228600"/>
            <a:ext cx="2552700" cy="400110"/>
          </a:xfrm>
          <a:prstGeom prst="rect">
            <a:avLst/>
          </a:prstGeom>
          <a:noFill/>
        </p:spPr>
        <p:txBody>
          <a:bodyPr wrap="square" rtlCol="0">
            <a:spAutoFit/>
          </a:bodyPr>
          <a:lstStyle/>
          <a:p>
            <a:pPr>
              <a:buNone/>
            </a:pPr>
            <a:r>
              <a:rPr lang="en-US" sz="2000" dirty="0" smtClean="0">
                <a:solidFill>
                  <a:schemeClr val="tx1"/>
                </a:solidFill>
                <a:effectLst/>
              </a:rPr>
              <a:t>(Alexander, 2006)</a:t>
            </a:r>
            <a:endParaRPr lang="en-US" sz="2000" dirty="0">
              <a:solidFill>
                <a:schemeClr val="tx1"/>
              </a:solidFill>
              <a:effectLst/>
            </a:endParaRPr>
          </a:p>
        </p:txBody>
      </p:sp>
      <p:sp>
        <p:nvSpPr>
          <p:cNvPr id="78" name="Oval 77"/>
          <p:cNvSpPr/>
          <p:nvPr/>
        </p:nvSpPr>
        <p:spPr>
          <a:xfrm>
            <a:off x="0" y="5105400"/>
            <a:ext cx="2705100" cy="129540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734300" y="5105400"/>
            <a:ext cx="2552700" cy="129540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600700" y="5105400"/>
            <a:ext cx="2133600" cy="129540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781300" y="5105400"/>
            <a:ext cx="2819400" cy="129540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2000"/>
                                        <p:tgtEl>
                                          <p:spTgt spid="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2000"/>
                                        <p:tgtEl>
                                          <p:spTgt spid="8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000"/>
                                        <p:tgtEl>
                                          <p:spTgt spid="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20837" name="Rectangle 5"/>
          <p:cNvSpPr>
            <a:spLocks noGrp="1" noChangeArrowheads="1"/>
          </p:cNvSpPr>
          <p:nvPr>
            <p:ph type="title"/>
          </p:nvPr>
        </p:nvSpPr>
        <p:spPr/>
        <p:txBody>
          <a:bodyPr/>
          <a:lstStyle/>
          <a:p>
            <a:pPr>
              <a:defRPr/>
            </a:pPr>
            <a:endParaRPr lang="en-US" smtClean="0"/>
          </a:p>
        </p:txBody>
      </p:sp>
      <p:graphicFrame>
        <p:nvGraphicFramePr>
          <p:cNvPr id="1026" name="Object 4"/>
          <p:cNvGraphicFramePr>
            <a:graphicFrameLocks noGrp="1" noChangeAspect="1"/>
          </p:cNvGraphicFramePr>
          <p:nvPr>
            <p:ph idx="1"/>
          </p:nvPr>
        </p:nvGraphicFramePr>
        <p:xfrm>
          <a:off x="0" y="0"/>
          <a:ext cx="10287000" cy="6858000"/>
        </p:xfrm>
        <a:graphic>
          <a:graphicData uri="http://schemas.openxmlformats.org/presentationml/2006/ole">
            <mc:AlternateContent xmlns:mc="http://schemas.openxmlformats.org/markup-compatibility/2006">
              <mc:Choice xmlns:v="urn:schemas-microsoft-com:vml" Requires="v">
                <p:oleObj spid="_x0000_s1030" name="Presentation" r:id="rId3" imgW="3194184" imgH="2395722" progId="PowerPoint.Show.8">
                  <p:embed/>
                </p:oleObj>
              </mc:Choice>
              <mc:Fallback>
                <p:oleObj name="Presentation" r:id="rId3" imgW="3194184" imgH="2395722" progId="PowerPoint.Show.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0" y="0"/>
            <a:ext cx="1868204" cy="369332"/>
          </a:xfrm>
          <a:prstGeom prst="rect">
            <a:avLst/>
          </a:prstGeom>
        </p:spPr>
        <p:txBody>
          <a:bodyPr wrap="none">
            <a:spAutoFit/>
          </a:bodyPr>
          <a:lstStyle/>
          <a:p>
            <a:pPr>
              <a:buNone/>
            </a:pPr>
            <a:r>
              <a:rPr lang="en-US" sz="1800" dirty="0" smtClean="0">
                <a:solidFill>
                  <a:schemeClr val="tx1"/>
                </a:solidFill>
              </a:rPr>
              <a:t>(Alexander, 2006)</a:t>
            </a:r>
            <a:endParaRPr lang="en-US" sz="1800" dirty="0">
              <a:solidFill>
                <a:schemeClr val="tx1"/>
              </a:solidFill>
            </a:endParaRPr>
          </a:p>
        </p:txBody>
      </p:sp>
      <p:sp>
        <p:nvSpPr>
          <p:cNvPr id="5" name="Rounded Rectangle 4"/>
          <p:cNvSpPr/>
          <p:nvPr/>
        </p:nvSpPr>
        <p:spPr>
          <a:xfrm>
            <a:off x="4076700" y="3429000"/>
            <a:ext cx="2133600" cy="28956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342900" y="942975"/>
            <a:ext cx="9601200" cy="5915025"/>
          </a:xfrm>
          <a:prstGeom prst="rect">
            <a:avLst/>
          </a:prstGeom>
          <a:noFill/>
          <a:ln w="9525">
            <a:noFill/>
            <a:miter lim="800000"/>
            <a:headEnd/>
            <a:tailEnd/>
          </a:ln>
        </p:spPr>
      </p:pic>
      <p:sp>
        <p:nvSpPr>
          <p:cNvPr id="184323" name="Rectangle 3"/>
          <p:cNvSpPr>
            <a:spLocks noChangeArrowheads="1"/>
          </p:cNvSpPr>
          <p:nvPr/>
        </p:nvSpPr>
        <p:spPr bwMode="auto">
          <a:xfrm>
            <a:off x="0" y="0"/>
            <a:ext cx="10287000" cy="914400"/>
          </a:xfrm>
          <a:prstGeom prst="rect">
            <a:avLst/>
          </a:prstGeom>
          <a:noFill/>
          <a:ln w="9525">
            <a:noFill/>
            <a:miter lim="800000"/>
            <a:headEnd/>
            <a:tailEnd/>
          </a:ln>
          <a:effectLst/>
        </p:spPr>
        <p:txBody>
          <a:bodyPr>
            <a:spAutoFit/>
          </a:bodyPr>
          <a:lstStyle/>
          <a:p>
            <a:pPr algn="ctr" eaLnBrk="1" hangingPunct="1">
              <a:spcBef>
                <a:spcPct val="0"/>
              </a:spcBef>
              <a:buClrTx/>
              <a:buSzTx/>
              <a:buFontTx/>
              <a:buNone/>
              <a:defRPr/>
            </a:pPr>
            <a:r>
              <a:rPr lang="en-US" sz="2700" dirty="0">
                <a:solidFill>
                  <a:schemeClr val="tx2"/>
                </a:solidFill>
                <a:effectLst>
                  <a:outerShdw blurRad="38100" dist="38100" dir="2700000" algn="tl">
                    <a:srgbClr val="000000"/>
                  </a:outerShdw>
                </a:effectLst>
                <a:latin typeface="Arial" pitchFamily="34" charset="0"/>
              </a:rPr>
              <a:t>UNIQUE </a:t>
            </a:r>
            <a:r>
              <a:rPr lang="en-US" sz="2700" u="sng" dirty="0" smtClean="0">
                <a:solidFill>
                  <a:schemeClr val="tx2"/>
                </a:solidFill>
                <a:effectLst>
                  <a:outerShdw blurRad="38100" dist="38100" dir="2700000" algn="tl">
                    <a:srgbClr val="000000"/>
                  </a:outerShdw>
                </a:effectLst>
                <a:latin typeface="Arial" pitchFamily="34" charset="0"/>
              </a:rPr>
              <a:t>AND</a:t>
            </a:r>
            <a:r>
              <a:rPr lang="en-US" sz="2700" dirty="0" smtClean="0">
                <a:solidFill>
                  <a:schemeClr val="tx2"/>
                </a:solidFill>
                <a:effectLst>
                  <a:outerShdw blurRad="38100" dist="38100" dir="2700000" algn="tl">
                    <a:srgbClr val="000000"/>
                  </a:outerShdw>
                </a:effectLst>
                <a:latin typeface="Arial" pitchFamily="34" charset="0"/>
              </a:rPr>
              <a:t> OVERLAPPING </a:t>
            </a:r>
            <a:r>
              <a:rPr lang="en-US" sz="2700" dirty="0">
                <a:solidFill>
                  <a:schemeClr val="tx2"/>
                </a:solidFill>
                <a:effectLst>
                  <a:outerShdw blurRad="38100" dist="38100" dir="2700000" algn="tl">
                    <a:srgbClr val="000000"/>
                  </a:outerShdw>
                </a:effectLst>
                <a:latin typeface="Arial" pitchFamily="34" charset="0"/>
              </a:rPr>
              <a:t>NETWORKS </a:t>
            </a:r>
          </a:p>
          <a:p>
            <a:pPr algn="ctr" eaLnBrk="1" hangingPunct="1">
              <a:spcBef>
                <a:spcPct val="0"/>
              </a:spcBef>
              <a:buClrTx/>
              <a:buSzTx/>
              <a:buFontTx/>
              <a:buNone/>
              <a:defRPr/>
            </a:pPr>
            <a:r>
              <a:rPr lang="en-US" sz="2700" dirty="0">
                <a:solidFill>
                  <a:srgbClr val="00FF00"/>
                </a:solidFill>
                <a:effectLst>
                  <a:outerShdw blurRad="38100" dist="38100" dir="2700000" algn="tl">
                    <a:srgbClr val="000000"/>
                  </a:outerShdw>
                </a:effectLst>
                <a:latin typeface="Arial" pitchFamily="34" charset="0"/>
              </a:rPr>
              <a:t>SENTENCE/SYNTACTIC</a:t>
            </a:r>
            <a:r>
              <a:rPr lang="en-US" sz="2700" dirty="0">
                <a:solidFill>
                  <a:schemeClr val="tx2"/>
                </a:solidFill>
                <a:effectLst>
                  <a:outerShdw blurRad="38100" dist="38100" dir="2700000" algn="tl">
                    <a:srgbClr val="000000"/>
                  </a:outerShdw>
                </a:effectLst>
                <a:latin typeface="Arial" pitchFamily="34" charset="0"/>
              </a:rPr>
              <a:t>, </a:t>
            </a:r>
            <a:r>
              <a:rPr lang="en-US" sz="2700" dirty="0">
                <a:solidFill>
                  <a:srgbClr val="FF0000"/>
                </a:solidFill>
                <a:effectLst>
                  <a:outerShdw blurRad="38100" dist="38100" dir="2700000" algn="tl">
                    <a:srgbClr val="000000"/>
                  </a:outerShdw>
                </a:effectLst>
                <a:latin typeface="Arial" pitchFamily="34" charset="0"/>
              </a:rPr>
              <a:t>SEMANTIC</a:t>
            </a:r>
            <a:r>
              <a:rPr lang="en-US" sz="2700" dirty="0">
                <a:solidFill>
                  <a:schemeClr val="tx2"/>
                </a:solidFill>
                <a:effectLst>
                  <a:outerShdw blurRad="38100" dist="38100" dir="2700000" algn="tl">
                    <a:srgbClr val="000000"/>
                  </a:outerShdw>
                </a:effectLst>
                <a:latin typeface="Arial" pitchFamily="34" charset="0"/>
              </a:rPr>
              <a:t>, </a:t>
            </a:r>
            <a:r>
              <a:rPr lang="en-US" sz="2700" dirty="0">
                <a:solidFill>
                  <a:schemeClr val="tx2">
                    <a:lumMod val="75000"/>
                  </a:schemeClr>
                </a:solidFill>
                <a:effectLst>
                  <a:outerShdw blurRad="38100" dist="38100" dir="2700000" algn="tl">
                    <a:srgbClr val="000000"/>
                  </a:outerShdw>
                </a:effectLst>
                <a:latin typeface="Arial" pitchFamily="34" charset="0"/>
              </a:rPr>
              <a:t>PHONOLOGICAL</a:t>
            </a:r>
          </a:p>
        </p:txBody>
      </p:sp>
      <p:sp>
        <p:nvSpPr>
          <p:cNvPr id="18436" name="Text Box 4"/>
          <p:cNvSpPr txBox="1">
            <a:spLocks noChangeArrowheads="1"/>
          </p:cNvSpPr>
          <p:nvPr/>
        </p:nvSpPr>
        <p:spPr bwMode="auto">
          <a:xfrm>
            <a:off x="647700" y="6324600"/>
            <a:ext cx="5638800" cy="363538"/>
          </a:xfrm>
          <a:prstGeom prst="rect">
            <a:avLst/>
          </a:prstGeom>
          <a:noFill/>
          <a:ln w="12700">
            <a:noFill/>
            <a:miter lim="800000"/>
            <a:headEnd/>
            <a:tailEnd/>
          </a:ln>
        </p:spPr>
        <p:txBody>
          <a:bodyPr lIns="90488" tIns="44450" rIns="90488" bIns="44450">
            <a:spAutoFit/>
          </a:bodyPr>
          <a:lstStyle/>
          <a:p>
            <a:pPr marL="342900" indent="-342900">
              <a:spcBef>
                <a:spcPct val="50000"/>
              </a:spcBef>
              <a:buFont typeface="Monotype Sorts" pitchFamily="2" charset="2"/>
              <a:buNone/>
            </a:pPr>
            <a:r>
              <a:rPr lang="en-US" sz="1800" dirty="0">
                <a:solidFill>
                  <a:srgbClr val="000000"/>
                </a:solidFill>
                <a:effectLst/>
                <a:latin typeface="Arial" charset="0"/>
              </a:rPr>
              <a:t>VIGNEAU et al., 2006</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0" y="0"/>
            <a:ext cx="10287000" cy="1143000"/>
          </a:xfrm>
        </p:spPr>
        <p:txBody>
          <a:bodyPr/>
          <a:lstStyle/>
          <a:p>
            <a:pPr algn="ctr"/>
            <a:r>
              <a:rPr lang="en-US" b="0" dirty="0" smtClean="0">
                <a:solidFill>
                  <a:schemeClr val="tx2"/>
                </a:solidFill>
                <a:latin typeface="Arial" pitchFamily="34" charset="0"/>
                <a:cs typeface="Arial" pitchFamily="34" charset="0"/>
              </a:rPr>
              <a:t>Theory</a:t>
            </a:r>
            <a:endParaRPr lang="en-US" b="0" dirty="0">
              <a:solidFill>
                <a:schemeClr val="tx2"/>
              </a:solidFill>
              <a:latin typeface="Arial" pitchFamily="34" charset="0"/>
              <a:cs typeface="Arial" pitchFamily="34" charset="0"/>
            </a:endParaRPr>
          </a:p>
        </p:txBody>
      </p:sp>
      <p:sp>
        <p:nvSpPr>
          <p:cNvPr id="416771" name="Rectangle 3"/>
          <p:cNvSpPr>
            <a:spLocks noGrp="1" noChangeArrowheads="1"/>
          </p:cNvSpPr>
          <p:nvPr>
            <p:ph idx="1"/>
          </p:nvPr>
        </p:nvSpPr>
        <p:spPr>
          <a:xfrm>
            <a:off x="190500" y="1066800"/>
            <a:ext cx="9982199" cy="4495800"/>
          </a:xfrm>
        </p:spPr>
        <p:txBody>
          <a:bodyPr/>
          <a:lstStyle/>
          <a:p>
            <a:pPr>
              <a:lnSpc>
                <a:spcPct val="90000"/>
              </a:lnSpc>
              <a:buNone/>
            </a:pPr>
            <a:r>
              <a:rPr lang="en-US" sz="2800" b="0" dirty="0" smtClean="0">
                <a:solidFill>
                  <a:schemeClr val="tx2"/>
                </a:solidFill>
                <a:latin typeface="Arial" pitchFamily="34" charset="0"/>
                <a:cs typeface="Arial" pitchFamily="34" charset="0"/>
              </a:rPr>
              <a:t>Developmental Dyslexia: A Motor-</a:t>
            </a:r>
            <a:r>
              <a:rPr lang="en-US" sz="2800" b="0" dirty="0" err="1" smtClean="0">
                <a:solidFill>
                  <a:schemeClr val="tx2"/>
                </a:solidFill>
                <a:latin typeface="Arial" pitchFamily="34" charset="0"/>
                <a:cs typeface="Arial" pitchFamily="34" charset="0"/>
              </a:rPr>
              <a:t>articulatory</a:t>
            </a:r>
            <a:r>
              <a:rPr lang="en-US" sz="2800" b="0" dirty="0" smtClean="0">
                <a:solidFill>
                  <a:schemeClr val="tx2"/>
                </a:solidFill>
                <a:latin typeface="Arial" pitchFamily="34" charset="0"/>
                <a:cs typeface="Arial" pitchFamily="34" charset="0"/>
              </a:rPr>
              <a:t> Feedback Hypothesis</a:t>
            </a:r>
            <a:r>
              <a:rPr lang="en-US" sz="2800" dirty="0" smtClean="0">
                <a:solidFill>
                  <a:schemeClr val="tx2"/>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(Heilman, Voeller, Alexander, 1996)</a:t>
            </a:r>
            <a:endParaRPr lang="en-US" sz="2000" dirty="0">
              <a:solidFill>
                <a:schemeClr val="tx1"/>
              </a:solidFill>
              <a:latin typeface="Arial" pitchFamily="34" charset="0"/>
              <a:cs typeface="Arial" pitchFamily="34" charset="0"/>
            </a:endParaRPr>
          </a:p>
          <a:p>
            <a:pPr lvl="1">
              <a:lnSpc>
                <a:spcPct val="90000"/>
              </a:lnSpc>
              <a:buNone/>
            </a:pPr>
            <a:r>
              <a:rPr lang="en-US" sz="2800" b="0" dirty="0">
                <a:solidFill>
                  <a:srgbClr val="FFFFFF"/>
                </a:solidFill>
                <a:latin typeface="Arial" pitchFamily="34" charset="0"/>
                <a:cs typeface="Arial" pitchFamily="34" charset="0"/>
              </a:rPr>
              <a:t>“The inability to associate the position of their articulators with speech sounds may impair the development of phonological awareness and the ability to convert graphemes to phonemes. Unawareness of their articulators may be related to programming or feedback deficits</a:t>
            </a:r>
            <a:r>
              <a:rPr lang="en-US" sz="2800" b="0" dirty="0" smtClean="0">
                <a:solidFill>
                  <a:srgbClr val="FFFFFF"/>
                </a:solidFill>
                <a:latin typeface="Arial" pitchFamily="34" charset="0"/>
                <a:cs typeface="Arial" pitchFamily="34" charset="0"/>
              </a:rPr>
              <a:t>.”</a:t>
            </a:r>
            <a:endParaRPr lang="en-US" sz="2800" dirty="0">
              <a:solidFill>
                <a:srgbClr val="FFFFFF"/>
              </a:solidFill>
              <a:latin typeface="Arial" pitchFamily="34" charset="0"/>
              <a:cs typeface="Arial" pitchFamily="34" charset="0"/>
            </a:endParaRPr>
          </a:p>
          <a:p>
            <a:pPr>
              <a:lnSpc>
                <a:spcPct val="90000"/>
              </a:lnSpc>
            </a:pPr>
            <a:endParaRPr lang="en-U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normAutofit fontScale="90000"/>
          </a:bodyPr>
          <a:lstStyle/>
          <a:p>
            <a:pPr algn="ctr">
              <a:defRPr/>
            </a:pPr>
            <a:r>
              <a:rPr lang="en-US" dirty="0"/>
              <a:t>Interdisciplinary </a:t>
            </a:r>
            <a:r>
              <a:rPr lang="en-US" dirty="0" smtClean="0"/>
              <a:t>Team for</a:t>
            </a:r>
            <a:br>
              <a:rPr lang="en-US" dirty="0" smtClean="0"/>
            </a:br>
            <a:r>
              <a:rPr lang="en-US" dirty="0" smtClean="0"/>
              <a:t>Assessment &amp; Treatment</a:t>
            </a:r>
            <a:endParaRPr lang="en-US" dirty="0"/>
          </a:p>
        </p:txBody>
      </p:sp>
      <p:sp>
        <p:nvSpPr>
          <p:cNvPr id="18435" name="Rectangle 3"/>
          <p:cNvSpPr>
            <a:spLocks noGrp="1" noChangeArrowheads="1"/>
          </p:cNvSpPr>
          <p:nvPr>
            <p:ph idx="1"/>
          </p:nvPr>
        </p:nvSpPr>
        <p:spPr>
          <a:xfrm>
            <a:off x="2095500" y="1905000"/>
            <a:ext cx="7924800" cy="4724400"/>
          </a:xfrm>
        </p:spPr>
        <p:txBody>
          <a:bodyPr/>
          <a:lstStyle/>
          <a:p>
            <a:pPr>
              <a:buClr>
                <a:srgbClr val="FFFFFF"/>
              </a:buClr>
              <a:buNone/>
              <a:defRPr/>
            </a:pPr>
            <a:r>
              <a:rPr lang="en-US" dirty="0" smtClean="0"/>
              <a:t>Disciplines:</a:t>
            </a:r>
            <a:endParaRPr lang="en-US" dirty="0"/>
          </a:p>
          <a:p>
            <a:pPr lvl="1">
              <a:buClr>
                <a:srgbClr val="FFFFFF"/>
              </a:buClr>
              <a:defRPr/>
            </a:pPr>
            <a:r>
              <a:rPr lang="en-US" dirty="0" smtClean="0"/>
              <a:t>Neuropsychology</a:t>
            </a:r>
          </a:p>
          <a:p>
            <a:pPr lvl="1">
              <a:buClr>
                <a:srgbClr val="FFFFFF"/>
              </a:buClr>
              <a:defRPr/>
            </a:pPr>
            <a:r>
              <a:rPr lang="en-US" dirty="0" smtClean="0"/>
              <a:t>Psychiatry</a:t>
            </a:r>
            <a:endParaRPr lang="en-US" dirty="0"/>
          </a:p>
          <a:p>
            <a:pPr lvl="1">
              <a:buClr>
                <a:srgbClr val="FFFFFF"/>
              </a:buClr>
              <a:defRPr/>
            </a:pPr>
            <a:r>
              <a:rPr lang="en-US" dirty="0" smtClean="0"/>
              <a:t>Nursing/Nurse Practitioner</a:t>
            </a:r>
            <a:endParaRPr lang="en-US" dirty="0"/>
          </a:p>
          <a:p>
            <a:pPr lvl="1">
              <a:buClr>
                <a:srgbClr val="FFFFFF"/>
              </a:buClr>
              <a:defRPr/>
            </a:pPr>
            <a:r>
              <a:rPr lang="en-US" dirty="0" smtClean="0"/>
              <a:t>Clinical Psychology</a:t>
            </a:r>
            <a:endParaRPr lang="en-US" dirty="0"/>
          </a:p>
          <a:p>
            <a:pPr lvl="1">
              <a:buClr>
                <a:srgbClr val="FFFFFF"/>
              </a:buClr>
              <a:defRPr/>
            </a:pPr>
            <a:r>
              <a:rPr lang="en-US" dirty="0"/>
              <a:t>Occupational Therapy</a:t>
            </a:r>
          </a:p>
          <a:p>
            <a:pPr lvl="1">
              <a:buClr>
                <a:srgbClr val="FFFFFF"/>
              </a:buClr>
              <a:defRPr/>
            </a:pPr>
            <a:r>
              <a:rPr lang="en-US" dirty="0"/>
              <a:t>Speech-Language </a:t>
            </a:r>
            <a:r>
              <a:rPr lang="en-US" dirty="0" smtClean="0"/>
              <a:t>Pathology</a:t>
            </a:r>
            <a:endParaRPr lang="en-US" dirty="0"/>
          </a:p>
          <a:p>
            <a:pPr lvl="1">
              <a:buClr>
                <a:srgbClr val="FFFFFF"/>
              </a:buClr>
              <a:defRPr/>
            </a:pPr>
            <a:r>
              <a:rPr lang="en-US" dirty="0"/>
              <a:t>Education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0287000" cy="914400"/>
          </a:xfrm>
        </p:spPr>
        <p:txBody>
          <a:bodyPr/>
          <a:lstStyle/>
          <a:p>
            <a:pPr algn="ctr"/>
            <a:r>
              <a:rPr lang="en-US" sz="4400" u="sng" dirty="0" smtClean="0">
                <a:latin typeface="Arial" pitchFamily="34" charset="0"/>
                <a:cs typeface="Arial" pitchFamily="34" charset="0"/>
              </a:rPr>
              <a:t>Multi</a:t>
            </a:r>
            <a:r>
              <a:rPr lang="en-US" sz="4400" dirty="0" smtClean="0">
                <a:latin typeface="Arial" pitchFamily="34" charset="0"/>
                <a:cs typeface="Arial" pitchFamily="34" charset="0"/>
              </a:rPr>
              <a:t>disciplinary </a:t>
            </a:r>
            <a:r>
              <a:rPr lang="en-US" sz="4400" dirty="0" err="1" smtClean="0">
                <a:latin typeface="Arial" pitchFamily="34" charset="0"/>
                <a:cs typeface="Arial" pitchFamily="34" charset="0"/>
              </a:rPr>
              <a:t>vs</a:t>
            </a:r>
            <a:r>
              <a:rPr lang="en-US" sz="4400" dirty="0" smtClean="0">
                <a:latin typeface="Arial" pitchFamily="34" charset="0"/>
                <a:cs typeface="Arial" pitchFamily="34" charset="0"/>
              </a:rPr>
              <a:t> </a:t>
            </a:r>
            <a:r>
              <a:rPr lang="en-US" sz="4400" u="sng" dirty="0" smtClean="0">
                <a:latin typeface="Arial" pitchFamily="34" charset="0"/>
                <a:cs typeface="Arial" pitchFamily="34" charset="0"/>
              </a:rPr>
              <a:t>Inter</a:t>
            </a:r>
            <a:r>
              <a:rPr lang="en-US" sz="4400" dirty="0" smtClean="0">
                <a:latin typeface="Arial" pitchFamily="34" charset="0"/>
                <a:cs typeface="Arial" pitchFamily="34" charset="0"/>
              </a:rPr>
              <a:t>disciplinary</a:t>
            </a:r>
            <a:endParaRPr lang="en-US" sz="4400" dirty="0">
              <a:latin typeface="Arial" pitchFamily="34" charset="0"/>
              <a:cs typeface="Arial" pitchFamily="34" charset="0"/>
            </a:endParaRPr>
          </a:p>
        </p:txBody>
      </p:sp>
      <p:sp>
        <p:nvSpPr>
          <p:cNvPr id="3" name="Content Placeholder 2"/>
          <p:cNvSpPr>
            <a:spLocks noGrp="1"/>
          </p:cNvSpPr>
          <p:nvPr>
            <p:ph idx="1"/>
          </p:nvPr>
        </p:nvSpPr>
        <p:spPr>
          <a:xfrm>
            <a:off x="419100" y="1219200"/>
            <a:ext cx="9601200" cy="5136360"/>
          </a:xfrm>
        </p:spPr>
        <p:txBody>
          <a:bodyPr>
            <a:normAutofit fontScale="92500" lnSpcReduction="10000"/>
          </a:bodyPr>
          <a:lstStyle/>
          <a:p>
            <a:r>
              <a:rPr lang="en-US" dirty="0" smtClean="0"/>
              <a:t>Multidisciplinary – more than one discipline individually evaluates and treats</a:t>
            </a:r>
          </a:p>
          <a:p>
            <a:pPr lvl="1"/>
            <a:r>
              <a:rPr lang="en-US" dirty="0" smtClean="0"/>
              <a:t>Each discipline</a:t>
            </a:r>
            <a:r>
              <a:rPr lang="en-US" b="1" dirty="0" smtClean="0">
                <a:solidFill>
                  <a:schemeClr val="tx2"/>
                </a:solidFill>
              </a:rPr>
              <a:t> retains its methodologies and assumptions, without change</a:t>
            </a:r>
            <a:r>
              <a:rPr lang="en-US" dirty="0" smtClean="0"/>
              <a:t> or development from other disciplines</a:t>
            </a:r>
          </a:p>
          <a:p>
            <a:pPr lvl="1"/>
            <a:r>
              <a:rPr lang="en-US" dirty="0" smtClean="0"/>
              <a:t>Cooperation may be mutual and cumulative, but is not interactive</a:t>
            </a:r>
          </a:p>
          <a:p>
            <a:endParaRPr lang="en-US" dirty="0" smtClean="0"/>
          </a:p>
          <a:p>
            <a:r>
              <a:rPr lang="en-US" dirty="0" smtClean="0"/>
              <a:t>Interdisciplinary – several disciplines evaluate and treat together </a:t>
            </a:r>
          </a:p>
          <a:p>
            <a:pPr lvl="1"/>
            <a:r>
              <a:rPr lang="en-US" dirty="0" smtClean="0"/>
              <a:t>Each discipline is trained in some tenets of the other disciplines</a:t>
            </a:r>
          </a:p>
          <a:p>
            <a:pPr lvl="1"/>
            <a:r>
              <a:rPr lang="en-US" dirty="0" smtClean="0"/>
              <a:t>Shared theoretical models that integrate perspectives from several disciplines</a:t>
            </a:r>
          </a:p>
          <a:p>
            <a:pPr lvl="1"/>
            <a:r>
              <a:rPr lang="en-US" b="1" dirty="0" smtClean="0">
                <a:solidFill>
                  <a:schemeClr val="tx2"/>
                </a:solidFill>
              </a:rPr>
              <a:t>Blends the practices and assumptions of each discipline involved</a:t>
            </a:r>
            <a:endParaRPr lang="en-US" b="1" dirty="0">
              <a:solidFill>
                <a:schemeClr val="tx2"/>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defRPr/>
            </a:pPr>
            <a:r>
              <a:rPr lang="en-US" dirty="0"/>
              <a:t>Case Study</a:t>
            </a:r>
          </a:p>
        </p:txBody>
      </p:sp>
      <p:sp>
        <p:nvSpPr>
          <p:cNvPr id="10243" name="Rectangle 3"/>
          <p:cNvSpPr>
            <a:spLocks noGrp="1" noChangeArrowheads="1"/>
          </p:cNvSpPr>
          <p:nvPr>
            <p:ph idx="1"/>
          </p:nvPr>
        </p:nvSpPr>
        <p:spPr>
          <a:xfrm>
            <a:off x="1104900" y="1981200"/>
            <a:ext cx="9448800" cy="3581400"/>
          </a:xfrm>
        </p:spPr>
        <p:txBody>
          <a:bodyPr/>
          <a:lstStyle/>
          <a:p>
            <a:pPr>
              <a:lnSpc>
                <a:spcPct val="90000"/>
              </a:lnSpc>
              <a:buClr>
                <a:srgbClr val="FFFFFF"/>
              </a:buClr>
              <a:defRPr/>
            </a:pPr>
            <a:r>
              <a:rPr lang="en-US" dirty="0"/>
              <a:t>High </a:t>
            </a:r>
            <a:r>
              <a:rPr lang="en-US" dirty="0" smtClean="0"/>
              <a:t>school student</a:t>
            </a:r>
            <a:endParaRPr lang="en-US" dirty="0"/>
          </a:p>
          <a:p>
            <a:pPr>
              <a:lnSpc>
                <a:spcPct val="90000"/>
              </a:lnSpc>
              <a:buClr>
                <a:srgbClr val="FFFFFF"/>
              </a:buClr>
              <a:defRPr/>
            </a:pPr>
            <a:r>
              <a:rPr lang="en-US" dirty="0"/>
              <a:t>History of </a:t>
            </a:r>
            <a:r>
              <a:rPr lang="en-US" dirty="0" smtClean="0"/>
              <a:t>dyslexia since elementary school</a:t>
            </a:r>
            <a:endParaRPr lang="en-US" dirty="0"/>
          </a:p>
          <a:p>
            <a:pPr>
              <a:lnSpc>
                <a:spcPct val="90000"/>
              </a:lnSpc>
              <a:buClr>
                <a:srgbClr val="FFFFFF"/>
              </a:buClr>
              <a:defRPr/>
            </a:pPr>
            <a:r>
              <a:rPr lang="en-US" dirty="0"/>
              <a:t>Parent is </a:t>
            </a:r>
            <a:r>
              <a:rPr lang="en-US" dirty="0" smtClean="0"/>
              <a:t>a school teacher</a:t>
            </a:r>
            <a:endParaRPr lang="en-US" dirty="0"/>
          </a:p>
          <a:p>
            <a:pPr>
              <a:lnSpc>
                <a:spcPct val="90000"/>
              </a:lnSpc>
              <a:buClr>
                <a:srgbClr val="FFFFFF"/>
              </a:buClr>
              <a:defRPr/>
            </a:pPr>
            <a:r>
              <a:rPr lang="en-US" dirty="0"/>
              <a:t>Years of school-based academic </a:t>
            </a:r>
            <a:r>
              <a:rPr lang="en-US" dirty="0" smtClean="0"/>
              <a:t>intervention and </a:t>
            </a:r>
            <a:r>
              <a:rPr lang="en-US" dirty="0"/>
              <a:t>specialized </a:t>
            </a:r>
            <a:r>
              <a:rPr lang="en-US" dirty="0" smtClean="0"/>
              <a:t>tutoring </a:t>
            </a:r>
            <a:r>
              <a:rPr lang="en-US" dirty="0"/>
              <a:t>at </a:t>
            </a:r>
            <a:r>
              <a:rPr lang="en-US" dirty="0" smtClean="0"/>
              <a:t>franchised centers…</a:t>
            </a:r>
            <a:endParaRPr lang="en-US" dirty="0"/>
          </a:p>
          <a:p>
            <a:pPr>
              <a:lnSpc>
                <a:spcPct val="90000"/>
              </a:lnSpc>
              <a:buClr>
                <a:srgbClr val="FFFFFF"/>
              </a:buClr>
              <a:defRPr/>
            </a:pPr>
            <a:r>
              <a:rPr lang="en-US" dirty="0"/>
              <a:t>Starting </a:t>
            </a:r>
            <a:r>
              <a:rPr lang="en-US" dirty="0" smtClean="0"/>
              <a:t>athlete with scholarship potential, but he has body function and academic deficits 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150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4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4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2000"/>
                            </p:stCondLst>
                            <p:childTnLst>
                              <p:par>
                                <p:cTn id="12" presetID="39" presetClass="entr" presetSubtype="0" accel="100000" fill="hold" nodeType="afterEffect">
                                  <p:stCondLst>
                                    <p:cond delay="1500"/>
                                  </p:stCondLst>
                                  <p:childTnLst>
                                    <p:set>
                                      <p:cBhvr>
                                        <p:cTn id="13" dur="1" fill="hold">
                                          <p:stCondLst>
                                            <p:cond delay="0"/>
                                          </p:stCondLst>
                                        </p:cTn>
                                        <p:tgtEl>
                                          <p:spTgt spid="10243">
                                            <p:txEl>
                                              <p:pRg st="1" end="1"/>
                                            </p:txEl>
                                          </p:spTgt>
                                        </p:tgtEl>
                                        <p:attrNameLst>
                                          <p:attrName>style.visibility</p:attrName>
                                        </p:attrNameLst>
                                      </p:cBhvr>
                                      <p:to>
                                        <p:strVal val="visible"/>
                                      </p:to>
                                    </p:set>
                                    <p:anim calcmode="lin" valueType="num">
                                      <p:cBhvr>
                                        <p:cTn id="14" dur="500" fill="hold"/>
                                        <p:tgtEl>
                                          <p:spTgt spid="102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02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02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39" presetClass="entr" presetSubtype="0" accel="100000" fill="hold" nodeType="afterEffect">
                                  <p:stCondLst>
                                    <p:cond delay="1500"/>
                                  </p:stCondLst>
                                  <p:childTnLst>
                                    <p:set>
                                      <p:cBhvr>
                                        <p:cTn id="20" dur="1" fill="hold">
                                          <p:stCondLst>
                                            <p:cond delay="0"/>
                                          </p:stCondLst>
                                        </p:cTn>
                                        <p:tgtEl>
                                          <p:spTgt spid="10243">
                                            <p:txEl>
                                              <p:pRg st="2" end="2"/>
                                            </p:txEl>
                                          </p:spTgt>
                                        </p:tgtEl>
                                        <p:attrNameLst>
                                          <p:attrName>style.visibility</p:attrName>
                                        </p:attrNameLst>
                                      </p:cBhvr>
                                      <p:to>
                                        <p:strVal val="visible"/>
                                      </p:to>
                                    </p:set>
                                    <p:anim calcmode="lin" valueType="num">
                                      <p:cBhvr>
                                        <p:cTn id="21" dur="500" fill="hold"/>
                                        <p:tgtEl>
                                          <p:spTgt spid="1024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024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024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6000"/>
                            </p:stCondLst>
                            <p:childTnLst>
                              <p:par>
                                <p:cTn id="26" presetID="39" presetClass="entr" presetSubtype="0" accel="100000" fill="hold" nodeType="afterEffect">
                                  <p:stCondLst>
                                    <p:cond delay="1500"/>
                                  </p:stCondLst>
                                  <p:childTnLst>
                                    <p:set>
                                      <p:cBhvr>
                                        <p:cTn id="27" dur="1" fill="hold">
                                          <p:stCondLst>
                                            <p:cond delay="0"/>
                                          </p:stCondLst>
                                        </p:cTn>
                                        <p:tgtEl>
                                          <p:spTgt spid="10243">
                                            <p:txEl>
                                              <p:pRg st="3" end="3"/>
                                            </p:txEl>
                                          </p:spTgt>
                                        </p:tgtEl>
                                        <p:attrNameLst>
                                          <p:attrName>style.visibility</p:attrName>
                                        </p:attrNameLst>
                                      </p:cBhvr>
                                      <p:to>
                                        <p:strVal val="visible"/>
                                      </p:to>
                                    </p:set>
                                    <p:anim calcmode="lin" valueType="num">
                                      <p:cBhvr>
                                        <p:cTn id="28" dur="500" fill="hold"/>
                                        <p:tgtEl>
                                          <p:spTgt spid="1024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024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024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8000"/>
                            </p:stCondLst>
                            <p:childTnLst>
                              <p:par>
                                <p:cTn id="33" presetID="39" presetClass="entr" presetSubtype="0" accel="100000" fill="hold" nodeType="afterEffect">
                                  <p:stCondLst>
                                    <p:cond delay="1500"/>
                                  </p:stCondLst>
                                  <p:childTnLst>
                                    <p:set>
                                      <p:cBhvr>
                                        <p:cTn id="34" dur="1" fill="hold">
                                          <p:stCondLst>
                                            <p:cond delay="0"/>
                                          </p:stCondLst>
                                        </p:cTn>
                                        <p:tgtEl>
                                          <p:spTgt spid="10243">
                                            <p:txEl>
                                              <p:pRg st="4" end="4"/>
                                            </p:txEl>
                                          </p:spTgt>
                                        </p:tgtEl>
                                        <p:attrNameLst>
                                          <p:attrName>style.visibility</p:attrName>
                                        </p:attrNameLst>
                                      </p:cBhvr>
                                      <p:to>
                                        <p:strVal val="visible"/>
                                      </p:to>
                                    </p:set>
                                    <p:anim calcmode="lin" valueType="num">
                                      <p:cBhvr>
                                        <p:cTn id="35" dur="500" fill="hold"/>
                                        <p:tgtEl>
                                          <p:spTgt spid="1024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024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024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dirty="0" smtClean="0"/>
              <a:t> </a:t>
            </a:r>
            <a:r>
              <a:rPr lang="en-US" sz="4000" dirty="0" smtClean="0"/>
              <a:t>Case Study - Assessment Findings</a:t>
            </a:r>
            <a:endParaRPr lang="en-US" dirty="0"/>
          </a:p>
        </p:txBody>
      </p:sp>
      <p:sp>
        <p:nvSpPr>
          <p:cNvPr id="17411" name="Rectangle 3"/>
          <p:cNvSpPr>
            <a:spLocks noGrp="1" noChangeArrowheads="1"/>
          </p:cNvSpPr>
          <p:nvPr>
            <p:ph sz="half" idx="1"/>
          </p:nvPr>
        </p:nvSpPr>
        <p:spPr>
          <a:xfrm>
            <a:off x="1866900" y="1752600"/>
            <a:ext cx="3810000" cy="4953000"/>
          </a:xfrm>
        </p:spPr>
        <p:txBody>
          <a:bodyPr/>
          <a:lstStyle/>
          <a:p>
            <a:pPr lvl="1">
              <a:buClr>
                <a:srgbClr val="FFFFFF"/>
              </a:buClr>
              <a:defRPr/>
            </a:pPr>
            <a:r>
              <a:rPr lang="en-US" sz="2800" u="sng" dirty="0" smtClean="0"/>
              <a:t>Attention </a:t>
            </a:r>
          </a:p>
          <a:p>
            <a:pPr lvl="2">
              <a:buClr>
                <a:srgbClr val="FFFFFF"/>
              </a:buClr>
              <a:defRPr/>
            </a:pPr>
            <a:r>
              <a:rPr lang="en-US" sz="2400" dirty="0" smtClean="0"/>
              <a:t>ADHD-Inattentive</a:t>
            </a:r>
          </a:p>
          <a:p>
            <a:pPr lvl="1">
              <a:buClr>
                <a:srgbClr val="FFFFFF"/>
              </a:buClr>
              <a:defRPr/>
            </a:pPr>
            <a:r>
              <a:rPr lang="en-US" sz="3200" u="sng" dirty="0" smtClean="0"/>
              <a:t>Language</a:t>
            </a:r>
          </a:p>
          <a:p>
            <a:pPr lvl="2">
              <a:buClr>
                <a:srgbClr val="FFFFFF"/>
              </a:buClr>
              <a:defRPr/>
            </a:pPr>
            <a:r>
              <a:rPr lang="en-US" sz="2400" dirty="0" smtClean="0"/>
              <a:t>Phonological </a:t>
            </a:r>
          </a:p>
          <a:p>
            <a:pPr lvl="2">
              <a:buClr>
                <a:srgbClr val="FFFFFF"/>
              </a:buClr>
              <a:defRPr/>
            </a:pPr>
            <a:r>
              <a:rPr lang="en-US" sz="2400" dirty="0" smtClean="0"/>
              <a:t>Reading </a:t>
            </a:r>
          </a:p>
          <a:p>
            <a:pPr lvl="2">
              <a:buClr>
                <a:srgbClr val="FFFFFF"/>
              </a:buClr>
              <a:defRPr/>
            </a:pPr>
            <a:r>
              <a:rPr lang="en-US" sz="2400" dirty="0" smtClean="0"/>
              <a:t>Writing </a:t>
            </a:r>
          </a:p>
          <a:p>
            <a:pPr lvl="2">
              <a:buClr>
                <a:srgbClr val="FFFFFF"/>
              </a:buClr>
              <a:defRPr/>
            </a:pPr>
            <a:r>
              <a:rPr lang="en-US" sz="2400" dirty="0" smtClean="0"/>
              <a:t>Spelling</a:t>
            </a:r>
          </a:p>
          <a:p>
            <a:pPr lvl="2">
              <a:buClr>
                <a:srgbClr val="FFFFFF"/>
              </a:buClr>
              <a:defRPr/>
            </a:pPr>
            <a:r>
              <a:rPr lang="en-US" sz="2400" dirty="0" smtClean="0"/>
              <a:t>Written comprehension</a:t>
            </a:r>
          </a:p>
          <a:p>
            <a:pPr lvl="2">
              <a:buClr>
                <a:srgbClr val="FFFFFF"/>
              </a:buClr>
              <a:defRPr/>
            </a:pPr>
            <a:r>
              <a:rPr lang="en-US" sz="2400" dirty="0" smtClean="0"/>
              <a:t>Expression</a:t>
            </a:r>
            <a:endParaRPr lang="en-US" sz="2400" dirty="0"/>
          </a:p>
        </p:txBody>
      </p:sp>
      <p:sp>
        <p:nvSpPr>
          <p:cNvPr id="4" name="Content Placeholder 3"/>
          <p:cNvSpPr>
            <a:spLocks noGrp="1"/>
          </p:cNvSpPr>
          <p:nvPr>
            <p:ph sz="half" idx="2"/>
          </p:nvPr>
        </p:nvSpPr>
        <p:spPr>
          <a:xfrm>
            <a:off x="5067300" y="1752600"/>
            <a:ext cx="5219700" cy="4876800"/>
          </a:xfrm>
        </p:spPr>
        <p:txBody>
          <a:bodyPr/>
          <a:lstStyle/>
          <a:p>
            <a:pPr lvl="1">
              <a:buClr>
                <a:srgbClr val="FFFFFF"/>
              </a:buClr>
              <a:defRPr/>
            </a:pPr>
            <a:r>
              <a:rPr lang="en-US" sz="2800" u="sng" dirty="0" smtClean="0"/>
              <a:t>Sensory Processing Disorder </a:t>
            </a:r>
          </a:p>
          <a:p>
            <a:pPr lvl="2">
              <a:buClr>
                <a:srgbClr val="FFFFFF"/>
              </a:buClr>
              <a:defRPr/>
            </a:pPr>
            <a:r>
              <a:rPr lang="en-US" sz="2400" dirty="0" smtClean="0"/>
              <a:t>Visual vigilance</a:t>
            </a:r>
          </a:p>
          <a:p>
            <a:pPr lvl="2">
              <a:buClr>
                <a:srgbClr val="FFFFFF"/>
              </a:buClr>
              <a:defRPr/>
            </a:pPr>
            <a:r>
              <a:rPr lang="en-US" sz="2400" dirty="0" smtClean="0"/>
              <a:t>Visual tracking</a:t>
            </a:r>
          </a:p>
          <a:p>
            <a:pPr lvl="2">
              <a:buClr>
                <a:srgbClr val="FFFFFF"/>
              </a:buClr>
              <a:defRPr/>
            </a:pPr>
            <a:r>
              <a:rPr lang="en-US" sz="2400" dirty="0" smtClean="0"/>
              <a:t>Vestibular</a:t>
            </a:r>
          </a:p>
          <a:p>
            <a:pPr lvl="2">
              <a:buClr>
                <a:srgbClr val="FFFFFF"/>
              </a:buClr>
              <a:defRPr/>
            </a:pPr>
            <a:r>
              <a:rPr lang="en-US" sz="2400" dirty="0" smtClean="0"/>
              <a:t>Visual perceptual</a:t>
            </a:r>
          </a:p>
          <a:p>
            <a:pPr lvl="2">
              <a:buClr>
                <a:srgbClr val="FFFFFF"/>
              </a:buClr>
              <a:defRPr/>
            </a:pPr>
            <a:r>
              <a:rPr lang="en-US" sz="2400" dirty="0" smtClean="0"/>
              <a:t> “Low Registration” on Sensory Profile</a:t>
            </a:r>
          </a:p>
          <a:p>
            <a:pPr lvl="2">
              <a:buClr>
                <a:srgbClr val="FFFFFF"/>
              </a:buClr>
              <a:defRPr/>
            </a:pPr>
            <a:r>
              <a:rPr lang="en-US" sz="2400" dirty="0" smtClean="0"/>
              <a:t> Poor balance with eyes closed</a:t>
            </a:r>
          </a:p>
          <a:p>
            <a:pPr lvl="2">
              <a:buClr>
                <a:srgbClr val="FFFFFF"/>
              </a:buClr>
              <a:defRPr/>
            </a:pPr>
            <a:r>
              <a:rPr lang="en-US" sz="2400" dirty="0" smtClean="0"/>
              <a:t> Poor supine flexion</a:t>
            </a:r>
          </a:p>
          <a:p>
            <a:pPr lvl="2">
              <a:buClr>
                <a:srgbClr val="FFFFFF"/>
              </a:buClr>
              <a:defRPr/>
            </a:pPr>
            <a:endParaRPr lang="en-US" sz="2400" dirty="0" smtClean="0"/>
          </a:p>
          <a:p>
            <a:endParaRPr lang="en-US" dirty="0"/>
          </a:p>
        </p:txBody>
      </p:sp>
      <p:sp>
        <p:nvSpPr>
          <p:cNvPr id="6" name="TextBox 5"/>
          <p:cNvSpPr txBox="1"/>
          <p:nvPr/>
        </p:nvSpPr>
        <p:spPr>
          <a:xfrm>
            <a:off x="190500" y="1752600"/>
            <a:ext cx="2133600" cy="584775"/>
          </a:xfrm>
          <a:prstGeom prst="rect">
            <a:avLst/>
          </a:prstGeom>
          <a:noFill/>
        </p:spPr>
        <p:txBody>
          <a:bodyPr wrap="square" rtlCol="0">
            <a:spAutoFit/>
          </a:bodyPr>
          <a:lstStyle/>
          <a:p>
            <a:pPr>
              <a:buNone/>
            </a:pPr>
            <a:r>
              <a:rPr lang="en-US" dirty="0" smtClean="0">
                <a:solidFill>
                  <a:schemeClr val="tx1"/>
                </a:solidFill>
              </a:rPr>
              <a:t>Deficits in:</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0" dur="500"/>
                                        <p:tgtEl>
                                          <p:spTgt spid="17411">
                                            <p:txEl>
                                              <p:pRg st="1" end="1"/>
                                            </p:txEl>
                                          </p:spTgt>
                                        </p:tgtEl>
                                      </p:cBhvr>
                                    </p:animEffect>
                                  </p:childTnLst>
                                </p:cTn>
                              </p:par>
                            </p:childTnLst>
                          </p:cTn>
                        </p:par>
                        <p:par>
                          <p:cTn id="11" fill="hold">
                            <p:stCondLst>
                              <p:cond delay="500"/>
                            </p:stCondLst>
                            <p:childTnLst>
                              <p:par>
                                <p:cTn id="12" presetID="4" presetClass="entr" presetSubtype="16" fill="hold" nodeType="afterEffect">
                                  <p:stCondLst>
                                    <p:cond delay="1500"/>
                                  </p:stCondLst>
                                  <p:childTnLst>
                                    <p:set>
                                      <p:cBhvr>
                                        <p:cTn id="13" dur="1" fill="hold">
                                          <p:stCondLst>
                                            <p:cond delay="0"/>
                                          </p:stCondLst>
                                        </p:cTn>
                                        <p:tgtEl>
                                          <p:spTgt spid="17411">
                                            <p:txEl>
                                              <p:pRg st="2" end="2"/>
                                            </p:txEl>
                                          </p:spTgt>
                                        </p:tgtEl>
                                        <p:attrNameLst>
                                          <p:attrName>style.visibility</p:attrName>
                                        </p:attrNameLst>
                                      </p:cBhvr>
                                      <p:to>
                                        <p:strVal val="visible"/>
                                      </p:to>
                                    </p:set>
                                    <p:animEffect transition="in" filter="box(in)">
                                      <p:cBhvr>
                                        <p:cTn id="14" dur="500"/>
                                        <p:tgtEl>
                                          <p:spTgt spid="17411">
                                            <p:txEl>
                                              <p:pRg st="2" end="2"/>
                                            </p:txEl>
                                          </p:spTgt>
                                        </p:tgtEl>
                                      </p:cBhvr>
                                    </p:animEffect>
                                  </p:childTnLst>
                                </p:cTn>
                              </p:par>
                            </p:childTnLst>
                          </p:cTn>
                        </p:par>
                        <p:par>
                          <p:cTn id="15" fill="hold">
                            <p:stCondLst>
                              <p:cond delay="2500"/>
                            </p:stCondLst>
                            <p:childTnLst>
                              <p:par>
                                <p:cTn id="16" presetID="4" presetClass="entr" presetSubtype="16" fill="hold" nodeType="afterEffect">
                                  <p:stCondLst>
                                    <p:cond delay="1500"/>
                                  </p:stCondLst>
                                  <p:childTnLst>
                                    <p:set>
                                      <p:cBhvr>
                                        <p:cTn id="17" dur="1" fill="hold">
                                          <p:stCondLst>
                                            <p:cond delay="0"/>
                                          </p:stCondLst>
                                        </p:cTn>
                                        <p:tgtEl>
                                          <p:spTgt spid="17411">
                                            <p:txEl>
                                              <p:pRg st="3" end="3"/>
                                            </p:txEl>
                                          </p:spTgt>
                                        </p:tgtEl>
                                        <p:attrNameLst>
                                          <p:attrName>style.visibility</p:attrName>
                                        </p:attrNameLst>
                                      </p:cBhvr>
                                      <p:to>
                                        <p:strVal val="visible"/>
                                      </p:to>
                                    </p:set>
                                    <p:animEffect transition="in" filter="box(in)">
                                      <p:cBhvr>
                                        <p:cTn id="18" dur="500"/>
                                        <p:tgtEl>
                                          <p:spTgt spid="17411">
                                            <p:txEl>
                                              <p:pRg st="3" end="3"/>
                                            </p:txEl>
                                          </p:spTgt>
                                        </p:tgtEl>
                                      </p:cBhvr>
                                    </p:animEffect>
                                  </p:childTnLst>
                                </p:cTn>
                              </p:par>
                            </p:childTnLst>
                          </p:cTn>
                        </p:par>
                        <p:par>
                          <p:cTn id="19" fill="hold">
                            <p:stCondLst>
                              <p:cond delay="4500"/>
                            </p:stCondLst>
                            <p:childTnLst>
                              <p:par>
                                <p:cTn id="20" presetID="4" presetClass="entr" presetSubtype="16" fill="hold" nodeType="afterEffect">
                                  <p:stCondLst>
                                    <p:cond delay="150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box(in)">
                                      <p:cBhvr>
                                        <p:cTn id="22" dur="500"/>
                                        <p:tgtEl>
                                          <p:spTgt spid="17411">
                                            <p:txEl>
                                              <p:pRg st="4" end="4"/>
                                            </p:txEl>
                                          </p:spTgt>
                                        </p:tgtEl>
                                      </p:cBhvr>
                                    </p:animEffect>
                                  </p:childTnLst>
                                </p:cTn>
                              </p:par>
                            </p:childTnLst>
                          </p:cTn>
                        </p:par>
                        <p:par>
                          <p:cTn id="23" fill="hold">
                            <p:stCondLst>
                              <p:cond delay="6500"/>
                            </p:stCondLst>
                            <p:childTnLst>
                              <p:par>
                                <p:cTn id="24" presetID="4" presetClass="entr" presetSubtype="16" fill="hold" nodeType="afterEffect">
                                  <p:stCondLst>
                                    <p:cond delay="1500"/>
                                  </p:stCondLst>
                                  <p:childTnLst>
                                    <p:set>
                                      <p:cBhvr>
                                        <p:cTn id="25" dur="1" fill="hold">
                                          <p:stCondLst>
                                            <p:cond delay="0"/>
                                          </p:stCondLst>
                                        </p:cTn>
                                        <p:tgtEl>
                                          <p:spTgt spid="17411">
                                            <p:txEl>
                                              <p:pRg st="5" end="5"/>
                                            </p:txEl>
                                          </p:spTgt>
                                        </p:tgtEl>
                                        <p:attrNameLst>
                                          <p:attrName>style.visibility</p:attrName>
                                        </p:attrNameLst>
                                      </p:cBhvr>
                                      <p:to>
                                        <p:strVal val="visible"/>
                                      </p:to>
                                    </p:set>
                                    <p:animEffect transition="in" filter="box(in)">
                                      <p:cBhvr>
                                        <p:cTn id="26" dur="500"/>
                                        <p:tgtEl>
                                          <p:spTgt spid="17411">
                                            <p:txEl>
                                              <p:pRg st="5" end="5"/>
                                            </p:txEl>
                                          </p:spTgt>
                                        </p:tgtEl>
                                      </p:cBhvr>
                                    </p:animEffect>
                                  </p:childTnLst>
                                </p:cTn>
                              </p:par>
                            </p:childTnLst>
                          </p:cTn>
                        </p:par>
                        <p:par>
                          <p:cTn id="27" fill="hold">
                            <p:stCondLst>
                              <p:cond delay="8500"/>
                            </p:stCondLst>
                            <p:childTnLst>
                              <p:par>
                                <p:cTn id="28" presetID="4" presetClass="entr" presetSubtype="16" fill="hold" nodeType="afterEffect">
                                  <p:stCondLst>
                                    <p:cond delay="1500"/>
                                  </p:stCondLst>
                                  <p:childTnLst>
                                    <p:set>
                                      <p:cBhvr>
                                        <p:cTn id="29" dur="1" fill="hold">
                                          <p:stCondLst>
                                            <p:cond delay="0"/>
                                          </p:stCondLst>
                                        </p:cTn>
                                        <p:tgtEl>
                                          <p:spTgt spid="17411">
                                            <p:txEl>
                                              <p:pRg st="6" end="6"/>
                                            </p:txEl>
                                          </p:spTgt>
                                        </p:tgtEl>
                                        <p:attrNameLst>
                                          <p:attrName>style.visibility</p:attrName>
                                        </p:attrNameLst>
                                      </p:cBhvr>
                                      <p:to>
                                        <p:strVal val="visible"/>
                                      </p:to>
                                    </p:set>
                                    <p:animEffect transition="in" filter="box(in)">
                                      <p:cBhvr>
                                        <p:cTn id="30" dur="500"/>
                                        <p:tgtEl>
                                          <p:spTgt spid="17411">
                                            <p:txEl>
                                              <p:pRg st="6" end="6"/>
                                            </p:txEl>
                                          </p:spTgt>
                                        </p:tgtEl>
                                      </p:cBhvr>
                                    </p:animEffect>
                                  </p:childTnLst>
                                </p:cTn>
                              </p:par>
                            </p:childTnLst>
                          </p:cTn>
                        </p:par>
                        <p:par>
                          <p:cTn id="31" fill="hold">
                            <p:stCondLst>
                              <p:cond delay="10500"/>
                            </p:stCondLst>
                            <p:childTnLst>
                              <p:par>
                                <p:cTn id="32" presetID="4" presetClass="entr" presetSubtype="16" fill="hold" nodeType="afterEffect">
                                  <p:stCondLst>
                                    <p:cond delay="1500"/>
                                  </p:stCondLst>
                                  <p:childTnLst>
                                    <p:set>
                                      <p:cBhvr>
                                        <p:cTn id="33" dur="1" fill="hold">
                                          <p:stCondLst>
                                            <p:cond delay="0"/>
                                          </p:stCondLst>
                                        </p:cTn>
                                        <p:tgtEl>
                                          <p:spTgt spid="17411">
                                            <p:txEl>
                                              <p:pRg st="7" end="7"/>
                                            </p:txEl>
                                          </p:spTgt>
                                        </p:tgtEl>
                                        <p:attrNameLst>
                                          <p:attrName>style.visibility</p:attrName>
                                        </p:attrNameLst>
                                      </p:cBhvr>
                                      <p:to>
                                        <p:strVal val="visible"/>
                                      </p:to>
                                    </p:set>
                                    <p:animEffect transition="in" filter="box(in)">
                                      <p:cBhvr>
                                        <p:cTn id="34" dur="500"/>
                                        <p:tgtEl>
                                          <p:spTgt spid="17411">
                                            <p:txEl>
                                              <p:pRg st="7" end="7"/>
                                            </p:txEl>
                                          </p:spTgt>
                                        </p:tgtEl>
                                      </p:cBhvr>
                                    </p:animEffect>
                                  </p:childTnLst>
                                </p:cTn>
                              </p:par>
                            </p:childTnLst>
                          </p:cTn>
                        </p:par>
                        <p:par>
                          <p:cTn id="35" fill="hold">
                            <p:stCondLst>
                              <p:cond delay="12500"/>
                            </p:stCondLst>
                            <p:childTnLst>
                              <p:par>
                                <p:cTn id="36" presetID="4" presetClass="entr" presetSubtype="16" fill="hold" nodeType="afterEffect">
                                  <p:stCondLst>
                                    <p:cond delay="1500"/>
                                  </p:stCondLst>
                                  <p:childTnLst>
                                    <p:set>
                                      <p:cBhvr>
                                        <p:cTn id="37" dur="1" fill="hold">
                                          <p:stCondLst>
                                            <p:cond delay="0"/>
                                          </p:stCondLst>
                                        </p:cTn>
                                        <p:tgtEl>
                                          <p:spTgt spid="17411">
                                            <p:txEl>
                                              <p:pRg st="8" end="8"/>
                                            </p:txEl>
                                          </p:spTgt>
                                        </p:tgtEl>
                                        <p:attrNameLst>
                                          <p:attrName>style.visibility</p:attrName>
                                        </p:attrNameLst>
                                      </p:cBhvr>
                                      <p:to>
                                        <p:strVal val="visible"/>
                                      </p:to>
                                    </p:set>
                                    <p:animEffect transition="in" filter="box(in)">
                                      <p:cBhvr>
                                        <p:cTn id="38" dur="500"/>
                                        <p:tgtEl>
                                          <p:spTgt spid="17411">
                                            <p:txEl>
                                              <p:pRg st="8" end="8"/>
                                            </p:txEl>
                                          </p:spTgt>
                                        </p:tgtEl>
                                      </p:cBhvr>
                                    </p:animEffect>
                                  </p:childTnLst>
                                </p:cTn>
                              </p:par>
                            </p:childTnLst>
                          </p:cTn>
                        </p:par>
                        <p:par>
                          <p:cTn id="39" fill="hold">
                            <p:stCondLst>
                              <p:cond delay="14500"/>
                            </p:stCondLst>
                            <p:childTnLst>
                              <p:par>
                                <p:cTn id="40" presetID="9" presetClass="entr" presetSubtype="0" fill="hold" nodeType="afterEffect">
                                  <p:stCondLst>
                                    <p:cond delay="150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dissolve">
                                      <p:cBhvr>
                                        <p:cTn id="42" dur="500"/>
                                        <p:tgtEl>
                                          <p:spTgt spid="4">
                                            <p:txEl>
                                              <p:pRg st="0" end="0"/>
                                            </p:txEl>
                                          </p:spTgt>
                                        </p:tgtEl>
                                      </p:cBhvr>
                                    </p:animEffect>
                                  </p:childTnLst>
                                </p:cTn>
                              </p:par>
                            </p:childTnLst>
                          </p:cTn>
                        </p:par>
                        <p:par>
                          <p:cTn id="43" fill="hold">
                            <p:stCondLst>
                              <p:cond delay="16500"/>
                            </p:stCondLst>
                            <p:childTnLst>
                              <p:par>
                                <p:cTn id="44" presetID="9" presetClass="entr" presetSubtype="0" fill="hold" nodeType="afterEffect">
                                  <p:stCondLst>
                                    <p:cond delay="150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dissolve">
                                      <p:cBhvr>
                                        <p:cTn id="46" dur="500"/>
                                        <p:tgtEl>
                                          <p:spTgt spid="4">
                                            <p:txEl>
                                              <p:pRg st="1" end="1"/>
                                            </p:txEl>
                                          </p:spTgt>
                                        </p:tgtEl>
                                      </p:cBhvr>
                                    </p:animEffect>
                                  </p:childTnLst>
                                </p:cTn>
                              </p:par>
                            </p:childTnLst>
                          </p:cTn>
                        </p:par>
                        <p:par>
                          <p:cTn id="47" fill="hold">
                            <p:stCondLst>
                              <p:cond delay="18500"/>
                            </p:stCondLst>
                            <p:childTnLst>
                              <p:par>
                                <p:cTn id="48" presetID="9" presetClass="entr" presetSubtype="0" fill="hold" nodeType="afterEffect">
                                  <p:stCondLst>
                                    <p:cond delay="150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dissolve">
                                      <p:cBhvr>
                                        <p:cTn id="50" dur="500"/>
                                        <p:tgtEl>
                                          <p:spTgt spid="4">
                                            <p:txEl>
                                              <p:pRg st="2" end="2"/>
                                            </p:txEl>
                                          </p:spTgt>
                                        </p:tgtEl>
                                      </p:cBhvr>
                                    </p:animEffect>
                                  </p:childTnLst>
                                </p:cTn>
                              </p:par>
                            </p:childTnLst>
                          </p:cTn>
                        </p:par>
                        <p:par>
                          <p:cTn id="51" fill="hold">
                            <p:stCondLst>
                              <p:cond delay="20500"/>
                            </p:stCondLst>
                            <p:childTnLst>
                              <p:par>
                                <p:cTn id="52" presetID="9" presetClass="entr" presetSubtype="0" fill="hold" nodeType="afterEffect">
                                  <p:stCondLst>
                                    <p:cond delay="150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dissolve">
                                      <p:cBhvr>
                                        <p:cTn id="54" dur="500"/>
                                        <p:tgtEl>
                                          <p:spTgt spid="4">
                                            <p:txEl>
                                              <p:pRg st="3" end="3"/>
                                            </p:txEl>
                                          </p:spTgt>
                                        </p:tgtEl>
                                      </p:cBhvr>
                                    </p:animEffect>
                                  </p:childTnLst>
                                </p:cTn>
                              </p:par>
                            </p:childTnLst>
                          </p:cTn>
                        </p:par>
                        <p:par>
                          <p:cTn id="55" fill="hold">
                            <p:stCondLst>
                              <p:cond delay="22500"/>
                            </p:stCondLst>
                            <p:childTnLst>
                              <p:par>
                                <p:cTn id="56" presetID="9" presetClass="entr" presetSubtype="0" fill="hold" nodeType="afterEffect">
                                  <p:stCondLst>
                                    <p:cond delay="1500"/>
                                  </p:stCondLst>
                                  <p:childTnLst>
                                    <p:set>
                                      <p:cBhvr>
                                        <p:cTn id="57" dur="1" fill="hold">
                                          <p:stCondLst>
                                            <p:cond delay="0"/>
                                          </p:stCondLst>
                                        </p:cTn>
                                        <p:tgtEl>
                                          <p:spTgt spid="4">
                                            <p:txEl>
                                              <p:pRg st="4" end="4"/>
                                            </p:txEl>
                                          </p:spTgt>
                                        </p:tgtEl>
                                        <p:attrNameLst>
                                          <p:attrName>style.visibility</p:attrName>
                                        </p:attrNameLst>
                                      </p:cBhvr>
                                      <p:to>
                                        <p:strVal val="visible"/>
                                      </p:to>
                                    </p:set>
                                    <p:animEffect transition="in" filter="dissolve">
                                      <p:cBhvr>
                                        <p:cTn id="58" dur="500"/>
                                        <p:tgtEl>
                                          <p:spTgt spid="4">
                                            <p:txEl>
                                              <p:pRg st="4" end="4"/>
                                            </p:txEl>
                                          </p:spTgt>
                                        </p:tgtEl>
                                      </p:cBhvr>
                                    </p:animEffect>
                                  </p:childTnLst>
                                </p:cTn>
                              </p:par>
                            </p:childTnLst>
                          </p:cTn>
                        </p:par>
                        <p:par>
                          <p:cTn id="59" fill="hold">
                            <p:stCondLst>
                              <p:cond delay="24500"/>
                            </p:stCondLst>
                            <p:childTnLst>
                              <p:par>
                                <p:cTn id="60" presetID="9" presetClass="entr" presetSubtype="0" fill="hold" nodeType="afterEffect">
                                  <p:stCondLst>
                                    <p:cond delay="150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dissolve">
                                      <p:cBhvr>
                                        <p:cTn id="62" dur="500"/>
                                        <p:tgtEl>
                                          <p:spTgt spid="4">
                                            <p:txEl>
                                              <p:pRg st="5" end="5"/>
                                            </p:txEl>
                                          </p:spTgt>
                                        </p:tgtEl>
                                      </p:cBhvr>
                                    </p:animEffect>
                                  </p:childTnLst>
                                </p:cTn>
                              </p:par>
                            </p:childTnLst>
                          </p:cTn>
                        </p:par>
                        <p:par>
                          <p:cTn id="63" fill="hold">
                            <p:stCondLst>
                              <p:cond delay="26500"/>
                            </p:stCondLst>
                            <p:childTnLst>
                              <p:par>
                                <p:cTn id="64" presetID="9" presetClass="entr" presetSubtype="0" fill="hold" nodeType="afterEffect">
                                  <p:stCondLst>
                                    <p:cond delay="150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dissolve">
                                      <p:cBhvr>
                                        <p:cTn id="66" dur="500"/>
                                        <p:tgtEl>
                                          <p:spTgt spid="4">
                                            <p:txEl>
                                              <p:pRg st="6" end="6"/>
                                            </p:txEl>
                                          </p:spTgt>
                                        </p:tgtEl>
                                      </p:cBhvr>
                                    </p:animEffect>
                                  </p:childTnLst>
                                </p:cTn>
                              </p:par>
                            </p:childTnLst>
                          </p:cTn>
                        </p:par>
                        <p:par>
                          <p:cTn id="67" fill="hold">
                            <p:stCondLst>
                              <p:cond delay="28500"/>
                            </p:stCondLst>
                            <p:childTnLst>
                              <p:par>
                                <p:cTn id="68" presetID="9" presetClass="entr" presetSubtype="0" fill="hold" nodeType="afterEffect">
                                  <p:stCondLst>
                                    <p:cond delay="1500"/>
                                  </p:stCondLst>
                                  <p:childTnLst>
                                    <p:set>
                                      <p:cBhvr>
                                        <p:cTn id="69" dur="1" fill="hold">
                                          <p:stCondLst>
                                            <p:cond delay="0"/>
                                          </p:stCondLst>
                                        </p:cTn>
                                        <p:tgtEl>
                                          <p:spTgt spid="4">
                                            <p:txEl>
                                              <p:pRg st="7" end="7"/>
                                            </p:txEl>
                                          </p:spTgt>
                                        </p:tgtEl>
                                        <p:attrNameLst>
                                          <p:attrName>style.visibility</p:attrName>
                                        </p:attrNameLst>
                                      </p:cBhvr>
                                      <p:to>
                                        <p:strVal val="visible"/>
                                      </p:to>
                                    </p:set>
                                    <p:animEffect transition="in" filter="dissolve">
                                      <p:cBhvr>
                                        <p:cTn id="7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Case Study: Interdisciplinary Treatments</a:t>
            </a:r>
            <a:endParaRPr lang="en-US" sz="3600" dirty="0"/>
          </a:p>
        </p:txBody>
      </p:sp>
      <p:sp>
        <p:nvSpPr>
          <p:cNvPr id="4" name="Content Placeholder 3"/>
          <p:cNvSpPr>
            <a:spLocks noGrp="1"/>
          </p:cNvSpPr>
          <p:nvPr>
            <p:ph sz="half" idx="1"/>
          </p:nvPr>
        </p:nvSpPr>
        <p:spPr>
          <a:xfrm>
            <a:off x="1181100" y="1752600"/>
            <a:ext cx="4724400" cy="4953000"/>
          </a:xfrm>
        </p:spPr>
        <p:txBody>
          <a:bodyPr>
            <a:normAutofit/>
          </a:bodyPr>
          <a:lstStyle/>
          <a:p>
            <a:pPr>
              <a:buClr>
                <a:srgbClr val="FFFFFF"/>
              </a:buClr>
              <a:buNone/>
            </a:pPr>
            <a:r>
              <a:rPr lang="en-US" u="sng" dirty="0" smtClean="0"/>
              <a:t>Psychology</a:t>
            </a:r>
            <a:r>
              <a:rPr lang="en-US" dirty="0" smtClean="0"/>
              <a:t>: </a:t>
            </a:r>
          </a:p>
          <a:p>
            <a:pPr lvl="1">
              <a:buClr>
                <a:srgbClr val="FFFFFF"/>
              </a:buClr>
            </a:pPr>
            <a:r>
              <a:rPr lang="en-US" dirty="0" smtClean="0"/>
              <a:t>Individual therapy </a:t>
            </a:r>
          </a:p>
          <a:p>
            <a:pPr lvl="1">
              <a:buClr>
                <a:srgbClr val="FFFFFF"/>
              </a:buClr>
            </a:pPr>
            <a:r>
              <a:rPr lang="en-US" dirty="0" smtClean="0"/>
              <a:t>Therapy with mother</a:t>
            </a:r>
          </a:p>
          <a:p>
            <a:pPr>
              <a:buClr>
                <a:srgbClr val="FFFFFF"/>
              </a:buClr>
              <a:buNone/>
            </a:pPr>
            <a:r>
              <a:rPr lang="en-US" u="sng" dirty="0" smtClean="0"/>
              <a:t>Speech-Language</a:t>
            </a:r>
            <a:r>
              <a:rPr lang="en-US" dirty="0" smtClean="0"/>
              <a:t>:</a:t>
            </a:r>
          </a:p>
          <a:p>
            <a:pPr lvl="1">
              <a:buClr>
                <a:srgbClr val="FFFFFF"/>
              </a:buClr>
            </a:pPr>
            <a:r>
              <a:rPr lang="en-US" dirty="0" smtClean="0"/>
              <a:t>Phonological Awareness (</a:t>
            </a:r>
            <a:r>
              <a:rPr lang="en-US" dirty="0" err="1" smtClean="0"/>
              <a:t>LiPS</a:t>
            </a:r>
            <a:r>
              <a:rPr lang="en-US" dirty="0" smtClean="0"/>
              <a:t> Program®)</a:t>
            </a:r>
          </a:p>
          <a:p>
            <a:pPr lvl="1">
              <a:buClr>
                <a:srgbClr val="FFFFFF"/>
              </a:buClr>
            </a:pPr>
            <a:r>
              <a:rPr lang="en-US" dirty="0" smtClean="0"/>
              <a:t>Mental Imagery </a:t>
            </a:r>
          </a:p>
          <a:p>
            <a:pPr lvl="1">
              <a:buClr>
                <a:srgbClr val="FFFFFF"/>
              </a:buClr>
              <a:buNone/>
            </a:pPr>
            <a:r>
              <a:rPr lang="en-US" dirty="0" smtClean="0"/>
              <a:t>	(Visualizing &amp; Verbalizing®)</a:t>
            </a:r>
          </a:p>
          <a:p>
            <a:pPr lvl="1">
              <a:buClr>
                <a:srgbClr val="FFFFFF"/>
              </a:buClr>
            </a:pPr>
            <a:r>
              <a:rPr lang="en-US" dirty="0" smtClean="0"/>
              <a:t>Written Composition</a:t>
            </a:r>
          </a:p>
          <a:p>
            <a:pPr lvl="1">
              <a:buClr>
                <a:srgbClr val="FFFFFF"/>
              </a:buClr>
              <a:buNone/>
            </a:pPr>
            <a:r>
              <a:rPr lang="en-US" dirty="0" smtClean="0"/>
              <a:t>	(Visual-Kinesthetic Sentence Structure)</a:t>
            </a:r>
          </a:p>
          <a:p>
            <a:pPr lvl="1">
              <a:buClr>
                <a:srgbClr val="FFFFFF"/>
              </a:buClr>
            </a:pPr>
            <a:endParaRPr lang="en-US" dirty="0" smtClean="0"/>
          </a:p>
          <a:p>
            <a:endParaRPr lang="en-US" dirty="0"/>
          </a:p>
        </p:txBody>
      </p:sp>
      <p:sp>
        <p:nvSpPr>
          <p:cNvPr id="5" name="Content Placeholder 4"/>
          <p:cNvSpPr>
            <a:spLocks noGrp="1"/>
          </p:cNvSpPr>
          <p:nvPr>
            <p:ph sz="half" idx="2"/>
          </p:nvPr>
        </p:nvSpPr>
        <p:spPr>
          <a:xfrm>
            <a:off x="5829300" y="1752600"/>
            <a:ext cx="4724400" cy="4495800"/>
          </a:xfrm>
        </p:spPr>
        <p:txBody>
          <a:bodyPr>
            <a:normAutofit/>
          </a:bodyPr>
          <a:lstStyle/>
          <a:p>
            <a:pPr>
              <a:buClr>
                <a:srgbClr val="FFFFFF"/>
              </a:buClr>
              <a:buNone/>
            </a:pPr>
            <a:r>
              <a:rPr lang="en-US" u="sng" dirty="0" smtClean="0"/>
              <a:t>OT w/ SI focus</a:t>
            </a:r>
          </a:p>
          <a:p>
            <a:pPr lvl="1">
              <a:buClr>
                <a:srgbClr val="FFFFFF"/>
              </a:buClr>
            </a:pPr>
            <a:r>
              <a:rPr lang="en-US" dirty="0" smtClean="0"/>
              <a:t>Sensory modulation &amp; processing - esp. vestibular</a:t>
            </a:r>
          </a:p>
          <a:p>
            <a:pPr lvl="1">
              <a:buClr>
                <a:srgbClr val="FFFFFF"/>
              </a:buClr>
            </a:pPr>
            <a:r>
              <a:rPr lang="en-US" dirty="0" err="1" smtClean="0"/>
              <a:t>Oculomotor</a:t>
            </a:r>
            <a:r>
              <a:rPr lang="en-US" dirty="0" smtClean="0"/>
              <a:t> skills</a:t>
            </a:r>
          </a:p>
          <a:p>
            <a:pPr lvl="1">
              <a:buClr>
                <a:srgbClr val="FFFFFF"/>
              </a:buClr>
            </a:pPr>
            <a:r>
              <a:rPr lang="en-US" dirty="0" smtClean="0"/>
              <a:t>Joint stability</a:t>
            </a:r>
          </a:p>
          <a:p>
            <a:pPr lvl="1">
              <a:buClr>
                <a:srgbClr val="FFFFFF"/>
              </a:buClr>
            </a:pPr>
            <a:r>
              <a:rPr lang="en-US" dirty="0" smtClean="0"/>
              <a:t>Visual perceptual skills</a:t>
            </a:r>
          </a:p>
          <a:p>
            <a:pPr lvl="1">
              <a:buClr>
                <a:srgbClr val="FFFFFF"/>
              </a:buClr>
            </a:pPr>
            <a:r>
              <a:rPr lang="en-US" dirty="0" smtClean="0"/>
              <a:t>Balance</a:t>
            </a:r>
          </a:p>
          <a:p>
            <a:pPr lvl="1">
              <a:buClr>
                <a:srgbClr val="FFFFFF"/>
              </a:buClr>
            </a:pPr>
            <a:r>
              <a:rPr lang="en-US" dirty="0" smtClean="0"/>
              <a:t>Movement perception</a:t>
            </a:r>
          </a:p>
          <a:p>
            <a:pPr lvl="1">
              <a:buClr>
                <a:srgbClr val="FFFFFF"/>
              </a:buClr>
            </a:pPr>
            <a:r>
              <a:rPr lang="en-US" dirty="0" smtClean="0"/>
              <a:t>Sequencing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ox(in)">
                                      <p:cBhvr>
                                        <p:cTn id="32" dur="500"/>
                                        <p:tgtEl>
                                          <p:spTgt spid="4">
                                            <p:txEl>
                                              <p:pRg st="5" end="5"/>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box(in)">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box(in)">
                                      <p:cBhvr>
                                        <p:cTn id="40" dur="500"/>
                                        <p:tgtEl>
                                          <p:spTgt spid="4">
                                            <p:txEl>
                                              <p:pRg st="7" end="7"/>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box(in)">
                                      <p:cBhvr>
                                        <p:cTn id="43" dur="500"/>
                                        <p:tgtEl>
                                          <p:spTgt spid="4">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 calcmode="lin" valueType="num">
                                      <p:cBhvr additive="base">
                                        <p:cTn id="4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 calcmode="lin" valueType="num">
                                      <p:cBhvr additive="base">
                                        <p:cTn id="5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5">
                                            <p:txEl>
                                              <p:pRg st="2" end="2"/>
                                            </p:txEl>
                                          </p:spTgt>
                                        </p:tgtEl>
                                        <p:attrNameLst>
                                          <p:attrName>style.visibility</p:attrName>
                                        </p:attrNameLst>
                                      </p:cBhvr>
                                      <p:to>
                                        <p:strVal val="visible"/>
                                      </p:to>
                                    </p:set>
                                    <p:anim calcmode="lin" valueType="num">
                                      <p:cBhvr additive="base">
                                        <p:cTn id="6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5">
                                            <p:txEl>
                                              <p:pRg st="3" end="3"/>
                                            </p:txEl>
                                          </p:spTgt>
                                        </p:tgtEl>
                                        <p:attrNameLst>
                                          <p:attrName>style.visibility</p:attrName>
                                        </p:attrNameLst>
                                      </p:cBhvr>
                                      <p:to>
                                        <p:strVal val="visible"/>
                                      </p:to>
                                    </p:set>
                                    <p:anim calcmode="lin" valueType="num">
                                      <p:cBhvr additive="base">
                                        <p:cTn id="6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5">
                                            <p:txEl>
                                              <p:pRg st="4" end="4"/>
                                            </p:txEl>
                                          </p:spTgt>
                                        </p:tgtEl>
                                        <p:attrNameLst>
                                          <p:attrName>style.visibility</p:attrName>
                                        </p:attrNameLst>
                                      </p:cBhvr>
                                      <p:to>
                                        <p:strVal val="visible"/>
                                      </p:to>
                                    </p:set>
                                    <p:anim calcmode="lin" valueType="num">
                                      <p:cBhvr additive="base">
                                        <p:cTn id="7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5">
                                            <p:txEl>
                                              <p:pRg st="5" end="5"/>
                                            </p:txEl>
                                          </p:spTgt>
                                        </p:tgtEl>
                                        <p:attrNameLst>
                                          <p:attrName>style.visibility</p:attrName>
                                        </p:attrNameLst>
                                      </p:cBhvr>
                                      <p:to>
                                        <p:strVal val="visible"/>
                                      </p:to>
                                    </p:set>
                                    <p:anim calcmode="lin" valueType="num">
                                      <p:cBhvr additive="base">
                                        <p:cTn id="7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5">
                                            <p:txEl>
                                              <p:pRg st="6" end="6"/>
                                            </p:txEl>
                                          </p:spTgt>
                                        </p:tgtEl>
                                        <p:attrNameLst>
                                          <p:attrName>style.visibility</p:attrName>
                                        </p:attrNameLst>
                                      </p:cBhvr>
                                      <p:to>
                                        <p:strVal val="visible"/>
                                      </p:to>
                                    </p:set>
                                    <p:anim calcmode="lin" valueType="num">
                                      <p:cBhvr additive="base">
                                        <p:cTn id="8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5">
                                            <p:txEl>
                                              <p:pRg st="7" end="7"/>
                                            </p:txEl>
                                          </p:spTgt>
                                        </p:tgtEl>
                                        <p:attrNameLst>
                                          <p:attrName>style.visibility</p:attrName>
                                        </p:attrNameLst>
                                      </p:cBhvr>
                                      <p:to>
                                        <p:strVal val="visible"/>
                                      </p:to>
                                    </p:set>
                                    <p:anim calcmode="lin" valueType="num">
                                      <p:cBhvr additive="base">
                                        <p:cTn id="9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Case Study: </a:t>
            </a:r>
            <a:br>
              <a:rPr lang="en-US" sz="3600" dirty="0" smtClean="0"/>
            </a:br>
            <a:r>
              <a:rPr lang="en-US" sz="3600" dirty="0" smtClean="0"/>
              <a:t>Interdisciplinary Treatment of Dyslexia</a:t>
            </a:r>
            <a:endParaRPr lang="en-US" sz="3600" dirty="0"/>
          </a:p>
        </p:txBody>
      </p:sp>
      <p:sp>
        <p:nvSpPr>
          <p:cNvPr id="3" name="Content Placeholder 2"/>
          <p:cNvSpPr>
            <a:spLocks noGrp="1"/>
          </p:cNvSpPr>
          <p:nvPr>
            <p:ph sz="half" idx="1"/>
          </p:nvPr>
        </p:nvSpPr>
        <p:spPr>
          <a:xfrm>
            <a:off x="495300" y="1981200"/>
            <a:ext cx="4572000" cy="4114800"/>
          </a:xfrm>
        </p:spPr>
        <p:txBody>
          <a:bodyPr/>
          <a:lstStyle/>
          <a:p>
            <a:pPr>
              <a:buClr>
                <a:srgbClr val="FFFFFF"/>
              </a:buClr>
              <a:buNone/>
            </a:pPr>
            <a:r>
              <a:rPr lang="en-US" dirty="0" smtClean="0"/>
              <a:t>Treatment Schedule:</a:t>
            </a:r>
          </a:p>
          <a:p>
            <a:pPr>
              <a:buClr>
                <a:srgbClr val="FFFFFF"/>
              </a:buClr>
            </a:pPr>
            <a:r>
              <a:rPr lang="en-US" dirty="0" smtClean="0"/>
              <a:t>Daily </a:t>
            </a:r>
          </a:p>
          <a:p>
            <a:pPr>
              <a:buClr>
                <a:srgbClr val="FFFFFF"/>
              </a:buClr>
            </a:pPr>
            <a:r>
              <a:rPr lang="en-US" dirty="0" smtClean="0"/>
              <a:t>4-6 hours treatment per day </a:t>
            </a:r>
          </a:p>
          <a:p>
            <a:pPr lvl="1">
              <a:buClr>
                <a:srgbClr val="FFFFFF"/>
              </a:buClr>
            </a:pPr>
            <a:r>
              <a:rPr lang="en-US" dirty="0" smtClean="0"/>
              <a:t>~1 hour of OT-SI</a:t>
            </a:r>
          </a:p>
          <a:p>
            <a:pPr lvl="1">
              <a:buClr>
                <a:srgbClr val="FFFFFF"/>
              </a:buClr>
            </a:pPr>
            <a:r>
              <a:rPr lang="en-US" dirty="0" smtClean="0"/>
              <a:t>~3-5 hours language </a:t>
            </a:r>
          </a:p>
          <a:p>
            <a:pPr>
              <a:buClr>
                <a:srgbClr val="FFFFFF"/>
              </a:buClr>
            </a:pPr>
            <a:r>
              <a:rPr lang="en-US" dirty="0" smtClean="0"/>
              <a:t>5 days per week</a:t>
            </a:r>
          </a:p>
          <a:p>
            <a:pPr>
              <a:buClr>
                <a:srgbClr val="FFFFFF"/>
              </a:buClr>
            </a:pPr>
            <a:r>
              <a:rPr lang="en-US" dirty="0" smtClean="0"/>
              <a:t>~12 weeks</a:t>
            </a:r>
            <a:endParaRPr lang="en-US" dirty="0"/>
          </a:p>
        </p:txBody>
      </p:sp>
      <p:sp>
        <p:nvSpPr>
          <p:cNvPr id="4" name="Content Placeholder 3"/>
          <p:cNvSpPr>
            <a:spLocks noGrp="1"/>
          </p:cNvSpPr>
          <p:nvPr>
            <p:ph sz="half" idx="2"/>
          </p:nvPr>
        </p:nvSpPr>
        <p:spPr>
          <a:xfrm>
            <a:off x="5219700" y="1981200"/>
            <a:ext cx="4724400" cy="4572000"/>
          </a:xfrm>
        </p:spPr>
        <p:txBody>
          <a:bodyPr/>
          <a:lstStyle/>
          <a:p>
            <a:pPr>
              <a:buClr>
                <a:srgbClr val="FFFFFF"/>
              </a:buClr>
              <a:buNone/>
            </a:pPr>
            <a:r>
              <a:rPr lang="en-US" dirty="0" smtClean="0"/>
              <a:t>Treatment Hours: </a:t>
            </a:r>
          </a:p>
          <a:p>
            <a:pPr>
              <a:buClr>
                <a:srgbClr val="FFFFFF"/>
              </a:buClr>
            </a:pPr>
            <a:r>
              <a:rPr lang="en-US" sz="2400" dirty="0" smtClean="0"/>
              <a:t>Phonological/Cognitive:    ~150</a:t>
            </a:r>
          </a:p>
          <a:p>
            <a:pPr>
              <a:buNone/>
            </a:pPr>
            <a:r>
              <a:rPr lang="en-US" sz="2400" dirty="0" smtClean="0"/>
              <a:t>	(</a:t>
            </a:r>
            <a:r>
              <a:rPr lang="en-US" sz="2400" dirty="0" err="1" smtClean="0"/>
              <a:t>neurodevelopmental</a:t>
            </a:r>
            <a:r>
              <a:rPr lang="en-US" sz="2400" dirty="0" smtClean="0"/>
              <a:t> LiPS®)</a:t>
            </a:r>
          </a:p>
          <a:p>
            <a:pPr>
              <a:buClr>
                <a:srgbClr val="FFFFFF"/>
              </a:buClr>
            </a:pPr>
            <a:r>
              <a:rPr lang="en-US" sz="2400" dirty="0" smtClean="0"/>
              <a:t>Semantic/Memory (V/V®): ~50          </a:t>
            </a:r>
          </a:p>
          <a:p>
            <a:pPr>
              <a:buClr>
                <a:srgbClr val="FFFFFF"/>
              </a:buClr>
            </a:pPr>
            <a:r>
              <a:rPr lang="en-US" sz="2400" dirty="0" smtClean="0"/>
              <a:t>Syntax/Cognitive (VKSS):  ~50</a:t>
            </a:r>
            <a:endParaRPr lang="en-US" sz="2000" dirty="0" smtClean="0"/>
          </a:p>
          <a:p>
            <a:pPr>
              <a:buClr>
                <a:srgbClr val="FFFFFF"/>
              </a:buClr>
            </a:pPr>
            <a:r>
              <a:rPr lang="en-US" sz="2400" dirty="0" smtClean="0"/>
              <a:t>Physical Medicine (OT-SI): ~45.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1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dissolv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dissolve">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dissolve">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dissolve">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dissolve">
                                      <p:cBhvr>
                                        <p:cTn id="57" dur="5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dissolve">
                                      <p:cBhvr>
                                        <p:cTn id="6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12064"/>
            <a:ext cx="9601200" cy="914400"/>
          </a:xfrm>
        </p:spPr>
        <p:txBody>
          <a:bodyPr/>
          <a:lstStyle/>
          <a:p>
            <a:r>
              <a:rPr lang="en-US" dirty="0" smtClean="0"/>
              <a:t>Sensory Processing Disorder (SPD)</a:t>
            </a:r>
            <a:endParaRPr lang="en-US" dirty="0"/>
          </a:p>
        </p:txBody>
      </p:sp>
      <p:sp>
        <p:nvSpPr>
          <p:cNvPr id="3" name="Content Placeholder 2"/>
          <p:cNvSpPr>
            <a:spLocks noGrp="1"/>
          </p:cNvSpPr>
          <p:nvPr>
            <p:ph idx="1"/>
          </p:nvPr>
        </p:nvSpPr>
        <p:spPr/>
        <p:txBody>
          <a:bodyPr/>
          <a:lstStyle/>
          <a:p>
            <a:r>
              <a:rPr lang="en-US" dirty="0" smtClean="0"/>
              <a:t>“…difficulty taking in and interpreting sensory information so that an appropriate response can be generated.”  </a:t>
            </a:r>
            <a:r>
              <a:rPr lang="en-US" sz="2400" dirty="0" smtClean="0"/>
              <a:t>(</a:t>
            </a:r>
            <a:r>
              <a:rPr lang="en-US" sz="2400" dirty="0" err="1" smtClean="0"/>
              <a:t>Bialer</a:t>
            </a:r>
            <a:r>
              <a:rPr lang="en-US" sz="2400" dirty="0" smtClean="0"/>
              <a:t> &amp; Miller, 2011, pg 20)</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SPD</a:t>
            </a:r>
            <a:endParaRPr lang="en-US" dirty="0"/>
          </a:p>
        </p:txBody>
      </p:sp>
      <p:sp>
        <p:nvSpPr>
          <p:cNvPr id="3" name="Content Placeholder 2"/>
          <p:cNvSpPr>
            <a:spLocks noGrp="1"/>
          </p:cNvSpPr>
          <p:nvPr>
            <p:ph idx="1"/>
          </p:nvPr>
        </p:nvSpPr>
        <p:spPr/>
        <p:txBody>
          <a:bodyPr/>
          <a:lstStyle/>
          <a:p>
            <a:r>
              <a:rPr lang="en-US" dirty="0" smtClean="0"/>
              <a:t>“So, to be able to design and implement helpful treatment activities for kids with sensory challenges, it is important on a behavioral level to have some understanding about how sensory input either supports or challenges a child.”  </a:t>
            </a:r>
            <a:r>
              <a:rPr lang="en-US" sz="2000" dirty="0" smtClean="0"/>
              <a:t>(</a:t>
            </a:r>
            <a:r>
              <a:rPr lang="en-US" sz="2000" dirty="0" err="1" smtClean="0"/>
              <a:t>Bialer</a:t>
            </a:r>
            <a:r>
              <a:rPr lang="en-US" sz="2000" dirty="0" smtClean="0"/>
              <a:t> &amp; Miller, 2011, pg.20)</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p:nvPr/>
        </p:nvGraphicFramePr>
        <p:xfrm>
          <a:off x="0" y="1828800"/>
          <a:ext cx="10287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a:spLocks noGrp="1"/>
          </p:cNvSpPr>
          <p:nvPr>
            <p:ph type="title"/>
          </p:nvPr>
        </p:nvSpPr>
        <p:spPr>
          <a:xfrm>
            <a:off x="1562100" y="228600"/>
            <a:ext cx="8229600" cy="1143000"/>
          </a:xfrm>
        </p:spPr>
        <p:txBody>
          <a:bodyPr>
            <a:normAutofit fontScale="90000"/>
          </a:bodyPr>
          <a:lstStyle/>
          <a:p>
            <a:r>
              <a:rPr lang="en-US" dirty="0" smtClean="0"/>
              <a:t>Body Functions: </a:t>
            </a:r>
            <a:br>
              <a:rPr lang="en-US" dirty="0" smtClean="0"/>
            </a:br>
            <a:r>
              <a:rPr lang="en-US" dirty="0" smtClean="0"/>
              <a:t>Visual-Motor Integration (VMI)</a:t>
            </a:r>
            <a:endParaRPr lang="en-US" dirty="0"/>
          </a:p>
        </p:txBody>
      </p:sp>
      <p:cxnSp>
        <p:nvCxnSpPr>
          <p:cNvPr id="6" name="Straight Connector 5"/>
          <p:cNvCxnSpPr/>
          <p:nvPr/>
        </p:nvCxnSpPr>
        <p:spPr bwMode="auto">
          <a:xfrm>
            <a:off x="2095500" y="2514600"/>
            <a:ext cx="6400800" cy="1588"/>
          </a:xfrm>
          <a:prstGeom prst="line">
            <a:avLst/>
          </a:prstGeom>
          <a:noFill/>
          <a:ln w="50800" cap="flat" cmpd="sng" algn="ctr">
            <a:solidFill>
              <a:schemeClr val="tx1"/>
            </a:solidFill>
            <a:prstDash val="solid"/>
            <a:round/>
            <a:headEnd type="none" w="med" len="med"/>
            <a:tailEnd type="none" w="med" len="med"/>
          </a:ln>
          <a:effectLst/>
        </p:spPr>
      </p:cxnSp>
      <p:sp>
        <p:nvSpPr>
          <p:cNvPr id="8" name="TextBox 1"/>
          <p:cNvSpPr txBox="1"/>
          <p:nvPr/>
        </p:nvSpPr>
        <p:spPr>
          <a:xfrm>
            <a:off x="7429500" y="2133600"/>
            <a:ext cx="1905000" cy="533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en-US" sz="2400" b="1" dirty="0" smtClean="0">
                <a:solidFill>
                  <a:srgbClr val="FFFFFF"/>
                </a:solidFill>
              </a:rPr>
              <a:t>IQ=101</a:t>
            </a:r>
            <a:endParaRPr lang="en-US" sz="1100" b="1" dirty="0">
              <a:solidFill>
                <a:srgbClr val="FFFFFF"/>
              </a:solidFill>
            </a:endParaRPr>
          </a:p>
        </p:txBody>
      </p:sp>
      <p:sp>
        <p:nvSpPr>
          <p:cNvPr id="7" name="TextBox 6"/>
          <p:cNvSpPr txBox="1"/>
          <p:nvPr/>
        </p:nvSpPr>
        <p:spPr>
          <a:xfrm rot="16200000">
            <a:off x="-828645" y="3883967"/>
            <a:ext cx="2438400" cy="461665"/>
          </a:xfrm>
          <a:prstGeom prst="rect">
            <a:avLst/>
          </a:prstGeom>
          <a:noFill/>
        </p:spPr>
        <p:txBody>
          <a:bodyPr wrap="square" rtlCol="0">
            <a:spAutoFit/>
          </a:bodyPr>
          <a:lstStyle/>
          <a:p>
            <a:pPr algn="ctr">
              <a:buNone/>
            </a:pPr>
            <a:r>
              <a:rPr lang="en-US" sz="2400" b="1" dirty="0" smtClean="0">
                <a:solidFill>
                  <a:srgbClr val="FFFFFF"/>
                </a:solidFill>
              </a:rPr>
              <a:t>Standard score</a:t>
            </a:r>
            <a:endParaRPr lang="en-US" sz="2400" b="1" dirty="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12064"/>
            <a:ext cx="9201150" cy="2383536"/>
          </a:xfrm>
        </p:spPr>
        <p:txBody>
          <a:bodyPr/>
          <a:lstStyle/>
          <a:p>
            <a:r>
              <a:rPr lang="en-US" dirty="0" smtClean="0">
                <a:latin typeface="Arial" pitchFamily="34" charset="0"/>
                <a:cs typeface="Arial" pitchFamily="34" charset="0"/>
              </a:rPr>
              <a:t>How does the brain develop these distributed networks of sensory and cognitive abilities?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Straight Connector 3"/>
          <p:cNvCxnSpPr/>
          <p:nvPr/>
        </p:nvCxnSpPr>
        <p:spPr bwMode="auto">
          <a:xfrm>
            <a:off x="1714500" y="2819400"/>
            <a:ext cx="6705600" cy="1588"/>
          </a:xfrm>
          <a:prstGeom prst="line">
            <a:avLst/>
          </a:prstGeom>
          <a:noFill/>
          <a:ln w="50800"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a:xfrm>
            <a:off x="647700" y="342900"/>
            <a:ext cx="9296400" cy="1143000"/>
          </a:xfrm>
        </p:spPr>
        <p:txBody>
          <a:bodyPr>
            <a:normAutofit fontScale="90000"/>
          </a:bodyPr>
          <a:lstStyle/>
          <a:p>
            <a:r>
              <a:rPr lang="en-US" dirty="0" smtClean="0"/>
              <a:t>Body Functions: </a:t>
            </a:r>
            <a:br>
              <a:rPr lang="en-US" dirty="0" smtClean="0"/>
            </a:br>
            <a:r>
              <a:rPr lang="en-US" dirty="0" smtClean="0"/>
              <a:t>Test of Visual Processing Skills-3</a:t>
            </a:r>
            <a:endParaRPr lang="en-US" dirty="0"/>
          </a:p>
        </p:txBody>
      </p:sp>
      <p:graphicFrame>
        <p:nvGraphicFramePr>
          <p:cNvPr id="3" name="Chart 2"/>
          <p:cNvGraphicFramePr/>
          <p:nvPr/>
        </p:nvGraphicFramePr>
        <p:xfrm>
          <a:off x="190500" y="1752600"/>
          <a:ext cx="100965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8420100" y="2438400"/>
            <a:ext cx="1295400" cy="533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en-US" sz="2400" b="1" dirty="0" smtClean="0">
                <a:solidFill>
                  <a:srgbClr val="FFFFFF"/>
                </a:solidFill>
              </a:rPr>
              <a:t>IQ=101</a:t>
            </a:r>
            <a:endParaRPr lang="en-US" sz="1100" b="1" dirty="0">
              <a:solidFill>
                <a:srgbClr val="FFFFFF"/>
              </a:solidFill>
            </a:endParaRPr>
          </a:p>
        </p:txBody>
      </p:sp>
      <p:sp>
        <p:nvSpPr>
          <p:cNvPr id="7" name="TextBox 6"/>
          <p:cNvSpPr txBox="1"/>
          <p:nvPr/>
        </p:nvSpPr>
        <p:spPr>
          <a:xfrm rot="16200000">
            <a:off x="-569267" y="2893368"/>
            <a:ext cx="2438400" cy="461665"/>
          </a:xfrm>
          <a:prstGeom prst="rect">
            <a:avLst/>
          </a:prstGeom>
          <a:noFill/>
        </p:spPr>
        <p:txBody>
          <a:bodyPr wrap="square" rtlCol="0">
            <a:spAutoFit/>
          </a:bodyPr>
          <a:lstStyle/>
          <a:p>
            <a:pPr algn="ctr">
              <a:buNone/>
            </a:pPr>
            <a:r>
              <a:rPr lang="en-US" sz="2400" b="1" dirty="0" smtClean="0">
                <a:solidFill>
                  <a:srgbClr val="FFFFFF"/>
                </a:solidFill>
              </a:rPr>
              <a:t>Scaled score</a:t>
            </a:r>
            <a:endParaRPr lang="en-US" sz="2400" b="1" dirty="0">
              <a:solidFill>
                <a:srgbClr val="FFFFFF"/>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Straight Connector 4"/>
          <p:cNvCxnSpPr/>
          <p:nvPr/>
        </p:nvCxnSpPr>
        <p:spPr bwMode="auto">
          <a:xfrm>
            <a:off x="2247900" y="2514600"/>
            <a:ext cx="6705600" cy="1588"/>
          </a:xfrm>
          <a:prstGeom prst="line">
            <a:avLst/>
          </a:prstGeom>
          <a:noFill/>
          <a:ln w="50800"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sz="3600" dirty="0" smtClean="0"/>
              <a:t>Body Functions: </a:t>
            </a:r>
            <a:br>
              <a:rPr lang="en-US" sz="3600" dirty="0" smtClean="0"/>
            </a:br>
            <a:r>
              <a:rPr lang="en-US" sz="2400" dirty="0" smtClean="0"/>
              <a:t>Comprehensive Test of Phonological Processing (CTOPP)</a:t>
            </a:r>
            <a:endParaRPr lang="en-US" sz="2400" dirty="0"/>
          </a:p>
        </p:txBody>
      </p:sp>
      <p:graphicFrame>
        <p:nvGraphicFramePr>
          <p:cNvPr id="4" name="Chart 3"/>
          <p:cNvGraphicFramePr/>
          <p:nvPr/>
        </p:nvGraphicFramePr>
        <p:xfrm>
          <a:off x="342900" y="1828800"/>
          <a:ext cx="96012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rot="16200000">
            <a:off x="-721667" y="3807768"/>
            <a:ext cx="2438400" cy="461665"/>
          </a:xfrm>
          <a:prstGeom prst="rect">
            <a:avLst/>
          </a:prstGeom>
          <a:noFill/>
        </p:spPr>
        <p:txBody>
          <a:bodyPr wrap="square" rtlCol="0">
            <a:spAutoFit/>
          </a:bodyPr>
          <a:lstStyle/>
          <a:p>
            <a:pPr algn="ctr">
              <a:buNone/>
            </a:pPr>
            <a:r>
              <a:rPr lang="en-US" sz="2400" b="1" dirty="0" smtClean="0">
                <a:solidFill>
                  <a:srgbClr val="FFFFFF"/>
                </a:solidFill>
              </a:rPr>
              <a:t>Standard score</a:t>
            </a:r>
            <a:endParaRPr lang="en-US" sz="2400" b="1" dirty="0">
              <a:solidFill>
                <a:srgbClr val="FFFFFF"/>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52400"/>
            <a:ext cx="8743950" cy="914400"/>
          </a:xfrm>
        </p:spPr>
        <p:txBody>
          <a:bodyPr/>
          <a:lstStyle/>
          <a:p>
            <a:r>
              <a:rPr lang="en-US" dirty="0" smtClean="0"/>
              <a:t>Improved Body Functions</a:t>
            </a:r>
            <a:endParaRPr lang="en-US" dirty="0"/>
          </a:p>
        </p:txBody>
      </p:sp>
      <p:sp>
        <p:nvSpPr>
          <p:cNvPr id="3" name="Rectangle 2"/>
          <p:cNvSpPr/>
          <p:nvPr/>
        </p:nvSpPr>
        <p:spPr>
          <a:xfrm>
            <a:off x="114300" y="762000"/>
            <a:ext cx="9982200" cy="4876800"/>
          </a:xfrm>
          <a:prstGeom prst="rect">
            <a:avLst/>
          </a:prstGeom>
        </p:spPr>
        <p:txBody>
          <a:bodyPr wrap="square">
            <a:noAutofit/>
          </a:bodyPr>
          <a:lstStyle/>
          <a:p>
            <a:pPr>
              <a:buClr>
                <a:srgbClr val="FFFFFF"/>
              </a:buClr>
              <a:buFont typeface="Wingdings" pitchFamily="2" charset="2"/>
              <a:buChar char="Ø"/>
            </a:pPr>
            <a:r>
              <a:rPr lang="en-US" dirty="0" smtClean="0">
                <a:solidFill>
                  <a:schemeClr val="tx1"/>
                </a:solidFill>
                <a:latin typeface="Arial MT Black"/>
              </a:rPr>
              <a:t> </a:t>
            </a:r>
            <a:r>
              <a:rPr lang="en-US" sz="2400" u="sng" dirty="0" smtClean="0">
                <a:solidFill>
                  <a:schemeClr val="tx1"/>
                </a:solidFill>
                <a:latin typeface="Arial MT Black"/>
              </a:rPr>
              <a:t>Sensory </a:t>
            </a:r>
            <a:r>
              <a:rPr lang="en-US" sz="2400" u="sng" dirty="0" smtClean="0">
                <a:solidFill>
                  <a:schemeClr val="tx1"/>
                </a:solidFill>
                <a:effectLst/>
                <a:latin typeface="Arial MT Black"/>
              </a:rPr>
              <a:t>Processing</a:t>
            </a:r>
            <a:r>
              <a:rPr lang="en-US" sz="2400" dirty="0" smtClean="0">
                <a:solidFill>
                  <a:schemeClr val="tx1"/>
                </a:solidFill>
                <a:effectLst/>
                <a:latin typeface="Arial MT Black"/>
              </a:rPr>
              <a:t> – </a:t>
            </a:r>
            <a:r>
              <a:rPr lang="en-US" sz="2000" dirty="0" smtClean="0">
                <a:solidFill>
                  <a:schemeClr val="tx1"/>
                </a:solidFill>
                <a:effectLst/>
                <a:latin typeface="Arial MT Black"/>
              </a:rPr>
              <a:t>“Low registration” was improved with OT-SI, medication and arousal strategies for use at home and school.</a:t>
            </a:r>
            <a:endParaRPr lang="en-US" sz="2800" dirty="0" smtClean="0">
              <a:solidFill>
                <a:schemeClr val="tx1"/>
              </a:solidFill>
              <a:effectLst/>
              <a:latin typeface="Arial MT Black"/>
            </a:endParaRPr>
          </a:p>
          <a:p>
            <a:pPr>
              <a:buClr>
                <a:srgbClr val="FFFFFF"/>
              </a:buClr>
              <a:buFont typeface="Wingdings" pitchFamily="2" charset="2"/>
              <a:buChar char="Ø"/>
            </a:pPr>
            <a:r>
              <a:rPr lang="en-US" dirty="0" smtClean="0">
                <a:solidFill>
                  <a:schemeClr val="tx1"/>
                </a:solidFill>
                <a:effectLst/>
                <a:latin typeface="Arial MT Black"/>
              </a:rPr>
              <a:t> </a:t>
            </a:r>
            <a:r>
              <a:rPr lang="en-US" sz="2400" u="sng" dirty="0" smtClean="0">
                <a:solidFill>
                  <a:schemeClr val="tx1"/>
                </a:solidFill>
                <a:effectLst/>
                <a:latin typeface="Arial MT Black"/>
              </a:rPr>
              <a:t>Processing/ Modulation of Vestibular Information </a:t>
            </a:r>
            <a:r>
              <a:rPr lang="en-US" sz="2400" dirty="0" smtClean="0">
                <a:solidFill>
                  <a:schemeClr val="tx1"/>
                </a:solidFill>
                <a:effectLst/>
                <a:latin typeface="Arial MT Black"/>
              </a:rPr>
              <a:t>- </a:t>
            </a:r>
            <a:r>
              <a:rPr lang="en-US" sz="2000" dirty="0" smtClean="0">
                <a:solidFill>
                  <a:schemeClr val="tx1"/>
                </a:solidFill>
                <a:effectLst/>
                <a:latin typeface="Arial MT Black"/>
              </a:rPr>
              <a:t>R &amp; L  LE balance without vision = 4 and 7 </a:t>
            </a:r>
            <a:r>
              <a:rPr lang="en-US" sz="2000" dirty="0" err="1" smtClean="0">
                <a:solidFill>
                  <a:schemeClr val="tx1"/>
                </a:solidFill>
                <a:effectLst/>
                <a:latin typeface="Arial MT Black"/>
              </a:rPr>
              <a:t>secs</a:t>
            </a:r>
            <a:r>
              <a:rPr lang="en-US" sz="2000" dirty="0" smtClean="0">
                <a:solidFill>
                  <a:schemeClr val="tx1"/>
                </a:solidFill>
                <a:effectLst/>
                <a:latin typeface="Arial MT Black"/>
              </a:rPr>
              <a:t>, improved to 21 and 18 </a:t>
            </a:r>
            <a:r>
              <a:rPr lang="en-US" sz="2000" dirty="0" err="1" smtClean="0">
                <a:solidFill>
                  <a:schemeClr val="tx1"/>
                </a:solidFill>
                <a:effectLst/>
                <a:latin typeface="Arial MT Black"/>
              </a:rPr>
              <a:t>secs</a:t>
            </a:r>
            <a:r>
              <a:rPr lang="en-US" sz="2000" dirty="0" smtClean="0">
                <a:solidFill>
                  <a:schemeClr val="tx1"/>
                </a:solidFill>
                <a:effectLst/>
                <a:latin typeface="Arial MT Black"/>
              </a:rPr>
              <a:t>; impaired supine flexion improved to 90 seconds while counting (without holding shoulders); depressed post rotary </a:t>
            </a:r>
            <a:r>
              <a:rPr lang="en-US" sz="2000" dirty="0" err="1" smtClean="0">
                <a:solidFill>
                  <a:schemeClr val="tx1"/>
                </a:solidFill>
                <a:effectLst/>
                <a:latin typeface="Arial MT Black"/>
              </a:rPr>
              <a:t>nystagmus</a:t>
            </a:r>
            <a:r>
              <a:rPr lang="en-US" sz="2000" dirty="0" smtClean="0">
                <a:solidFill>
                  <a:schemeClr val="tx1"/>
                </a:solidFill>
                <a:effectLst/>
                <a:latin typeface="Arial MT Black"/>
              </a:rPr>
              <a:t> was improved </a:t>
            </a:r>
            <a:endParaRPr lang="en-US" dirty="0" smtClean="0">
              <a:solidFill>
                <a:schemeClr val="tx1"/>
              </a:solidFill>
              <a:effectLst/>
              <a:latin typeface="Arial MT Black"/>
            </a:endParaRPr>
          </a:p>
          <a:p>
            <a:pPr>
              <a:buClr>
                <a:srgbClr val="FFFFFF"/>
              </a:buClr>
              <a:buFont typeface="Wingdings" pitchFamily="2" charset="2"/>
              <a:buChar char="Ø"/>
            </a:pPr>
            <a:r>
              <a:rPr lang="en-US" sz="2400" dirty="0" smtClean="0">
                <a:solidFill>
                  <a:schemeClr val="tx1"/>
                </a:solidFill>
                <a:effectLst/>
                <a:latin typeface="Arial MT Black"/>
              </a:rPr>
              <a:t> </a:t>
            </a:r>
            <a:r>
              <a:rPr lang="en-US" sz="2400" u="sng" dirty="0" err="1" smtClean="0">
                <a:solidFill>
                  <a:schemeClr val="tx1"/>
                </a:solidFill>
                <a:effectLst/>
                <a:latin typeface="Arial MT Black"/>
              </a:rPr>
              <a:t>Oculomotor</a:t>
            </a:r>
            <a:r>
              <a:rPr lang="en-US" sz="2400" u="sng" dirty="0" smtClean="0">
                <a:solidFill>
                  <a:schemeClr val="tx1"/>
                </a:solidFill>
                <a:effectLst/>
                <a:latin typeface="Arial MT Black"/>
              </a:rPr>
              <a:t> Skills</a:t>
            </a:r>
            <a:r>
              <a:rPr lang="en-US" sz="2400" dirty="0" smtClean="0">
                <a:solidFill>
                  <a:schemeClr val="tx1"/>
                </a:solidFill>
                <a:effectLst/>
                <a:latin typeface="Arial MT Black"/>
              </a:rPr>
              <a:t>	- </a:t>
            </a:r>
            <a:r>
              <a:rPr lang="en-US" sz="2000" dirty="0" smtClean="0">
                <a:solidFill>
                  <a:schemeClr val="tx1"/>
                </a:solidFill>
                <a:effectLst/>
                <a:latin typeface="Arial MT Black"/>
              </a:rPr>
              <a:t>losing his place during reading and poor visual endurance (blinked excessively during visual tasks/testing), both visual tracking and endurance were improved and excessive blinking was markedly decreased</a:t>
            </a:r>
          </a:p>
          <a:p>
            <a:pPr>
              <a:buClr>
                <a:srgbClr val="FFFFFF"/>
              </a:buClr>
              <a:buFont typeface="Wingdings" pitchFamily="2" charset="2"/>
              <a:buChar char="Ø"/>
            </a:pPr>
            <a:r>
              <a:rPr lang="en-US" sz="2400" dirty="0" smtClean="0">
                <a:solidFill>
                  <a:schemeClr val="tx1"/>
                </a:solidFill>
                <a:effectLst/>
                <a:latin typeface="Arial MT Black"/>
              </a:rPr>
              <a:t> </a:t>
            </a:r>
            <a:r>
              <a:rPr lang="en-US" sz="2400" u="sng" dirty="0" smtClean="0">
                <a:solidFill>
                  <a:schemeClr val="tx1"/>
                </a:solidFill>
                <a:effectLst/>
                <a:latin typeface="Arial MT Black"/>
              </a:rPr>
              <a:t>Visual Perception</a:t>
            </a:r>
            <a:r>
              <a:rPr lang="en-US" sz="2400" dirty="0" smtClean="0">
                <a:solidFill>
                  <a:schemeClr val="tx1"/>
                </a:solidFill>
                <a:effectLst/>
                <a:latin typeface="Arial MT Black"/>
              </a:rPr>
              <a:t> 	-</a:t>
            </a:r>
            <a:r>
              <a:rPr lang="en-US" sz="2000" dirty="0" smtClean="0">
                <a:solidFill>
                  <a:schemeClr val="tx1"/>
                </a:solidFill>
                <a:effectLst/>
                <a:latin typeface="Arial MT Black"/>
              </a:rPr>
              <a:t>TVPS=83 SS (below average) to TVPS=110 (high average)</a:t>
            </a:r>
          </a:p>
          <a:p>
            <a:pPr>
              <a:buClr>
                <a:srgbClr val="FFFFFF"/>
              </a:buClr>
              <a:buFont typeface="Wingdings" pitchFamily="2" charset="2"/>
              <a:buChar char="Ø"/>
            </a:pPr>
            <a:r>
              <a:rPr lang="en-US" sz="2400" dirty="0" smtClean="0">
                <a:solidFill>
                  <a:schemeClr val="tx1"/>
                </a:solidFill>
                <a:effectLst/>
                <a:latin typeface="Arial MT Black"/>
              </a:rPr>
              <a:t> </a:t>
            </a:r>
            <a:r>
              <a:rPr lang="en-US" sz="2400" u="sng" dirty="0" err="1" smtClean="0">
                <a:solidFill>
                  <a:schemeClr val="tx1"/>
                </a:solidFill>
                <a:effectLst/>
                <a:latin typeface="Arial MT Black"/>
              </a:rPr>
              <a:t>Graphomotor</a:t>
            </a:r>
            <a:r>
              <a:rPr lang="en-US" sz="2400" u="sng" dirty="0" smtClean="0">
                <a:solidFill>
                  <a:schemeClr val="tx1"/>
                </a:solidFill>
                <a:effectLst/>
                <a:latin typeface="Arial MT Black"/>
              </a:rPr>
              <a:t> Skills</a:t>
            </a:r>
            <a:r>
              <a:rPr lang="en-US" sz="2400" dirty="0" smtClean="0">
                <a:solidFill>
                  <a:schemeClr val="tx1"/>
                </a:solidFill>
                <a:effectLst/>
                <a:latin typeface="Arial MT Black"/>
              </a:rPr>
              <a:t> - </a:t>
            </a:r>
            <a:r>
              <a:rPr lang="en-US" sz="2000" dirty="0" smtClean="0">
                <a:solidFill>
                  <a:schemeClr val="tx1"/>
                </a:solidFill>
                <a:effectLst/>
                <a:latin typeface="Arial MT Black"/>
              </a:rPr>
              <a:t>VMI Motor Coordination = 75 SS improved to 89</a:t>
            </a:r>
            <a:endParaRPr lang="en-US" sz="2400" dirty="0" smtClean="0">
              <a:solidFill>
                <a:schemeClr val="tx1"/>
              </a:solidFill>
              <a:effectLst/>
              <a:latin typeface="Arial MT Black"/>
            </a:endParaRPr>
          </a:p>
          <a:p>
            <a:pPr>
              <a:buClr>
                <a:srgbClr val="FFFFFF"/>
              </a:buClr>
              <a:buFont typeface="Wingdings" pitchFamily="2" charset="2"/>
              <a:buChar char="Ø"/>
            </a:pPr>
            <a:r>
              <a:rPr lang="en-US" sz="2400" dirty="0" smtClean="0">
                <a:solidFill>
                  <a:schemeClr val="tx1"/>
                </a:solidFill>
                <a:effectLst/>
                <a:latin typeface="Arial MT Black"/>
              </a:rPr>
              <a:t> </a:t>
            </a:r>
            <a:r>
              <a:rPr lang="en-US" sz="2400" u="sng" dirty="0" smtClean="0">
                <a:solidFill>
                  <a:schemeClr val="tx1"/>
                </a:solidFill>
                <a:effectLst/>
                <a:latin typeface="Arial MT Black"/>
              </a:rPr>
              <a:t>Oral Motor Skills</a:t>
            </a:r>
            <a:r>
              <a:rPr lang="en-US" sz="2400" dirty="0" smtClean="0">
                <a:solidFill>
                  <a:schemeClr val="tx1"/>
                </a:solidFill>
                <a:effectLst/>
                <a:latin typeface="Arial MT Black"/>
              </a:rPr>
              <a:t> - </a:t>
            </a:r>
            <a:r>
              <a:rPr lang="en-US" sz="2000" dirty="0" smtClean="0">
                <a:solidFill>
                  <a:schemeClr val="tx1"/>
                </a:solidFill>
                <a:effectLst/>
                <a:latin typeface="Arial MT Black"/>
              </a:rPr>
              <a:t>trouble with his oral-motor “feeling” was improved</a:t>
            </a:r>
          </a:p>
          <a:p>
            <a:pPr>
              <a:buClr>
                <a:srgbClr val="FFFFFF"/>
              </a:buClr>
              <a:buFont typeface="Wingdings" pitchFamily="2" charset="2"/>
              <a:buChar char="Ø"/>
            </a:pPr>
            <a:endParaRPr lang="en-US" dirty="0">
              <a:effectLst/>
              <a:latin typeface="Arial M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2000"/>
                            </p:stCondLst>
                            <p:childTnLst>
                              <p:par>
                                <p:cTn id="9" presetID="22" presetClass="entr" presetSubtype="4" fill="hold" nodeType="afterEffect">
                                  <p:stCondLst>
                                    <p:cond delay="4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6500"/>
                            </p:stCondLst>
                            <p:childTnLst>
                              <p:par>
                                <p:cTn id="13" presetID="22" presetClass="entr" presetSubtype="4" fill="hold" nodeType="afterEffect">
                                  <p:stCondLst>
                                    <p:cond delay="10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7500"/>
                            </p:stCondLst>
                            <p:childTnLst>
                              <p:par>
                                <p:cTn id="17" presetID="22" presetClass="entr" presetSubtype="4" fill="hold" nodeType="afterEffect">
                                  <p:stCondLst>
                                    <p:cond delay="4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2000"/>
                            </p:stCondLst>
                            <p:childTnLst>
                              <p:par>
                                <p:cTn id="21" presetID="22" presetClass="entr" presetSubtype="4" fill="hold" nodeType="afterEffect">
                                  <p:stCondLst>
                                    <p:cond delay="4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26500"/>
                            </p:stCondLst>
                            <p:childTnLst>
                              <p:par>
                                <p:cTn id="25" presetID="22" presetClass="entr" presetSubtype="4" fill="hold" nodeType="afterEffect">
                                  <p:stCondLst>
                                    <p:cond delay="4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342900"/>
            <a:ext cx="8229600" cy="1143000"/>
          </a:xfrm>
        </p:spPr>
        <p:txBody>
          <a:bodyPr>
            <a:normAutofit/>
          </a:bodyPr>
          <a:lstStyle/>
          <a:p>
            <a:r>
              <a:rPr lang="en-US" dirty="0" smtClean="0"/>
              <a:t>Academic Functions: </a:t>
            </a:r>
            <a:br>
              <a:rPr lang="en-US" dirty="0" smtClean="0"/>
            </a:br>
            <a:r>
              <a:rPr lang="en-US" sz="2400" dirty="0" smtClean="0"/>
              <a:t>WECHSLER INDIVIDUAL ACHIEVEMENT TEST (WIAT-II)</a:t>
            </a:r>
            <a:endParaRPr lang="en-US" sz="2400" dirty="0"/>
          </a:p>
        </p:txBody>
      </p:sp>
      <p:graphicFrame>
        <p:nvGraphicFramePr>
          <p:cNvPr id="5" name="Chart 4"/>
          <p:cNvGraphicFramePr/>
          <p:nvPr/>
        </p:nvGraphicFramePr>
        <p:xfrm>
          <a:off x="419100" y="1752600"/>
          <a:ext cx="9867900" cy="51054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bwMode="auto">
          <a:xfrm>
            <a:off x="1714500" y="1981200"/>
            <a:ext cx="7086600" cy="1588"/>
          </a:xfrm>
          <a:prstGeom prst="line">
            <a:avLst/>
          </a:prstGeom>
          <a:noFill/>
          <a:ln w="50800" cap="flat" cmpd="sng" algn="ctr">
            <a:solidFill>
              <a:schemeClr val="tx1"/>
            </a:solidFill>
            <a:prstDash val="solid"/>
            <a:round/>
            <a:headEnd type="none" w="med" len="med"/>
            <a:tailEnd type="none" w="med" len="med"/>
          </a:ln>
          <a:effectLst/>
        </p:spPr>
      </p:cxnSp>
      <p:sp>
        <p:nvSpPr>
          <p:cNvPr id="7" name="TextBox 6"/>
          <p:cNvSpPr txBox="1"/>
          <p:nvPr/>
        </p:nvSpPr>
        <p:spPr>
          <a:xfrm rot="16200000">
            <a:off x="-645466" y="3807768"/>
            <a:ext cx="2438400" cy="461665"/>
          </a:xfrm>
          <a:prstGeom prst="rect">
            <a:avLst/>
          </a:prstGeom>
          <a:noFill/>
        </p:spPr>
        <p:txBody>
          <a:bodyPr wrap="square" rtlCol="0">
            <a:spAutoFit/>
          </a:bodyPr>
          <a:lstStyle/>
          <a:p>
            <a:pPr algn="ctr">
              <a:buNone/>
            </a:pPr>
            <a:r>
              <a:rPr lang="en-US" sz="2400" b="1" dirty="0" smtClean="0">
                <a:solidFill>
                  <a:srgbClr val="FFFFFF"/>
                </a:solidFill>
              </a:rPr>
              <a:t>Standard score</a:t>
            </a:r>
            <a:endParaRPr lang="en-US" sz="2400" b="1" dirty="0">
              <a:solidFill>
                <a:srgbClr val="FFFFFF"/>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0096500" cy="1143000"/>
          </a:xfrm>
        </p:spPr>
        <p:txBody>
          <a:bodyPr>
            <a:normAutofit/>
          </a:bodyPr>
          <a:lstStyle/>
          <a:p>
            <a:pPr algn="ctr"/>
            <a:r>
              <a:rPr lang="en-US" dirty="0" smtClean="0"/>
              <a:t>Conclusions and Future Directions</a:t>
            </a:r>
            <a:endParaRPr lang="en-US" dirty="0"/>
          </a:p>
        </p:txBody>
      </p:sp>
      <p:sp>
        <p:nvSpPr>
          <p:cNvPr id="3" name="Rectangle 2"/>
          <p:cNvSpPr/>
          <p:nvPr/>
        </p:nvSpPr>
        <p:spPr>
          <a:xfrm>
            <a:off x="342900" y="990600"/>
            <a:ext cx="9944100" cy="5410200"/>
          </a:xfrm>
          <a:prstGeom prst="rect">
            <a:avLst/>
          </a:prstGeom>
        </p:spPr>
        <p:txBody>
          <a:bodyPr wrap="square">
            <a:noAutofit/>
          </a:bodyPr>
          <a:lstStyle/>
          <a:p>
            <a:pPr>
              <a:buClr>
                <a:srgbClr val="FFFFFF"/>
              </a:buClr>
              <a:buNone/>
            </a:pPr>
            <a:r>
              <a:rPr lang="en-US" sz="2400" u="sng" dirty="0" smtClean="0">
                <a:solidFill>
                  <a:schemeClr val="tx1"/>
                </a:solidFill>
                <a:latin typeface="Arial MT Black"/>
              </a:rPr>
              <a:t>Participant01 Demonstrated</a:t>
            </a:r>
            <a:r>
              <a:rPr lang="en-US" sz="2400" dirty="0" smtClean="0">
                <a:solidFill>
                  <a:schemeClr val="tx1"/>
                </a:solidFill>
                <a:latin typeface="Arial MT Black"/>
              </a:rPr>
              <a:t>: </a:t>
            </a:r>
          </a:p>
          <a:p>
            <a:pPr>
              <a:buClr>
                <a:srgbClr val="FFFFFF"/>
              </a:buClr>
              <a:buFont typeface="Wingdings" pitchFamily="2" charset="2"/>
              <a:buChar char="Ø"/>
            </a:pPr>
            <a:r>
              <a:rPr lang="en-US" sz="2400" dirty="0" smtClean="0">
                <a:solidFill>
                  <a:schemeClr val="tx1"/>
                </a:solidFill>
                <a:latin typeface="Arial MT Black"/>
              </a:rPr>
              <a:t> Improved Body Functions, </a:t>
            </a:r>
          </a:p>
          <a:p>
            <a:pPr>
              <a:buClr>
                <a:srgbClr val="FFFFFF"/>
              </a:buClr>
              <a:buFont typeface="Wingdings" pitchFamily="2" charset="2"/>
              <a:buChar char="Ø"/>
            </a:pPr>
            <a:r>
              <a:rPr lang="en-US" sz="2400" dirty="0" smtClean="0">
                <a:solidFill>
                  <a:schemeClr val="tx1"/>
                </a:solidFill>
                <a:effectLst/>
                <a:latin typeface="Arial MT Black"/>
              </a:rPr>
              <a:t> Improved Academic Functions </a:t>
            </a:r>
          </a:p>
          <a:p>
            <a:pPr>
              <a:buClr>
                <a:srgbClr val="FFFFFF"/>
              </a:buClr>
              <a:buFont typeface="Wingdings" pitchFamily="2" charset="2"/>
              <a:buChar char="Ø"/>
            </a:pPr>
            <a:r>
              <a:rPr lang="en-US" sz="2400" dirty="0" smtClean="0">
                <a:solidFill>
                  <a:schemeClr val="tx1"/>
                </a:solidFill>
                <a:effectLst/>
                <a:latin typeface="Arial MT Black"/>
              </a:rPr>
              <a:t> Improved School Performance </a:t>
            </a:r>
          </a:p>
          <a:p>
            <a:pPr lvl="1">
              <a:buClr>
                <a:srgbClr val="FFFFFF"/>
              </a:buClr>
              <a:buFont typeface="Wingdings" pitchFamily="2" charset="2"/>
              <a:buChar char="Ø"/>
            </a:pPr>
            <a:r>
              <a:rPr lang="en-US" sz="2400" dirty="0" smtClean="0">
                <a:solidFill>
                  <a:schemeClr val="tx1"/>
                </a:solidFill>
                <a:effectLst/>
                <a:latin typeface="Arial MT Black"/>
              </a:rPr>
              <a:t> </a:t>
            </a:r>
            <a:r>
              <a:rPr lang="en-US" sz="2400" b="1" dirty="0" smtClean="0">
                <a:solidFill>
                  <a:schemeClr val="tx1"/>
                </a:solidFill>
                <a:effectLst/>
                <a:latin typeface="Arial MT Black"/>
              </a:rPr>
              <a:t>passed high school proficiency tests (including written exam)</a:t>
            </a:r>
          </a:p>
          <a:p>
            <a:pPr lvl="1">
              <a:buClr>
                <a:srgbClr val="FFFFFF"/>
              </a:buClr>
              <a:buFont typeface="Wingdings" pitchFamily="2" charset="2"/>
              <a:buChar char="Ø"/>
            </a:pPr>
            <a:r>
              <a:rPr lang="en-US" sz="2400" b="1" dirty="0" smtClean="0">
                <a:solidFill>
                  <a:schemeClr val="tx1"/>
                </a:solidFill>
                <a:effectLst/>
                <a:latin typeface="Arial MT Black"/>
              </a:rPr>
              <a:t> earned a standard high school diploma </a:t>
            </a:r>
          </a:p>
          <a:p>
            <a:pPr>
              <a:buClr>
                <a:srgbClr val="FFFFFF"/>
              </a:buClr>
              <a:buFont typeface="Wingdings" pitchFamily="2" charset="2"/>
              <a:buChar char="Ø"/>
            </a:pPr>
            <a:r>
              <a:rPr lang="en-US" sz="2400" b="1" dirty="0" smtClean="0">
                <a:solidFill>
                  <a:schemeClr val="tx1"/>
                </a:solidFill>
                <a:effectLst/>
                <a:latin typeface="Arial MT Black"/>
              </a:rPr>
              <a:t> Follow-up report: He has completed his first year of college</a:t>
            </a:r>
            <a:endParaRPr lang="en-US" b="1" dirty="0">
              <a:effectLst/>
              <a:latin typeface="Arial M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rial MT Black"/>
              </a:rPr>
              <a:t>Future Directions</a:t>
            </a:r>
            <a:r>
              <a:rPr lang="en-US" dirty="0" smtClean="0">
                <a:latin typeface="Arial MT Black"/>
              </a:rPr>
              <a:t>:</a:t>
            </a:r>
            <a:endParaRPr lang="en-US" dirty="0"/>
          </a:p>
        </p:txBody>
      </p:sp>
      <p:sp>
        <p:nvSpPr>
          <p:cNvPr id="3" name="Content Placeholder 2"/>
          <p:cNvSpPr>
            <a:spLocks noGrp="1"/>
          </p:cNvSpPr>
          <p:nvPr>
            <p:ph idx="1"/>
          </p:nvPr>
        </p:nvSpPr>
        <p:spPr/>
        <p:txBody>
          <a:bodyPr>
            <a:normAutofit/>
          </a:bodyPr>
          <a:lstStyle/>
          <a:p>
            <a:pPr>
              <a:buClr>
                <a:srgbClr val="FFFFFF"/>
              </a:buClr>
            </a:pPr>
            <a:r>
              <a:rPr lang="en-US" sz="3200" dirty="0" smtClean="0">
                <a:latin typeface="Arial MT Black"/>
              </a:rPr>
              <a:t>More “Single-Subject Research Design” and RCT studies need to be published to document the specific impact of OT-SI treatment on body functions and academic functions for children with LD’s.</a:t>
            </a:r>
          </a:p>
          <a:p>
            <a:pPr>
              <a:buClr>
                <a:srgbClr val="FFFFFF"/>
              </a:buClr>
            </a:pPr>
            <a:r>
              <a:rPr lang="en-US" sz="3200" dirty="0" smtClean="0">
                <a:latin typeface="Arial MT Black"/>
              </a:rPr>
              <a:t>OT is an essential part of an interdisciplinary assessment and treatment for children and young adults with LD’s, but more empirical data is needed.</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287000" cy="685800"/>
          </a:xfrm>
        </p:spPr>
        <p:txBody>
          <a:bodyPr/>
          <a:lstStyle/>
          <a:p>
            <a:r>
              <a:rPr lang="en-US" sz="3800" dirty="0" smtClean="0">
                <a:latin typeface="Arial" pitchFamily="34" charset="0"/>
                <a:cs typeface="Arial" pitchFamily="34" charset="0"/>
              </a:rPr>
              <a:t>Future Perspectives: </a:t>
            </a:r>
            <a:r>
              <a:rPr lang="en-US" sz="3800" dirty="0" err="1" smtClean="0">
                <a:latin typeface="Arial" pitchFamily="34" charset="0"/>
                <a:cs typeface="Arial" pitchFamily="34" charset="0"/>
              </a:rPr>
              <a:t>InterdisciplinaryTreatment</a:t>
            </a:r>
            <a:endParaRPr lang="en-US" sz="3800" dirty="0">
              <a:latin typeface="Arial" pitchFamily="34" charset="0"/>
              <a:cs typeface="Arial" pitchFamily="34" charset="0"/>
            </a:endParaRPr>
          </a:p>
        </p:txBody>
      </p:sp>
      <p:sp>
        <p:nvSpPr>
          <p:cNvPr id="3" name="Content Placeholder 2"/>
          <p:cNvSpPr>
            <a:spLocks noGrp="1"/>
          </p:cNvSpPr>
          <p:nvPr>
            <p:ph idx="1"/>
          </p:nvPr>
        </p:nvSpPr>
        <p:spPr>
          <a:xfrm>
            <a:off x="419100" y="1524000"/>
            <a:ext cx="9296400" cy="5105400"/>
          </a:xfrm>
        </p:spPr>
        <p:txBody>
          <a:bodyPr>
            <a:normAutofit lnSpcReduction="10000"/>
          </a:bodyPr>
          <a:lstStyle/>
          <a:p>
            <a:r>
              <a:rPr lang="en-US" dirty="0" smtClean="0"/>
              <a:t>Language</a:t>
            </a:r>
          </a:p>
          <a:p>
            <a:r>
              <a:rPr lang="en-US" dirty="0" smtClean="0"/>
              <a:t>Sensory processing/integration</a:t>
            </a:r>
          </a:p>
          <a:p>
            <a:r>
              <a:rPr lang="en-US" dirty="0" smtClean="0"/>
              <a:t>Interpersonal relationships</a:t>
            </a:r>
          </a:p>
          <a:p>
            <a:r>
              <a:rPr lang="en-US" dirty="0" smtClean="0"/>
              <a:t>Social engagement</a:t>
            </a:r>
          </a:p>
          <a:p>
            <a:r>
              <a:rPr lang="en-US" dirty="0" smtClean="0"/>
              <a:t>Auditory processing</a:t>
            </a:r>
          </a:p>
          <a:p>
            <a:r>
              <a:rPr lang="en-US" dirty="0" smtClean="0"/>
              <a:t>Cognitive behavioral strategies</a:t>
            </a:r>
          </a:p>
          <a:p>
            <a:r>
              <a:rPr lang="en-US" dirty="0" smtClean="0"/>
              <a:t>Regulating mood/affect</a:t>
            </a:r>
          </a:p>
          <a:p>
            <a:r>
              <a:rPr lang="en-US" dirty="0" smtClean="0"/>
              <a:t>Executive functioning</a:t>
            </a:r>
          </a:p>
          <a:p>
            <a:r>
              <a:rPr lang="en-US" dirty="0" smtClean="0"/>
              <a:t>Academic performance</a:t>
            </a:r>
          </a:p>
          <a:p>
            <a:r>
              <a:rPr lang="en-US" dirty="0" smtClean="0"/>
              <a:t>Parent &amp; client education/training </a:t>
            </a:r>
          </a:p>
          <a:p>
            <a:pPr>
              <a:buNone/>
            </a:pPr>
            <a:endParaRPr lang="en-US" dirty="0" smtClean="0"/>
          </a:p>
          <a:p>
            <a:endParaRPr lang="en-US" dirty="0" smtClean="0"/>
          </a:p>
        </p:txBody>
      </p:sp>
      <p:grpSp>
        <p:nvGrpSpPr>
          <p:cNvPr id="6" name="Group 5"/>
          <p:cNvGrpSpPr/>
          <p:nvPr/>
        </p:nvGrpSpPr>
        <p:grpSpPr>
          <a:xfrm>
            <a:off x="342900" y="990600"/>
            <a:ext cx="9480879" cy="584775"/>
            <a:chOff x="419100" y="1091625"/>
            <a:chExt cx="9480879" cy="584775"/>
          </a:xfrm>
        </p:grpSpPr>
        <p:sp>
          <p:nvSpPr>
            <p:cNvPr id="4" name="Rectangle 3"/>
            <p:cNvSpPr/>
            <p:nvPr/>
          </p:nvSpPr>
          <p:spPr>
            <a:xfrm>
              <a:off x="5676900" y="1219200"/>
              <a:ext cx="4223079" cy="400110"/>
            </a:xfrm>
            <a:prstGeom prst="rect">
              <a:avLst/>
            </a:prstGeom>
          </p:spPr>
          <p:txBody>
            <a:bodyPr wrap="none">
              <a:spAutoFit/>
            </a:bodyPr>
            <a:lstStyle/>
            <a:p>
              <a:pPr>
                <a:buNone/>
              </a:pPr>
              <a:r>
                <a:rPr lang="en-US" sz="2000" dirty="0" smtClean="0">
                  <a:solidFill>
                    <a:schemeClr val="tx1"/>
                  </a:solidFill>
                  <a:latin typeface="Arial" pitchFamily="34" charset="0"/>
                  <a:cs typeface="Arial" pitchFamily="34" charset="0"/>
                </a:rPr>
                <a:t>(adapted from </a:t>
              </a:r>
              <a:r>
                <a:rPr lang="en-US" sz="2000" dirty="0" err="1" smtClean="0">
                  <a:solidFill>
                    <a:schemeClr val="tx1"/>
                  </a:solidFill>
                  <a:latin typeface="Arial" pitchFamily="34" charset="0"/>
                  <a:cs typeface="Arial" pitchFamily="34" charset="0"/>
                </a:rPr>
                <a:t>Doreit</a:t>
              </a:r>
              <a:r>
                <a:rPr lang="en-US" sz="2000" dirty="0" smtClean="0">
                  <a:solidFill>
                    <a:schemeClr val="tx1"/>
                  </a:solidFill>
                  <a:latin typeface="Arial" pitchFamily="34" charset="0"/>
                  <a:cs typeface="Arial" pitchFamily="34" charset="0"/>
                </a:rPr>
                <a:t> &amp; Miller, 2011)</a:t>
              </a:r>
              <a:endParaRPr lang="en-US" sz="2000" dirty="0">
                <a:solidFill>
                  <a:schemeClr val="tx1"/>
                </a:solidFill>
                <a:latin typeface="Arial" pitchFamily="34" charset="0"/>
                <a:cs typeface="Arial" pitchFamily="34" charset="0"/>
              </a:endParaRPr>
            </a:p>
          </p:txBody>
        </p:sp>
        <p:sp>
          <p:nvSpPr>
            <p:cNvPr id="5" name="Rectangle 4"/>
            <p:cNvSpPr/>
            <p:nvPr/>
          </p:nvSpPr>
          <p:spPr>
            <a:xfrm>
              <a:off x="419100" y="1091625"/>
              <a:ext cx="7467600" cy="584775"/>
            </a:xfrm>
            <a:prstGeom prst="rect">
              <a:avLst/>
            </a:prstGeom>
          </p:spPr>
          <p:txBody>
            <a:bodyPr wrap="square">
              <a:spAutoFit/>
            </a:bodyPr>
            <a:lstStyle/>
            <a:p>
              <a:pPr>
                <a:buNone/>
              </a:pPr>
              <a:r>
                <a:rPr lang="en-US" dirty="0" smtClean="0">
                  <a:solidFill>
                    <a:schemeClr val="tx1"/>
                  </a:solidFill>
                  <a:latin typeface="Arial" pitchFamily="34" charset="0"/>
                  <a:cs typeface="Arial" pitchFamily="34" charset="0"/>
                </a:rPr>
                <a:t>Complimentary Interventions</a:t>
              </a:r>
              <a:endParaRPr lang="en-US" dirty="0">
                <a:solidFill>
                  <a:schemeClr val="tx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0287000" cy="1143000"/>
          </a:xfrm>
        </p:spPr>
        <p:txBody>
          <a:bodyPr/>
          <a:lstStyle/>
          <a:p>
            <a:pPr algn="ctr">
              <a:defRPr/>
            </a:pPr>
            <a:r>
              <a:rPr lang="en-US" dirty="0" smtClean="0"/>
              <a:t>Thank You</a:t>
            </a:r>
            <a:endParaRPr lang="en-US" dirty="0"/>
          </a:p>
        </p:txBody>
      </p:sp>
      <p:sp>
        <p:nvSpPr>
          <p:cNvPr id="3" name="Content Placeholder 2"/>
          <p:cNvSpPr>
            <a:spLocks noGrp="1"/>
          </p:cNvSpPr>
          <p:nvPr>
            <p:ph idx="1"/>
          </p:nvPr>
        </p:nvSpPr>
        <p:spPr>
          <a:xfrm>
            <a:off x="0" y="1143000"/>
            <a:ext cx="10287000" cy="4114800"/>
          </a:xfrm>
        </p:spPr>
        <p:txBody>
          <a:bodyPr/>
          <a:lstStyle/>
          <a:p>
            <a:pPr algn="ctr">
              <a:buFont typeface="Monotype Sorts" pitchFamily="2" charset="2"/>
              <a:buNone/>
              <a:defRPr/>
            </a:pPr>
            <a:r>
              <a:rPr lang="en-US" sz="4000" dirty="0" smtClean="0"/>
              <a:t>Questions &amp; Comments</a:t>
            </a:r>
          </a:p>
          <a:p>
            <a:pPr algn="ctr">
              <a:buFont typeface="Monotype Sorts" pitchFamily="2" charset="2"/>
              <a:buNone/>
              <a:defRPr/>
            </a:pPr>
            <a:endParaRPr lang="en-US" sz="4000" dirty="0" smtClean="0"/>
          </a:p>
          <a:p>
            <a:pPr algn="ctr">
              <a:buFont typeface="Monotype Sorts" pitchFamily="2" charset="2"/>
              <a:buNone/>
              <a:defRPr/>
            </a:pPr>
            <a:endParaRPr lang="en-US" sz="4000" dirty="0"/>
          </a:p>
        </p:txBody>
      </p:sp>
      <p:sp>
        <p:nvSpPr>
          <p:cNvPr id="4" name="Rectangle 3"/>
          <p:cNvSpPr/>
          <p:nvPr/>
        </p:nvSpPr>
        <p:spPr>
          <a:xfrm>
            <a:off x="2571750" y="2385501"/>
            <a:ext cx="5143500" cy="4425827"/>
          </a:xfrm>
          <a:prstGeom prst="rect">
            <a:avLst/>
          </a:prstGeom>
        </p:spPr>
        <p:txBody>
          <a:bodyPr>
            <a:spAutoFit/>
          </a:bodyPr>
          <a:lstStyle/>
          <a:p>
            <a:pPr marL="342900" indent="-342900" algn="ctr">
              <a:lnSpc>
                <a:spcPct val="80000"/>
              </a:lnSpc>
              <a:buNone/>
              <a:defRPr/>
            </a:pPr>
            <a:r>
              <a:rPr lang="en-US" b="1" dirty="0" smtClean="0">
                <a:solidFill>
                  <a:srgbClr val="FFFFFF"/>
                </a:solidFill>
              </a:rPr>
              <a:t>Tim Conway, Ph.D.</a:t>
            </a:r>
          </a:p>
          <a:p>
            <a:pPr marL="342900" indent="-342900" algn="ctr">
              <a:lnSpc>
                <a:spcPct val="80000"/>
              </a:lnSpc>
              <a:buNone/>
              <a:defRPr/>
            </a:pPr>
            <a:r>
              <a:rPr lang="en-US" dirty="0" smtClean="0">
                <a:solidFill>
                  <a:srgbClr val="FFFFFF"/>
                </a:solidFill>
              </a:rPr>
              <a:t>The Morris Center, Inc.</a:t>
            </a:r>
          </a:p>
          <a:p>
            <a:pPr marL="342900" indent="-342900" algn="ctr">
              <a:lnSpc>
                <a:spcPct val="80000"/>
              </a:lnSpc>
              <a:buNone/>
              <a:defRPr/>
            </a:pPr>
            <a:r>
              <a:rPr lang="en-US" dirty="0" smtClean="0">
                <a:solidFill>
                  <a:srgbClr val="FFFFFF"/>
                </a:solidFill>
              </a:rPr>
              <a:t>Gainesville, Florida</a:t>
            </a:r>
          </a:p>
          <a:p>
            <a:pPr marL="342900" indent="-342900" algn="ctr">
              <a:lnSpc>
                <a:spcPct val="80000"/>
              </a:lnSpc>
              <a:buNone/>
              <a:defRPr/>
            </a:pPr>
            <a:endParaRPr lang="en-US" dirty="0" smtClean="0">
              <a:solidFill>
                <a:srgbClr val="FFFFFF"/>
              </a:solidFill>
            </a:endParaRPr>
          </a:p>
          <a:p>
            <a:pPr marL="342900" indent="-342900" algn="ctr">
              <a:lnSpc>
                <a:spcPct val="80000"/>
              </a:lnSpc>
              <a:buNone/>
              <a:defRPr/>
            </a:pPr>
            <a:r>
              <a:rPr lang="en-US" u="sng" dirty="0" smtClean="0">
                <a:solidFill>
                  <a:srgbClr val="FFFFFF"/>
                </a:solidFill>
              </a:rPr>
              <a:t>twc@morriscenters.com</a:t>
            </a:r>
          </a:p>
          <a:p>
            <a:pPr marL="342900" indent="-342900" algn="ctr">
              <a:lnSpc>
                <a:spcPct val="80000"/>
              </a:lnSpc>
              <a:buNone/>
              <a:defRPr/>
            </a:pPr>
            <a:endParaRPr lang="en-US" u="sng" dirty="0" smtClean="0">
              <a:solidFill>
                <a:srgbClr val="FFFFFF"/>
              </a:solidFill>
            </a:endParaRPr>
          </a:p>
          <a:p>
            <a:pPr marL="342900" indent="-342900" algn="ctr">
              <a:lnSpc>
                <a:spcPct val="80000"/>
              </a:lnSpc>
              <a:buNone/>
              <a:defRPr/>
            </a:pPr>
            <a:r>
              <a:rPr lang="en-US" u="sng" dirty="0" smtClean="0">
                <a:solidFill>
                  <a:srgbClr val="FFFFFF"/>
                </a:solidFill>
              </a:rPr>
              <a:t>www.TheMorrisCenter.com</a:t>
            </a:r>
          </a:p>
          <a:p>
            <a:pPr marL="342900" indent="-342900" algn="ctr">
              <a:lnSpc>
                <a:spcPct val="80000"/>
              </a:lnSpc>
              <a:buNone/>
              <a:defRPr/>
            </a:pPr>
            <a:endParaRPr lang="en-US" u="sng" dirty="0" smtClean="0">
              <a:solidFill>
                <a:srgbClr val="FFFFFF"/>
              </a:solidFill>
            </a:endParaRPr>
          </a:p>
          <a:p>
            <a:pPr marL="342900" indent="-342900" algn="ctr">
              <a:lnSpc>
                <a:spcPct val="80000"/>
              </a:lnSpc>
              <a:buNone/>
              <a:defRPr/>
            </a:pPr>
            <a:endParaRPr lang="en-US" u="sng" dirty="0" smtClean="0">
              <a:solidFill>
                <a:srgbClr val="FFFFFF"/>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homunculus.jpg"/>
          <p:cNvPicPr>
            <a:picLocks noChangeAspect="1"/>
          </p:cNvPicPr>
          <p:nvPr/>
        </p:nvPicPr>
        <p:blipFill>
          <a:blip r:embed="rId2" cstate="print"/>
          <a:srcRect/>
          <a:stretch>
            <a:fillRect/>
          </a:stretch>
        </p:blipFill>
        <p:spPr bwMode="auto">
          <a:xfrm>
            <a:off x="-38100" y="0"/>
            <a:ext cx="103251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McGill-Homunculus_motor.jpg"/>
          <p:cNvPicPr>
            <a:picLocks noChangeAspect="1"/>
          </p:cNvPicPr>
          <p:nvPr/>
        </p:nvPicPr>
        <p:blipFill>
          <a:blip r:embed="rId2" cstate="print"/>
          <a:srcRect/>
          <a:stretch>
            <a:fillRect/>
          </a:stretch>
        </p:blipFill>
        <p:spPr bwMode="auto">
          <a:xfrm>
            <a:off x="0" y="0"/>
            <a:ext cx="10287000" cy="689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0" y="152401"/>
            <a:ext cx="10287000" cy="519113"/>
          </a:xfrm>
          <a:prstGeom prst="rect">
            <a:avLst/>
          </a:prstGeom>
          <a:noFill/>
          <a:ln w="9525">
            <a:noFill/>
            <a:miter lim="800000"/>
            <a:headEnd/>
            <a:tailEnd/>
          </a:ln>
          <a:effectLst/>
        </p:spPr>
        <p:txBody>
          <a:bodyPr>
            <a:spAutoFit/>
          </a:bodyPr>
          <a:lstStyle/>
          <a:p>
            <a:pPr>
              <a:spcBef>
                <a:spcPct val="50000"/>
              </a:spcBef>
              <a:buNone/>
            </a:pPr>
            <a:r>
              <a:rPr lang="en-US" sz="2800" b="1" dirty="0">
                <a:solidFill>
                  <a:schemeClr val="tx2"/>
                </a:solidFill>
                <a:latin typeface="Arial" charset="0"/>
              </a:rPr>
              <a:t>UNIVERSAL SPEECH PERCEPTION: 0-6 MONTHS</a:t>
            </a:r>
          </a:p>
        </p:txBody>
      </p:sp>
      <p:sp>
        <p:nvSpPr>
          <p:cNvPr id="293891" name="Line 3"/>
          <p:cNvSpPr>
            <a:spLocks noChangeShapeType="1"/>
          </p:cNvSpPr>
          <p:nvPr/>
        </p:nvSpPr>
        <p:spPr bwMode="auto">
          <a:xfrm>
            <a:off x="10503099" y="2743200"/>
            <a:ext cx="0" cy="1049338"/>
          </a:xfrm>
          <a:prstGeom prst="line">
            <a:avLst/>
          </a:prstGeom>
          <a:noFill/>
          <a:ln w="9525">
            <a:noFill/>
            <a:round/>
            <a:headEnd/>
            <a:tailEnd/>
          </a:ln>
          <a:effectLst/>
        </p:spPr>
        <p:txBody>
          <a:bodyPr/>
          <a:lstStyle/>
          <a:p>
            <a:pPr>
              <a:buNone/>
            </a:pPr>
            <a:endParaRPr lang="en-US"/>
          </a:p>
        </p:txBody>
      </p:sp>
      <p:sp>
        <p:nvSpPr>
          <p:cNvPr id="293892" name="Line 4"/>
          <p:cNvSpPr>
            <a:spLocks noChangeShapeType="1"/>
          </p:cNvSpPr>
          <p:nvPr/>
        </p:nvSpPr>
        <p:spPr bwMode="auto">
          <a:xfrm>
            <a:off x="1430536" y="2743200"/>
            <a:ext cx="9072563" cy="0"/>
          </a:xfrm>
          <a:prstGeom prst="line">
            <a:avLst/>
          </a:prstGeom>
          <a:noFill/>
          <a:ln w="9525">
            <a:noFill/>
            <a:round/>
            <a:headEnd/>
            <a:tailEnd/>
          </a:ln>
          <a:effectLst/>
        </p:spPr>
        <p:txBody>
          <a:bodyPr/>
          <a:lstStyle/>
          <a:p>
            <a:pPr>
              <a:buNone/>
            </a:pPr>
            <a:endParaRPr lang="en-US"/>
          </a:p>
        </p:txBody>
      </p:sp>
      <p:grpSp>
        <p:nvGrpSpPr>
          <p:cNvPr id="2" name="Group 5"/>
          <p:cNvGrpSpPr>
            <a:grpSpLocks/>
          </p:cNvGrpSpPr>
          <p:nvPr/>
        </p:nvGrpSpPr>
        <p:grpSpPr bwMode="auto">
          <a:xfrm>
            <a:off x="-83939" y="2743200"/>
            <a:ext cx="10370940" cy="1049338"/>
            <a:chOff x="-47" y="1728"/>
            <a:chExt cx="5807" cy="661"/>
          </a:xfrm>
        </p:grpSpPr>
        <p:sp>
          <p:nvSpPr>
            <p:cNvPr id="293894" name="Line 6"/>
            <p:cNvSpPr>
              <a:spLocks noChangeShapeType="1"/>
            </p:cNvSpPr>
            <p:nvPr/>
          </p:nvSpPr>
          <p:spPr bwMode="auto">
            <a:xfrm>
              <a:off x="96" y="1728"/>
              <a:ext cx="705" cy="0"/>
            </a:xfrm>
            <a:prstGeom prst="line">
              <a:avLst/>
            </a:prstGeom>
            <a:noFill/>
            <a:ln w="12700">
              <a:solidFill>
                <a:srgbClr val="336600"/>
              </a:solidFill>
              <a:round/>
              <a:headEnd/>
              <a:tailEnd/>
            </a:ln>
            <a:effectLst/>
          </p:spPr>
          <p:txBody>
            <a:bodyPr/>
            <a:lstStyle/>
            <a:p>
              <a:pPr>
                <a:buNone/>
              </a:pPr>
              <a:endParaRPr lang="en-US"/>
            </a:p>
          </p:txBody>
        </p:sp>
        <p:sp>
          <p:nvSpPr>
            <p:cNvPr id="293895" name="Line 7"/>
            <p:cNvSpPr>
              <a:spLocks noChangeShapeType="1"/>
            </p:cNvSpPr>
            <p:nvPr/>
          </p:nvSpPr>
          <p:spPr bwMode="auto">
            <a:xfrm>
              <a:off x="96" y="2389"/>
              <a:ext cx="705" cy="0"/>
            </a:xfrm>
            <a:prstGeom prst="line">
              <a:avLst/>
            </a:prstGeom>
            <a:noFill/>
            <a:ln w="12700">
              <a:solidFill>
                <a:srgbClr val="660066"/>
              </a:solidFill>
              <a:round/>
              <a:headEnd/>
              <a:tailEnd/>
            </a:ln>
            <a:effectLst/>
          </p:spPr>
          <p:txBody>
            <a:bodyPr/>
            <a:lstStyle/>
            <a:p>
              <a:pPr>
                <a:buNone/>
              </a:pPr>
              <a:endParaRPr lang="en-US"/>
            </a:p>
          </p:txBody>
        </p:sp>
        <p:sp>
          <p:nvSpPr>
            <p:cNvPr id="293896" name="Line 8"/>
            <p:cNvSpPr>
              <a:spLocks noChangeShapeType="1"/>
            </p:cNvSpPr>
            <p:nvPr/>
          </p:nvSpPr>
          <p:spPr bwMode="auto">
            <a:xfrm>
              <a:off x="801" y="2064"/>
              <a:ext cx="0" cy="325"/>
            </a:xfrm>
            <a:prstGeom prst="line">
              <a:avLst/>
            </a:prstGeom>
            <a:noFill/>
            <a:ln w="12700">
              <a:solidFill>
                <a:srgbClr val="FF3300"/>
              </a:solidFill>
              <a:round/>
              <a:headEnd/>
              <a:tailEnd/>
            </a:ln>
            <a:effectLst/>
          </p:spPr>
          <p:txBody>
            <a:bodyPr/>
            <a:lstStyle/>
            <a:p>
              <a:pPr>
                <a:buNone/>
              </a:pPr>
              <a:endParaRPr lang="en-US"/>
            </a:p>
          </p:txBody>
        </p:sp>
        <p:sp>
          <p:nvSpPr>
            <p:cNvPr id="293897" name="Line 9"/>
            <p:cNvSpPr>
              <a:spLocks noChangeShapeType="1"/>
            </p:cNvSpPr>
            <p:nvPr/>
          </p:nvSpPr>
          <p:spPr bwMode="auto">
            <a:xfrm>
              <a:off x="1392" y="2064"/>
              <a:ext cx="0" cy="325"/>
            </a:xfrm>
            <a:prstGeom prst="line">
              <a:avLst/>
            </a:prstGeom>
            <a:noFill/>
            <a:ln w="38100">
              <a:solidFill>
                <a:srgbClr val="FFFF00"/>
              </a:solidFill>
              <a:round/>
              <a:headEnd/>
              <a:tailEnd/>
            </a:ln>
            <a:effectLst/>
          </p:spPr>
          <p:txBody>
            <a:bodyPr/>
            <a:lstStyle/>
            <a:p>
              <a:pPr>
                <a:buNone/>
              </a:pPr>
              <a:endParaRPr lang="en-US"/>
            </a:p>
          </p:txBody>
        </p:sp>
        <p:sp>
          <p:nvSpPr>
            <p:cNvPr id="293898" name="Line 10"/>
            <p:cNvSpPr>
              <a:spLocks noChangeShapeType="1"/>
            </p:cNvSpPr>
            <p:nvPr/>
          </p:nvSpPr>
          <p:spPr bwMode="auto">
            <a:xfrm>
              <a:off x="2004" y="2064"/>
              <a:ext cx="0" cy="325"/>
            </a:xfrm>
            <a:prstGeom prst="line">
              <a:avLst/>
            </a:prstGeom>
            <a:noFill/>
            <a:ln w="38100">
              <a:solidFill>
                <a:srgbClr val="FFFF00"/>
              </a:solidFill>
              <a:round/>
              <a:headEnd/>
              <a:tailEnd/>
            </a:ln>
            <a:effectLst/>
          </p:spPr>
          <p:txBody>
            <a:bodyPr/>
            <a:lstStyle/>
            <a:p>
              <a:pPr>
                <a:buNone/>
              </a:pPr>
              <a:endParaRPr lang="en-US"/>
            </a:p>
          </p:txBody>
        </p:sp>
        <p:sp>
          <p:nvSpPr>
            <p:cNvPr id="293899" name="Line 11"/>
            <p:cNvSpPr>
              <a:spLocks noChangeShapeType="1"/>
            </p:cNvSpPr>
            <p:nvPr/>
          </p:nvSpPr>
          <p:spPr bwMode="auto">
            <a:xfrm>
              <a:off x="2620" y="2064"/>
              <a:ext cx="0" cy="325"/>
            </a:xfrm>
            <a:prstGeom prst="line">
              <a:avLst/>
            </a:prstGeom>
            <a:noFill/>
            <a:ln w="38100">
              <a:solidFill>
                <a:srgbClr val="FFFF00"/>
              </a:solidFill>
              <a:round/>
              <a:headEnd/>
              <a:tailEnd/>
            </a:ln>
            <a:effectLst/>
          </p:spPr>
          <p:txBody>
            <a:bodyPr/>
            <a:lstStyle/>
            <a:p>
              <a:pPr>
                <a:buNone/>
              </a:pPr>
              <a:endParaRPr lang="en-US"/>
            </a:p>
          </p:txBody>
        </p:sp>
        <p:sp>
          <p:nvSpPr>
            <p:cNvPr id="293900" name="Line 12"/>
            <p:cNvSpPr>
              <a:spLocks noChangeShapeType="1"/>
            </p:cNvSpPr>
            <p:nvPr/>
          </p:nvSpPr>
          <p:spPr bwMode="auto">
            <a:xfrm>
              <a:off x="801" y="1728"/>
              <a:ext cx="0" cy="336"/>
            </a:xfrm>
            <a:prstGeom prst="line">
              <a:avLst/>
            </a:prstGeom>
            <a:noFill/>
            <a:ln w="12700">
              <a:solidFill>
                <a:srgbClr val="336600"/>
              </a:solidFill>
              <a:round/>
              <a:headEnd/>
              <a:tailEnd/>
            </a:ln>
            <a:effectLst/>
          </p:spPr>
          <p:txBody>
            <a:bodyPr/>
            <a:lstStyle/>
            <a:p>
              <a:pPr>
                <a:buNone/>
              </a:pPr>
              <a:endParaRPr lang="en-US"/>
            </a:p>
          </p:txBody>
        </p:sp>
        <p:sp>
          <p:nvSpPr>
            <p:cNvPr id="293901" name="Rectangle 13"/>
            <p:cNvSpPr>
              <a:spLocks noChangeArrowheads="1"/>
            </p:cNvSpPr>
            <p:nvPr/>
          </p:nvSpPr>
          <p:spPr bwMode="auto">
            <a:xfrm>
              <a:off x="4967" y="2064"/>
              <a:ext cx="793" cy="325"/>
            </a:xfrm>
            <a:prstGeom prst="rect">
              <a:avLst/>
            </a:prstGeom>
            <a:noFill/>
            <a:ln w="9525">
              <a:noFill/>
              <a:miter lim="800000"/>
              <a:headEnd/>
              <a:tailEnd/>
            </a:ln>
            <a:effectLst/>
          </p:spPr>
          <p:txBody>
            <a:bodyPr anchor="b"/>
            <a:lstStyle/>
            <a:p>
              <a:pPr fontAlgn="b">
                <a:buClr>
                  <a:srgbClr val="FFFF00"/>
                </a:buClr>
                <a:buNone/>
              </a:pPr>
              <a:r>
                <a:rPr lang="en-US" sz="1400" b="1">
                  <a:solidFill>
                    <a:srgbClr val="FFFFCC"/>
                  </a:solidFill>
                  <a:latin typeface="Arial" charset="0"/>
                  <a:cs typeface="Arial" charset="0"/>
                </a:rPr>
                <a:t>Time (months)</a:t>
              </a:r>
              <a:endParaRPr lang="en-US" sz="1400" b="1">
                <a:solidFill>
                  <a:srgbClr val="FFFFCC"/>
                </a:solidFill>
                <a:latin typeface="Arial" charset="0"/>
              </a:endParaRPr>
            </a:p>
          </p:txBody>
        </p:sp>
        <p:sp>
          <p:nvSpPr>
            <p:cNvPr id="293902" name="Rectangle 14"/>
            <p:cNvSpPr>
              <a:spLocks noChangeArrowheads="1"/>
            </p:cNvSpPr>
            <p:nvPr/>
          </p:nvSpPr>
          <p:spPr bwMode="auto">
            <a:xfrm>
              <a:off x="4376" y="2064"/>
              <a:ext cx="591" cy="325"/>
            </a:xfrm>
            <a:prstGeom prst="rect">
              <a:avLst/>
            </a:prstGeom>
            <a:noFill/>
            <a:ln w="9525">
              <a:noFill/>
              <a:miter lim="800000"/>
              <a:headEnd/>
              <a:tailEnd/>
            </a:ln>
            <a:effectLst/>
          </p:spPr>
          <p:txBody>
            <a:bodyPr anchor="b"/>
            <a:lstStyle/>
            <a:p>
              <a:pPr fontAlgn="b">
                <a:buClr>
                  <a:srgbClr val="FFFF00"/>
                </a:buClr>
                <a:buNone/>
              </a:pPr>
              <a:r>
                <a:rPr lang="en-US" sz="1200" b="1">
                  <a:solidFill>
                    <a:srgbClr val="FFFFCC"/>
                  </a:solidFill>
                  <a:latin typeface="Arial" charset="0"/>
                  <a:cs typeface="Arial" charset="0"/>
                </a:rPr>
                <a:t>6</a:t>
              </a:r>
              <a:endParaRPr lang="en-US" sz="1200" b="1">
                <a:solidFill>
                  <a:srgbClr val="FFFFCC"/>
                </a:solidFill>
                <a:latin typeface="Arial" charset="0"/>
              </a:endParaRPr>
            </a:p>
          </p:txBody>
        </p:sp>
        <p:sp>
          <p:nvSpPr>
            <p:cNvPr id="293903" name="Rectangle 15"/>
            <p:cNvSpPr>
              <a:spLocks noChangeArrowheads="1"/>
            </p:cNvSpPr>
            <p:nvPr/>
          </p:nvSpPr>
          <p:spPr bwMode="auto">
            <a:xfrm>
              <a:off x="3760" y="2064"/>
              <a:ext cx="616" cy="325"/>
            </a:xfrm>
            <a:prstGeom prst="rect">
              <a:avLst/>
            </a:prstGeom>
            <a:noFill/>
            <a:ln w="9525">
              <a:noFill/>
              <a:miter lim="800000"/>
              <a:headEnd/>
              <a:tailEnd/>
            </a:ln>
            <a:effectLst/>
          </p:spPr>
          <p:txBody>
            <a:bodyPr anchor="b"/>
            <a:lstStyle/>
            <a:p>
              <a:pPr fontAlgn="b">
                <a:buClr>
                  <a:srgbClr val="FFFF00"/>
                </a:buClr>
                <a:buNone/>
              </a:pPr>
              <a:r>
                <a:rPr lang="en-US" sz="1200" b="1">
                  <a:solidFill>
                    <a:srgbClr val="FFFFCC"/>
                  </a:solidFill>
                  <a:latin typeface="Arial" charset="0"/>
                  <a:cs typeface="Arial" charset="0"/>
                </a:rPr>
                <a:t>5</a:t>
              </a:r>
              <a:endParaRPr lang="en-US" sz="1200" b="1">
                <a:solidFill>
                  <a:srgbClr val="FFFFCC"/>
                </a:solidFill>
                <a:latin typeface="Arial" charset="0"/>
              </a:endParaRPr>
            </a:p>
          </p:txBody>
        </p:sp>
        <p:sp>
          <p:nvSpPr>
            <p:cNvPr id="293904" name="Rectangle 16"/>
            <p:cNvSpPr>
              <a:spLocks noChangeArrowheads="1"/>
            </p:cNvSpPr>
            <p:nvPr/>
          </p:nvSpPr>
          <p:spPr bwMode="auto">
            <a:xfrm>
              <a:off x="3144" y="2064"/>
              <a:ext cx="616" cy="325"/>
            </a:xfrm>
            <a:prstGeom prst="rect">
              <a:avLst/>
            </a:prstGeom>
            <a:noFill/>
            <a:ln w="9525">
              <a:noFill/>
              <a:miter lim="800000"/>
              <a:headEnd/>
              <a:tailEnd/>
            </a:ln>
            <a:effectLst/>
          </p:spPr>
          <p:txBody>
            <a:bodyPr anchor="b"/>
            <a:lstStyle/>
            <a:p>
              <a:pPr fontAlgn="b">
                <a:buClr>
                  <a:srgbClr val="FFFF00"/>
                </a:buClr>
                <a:buNone/>
              </a:pPr>
              <a:r>
                <a:rPr lang="en-US" sz="1200" b="1">
                  <a:solidFill>
                    <a:srgbClr val="FFFFCC"/>
                  </a:solidFill>
                  <a:latin typeface="Arial" charset="0"/>
                  <a:cs typeface="Arial" charset="0"/>
                </a:rPr>
                <a:t>4</a:t>
              </a:r>
              <a:endParaRPr lang="en-US" sz="1200" b="1">
                <a:solidFill>
                  <a:srgbClr val="FFFFCC"/>
                </a:solidFill>
                <a:latin typeface="Arial" charset="0"/>
              </a:endParaRPr>
            </a:p>
          </p:txBody>
        </p:sp>
        <p:sp>
          <p:nvSpPr>
            <p:cNvPr id="293905" name="Rectangle 17"/>
            <p:cNvSpPr>
              <a:spLocks noChangeArrowheads="1"/>
            </p:cNvSpPr>
            <p:nvPr/>
          </p:nvSpPr>
          <p:spPr bwMode="auto">
            <a:xfrm>
              <a:off x="2602" y="2064"/>
              <a:ext cx="616" cy="325"/>
            </a:xfrm>
            <a:prstGeom prst="rect">
              <a:avLst/>
            </a:prstGeom>
            <a:noFill/>
            <a:ln w="9525">
              <a:noFill/>
              <a:miter lim="800000"/>
              <a:headEnd/>
              <a:tailEnd/>
            </a:ln>
            <a:effectLst/>
          </p:spPr>
          <p:txBody>
            <a:bodyPr anchor="b"/>
            <a:lstStyle/>
            <a:p>
              <a:pPr fontAlgn="b">
                <a:buClr>
                  <a:srgbClr val="FFFF00"/>
                </a:buClr>
                <a:buNone/>
              </a:pPr>
              <a:r>
                <a:rPr lang="en-US" sz="1200" b="1">
                  <a:solidFill>
                    <a:srgbClr val="FFFFCC"/>
                  </a:solidFill>
                  <a:latin typeface="Arial" charset="0"/>
                  <a:cs typeface="Arial" charset="0"/>
                </a:rPr>
                <a:t>3</a:t>
              </a:r>
              <a:endParaRPr lang="en-US" sz="1200" b="1">
                <a:solidFill>
                  <a:srgbClr val="FFFFCC"/>
                </a:solidFill>
                <a:latin typeface="Arial" charset="0"/>
              </a:endParaRPr>
            </a:p>
          </p:txBody>
        </p:sp>
        <p:sp>
          <p:nvSpPr>
            <p:cNvPr id="293906" name="Rectangle 18"/>
            <p:cNvSpPr>
              <a:spLocks noChangeArrowheads="1"/>
            </p:cNvSpPr>
            <p:nvPr/>
          </p:nvSpPr>
          <p:spPr bwMode="auto">
            <a:xfrm>
              <a:off x="1986" y="2064"/>
              <a:ext cx="616" cy="325"/>
            </a:xfrm>
            <a:prstGeom prst="rect">
              <a:avLst/>
            </a:prstGeom>
            <a:noFill/>
            <a:ln w="9525">
              <a:noFill/>
              <a:miter lim="800000"/>
              <a:headEnd/>
              <a:tailEnd/>
            </a:ln>
            <a:effectLst/>
          </p:spPr>
          <p:txBody>
            <a:bodyPr anchor="b"/>
            <a:lstStyle/>
            <a:p>
              <a:pPr fontAlgn="b">
                <a:buClr>
                  <a:srgbClr val="FFFF00"/>
                </a:buClr>
                <a:buNone/>
              </a:pPr>
              <a:r>
                <a:rPr lang="en-US" sz="1200" b="1">
                  <a:solidFill>
                    <a:srgbClr val="FFFFCC"/>
                  </a:solidFill>
                  <a:latin typeface="Arial" charset="0"/>
                  <a:cs typeface="Arial" charset="0"/>
                </a:rPr>
                <a:t>2</a:t>
              </a:r>
              <a:endParaRPr lang="en-US" sz="1200" b="1">
                <a:solidFill>
                  <a:srgbClr val="FFFFCC"/>
                </a:solidFill>
                <a:latin typeface="Arial" charset="0"/>
              </a:endParaRPr>
            </a:p>
          </p:txBody>
        </p:sp>
        <p:sp>
          <p:nvSpPr>
            <p:cNvPr id="293907" name="Rectangle 19"/>
            <p:cNvSpPr>
              <a:spLocks noChangeArrowheads="1"/>
            </p:cNvSpPr>
            <p:nvPr/>
          </p:nvSpPr>
          <p:spPr bwMode="auto">
            <a:xfrm>
              <a:off x="1344" y="2064"/>
              <a:ext cx="629" cy="325"/>
            </a:xfrm>
            <a:prstGeom prst="rect">
              <a:avLst/>
            </a:prstGeom>
            <a:noFill/>
            <a:ln w="9525">
              <a:noFill/>
              <a:miter lim="800000"/>
              <a:headEnd/>
              <a:tailEnd/>
            </a:ln>
            <a:effectLst/>
          </p:spPr>
          <p:txBody>
            <a:bodyPr anchor="b"/>
            <a:lstStyle/>
            <a:p>
              <a:pPr fontAlgn="b">
                <a:buClr>
                  <a:srgbClr val="FFFF00"/>
                </a:buClr>
                <a:buNone/>
              </a:pPr>
              <a:r>
                <a:rPr lang="en-US" sz="1200" b="1">
                  <a:solidFill>
                    <a:srgbClr val="FFFFCC"/>
                  </a:solidFill>
                  <a:latin typeface="Arial" charset="0"/>
                  <a:cs typeface="Arial" charset="0"/>
                </a:rPr>
                <a:t>1</a:t>
              </a:r>
              <a:endParaRPr lang="en-US" sz="1200" b="1">
                <a:solidFill>
                  <a:srgbClr val="FFFFCC"/>
                </a:solidFill>
                <a:latin typeface="Arial" charset="0"/>
              </a:endParaRPr>
            </a:p>
          </p:txBody>
        </p:sp>
        <p:sp>
          <p:nvSpPr>
            <p:cNvPr id="293908" name="Rectangle 20"/>
            <p:cNvSpPr>
              <a:spLocks noChangeArrowheads="1"/>
            </p:cNvSpPr>
            <p:nvPr/>
          </p:nvSpPr>
          <p:spPr bwMode="auto">
            <a:xfrm>
              <a:off x="754" y="2064"/>
              <a:ext cx="603" cy="325"/>
            </a:xfrm>
            <a:prstGeom prst="rect">
              <a:avLst/>
            </a:prstGeom>
            <a:noFill/>
            <a:ln w="9525">
              <a:noFill/>
              <a:miter lim="800000"/>
              <a:headEnd/>
              <a:tailEnd/>
            </a:ln>
            <a:effectLst/>
          </p:spPr>
          <p:txBody>
            <a:bodyPr anchor="b"/>
            <a:lstStyle/>
            <a:p>
              <a:pPr fontAlgn="b">
                <a:buClr>
                  <a:srgbClr val="FFFF00"/>
                </a:buClr>
                <a:buNone/>
              </a:pPr>
              <a:r>
                <a:rPr lang="en-US" sz="1200" b="1">
                  <a:solidFill>
                    <a:srgbClr val="FFFFCC"/>
                  </a:solidFill>
                  <a:latin typeface="Arial" charset="0"/>
                  <a:cs typeface="Arial" charset="0"/>
                </a:rPr>
                <a:t>0</a:t>
              </a:r>
              <a:endParaRPr lang="en-US" sz="1200" b="1">
                <a:solidFill>
                  <a:srgbClr val="FFFFCC"/>
                </a:solidFill>
                <a:latin typeface="Arial" charset="0"/>
              </a:endParaRPr>
            </a:p>
          </p:txBody>
        </p:sp>
        <p:sp>
          <p:nvSpPr>
            <p:cNvPr id="293909" name="Rectangle 21"/>
            <p:cNvSpPr>
              <a:spLocks noChangeArrowheads="1"/>
            </p:cNvSpPr>
            <p:nvPr/>
          </p:nvSpPr>
          <p:spPr bwMode="auto">
            <a:xfrm>
              <a:off x="0" y="2064"/>
              <a:ext cx="801" cy="325"/>
            </a:xfrm>
            <a:prstGeom prst="rect">
              <a:avLst/>
            </a:prstGeom>
            <a:noFill/>
            <a:ln w="38100">
              <a:solidFill>
                <a:srgbClr val="FF3300"/>
              </a:solidFill>
              <a:miter lim="800000"/>
              <a:headEnd/>
              <a:tailEnd/>
            </a:ln>
            <a:effectLst/>
          </p:spPr>
          <p:txBody>
            <a:bodyPr anchor="b"/>
            <a:lstStyle/>
            <a:p>
              <a:pPr algn="r" fontAlgn="b">
                <a:buClr>
                  <a:srgbClr val="FFFF00"/>
                </a:buClr>
                <a:buNone/>
              </a:pPr>
              <a:r>
                <a:rPr lang="en-US" sz="1400" b="1">
                  <a:solidFill>
                    <a:srgbClr val="FFFFCC"/>
                  </a:solidFill>
                  <a:latin typeface="Arial" charset="0"/>
                  <a:cs typeface="Arial" charset="0"/>
                </a:rPr>
                <a:t>Production</a:t>
              </a:r>
            </a:p>
            <a:p>
              <a:pPr algn="r" fontAlgn="b">
                <a:buClr>
                  <a:srgbClr val="FFFF00"/>
                </a:buClr>
                <a:buNone/>
              </a:pPr>
              <a:endParaRPr lang="en-US" sz="900" b="1">
                <a:solidFill>
                  <a:srgbClr val="FFFFCC"/>
                </a:solidFill>
                <a:latin typeface="Arial" charset="0"/>
                <a:cs typeface="Arial" charset="0"/>
              </a:endParaRPr>
            </a:p>
          </p:txBody>
        </p:sp>
        <p:sp>
          <p:nvSpPr>
            <p:cNvPr id="293910" name="Rectangle 22"/>
            <p:cNvSpPr>
              <a:spLocks noChangeArrowheads="1"/>
            </p:cNvSpPr>
            <p:nvPr/>
          </p:nvSpPr>
          <p:spPr bwMode="auto">
            <a:xfrm>
              <a:off x="0" y="1728"/>
              <a:ext cx="801" cy="336"/>
            </a:xfrm>
            <a:prstGeom prst="rect">
              <a:avLst/>
            </a:prstGeom>
            <a:noFill/>
            <a:ln w="38100">
              <a:solidFill>
                <a:srgbClr val="FF3300"/>
              </a:solidFill>
              <a:miter lim="800000"/>
              <a:headEnd/>
              <a:tailEnd/>
            </a:ln>
            <a:effectLst/>
          </p:spPr>
          <p:txBody>
            <a:bodyPr anchor="b"/>
            <a:lstStyle/>
            <a:p>
              <a:pPr algn="r" fontAlgn="b">
                <a:buClr>
                  <a:srgbClr val="FFFF00"/>
                </a:buClr>
                <a:buNone/>
              </a:pPr>
              <a:r>
                <a:rPr lang="en-US" sz="1400" b="1">
                  <a:solidFill>
                    <a:srgbClr val="FFFFCC"/>
                  </a:solidFill>
                  <a:latin typeface="Arial" charset="0"/>
                  <a:cs typeface="Arial" charset="0"/>
                </a:rPr>
                <a:t>Perception</a:t>
              </a:r>
              <a:endParaRPr lang="en-US" sz="1400" b="1">
                <a:solidFill>
                  <a:srgbClr val="FFFFCC"/>
                </a:solidFill>
                <a:latin typeface="Arial" charset="0"/>
              </a:endParaRPr>
            </a:p>
          </p:txBody>
        </p:sp>
        <p:sp>
          <p:nvSpPr>
            <p:cNvPr id="293911" name="Line 23"/>
            <p:cNvSpPr>
              <a:spLocks noChangeShapeType="1"/>
            </p:cNvSpPr>
            <p:nvPr/>
          </p:nvSpPr>
          <p:spPr bwMode="auto">
            <a:xfrm>
              <a:off x="3115" y="2064"/>
              <a:ext cx="0" cy="325"/>
            </a:xfrm>
            <a:prstGeom prst="line">
              <a:avLst/>
            </a:prstGeom>
            <a:noFill/>
            <a:ln w="38100">
              <a:solidFill>
                <a:srgbClr val="FFFF00"/>
              </a:solidFill>
              <a:round/>
              <a:headEnd/>
              <a:tailEnd/>
            </a:ln>
            <a:effectLst/>
          </p:spPr>
          <p:txBody>
            <a:bodyPr/>
            <a:lstStyle/>
            <a:p>
              <a:pPr>
                <a:buNone/>
              </a:pPr>
              <a:endParaRPr lang="en-US"/>
            </a:p>
          </p:txBody>
        </p:sp>
        <p:sp>
          <p:nvSpPr>
            <p:cNvPr id="293912" name="Line 24"/>
            <p:cNvSpPr>
              <a:spLocks noChangeShapeType="1"/>
            </p:cNvSpPr>
            <p:nvPr/>
          </p:nvSpPr>
          <p:spPr bwMode="auto">
            <a:xfrm>
              <a:off x="3738" y="2064"/>
              <a:ext cx="0" cy="325"/>
            </a:xfrm>
            <a:prstGeom prst="line">
              <a:avLst/>
            </a:prstGeom>
            <a:noFill/>
            <a:ln w="38100">
              <a:solidFill>
                <a:srgbClr val="FFFF00"/>
              </a:solidFill>
              <a:round/>
              <a:headEnd/>
              <a:tailEnd/>
            </a:ln>
            <a:effectLst/>
          </p:spPr>
          <p:txBody>
            <a:bodyPr/>
            <a:lstStyle/>
            <a:p>
              <a:pPr>
                <a:buNone/>
              </a:pPr>
              <a:endParaRPr lang="en-US"/>
            </a:p>
          </p:txBody>
        </p:sp>
        <p:sp>
          <p:nvSpPr>
            <p:cNvPr id="293913" name="Line 25"/>
            <p:cNvSpPr>
              <a:spLocks noChangeShapeType="1"/>
            </p:cNvSpPr>
            <p:nvPr/>
          </p:nvSpPr>
          <p:spPr bwMode="auto">
            <a:xfrm>
              <a:off x="4354" y="2064"/>
              <a:ext cx="0" cy="325"/>
            </a:xfrm>
            <a:prstGeom prst="line">
              <a:avLst/>
            </a:prstGeom>
            <a:noFill/>
            <a:ln w="38100">
              <a:solidFill>
                <a:srgbClr val="FFFF00"/>
              </a:solidFill>
              <a:round/>
              <a:headEnd/>
              <a:tailEnd/>
            </a:ln>
            <a:effectLst/>
          </p:spPr>
          <p:txBody>
            <a:bodyPr/>
            <a:lstStyle/>
            <a:p>
              <a:pPr>
                <a:buNone/>
              </a:pPr>
              <a:endParaRPr lang="en-US"/>
            </a:p>
          </p:txBody>
        </p:sp>
        <p:sp>
          <p:nvSpPr>
            <p:cNvPr id="293914" name="Line 26"/>
            <p:cNvSpPr>
              <a:spLocks noChangeShapeType="1"/>
            </p:cNvSpPr>
            <p:nvPr/>
          </p:nvSpPr>
          <p:spPr bwMode="auto">
            <a:xfrm>
              <a:off x="4945" y="2064"/>
              <a:ext cx="0" cy="325"/>
            </a:xfrm>
            <a:prstGeom prst="line">
              <a:avLst/>
            </a:prstGeom>
            <a:noFill/>
            <a:ln w="38100">
              <a:solidFill>
                <a:srgbClr val="FFFF00"/>
              </a:solidFill>
              <a:round/>
              <a:headEnd/>
              <a:tailEnd/>
            </a:ln>
            <a:effectLst/>
          </p:spPr>
          <p:txBody>
            <a:bodyPr/>
            <a:lstStyle/>
            <a:p>
              <a:pPr>
                <a:buNone/>
              </a:pPr>
              <a:endParaRPr lang="en-US"/>
            </a:p>
          </p:txBody>
        </p:sp>
        <p:sp>
          <p:nvSpPr>
            <p:cNvPr id="293915" name="Line 27"/>
            <p:cNvSpPr>
              <a:spLocks noChangeShapeType="1"/>
            </p:cNvSpPr>
            <p:nvPr/>
          </p:nvSpPr>
          <p:spPr bwMode="auto">
            <a:xfrm>
              <a:off x="-47" y="2064"/>
              <a:ext cx="4992" cy="0"/>
            </a:xfrm>
            <a:prstGeom prst="line">
              <a:avLst/>
            </a:prstGeom>
            <a:noFill/>
            <a:ln w="38100">
              <a:solidFill>
                <a:srgbClr val="FFFF00"/>
              </a:solidFill>
              <a:round/>
              <a:headEnd/>
              <a:tailEnd/>
            </a:ln>
            <a:effectLst/>
          </p:spPr>
          <p:txBody>
            <a:bodyPr/>
            <a:lstStyle/>
            <a:p>
              <a:pPr>
                <a:buNone/>
              </a:pPr>
              <a:endParaRPr lang="en-US"/>
            </a:p>
          </p:txBody>
        </p:sp>
      </p:grpSp>
      <p:grpSp>
        <p:nvGrpSpPr>
          <p:cNvPr id="3" name="Group 28"/>
          <p:cNvGrpSpPr>
            <a:grpSpLocks/>
          </p:cNvGrpSpPr>
          <p:nvPr/>
        </p:nvGrpSpPr>
        <p:grpSpPr bwMode="auto">
          <a:xfrm>
            <a:off x="1371600" y="914400"/>
            <a:ext cx="8315325" cy="381000"/>
            <a:chOff x="768" y="576"/>
            <a:chExt cx="4656" cy="240"/>
          </a:xfrm>
        </p:grpSpPr>
        <p:sp>
          <p:nvSpPr>
            <p:cNvPr id="293917" name="Line 29"/>
            <p:cNvSpPr>
              <a:spLocks noChangeShapeType="1"/>
            </p:cNvSpPr>
            <p:nvPr/>
          </p:nvSpPr>
          <p:spPr bwMode="auto">
            <a:xfrm>
              <a:off x="828" y="816"/>
              <a:ext cx="4596" cy="0"/>
            </a:xfrm>
            <a:prstGeom prst="line">
              <a:avLst/>
            </a:prstGeom>
            <a:noFill/>
            <a:ln w="38100">
              <a:solidFill>
                <a:schemeClr val="tx1"/>
              </a:solidFill>
              <a:round/>
              <a:headEnd/>
              <a:tailEnd type="triangle" w="med" len="med"/>
            </a:ln>
            <a:effectLst/>
          </p:spPr>
          <p:txBody>
            <a:bodyPr/>
            <a:lstStyle/>
            <a:p>
              <a:pPr>
                <a:buNone/>
              </a:pPr>
              <a:endParaRPr lang="en-US"/>
            </a:p>
          </p:txBody>
        </p:sp>
        <p:sp>
          <p:nvSpPr>
            <p:cNvPr id="293918" name="Text Box 30"/>
            <p:cNvSpPr txBox="1">
              <a:spLocks noChangeArrowheads="1"/>
            </p:cNvSpPr>
            <p:nvPr/>
          </p:nvSpPr>
          <p:spPr bwMode="auto">
            <a:xfrm>
              <a:off x="768" y="576"/>
              <a:ext cx="1791" cy="212"/>
            </a:xfrm>
            <a:prstGeom prst="rect">
              <a:avLst/>
            </a:prstGeom>
            <a:noFill/>
            <a:ln w="9525">
              <a:noFill/>
              <a:miter lim="800000"/>
              <a:headEnd/>
              <a:tailEnd/>
            </a:ln>
            <a:effectLst/>
          </p:spPr>
          <p:txBody>
            <a:bodyPr>
              <a:spAutoFit/>
            </a:bodyPr>
            <a:lstStyle/>
            <a:p>
              <a:pPr>
                <a:spcBef>
                  <a:spcPct val="50000"/>
                </a:spcBef>
                <a:buNone/>
              </a:pPr>
              <a:r>
                <a:rPr lang="en-US" sz="1600" b="1" dirty="0">
                  <a:solidFill>
                    <a:srgbClr val="FFFFCC"/>
                  </a:solidFill>
                  <a:latin typeface="Arial" charset="0"/>
                </a:rPr>
                <a:t>SENSORY LEARNING</a:t>
              </a:r>
            </a:p>
          </p:txBody>
        </p:sp>
      </p:grpSp>
      <p:grpSp>
        <p:nvGrpSpPr>
          <p:cNvPr id="4" name="Group 31"/>
          <p:cNvGrpSpPr>
            <a:grpSpLocks/>
          </p:cNvGrpSpPr>
          <p:nvPr/>
        </p:nvGrpSpPr>
        <p:grpSpPr bwMode="auto">
          <a:xfrm>
            <a:off x="3086100" y="3962400"/>
            <a:ext cx="3514725" cy="1620838"/>
            <a:chOff x="1728" y="2496"/>
            <a:chExt cx="1968" cy="1021"/>
          </a:xfrm>
        </p:grpSpPr>
        <p:sp>
          <p:nvSpPr>
            <p:cNvPr id="293920" name="Line 32"/>
            <p:cNvSpPr>
              <a:spLocks noChangeShapeType="1"/>
            </p:cNvSpPr>
            <p:nvPr/>
          </p:nvSpPr>
          <p:spPr bwMode="auto">
            <a:xfrm flipV="1">
              <a:off x="2640" y="2496"/>
              <a:ext cx="0" cy="624"/>
            </a:xfrm>
            <a:prstGeom prst="line">
              <a:avLst/>
            </a:prstGeom>
            <a:noFill/>
            <a:ln w="38100">
              <a:solidFill>
                <a:schemeClr val="tx1"/>
              </a:solidFill>
              <a:round/>
              <a:headEnd/>
              <a:tailEnd type="triangle" w="med" len="med"/>
            </a:ln>
            <a:effectLst/>
          </p:spPr>
          <p:txBody>
            <a:bodyPr/>
            <a:lstStyle/>
            <a:p>
              <a:pPr>
                <a:buNone/>
              </a:pPr>
              <a:endParaRPr lang="en-US"/>
            </a:p>
          </p:txBody>
        </p:sp>
        <p:sp>
          <p:nvSpPr>
            <p:cNvPr id="293921" name="Text Box 33"/>
            <p:cNvSpPr txBox="1">
              <a:spLocks noChangeArrowheads="1"/>
            </p:cNvSpPr>
            <p:nvPr/>
          </p:nvSpPr>
          <p:spPr bwMode="auto">
            <a:xfrm>
              <a:off x="1728" y="3120"/>
              <a:ext cx="1968" cy="397"/>
            </a:xfrm>
            <a:prstGeom prst="rect">
              <a:avLst/>
            </a:prstGeom>
            <a:noFill/>
            <a:ln w="38100">
              <a:solidFill>
                <a:srgbClr val="FF3300"/>
              </a:solidFill>
              <a:miter lim="800000"/>
              <a:headEnd/>
              <a:tailEnd/>
            </a:ln>
            <a:effectLst/>
          </p:spPr>
          <p:txBody>
            <a:bodyPr>
              <a:spAutoFit/>
            </a:bodyPr>
            <a:lstStyle/>
            <a:p>
              <a:pPr algn="ctr">
                <a:spcBef>
                  <a:spcPct val="50000"/>
                </a:spcBef>
                <a:buNone/>
              </a:pPr>
              <a:r>
                <a:rPr lang="en-US" sz="1400" b="1">
                  <a:solidFill>
                    <a:srgbClr val="FFFFCC"/>
                  </a:solidFill>
                  <a:latin typeface="Arial" charset="0"/>
                </a:rPr>
                <a:t>INFANTS PRODUCE</a:t>
              </a:r>
            </a:p>
            <a:p>
              <a:pPr algn="ctr">
                <a:spcBef>
                  <a:spcPct val="50000"/>
                </a:spcBef>
                <a:buNone/>
              </a:pPr>
              <a:r>
                <a:rPr lang="en-US" sz="1400" b="1">
                  <a:solidFill>
                    <a:srgbClr val="FFFFCC"/>
                  </a:solidFill>
                  <a:latin typeface="Arial" charset="0"/>
                </a:rPr>
                <a:t> VOWEL-LIKE SOUNDS</a:t>
              </a:r>
            </a:p>
          </p:txBody>
        </p:sp>
      </p:grpSp>
      <p:grpSp>
        <p:nvGrpSpPr>
          <p:cNvPr id="5" name="Group 34"/>
          <p:cNvGrpSpPr>
            <a:grpSpLocks/>
          </p:cNvGrpSpPr>
          <p:nvPr/>
        </p:nvGrpSpPr>
        <p:grpSpPr bwMode="auto">
          <a:xfrm>
            <a:off x="1371600" y="1905001"/>
            <a:ext cx="5657850" cy="2581275"/>
            <a:chOff x="768" y="1200"/>
            <a:chExt cx="3168" cy="1626"/>
          </a:xfrm>
        </p:grpSpPr>
        <p:sp>
          <p:nvSpPr>
            <p:cNvPr id="293923" name="Line 35"/>
            <p:cNvSpPr>
              <a:spLocks noChangeShapeType="1"/>
            </p:cNvSpPr>
            <p:nvPr/>
          </p:nvSpPr>
          <p:spPr bwMode="auto">
            <a:xfrm>
              <a:off x="768" y="2400"/>
              <a:ext cx="1872" cy="0"/>
            </a:xfrm>
            <a:prstGeom prst="line">
              <a:avLst/>
            </a:prstGeom>
            <a:noFill/>
            <a:ln w="38100">
              <a:solidFill>
                <a:schemeClr val="tx1"/>
              </a:solidFill>
              <a:round/>
              <a:headEnd/>
              <a:tailEnd type="triangle" w="med" len="med"/>
            </a:ln>
            <a:effectLst/>
          </p:spPr>
          <p:txBody>
            <a:bodyPr/>
            <a:lstStyle/>
            <a:p>
              <a:pPr>
                <a:buNone/>
              </a:pPr>
              <a:endParaRPr lang="en-US"/>
            </a:p>
          </p:txBody>
        </p:sp>
        <p:sp>
          <p:nvSpPr>
            <p:cNvPr id="293924" name="Text Box 36"/>
            <p:cNvSpPr txBox="1">
              <a:spLocks noChangeArrowheads="1"/>
            </p:cNvSpPr>
            <p:nvPr/>
          </p:nvSpPr>
          <p:spPr bwMode="auto">
            <a:xfrm>
              <a:off x="912" y="2496"/>
              <a:ext cx="1440" cy="330"/>
            </a:xfrm>
            <a:prstGeom prst="rect">
              <a:avLst/>
            </a:prstGeom>
            <a:noFill/>
            <a:ln w="38100">
              <a:solidFill>
                <a:srgbClr val="FF3300"/>
              </a:solidFill>
              <a:miter lim="800000"/>
              <a:headEnd/>
              <a:tailEnd/>
            </a:ln>
            <a:effectLst/>
          </p:spPr>
          <p:txBody>
            <a:bodyPr>
              <a:spAutoFit/>
            </a:bodyPr>
            <a:lstStyle/>
            <a:p>
              <a:pPr algn="ctr">
                <a:spcBef>
                  <a:spcPct val="50000"/>
                </a:spcBef>
                <a:buNone/>
              </a:pPr>
              <a:r>
                <a:rPr lang="en-US" sz="1400" b="1">
                  <a:solidFill>
                    <a:srgbClr val="FFFFCC"/>
                  </a:solidFill>
                  <a:latin typeface="Arial" charset="0"/>
                </a:rPr>
                <a:t>INFANTS PRODUCE           NON-SPEECH SOUNDS</a:t>
              </a:r>
            </a:p>
          </p:txBody>
        </p:sp>
        <p:sp>
          <p:nvSpPr>
            <p:cNvPr id="293925" name="Line 37"/>
            <p:cNvSpPr>
              <a:spLocks noChangeShapeType="1"/>
            </p:cNvSpPr>
            <p:nvPr/>
          </p:nvSpPr>
          <p:spPr bwMode="auto">
            <a:xfrm>
              <a:off x="816" y="1824"/>
              <a:ext cx="3120" cy="0"/>
            </a:xfrm>
            <a:prstGeom prst="line">
              <a:avLst/>
            </a:prstGeom>
            <a:noFill/>
            <a:ln w="38100">
              <a:solidFill>
                <a:schemeClr val="tx1"/>
              </a:solidFill>
              <a:round/>
              <a:headEnd/>
              <a:tailEnd type="triangle" w="med" len="med"/>
            </a:ln>
            <a:effectLst/>
          </p:spPr>
          <p:txBody>
            <a:bodyPr/>
            <a:lstStyle/>
            <a:p>
              <a:pPr>
                <a:buNone/>
              </a:pPr>
              <a:endParaRPr lang="en-US"/>
            </a:p>
          </p:txBody>
        </p:sp>
        <p:sp>
          <p:nvSpPr>
            <p:cNvPr id="293926" name="Text Box 38"/>
            <p:cNvSpPr txBox="1">
              <a:spLocks noChangeArrowheads="1"/>
            </p:cNvSpPr>
            <p:nvPr/>
          </p:nvSpPr>
          <p:spPr bwMode="auto">
            <a:xfrm>
              <a:off x="768" y="1200"/>
              <a:ext cx="2016" cy="330"/>
            </a:xfrm>
            <a:prstGeom prst="rect">
              <a:avLst/>
            </a:prstGeom>
            <a:noFill/>
            <a:ln w="38100">
              <a:solidFill>
                <a:srgbClr val="FF3300"/>
              </a:solidFill>
              <a:miter lim="800000"/>
              <a:headEnd/>
              <a:tailEnd/>
            </a:ln>
            <a:effectLst/>
          </p:spPr>
          <p:txBody>
            <a:bodyPr>
              <a:spAutoFit/>
            </a:bodyPr>
            <a:lstStyle/>
            <a:p>
              <a:pPr algn="ctr">
                <a:spcBef>
                  <a:spcPct val="50000"/>
                </a:spcBef>
                <a:buNone/>
              </a:pPr>
              <a:r>
                <a:rPr lang="en-US" sz="1400" b="1">
                  <a:solidFill>
                    <a:srgbClr val="FFFFCC"/>
                  </a:solidFill>
                  <a:latin typeface="Arial" charset="0"/>
                </a:rPr>
                <a:t>INFANTS DISCRIMINATE PHONETIC CONTRASTS OF ALL LANGUAGES</a:t>
              </a:r>
            </a:p>
          </p:txBody>
        </p:sp>
      </p:grpSp>
      <p:grpSp>
        <p:nvGrpSpPr>
          <p:cNvPr id="6" name="Group 39"/>
          <p:cNvGrpSpPr>
            <a:grpSpLocks/>
          </p:cNvGrpSpPr>
          <p:nvPr/>
        </p:nvGrpSpPr>
        <p:grpSpPr bwMode="auto">
          <a:xfrm>
            <a:off x="5143500" y="1676400"/>
            <a:ext cx="2743200" cy="1447800"/>
            <a:chOff x="2880" y="1056"/>
            <a:chExt cx="1536" cy="912"/>
          </a:xfrm>
        </p:grpSpPr>
        <p:sp>
          <p:nvSpPr>
            <p:cNvPr id="293928" name="Text Box 40"/>
            <p:cNvSpPr txBox="1">
              <a:spLocks noChangeArrowheads="1"/>
            </p:cNvSpPr>
            <p:nvPr/>
          </p:nvSpPr>
          <p:spPr bwMode="auto">
            <a:xfrm>
              <a:off x="2880" y="1056"/>
              <a:ext cx="1344" cy="465"/>
            </a:xfrm>
            <a:prstGeom prst="rect">
              <a:avLst/>
            </a:prstGeom>
            <a:noFill/>
            <a:ln w="38100">
              <a:solidFill>
                <a:srgbClr val="FF3300"/>
              </a:solidFill>
              <a:miter lim="800000"/>
              <a:headEnd/>
              <a:tailEnd/>
            </a:ln>
            <a:effectLst/>
          </p:spPr>
          <p:txBody>
            <a:bodyPr>
              <a:spAutoFit/>
            </a:bodyPr>
            <a:lstStyle/>
            <a:p>
              <a:pPr algn="ctr">
                <a:spcBef>
                  <a:spcPct val="50000"/>
                </a:spcBef>
                <a:buNone/>
              </a:pPr>
              <a:r>
                <a:rPr lang="en-US" sz="1400" b="1">
                  <a:solidFill>
                    <a:srgbClr val="FFFFCC"/>
                  </a:solidFill>
                  <a:latin typeface="Arial" charset="0"/>
                </a:rPr>
                <a:t>STATISTICAL LEARNING (DISTRIBUTIONAL FREQUENCIES)</a:t>
              </a:r>
            </a:p>
          </p:txBody>
        </p:sp>
        <p:sp>
          <p:nvSpPr>
            <p:cNvPr id="293929" name="Line 41"/>
            <p:cNvSpPr>
              <a:spLocks noChangeShapeType="1"/>
            </p:cNvSpPr>
            <p:nvPr/>
          </p:nvSpPr>
          <p:spPr bwMode="auto">
            <a:xfrm>
              <a:off x="4224" y="1680"/>
              <a:ext cx="192" cy="288"/>
            </a:xfrm>
            <a:prstGeom prst="line">
              <a:avLst/>
            </a:prstGeom>
            <a:noFill/>
            <a:ln w="38100">
              <a:solidFill>
                <a:schemeClr val="tx1"/>
              </a:solidFill>
              <a:round/>
              <a:headEnd/>
              <a:tailEnd type="triangle" w="med" len="med"/>
            </a:ln>
            <a:effectLst/>
          </p:spPr>
          <p:txBody>
            <a:bodyPr/>
            <a:lstStyle/>
            <a:p>
              <a:pPr>
                <a:buNone/>
              </a:pPr>
              <a:endParaRPr lang="en-US"/>
            </a:p>
          </p:txBody>
        </p:sp>
      </p:grpSp>
      <p:grpSp>
        <p:nvGrpSpPr>
          <p:cNvPr id="7" name="Group 42"/>
          <p:cNvGrpSpPr>
            <a:grpSpLocks/>
          </p:cNvGrpSpPr>
          <p:nvPr/>
        </p:nvGrpSpPr>
        <p:grpSpPr bwMode="auto">
          <a:xfrm>
            <a:off x="7629525" y="1752600"/>
            <a:ext cx="2486025" cy="1371600"/>
            <a:chOff x="4272" y="1104"/>
            <a:chExt cx="1392" cy="864"/>
          </a:xfrm>
        </p:grpSpPr>
        <p:sp>
          <p:nvSpPr>
            <p:cNvPr id="293931" name="Text Box 43"/>
            <p:cNvSpPr txBox="1">
              <a:spLocks noChangeArrowheads="1"/>
            </p:cNvSpPr>
            <p:nvPr/>
          </p:nvSpPr>
          <p:spPr bwMode="auto">
            <a:xfrm>
              <a:off x="4272" y="1104"/>
              <a:ext cx="1392" cy="465"/>
            </a:xfrm>
            <a:prstGeom prst="rect">
              <a:avLst/>
            </a:prstGeom>
            <a:noFill/>
            <a:ln w="38100">
              <a:solidFill>
                <a:srgbClr val="FF3300"/>
              </a:solidFill>
              <a:miter lim="800000"/>
              <a:headEnd/>
              <a:tailEnd/>
            </a:ln>
            <a:effectLst/>
          </p:spPr>
          <p:txBody>
            <a:bodyPr>
              <a:spAutoFit/>
            </a:bodyPr>
            <a:lstStyle/>
            <a:p>
              <a:pPr algn="ctr">
                <a:spcBef>
                  <a:spcPct val="50000"/>
                </a:spcBef>
                <a:buNone/>
              </a:pPr>
              <a:r>
                <a:rPr lang="en-US" sz="1400" b="1">
                  <a:solidFill>
                    <a:srgbClr val="FFFFCC"/>
                  </a:solidFill>
                  <a:latin typeface="Arial" charset="0"/>
                </a:rPr>
                <a:t>LANGUAGE-SPECIFIC PERCEPTION FOR VOWELS</a:t>
              </a:r>
            </a:p>
          </p:txBody>
        </p:sp>
        <p:sp>
          <p:nvSpPr>
            <p:cNvPr id="293932" name="Line 44"/>
            <p:cNvSpPr>
              <a:spLocks noChangeShapeType="1"/>
            </p:cNvSpPr>
            <p:nvPr/>
          </p:nvSpPr>
          <p:spPr bwMode="auto">
            <a:xfrm>
              <a:off x="4512" y="1584"/>
              <a:ext cx="0" cy="384"/>
            </a:xfrm>
            <a:prstGeom prst="line">
              <a:avLst/>
            </a:prstGeom>
            <a:noFill/>
            <a:ln w="38100">
              <a:solidFill>
                <a:schemeClr val="tx1"/>
              </a:solidFill>
              <a:round/>
              <a:headEnd/>
              <a:tailEnd type="triangle" w="med" len="med"/>
            </a:ln>
            <a:effectLst/>
          </p:spPr>
          <p:txBody>
            <a:bodyPr/>
            <a:lstStyle/>
            <a:p>
              <a:pPr>
                <a:buNone/>
              </a:pPr>
              <a:endParaRPr lang="en-US"/>
            </a:p>
          </p:txBody>
        </p:sp>
      </p:grpSp>
      <p:sp>
        <p:nvSpPr>
          <p:cNvPr id="293933" name="Rectangle 45"/>
          <p:cNvSpPr>
            <a:spLocks noChangeArrowheads="1"/>
          </p:cNvSpPr>
          <p:nvPr/>
        </p:nvSpPr>
        <p:spPr bwMode="auto">
          <a:xfrm>
            <a:off x="0" y="5791201"/>
            <a:ext cx="9858375" cy="519113"/>
          </a:xfrm>
          <a:prstGeom prst="rect">
            <a:avLst/>
          </a:prstGeom>
          <a:noFill/>
          <a:ln w="9525">
            <a:noFill/>
            <a:miter lim="800000"/>
            <a:headEnd/>
            <a:tailEnd/>
          </a:ln>
          <a:effectLst/>
        </p:spPr>
        <p:txBody>
          <a:bodyPr>
            <a:spAutoFit/>
          </a:bodyPr>
          <a:lstStyle/>
          <a:p>
            <a:pPr>
              <a:spcBef>
                <a:spcPct val="50000"/>
              </a:spcBef>
              <a:buNone/>
            </a:pPr>
            <a:r>
              <a:rPr lang="en-US" sz="2800" b="1" dirty="0">
                <a:solidFill>
                  <a:schemeClr val="tx2"/>
                </a:solidFill>
                <a:latin typeface="Arial" charset="0"/>
              </a:rPr>
              <a:t>UNIVERSAL SPEECH PRODUCTION: 0-6 MONTHS</a:t>
            </a:r>
          </a:p>
        </p:txBody>
      </p:sp>
      <p:sp>
        <p:nvSpPr>
          <p:cNvPr id="293934" name="Text Box 46"/>
          <p:cNvSpPr txBox="1">
            <a:spLocks noChangeArrowheads="1"/>
          </p:cNvSpPr>
          <p:nvPr/>
        </p:nvSpPr>
        <p:spPr bwMode="auto">
          <a:xfrm>
            <a:off x="9086850" y="6553200"/>
            <a:ext cx="1200150" cy="304800"/>
          </a:xfrm>
          <a:prstGeom prst="rect">
            <a:avLst/>
          </a:prstGeom>
          <a:noFill/>
          <a:ln w="9525">
            <a:noFill/>
            <a:miter lim="800000"/>
            <a:headEnd/>
            <a:tailEnd/>
          </a:ln>
          <a:effectLst/>
        </p:spPr>
        <p:txBody>
          <a:bodyPr>
            <a:spAutoFit/>
          </a:bodyPr>
          <a:lstStyle/>
          <a:p>
            <a:pPr>
              <a:spcBef>
                <a:spcPct val="50000"/>
              </a:spcBef>
              <a:buNone/>
            </a:pPr>
            <a:r>
              <a:rPr lang="en-US" sz="1400" dirty="0" smtClean="0">
                <a:latin typeface="Arial" charset="0"/>
              </a:rPr>
              <a:t>(</a:t>
            </a:r>
            <a:r>
              <a:rPr lang="en-US" sz="1400" dirty="0" err="1" smtClean="0">
                <a:latin typeface="Arial" charset="0"/>
              </a:rPr>
              <a:t>Kuhl</a:t>
            </a:r>
            <a:r>
              <a:rPr lang="en-US" sz="1400" dirty="0">
                <a:latin typeface="Arial" charset="0"/>
              </a:rPr>
              <a:t>, </a:t>
            </a:r>
            <a:r>
              <a:rPr lang="en-US" sz="1400" dirty="0" smtClean="0">
                <a:latin typeface="Arial" charset="0"/>
              </a:rPr>
              <a:t>2004)</a:t>
            </a:r>
            <a:endParaRPr lang="en-US" sz="14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Penfield-homunculus.jpg"/>
          <p:cNvPicPr>
            <a:picLocks noChangeAspect="1"/>
          </p:cNvPicPr>
          <p:nvPr/>
        </p:nvPicPr>
        <p:blipFill>
          <a:blip r:embed="rId2" cstate="print"/>
          <a:srcRect/>
          <a:stretch>
            <a:fillRect/>
          </a:stretch>
        </p:blipFill>
        <p:spPr bwMode="auto">
          <a:xfrm>
            <a:off x="0" y="0"/>
            <a:ext cx="10287000" cy="684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Sensory Systems</a:t>
            </a:r>
            <a:endParaRPr lang="en-US" dirty="0"/>
          </a:p>
        </p:txBody>
      </p:sp>
      <p:sp>
        <p:nvSpPr>
          <p:cNvPr id="3" name="Content Placeholder 2"/>
          <p:cNvSpPr>
            <a:spLocks noGrp="1"/>
          </p:cNvSpPr>
          <p:nvPr>
            <p:ph idx="1"/>
          </p:nvPr>
        </p:nvSpPr>
        <p:spPr>
          <a:xfrm>
            <a:off x="266700" y="1752600"/>
            <a:ext cx="9734550" cy="4572000"/>
          </a:xfrm>
        </p:spPr>
        <p:txBody>
          <a:bodyPr>
            <a:normAutofit fontScale="92500" lnSpcReduction="20000"/>
          </a:bodyPr>
          <a:lstStyle/>
          <a:p>
            <a:r>
              <a:rPr lang="en-US" dirty="0" smtClean="0"/>
              <a:t>Visual</a:t>
            </a:r>
          </a:p>
          <a:p>
            <a:r>
              <a:rPr lang="en-US" dirty="0" smtClean="0"/>
              <a:t>Gustatory</a:t>
            </a:r>
          </a:p>
          <a:p>
            <a:r>
              <a:rPr lang="en-US" dirty="0" smtClean="0"/>
              <a:t>Olfactory</a:t>
            </a:r>
          </a:p>
          <a:p>
            <a:r>
              <a:rPr lang="en-US" dirty="0" smtClean="0"/>
              <a:t>Auditory</a:t>
            </a:r>
          </a:p>
          <a:p>
            <a:r>
              <a:rPr lang="en-US" dirty="0" smtClean="0"/>
              <a:t>Tactile</a:t>
            </a:r>
          </a:p>
          <a:p>
            <a:pPr>
              <a:buNone/>
            </a:pPr>
            <a:endParaRPr lang="en-US" dirty="0" smtClean="0"/>
          </a:p>
          <a:p>
            <a:pPr>
              <a:buNone/>
            </a:pPr>
            <a:r>
              <a:rPr lang="en-US" dirty="0" smtClean="0"/>
              <a:t>Also: </a:t>
            </a:r>
          </a:p>
          <a:p>
            <a:r>
              <a:rPr lang="en-US" dirty="0" smtClean="0"/>
              <a:t>Vestibular – movement of the head in relation to gravity</a:t>
            </a:r>
          </a:p>
          <a:p>
            <a:r>
              <a:rPr lang="en-US" dirty="0" smtClean="0"/>
              <a:t>Proprioception – pressure in the muscles and joints</a:t>
            </a:r>
          </a:p>
          <a:p>
            <a:r>
              <a:rPr lang="en-US" dirty="0" err="1" smtClean="0"/>
              <a:t>Interoception</a:t>
            </a:r>
            <a:r>
              <a:rPr lang="en-US" dirty="0" smtClean="0"/>
              <a:t> – awareness of body organs, hunger, thirst…</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6" descr="pre_3drotate"/>
          <p:cNvPicPr>
            <a:picLocks noChangeAspect="1" noChangeArrowheads="1"/>
          </p:cNvPicPr>
          <p:nvPr/>
        </p:nvPicPr>
        <p:blipFill>
          <a:blip r:embed="rId2" cstate="print"/>
          <a:srcRect l="21111" t="15637" r="22830" b="19234"/>
          <a:stretch>
            <a:fillRect/>
          </a:stretch>
        </p:blipFill>
        <p:spPr bwMode="auto">
          <a:xfrm>
            <a:off x="342900" y="533400"/>
            <a:ext cx="4373762" cy="5448300"/>
          </a:xfrm>
          <a:prstGeom prst="rect">
            <a:avLst/>
          </a:prstGeom>
          <a:noFill/>
          <a:ln w="9525">
            <a:noFill/>
            <a:miter lim="800000"/>
            <a:headEnd/>
            <a:tailEnd/>
          </a:ln>
        </p:spPr>
      </p:pic>
      <p:sp>
        <p:nvSpPr>
          <p:cNvPr id="99331" name="Text Box 7"/>
          <p:cNvSpPr txBox="1">
            <a:spLocks noChangeArrowheads="1"/>
          </p:cNvSpPr>
          <p:nvPr/>
        </p:nvSpPr>
        <p:spPr bwMode="auto">
          <a:xfrm>
            <a:off x="301825" y="3251201"/>
            <a:ext cx="403622" cy="584775"/>
          </a:xfrm>
          <a:prstGeom prst="rect">
            <a:avLst/>
          </a:prstGeom>
          <a:noFill/>
          <a:ln w="9525">
            <a:noFill/>
            <a:miter lim="800000"/>
            <a:headEnd/>
            <a:tailEnd/>
          </a:ln>
        </p:spPr>
        <p:txBody>
          <a:bodyPr>
            <a:spAutoFit/>
          </a:bodyPr>
          <a:lstStyle/>
          <a:p>
            <a:pPr>
              <a:spcBef>
                <a:spcPct val="50000"/>
              </a:spcBef>
            </a:pPr>
            <a:r>
              <a:rPr lang="en-US" altLang="ja-JP">
                <a:ea typeface="MS PGothic" pitchFamily="34" charset="-128"/>
              </a:rPr>
              <a:t>L</a:t>
            </a:r>
          </a:p>
        </p:txBody>
      </p:sp>
      <p:sp>
        <p:nvSpPr>
          <p:cNvPr id="99332" name="Text Box 8"/>
          <p:cNvSpPr txBox="1">
            <a:spLocks noChangeArrowheads="1"/>
          </p:cNvSpPr>
          <p:nvPr/>
        </p:nvSpPr>
        <p:spPr bwMode="auto">
          <a:xfrm>
            <a:off x="4380906" y="3276600"/>
            <a:ext cx="401835" cy="584775"/>
          </a:xfrm>
          <a:prstGeom prst="rect">
            <a:avLst/>
          </a:prstGeom>
          <a:noFill/>
          <a:ln w="9525">
            <a:noFill/>
            <a:miter lim="800000"/>
            <a:headEnd/>
            <a:tailEnd/>
          </a:ln>
        </p:spPr>
        <p:txBody>
          <a:bodyPr>
            <a:spAutoFit/>
          </a:bodyPr>
          <a:lstStyle/>
          <a:p>
            <a:pPr>
              <a:spcBef>
                <a:spcPct val="50000"/>
              </a:spcBef>
            </a:pPr>
            <a:r>
              <a:rPr lang="en-US" altLang="ja-JP">
                <a:ea typeface="MS PGothic" pitchFamily="34" charset="-128"/>
              </a:rPr>
              <a:t>R</a:t>
            </a:r>
          </a:p>
        </p:txBody>
      </p:sp>
      <p:sp>
        <p:nvSpPr>
          <p:cNvPr id="99333" name="Text Box 9"/>
          <p:cNvSpPr txBox="1">
            <a:spLocks noChangeArrowheads="1"/>
          </p:cNvSpPr>
          <p:nvPr/>
        </p:nvSpPr>
        <p:spPr bwMode="auto">
          <a:xfrm>
            <a:off x="1334096" y="5410201"/>
            <a:ext cx="2473523" cy="584775"/>
          </a:xfrm>
          <a:prstGeom prst="rect">
            <a:avLst/>
          </a:prstGeom>
          <a:noFill/>
          <a:ln w="9525">
            <a:noFill/>
            <a:miter lim="800000"/>
            <a:headEnd/>
            <a:tailEnd/>
          </a:ln>
        </p:spPr>
        <p:txBody>
          <a:bodyPr>
            <a:spAutoFit/>
          </a:bodyPr>
          <a:lstStyle/>
          <a:p>
            <a:pPr algn="ctr">
              <a:spcBef>
                <a:spcPct val="50000"/>
              </a:spcBef>
            </a:pPr>
            <a:r>
              <a:rPr lang="en-US" altLang="ja-JP">
                <a:ea typeface="MS PGothic" pitchFamily="34" charset="-128"/>
              </a:rPr>
              <a:t>Back</a:t>
            </a:r>
          </a:p>
        </p:txBody>
      </p:sp>
      <p:sp>
        <p:nvSpPr>
          <p:cNvPr id="99334" name="Text Box 10"/>
          <p:cNvSpPr txBox="1">
            <a:spLocks noChangeArrowheads="1"/>
          </p:cNvSpPr>
          <p:nvPr/>
        </p:nvSpPr>
        <p:spPr bwMode="auto">
          <a:xfrm>
            <a:off x="901899" y="228601"/>
            <a:ext cx="4070151" cy="423863"/>
          </a:xfrm>
          <a:prstGeom prst="rect">
            <a:avLst/>
          </a:prstGeom>
          <a:noFill/>
          <a:ln w="9525">
            <a:noFill/>
            <a:miter lim="800000"/>
            <a:headEnd/>
            <a:tailEnd/>
          </a:ln>
        </p:spPr>
        <p:txBody>
          <a:bodyPr/>
          <a:lstStyle/>
          <a:p>
            <a:pPr>
              <a:spcBef>
                <a:spcPct val="50000"/>
              </a:spcBef>
            </a:pPr>
            <a:r>
              <a:rPr lang="en-US" altLang="ja-JP" sz="2800">
                <a:ea typeface="MS PGothic" pitchFamily="34" charset="-128"/>
              </a:rPr>
              <a:t>Pre-treatment  3D</a:t>
            </a:r>
            <a:r>
              <a:rPr lang="en-US" altLang="ja-JP" sz="3600">
                <a:ea typeface="MS PGothic" pitchFamily="34" charset="-128"/>
              </a:rPr>
              <a:t> </a:t>
            </a:r>
          </a:p>
        </p:txBody>
      </p:sp>
      <p:pic>
        <p:nvPicPr>
          <p:cNvPr id="99335" name="Picture 13" descr="post_3drotate2"/>
          <p:cNvPicPr>
            <a:picLocks noChangeAspect="1" noChangeArrowheads="1"/>
          </p:cNvPicPr>
          <p:nvPr/>
        </p:nvPicPr>
        <p:blipFill>
          <a:blip r:embed="rId3" cstate="print"/>
          <a:srcRect l="23071" t="16014" r="21443" b="16829"/>
          <a:stretch>
            <a:fillRect/>
          </a:stretch>
        </p:blipFill>
        <p:spPr bwMode="auto">
          <a:xfrm>
            <a:off x="5639991" y="550863"/>
            <a:ext cx="4332684" cy="5391150"/>
          </a:xfrm>
          <a:prstGeom prst="rect">
            <a:avLst/>
          </a:prstGeom>
          <a:noFill/>
          <a:ln w="9525">
            <a:noFill/>
            <a:miter lim="800000"/>
            <a:headEnd/>
            <a:tailEnd/>
          </a:ln>
        </p:spPr>
      </p:pic>
      <p:sp>
        <p:nvSpPr>
          <p:cNvPr id="99336" name="Text Box 14"/>
          <p:cNvSpPr txBox="1">
            <a:spLocks noChangeArrowheads="1"/>
          </p:cNvSpPr>
          <p:nvPr/>
        </p:nvSpPr>
        <p:spPr bwMode="auto">
          <a:xfrm>
            <a:off x="5600701" y="3276600"/>
            <a:ext cx="405408" cy="584775"/>
          </a:xfrm>
          <a:prstGeom prst="rect">
            <a:avLst/>
          </a:prstGeom>
          <a:noFill/>
          <a:ln w="9525">
            <a:noFill/>
            <a:miter lim="800000"/>
            <a:headEnd/>
            <a:tailEnd/>
          </a:ln>
        </p:spPr>
        <p:txBody>
          <a:bodyPr>
            <a:spAutoFit/>
          </a:bodyPr>
          <a:lstStyle/>
          <a:p>
            <a:pPr>
              <a:spcBef>
                <a:spcPct val="50000"/>
              </a:spcBef>
            </a:pPr>
            <a:r>
              <a:rPr lang="en-US" altLang="ja-JP">
                <a:ea typeface="MS PGothic" pitchFamily="34" charset="-128"/>
              </a:rPr>
              <a:t>L</a:t>
            </a:r>
          </a:p>
        </p:txBody>
      </p:sp>
      <p:sp>
        <p:nvSpPr>
          <p:cNvPr id="99337" name="Text Box 15"/>
          <p:cNvSpPr txBox="1">
            <a:spLocks noChangeArrowheads="1"/>
          </p:cNvSpPr>
          <p:nvPr/>
        </p:nvSpPr>
        <p:spPr bwMode="auto">
          <a:xfrm>
            <a:off x="9563696" y="3200401"/>
            <a:ext cx="403622" cy="584775"/>
          </a:xfrm>
          <a:prstGeom prst="rect">
            <a:avLst/>
          </a:prstGeom>
          <a:noFill/>
          <a:ln w="9525">
            <a:noFill/>
            <a:miter lim="800000"/>
            <a:headEnd/>
            <a:tailEnd/>
          </a:ln>
        </p:spPr>
        <p:txBody>
          <a:bodyPr>
            <a:spAutoFit/>
          </a:bodyPr>
          <a:lstStyle/>
          <a:p>
            <a:pPr>
              <a:spcBef>
                <a:spcPct val="50000"/>
              </a:spcBef>
            </a:pPr>
            <a:r>
              <a:rPr lang="en-US" altLang="ja-JP">
                <a:ea typeface="MS PGothic" pitchFamily="34" charset="-128"/>
              </a:rPr>
              <a:t>R</a:t>
            </a:r>
          </a:p>
        </p:txBody>
      </p:sp>
      <p:sp>
        <p:nvSpPr>
          <p:cNvPr id="99338" name="Text Box 16"/>
          <p:cNvSpPr txBox="1">
            <a:spLocks noChangeArrowheads="1"/>
          </p:cNvSpPr>
          <p:nvPr/>
        </p:nvSpPr>
        <p:spPr bwMode="auto">
          <a:xfrm>
            <a:off x="6666906" y="5410201"/>
            <a:ext cx="2309217" cy="584775"/>
          </a:xfrm>
          <a:prstGeom prst="rect">
            <a:avLst/>
          </a:prstGeom>
          <a:noFill/>
          <a:ln w="9525">
            <a:noFill/>
            <a:miter lim="800000"/>
            <a:headEnd/>
            <a:tailEnd/>
          </a:ln>
        </p:spPr>
        <p:txBody>
          <a:bodyPr>
            <a:spAutoFit/>
          </a:bodyPr>
          <a:lstStyle/>
          <a:p>
            <a:pPr algn="ctr">
              <a:spcBef>
                <a:spcPct val="50000"/>
              </a:spcBef>
            </a:pPr>
            <a:r>
              <a:rPr lang="en-US" altLang="ja-JP">
                <a:ea typeface="MS PGothic" pitchFamily="34" charset="-128"/>
              </a:rPr>
              <a:t>Back</a:t>
            </a:r>
          </a:p>
        </p:txBody>
      </p:sp>
      <p:sp>
        <p:nvSpPr>
          <p:cNvPr id="99339" name="Text Box 17"/>
          <p:cNvSpPr txBox="1">
            <a:spLocks noChangeArrowheads="1"/>
          </p:cNvSpPr>
          <p:nvPr/>
        </p:nvSpPr>
        <p:spPr bwMode="auto">
          <a:xfrm>
            <a:off x="6015037" y="304800"/>
            <a:ext cx="4100513" cy="420688"/>
          </a:xfrm>
          <a:prstGeom prst="rect">
            <a:avLst/>
          </a:prstGeom>
          <a:noFill/>
          <a:ln w="9525">
            <a:noFill/>
            <a:miter lim="800000"/>
            <a:headEnd/>
            <a:tailEnd/>
          </a:ln>
        </p:spPr>
        <p:txBody>
          <a:bodyPr/>
          <a:lstStyle/>
          <a:p>
            <a:pPr>
              <a:spcBef>
                <a:spcPct val="50000"/>
              </a:spcBef>
            </a:pPr>
            <a:r>
              <a:rPr lang="en-US" altLang="ja-JP" sz="2800">
                <a:ea typeface="MS PGothic" pitchFamily="34" charset="-128"/>
              </a:rPr>
              <a:t>Post-treatment  3D</a:t>
            </a:r>
            <a:endParaRPr lang="en-US" altLang="ja-JP" sz="3600">
              <a:ea typeface="MS PGothic" pitchFamily="34" charset="-12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descr="Figure 1"/>
          <p:cNvPicPr>
            <a:picLocks noGrp="1" noChangeAspect="1" noChangeArrowheads="1"/>
          </p:cNvPicPr>
          <p:nvPr>
            <p:ph type="body" idx="1"/>
          </p:nvPr>
        </p:nvPicPr>
        <p:blipFill>
          <a:blip r:embed="rId2" cstate="print"/>
          <a:srcRect/>
          <a:stretch>
            <a:fillRect/>
          </a:stretch>
        </p:blipFill>
        <p:spPr>
          <a:xfrm>
            <a:off x="1971675" y="0"/>
            <a:ext cx="8315325" cy="6669088"/>
          </a:xfrm>
          <a:noFill/>
        </p:spPr>
      </p:pic>
      <p:sp>
        <p:nvSpPr>
          <p:cNvPr id="101379" name="Rectangle 2"/>
          <p:cNvSpPr>
            <a:spLocks noGrp="1" noChangeArrowheads="1"/>
          </p:cNvSpPr>
          <p:nvPr>
            <p:ph type="title"/>
          </p:nvPr>
        </p:nvSpPr>
        <p:spPr>
          <a:xfrm>
            <a:off x="1" y="0"/>
            <a:ext cx="2461022" cy="2406650"/>
          </a:xfrm>
        </p:spPr>
        <p:txBody>
          <a:bodyPr/>
          <a:lstStyle/>
          <a:p>
            <a:pPr eaLnBrk="1" hangingPunct="1"/>
            <a:r>
              <a:rPr lang="en-US" sz="2400" smtClean="0"/>
              <a:t>Reading Pseudo words</a:t>
            </a:r>
          </a:p>
        </p:txBody>
      </p:sp>
      <p:sp>
        <p:nvSpPr>
          <p:cNvPr id="101380" name="Text Box 16"/>
          <p:cNvSpPr txBox="1">
            <a:spLocks noChangeArrowheads="1"/>
          </p:cNvSpPr>
          <p:nvPr/>
        </p:nvSpPr>
        <p:spPr bwMode="auto">
          <a:xfrm>
            <a:off x="7200900" y="0"/>
            <a:ext cx="2307431" cy="584775"/>
          </a:xfrm>
          <a:prstGeom prst="rect">
            <a:avLst/>
          </a:prstGeom>
          <a:noFill/>
          <a:ln w="9525">
            <a:noFill/>
            <a:miter lim="800000"/>
            <a:headEnd/>
            <a:tailEnd/>
          </a:ln>
        </p:spPr>
        <p:txBody>
          <a:bodyPr>
            <a:spAutoFit/>
          </a:bodyPr>
          <a:lstStyle/>
          <a:p>
            <a:pPr algn="ctr">
              <a:spcBef>
                <a:spcPct val="50000"/>
              </a:spcBef>
            </a:pPr>
            <a:r>
              <a:rPr lang="en-US" altLang="ja-JP">
                <a:ea typeface="MS PGothic" pitchFamily="34" charset="-128"/>
              </a:rPr>
              <a:t>Front</a:t>
            </a:r>
          </a:p>
        </p:txBody>
      </p:sp>
      <p:cxnSp>
        <p:nvCxnSpPr>
          <p:cNvPr id="101381" name="Straight Arrow Connector 4"/>
          <p:cNvCxnSpPr>
            <a:cxnSpLocks noChangeShapeType="1"/>
          </p:cNvCxnSpPr>
          <p:nvPr/>
        </p:nvCxnSpPr>
        <p:spPr bwMode="auto">
          <a:xfrm rot="5400000" flipH="1" flipV="1">
            <a:off x="2729211" y="3346549"/>
            <a:ext cx="6705600" cy="12502"/>
          </a:xfrm>
          <a:prstGeom prst="straightConnector1">
            <a:avLst/>
          </a:prstGeom>
          <a:noFill/>
          <a:ln w="66675" algn="ctr">
            <a:solidFill>
              <a:schemeClr val="tx1"/>
            </a:solidFill>
            <a:round/>
            <a:headEnd/>
            <a:tailEn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Text Box 2"/>
          <p:cNvSpPr txBox="1">
            <a:spLocks noChangeArrowheads="1"/>
          </p:cNvSpPr>
          <p:nvPr/>
        </p:nvSpPr>
        <p:spPr bwMode="auto">
          <a:xfrm>
            <a:off x="0" y="1"/>
            <a:ext cx="10287000" cy="519113"/>
          </a:xfrm>
          <a:prstGeom prst="rect">
            <a:avLst/>
          </a:prstGeom>
          <a:noFill/>
          <a:ln w="9525">
            <a:noFill/>
            <a:miter lim="800000"/>
            <a:headEnd/>
            <a:tailEnd/>
          </a:ln>
          <a:effectLst/>
        </p:spPr>
        <p:txBody>
          <a:bodyPr>
            <a:spAutoFit/>
          </a:bodyPr>
          <a:lstStyle/>
          <a:p>
            <a:pPr algn="ctr">
              <a:spcBef>
                <a:spcPct val="50000"/>
              </a:spcBef>
              <a:buNone/>
            </a:pPr>
            <a:r>
              <a:rPr lang="en-US" sz="2800" dirty="0">
                <a:solidFill>
                  <a:schemeClr val="tx2"/>
                </a:solidFill>
                <a:latin typeface="Arial" charset="0"/>
              </a:rPr>
              <a:t>UNIVERSAL SPEECH PERCEPTION: 6-12 MONTHS</a:t>
            </a:r>
          </a:p>
        </p:txBody>
      </p:sp>
      <p:sp>
        <p:nvSpPr>
          <p:cNvPr id="295939" name="Line 3"/>
          <p:cNvSpPr>
            <a:spLocks noChangeShapeType="1"/>
          </p:cNvSpPr>
          <p:nvPr/>
        </p:nvSpPr>
        <p:spPr bwMode="auto">
          <a:xfrm>
            <a:off x="10588824" y="3200400"/>
            <a:ext cx="0" cy="990600"/>
          </a:xfrm>
          <a:prstGeom prst="line">
            <a:avLst/>
          </a:prstGeom>
          <a:noFill/>
          <a:ln w="9525">
            <a:noFill/>
            <a:round/>
            <a:headEnd/>
            <a:tailEnd/>
          </a:ln>
          <a:effectLst/>
        </p:spPr>
        <p:txBody>
          <a:bodyPr/>
          <a:lstStyle/>
          <a:p>
            <a:pPr>
              <a:buNone/>
            </a:pPr>
            <a:endParaRPr lang="en-US"/>
          </a:p>
        </p:txBody>
      </p:sp>
      <p:sp>
        <p:nvSpPr>
          <p:cNvPr id="295940" name="Line 4"/>
          <p:cNvSpPr>
            <a:spLocks noChangeShapeType="1"/>
          </p:cNvSpPr>
          <p:nvPr/>
        </p:nvSpPr>
        <p:spPr bwMode="auto">
          <a:xfrm>
            <a:off x="1516261" y="3200400"/>
            <a:ext cx="9072563" cy="0"/>
          </a:xfrm>
          <a:prstGeom prst="line">
            <a:avLst/>
          </a:prstGeom>
          <a:noFill/>
          <a:ln w="9525">
            <a:noFill/>
            <a:round/>
            <a:headEnd/>
            <a:tailEnd/>
          </a:ln>
          <a:effectLst/>
        </p:spPr>
        <p:txBody>
          <a:bodyPr/>
          <a:lstStyle/>
          <a:p>
            <a:pPr>
              <a:buNone/>
            </a:pPr>
            <a:endParaRPr lang="en-US"/>
          </a:p>
        </p:txBody>
      </p:sp>
      <p:grpSp>
        <p:nvGrpSpPr>
          <p:cNvPr id="2" name="Group 5"/>
          <p:cNvGrpSpPr>
            <a:grpSpLocks/>
          </p:cNvGrpSpPr>
          <p:nvPr/>
        </p:nvGrpSpPr>
        <p:grpSpPr bwMode="auto">
          <a:xfrm>
            <a:off x="1457325" y="533400"/>
            <a:ext cx="7629525" cy="336550"/>
            <a:chOff x="816" y="336"/>
            <a:chExt cx="4272" cy="212"/>
          </a:xfrm>
        </p:grpSpPr>
        <p:sp>
          <p:nvSpPr>
            <p:cNvPr id="295942" name="Line 6"/>
            <p:cNvSpPr>
              <a:spLocks noChangeShapeType="1"/>
            </p:cNvSpPr>
            <p:nvPr/>
          </p:nvSpPr>
          <p:spPr bwMode="auto">
            <a:xfrm>
              <a:off x="864" y="528"/>
              <a:ext cx="4224" cy="0"/>
            </a:xfrm>
            <a:prstGeom prst="line">
              <a:avLst/>
            </a:prstGeom>
            <a:noFill/>
            <a:ln w="57150">
              <a:solidFill>
                <a:schemeClr val="tx1"/>
              </a:solidFill>
              <a:round/>
              <a:headEnd/>
              <a:tailEnd type="triangle" w="med" len="med"/>
            </a:ln>
            <a:effectLst/>
          </p:spPr>
          <p:txBody>
            <a:bodyPr/>
            <a:lstStyle/>
            <a:p>
              <a:pPr>
                <a:buNone/>
              </a:pPr>
              <a:endParaRPr lang="en-US"/>
            </a:p>
          </p:txBody>
        </p:sp>
        <p:sp>
          <p:nvSpPr>
            <p:cNvPr id="295943" name="Text Box 7"/>
            <p:cNvSpPr txBox="1">
              <a:spLocks noChangeArrowheads="1"/>
            </p:cNvSpPr>
            <p:nvPr/>
          </p:nvSpPr>
          <p:spPr bwMode="auto">
            <a:xfrm>
              <a:off x="816" y="336"/>
              <a:ext cx="1440" cy="212"/>
            </a:xfrm>
            <a:prstGeom prst="rect">
              <a:avLst/>
            </a:prstGeom>
            <a:noFill/>
            <a:ln w="9525">
              <a:noFill/>
              <a:miter lim="800000"/>
              <a:headEnd/>
              <a:tailEnd/>
            </a:ln>
            <a:effectLst/>
          </p:spPr>
          <p:txBody>
            <a:bodyPr>
              <a:spAutoFit/>
            </a:bodyPr>
            <a:lstStyle/>
            <a:p>
              <a:pPr>
                <a:spcBef>
                  <a:spcPct val="50000"/>
                </a:spcBef>
                <a:buNone/>
              </a:pPr>
              <a:r>
                <a:rPr lang="en-US" sz="1600" b="1">
                  <a:latin typeface="Arial" charset="0"/>
                </a:rPr>
                <a:t>Sensory Learning</a:t>
              </a:r>
            </a:p>
          </p:txBody>
        </p:sp>
      </p:grpSp>
      <p:grpSp>
        <p:nvGrpSpPr>
          <p:cNvPr id="3" name="Group 8"/>
          <p:cNvGrpSpPr>
            <a:grpSpLocks/>
          </p:cNvGrpSpPr>
          <p:nvPr/>
        </p:nvGrpSpPr>
        <p:grpSpPr bwMode="auto">
          <a:xfrm>
            <a:off x="0" y="3276600"/>
            <a:ext cx="10287000" cy="914400"/>
            <a:chOff x="0" y="2064"/>
            <a:chExt cx="5760" cy="576"/>
          </a:xfrm>
        </p:grpSpPr>
        <p:sp>
          <p:nvSpPr>
            <p:cNvPr id="295945" name="Rectangle 9"/>
            <p:cNvSpPr>
              <a:spLocks noChangeArrowheads="1"/>
            </p:cNvSpPr>
            <p:nvPr/>
          </p:nvSpPr>
          <p:spPr bwMode="auto">
            <a:xfrm>
              <a:off x="5159" y="2352"/>
              <a:ext cx="601" cy="288"/>
            </a:xfrm>
            <a:prstGeom prst="rect">
              <a:avLst/>
            </a:prstGeom>
            <a:noFill/>
            <a:ln w="9525">
              <a:noFill/>
              <a:miter lim="800000"/>
              <a:headEnd/>
              <a:tailEnd/>
            </a:ln>
            <a:effectLst/>
          </p:spPr>
          <p:txBody>
            <a:bodyPr anchor="b"/>
            <a:lstStyle/>
            <a:p>
              <a:pPr fontAlgn="b">
                <a:buClr>
                  <a:srgbClr val="FFFF00"/>
                </a:buClr>
                <a:buNone/>
              </a:pPr>
              <a:r>
                <a:rPr lang="en-US" sz="1200" b="1">
                  <a:solidFill>
                    <a:srgbClr val="FFFFCC"/>
                  </a:solidFill>
                  <a:latin typeface="Arial" charset="0"/>
                  <a:cs typeface="Arial" charset="0"/>
                </a:rPr>
                <a:t>TIME (MONTHS)</a:t>
              </a:r>
              <a:endParaRPr lang="en-US" sz="1200" b="1">
                <a:solidFill>
                  <a:srgbClr val="FFFFCC"/>
                </a:solidFill>
                <a:latin typeface="Arial" charset="0"/>
              </a:endParaRPr>
            </a:p>
          </p:txBody>
        </p:sp>
        <p:sp>
          <p:nvSpPr>
            <p:cNvPr id="295946" name="Rectangle 10"/>
            <p:cNvSpPr>
              <a:spLocks noChangeArrowheads="1"/>
            </p:cNvSpPr>
            <p:nvPr/>
          </p:nvSpPr>
          <p:spPr bwMode="auto">
            <a:xfrm>
              <a:off x="4545" y="2352"/>
              <a:ext cx="591" cy="288"/>
            </a:xfrm>
            <a:prstGeom prst="rect">
              <a:avLst/>
            </a:prstGeom>
            <a:noFill/>
            <a:ln w="9525">
              <a:noFill/>
              <a:miter lim="800000"/>
              <a:headEnd/>
              <a:tailEnd/>
            </a:ln>
            <a:effectLst/>
          </p:spPr>
          <p:txBody>
            <a:bodyPr anchor="b"/>
            <a:lstStyle/>
            <a:p>
              <a:pPr fontAlgn="b">
                <a:buClr>
                  <a:srgbClr val="FFFF00"/>
                </a:buClr>
                <a:buNone/>
              </a:pPr>
              <a:r>
                <a:rPr lang="en-US" sz="1200" b="1">
                  <a:solidFill>
                    <a:srgbClr val="FFFFCC"/>
                  </a:solidFill>
                  <a:latin typeface="Arial" charset="0"/>
                  <a:cs typeface="Arial" charset="0"/>
                </a:rPr>
                <a:t>12</a:t>
              </a:r>
              <a:endParaRPr lang="en-US" sz="1200" b="1">
                <a:solidFill>
                  <a:srgbClr val="FFFFCC"/>
                </a:solidFill>
                <a:latin typeface="Arial" charset="0"/>
              </a:endParaRPr>
            </a:p>
          </p:txBody>
        </p:sp>
        <p:sp>
          <p:nvSpPr>
            <p:cNvPr id="295947" name="Rectangle 11"/>
            <p:cNvSpPr>
              <a:spLocks noChangeArrowheads="1"/>
            </p:cNvSpPr>
            <p:nvPr/>
          </p:nvSpPr>
          <p:spPr bwMode="auto">
            <a:xfrm>
              <a:off x="3929" y="2352"/>
              <a:ext cx="616" cy="288"/>
            </a:xfrm>
            <a:prstGeom prst="rect">
              <a:avLst/>
            </a:prstGeom>
            <a:noFill/>
            <a:ln w="9525">
              <a:noFill/>
              <a:miter lim="800000"/>
              <a:headEnd/>
              <a:tailEnd/>
            </a:ln>
            <a:effectLst/>
          </p:spPr>
          <p:txBody>
            <a:bodyPr anchor="b"/>
            <a:lstStyle/>
            <a:p>
              <a:pPr fontAlgn="b">
                <a:buClr>
                  <a:srgbClr val="FFFF00"/>
                </a:buClr>
                <a:buNone/>
              </a:pPr>
              <a:r>
                <a:rPr lang="en-US" sz="1200" b="1">
                  <a:solidFill>
                    <a:srgbClr val="FFFFCC"/>
                  </a:solidFill>
                  <a:latin typeface="Arial" charset="0"/>
                  <a:cs typeface="Arial" charset="0"/>
                </a:rPr>
                <a:t>11</a:t>
              </a:r>
              <a:endParaRPr lang="en-US" sz="1200" b="1">
                <a:solidFill>
                  <a:srgbClr val="FFFFCC"/>
                </a:solidFill>
                <a:latin typeface="Arial" charset="0"/>
              </a:endParaRPr>
            </a:p>
          </p:txBody>
        </p:sp>
        <p:sp>
          <p:nvSpPr>
            <p:cNvPr id="295948" name="Rectangle 12"/>
            <p:cNvSpPr>
              <a:spLocks noChangeArrowheads="1"/>
            </p:cNvSpPr>
            <p:nvPr/>
          </p:nvSpPr>
          <p:spPr bwMode="auto">
            <a:xfrm>
              <a:off x="3313" y="2352"/>
              <a:ext cx="616" cy="288"/>
            </a:xfrm>
            <a:prstGeom prst="rect">
              <a:avLst/>
            </a:prstGeom>
            <a:noFill/>
            <a:ln w="9525">
              <a:noFill/>
              <a:miter lim="800000"/>
              <a:headEnd/>
              <a:tailEnd/>
            </a:ln>
            <a:effectLst/>
          </p:spPr>
          <p:txBody>
            <a:bodyPr anchor="b"/>
            <a:lstStyle/>
            <a:p>
              <a:pPr fontAlgn="b">
                <a:buClr>
                  <a:srgbClr val="FFFF00"/>
                </a:buClr>
                <a:buNone/>
              </a:pPr>
              <a:r>
                <a:rPr lang="en-US" sz="1200" b="1">
                  <a:solidFill>
                    <a:srgbClr val="FFFFCC"/>
                  </a:solidFill>
                  <a:latin typeface="Arial" charset="0"/>
                  <a:cs typeface="Arial" charset="0"/>
                </a:rPr>
                <a:t>10</a:t>
              </a:r>
              <a:endParaRPr lang="en-US" sz="1200" b="1">
                <a:solidFill>
                  <a:srgbClr val="FFFFCC"/>
                </a:solidFill>
                <a:latin typeface="Arial" charset="0"/>
              </a:endParaRPr>
            </a:p>
          </p:txBody>
        </p:sp>
        <p:sp>
          <p:nvSpPr>
            <p:cNvPr id="295949" name="Rectangle 13"/>
            <p:cNvSpPr>
              <a:spLocks noChangeArrowheads="1"/>
            </p:cNvSpPr>
            <p:nvPr/>
          </p:nvSpPr>
          <p:spPr bwMode="auto">
            <a:xfrm>
              <a:off x="2688" y="2352"/>
              <a:ext cx="625" cy="288"/>
            </a:xfrm>
            <a:prstGeom prst="rect">
              <a:avLst/>
            </a:prstGeom>
            <a:noFill/>
            <a:ln w="9525">
              <a:noFill/>
              <a:miter lim="800000"/>
              <a:headEnd/>
              <a:tailEnd/>
            </a:ln>
            <a:effectLst/>
          </p:spPr>
          <p:txBody>
            <a:bodyPr anchor="b"/>
            <a:lstStyle/>
            <a:p>
              <a:pPr fontAlgn="b">
                <a:buClr>
                  <a:srgbClr val="FFFF00"/>
                </a:buClr>
                <a:buNone/>
              </a:pPr>
              <a:r>
                <a:rPr lang="en-US" sz="1200" b="1">
                  <a:solidFill>
                    <a:srgbClr val="FFFFCC"/>
                  </a:solidFill>
                  <a:latin typeface="Arial" charset="0"/>
                  <a:cs typeface="Arial" charset="0"/>
                </a:rPr>
                <a:t>9</a:t>
              </a:r>
              <a:endParaRPr lang="en-US" sz="1200" b="1">
                <a:solidFill>
                  <a:srgbClr val="FFFFCC"/>
                </a:solidFill>
                <a:latin typeface="Arial" charset="0"/>
              </a:endParaRPr>
            </a:p>
          </p:txBody>
        </p:sp>
        <p:sp>
          <p:nvSpPr>
            <p:cNvPr id="295950" name="Rectangle 14"/>
            <p:cNvSpPr>
              <a:spLocks noChangeArrowheads="1"/>
            </p:cNvSpPr>
            <p:nvPr/>
          </p:nvSpPr>
          <p:spPr bwMode="auto">
            <a:xfrm>
              <a:off x="2081" y="2352"/>
              <a:ext cx="607" cy="288"/>
            </a:xfrm>
            <a:prstGeom prst="rect">
              <a:avLst/>
            </a:prstGeom>
            <a:noFill/>
            <a:ln w="9525">
              <a:noFill/>
              <a:miter lim="800000"/>
              <a:headEnd/>
              <a:tailEnd/>
            </a:ln>
            <a:effectLst/>
          </p:spPr>
          <p:txBody>
            <a:bodyPr anchor="b"/>
            <a:lstStyle/>
            <a:p>
              <a:pPr fontAlgn="b">
                <a:buClr>
                  <a:srgbClr val="FFFF00"/>
                </a:buClr>
                <a:buNone/>
              </a:pPr>
              <a:r>
                <a:rPr lang="en-US" sz="1200" b="1">
                  <a:solidFill>
                    <a:srgbClr val="FFFFCC"/>
                  </a:solidFill>
                  <a:latin typeface="Arial" charset="0"/>
                  <a:cs typeface="Arial" charset="0"/>
                </a:rPr>
                <a:t>8</a:t>
              </a:r>
              <a:endParaRPr lang="en-US" sz="1200" b="1">
                <a:solidFill>
                  <a:srgbClr val="FFFFCC"/>
                </a:solidFill>
                <a:latin typeface="Arial" charset="0"/>
              </a:endParaRPr>
            </a:p>
          </p:txBody>
        </p:sp>
        <p:sp>
          <p:nvSpPr>
            <p:cNvPr id="295951" name="Rectangle 15"/>
            <p:cNvSpPr>
              <a:spLocks noChangeArrowheads="1"/>
            </p:cNvSpPr>
            <p:nvPr/>
          </p:nvSpPr>
          <p:spPr bwMode="auto">
            <a:xfrm>
              <a:off x="1452" y="2352"/>
              <a:ext cx="629" cy="288"/>
            </a:xfrm>
            <a:prstGeom prst="rect">
              <a:avLst/>
            </a:prstGeom>
            <a:noFill/>
            <a:ln w="9525">
              <a:noFill/>
              <a:miter lim="800000"/>
              <a:headEnd/>
              <a:tailEnd/>
            </a:ln>
            <a:effectLst/>
          </p:spPr>
          <p:txBody>
            <a:bodyPr anchor="b"/>
            <a:lstStyle/>
            <a:p>
              <a:pPr fontAlgn="b">
                <a:buClr>
                  <a:srgbClr val="FFFF00"/>
                </a:buClr>
                <a:buNone/>
              </a:pPr>
              <a:r>
                <a:rPr lang="en-US" sz="1200" b="1">
                  <a:solidFill>
                    <a:srgbClr val="FFFFCC"/>
                  </a:solidFill>
                  <a:latin typeface="Arial" charset="0"/>
                  <a:cs typeface="Arial" charset="0"/>
                </a:rPr>
                <a:t>7</a:t>
              </a:r>
              <a:endParaRPr lang="en-US" sz="1200" b="1">
                <a:solidFill>
                  <a:srgbClr val="FFFFCC"/>
                </a:solidFill>
                <a:latin typeface="Arial" charset="0"/>
              </a:endParaRPr>
            </a:p>
          </p:txBody>
        </p:sp>
        <p:sp>
          <p:nvSpPr>
            <p:cNvPr id="295952" name="Rectangle 16"/>
            <p:cNvSpPr>
              <a:spLocks noChangeArrowheads="1"/>
            </p:cNvSpPr>
            <p:nvPr/>
          </p:nvSpPr>
          <p:spPr bwMode="auto">
            <a:xfrm>
              <a:off x="849" y="2352"/>
              <a:ext cx="603" cy="288"/>
            </a:xfrm>
            <a:prstGeom prst="rect">
              <a:avLst/>
            </a:prstGeom>
            <a:noFill/>
            <a:ln w="9525">
              <a:noFill/>
              <a:miter lim="800000"/>
              <a:headEnd/>
              <a:tailEnd/>
            </a:ln>
            <a:effectLst/>
          </p:spPr>
          <p:txBody>
            <a:bodyPr anchor="b"/>
            <a:lstStyle/>
            <a:p>
              <a:pPr fontAlgn="b">
                <a:buClr>
                  <a:srgbClr val="FFFF00"/>
                </a:buClr>
                <a:buNone/>
              </a:pPr>
              <a:r>
                <a:rPr lang="en-US" sz="1200" b="1">
                  <a:solidFill>
                    <a:srgbClr val="FFFFCC"/>
                  </a:solidFill>
                  <a:latin typeface="Arial" charset="0"/>
                  <a:cs typeface="Arial" charset="0"/>
                </a:rPr>
                <a:t>6</a:t>
              </a:r>
              <a:endParaRPr lang="en-US" sz="1200" b="1">
                <a:solidFill>
                  <a:srgbClr val="FFFFCC"/>
                </a:solidFill>
                <a:latin typeface="Arial" charset="0"/>
              </a:endParaRPr>
            </a:p>
          </p:txBody>
        </p:sp>
        <p:sp>
          <p:nvSpPr>
            <p:cNvPr id="295953" name="Rectangle 17"/>
            <p:cNvSpPr>
              <a:spLocks noChangeArrowheads="1"/>
            </p:cNvSpPr>
            <p:nvPr/>
          </p:nvSpPr>
          <p:spPr bwMode="auto">
            <a:xfrm>
              <a:off x="0" y="2352"/>
              <a:ext cx="849" cy="288"/>
            </a:xfrm>
            <a:prstGeom prst="rect">
              <a:avLst/>
            </a:prstGeom>
            <a:noFill/>
            <a:ln w="38100">
              <a:solidFill>
                <a:srgbClr val="FF3300"/>
              </a:solidFill>
              <a:miter lim="800000"/>
              <a:headEnd/>
              <a:tailEnd/>
            </a:ln>
            <a:effectLst/>
          </p:spPr>
          <p:txBody>
            <a:bodyPr anchor="b"/>
            <a:lstStyle/>
            <a:p>
              <a:pPr algn="r" fontAlgn="b">
                <a:buClr>
                  <a:srgbClr val="FFFF00"/>
                </a:buClr>
                <a:buNone/>
              </a:pPr>
              <a:endParaRPr lang="en-US" sz="1200" b="1">
                <a:solidFill>
                  <a:srgbClr val="FFFFCC"/>
                </a:solidFill>
                <a:latin typeface="Arial" charset="0"/>
                <a:cs typeface="Arial" charset="0"/>
              </a:endParaRPr>
            </a:p>
            <a:p>
              <a:pPr algn="r" fontAlgn="b">
                <a:buClr>
                  <a:srgbClr val="FFFF00"/>
                </a:buClr>
                <a:buNone/>
              </a:pPr>
              <a:r>
                <a:rPr lang="en-US" sz="1200" b="1">
                  <a:solidFill>
                    <a:srgbClr val="FFFFCC"/>
                  </a:solidFill>
                  <a:latin typeface="Arial" charset="0"/>
                  <a:cs typeface="Arial" charset="0"/>
                </a:rPr>
                <a:t>PRODUCTION</a:t>
              </a:r>
            </a:p>
            <a:p>
              <a:pPr algn="r" fontAlgn="b">
                <a:buClr>
                  <a:srgbClr val="FFFF00"/>
                </a:buClr>
                <a:buNone/>
              </a:pPr>
              <a:endParaRPr lang="en-US" sz="900">
                <a:solidFill>
                  <a:srgbClr val="FFFFCC"/>
                </a:solidFill>
                <a:latin typeface="Arial" charset="0"/>
                <a:cs typeface="Arial" charset="0"/>
              </a:endParaRPr>
            </a:p>
          </p:txBody>
        </p:sp>
        <p:sp>
          <p:nvSpPr>
            <p:cNvPr id="295954" name="Rectangle 18"/>
            <p:cNvSpPr>
              <a:spLocks noChangeArrowheads="1"/>
            </p:cNvSpPr>
            <p:nvPr/>
          </p:nvSpPr>
          <p:spPr bwMode="auto">
            <a:xfrm>
              <a:off x="0" y="2064"/>
              <a:ext cx="849" cy="288"/>
            </a:xfrm>
            <a:prstGeom prst="rect">
              <a:avLst/>
            </a:prstGeom>
            <a:noFill/>
            <a:ln w="38100">
              <a:solidFill>
                <a:srgbClr val="FF3300"/>
              </a:solidFill>
              <a:miter lim="800000"/>
              <a:headEnd/>
              <a:tailEnd/>
            </a:ln>
            <a:effectLst/>
          </p:spPr>
          <p:txBody>
            <a:bodyPr anchor="b"/>
            <a:lstStyle/>
            <a:p>
              <a:pPr algn="r" fontAlgn="b">
                <a:buClr>
                  <a:srgbClr val="FFFF00"/>
                </a:buClr>
                <a:buNone/>
              </a:pPr>
              <a:r>
                <a:rPr lang="en-US" sz="1200" b="1">
                  <a:solidFill>
                    <a:srgbClr val="FFFFCC"/>
                  </a:solidFill>
                  <a:latin typeface="Arial" charset="0"/>
                  <a:cs typeface="Arial" charset="0"/>
                </a:rPr>
                <a:t>PERCEPTION</a:t>
              </a:r>
              <a:endParaRPr lang="en-US" sz="1600" b="1">
                <a:solidFill>
                  <a:srgbClr val="FFFFCC"/>
                </a:solidFill>
                <a:latin typeface="Arial" charset="0"/>
              </a:endParaRPr>
            </a:p>
          </p:txBody>
        </p:sp>
        <p:sp>
          <p:nvSpPr>
            <p:cNvPr id="295955" name="Line 19"/>
            <p:cNvSpPr>
              <a:spLocks noChangeShapeType="1"/>
            </p:cNvSpPr>
            <p:nvPr/>
          </p:nvSpPr>
          <p:spPr bwMode="auto">
            <a:xfrm>
              <a:off x="849" y="2352"/>
              <a:ext cx="4287" cy="0"/>
            </a:xfrm>
            <a:prstGeom prst="line">
              <a:avLst/>
            </a:prstGeom>
            <a:noFill/>
            <a:ln w="25400" cap="rnd">
              <a:solidFill>
                <a:srgbClr val="FFFF00"/>
              </a:solidFill>
              <a:round/>
              <a:headEnd/>
              <a:tailEnd/>
            </a:ln>
            <a:effectLst/>
          </p:spPr>
          <p:txBody>
            <a:bodyPr/>
            <a:lstStyle/>
            <a:p>
              <a:pPr>
                <a:buNone/>
              </a:pPr>
              <a:endParaRPr lang="en-US"/>
            </a:p>
          </p:txBody>
        </p:sp>
        <p:sp>
          <p:nvSpPr>
            <p:cNvPr id="295956" name="Line 20"/>
            <p:cNvSpPr>
              <a:spLocks noChangeShapeType="1"/>
            </p:cNvSpPr>
            <p:nvPr/>
          </p:nvSpPr>
          <p:spPr bwMode="auto">
            <a:xfrm>
              <a:off x="849" y="2352"/>
              <a:ext cx="0" cy="288"/>
            </a:xfrm>
            <a:prstGeom prst="line">
              <a:avLst/>
            </a:prstGeom>
            <a:noFill/>
            <a:ln w="12700">
              <a:solidFill>
                <a:schemeClr val="tx1"/>
              </a:solidFill>
              <a:round/>
              <a:headEnd/>
              <a:tailEnd/>
            </a:ln>
            <a:effectLst/>
          </p:spPr>
          <p:txBody>
            <a:bodyPr/>
            <a:lstStyle/>
            <a:p>
              <a:pPr>
                <a:buNone/>
              </a:pPr>
              <a:endParaRPr lang="en-US"/>
            </a:p>
          </p:txBody>
        </p:sp>
        <p:sp>
          <p:nvSpPr>
            <p:cNvPr id="295957" name="Line 21"/>
            <p:cNvSpPr>
              <a:spLocks noChangeShapeType="1"/>
            </p:cNvSpPr>
            <p:nvPr/>
          </p:nvSpPr>
          <p:spPr bwMode="auto">
            <a:xfrm>
              <a:off x="1452" y="2352"/>
              <a:ext cx="0" cy="288"/>
            </a:xfrm>
            <a:prstGeom prst="line">
              <a:avLst/>
            </a:prstGeom>
            <a:noFill/>
            <a:ln w="38100" cap="rnd">
              <a:solidFill>
                <a:srgbClr val="FFFF00"/>
              </a:solidFill>
              <a:round/>
              <a:headEnd/>
              <a:tailEnd/>
            </a:ln>
            <a:effectLst/>
          </p:spPr>
          <p:txBody>
            <a:bodyPr/>
            <a:lstStyle/>
            <a:p>
              <a:pPr>
                <a:buNone/>
              </a:pPr>
              <a:endParaRPr lang="en-US"/>
            </a:p>
          </p:txBody>
        </p:sp>
        <p:sp>
          <p:nvSpPr>
            <p:cNvPr id="295958" name="Line 22"/>
            <p:cNvSpPr>
              <a:spLocks noChangeShapeType="1"/>
            </p:cNvSpPr>
            <p:nvPr/>
          </p:nvSpPr>
          <p:spPr bwMode="auto">
            <a:xfrm>
              <a:off x="2081" y="2352"/>
              <a:ext cx="0" cy="288"/>
            </a:xfrm>
            <a:prstGeom prst="line">
              <a:avLst/>
            </a:prstGeom>
            <a:noFill/>
            <a:ln w="38100" cap="rnd">
              <a:solidFill>
                <a:srgbClr val="FFFF00"/>
              </a:solidFill>
              <a:round/>
              <a:headEnd/>
              <a:tailEnd/>
            </a:ln>
            <a:effectLst/>
          </p:spPr>
          <p:txBody>
            <a:bodyPr/>
            <a:lstStyle/>
            <a:p>
              <a:pPr>
                <a:buNone/>
              </a:pPr>
              <a:endParaRPr lang="en-US"/>
            </a:p>
          </p:txBody>
        </p:sp>
        <p:sp>
          <p:nvSpPr>
            <p:cNvPr id="295959" name="Line 23"/>
            <p:cNvSpPr>
              <a:spLocks noChangeShapeType="1"/>
            </p:cNvSpPr>
            <p:nvPr/>
          </p:nvSpPr>
          <p:spPr bwMode="auto">
            <a:xfrm>
              <a:off x="2688" y="2352"/>
              <a:ext cx="0" cy="288"/>
            </a:xfrm>
            <a:prstGeom prst="line">
              <a:avLst/>
            </a:prstGeom>
            <a:noFill/>
            <a:ln w="38100" cap="rnd">
              <a:solidFill>
                <a:srgbClr val="FFFF00"/>
              </a:solidFill>
              <a:round/>
              <a:headEnd/>
              <a:tailEnd/>
            </a:ln>
            <a:effectLst/>
          </p:spPr>
          <p:txBody>
            <a:bodyPr/>
            <a:lstStyle/>
            <a:p>
              <a:pPr>
                <a:buNone/>
              </a:pPr>
              <a:endParaRPr lang="en-US"/>
            </a:p>
          </p:txBody>
        </p:sp>
        <p:sp>
          <p:nvSpPr>
            <p:cNvPr id="295960" name="Line 24"/>
            <p:cNvSpPr>
              <a:spLocks noChangeShapeType="1"/>
            </p:cNvSpPr>
            <p:nvPr/>
          </p:nvSpPr>
          <p:spPr bwMode="auto">
            <a:xfrm>
              <a:off x="3313" y="2352"/>
              <a:ext cx="0" cy="288"/>
            </a:xfrm>
            <a:prstGeom prst="line">
              <a:avLst/>
            </a:prstGeom>
            <a:noFill/>
            <a:ln w="38100" cap="rnd">
              <a:solidFill>
                <a:srgbClr val="FFFF00"/>
              </a:solidFill>
              <a:round/>
              <a:headEnd/>
              <a:tailEnd/>
            </a:ln>
            <a:effectLst/>
          </p:spPr>
          <p:txBody>
            <a:bodyPr/>
            <a:lstStyle/>
            <a:p>
              <a:pPr>
                <a:buNone/>
              </a:pPr>
              <a:endParaRPr lang="en-US"/>
            </a:p>
          </p:txBody>
        </p:sp>
        <p:sp>
          <p:nvSpPr>
            <p:cNvPr id="295961" name="Line 25"/>
            <p:cNvSpPr>
              <a:spLocks noChangeShapeType="1"/>
            </p:cNvSpPr>
            <p:nvPr/>
          </p:nvSpPr>
          <p:spPr bwMode="auto">
            <a:xfrm>
              <a:off x="3929" y="2352"/>
              <a:ext cx="0" cy="288"/>
            </a:xfrm>
            <a:prstGeom prst="line">
              <a:avLst/>
            </a:prstGeom>
            <a:noFill/>
            <a:ln w="38100" cap="rnd">
              <a:solidFill>
                <a:srgbClr val="FFFF00"/>
              </a:solidFill>
              <a:round/>
              <a:headEnd/>
              <a:tailEnd/>
            </a:ln>
            <a:effectLst/>
          </p:spPr>
          <p:txBody>
            <a:bodyPr/>
            <a:lstStyle/>
            <a:p>
              <a:pPr>
                <a:buNone/>
              </a:pPr>
              <a:endParaRPr lang="en-US"/>
            </a:p>
          </p:txBody>
        </p:sp>
        <p:sp>
          <p:nvSpPr>
            <p:cNvPr id="295962" name="Line 26"/>
            <p:cNvSpPr>
              <a:spLocks noChangeShapeType="1"/>
            </p:cNvSpPr>
            <p:nvPr/>
          </p:nvSpPr>
          <p:spPr bwMode="auto">
            <a:xfrm>
              <a:off x="4545" y="2352"/>
              <a:ext cx="0" cy="288"/>
            </a:xfrm>
            <a:prstGeom prst="line">
              <a:avLst/>
            </a:prstGeom>
            <a:noFill/>
            <a:ln w="38100" cap="rnd">
              <a:solidFill>
                <a:srgbClr val="FFFF00"/>
              </a:solidFill>
              <a:round/>
              <a:headEnd/>
              <a:tailEnd/>
            </a:ln>
            <a:effectLst/>
          </p:spPr>
          <p:txBody>
            <a:bodyPr/>
            <a:lstStyle/>
            <a:p>
              <a:pPr>
                <a:buNone/>
              </a:pPr>
              <a:endParaRPr lang="en-US"/>
            </a:p>
          </p:txBody>
        </p:sp>
        <p:sp>
          <p:nvSpPr>
            <p:cNvPr id="295963" name="Line 27"/>
            <p:cNvSpPr>
              <a:spLocks noChangeShapeType="1"/>
            </p:cNvSpPr>
            <p:nvPr/>
          </p:nvSpPr>
          <p:spPr bwMode="auto">
            <a:xfrm>
              <a:off x="5136" y="2352"/>
              <a:ext cx="0" cy="288"/>
            </a:xfrm>
            <a:prstGeom prst="line">
              <a:avLst/>
            </a:prstGeom>
            <a:noFill/>
            <a:ln w="38100" cap="rnd">
              <a:solidFill>
                <a:srgbClr val="FFFF00"/>
              </a:solidFill>
              <a:round/>
              <a:headEnd/>
              <a:tailEnd/>
            </a:ln>
            <a:effectLst/>
          </p:spPr>
          <p:txBody>
            <a:bodyPr/>
            <a:lstStyle/>
            <a:p>
              <a:pPr>
                <a:buNone/>
              </a:pPr>
              <a:endParaRPr lang="en-US"/>
            </a:p>
          </p:txBody>
        </p:sp>
      </p:grpSp>
      <p:grpSp>
        <p:nvGrpSpPr>
          <p:cNvPr id="4" name="Group 29"/>
          <p:cNvGrpSpPr>
            <a:grpSpLocks/>
          </p:cNvGrpSpPr>
          <p:nvPr/>
        </p:nvGrpSpPr>
        <p:grpSpPr bwMode="auto">
          <a:xfrm>
            <a:off x="1114425" y="4191000"/>
            <a:ext cx="2828925" cy="917575"/>
            <a:chOff x="624" y="2640"/>
            <a:chExt cx="1584" cy="578"/>
          </a:xfrm>
        </p:grpSpPr>
        <p:sp>
          <p:nvSpPr>
            <p:cNvPr id="295966" name="Text Box 30"/>
            <p:cNvSpPr txBox="1">
              <a:spLocks noChangeArrowheads="1"/>
            </p:cNvSpPr>
            <p:nvPr/>
          </p:nvSpPr>
          <p:spPr bwMode="auto">
            <a:xfrm>
              <a:off x="624" y="3024"/>
              <a:ext cx="1584" cy="194"/>
            </a:xfrm>
            <a:prstGeom prst="rect">
              <a:avLst/>
            </a:prstGeom>
            <a:noFill/>
            <a:ln w="38100">
              <a:solidFill>
                <a:srgbClr val="FF3300"/>
              </a:solidFill>
              <a:miter lim="800000"/>
              <a:headEnd/>
              <a:tailEnd/>
            </a:ln>
            <a:effectLst/>
          </p:spPr>
          <p:txBody>
            <a:bodyPr>
              <a:spAutoFit/>
            </a:bodyPr>
            <a:lstStyle/>
            <a:p>
              <a:pPr algn="ctr">
                <a:spcBef>
                  <a:spcPct val="50000"/>
                </a:spcBef>
                <a:buNone/>
              </a:pPr>
              <a:r>
                <a:rPr lang="en-US" sz="1400" b="1">
                  <a:latin typeface="Arial" charset="0"/>
                </a:rPr>
                <a:t>CANONICAL BABBLING</a:t>
              </a:r>
            </a:p>
          </p:txBody>
        </p:sp>
        <p:sp>
          <p:nvSpPr>
            <p:cNvPr id="295967" name="Line 31"/>
            <p:cNvSpPr>
              <a:spLocks noChangeShapeType="1"/>
            </p:cNvSpPr>
            <p:nvPr/>
          </p:nvSpPr>
          <p:spPr bwMode="auto">
            <a:xfrm flipV="1">
              <a:off x="1440" y="2640"/>
              <a:ext cx="0" cy="384"/>
            </a:xfrm>
            <a:prstGeom prst="line">
              <a:avLst/>
            </a:prstGeom>
            <a:noFill/>
            <a:ln w="38100">
              <a:solidFill>
                <a:schemeClr val="tx1"/>
              </a:solidFill>
              <a:round/>
              <a:headEnd/>
              <a:tailEnd type="triangle" w="med" len="med"/>
            </a:ln>
            <a:effectLst/>
          </p:spPr>
          <p:txBody>
            <a:bodyPr/>
            <a:lstStyle/>
            <a:p>
              <a:pPr>
                <a:buNone/>
              </a:pPr>
              <a:endParaRPr lang="en-US"/>
            </a:p>
          </p:txBody>
        </p:sp>
      </p:grpSp>
      <p:grpSp>
        <p:nvGrpSpPr>
          <p:cNvPr id="5" name="Group 32"/>
          <p:cNvGrpSpPr>
            <a:grpSpLocks/>
          </p:cNvGrpSpPr>
          <p:nvPr/>
        </p:nvGrpSpPr>
        <p:grpSpPr bwMode="auto">
          <a:xfrm>
            <a:off x="0" y="1600200"/>
            <a:ext cx="9086850" cy="4146550"/>
            <a:chOff x="0" y="1008"/>
            <a:chExt cx="5088" cy="2612"/>
          </a:xfrm>
        </p:grpSpPr>
        <p:sp>
          <p:nvSpPr>
            <p:cNvPr id="295969" name="Line 33"/>
            <p:cNvSpPr>
              <a:spLocks noChangeShapeType="1"/>
            </p:cNvSpPr>
            <p:nvPr/>
          </p:nvSpPr>
          <p:spPr bwMode="auto">
            <a:xfrm flipH="1">
              <a:off x="912" y="2064"/>
              <a:ext cx="384" cy="240"/>
            </a:xfrm>
            <a:prstGeom prst="line">
              <a:avLst/>
            </a:prstGeom>
            <a:noFill/>
            <a:ln w="38100">
              <a:solidFill>
                <a:schemeClr val="tx1"/>
              </a:solidFill>
              <a:round/>
              <a:headEnd/>
              <a:tailEnd type="triangle" w="med" len="med"/>
            </a:ln>
            <a:effectLst/>
          </p:spPr>
          <p:txBody>
            <a:bodyPr/>
            <a:lstStyle/>
            <a:p>
              <a:pPr>
                <a:buNone/>
              </a:pPr>
              <a:endParaRPr lang="en-US"/>
            </a:p>
          </p:txBody>
        </p:sp>
        <p:sp>
          <p:nvSpPr>
            <p:cNvPr id="295970" name="Text Box 34"/>
            <p:cNvSpPr txBox="1">
              <a:spLocks noChangeArrowheads="1"/>
            </p:cNvSpPr>
            <p:nvPr/>
          </p:nvSpPr>
          <p:spPr bwMode="auto">
            <a:xfrm>
              <a:off x="816" y="1488"/>
              <a:ext cx="1152" cy="407"/>
            </a:xfrm>
            <a:prstGeom prst="rect">
              <a:avLst/>
            </a:prstGeom>
            <a:noFill/>
            <a:ln w="38100">
              <a:solidFill>
                <a:srgbClr val="FF3300"/>
              </a:solidFill>
              <a:miter lim="800000"/>
              <a:headEnd/>
              <a:tailEnd/>
            </a:ln>
            <a:effectLst/>
          </p:spPr>
          <p:txBody>
            <a:bodyPr>
              <a:spAutoFit/>
            </a:bodyPr>
            <a:lstStyle/>
            <a:p>
              <a:pPr>
                <a:spcBef>
                  <a:spcPct val="50000"/>
                </a:spcBef>
                <a:buNone/>
              </a:pPr>
              <a:r>
                <a:rPr lang="en-US" sz="1200" b="1">
                  <a:latin typeface="Arial" charset="0"/>
                </a:rPr>
                <a:t>STATISTICAL LEARNING (DISTRIBUTIONAL FREQUENCIES)</a:t>
              </a:r>
            </a:p>
          </p:txBody>
        </p:sp>
        <p:sp>
          <p:nvSpPr>
            <p:cNvPr id="295971" name="Text Box 35"/>
            <p:cNvSpPr txBox="1">
              <a:spLocks noChangeArrowheads="1"/>
            </p:cNvSpPr>
            <p:nvPr/>
          </p:nvSpPr>
          <p:spPr bwMode="auto">
            <a:xfrm>
              <a:off x="0" y="1008"/>
              <a:ext cx="1344" cy="465"/>
            </a:xfrm>
            <a:prstGeom prst="rect">
              <a:avLst/>
            </a:prstGeom>
            <a:noFill/>
            <a:ln w="38100">
              <a:solidFill>
                <a:srgbClr val="FF3300"/>
              </a:solidFill>
              <a:miter lim="800000"/>
              <a:headEnd/>
              <a:tailEnd/>
            </a:ln>
            <a:effectLst/>
          </p:spPr>
          <p:txBody>
            <a:bodyPr>
              <a:spAutoFit/>
            </a:bodyPr>
            <a:lstStyle/>
            <a:p>
              <a:pPr>
                <a:spcBef>
                  <a:spcPct val="50000"/>
                </a:spcBef>
                <a:buNone/>
              </a:pPr>
              <a:r>
                <a:rPr lang="en-US" sz="1400" b="1">
                  <a:latin typeface="Arial" charset="0"/>
                </a:rPr>
                <a:t>LANGUAGE-SPECIFIC PERCEPTION FOR VOWELS</a:t>
              </a:r>
            </a:p>
          </p:txBody>
        </p:sp>
        <p:sp>
          <p:nvSpPr>
            <p:cNvPr id="295972" name="Line 36"/>
            <p:cNvSpPr>
              <a:spLocks noChangeShapeType="1"/>
            </p:cNvSpPr>
            <p:nvPr/>
          </p:nvSpPr>
          <p:spPr bwMode="auto">
            <a:xfrm>
              <a:off x="528" y="1488"/>
              <a:ext cx="336" cy="864"/>
            </a:xfrm>
            <a:prstGeom prst="line">
              <a:avLst/>
            </a:prstGeom>
            <a:noFill/>
            <a:ln w="38100">
              <a:solidFill>
                <a:schemeClr val="tx1"/>
              </a:solidFill>
              <a:round/>
              <a:headEnd/>
              <a:tailEnd type="triangle" w="med" len="med"/>
            </a:ln>
            <a:effectLst/>
          </p:spPr>
          <p:txBody>
            <a:bodyPr/>
            <a:lstStyle/>
            <a:p>
              <a:pPr>
                <a:buNone/>
              </a:pPr>
              <a:endParaRPr lang="en-US"/>
            </a:p>
          </p:txBody>
        </p:sp>
        <p:sp>
          <p:nvSpPr>
            <p:cNvPr id="295973" name="Text Box 37"/>
            <p:cNvSpPr txBox="1">
              <a:spLocks noChangeArrowheads="1"/>
            </p:cNvSpPr>
            <p:nvPr/>
          </p:nvSpPr>
          <p:spPr bwMode="auto">
            <a:xfrm>
              <a:off x="816" y="3408"/>
              <a:ext cx="2016" cy="212"/>
            </a:xfrm>
            <a:prstGeom prst="rect">
              <a:avLst/>
            </a:prstGeom>
            <a:noFill/>
            <a:ln w="9525">
              <a:noFill/>
              <a:miter lim="800000"/>
              <a:headEnd/>
              <a:tailEnd/>
            </a:ln>
            <a:effectLst/>
          </p:spPr>
          <p:txBody>
            <a:bodyPr>
              <a:spAutoFit/>
            </a:bodyPr>
            <a:lstStyle/>
            <a:p>
              <a:pPr>
                <a:spcBef>
                  <a:spcPct val="50000"/>
                </a:spcBef>
                <a:buNone/>
              </a:pPr>
              <a:r>
                <a:rPr lang="en-US" sz="1600" b="1">
                  <a:latin typeface="Arial" charset="0"/>
                </a:rPr>
                <a:t>Sensory-Motor Learning</a:t>
              </a:r>
            </a:p>
          </p:txBody>
        </p:sp>
        <p:sp>
          <p:nvSpPr>
            <p:cNvPr id="295974" name="Line 38"/>
            <p:cNvSpPr>
              <a:spLocks noChangeShapeType="1"/>
            </p:cNvSpPr>
            <p:nvPr/>
          </p:nvSpPr>
          <p:spPr bwMode="auto">
            <a:xfrm>
              <a:off x="864" y="3600"/>
              <a:ext cx="4224" cy="0"/>
            </a:xfrm>
            <a:prstGeom prst="line">
              <a:avLst/>
            </a:prstGeom>
            <a:noFill/>
            <a:ln w="57150">
              <a:solidFill>
                <a:schemeClr val="tx1"/>
              </a:solidFill>
              <a:round/>
              <a:headEnd/>
              <a:tailEnd type="triangle" w="med" len="med"/>
            </a:ln>
            <a:effectLst/>
          </p:spPr>
          <p:txBody>
            <a:bodyPr/>
            <a:lstStyle/>
            <a:p>
              <a:pPr>
                <a:buNone/>
              </a:pPr>
              <a:endParaRPr lang="en-US"/>
            </a:p>
          </p:txBody>
        </p:sp>
      </p:grpSp>
      <p:grpSp>
        <p:nvGrpSpPr>
          <p:cNvPr id="6" name="Group 39"/>
          <p:cNvGrpSpPr>
            <a:grpSpLocks/>
          </p:cNvGrpSpPr>
          <p:nvPr/>
        </p:nvGrpSpPr>
        <p:grpSpPr bwMode="auto">
          <a:xfrm>
            <a:off x="5829300" y="5867400"/>
            <a:ext cx="4457700" cy="336550"/>
            <a:chOff x="3264" y="3696"/>
            <a:chExt cx="2496" cy="212"/>
          </a:xfrm>
        </p:grpSpPr>
        <p:sp>
          <p:nvSpPr>
            <p:cNvPr id="295976" name="Text Box 40"/>
            <p:cNvSpPr txBox="1">
              <a:spLocks noChangeArrowheads="1"/>
            </p:cNvSpPr>
            <p:nvPr/>
          </p:nvSpPr>
          <p:spPr bwMode="auto">
            <a:xfrm>
              <a:off x="3264" y="3696"/>
              <a:ext cx="2496" cy="212"/>
            </a:xfrm>
            <a:prstGeom prst="rect">
              <a:avLst/>
            </a:prstGeom>
            <a:noFill/>
            <a:ln w="9525">
              <a:noFill/>
              <a:miter lim="800000"/>
              <a:headEnd/>
              <a:tailEnd/>
            </a:ln>
            <a:effectLst/>
          </p:spPr>
          <p:txBody>
            <a:bodyPr>
              <a:spAutoFit/>
            </a:bodyPr>
            <a:lstStyle/>
            <a:p>
              <a:pPr>
                <a:spcBef>
                  <a:spcPct val="50000"/>
                </a:spcBef>
                <a:buNone/>
              </a:pPr>
              <a:r>
                <a:rPr lang="en-US" sz="1600" b="1">
                  <a:latin typeface="Arial" charset="0"/>
                </a:rPr>
                <a:t>Language Specific Speech Production</a:t>
              </a:r>
            </a:p>
          </p:txBody>
        </p:sp>
        <p:sp>
          <p:nvSpPr>
            <p:cNvPr id="295977" name="Line 41"/>
            <p:cNvSpPr>
              <a:spLocks noChangeShapeType="1"/>
            </p:cNvSpPr>
            <p:nvPr/>
          </p:nvSpPr>
          <p:spPr bwMode="auto">
            <a:xfrm>
              <a:off x="3264" y="3888"/>
              <a:ext cx="1872" cy="0"/>
            </a:xfrm>
            <a:prstGeom prst="line">
              <a:avLst/>
            </a:prstGeom>
            <a:noFill/>
            <a:ln w="57150">
              <a:solidFill>
                <a:schemeClr val="tx1"/>
              </a:solidFill>
              <a:round/>
              <a:headEnd/>
              <a:tailEnd type="triangle" w="med" len="med"/>
            </a:ln>
            <a:effectLst/>
          </p:spPr>
          <p:txBody>
            <a:bodyPr/>
            <a:lstStyle/>
            <a:p>
              <a:pPr>
                <a:buNone/>
              </a:pPr>
              <a:endParaRPr lang="en-US"/>
            </a:p>
          </p:txBody>
        </p:sp>
      </p:grpSp>
      <p:grpSp>
        <p:nvGrpSpPr>
          <p:cNvPr id="7" name="Group 42"/>
          <p:cNvGrpSpPr>
            <a:grpSpLocks/>
          </p:cNvGrpSpPr>
          <p:nvPr/>
        </p:nvGrpSpPr>
        <p:grpSpPr bwMode="auto">
          <a:xfrm>
            <a:off x="4029075" y="4267199"/>
            <a:ext cx="3684389" cy="1136650"/>
            <a:chOff x="2256" y="2688"/>
            <a:chExt cx="2063" cy="716"/>
          </a:xfrm>
        </p:grpSpPr>
        <p:sp>
          <p:nvSpPr>
            <p:cNvPr id="295979" name="Rectangle 43"/>
            <p:cNvSpPr>
              <a:spLocks noChangeArrowheads="1"/>
            </p:cNvSpPr>
            <p:nvPr/>
          </p:nvSpPr>
          <p:spPr bwMode="auto">
            <a:xfrm>
              <a:off x="2256" y="3230"/>
              <a:ext cx="2063" cy="174"/>
            </a:xfrm>
            <a:prstGeom prst="rect">
              <a:avLst/>
            </a:prstGeom>
            <a:noFill/>
            <a:ln w="38100">
              <a:solidFill>
                <a:srgbClr val="FF3300"/>
              </a:solidFill>
              <a:miter lim="800000"/>
              <a:headEnd/>
              <a:tailEnd/>
            </a:ln>
            <a:effectLst/>
          </p:spPr>
          <p:txBody>
            <a:bodyPr wrap="none">
              <a:spAutoFit/>
            </a:bodyPr>
            <a:lstStyle/>
            <a:p>
              <a:pPr>
                <a:buNone/>
              </a:pPr>
              <a:r>
                <a:rPr lang="en-US" sz="1200" b="1">
                  <a:latin typeface="Arial" charset="0"/>
                </a:rPr>
                <a:t>LANGUAGE SPECIFIC SPEECH PRODUCTION</a:t>
              </a:r>
            </a:p>
          </p:txBody>
        </p:sp>
        <p:sp>
          <p:nvSpPr>
            <p:cNvPr id="295980" name="Line 44"/>
            <p:cNvSpPr>
              <a:spLocks noChangeShapeType="1"/>
            </p:cNvSpPr>
            <p:nvPr/>
          </p:nvSpPr>
          <p:spPr bwMode="auto">
            <a:xfrm flipV="1">
              <a:off x="3312" y="2688"/>
              <a:ext cx="0" cy="528"/>
            </a:xfrm>
            <a:prstGeom prst="line">
              <a:avLst/>
            </a:prstGeom>
            <a:noFill/>
            <a:ln w="38100">
              <a:solidFill>
                <a:schemeClr val="tx1"/>
              </a:solidFill>
              <a:round/>
              <a:headEnd/>
              <a:tailEnd type="triangle" w="med" len="med"/>
            </a:ln>
            <a:effectLst/>
          </p:spPr>
          <p:txBody>
            <a:bodyPr/>
            <a:lstStyle/>
            <a:p>
              <a:pPr>
                <a:buNone/>
              </a:pPr>
              <a:endParaRPr lang="en-US"/>
            </a:p>
          </p:txBody>
        </p:sp>
      </p:grpSp>
      <p:grpSp>
        <p:nvGrpSpPr>
          <p:cNvPr id="8" name="Group 45"/>
          <p:cNvGrpSpPr>
            <a:grpSpLocks/>
          </p:cNvGrpSpPr>
          <p:nvPr/>
        </p:nvGrpSpPr>
        <p:grpSpPr bwMode="auto">
          <a:xfrm>
            <a:off x="7115175" y="4267197"/>
            <a:ext cx="2743200" cy="657225"/>
            <a:chOff x="3984" y="2688"/>
            <a:chExt cx="1536" cy="414"/>
          </a:xfrm>
        </p:grpSpPr>
        <p:sp>
          <p:nvSpPr>
            <p:cNvPr id="295982" name="Line 46"/>
            <p:cNvSpPr>
              <a:spLocks noChangeShapeType="1"/>
            </p:cNvSpPr>
            <p:nvPr/>
          </p:nvSpPr>
          <p:spPr bwMode="auto">
            <a:xfrm flipV="1">
              <a:off x="4560" y="2688"/>
              <a:ext cx="1" cy="288"/>
            </a:xfrm>
            <a:prstGeom prst="line">
              <a:avLst/>
            </a:prstGeom>
            <a:noFill/>
            <a:ln w="38100">
              <a:solidFill>
                <a:schemeClr val="tx1"/>
              </a:solidFill>
              <a:round/>
              <a:headEnd/>
              <a:tailEnd type="triangle" w="med" len="med"/>
            </a:ln>
            <a:effectLst/>
          </p:spPr>
          <p:txBody>
            <a:bodyPr/>
            <a:lstStyle/>
            <a:p>
              <a:pPr>
                <a:buNone/>
              </a:pPr>
              <a:endParaRPr lang="en-US"/>
            </a:p>
          </p:txBody>
        </p:sp>
        <p:sp>
          <p:nvSpPr>
            <p:cNvPr id="295983" name="Text Box 47"/>
            <p:cNvSpPr txBox="1">
              <a:spLocks noChangeArrowheads="1"/>
            </p:cNvSpPr>
            <p:nvPr/>
          </p:nvSpPr>
          <p:spPr bwMode="auto">
            <a:xfrm>
              <a:off x="3984" y="2928"/>
              <a:ext cx="1536" cy="174"/>
            </a:xfrm>
            <a:prstGeom prst="rect">
              <a:avLst/>
            </a:prstGeom>
            <a:solidFill>
              <a:schemeClr val="bg1"/>
            </a:solidFill>
            <a:ln w="38100">
              <a:solidFill>
                <a:srgbClr val="FF3300"/>
              </a:solidFill>
              <a:miter lim="800000"/>
              <a:headEnd/>
              <a:tailEnd/>
            </a:ln>
            <a:effectLst/>
          </p:spPr>
          <p:txBody>
            <a:bodyPr>
              <a:spAutoFit/>
            </a:bodyPr>
            <a:lstStyle/>
            <a:p>
              <a:pPr>
                <a:spcBef>
                  <a:spcPct val="50000"/>
                </a:spcBef>
                <a:buNone/>
              </a:pPr>
              <a:r>
                <a:rPr lang="en-US" sz="1200" b="1">
                  <a:latin typeface="Arial" charset="0"/>
                </a:rPr>
                <a:t>FIRST  WORDS PRODUCTION</a:t>
              </a:r>
            </a:p>
          </p:txBody>
        </p:sp>
      </p:grpSp>
      <p:grpSp>
        <p:nvGrpSpPr>
          <p:cNvPr id="9" name="Group 48"/>
          <p:cNvGrpSpPr>
            <a:grpSpLocks/>
          </p:cNvGrpSpPr>
          <p:nvPr/>
        </p:nvGrpSpPr>
        <p:grpSpPr bwMode="auto">
          <a:xfrm>
            <a:off x="2571750" y="1676400"/>
            <a:ext cx="3171825" cy="2057400"/>
            <a:chOff x="1440" y="1056"/>
            <a:chExt cx="1776" cy="1296"/>
          </a:xfrm>
        </p:grpSpPr>
        <p:sp>
          <p:nvSpPr>
            <p:cNvPr id="295985" name="Text Box 49"/>
            <p:cNvSpPr txBox="1">
              <a:spLocks noChangeArrowheads="1"/>
            </p:cNvSpPr>
            <p:nvPr/>
          </p:nvSpPr>
          <p:spPr bwMode="auto">
            <a:xfrm>
              <a:off x="1440" y="1056"/>
              <a:ext cx="1776" cy="310"/>
            </a:xfrm>
            <a:prstGeom prst="rect">
              <a:avLst/>
            </a:prstGeom>
            <a:noFill/>
            <a:ln w="38100">
              <a:solidFill>
                <a:srgbClr val="FF3300"/>
              </a:solidFill>
              <a:miter lim="800000"/>
              <a:headEnd/>
              <a:tailEnd/>
            </a:ln>
            <a:effectLst/>
          </p:spPr>
          <p:txBody>
            <a:bodyPr>
              <a:spAutoFit/>
            </a:bodyPr>
            <a:lstStyle/>
            <a:p>
              <a:pPr>
                <a:spcBef>
                  <a:spcPct val="50000"/>
                </a:spcBef>
                <a:buNone/>
              </a:pPr>
              <a:r>
                <a:rPr lang="en-US" sz="1300" b="1">
                  <a:latin typeface="Arial" charset="0"/>
                </a:rPr>
                <a:t>DETECTION OF TYPICAL                  STRESS PATTERNS IN WORDS</a:t>
              </a:r>
            </a:p>
          </p:txBody>
        </p:sp>
        <p:sp>
          <p:nvSpPr>
            <p:cNvPr id="295986" name="Line 50"/>
            <p:cNvSpPr>
              <a:spLocks noChangeShapeType="1"/>
            </p:cNvSpPr>
            <p:nvPr/>
          </p:nvSpPr>
          <p:spPr bwMode="auto">
            <a:xfrm flipH="1">
              <a:off x="2064" y="1392"/>
              <a:ext cx="0" cy="960"/>
            </a:xfrm>
            <a:prstGeom prst="line">
              <a:avLst/>
            </a:prstGeom>
            <a:noFill/>
            <a:ln w="38100">
              <a:solidFill>
                <a:schemeClr val="tx1"/>
              </a:solidFill>
              <a:round/>
              <a:headEnd/>
              <a:tailEnd type="triangle" w="med" len="med"/>
            </a:ln>
            <a:effectLst/>
          </p:spPr>
          <p:txBody>
            <a:bodyPr/>
            <a:lstStyle/>
            <a:p>
              <a:pPr>
                <a:buNone/>
              </a:pPr>
              <a:endParaRPr lang="en-US"/>
            </a:p>
          </p:txBody>
        </p:sp>
      </p:grpSp>
      <p:grpSp>
        <p:nvGrpSpPr>
          <p:cNvPr id="10" name="Group 51"/>
          <p:cNvGrpSpPr>
            <a:grpSpLocks/>
          </p:cNvGrpSpPr>
          <p:nvPr/>
        </p:nvGrpSpPr>
        <p:grpSpPr bwMode="auto">
          <a:xfrm>
            <a:off x="7029450" y="2895600"/>
            <a:ext cx="3000375" cy="838200"/>
            <a:chOff x="3936" y="1824"/>
            <a:chExt cx="1680" cy="528"/>
          </a:xfrm>
        </p:grpSpPr>
        <p:sp>
          <p:nvSpPr>
            <p:cNvPr id="295988" name="Text Box 52"/>
            <p:cNvSpPr txBox="1">
              <a:spLocks noChangeArrowheads="1"/>
            </p:cNvSpPr>
            <p:nvPr/>
          </p:nvSpPr>
          <p:spPr bwMode="auto">
            <a:xfrm>
              <a:off x="4272" y="1824"/>
              <a:ext cx="1344" cy="407"/>
            </a:xfrm>
            <a:prstGeom prst="rect">
              <a:avLst/>
            </a:prstGeom>
            <a:noFill/>
            <a:ln w="38100">
              <a:solidFill>
                <a:srgbClr val="FF3300"/>
              </a:solidFill>
              <a:miter lim="800000"/>
              <a:headEnd/>
              <a:tailEnd/>
            </a:ln>
            <a:effectLst/>
          </p:spPr>
          <p:txBody>
            <a:bodyPr>
              <a:spAutoFit/>
            </a:bodyPr>
            <a:lstStyle/>
            <a:p>
              <a:pPr>
                <a:spcBef>
                  <a:spcPct val="50000"/>
                </a:spcBef>
                <a:buNone/>
              </a:pPr>
              <a:r>
                <a:rPr lang="en-US" sz="1200" b="1">
                  <a:latin typeface="Arial" charset="0"/>
                </a:rPr>
                <a:t>DECLINE IN FOREIGN-LANGUAGE CONSONANT PERCEPTION</a:t>
              </a:r>
            </a:p>
          </p:txBody>
        </p:sp>
        <p:sp>
          <p:nvSpPr>
            <p:cNvPr id="295989" name="Line 53"/>
            <p:cNvSpPr>
              <a:spLocks noChangeShapeType="1"/>
            </p:cNvSpPr>
            <p:nvPr/>
          </p:nvSpPr>
          <p:spPr bwMode="auto">
            <a:xfrm flipH="1">
              <a:off x="3936" y="2064"/>
              <a:ext cx="336" cy="288"/>
            </a:xfrm>
            <a:prstGeom prst="line">
              <a:avLst/>
            </a:prstGeom>
            <a:noFill/>
            <a:ln w="38100">
              <a:solidFill>
                <a:schemeClr val="tx1"/>
              </a:solidFill>
              <a:round/>
              <a:headEnd/>
              <a:tailEnd type="triangle" w="med" len="med"/>
            </a:ln>
            <a:effectLst/>
          </p:spPr>
          <p:txBody>
            <a:bodyPr/>
            <a:lstStyle/>
            <a:p>
              <a:pPr>
                <a:buNone/>
              </a:pPr>
              <a:endParaRPr lang="en-US"/>
            </a:p>
          </p:txBody>
        </p:sp>
      </p:grpSp>
      <p:grpSp>
        <p:nvGrpSpPr>
          <p:cNvPr id="11" name="Group 54"/>
          <p:cNvGrpSpPr>
            <a:grpSpLocks/>
          </p:cNvGrpSpPr>
          <p:nvPr/>
        </p:nvGrpSpPr>
        <p:grpSpPr bwMode="auto">
          <a:xfrm>
            <a:off x="6429375" y="2286000"/>
            <a:ext cx="3086100" cy="1295400"/>
            <a:chOff x="3600" y="1440"/>
            <a:chExt cx="1728" cy="816"/>
          </a:xfrm>
        </p:grpSpPr>
        <p:sp>
          <p:nvSpPr>
            <p:cNvPr id="295991" name="Line 55"/>
            <p:cNvSpPr>
              <a:spLocks noChangeShapeType="1"/>
            </p:cNvSpPr>
            <p:nvPr/>
          </p:nvSpPr>
          <p:spPr bwMode="auto">
            <a:xfrm>
              <a:off x="3744" y="1728"/>
              <a:ext cx="171" cy="528"/>
            </a:xfrm>
            <a:prstGeom prst="line">
              <a:avLst/>
            </a:prstGeom>
            <a:noFill/>
            <a:ln w="38100">
              <a:solidFill>
                <a:schemeClr val="tx1"/>
              </a:solidFill>
              <a:round/>
              <a:headEnd/>
              <a:tailEnd type="triangle" w="med" len="med"/>
            </a:ln>
            <a:effectLst/>
          </p:spPr>
          <p:txBody>
            <a:bodyPr/>
            <a:lstStyle/>
            <a:p>
              <a:pPr>
                <a:buNone/>
              </a:pPr>
              <a:endParaRPr lang="en-US"/>
            </a:p>
          </p:txBody>
        </p:sp>
        <p:sp>
          <p:nvSpPr>
            <p:cNvPr id="295992" name="Text Box 56"/>
            <p:cNvSpPr txBox="1">
              <a:spLocks noChangeArrowheads="1"/>
            </p:cNvSpPr>
            <p:nvPr/>
          </p:nvSpPr>
          <p:spPr bwMode="auto">
            <a:xfrm>
              <a:off x="3600" y="1440"/>
              <a:ext cx="1728" cy="291"/>
            </a:xfrm>
            <a:prstGeom prst="rect">
              <a:avLst/>
            </a:prstGeom>
            <a:noFill/>
            <a:ln w="38100">
              <a:solidFill>
                <a:srgbClr val="FF3300"/>
              </a:solidFill>
              <a:miter lim="800000"/>
              <a:headEnd/>
              <a:tailEnd/>
            </a:ln>
            <a:effectLst/>
          </p:spPr>
          <p:txBody>
            <a:bodyPr>
              <a:spAutoFit/>
            </a:bodyPr>
            <a:lstStyle/>
            <a:p>
              <a:pPr>
                <a:spcBef>
                  <a:spcPct val="50000"/>
                </a:spcBef>
                <a:buNone/>
              </a:pPr>
              <a:r>
                <a:rPr lang="en-US" sz="1200" b="1">
                  <a:latin typeface="Arial" charset="0"/>
                </a:rPr>
                <a:t>INCREASE IN NATIVE-LANGUAGE CONSONANT PERCEPTION</a:t>
              </a:r>
            </a:p>
          </p:txBody>
        </p:sp>
      </p:grpSp>
      <p:grpSp>
        <p:nvGrpSpPr>
          <p:cNvPr id="12" name="Group 57"/>
          <p:cNvGrpSpPr>
            <a:grpSpLocks/>
          </p:cNvGrpSpPr>
          <p:nvPr/>
        </p:nvGrpSpPr>
        <p:grpSpPr bwMode="auto">
          <a:xfrm>
            <a:off x="1457325" y="1014415"/>
            <a:ext cx="7629525" cy="338138"/>
            <a:chOff x="816" y="639"/>
            <a:chExt cx="4272" cy="213"/>
          </a:xfrm>
        </p:grpSpPr>
        <p:sp>
          <p:nvSpPr>
            <p:cNvPr id="295994" name="Line 58"/>
            <p:cNvSpPr>
              <a:spLocks noChangeShapeType="1"/>
            </p:cNvSpPr>
            <p:nvPr/>
          </p:nvSpPr>
          <p:spPr bwMode="auto">
            <a:xfrm>
              <a:off x="864" y="816"/>
              <a:ext cx="4224" cy="0"/>
            </a:xfrm>
            <a:prstGeom prst="line">
              <a:avLst/>
            </a:prstGeom>
            <a:noFill/>
            <a:ln w="57150">
              <a:solidFill>
                <a:schemeClr val="tx1"/>
              </a:solidFill>
              <a:round/>
              <a:headEnd/>
              <a:tailEnd type="triangle" w="med" len="med"/>
            </a:ln>
            <a:effectLst/>
          </p:spPr>
          <p:txBody>
            <a:bodyPr/>
            <a:lstStyle/>
            <a:p>
              <a:pPr>
                <a:buNone/>
              </a:pPr>
              <a:endParaRPr lang="en-US"/>
            </a:p>
          </p:txBody>
        </p:sp>
        <p:sp>
          <p:nvSpPr>
            <p:cNvPr id="295995" name="Rectangle 59"/>
            <p:cNvSpPr>
              <a:spLocks noChangeArrowheads="1"/>
            </p:cNvSpPr>
            <p:nvPr/>
          </p:nvSpPr>
          <p:spPr bwMode="auto">
            <a:xfrm>
              <a:off x="816" y="639"/>
              <a:ext cx="2243" cy="213"/>
            </a:xfrm>
            <a:prstGeom prst="rect">
              <a:avLst/>
            </a:prstGeom>
            <a:noFill/>
            <a:ln w="9525">
              <a:noFill/>
              <a:miter lim="800000"/>
              <a:headEnd/>
              <a:tailEnd/>
            </a:ln>
            <a:effectLst/>
          </p:spPr>
          <p:txBody>
            <a:bodyPr wrap="none">
              <a:spAutoFit/>
            </a:bodyPr>
            <a:lstStyle/>
            <a:p>
              <a:pPr>
                <a:buNone/>
              </a:pPr>
              <a:r>
                <a:rPr lang="en-US" sz="1600" b="1">
                  <a:latin typeface="Arial" charset="0"/>
                </a:rPr>
                <a:t>Language-specific speech perception</a:t>
              </a:r>
            </a:p>
          </p:txBody>
        </p:sp>
      </p:grpSp>
      <p:sp>
        <p:nvSpPr>
          <p:cNvPr id="295996" name="Text Box 60"/>
          <p:cNvSpPr txBox="1">
            <a:spLocks noChangeArrowheads="1"/>
          </p:cNvSpPr>
          <p:nvPr/>
        </p:nvSpPr>
        <p:spPr bwMode="auto">
          <a:xfrm>
            <a:off x="114300" y="6248400"/>
            <a:ext cx="1885950" cy="400110"/>
          </a:xfrm>
          <a:prstGeom prst="rect">
            <a:avLst/>
          </a:prstGeom>
          <a:noFill/>
          <a:ln w="9525">
            <a:noFill/>
            <a:miter lim="800000"/>
            <a:headEnd/>
            <a:tailEnd/>
          </a:ln>
          <a:effectLst/>
        </p:spPr>
        <p:txBody>
          <a:bodyPr wrap="square">
            <a:spAutoFit/>
          </a:bodyPr>
          <a:lstStyle/>
          <a:p>
            <a:pPr>
              <a:spcBef>
                <a:spcPct val="50000"/>
              </a:spcBef>
              <a:buNone/>
            </a:pPr>
            <a:r>
              <a:rPr lang="en-US" sz="2000" dirty="0" smtClean="0">
                <a:solidFill>
                  <a:schemeClr val="tx1"/>
                </a:solidFill>
                <a:latin typeface="Arial" charset="0"/>
              </a:rPr>
              <a:t>(</a:t>
            </a:r>
            <a:r>
              <a:rPr lang="en-US" sz="2000" dirty="0" err="1" smtClean="0">
                <a:solidFill>
                  <a:schemeClr val="tx1"/>
                </a:solidFill>
                <a:latin typeface="Arial" charset="0"/>
              </a:rPr>
              <a:t>Kuhl</a:t>
            </a:r>
            <a:r>
              <a:rPr lang="en-US" sz="2000" dirty="0">
                <a:solidFill>
                  <a:schemeClr val="tx1"/>
                </a:solidFill>
                <a:latin typeface="Arial" charset="0"/>
              </a:rPr>
              <a:t>, </a:t>
            </a:r>
            <a:r>
              <a:rPr lang="en-US" sz="2000" dirty="0" smtClean="0">
                <a:solidFill>
                  <a:schemeClr val="tx1"/>
                </a:solidFill>
                <a:latin typeface="Arial" charset="0"/>
              </a:rPr>
              <a:t>2004)</a:t>
            </a:r>
            <a:endParaRPr lang="en-US" sz="2000" dirty="0">
              <a:solidFill>
                <a:schemeClr val="tx1"/>
              </a:solidFill>
              <a:latin typeface="Arial" charset="0"/>
            </a:endParaRPr>
          </a:p>
        </p:txBody>
      </p:sp>
      <p:grpSp>
        <p:nvGrpSpPr>
          <p:cNvPr id="13" name="Group 61"/>
          <p:cNvGrpSpPr>
            <a:grpSpLocks/>
          </p:cNvGrpSpPr>
          <p:nvPr/>
        </p:nvGrpSpPr>
        <p:grpSpPr bwMode="auto">
          <a:xfrm>
            <a:off x="3857625" y="2514600"/>
            <a:ext cx="2314575" cy="1143000"/>
            <a:chOff x="2160" y="1584"/>
            <a:chExt cx="1296" cy="720"/>
          </a:xfrm>
        </p:grpSpPr>
        <p:sp>
          <p:nvSpPr>
            <p:cNvPr id="295998" name="Line 62"/>
            <p:cNvSpPr>
              <a:spLocks noChangeShapeType="1"/>
            </p:cNvSpPr>
            <p:nvPr/>
          </p:nvSpPr>
          <p:spPr bwMode="auto">
            <a:xfrm flipH="1">
              <a:off x="2160" y="2016"/>
              <a:ext cx="240" cy="288"/>
            </a:xfrm>
            <a:prstGeom prst="line">
              <a:avLst/>
            </a:prstGeom>
            <a:noFill/>
            <a:ln w="38100">
              <a:solidFill>
                <a:schemeClr val="tx1"/>
              </a:solidFill>
              <a:round/>
              <a:headEnd/>
              <a:tailEnd type="triangle" w="med" len="med"/>
            </a:ln>
            <a:effectLst/>
          </p:spPr>
          <p:txBody>
            <a:bodyPr/>
            <a:lstStyle/>
            <a:p>
              <a:pPr>
                <a:buNone/>
              </a:pPr>
              <a:endParaRPr lang="en-US"/>
            </a:p>
          </p:txBody>
        </p:sp>
        <p:sp>
          <p:nvSpPr>
            <p:cNvPr id="295999" name="Text Box 63"/>
            <p:cNvSpPr txBox="1">
              <a:spLocks noChangeArrowheads="1"/>
            </p:cNvSpPr>
            <p:nvPr/>
          </p:nvSpPr>
          <p:spPr bwMode="auto">
            <a:xfrm>
              <a:off x="2160" y="1584"/>
              <a:ext cx="1296" cy="407"/>
            </a:xfrm>
            <a:prstGeom prst="rect">
              <a:avLst/>
            </a:prstGeom>
            <a:noFill/>
            <a:ln w="38100">
              <a:solidFill>
                <a:srgbClr val="FF3300"/>
              </a:solidFill>
              <a:miter lim="800000"/>
              <a:headEnd/>
              <a:tailEnd/>
            </a:ln>
            <a:effectLst/>
          </p:spPr>
          <p:txBody>
            <a:bodyPr>
              <a:spAutoFit/>
            </a:bodyPr>
            <a:lstStyle/>
            <a:p>
              <a:pPr>
                <a:spcBef>
                  <a:spcPct val="50000"/>
                </a:spcBef>
                <a:buNone/>
              </a:pPr>
              <a:r>
                <a:rPr lang="en-US" sz="1200" b="1">
                  <a:latin typeface="Arial" charset="0"/>
                </a:rPr>
                <a:t>STATISTICAL LEARNING  (TRANSITIONAL PROBABILITIES)</a:t>
              </a:r>
            </a:p>
          </p:txBody>
        </p:sp>
      </p:grpSp>
      <p:grpSp>
        <p:nvGrpSpPr>
          <p:cNvPr id="14" name="Group 64"/>
          <p:cNvGrpSpPr>
            <a:grpSpLocks/>
          </p:cNvGrpSpPr>
          <p:nvPr/>
        </p:nvGrpSpPr>
        <p:grpSpPr bwMode="auto">
          <a:xfrm>
            <a:off x="4800600" y="1447800"/>
            <a:ext cx="3514725" cy="2209800"/>
            <a:chOff x="2688" y="912"/>
            <a:chExt cx="1968" cy="1392"/>
          </a:xfrm>
        </p:grpSpPr>
        <p:sp>
          <p:nvSpPr>
            <p:cNvPr id="296001" name="Line 65"/>
            <p:cNvSpPr>
              <a:spLocks noChangeShapeType="1"/>
            </p:cNvSpPr>
            <p:nvPr/>
          </p:nvSpPr>
          <p:spPr bwMode="auto">
            <a:xfrm flipH="1">
              <a:off x="2688" y="2064"/>
              <a:ext cx="192" cy="240"/>
            </a:xfrm>
            <a:prstGeom prst="line">
              <a:avLst/>
            </a:prstGeom>
            <a:noFill/>
            <a:ln w="38100">
              <a:solidFill>
                <a:schemeClr val="tx1"/>
              </a:solidFill>
              <a:round/>
              <a:headEnd/>
              <a:tailEnd type="triangle" w="med" len="med"/>
            </a:ln>
            <a:effectLst/>
          </p:spPr>
          <p:txBody>
            <a:bodyPr/>
            <a:lstStyle/>
            <a:p>
              <a:pPr>
                <a:buNone/>
              </a:pPr>
              <a:endParaRPr lang="en-US"/>
            </a:p>
          </p:txBody>
        </p:sp>
        <p:sp>
          <p:nvSpPr>
            <p:cNvPr id="296002" name="Text Box 66"/>
            <p:cNvSpPr txBox="1">
              <a:spLocks noChangeArrowheads="1"/>
            </p:cNvSpPr>
            <p:nvPr/>
          </p:nvSpPr>
          <p:spPr bwMode="auto">
            <a:xfrm>
              <a:off x="3408" y="912"/>
              <a:ext cx="1248" cy="407"/>
            </a:xfrm>
            <a:prstGeom prst="rect">
              <a:avLst/>
            </a:prstGeom>
            <a:noFill/>
            <a:ln w="38100">
              <a:solidFill>
                <a:srgbClr val="FF3300"/>
              </a:solidFill>
              <a:miter lim="800000"/>
              <a:headEnd/>
              <a:tailEnd/>
            </a:ln>
            <a:effectLst/>
          </p:spPr>
          <p:txBody>
            <a:bodyPr>
              <a:spAutoFit/>
            </a:bodyPr>
            <a:lstStyle/>
            <a:p>
              <a:pPr>
                <a:buNone/>
              </a:pPr>
              <a:r>
                <a:rPr lang="en-US" sz="1200" b="1">
                  <a:latin typeface="Arial" charset="0"/>
                </a:rPr>
                <a:t>RECOGNITION OF LANGUAGE-SPECIFIC SOUND PRODUCTION</a:t>
              </a:r>
            </a:p>
          </p:txBody>
        </p:sp>
        <p:sp>
          <p:nvSpPr>
            <p:cNvPr id="296003" name="Line 67"/>
            <p:cNvSpPr>
              <a:spLocks noChangeShapeType="1"/>
            </p:cNvSpPr>
            <p:nvPr/>
          </p:nvSpPr>
          <p:spPr bwMode="auto">
            <a:xfrm flipV="1">
              <a:off x="3264" y="1344"/>
              <a:ext cx="192" cy="240"/>
            </a:xfrm>
            <a:prstGeom prst="line">
              <a:avLst/>
            </a:prstGeom>
            <a:noFill/>
            <a:ln w="38100">
              <a:solidFill>
                <a:schemeClr val="tx1"/>
              </a:solidFill>
              <a:round/>
              <a:headEnd/>
              <a:tailEnd/>
            </a:ln>
            <a:effectLst/>
          </p:spPr>
          <p:txBody>
            <a:bodyPr/>
            <a:lstStyle/>
            <a:p>
              <a:pPr>
                <a:buNone/>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nimClr clrSpc="rgb" dir="cw">
                                      <p:cBhvr override="childStyle">
                                        <p:cTn dur="1" fill="hold" display="0" masterRel="nextClick" afterEffect="1"/>
                                        <p:tgtEl>
                                          <p:spTgt spid="2"/>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subTnLst>
                                    <p:animClr clrSpc="rgb" dir="cw">
                                      <p:cBhvr override="childStyle">
                                        <p:cTn dur="1" fill="hold" display="0" masterRel="nextClick" afterEffect="1"/>
                                        <p:tgtEl>
                                          <p:spTgt spid="12"/>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subTnLst>
                                    <p:animClr clrSpc="rgb" dir="cw">
                                      <p:cBhvr override="childStyle">
                                        <p:cTn dur="1" fill="hold" display="0" masterRel="nextClick" afterEffect="1"/>
                                        <p:tgtEl>
                                          <p:spTgt spid="4"/>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subTnLst>
                                    <p:animClr clrSpc="rgb" dir="cw">
                                      <p:cBhvr override="childStyle">
                                        <p:cTn dur="1" fill="hold" display="0" masterRel="nextClick" afterEffect="1"/>
                                        <p:tgtEl>
                                          <p:spTgt spid="13"/>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subTnLst>
                                    <p:animClr clrSpc="rgb" dir="cw">
                                      <p:cBhvr override="childStyle">
                                        <p:cTn dur="1" fill="hold" display="0" masterRel="nextClick" afterEffect="1"/>
                                        <p:tgtEl>
                                          <p:spTgt spid="14"/>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up)">
                                      <p:cBhvr>
                                        <p:cTn id="52" dur="500"/>
                                        <p:tgtEl>
                                          <p:spTgt spid="11"/>
                                        </p:tgtEl>
                                      </p:cBhvr>
                                    </p:animEffect>
                                  </p:childTnLst>
                                  <p:subTnLst>
                                    <p:animClr clrSpc="rgb" dir="cw">
                                      <p:cBhvr override="childStyle">
                                        <p:cTn dur="1" fill="hold" display="0" masterRel="nextClick" afterEffect="1"/>
                                        <p:tgtEl>
                                          <p:spTgt spid="11"/>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subTnLst>
                                    <p:animClr clrSpc="rgb" dir="cw">
                                      <p:cBhvr override="childStyle">
                                        <p:cTn dur="1" fill="hold" display="0" masterRel="nextClick" afterEffect="1"/>
                                        <p:tgtEl>
                                          <p:spTgt spid="10"/>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down)">
                                      <p:cBhvr>
                                        <p:cTn id="62"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12064"/>
            <a:ext cx="9201150" cy="914400"/>
          </a:xfrm>
        </p:spPr>
        <p:txBody>
          <a:bodyPr/>
          <a:lstStyle/>
          <a:p>
            <a:pPr algn="ctr"/>
            <a:r>
              <a:rPr lang="en-US" dirty="0" smtClean="0">
                <a:latin typeface="Arial" pitchFamily="34" charset="0"/>
                <a:cs typeface="Arial" pitchFamily="34" charset="0"/>
              </a:rPr>
              <a:t>Multisensory = any senses?</a:t>
            </a:r>
            <a:endParaRPr lang="en-US" dirty="0">
              <a:latin typeface="Arial" pitchFamily="34" charset="0"/>
              <a:cs typeface="Arial" pitchFamily="34" charset="0"/>
            </a:endParaRPr>
          </a:p>
        </p:txBody>
      </p:sp>
      <p:sp>
        <p:nvSpPr>
          <p:cNvPr id="3" name="Content Placeholder 2"/>
          <p:cNvSpPr>
            <a:spLocks noGrp="1"/>
          </p:cNvSpPr>
          <p:nvPr>
            <p:ph idx="1"/>
          </p:nvPr>
        </p:nvSpPr>
        <p:spPr>
          <a:xfrm>
            <a:off x="495300" y="1371600"/>
            <a:ext cx="9277350" cy="4572000"/>
          </a:xfrm>
        </p:spPr>
        <p:txBody>
          <a:bodyPr/>
          <a:lstStyle/>
          <a:p>
            <a:r>
              <a:rPr lang="en-US" dirty="0" smtClean="0">
                <a:latin typeface="Arial" pitchFamily="34" charset="0"/>
                <a:cs typeface="Arial" pitchFamily="34" charset="0"/>
              </a:rPr>
              <a:t>To promote language development, does it matter what sensory systems or how the sensory systems are engaged/experienced?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1472225129</TotalTime>
  <Pages>18</Pages>
  <Words>3741</Words>
  <Application>Microsoft Office PowerPoint</Application>
  <PresentationFormat>35mm Slides</PresentationFormat>
  <Paragraphs>620</Paragraphs>
  <Slides>73</Slides>
  <Notes>44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76" baseType="lpstr">
      <vt:lpstr>Metro</vt:lpstr>
      <vt:lpstr>Photo Editor Photo</vt:lpstr>
      <vt:lpstr>Presentation</vt:lpstr>
      <vt:lpstr>PowerPoint Presentation</vt:lpstr>
      <vt:lpstr>PowerPoint Presentation</vt:lpstr>
      <vt:lpstr>Neurons - How the Brain Works</vt:lpstr>
      <vt:lpstr>PowerPoint Presentation</vt:lpstr>
      <vt:lpstr>PowerPoint Presentation</vt:lpstr>
      <vt:lpstr>How does the brain develop these distributed networks of sensory and cognitive abilities? </vt:lpstr>
      <vt:lpstr>PowerPoint Presentation</vt:lpstr>
      <vt:lpstr>PowerPoint Presentation</vt:lpstr>
      <vt:lpstr>Multisensory = any senses?</vt:lpstr>
      <vt:lpstr>Sensory Systems &amp; Speech Perception</vt:lpstr>
      <vt:lpstr>Sensory Systems &amp; Language</vt:lpstr>
      <vt:lpstr>Early Language Development</vt:lpstr>
      <vt:lpstr>Sensory Systems &amp; Language Development</vt:lpstr>
      <vt:lpstr>How does the brain develop these distributed networks of sensory and cognitive abilities?   </vt:lpstr>
      <vt:lpstr>PowerPoint Presentation</vt:lpstr>
      <vt:lpstr>PowerPoint Presentation</vt:lpstr>
      <vt:lpstr>PowerPoint Presentation</vt:lpstr>
      <vt:lpstr>“CHANGES IN SYNAPSES?”</vt:lpstr>
      <vt:lpstr>PowerPoint Presentation</vt:lpstr>
      <vt:lpstr>Principles Of Neural Plasticity</vt:lpstr>
      <vt:lpstr>Variability in Neural Plasticity?</vt:lpstr>
      <vt:lpstr>Visual, auditory &amp; oral sensory systems –  Are they integrated well in dyslexia?</vt:lpstr>
      <vt:lpstr>WHAT DYSLEXIA IS NOT  DYSLEXIA…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Dyslexia – really, what is it?</vt:lpstr>
      <vt:lpstr>PowerPoint Presentation</vt:lpstr>
      <vt:lpstr>If Phonology Is So Important, Then When Does It Begin Developing?  </vt:lpstr>
      <vt:lpstr>Developmental Building Blocks for Language</vt:lpstr>
      <vt:lpstr>PowerPoint Presentation</vt:lpstr>
      <vt:lpstr>PowerPoint Presentation</vt:lpstr>
      <vt:lpstr>PowerPoint Presentation</vt:lpstr>
      <vt:lpstr>PowerPoint Presentation</vt:lpstr>
      <vt:lpstr>Neuronal migration goes awry in developmental dyslexia?</vt:lpstr>
      <vt:lpstr>PowerPoint Presentation</vt:lpstr>
      <vt:lpstr>Neuronal Ectopia</vt:lpstr>
      <vt:lpstr>PowerPoint Presentation</vt:lpstr>
      <vt:lpstr>PowerPoint Presentation</vt:lpstr>
      <vt:lpstr>PowerPoint Presentation</vt:lpstr>
      <vt:lpstr>PowerPoint Presentation</vt:lpstr>
      <vt:lpstr>PowerPoint Presentation</vt:lpstr>
      <vt:lpstr>PHONOLOGY</vt:lpstr>
      <vt:lpstr>PowerPoint Presentation</vt:lpstr>
      <vt:lpstr>Theory</vt:lpstr>
      <vt:lpstr>Interdisciplinary Team for Assessment &amp; Treatment</vt:lpstr>
      <vt:lpstr>Multidisciplinary vs Interdisciplinary</vt:lpstr>
      <vt:lpstr>Case Study</vt:lpstr>
      <vt:lpstr> Case Study - Assessment Findings</vt:lpstr>
      <vt:lpstr>Case Study: Interdisciplinary Treatments</vt:lpstr>
      <vt:lpstr>Case Study:  Interdisciplinary Treatment of Dyslexia</vt:lpstr>
      <vt:lpstr>Sensory Processing Disorder (SPD)</vt:lpstr>
      <vt:lpstr>Treatment of SPD</vt:lpstr>
      <vt:lpstr>Body Functions:  Visual-Motor Integration (VMI)</vt:lpstr>
      <vt:lpstr>Body Functions:  Test of Visual Processing Skills-3</vt:lpstr>
      <vt:lpstr>Body Functions:  Comprehensive Test of Phonological Processing (CTOPP)</vt:lpstr>
      <vt:lpstr>Improved Body Functions</vt:lpstr>
      <vt:lpstr>Academic Functions:  WECHSLER INDIVIDUAL ACHIEVEMENT TEST (WIAT-II)</vt:lpstr>
      <vt:lpstr>Conclusions and Future Directions</vt:lpstr>
      <vt:lpstr>Future Directions:</vt:lpstr>
      <vt:lpstr>Future Perspectives: InterdisciplinaryTreatment</vt:lpstr>
      <vt:lpstr>Thank You</vt:lpstr>
      <vt:lpstr>PowerPoint Presentation</vt:lpstr>
      <vt:lpstr>PowerPoint Presentation</vt:lpstr>
      <vt:lpstr>PowerPoint Presentation</vt:lpstr>
      <vt:lpstr>Human Sensory Systems</vt:lpstr>
      <vt:lpstr>PowerPoint Presentation</vt:lpstr>
      <vt:lpstr>Reading Pseudo words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Acquired and Developmental Alexia</dc:title>
  <dc:subject>Florida Society of Neurology invited presentation</dc:subject>
  <dc:creator>James McCombie</dc:creator>
  <cp:lastModifiedBy>James McCombie</cp:lastModifiedBy>
  <cp:revision>931</cp:revision>
  <cp:lastPrinted>1601-01-01T00:00:00Z</cp:lastPrinted>
  <dcterms:created xsi:type="dcterms:W3CDTF">1996-11-30T10:15:42Z</dcterms:created>
  <dcterms:modified xsi:type="dcterms:W3CDTF">2015-04-02T12:54:07Z</dcterms:modified>
</cp:coreProperties>
</file>