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sldIdLst>
    <p:sldId id="271" r:id="rId2"/>
    <p:sldId id="272" r:id="rId3"/>
    <p:sldId id="273" r:id="rId4"/>
    <p:sldId id="279" r:id="rId5"/>
    <p:sldId id="275" r:id="rId6"/>
    <p:sldId id="276" r:id="rId7"/>
    <p:sldId id="322" r:id="rId8"/>
    <p:sldId id="323" r:id="rId9"/>
    <p:sldId id="324" r:id="rId10"/>
    <p:sldId id="325" r:id="rId11"/>
    <p:sldId id="280" r:id="rId12"/>
    <p:sldId id="264" r:id="rId13"/>
    <p:sldId id="298" r:id="rId14"/>
    <p:sldId id="301" r:id="rId15"/>
    <p:sldId id="300" r:id="rId16"/>
    <p:sldId id="283" r:id="rId17"/>
    <p:sldId id="284" r:id="rId18"/>
    <p:sldId id="285" r:id="rId19"/>
    <p:sldId id="286" r:id="rId20"/>
    <p:sldId id="287" r:id="rId21"/>
    <p:sldId id="288" r:id="rId22"/>
    <p:sldId id="290" r:id="rId23"/>
    <p:sldId id="291" r:id="rId24"/>
    <p:sldId id="292" r:id="rId25"/>
    <p:sldId id="321" r:id="rId26"/>
    <p:sldId id="299" r:id="rId27"/>
    <p:sldId id="318" r:id="rId28"/>
    <p:sldId id="277" r:id="rId29"/>
    <p:sldId id="278" r:id="rId30"/>
    <p:sldId id="319" r:id="rId31"/>
    <p:sldId id="315" r:id="rId32"/>
    <p:sldId id="320" r:id="rId33"/>
    <p:sldId id="317" r:id="rId34"/>
    <p:sldId id="281" r:id="rId35"/>
    <p:sldId id="311" r:id="rId36"/>
    <p:sldId id="261" r:id="rId37"/>
    <p:sldId id="312" r:id="rId38"/>
    <p:sldId id="314" r:id="rId39"/>
    <p:sldId id="262" r:id="rId40"/>
    <p:sldId id="316" r:id="rId41"/>
    <p:sldId id="263" r:id="rId42"/>
    <p:sldId id="265" r:id="rId43"/>
    <p:sldId id="266" r:id="rId44"/>
    <p:sldId id="308" r:id="rId45"/>
    <p:sldId id="282" r:id="rId46"/>
    <p:sldId id="326" r:id="rId47"/>
    <p:sldId id="328" r:id="rId48"/>
    <p:sldId id="327" r:id="rId49"/>
    <p:sldId id="329" r:id="rId50"/>
    <p:sldId id="330" r:id="rId51"/>
    <p:sldId id="331" r:id="rId52"/>
    <p:sldId id="332" r:id="rId53"/>
    <p:sldId id="333" r:id="rId54"/>
    <p:sldId id="334" r:id="rId55"/>
    <p:sldId id="335" r:id="rId56"/>
    <p:sldId id="336" r:id="rId57"/>
    <p:sldId id="337" r:id="rId58"/>
    <p:sldId id="338" r:id="rId59"/>
    <p:sldId id="339" r:id="rId60"/>
    <p:sldId id="302" r:id="rId61"/>
    <p:sldId id="294" r:id="rId62"/>
    <p:sldId id="295" r:id="rId63"/>
    <p:sldId id="296" r:id="rId64"/>
    <p:sldId id="297" r:id="rId65"/>
    <p:sldId id="303" r:id="rId66"/>
    <p:sldId id="304"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8" d="100"/>
          <a:sy n="58" d="100"/>
        </p:scale>
        <p:origin x="-2214" y="-5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im\Documents\BRRC\Talks\INS2011\Chart_in_Microsoft_Office_PowerPoint-INS_2011_poster-rev.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ile.phhp.ufl.edu\data\projects\BIRC%20imaging\RESEARCH\BRRC\Conway%20-%20CDA-2_Phonological%20Alexia%20Treatment_2009-2012\Data%20Analysis\fMRI%20Behavioral%20Scores\Scanner%20performance_READ.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vhanflnas2\Service1\BRRC\ALEXIA%20Lab\Data-probes%20&amp;%20testing\ALEXIA\Participant_Score_Sheet_GNV%20&amp;%20JAX%20combined.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Tim\Documents\BRRC\Talks\INS2011\Chart_in_Microsoft_Office_PowerPoint-INS_2011_poster-rev.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Tim\Documents\BRRC\Talks\INS2011\Chart_in_Microsoft_Office_PowerPoint-INS_2011_poster-rev.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vhanflnas2\Service1\BRRC\ALEXIA%20Lab\Data-probes%20&amp;%20testing\ALEXIA\ParticipantData_graphs.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Tim\Documents\BRRC\Talks\INS2011\Chart_in_Microsoft_Office_PowerPoint-INS_2011_poster-rev.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vhanflnas2\Service1\BRRC\ALEXIA%20Lab\Data-probes%20&amp;%20testing\ALEXIA\ParticipantData_graphs.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vhanflnas2\Service1\BRRC\ALEXIA%20Lab\Data-probes%20&amp;%20testing\ALEXIA\ParticipantData_graphs.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vhanflnas2\Service1\BRRC\ALEXIA%20Lab\Data-probes%20&amp;%20testing\ALEXIA\ParticipantData_graphs.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nchor="t" anchorCtr="0"/>
          <a:lstStyle/>
          <a:p>
            <a:pPr>
              <a:defRPr sz="2400" b="1" i="0" u="none" strike="noStrike" baseline="0">
                <a:solidFill>
                  <a:srgbClr val="000000"/>
                </a:solidFill>
                <a:latin typeface="Arial"/>
                <a:ea typeface="Arial"/>
                <a:cs typeface="Arial"/>
              </a:defRPr>
            </a:pPr>
            <a:r>
              <a:rPr lang="en-US" sz="2400" dirty="0" smtClean="0"/>
              <a:t>Pseudo-homophones</a:t>
            </a:r>
            <a:r>
              <a:rPr lang="en-US" sz="2400" baseline="0" dirty="0" smtClean="0"/>
              <a:t> </a:t>
            </a:r>
            <a:r>
              <a:rPr lang="en-US" sz="2400" baseline="0" dirty="0"/>
              <a:t>to Picture </a:t>
            </a:r>
          </a:p>
          <a:p>
            <a:pPr>
              <a:defRPr sz="2400" b="1" i="0" u="none" strike="noStrike" baseline="0">
                <a:solidFill>
                  <a:srgbClr val="000000"/>
                </a:solidFill>
                <a:latin typeface="Arial"/>
                <a:ea typeface="Arial"/>
                <a:cs typeface="Arial"/>
              </a:defRPr>
            </a:pPr>
            <a:r>
              <a:rPr lang="en-US" sz="2400" baseline="0" dirty="0"/>
              <a:t>(BARF Subtest #</a:t>
            </a:r>
            <a:r>
              <a:rPr lang="en-US" sz="2400" baseline="0" dirty="0" smtClean="0"/>
              <a:t>6</a:t>
            </a:r>
            <a:r>
              <a:rPr lang="en-US" sz="1600" baseline="0" dirty="0" smtClean="0"/>
              <a:t>; </a:t>
            </a:r>
            <a:r>
              <a:rPr lang="en-US" sz="1600" baseline="0" dirty="0" err="1" smtClean="0"/>
              <a:t>Rothi</a:t>
            </a:r>
            <a:r>
              <a:rPr lang="en-US" sz="1600" baseline="0" dirty="0" smtClean="0"/>
              <a:t>, et al., 1984 </a:t>
            </a:r>
            <a:r>
              <a:rPr lang="en-US" sz="2400" baseline="0" dirty="0" smtClean="0"/>
              <a:t>)</a:t>
            </a:r>
            <a:endParaRPr lang="en-US" sz="2400" dirty="0"/>
          </a:p>
        </c:rich>
      </c:tx>
      <c:layout>
        <c:manualLayout>
          <c:xMode val="edge"/>
          <c:yMode val="edge"/>
          <c:x val="0.20965842297881768"/>
          <c:y val="3.191491900069001E-2"/>
        </c:manualLayout>
      </c:layout>
      <c:overlay val="0"/>
      <c:spPr>
        <a:noFill/>
        <a:ln w="25400">
          <a:noFill/>
        </a:ln>
      </c:spPr>
    </c:title>
    <c:autoTitleDeleted val="0"/>
    <c:plotArea>
      <c:layout>
        <c:manualLayout>
          <c:layoutTarget val="inner"/>
          <c:xMode val="edge"/>
          <c:yMode val="edge"/>
          <c:x val="0.11694698610434834"/>
          <c:y val="0.17599655414307594"/>
          <c:w val="0.77356275351944659"/>
          <c:h val="0.6846357887079203"/>
        </c:manualLayout>
      </c:layout>
      <c:lineChart>
        <c:grouping val="standard"/>
        <c:varyColors val="0"/>
        <c:ser>
          <c:idx val="0"/>
          <c:order val="0"/>
          <c:tx>
            <c:strRef>
              <c:f>INS_2011!$B$59</c:f>
              <c:strCache>
                <c:ptCount val="1"/>
                <c:pt idx="0">
                  <c:v>1</c:v>
                </c:pt>
              </c:strCache>
            </c:strRef>
          </c:tx>
          <c:spPr>
            <a:ln w="44450">
              <a:solidFill>
                <a:srgbClr val="FA44FA"/>
              </a:solidFill>
              <a:prstDash val="solid"/>
            </a:ln>
          </c:spPr>
          <c:marker>
            <c:symbol val="square"/>
            <c:size val="12"/>
            <c:spPr>
              <a:solidFill>
                <a:srgbClr val="FA44FA"/>
              </a:solidFill>
              <a:ln>
                <a:solidFill>
                  <a:srgbClr val="FA44FA"/>
                </a:solidFill>
                <a:prstDash val="solid"/>
              </a:ln>
            </c:spPr>
          </c:marker>
          <c:cat>
            <c:strRef>
              <c:f>INS_2011!$A$60:$A$62</c:f>
              <c:strCache>
                <c:ptCount val="3"/>
                <c:pt idx="0">
                  <c:v>Pre-treatment</c:v>
                </c:pt>
                <c:pt idx="1">
                  <c:v>Post-treatment</c:v>
                </c:pt>
                <c:pt idx="2">
                  <c:v>3-month</c:v>
                </c:pt>
              </c:strCache>
            </c:strRef>
          </c:cat>
          <c:val>
            <c:numRef>
              <c:f>INS_2011!$B$60:$B$62</c:f>
              <c:numCache>
                <c:formatCode>0</c:formatCode>
                <c:ptCount val="3"/>
                <c:pt idx="0">
                  <c:v>38</c:v>
                </c:pt>
                <c:pt idx="1">
                  <c:v>33</c:v>
                </c:pt>
                <c:pt idx="2">
                  <c:v>67</c:v>
                </c:pt>
              </c:numCache>
            </c:numRef>
          </c:val>
          <c:smooth val="0"/>
        </c:ser>
        <c:ser>
          <c:idx val="1"/>
          <c:order val="1"/>
          <c:tx>
            <c:strRef>
              <c:f>INS_2011!$C$59</c:f>
              <c:strCache>
                <c:ptCount val="1"/>
                <c:pt idx="0">
                  <c:v>2</c:v>
                </c:pt>
              </c:strCache>
            </c:strRef>
          </c:tx>
          <c:spPr>
            <a:ln w="44450">
              <a:solidFill>
                <a:srgbClr val="FF0000"/>
              </a:solidFill>
              <a:prstDash val="solid"/>
            </a:ln>
          </c:spPr>
          <c:marker>
            <c:symbol val="triangle"/>
            <c:size val="12"/>
            <c:spPr>
              <a:solidFill>
                <a:srgbClr val="FF0000"/>
              </a:solidFill>
              <a:ln>
                <a:solidFill>
                  <a:srgbClr val="FF0000"/>
                </a:solidFill>
                <a:prstDash val="solid"/>
              </a:ln>
            </c:spPr>
          </c:marker>
          <c:cat>
            <c:strRef>
              <c:f>INS_2011!$A$60:$A$62</c:f>
              <c:strCache>
                <c:ptCount val="3"/>
                <c:pt idx="0">
                  <c:v>Pre-treatment</c:v>
                </c:pt>
                <c:pt idx="1">
                  <c:v>Post-treatment</c:v>
                </c:pt>
                <c:pt idx="2">
                  <c:v>3-month</c:v>
                </c:pt>
              </c:strCache>
            </c:strRef>
          </c:cat>
          <c:val>
            <c:numRef>
              <c:f>INS_2011!$C$60:$C$62</c:f>
              <c:numCache>
                <c:formatCode>0</c:formatCode>
                <c:ptCount val="3"/>
                <c:pt idx="0">
                  <c:v>50</c:v>
                </c:pt>
                <c:pt idx="1">
                  <c:v>44</c:v>
                </c:pt>
                <c:pt idx="2">
                  <c:v>20</c:v>
                </c:pt>
              </c:numCache>
            </c:numRef>
          </c:val>
          <c:smooth val="0"/>
        </c:ser>
        <c:ser>
          <c:idx val="2"/>
          <c:order val="2"/>
          <c:tx>
            <c:strRef>
              <c:f>INS_2011!$D$59</c:f>
              <c:strCache>
                <c:ptCount val="1"/>
                <c:pt idx="0">
                  <c:v>3</c:v>
                </c:pt>
              </c:strCache>
            </c:strRef>
          </c:tx>
          <c:spPr>
            <a:ln w="44450">
              <a:solidFill>
                <a:schemeClr val="bg1"/>
              </a:solidFill>
              <a:prstDash val="solid"/>
            </a:ln>
          </c:spPr>
          <c:marker>
            <c:symbol val="x"/>
            <c:size val="12"/>
            <c:spPr>
              <a:solidFill>
                <a:schemeClr val="bg1"/>
              </a:solidFill>
              <a:ln>
                <a:solidFill>
                  <a:schemeClr val="tx1"/>
                </a:solidFill>
                <a:prstDash val="solid"/>
              </a:ln>
            </c:spPr>
          </c:marker>
          <c:cat>
            <c:strRef>
              <c:f>INS_2011!$A$60:$A$62</c:f>
              <c:strCache>
                <c:ptCount val="3"/>
                <c:pt idx="0">
                  <c:v>Pre-treatment</c:v>
                </c:pt>
                <c:pt idx="1">
                  <c:v>Post-treatment</c:v>
                </c:pt>
                <c:pt idx="2">
                  <c:v>3-month</c:v>
                </c:pt>
              </c:strCache>
            </c:strRef>
          </c:cat>
          <c:val>
            <c:numRef>
              <c:f>INS_2011!$D$60:$D$62</c:f>
              <c:numCache>
                <c:formatCode>0</c:formatCode>
                <c:ptCount val="3"/>
                <c:pt idx="0">
                  <c:v>39</c:v>
                </c:pt>
                <c:pt idx="1">
                  <c:v>67</c:v>
                </c:pt>
                <c:pt idx="2">
                  <c:v>78</c:v>
                </c:pt>
              </c:numCache>
            </c:numRef>
          </c:val>
          <c:smooth val="0"/>
        </c:ser>
        <c:ser>
          <c:idx val="3"/>
          <c:order val="3"/>
          <c:tx>
            <c:strRef>
              <c:f>INS_2011!$E$59</c:f>
              <c:strCache>
                <c:ptCount val="1"/>
                <c:pt idx="0">
                  <c:v>4</c:v>
                </c:pt>
              </c:strCache>
            </c:strRef>
          </c:tx>
          <c:spPr>
            <a:ln w="44450">
              <a:solidFill>
                <a:srgbClr val="7030A0"/>
              </a:solidFill>
              <a:prstDash val="solid"/>
            </a:ln>
          </c:spPr>
          <c:marker>
            <c:symbol val="circle"/>
            <c:size val="12"/>
            <c:spPr>
              <a:solidFill>
                <a:srgbClr val="7030A0"/>
              </a:solidFill>
              <a:ln>
                <a:solidFill>
                  <a:srgbClr val="7030A0"/>
                </a:solidFill>
              </a:ln>
            </c:spPr>
          </c:marker>
          <c:cat>
            <c:strRef>
              <c:f>INS_2011!$A$60:$A$62</c:f>
              <c:strCache>
                <c:ptCount val="3"/>
                <c:pt idx="0">
                  <c:v>Pre-treatment</c:v>
                </c:pt>
                <c:pt idx="1">
                  <c:v>Post-treatment</c:v>
                </c:pt>
                <c:pt idx="2">
                  <c:v>3-month</c:v>
                </c:pt>
              </c:strCache>
            </c:strRef>
          </c:cat>
          <c:val>
            <c:numRef>
              <c:f>INS_2011!$E$60:$E$62</c:f>
              <c:numCache>
                <c:formatCode>0</c:formatCode>
                <c:ptCount val="3"/>
                <c:pt idx="0">
                  <c:v>33</c:v>
                </c:pt>
                <c:pt idx="1">
                  <c:v>50</c:v>
                </c:pt>
                <c:pt idx="2">
                  <c:v>40</c:v>
                </c:pt>
              </c:numCache>
            </c:numRef>
          </c:val>
          <c:smooth val="0"/>
        </c:ser>
        <c:ser>
          <c:idx val="4"/>
          <c:order val="4"/>
          <c:tx>
            <c:strRef>
              <c:f>INS_2011!$F$59</c:f>
              <c:strCache>
                <c:ptCount val="1"/>
                <c:pt idx="0">
                  <c:v>5</c:v>
                </c:pt>
              </c:strCache>
            </c:strRef>
          </c:tx>
          <c:spPr>
            <a:ln w="44450">
              <a:solidFill>
                <a:schemeClr val="accent6">
                  <a:lumMod val="75000"/>
                </a:schemeClr>
              </a:solidFill>
              <a:prstDash val="solid"/>
            </a:ln>
          </c:spPr>
          <c:marker>
            <c:symbol val="circle"/>
            <c:size val="12"/>
            <c:spPr>
              <a:solidFill>
                <a:schemeClr val="accent6">
                  <a:lumMod val="75000"/>
                </a:schemeClr>
              </a:solidFill>
              <a:ln w="12700">
                <a:solidFill>
                  <a:schemeClr val="accent6">
                    <a:lumMod val="75000"/>
                  </a:schemeClr>
                </a:solidFill>
                <a:prstDash val="solid"/>
              </a:ln>
            </c:spPr>
          </c:marker>
          <c:cat>
            <c:strRef>
              <c:f>INS_2011!$A$60:$A$62</c:f>
              <c:strCache>
                <c:ptCount val="3"/>
                <c:pt idx="0">
                  <c:v>Pre-treatment</c:v>
                </c:pt>
                <c:pt idx="1">
                  <c:v>Post-treatment</c:v>
                </c:pt>
                <c:pt idx="2">
                  <c:v>3-month</c:v>
                </c:pt>
              </c:strCache>
            </c:strRef>
          </c:cat>
          <c:val>
            <c:numRef>
              <c:f>INS_2011!$F$60:$F$62</c:f>
              <c:numCache>
                <c:formatCode>0</c:formatCode>
                <c:ptCount val="3"/>
                <c:pt idx="0">
                  <c:v>39</c:v>
                </c:pt>
                <c:pt idx="1">
                  <c:v>61</c:v>
                </c:pt>
                <c:pt idx="2">
                  <c:v>39</c:v>
                </c:pt>
              </c:numCache>
            </c:numRef>
          </c:val>
          <c:smooth val="0"/>
        </c:ser>
        <c:ser>
          <c:idx val="5"/>
          <c:order val="5"/>
          <c:tx>
            <c:strRef>
              <c:f>INS_2011!$G$59</c:f>
              <c:strCache>
                <c:ptCount val="1"/>
                <c:pt idx="0">
                  <c:v>7</c:v>
                </c:pt>
              </c:strCache>
            </c:strRef>
          </c:tx>
          <c:spPr>
            <a:ln w="44450">
              <a:solidFill>
                <a:srgbClr val="0070C0"/>
              </a:solidFill>
            </a:ln>
          </c:spPr>
          <c:marker>
            <c:symbol val="diamond"/>
            <c:size val="12"/>
            <c:spPr>
              <a:solidFill>
                <a:srgbClr val="0070C0"/>
              </a:solidFill>
              <a:ln>
                <a:solidFill>
                  <a:srgbClr val="0070C0"/>
                </a:solidFill>
              </a:ln>
            </c:spPr>
          </c:marker>
          <c:cat>
            <c:strRef>
              <c:f>INS_2011!$A$60:$A$62</c:f>
              <c:strCache>
                <c:ptCount val="3"/>
                <c:pt idx="0">
                  <c:v>Pre-treatment</c:v>
                </c:pt>
                <c:pt idx="1">
                  <c:v>Post-treatment</c:v>
                </c:pt>
                <c:pt idx="2">
                  <c:v>3-month</c:v>
                </c:pt>
              </c:strCache>
            </c:strRef>
          </c:cat>
          <c:val>
            <c:numRef>
              <c:f>INS_2011!$G$60:$G$62</c:f>
              <c:numCache>
                <c:formatCode>0</c:formatCode>
                <c:ptCount val="3"/>
                <c:pt idx="0">
                  <c:v>56</c:v>
                </c:pt>
                <c:pt idx="1">
                  <c:v>50</c:v>
                </c:pt>
                <c:pt idx="2">
                  <c:v>44</c:v>
                </c:pt>
              </c:numCache>
            </c:numRef>
          </c:val>
          <c:smooth val="0"/>
        </c:ser>
        <c:ser>
          <c:idx val="6"/>
          <c:order val="6"/>
          <c:tx>
            <c:strRef>
              <c:f>INS_2011!$H$59</c:f>
              <c:strCache>
                <c:ptCount val="1"/>
                <c:pt idx="0">
                  <c:v>J1</c:v>
                </c:pt>
              </c:strCache>
            </c:strRef>
          </c:tx>
          <c:spPr>
            <a:ln w="44450"/>
          </c:spPr>
          <c:marker>
            <c:symbol val="plus"/>
            <c:size val="12"/>
          </c:marker>
          <c:cat>
            <c:strRef>
              <c:f>INS_2011!$A$60:$A$62</c:f>
              <c:strCache>
                <c:ptCount val="3"/>
                <c:pt idx="0">
                  <c:v>Pre-treatment</c:v>
                </c:pt>
                <c:pt idx="1">
                  <c:v>Post-treatment</c:v>
                </c:pt>
                <c:pt idx="2">
                  <c:v>3-month</c:v>
                </c:pt>
              </c:strCache>
            </c:strRef>
          </c:cat>
          <c:val>
            <c:numRef>
              <c:f>INS_2011!$H$60:$H$62</c:f>
              <c:numCache>
                <c:formatCode>0</c:formatCode>
                <c:ptCount val="3"/>
                <c:pt idx="0">
                  <c:v>67</c:v>
                </c:pt>
                <c:pt idx="1">
                  <c:v>89</c:v>
                </c:pt>
                <c:pt idx="2">
                  <c:v>89</c:v>
                </c:pt>
              </c:numCache>
            </c:numRef>
          </c:val>
          <c:smooth val="0"/>
        </c:ser>
        <c:ser>
          <c:idx val="7"/>
          <c:order val="7"/>
          <c:tx>
            <c:strRef>
              <c:f>INS_2011!$I$59</c:f>
              <c:strCache>
                <c:ptCount val="1"/>
                <c:pt idx="0">
                  <c:v>J2</c:v>
                </c:pt>
              </c:strCache>
            </c:strRef>
          </c:tx>
          <c:spPr>
            <a:ln>
              <a:solidFill>
                <a:srgbClr val="3B4A1E"/>
              </a:solidFill>
            </a:ln>
          </c:spPr>
          <c:marker>
            <c:symbol val="square"/>
            <c:size val="7"/>
            <c:spPr>
              <a:solidFill>
                <a:srgbClr val="3B4A1E"/>
              </a:solidFill>
              <a:ln>
                <a:solidFill>
                  <a:srgbClr val="3B4A1E"/>
                </a:solidFill>
              </a:ln>
            </c:spPr>
          </c:marker>
          <c:cat>
            <c:strRef>
              <c:f>INS_2011!$A$60:$A$62</c:f>
              <c:strCache>
                <c:ptCount val="3"/>
                <c:pt idx="0">
                  <c:v>Pre-treatment</c:v>
                </c:pt>
                <c:pt idx="1">
                  <c:v>Post-treatment</c:v>
                </c:pt>
                <c:pt idx="2">
                  <c:v>3-month</c:v>
                </c:pt>
              </c:strCache>
            </c:strRef>
          </c:cat>
          <c:val>
            <c:numRef>
              <c:f>INS_2011!$I$60:$I$62</c:f>
              <c:numCache>
                <c:formatCode>0</c:formatCode>
                <c:ptCount val="3"/>
                <c:pt idx="0">
                  <c:v>52</c:v>
                </c:pt>
                <c:pt idx="1">
                  <c:v>80</c:v>
                </c:pt>
                <c:pt idx="2">
                  <c:v>70</c:v>
                </c:pt>
              </c:numCache>
            </c:numRef>
          </c:val>
          <c:smooth val="0"/>
        </c:ser>
        <c:ser>
          <c:idx val="8"/>
          <c:order val="8"/>
          <c:tx>
            <c:strRef>
              <c:f>INS_2011!$J$59</c:f>
              <c:strCache>
                <c:ptCount val="1"/>
                <c:pt idx="0">
                  <c:v>J3</c:v>
                </c:pt>
              </c:strCache>
            </c:strRef>
          </c:tx>
          <c:spPr>
            <a:ln w="44450">
              <a:solidFill>
                <a:schemeClr val="bg1">
                  <a:lumMod val="50000"/>
                </a:schemeClr>
              </a:solidFill>
            </a:ln>
          </c:spPr>
          <c:marker>
            <c:symbol val="diamond"/>
            <c:size val="12"/>
            <c:spPr>
              <a:solidFill>
                <a:schemeClr val="bg1">
                  <a:lumMod val="50000"/>
                </a:schemeClr>
              </a:solidFill>
              <a:ln>
                <a:solidFill>
                  <a:schemeClr val="bg1">
                    <a:lumMod val="50000"/>
                  </a:schemeClr>
                </a:solidFill>
              </a:ln>
            </c:spPr>
          </c:marker>
          <c:cat>
            <c:strRef>
              <c:f>INS_2011!$A$60:$A$62</c:f>
              <c:strCache>
                <c:ptCount val="3"/>
                <c:pt idx="0">
                  <c:v>Pre-treatment</c:v>
                </c:pt>
                <c:pt idx="1">
                  <c:v>Post-treatment</c:v>
                </c:pt>
                <c:pt idx="2">
                  <c:v>3-month</c:v>
                </c:pt>
              </c:strCache>
            </c:strRef>
          </c:cat>
          <c:val>
            <c:numRef>
              <c:f>INS_2011!$J$60:$J$62</c:f>
              <c:numCache>
                <c:formatCode>0</c:formatCode>
                <c:ptCount val="3"/>
                <c:pt idx="0">
                  <c:v>50</c:v>
                </c:pt>
                <c:pt idx="1">
                  <c:v>78</c:v>
                </c:pt>
                <c:pt idx="2">
                  <c:v>72</c:v>
                </c:pt>
              </c:numCache>
            </c:numRef>
          </c:val>
          <c:smooth val="0"/>
        </c:ser>
        <c:dLbls>
          <c:showLegendKey val="0"/>
          <c:showVal val="0"/>
          <c:showCatName val="0"/>
          <c:showSerName val="0"/>
          <c:showPercent val="0"/>
          <c:showBubbleSize val="0"/>
        </c:dLbls>
        <c:marker val="1"/>
        <c:smooth val="0"/>
        <c:axId val="121306496"/>
        <c:axId val="121320960"/>
      </c:lineChart>
      <c:catAx>
        <c:axId val="1213064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21320960"/>
        <c:crosses val="autoZero"/>
        <c:auto val="1"/>
        <c:lblAlgn val="ctr"/>
        <c:lblOffset val="100"/>
        <c:tickLblSkip val="1"/>
        <c:tickMarkSkip val="1"/>
        <c:noMultiLvlLbl val="0"/>
      </c:catAx>
      <c:valAx>
        <c:axId val="121320960"/>
        <c:scaling>
          <c:orientation val="minMax"/>
          <c:max val="100"/>
        </c:scaling>
        <c:delete val="0"/>
        <c:axPos val="l"/>
        <c:majorGridlines>
          <c:spPr>
            <a:ln w="38100">
              <a:solidFill>
                <a:srgbClr val="FFFFFF"/>
              </a:solidFill>
              <a:prstDash val="solid"/>
            </a:ln>
          </c:spPr>
        </c:majorGridlines>
        <c:title>
          <c:tx>
            <c:rich>
              <a:bodyPr/>
              <a:lstStyle/>
              <a:p>
                <a:pPr>
                  <a:defRPr sz="2000" b="1" i="0" u="none" strike="noStrike" baseline="0">
                    <a:solidFill>
                      <a:srgbClr val="000000"/>
                    </a:solidFill>
                    <a:latin typeface="Arial"/>
                    <a:ea typeface="Arial"/>
                    <a:cs typeface="Arial"/>
                  </a:defRPr>
                </a:pPr>
                <a:r>
                  <a:rPr lang="en-US" sz="2000"/>
                  <a:t>Percent Correct </a:t>
                </a:r>
                <a:endParaRPr lang="en-US" sz="2000" baseline="0"/>
              </a:p>
            </c:rich>
          </c:tx>
          <c:layout>
            <c:manualLayout>
              <c:xMode val="edge"/>
              <c:yMode val="edge"/>
              <c:x val="4.0844148212816674E-3"/>
              <c:y val="0.33212518094915977"/>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21306496"/>
        <c:crosses val="autoZero"/>
        <c:crossBetween val="between"/>
      </c:valAx>
      <c:spPr>
        <a:solidFill>
          <a:srgbClr val="C0C0C0"/>
        </a:solidFill>
        <a:ln w="12700">
          <a:solidFill>
            <a:srgbClr val="808080"/>
          </a:solidFill>
          <a:prstDash val="solid"/>
        </a:ln>
      </c:spPr>
    </c:plotArea>
    <c:legend>
      <c:legendPos val="r"/>
      <c:layout>
        <c:manualLayout>
          <c:xMode val="edge"/>
          <c:yMode val="edge"/>
          <c:x val="0.89018260777104108"/>
          <c:y val="0.18064980090077914"/>
          <c:w val="9.3791895416059173E-2"/>
          <c:h val="0.68374752627245439"/>
        </c:manualLayout>
      </c:layout>
      <c:overlay val="0"/>
      <c:spPr>
        <a:solidFill>
          <a:srgbClr val="FFFFFF"/>
        </a:solidFill>
        <a:ln w="3175">
          <a:solidFill>
            <a:srgbClr val="000000"/>
          </a:solidFill>
          <a:prstDash val="solid"/>
        </a:ln>
      </c:spPr>
      <c:txPr>
        <a:bodyPr/>
        <a:lstStyle/>
        <a:p>
          <a:pPr>
            <a:defRPr sz="2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a:pPr>
            <a:r>
              <a:rPr lang="en-US" dirty="0"/>
              <a:t>Scanner performance - Reading Pseudowords</a:t>
            </a:r>
          </a:p>
        </c:rich>
      </c:tx>
      <c:layout/>
      <c:overlay val="0"/>
    </c:title>
    <c:autoTitleDeleted val="0"/>
    <c:plotArea>
      <c:layout>
        <c:manualLayout>
          <c:layoutTarget val="inner"/>
          <c:xMode val="edge"/>
          <c:yMode val="edge"/>
          <c:x val="0.15344981070914582"/>
          <c:y val="0.12357579751870226"/>
          <c:w val="0.73771145542291083"/>
          <c:h val="0.81090291026397165"/>
        </c:manualLayout>
      </c:layout>
      <c:barChart>
        <c:barDir val="col"/>
        <c:grouping val="clustered"/>
        <c:varyColors val="0"/>
        <c:ser>
          <c:idx val="1"/>
          <c:order val="0"/>
          <c:tx>
            <c:v>PRE</c:v>
          </c:tx>
          <c:invertIfNegative val="0"/>
          <c:errBars>
            <c:errBarType val="both"/>
            <c:errValType val="cust"/>
            <c:noEndCap val="0"/>
            <c:plus>
              <c:numRef>
                <c:f>Graph!$D$2:$D$10</c:f>
                <c:numCache>
                  <c:formatCode>General</c:formatCode>
                  <c:ptCount val="9"/>
                  <c:pt idx="0">
                    <c:v>0.38555555555555582</c:v>
                  </c:pt>
                  <c:pt idx="1">
                    <c:v>0.31638913587782708</c:v>
                  </c:pt>
                  <c:pt idx="2">
                    <c:v>0.25864061164364932</c:v>
                  </c:pt>
                  <c:pt idx="3">
                    <c:v>0.26187113194695538</c:v>
                  </c:pt>
                  <c:pt idx="4">
                    <c:v>0.30789377277040186</c:v>
                  </c:pt>
                  <c:pt idx="5">
                    <c:v>0.34984196498619291</c:v>
                  </c:pt>
                  <c:pt idx="6">
                    <c:v>0.34928407311553988</c:v>
                  </c:pt>
                  <c:pt idx="7">
                    <c:v>0.28585665704376839</c:v>
                  </c:pt>
                  <c:pt idx="8">
                    <c:v>0.25875775363453823</c:v>
                  </c:pt>
                </c:numCache>
              </c:numRef>
            </c:plus>
            <c:minus>
              <c:numRef>
                <c:f>Graph!$D$2:$D$10</c:f>
                <c:numCache>
                  <c:formatCode>General</c:formatCode>
                  <c:ptCount val="9"/>
                  <c:pt idx="0">
                    <c:v>0.38555555555555582</c:v>
                  </c:pt>
                  <c:pt idx="1">
                    <c:v>0.31638913587782708</c:v>
                  </c:pt>
                  <c:pt idx="2">
                    <c:v>0.25864061164364932</c:v>
                  </c:pt>
                  <c:pt idx="3">
                    <c:v>0.26187113194695538</c:v>
                  </c:pt>
                  <c:pt idx="4">
                    <c:v>0.30789377277040186</c:v>
                  </c:pt>
                  <c:pt idx="5">
                    <c:v>0.34984196498619291</c:v>
                  </c:pt>
                  <c:pt idx="6">
                    <c:v>0.34928407311553988</c:v>
                  </c:pt>
                  <c:pt idx="7">
                    <c:v>0.28585665704376839</c:v>
                  </c:pt>
                  <c:pt idx="8">
                    <c:v>0.25875775363453823</c:v>
                  </c:pt>
                </c:numCache>
              </c:numRef>
            </c:minus>
          </c:errBars>
          <c:cat>
            <c:strRef>
              <c:f>Graph!$A$22:$A$30</c:f>
              <c:strCache>
                <c:ptCount val="9"/>
                <c:pt idx="0">
                  <c:v>PAS01</c:v>
                </c:pt>
                <c:pt idx="1">
                  <c:v>PAS02</c:v>
                </c:pt>
                <c:pt idx="2">
                  <c:v>PAS03</c:v>
                </c:pt>
                <c:pt idx="3">
                  <c:v>PAS04</c:v>
                </c:pt>
                <c:pt idx="4">
                  <c:v>PAS05</c:v>
                </c:pt>
                <c:pt idx="5">
                  <c:v>PAS07</c:v>
                </c:pt>
                <c:pt idx="6">
                  <c:v>JPAS01</c:v>
                </c:pt>
                <c:pt idx="7">
                  <c:v>JPAS02</c:v>
                </c:pt>
                <c:pt idx="8">
                  <c:v>JPAS03</c:v>
                </c:pt>
              </c:strCache>
            </c:strRef>
          </c:cat>
          <c:val>
            <c:numRef>
              <c:f>Graph!$C$2:$C$10</c:f>
              <c:numCache>
                <c:formatCode>General</c:formatCode>
                <c:ptCount val="9"/>
                <c:pt idx="0">
                  <c:v>0.47066666666666751</c:v>
                </c:pt>
                <c:pt idx="1">
                  <c:v>0.48817063492063573</c:v>
                </c:pt>
                <c:pt idx="2">
                  <c:v>0.21525000000000036</c:v>
                </c:pt>
                <c:pt idx="3">
                  <c:v>0.27966666666666751</c:v>
                </c:pt>
                <c:pt idx="4">
                  <c:v>0.67166666666666663</c:v>
                </c:pt>
                <c:pt idx="5">
                  <c:v>0.59433333333333349</c:v>
                </c:pt>
                <c:pt idx="6">
                  <c:v>0.5176666666666665</c:v>
                </c:pt>
                <c:pt idx="7">
                  <c:v>0.65840740740740888</c:v>
                </c:pt>
                <c:pt idx="8">
                  <c:v>0.67059259259259474</c:v>
                </c:pt>
              </c:numCache>
            </c:numRef>
          </c:val>
        </c:ser>
        <c:ser>
          <c:idx val="0"/>
          <c:order val="1"/>
          <c:tx>
            <c:v>POST</c:v>
          </c:tx>
          <c:invertIfNegative val="0"/>
          <c:errBars>
            <c:errBarType val="both"/>
            <c:errValType val="cust"/>
            <c:noEndCap val="0"/>
            <c:plus>
              <c:numRef>
                <c:f>Graph!$D$12:$D$20</c:f>
                <c:numCache>
                  <c:formatCode>General</c:formatCode>
                  <c:ptCount val="9"/>
                  <c:pt idx="0">
                    <c:v>0.31986904233333058</c:v>
                  </c:pt>
                  <c:pt idx="1">
                    <c:v>0.3156121872186638</c:v>
                  </c:pt>
                  <c:pt idx="2">
                    <c:v>0.19954809033990181</c:v>
                  </c:pt>
                  <c:pt idx="3">
                    <c:v>0.28965716722054224</c:v>
                  </c:pt>
                  <c:pt idx="4">
                    <c:v>0.19089484165305917</c:v>
                  </c:pt>
                  <c:pt idx="5">
                    <c:v>0.28065272481145248</c:v>
                  </c:pt>
                  <c:pt idx="6">
                    <c:v>0.35313079598159841</c:v>
                  </c:pt>
                  <c:pt idx="7">
                    <c:v>0.26103892773703241</c:v>
                  </c:pt>
                  <c:pt idx="8">
                    <c:v>0.30505162652873913</c:v>
                  </c:pt>
                </c:numCache>
              </c:numRef>
            </c:plus>
            <c:minus>
              <c:numRef>
                <c:f>Graph!$D$12:$D$20</c:f>
                <c:numCache>
                  <c:formatCode>General</c:formatCode>
                  <c:ptCount val="9"/>
                  <c:pt idx="0">
                    <c:v>0.31986904233333058</c:v>
                  </c:pt>
                  <c:pt idx="1">
                    <c:v>0.3156121872186638</c:v>
                  </c:pt>
                  <c:pt idx="2">
                    <c:v>0.19954809033990181</c:v>
                  </c:pt>
                  <c:pt idx="3">
                    <c:v>0.28965716722054224</c:v>
                  </c:pt>
                  <c:pt idx="4">
                    <c:v>0.19089484165305917</c:v>
                  </c:pt>
                  <c:pt idx="5">
                    <c:v>0.28065272481145248</c:v>
                  </c:pt>
                  <c:pt idx="6">
                    <c:v>0.35313079598159841</c:v>
                  </c:pt>
                  <c:pt idx="7">
                    <c:v>0.26103892773703241</c:v>
                  </c:pt>
                  <c:pt idx="8">
                    <c:v>0.30505162652873913</c:v>
                  </c:pt>
                </c:numCache>
              </c:numRef>
            </c:minus>
          </c:errBars>
          <c:cat>
            <c:strRef>
              <c:f>Graph!$A$22:$A$30</c:f>
              <c:strCache>
                <c:ptCount val="9"/>
                <c:pt idx="0">
                  <c:v>PAS01</c:v>
                </c:pt>
                <c:pt idx="1">
                  <c:v>PAS02</c:v>
                </c:pt>
                <c:pt idx="2">
                  <c:v>PAS03</c:v>
                </c:pt>
                <c:pt idx="3">
                  <c:v>PAS04</c:v>
                </c:pt>
                <c:pt idx="4">
                  <c:v>PAS05</c:v>
                </c:pt>
                <c:pt idx="5">
                  <c:v>PAS07</c:v>
                </c:pt>
                <c:pt idx="6">
                  <c:v>JPAS01</c:v>
                </c:pt>
                <c:pt idx="7">
                  <c:v>JPAS02</c:v>
                </c:pt>
                <c:pt idx="8">
                  <c:v>JPAS03</c:v>
                </c:pt>
              </c:strCache>
            </c:strRef>
          </c:cat>
          <c:val>
            <c:numRef>
              <c:f>Graph!$C$12:$C$20</c:f>
              <c:numCache>
                <c:formatCode>General</c:formatCode>
                <c:ptCount val="9"/>
                <c:pt idx="0">
                  <c:v>0.24449070629715841</c:v>
                </c:pt>
                <c:pt idx="1">
                  <c:v>0.52733333333333332</c:v>
                </c:pt>
                <c:pt idx="2">
                  <c:v>0.68333333333333379</c:v>
                </c:pt>
                <c:pt idx="3">
                  <c:v>0.31447222222222343</c:v>
                </c:pt>
                <c:pt idx="4">
                  <c:v>0.8323333333333337</c:v>
                </c:pt>
                <c:pt idx="5">
                  <c:v>0.68304232804232756</c:v>
                </c:pt>
                <c:pt idx="6">
                  <c:v>0.72070370370370362</c:v>
                </c:pt>
                <c:pt idx="7">
                  <c:v>0.62995238095238049</c:v>
                </c:pt>
                <c:pt idx="8">
                  <c:v>0.60452380952381113</c:v>
                </c:pt>
              </c:numCache>
            </c:numRef>
          </c:val>
        </c:ser>
        <c:ser>
          <c:idx val="2"/>
          <c:order val="2"/>
          <c:tx>
            <c:v>3mon</c:v>
          </c:tx>
          <c:invertIfNegative val="0"/>
          <c:errBars>
            <c:errBarType val="both"/>
            <c:errValType val="cust"/>
            <c:noEndCap val="0"/>
            <c:plus>
              <c:numRef>
                <c:f>Graph!$D$22:$D$30</c:f>
                <c:numCache>
                  <c:formatCode>General</c:formatCode>
                  <c:ptCount val="9"/>
                  <c:pt idx="0">
                    <c:v>0.28347786593716673</c:v>
                  </c:pt>
                  <c:pt idx="1">
                    <c:v>0.30870317610765435</c:v>
                  </c:pt>
                  <c:pt idx="2">
                    <c:v>0.17770840990085221</c:v>
                  </c:pt>
                  <c:pt idx="3">
                    <c:v>0.31378683761354365</c:v>
                  </c:pt>
                  <c:pt idx="4">
                    <c:v>0.2308030891315557</c:v>
                  </c:pt>
                  <c:pt idx="5">
                    <c:v>0.23804822209805759</c:v>
                  </c:pt>
                  <c:pt idx="6">
                    <c:v>0.24012939847872491</c:v>
                  </c:pt>
                  <c:pt idx="7">
                    <c:v>0.24086394202340194</c:v>
                  </c:pt>
                  <c:pt idx="8">
                    <c:v>0.32462832752890597</c:v>
                  </c:pt>
                </c:numCache>
              </c:numRef>
            </c:plus>
            <c:minus>
              <c:numRef>
                <c:f>Graph!$D$22:$D$30</c:f>
                <c:numCache>
                  <c:formatCode>General</c:formatCode>
                  <c:ptCount val="9"/>
                  <c:pt idx="0">
                    <c:v>0.28347786593716673</c:v>
                  </c:pt>
                  <c:pt idx="1">
                    <c:v>0.30870317610765435</c:v>
                  </c:pt>
                  <c:pt idx="2">
                    <c:v>0.17770840990085221</c:v>
                  </c:pt>
                  <c:pt idx="3">
                    <c:v>0.31378683761354365</c:v>
                  </c:pt>
                  <c:pt idx="4">
                    <c:v>0.2308030891315557</c:v>
                  </c:pt>
                  <c:pt idx="5">
                    <c:v>0.23804822209805759</c:v>
                  </c:pt>
                  <c:pt idx="6">
                    <c:v>0.24012939847872491</c:v>
                  </c:pt>
                  <c:pt idx="7">
                    <c:v>0.24086394202340194</c:v>
                  </c:pt>
                  <c:pt idx="8">
                    <c:v>0.32462832752890597</c:v>
                  </c:pt>
                </c:numCache>
              </c:numRef>
            </c:minus>
          </c:errBars>
          <c:cat>
            <c:strRef>
              <c:f>Graph!$A$22:$A$30</c:f>
              <c:strCache>
                <c:ptCount val="9"/>
                <c:pt idx="0">
                  <c:v>PAS01</c:v>
                </c:pt>
                <c:pt idx="1">
                  <c:v>PAS02</c:v>
                </c:pt>
                <c:pt idx="2">
                  <c:v>PAS03</c:v>
                </c:pt>
                <c:pt idx="3">
                  <c:v>PAS04</c:v>
                </c:pt>
                <c:pt idx="4">
                  <c:v>PAS05</c:v>
                </c:pt>
                <c:pt idx="5">
                  <c:v>PAS07</c:v>
                </c:pt>
                <c:pt idx="6">
                  <c:v>JPAS01</c:v>
                </c:pt>
                <c:pt idx="7">
                  <c:v>JPAS02</c:v>
                </c:pt>
                <c:pt idx="8">
                  <c:v>JPAS03</c:v>
                </c:pt>
              </c:strCache>
            </c:strRef>
          </c:cat>
          <c:val>
            <c:numRef>
              <c:f>Graph!$C$22:$C$30</c:f>
              <c:numCache>
                <c:formatCode>General</c:formatCode>
                <c:ptCount val="9"/>
                <c:pt idx="0">
                  <c:v>0.45833333333333326</c:v>
                </c:pt>
                <c:pt idx="1">
                  <c:v>0.42909259259259258</c:v>
                </c:pt>
                <c:pt idx="2">
                  <c:v>0.85900000000000065</c:v>
                </c:pt>
                <c:pt idx="3">
                  <c:v>0.37592592592592738</c:v>
                </c:pt>
                <c:pt idx="4">
                  <c:v>0.77525925925925965</c:v>
                </c:pt>
                <c:pt idx="5">
                  <c:v>0.70000000000000062</c:v>
                </c:pt>
                <c:pt idx="6">
                  <c:v>0.76333333333333364</c:v>
                </c:pt>
                <c:pt idx="7">
                  <c:v>0.77900000000000136</c:v>
                </c:pt>
                <c:pt idx="8">
                  <c:v>0.65433333333333465</c:v>
                </c:pt>
              </c:numCache>
            </c:numRef>
          </c:val>
        </c:ser>
        <c:dLbls>
          <c:showLegendKey val="0"/>
          <c:showVal val="0"/>
          <c:showCatName val="0"/>
          <c:showSerName val="0"/>
          <c:showPercent val="0"/>
          <c:showBubbleSize val="0"/>
        </c:dLbls>
        <c:gapWidth val="150"/>
        <c:axId val="146404096"/>
        <c:axId val="146406016"/>
      </c:barChart>
      <c:catAx>
        <c:axId val="146404096"/>
        <c:scaling>
          <c:orientation val="minMax"/>
        </c:scaling>
        <c:delete val="0"/>
        <c:axPos val="b"/>
        <c:title>
          <c:tx>
            <c:rich>
              <a:bodyPr/>
              <a:lstStyle/>
              <a:p>
                <a:pPr>
                  <a:defRPr sz="1500"/>
                </a:pPr>
                <a:r>
                  <a:rPr lang="en-US" sz="1500"/>
                  <a:t>Participant</a:t>
                </a:r>
              </a:p>
            </c:rich>
          </c:tx>
          <c:layout/>
          <c:overlay val="0"/>
        </c:title>
        <c:numFmt formatCode="General" sourceLinked="1"/>
        <c:majorTickMark val="out"/>
        <c:minorTickMark val="none"/>
        <c:tickLblPos val="nextTo"/>
        <c:crossAx val="146406016"/>
        <c:crosses val="autoZero"/>
        <c:auto val="1"/>
        <c:lblAlgn val="ctr"/>
        <c:lblOffset val="100"/>
        <c:noMultiLvlLbl val="0"/>
      </c:catAx>
      <c:valAx>
        <c:axId val="146406016"/>
        <c:scaling>
          <c:orientation val="minMax"/>
          <c:max val="1"/>
        </c:scaling>
        <c:delete val="0"/>
        <c:axPos val="l"/>
        <c:majorGridlines/>
        <c:title>
          <c:tx>
            <c:rich>
              <a:bodyPr rot="-5400000" vert="horz"/>
              <a:lstStyle/>
              <a:p>
                <a:pPr>
                  <a:defRPr sz="1300"/>
                </a:pPr>
                <a:r>
                  <a:rPr lang="en-US" sz="1300"/>
                  <a:t>Percentage of target phonemes produced correctly</a:t>
                </a:r>
              </a:p>
            </c:rich>
          </c:tx>
          <c:layout/>
          <c:overlay val="0"/>
        </c:title>
        <c:numFmt formatCode="General" sourceLinked="1"/>
        <c:majorTickMark val="out"/>
        <c:minorTickMark val="none"/>
        <c:tickLblPos val="nextTo"/>
        <c:crossAx val="146404096"/>
        <c:crosses val="autoZero"/>
        <c:crossBetween val="between"/>
      </c:valAx>
    </c:plotArea>
    <c:legend>
      <c:legendPos val="r"/>
      <c:layout/>
      <c:overlay val="0"/>
      <c:txPr>
        <a:bodyPr/>
        <a:lstStyle/>
        <a:p>
          <a:pPr>
            <a:defRPr sz="1500"/>
          </a:pPr>
          <a:endParaRPr lang="en-US"/>
        </a:p>
      </c:txPr>
    </c:legend>
    <c:plotVisOnly val="1"/>
    <c:dispBlanksAs val="gap"/>
    <c:showDLblsOverMax val="0"/>
  </c:chart>
  <c:spPr>
    <a:solidFill>
      <a:schemeClr val="bg1">
        <a:lumMod val="75000"/>
        <a:lumOff val="25000"/>
      </a:schemeClr>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500" b="1" i="0" u="none" strike="noStrike" baseline="0">
                <a:solidFill>
                  <a:srgbClr val="000000"/>
                </a:solidFill>
                <a:latin typeface="Calibri"/>
                <a:ea typeface="Calibri"/>
                <a:cs typeface="Calibri"/>
              </a:defRPr>
            </a:pPr>
            <a:r>
              <a:rPr lang="en-US" sz="2500" dirty="0" err="1" smtClean="0"/>
              <a:t>Lindamood</a:t>
            </a:r>
            <a:r>
              <a:rPr lang="en-US" sz="2500" baseline="0" dirty="0" smtClean="0"/>
              <a:t> </a:t>
            </a:r>
            <a:r>
              <a:rPr lang="en-US" sz="2500" dirty="0" smtClean="0"/>
              <a:t>Auditory Conceptualization</a:t>
            </a:r>
            <a:r>
              <a:rPr lang="en-US" sz="2500" baseline="0" dirty="0" smtClean="0"/>
              <a:t> Test</a:t>
            </a:r>
            <a:r>
              <a:rPr lang="en-US" sz="2500" dirty="0" smtClean="0"/>
              <a:t>-3 </a:t>
            </a:r>
          </a:p>
          <a:p>
            <a:pPr>
              <a:defRPr sz="2500" b="1" i="0" u="none" strike="noStrike" baseline="0">
                <a:solidFill>
                  <a:srgbClr val="000000"/>
                </a:solidFill>
                <a:latin typeface="Calibri"/>
                <a:ea typeface="Calibri"/>
                <a:cs typeface="Calibri"/>
              </a:defRPr>
            </a:pPr>
            <a:r>
              <a:rPr lang="en-US" sz="2000" dirty="0" smtClean="0"/>
              <a:t>Standard</a:t>
            </a:r>
            <a:r>
              <a:rPr lang="en-US" sz="2000" baseline="0" dirty="0" smtClean="0"/>
              <a:t> </a:t>
            </a:r>
            <a:r>
              <a:rPr lang="en-US" sz="2000" dirty="0" smtClean="0"/>
              <a:t>Score Composite score</a:t>
            </a:r>
            <a:endParaRPr lang="en-US" sz="2000" dirty="0"/>
          </a:p>
        </c:rich>
      </c:tx>
      <c:layout>
        <c:manualLayout>
          <c:xMode val="edge"/>
          <c:yMode val="edge"/>
          <c:x val="0.10293209876543209"/>
          <c:y val="5.9638378536016354E-4"/>
        </c:manualLayout>
      </c:layout>
      <c:overlay val="0"/>
      <c:spPr>
        <a:noFill/>
        <a:ln w="25400">
          <a:noFill/>
        </a:ln>
      </c:spPr>
    </c:title>
    <c:autoTitleDeleted val="0"/>
    <c:plotArea>
      <c:layout>
        <c:manualLayout>
          <c:layoutTarget val="inner"/>
          <c:xMode val="edge"/>
          <c:yMode val="edge"/>
          <c:x val="4.6135661613726883E-2"/>
          <c:y val="0.12314960629921259"/>
          <c:w val="0.79120413519738608"/>
          <c:h val="0.77608729464372594"/>
        </c:manualLayout>
      </c:layout>
      <c:lineChart>
        <c:grouping val="standard"/>
        <c:varyColors val="0"/>
        <c:ser>
          <c:idx val="0"/>
          <c:order val="0"/>
          <c:tx>
            <c:v>PAS01</c:v>
          </c:tx>
          <c:cat>
            <c:strRef>
              <c:f>'For Slides'!$L$50:$O$50</c:f>
              <c:strCache>
                <c:ptCount val="3"/>
                <c:pt idx="0">
                  <c:v>Pre-tx</c:v>
                </c:pt>
                <c:pt idx="1">
                  <c:v>Post-tx</c:v>
                </c:pt>
                <c:pt idx="2">
                  <c:v>3-MO F/U</c:v>
                </c:pt>
              </c:strCache>
            </c:strRef>
          </c:cat>
          <c:val>
            <c:numRef>
              <c:f>'For Slides'!$M$120:$O$120</c:f>
              <c:numCache>
                <c:formatCode>General</c:formatCode>
                <c:ptCount val="3"/>
                <c:pt idx="0">
                  <c:v>55</c:v>
                </c:pt>
                <c:pt idx="1">
                  <c:v>59</c:v>
                </c:pt>
                <c:pt idx="2">
                  <c:v>59</c:v>
                </c:pt>
              </c:numCache>
            </c:numRef>
          </c:val>
          <c:smooth val="0"/>
        </c:ser>
        <c:ser>
          <c:idx val="1"/>
          <c:order val="1"/>
          <c:tx>
            <c:v>PAS02</c:v>
          </c:tx>
          <c:val>
            <c:numRef>
              <c:f>'PAs02'!$B$26:$D$26</c:f>
              <c:numCache>
                <c:formatCode>General</c:formatCode>
                <c:ptCount val="3"/>
                <c:pt idx="0">
                  <c:v>55</c:v>
                </c:pt>
                <c:pt idx="1">
                  <c:v>55</c:v>
                </c:pt>
                <c:pt idx="2">
                  <c:v>55</c:v>
                </c:pt>
              </c:numCache>
            </c:numRef>
          </c:val>
          <c:smooth val="0"/>
        </c:ser>
        <c:ser>
          <c:idx val="2"/>
          <c:order val="2"/>
          <c:tx>
            <c:v>PAS03</c:v>
          </c:tx>
          <c:val>
            <c:numRef>
              <c:f>'PAs03'!$B$26:$D$26</c:f>
              <c:numCache>
                <c:formatCode>General</c:formatCode>
                <c:ptCount val="3"/>
                <c:pt idx="0">
                  <c:v>60</c:v>
                </c:pt>
                <c:pt idx="1">
                  <c:v>68</c:v>
                </c:pt>
                <c:pt idx="2">
                  <c:v>69</c:v>
                </c:pt>
              </c:numCache>
            </c:numRef>
          </c:val>
          <c:smooth val="0"/>
        </c:ser>
        <c:ser>
          <c:idx val="3"/>
          <c:order val="3"/>
          <c:tx>
            <c:v>PAS04</c:v>
          </c:tx>
          <c:val>
            <c:numRef>
              <c:f>'PAs04'!$B$26:$D$26</c:f>
              <c:numCache>
                <c:formatCode>General</c:formatCode>
                <c:ptCount val="3"/>
                <c:pt idx="0">
                  <c:v>59</c:v>
                </c:pt>
                <c:pt idx="1">
                  <c:v>55</c:v>
                </c:pt>
                <c:pt idx="2">
                  <c:v>62</c:v>
                </c:pt>
              </c:numCache>
            </c:numRef>
          </c:val>
          <c:smooth val="0"/>
        </c:ser>
        <c:ser>
          <c:idx val="4"/>
          <c:order val="4"/>
          <c:tx>
            <c:v>PAS05</c:v>
          </c:tx>
          <c:val>
            <c:numRef>
              <c:f>'PAs05'!$B$28:$D$28</c:f>
              <c:numCache>
                <c:formatCode>General</c:formatCode>
                <c:ptCount val="3"/>
                <c:pt idx="0">
                  <c:v>55</c:v>
                </c:pt>
                <c:pt idx="1">
                  <c:v>62</c:v>
                </c:pt>
                <c:pt idx="2">
                  <c:v>62</c:v>
                </c:pt>
              </c:numCache>
            </c:numRef>
          </c:val>
          <c:smooth val="0"/>
        </c:ser>
        <c:ser>
          <c:idx val="5"/>
          <c:order val="5"/>
          <c:tx>
            <c:v>PAS07</c:v>
          </c:tx>
          <c:val>
            <c:numRef>
              <c:f>'PAs07'!$B$26:$D$26</c:f>
              <c:numCache>
                <c:formatCode>General</c:formatCode>
                <c:ptCount val="3"/>
                <c:pt idx="0">
                  <c:v>59</c:v>
                </c:pt>
                <c:pt idx="1">
                  <c:v>76</c:v>
                </c:pt>
                <c:pt idx="2">
                  <c:v>88</c:v>
                </c:pt>
              </c:numCache>
            </c:numRef>
          </c:val>
          <c:smooth val="0"/>
        </c:ser>
        <c:ser>
          <c:idx val="6"/>
          <c:order val="6"/>
          <c:tx>
            <c:v>JPAS01</c:v>
          </c:tx>
          <c:val>
            <c:numRef>
              <c:f>JPAS01!$B$26:$D$26</c:f>
              <c:numCache>
                <c:formatCode>General</c:formatCode>
                <c:ptCount val="3"/>
                <c:pt idx="0">
                  <c:v>74</c:v>
                </c:pt>
                <c:pt idx="1">
                  <c:v>69</c:v>
                </c:pt>
                <c:pt idx="2">
                  <c:v>77</c:v>
                </c:pt>
              </c:numCache>
            </c:numRef>
          </c:val>
          <c:smooth val="0"/>
        </c:ser>
        <c:ser>
          <c:idx val="7"/>
          <c:order val="7"/>
          <c:tx>
            <c:v>JPAS02</c:v>
          </c:tx>
          <c:val>
            <c:numRef>
              <c:f>JPAS02!$B$26:$D$26</c:f>
              <c:numCache>
                <c:formatCode>General</c:formatCode>
                <c:ptCount val="3"/>
                <c:pt idx="0">
                  <c:v>57</c:v>
                </c:pt>
                <c:pt idx="1">
                  <c:v>63</c:v>
                </c:pt>
                <c:pt idx="2">
                  <c:v>68</c:v>
                </c:pt>
              </c:numCache>
            </c:numRef>
          </c:val>
          <c:smooth val="0"/>
        </c:ser>
        <c:ser>
          <c:idx val="8"/>
          <c:order val="8"/>
          <c:tx>
            <c:v>JPAS03</c:v>
          </c:tx>
          <c:val>
            <c:numRef>
              <c:f>JPAS03!$B$26:$D$26</c:f>
              <c:numCache>
                <c:formatCode>General</c:formatCode>
                <c:ptCount val="3"/>
                <c:pt idx="0">
                  <c:v>63</c:v>
                </c:pt>
                <c:pt idx="1">
                  <c:v>85</c:v>
                </c:pt>
                <c:pt idx="2">
                  <c:v>69</c:v>
                </c:pt>
              </c:numCache>
            </c:numRef>
          </c:val>
          <c:smooth val="0"/>
        </c:ser>
        <c:dLbls>
          <c:showLegendKey val="0"/>
          <c:showVal val="0"/>
          <c:showCatName val="0"/>
          <c:showSerName val="0"/>
          <c:showPercent val="0"/>
          <c:showBubbleSize val="0"/>
        </c:dLbls>
        <c:marker val="1"/>
        <c:smooth val="0"/>
        <c:axId val="121389824"/>
        <c:axId val="121391360"/>
      </c:lineChart>
      <c:catAx>
        <c:axId val="121389824"/>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1391360"/>
        <c:crosses val="autoZero"/>
        <c:auto val="1"/>
        <c:lblAlgn val="ctr"/>
        <c:lblOffset val="100"/>
        <c:noMultiLvlLbl val="0"/>
      </c:catAx>
      <c:valAx>
        <c:axId val="121391360"/>
        <c:scaling>
          <c:orientation val="minMax"/>
        </c:scaling>
        <c:delete val="0"/>
        <c:axPos val="l"/>
        <c:majorGridlines/>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1389824"/>
        <c:crosses val="autoZero"/>
        <c:crossBetween val="between"/>
      </c:valAx>
    </c:plotArea>
    <c:legend>
      <c:legendPos val="r"/>
      <c:layout>
        <c:manualLayout>
          <c:xMode val="edge"/>
          <c:yMode val="edge"/>
          <c:x val="0.869106183155677"/>
          <c:y val="0.18487978065241925"/>
          <c:w val="0.1282766439909297"/>
          <c:h val="0.67867065227957857"/>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nchor="t" anchorCtr="0"/>
          <a:lstStyle/>
          <a:p>
            <a:pPr>
              <a:defRPr sz="2400" b="1" i="0" u="none" strike="noStrike" baseline="0">
                <a:solidFill>
                  <a:srgbClr val="000000"/>
                </a:solidFill>
                <a:latin typeface="Arial"/>
                <a:ea typeface="Arial"/>
                <a:cs typeface="Arial"/>
              </a:defRPr>
            </a:pPr>
            <a:r>
              <a:rPr lang="en-US" sz="2400" dirty="0"/>
              <a:t>Sublexical Phonological Processing</a:t>
            </a:r>
            <a:r>
              <a:rPr lang="en-US" sz="2400" baseline="0" dirty="0"/>
              <a:t> </a:t>
            </a:r>
          </a:p>
          <a:p>
            <a:pPr>
              <a:defRPr sz="2400" b="1" i="0" u="none" strike="noStrike" baseline="0">
                <a:solidFill>
                  <a:srgbClr val="000000"/>
                </a:solidFill>
                <a:latin typeface="Arial"/>
                <a:ea typeface="Arial"/>
                <a:cs typeface="Arial"/>
              </a:defRPr>
            </a:pPr>
            <a:r>
              <a:rPr lang="en-US" sz="2400" baseline="0" dirty="0"/>
              <a:t>(CTOPP </a:t>
            </a:r>
            <a:r>
              <a:rPr lang="en-US" sz="2400" baseline="0" dirty="0" err="1"/>
              <a:t>Nonword</a:t>
            </a:r>
            <a:r>
              <a:rPr lang="en-US" sz="2400" baseline="0" dirty="0"/>
              <a:t> </a:t>
            </a:r>
            <a:r>
              <a:rPr lang="en-US" sz="2400" baseline="0" dirty="0" smtClean="0"/>
              <a:t>Segmenting</a:t>
            </a:r>
            <a:r>
              <a:rPr lang="en-US" sz="1600" baseline="0" dirty="0" smtClean="0"/>
              <a:t>; </a:t>
            </a:r>
            <a:r>
              <a:rPr lang="en-US" sz="1600" baseline="0" dirty="0" err="1" smtClean="0"/>
              <a:t>Torgesen</a:t>
            </a:r>
            <a:r>
              <a:rPr lang="en-US" sz="1600" baseline="0" dirty="0" smtClean="0"/>
              <a:t>, et al., 1998</a:t>
            </a:r>
            <a:r>
              <a:rPr lang="en-US" sz="2400" baseline="0" dirty="0" smtClean="0"/>
              <a:t>)</a:t>
            </a:r>
            <a:endParaRPr lang="en-US" sz="2400" dirty="0"/>
          </a:p>
        </c:rich>
      </c:tx>
      <c:layout>
        <c:manualLayout>
          <c:xMode val="edge"/>
          <c:yMode val="edge"/>
          <c:x val="9.7564048962906422E-2"/>
          <c:y val="2.589080732378338E-2"/>
        </c:manualLayout>
      </c:layout>
      <c:overlay val="0"/>
      <c:spPr>
        <a:noFill/>
        <a:ln w="25400">
          <a:noFill/>
        </a:ln>
      </c:spPr>
    </c:title>
    <c:autoTitleDeleted val="0"/>
    <c:plotArea>
      <c:layout>
        <c:manualLayout>
          <c:layoutTarget val="inner"/>
          <c:xMode val="edge"/>
          <c:yMode val="edge"/>
          <c:x val="9.7046513472558632E-2"/>
          <c:y val="0.16793907649399228"/>
          <c:w val="0.76164504084877127"/>
          <c:h val="0.68998286347566296"/>
        </c:manualLayout>
      </c:layout>
      <c:lineChart>
        <c:grouping val="standard"/>
        <c:varyColors val="0"/>
        <c:ser>
          <c:idx val="0"/>
          <c:order val="0"/>
          <c:tx>
            <c:strRef>
              <c:f>INS_2011!$B$53</c:f>
              <c:strCache>
                <c:ptCount val="1"/>
                <c:pt idx="0">
                  <c:v>1</c:v>
                </c:pt>
              </c:strCache>
            </c:strRef>
          </c:tx>
          <c:spPr>
            <a:ln w="44450">
              <a:solidFill>
                <a:srgbClr val="FA44FA"/>
              </a:solidFill>
              <a:prstDash val="solid"/>
            </a:ln>
          </c:spPr>
          <c:marker>
            <c:symbol val="square"/>
            <c:size val="12"/>
            <c:spPr>
              <a:solidFill>
                <a:srgbClr val="FA44FA"/>
              </a:solidFill>
              <a:ln>
                <a:solidFill>
                  <a:srgbClr val="FA44FA"/>
                </a:solidFill>
                <a:prstDash val="solid"/>
              </a:ln>
            </c:spPr>
          </c:marker>
          <c:cat>
            <c:strRef>
              <c:f>INS_2011!$A$54:$A$56</c:f>
              <c:strCache>
                <c:ptCount val="3"/>
                <c:pt idx="0">
                  <c:v>Pre-treatment</c:v>
                </c:pt>
                <c:pt idx="1">
                  <c:v>Post-treatment</c:v>
                </c:pt>
                <c:pt idx="2">
                  <c:v>3-month</c:v>
                </c:pt>
              </c:strCache>
            </c:strRef>
          </c:cat>
          <c:val>
            <c:numRef>
              <c:f>INS_2011!$B$54:$B$56</c:f>
              <c:numCache>
                <c:formatCode>General</c:formatCode>
                <c:ptCount val="3"/>
                <c:pt idx="0">
                  <c:v>1</c:v>
                </c:pt>
                <c:pt idx="1">
                  <c:v>4</c:v>
                </c:pt>
                <c:pt idx="2">
                  <c:v>2</c:v>
                </c:pt>
              </c:numCache>
            </c:numRef>
          </c:val>
          <c:smooth val="0"/>
        </c:ser>
        <c:ser>
          <c:idx val="1"/>
          <c:order val="1"/>
          <c:tx>
            <c:strRef>
              <c:f>INS_2011!$C$53</c:f>
              <c:strCache>
                <c:ptCount val="1"/>
                <c:pt idx="0">
                  <c:v>2</c:v>
                </c:pt>
              </c:strCache>
            </c:strRef>
          </c:tx>
          <c:spPr>
            <a:ln w="44450">
              <a:solidFill>
                <a:srgbClr val="FF0000"/>
              </a:solidFill>
              <a:prstDash val="solid"/>
            </a:ln>
          </c:spPr>
          <c:marker>
            <c:symbol val="triangle"/>
            <c:size val="16"/>
            <c:spPr>
              <a:solidFill>
                <a:srgbClr val="FF0000"/>
              </a:solidFill>
              <a:ln>
                <a:solidFill>
                  <a:srgbClr val="FF0000"/>
                </a:solidFill>
                <a:prstDash val="solid"/>
              </a:ln>
            </c:spPr>
          </c:marker>
          <c:cat>
            <c:strRef>
              <c:f>INS_2011!$A$54:$A$56</c:f>
              <c:strCache>
                <c:ptCount val="3"/>
                <c:pt idx="0">
                  <c:v>Pre-treatment</c:v>
                </c:pt>
                <c:pt idx="1">
                  <c:v>Post-treatment</c:v>
                </c:pt>
                <c:pt idx="2">
                  <c:v>3-month</c:v>
                </c:pt>
              </c:strCache>
            </c:strRef>
          </c:cat>
          <c:val>
            <c:numRef>
              <c:f>INS_2011!$C$54:$C$56</c:f>
              <c:numCache>
                <c:formatCode>General</c:formatCode>
                <c:ptCount val="3"/>
                <c:pt idx="0">
                  <c:v>1</c:v>
                </c:pt>
                <c:pt idx="1">
                  <c:v>1</c:v>
                </c:pt>
                <c:pt idx="2">
                  <c:v>2</c:v>
                </c:pt>
              </c:numCache>
            </c:numRef>
          </c:val>
          <c:smooth val="0"/>
        </c:ser>
        <c:ser>
          <c:idx val="2"/>
          <c:order val="2"/>
          <c:tx>
            <c:strRef>
              <c:f>INS_2011!$D$53</c:f>
              <c:strCache>
                <c:ptCount val="1"/>
                <c:pt idx="0">
                  <c:v>3</c:v>
                </c:pt>
              </c:strCache>
            </c:strRef>
          </c:tx>
          <c:spPr>
            <a:ln w="44450">
              <a:solidFill>
                <a:schemeClr val="bg1"/>
              </a:solidFill>
              <a:prstDash val="solid"/>
            </a:ln>
          </c:spPr>
          <c:marker>
            <c:symbol val="x"/>
            <c:size val="12"/>
            <c:spPr>
              <a:solidFill>
                <a:schemeClr val="bg1"/>
              </a:solidFill>
              <a:ln>
                <a:solidFill>
                  <a:schemeClr val="tx1"/>
                </a:solidFill>
                <a:prstDash val="solid"/>
              </a:ln>
            </c:spPr>
          </c:marker>
          <c:cat>
            <c:strRef>
              <c:f>INS_2011!$A$54:$A$56</c:f>
              <c:strCache>
                <c:ptCount val="3"/>
                <c:pt idx="0">
                  <c:v>Pre-treatment</c:v>
                </c:pt>
                <c:pt idx="1">
                  <c:v>Post-treatment</c:v>
                </c:pt>
                <c:pt idx="2">
                  <c:v>3-month</c:v>
                </c:pt>
              </c:strCache>
            </c:strRef>
          </c:cat>
          <c:val>
            <c:numRef>
              <c:f>INS_2011!$D$54:$D$56</c:f>
              <c:numCache>
                <c:formatCode>General</c:formatCode>
                <c:ptCount val="3"/>
                <c:pt idx="0">
                  <c:v>1</c:v>
                </c:pt>
                <c:pt idx="1">
                  <c:v>6</c:v>
                </c:pt>
                <c:pt idx="2">
                  <c:v>6</c:v>
                </c:pt>
              </c:numCache>
            </c:numRef>
          </c:val>
          <c:smooth val="0"/>
        </c:ser>
        <c:ser>
          <c:idx val="3"/>
          <c:order val="3"/>
          <c:tx>
            <c:strRef>
              <c:f>INS_2011!$E$53</c:f>
              <c:strCache>
                <c:ptCount val="1"/>
                <c:pt idx="0">
                  <c:v>4</c:v>
                </c:pt>
              </c:strCache>
            </c:strRef>
          </c:tx>
          <c:spPr>
            <a:ln w="44450">
              <a:solidFill>
                <a:srgbClr val="7030A0"/>
              </a:solidFill>
              <a:prstDash val="solid"/>
            </a:ln>
          </c:spPr>
          <c:marker>
            <c:symbol val="circle"/>
            <c:size val="12"/>
            <c:spPr>
              <a:solidFill>
                <a:srgbClr val="7030A0"/>
              </a:solidFill>
              <a:ln>
                <a:solidFill>
                  <a:srgbClr val="7030A0"/>
                </a:solidFill>
              </a:ln>
            </c:spPr>
          </c:marker>
          <c:cat>
            <c:strRef>
              <c:f>INS_2011!$A$54:$A$56</c:f>
              <c:strCache>
                <c:ptCount val="3"/>
                <c:pt idx="0">
                  <c:v>Pre-treatment</c:v>
                </c:pt>
                <c:pt idx="1">
                  <c:v>Post-treatment</c:v>
                </c:pt>
                <c:pt idx="2">
                  <c:v>3-month</c:v>
                </c:pt>
              </c:strCache>
            </c:strRef>
          </c:cat>
          <c:val>
            <c:numRef>
              <c:f>INS_2011!$E$54:$E$56</c:f>
              <c:numCache>
                <c:formatCode>General</c:formatCode>
                <c:ptCount val="3"/>
                <c:pt idx="0">
                  <c:v>1</c:v>
                </c:pt>
                <c:pt idx="1">
                  <c:v>1</c:v>
                </c:pt>
                <c:pt idx="2">
                  <c:v>1</c:v>
                </c:pt>
              </c:numCache>
            </c:numRef>
          </c:val>
          <c:smooth val="0"/>
        </c:ser>
        <c:ser>
          <c:idx val="4"/>
          <c:order val="4"/>
          <c:tx>
            <c:strRef>
              <c:f>INS_2011!$F$53</c:f>
              <c:strCache>
                <c:ptCount val="1"/>
                <c:pt idx="0">
                  <c:v>5</c:v>
                </c:pt>
              </c:strCache>
            </c:strRef>
          </c:tx>
          <c:spPr>
            <a:ln w="44450">
              <a:solidFill>
                <a:schemeClr val="accent6">
                  <a:lumMod val="75000"/>
                </a:schemeClr>
              </a:solidFill>
              <a:prstDash val="solid"/>
            </a:ln>
          </c:spPr>
          <c:marker>
            <c:symbol val="circle"/>
            <c:size val="12"/>
            <c:spPr>
              <a:solidFill>
                <a:schemeClr val="accent6">
                  <a:lumMod val="75000"/>
                </a:schemeClr>
              </a:solidFill>
              <a:ln w="12700">
                <a:solidFill>
                  <a:schemeClr val="accent6">
                    <a:lumMod val="75000"/>
                  </a:schemeClr>
                </a:solidFill>
                <a:prstDash val="solid"/>
              </a:ln>
            </c:spPr>
          </c:marker>
          <c:cat>
            <c:strRef>
              <c:f>INS_2011!$A$54:$A$56</c:f>
              <c:strCache>
                <c:ptCount val="3"/>
                <c:pt idx="0">
                  <c:v>Pre-treatment</c:v>
                </c:pt>
                <c:pt idx="1">
                  <c:v>Post-treatment</c:v>
                </c:pt>
                <c:pt idx="2">
                  <c:v>3-month</c:v>
                </c:pt>
              </c:strCache>
            </c:strRef>
          </c:cat>
          <c:val>
            <c:numRef>
              <c:f>INS_2011!$F$54:$F$56</c:f>
              <c:numCache>
                <c:formatCode>General</c:formatCode>
                <c:ptCount val="3"/>
                <c:pt idx="0">
                  <c:v>4</c:v>
                </c:pt>
                <c:pt idx="1">
                  <c:v>4</c:v>
                </c:pt>
                <c:pt idx="2">
                  <c:v>3</c:v>
                </c:pt>
              </c:numCache>
            </c:numRef>
          </c:val>
          <c:smooth val="0"/>
        </c:ser>
        <c:ser>
          <c:idx val="5"/>
          <c:order val="5"/>
          <c:tx>
            <c:strRef>
              <c:f>INS_2011!$G$53</c:f>
              <c:strCache>
                <c:ptCount val="1"/>
                <c:pt idx="0">
                  <c:v>7</c:v>
                </c:pt>
              </c:strCache>
            </c:strRef>
          </c:tx>
          <c:spPr>
            <a:ln w="44450">
              <a:solidFill>
                <a:srgbClr val="0070C0"/>
              </a:solidFill>
            </a:ln>
          </c:spPr>
          <c:marker>
            <c:symbol val="diamond"/>
            <c:size val="12"/>
            <c:spPr>
              <a:solidFill>
                <a:srgbClr val="0070C0"/>
              </a:solidFill>
              <a:ln>
                <a:solidFill>
                  <a:srgbClr val="0070C0"/>
                </a:solidFill>
              </a:ln>
            </c:spPr>
          </c:marker>
          <c:cat>
            <c:strRef>
              <c:f>INS_2011!$A$54:$A$56</c:f>
              <c:strCache>
                <c:ptCount val="3"/>
                <c:pt idx="0">
                  <c:v>Pre-treatment</c:v>
                </c:pt>
                <c:pt idx="1">
                  <c:v>Post-treatment</c:v>
                </c:pt>
                <c:pt idx="2">
                  <c:v>3-month</c:v>
                </c:pt>
              </c:strCache>
            </c:strRef>
          </c:cat>
          <c:val>
            <c:numRef>
              <c:f>INS_2011!$G$54:$G$56</c:f>
              <c:numCache>
                <c:formatCode>General</c:formatCode>
                <c:ptCount val="3"/>
                <c:pt idx="0">
                  <c:v>2</c:v>
                </c:pt>
                <c:pt idx="1">
                  <c:v>7</c:v>
                </c:pt>
                <c:pt idx="2">
                  <c:v>8</c:v>
                </c:pt>
              </c:numCache>
            </c:numRef>
          </c:val>
          <c:smooth val="0"/>
        </c:ser>
        <c:ser>
          <c:idx val="6"/>
          <c:order val="6"/>
          <c:tx>
            <c:strRef>
              <c:f>INS_2011!$H$53</c:f>
              <c:strCache>
                <c:ptCount val="1"/>
                <c:pt idx="0">
                  <c:v>J1</c:v>
                </c:pt>
              </c:strCache>
            </c:strRef>
          </c:tx>
          <c:spPr>
            <a:ln w="44450"/>
          </c:spPr>
          <c:marker>
            <c:symbol val="plus"/>
            <c:size val="12"/>
          </c:marker>
          <c:cat>
            <c:strRef>
              <c:f>INS_2011!$A$54:$A$56</c:f>
              <c:strCache>
                <c:ptCount val="3"/>
                <c:pt idx="0">
                  <c:v>Pre-treatment</c:v>
                </c:pt>
                <c:pt idx="1">
                  <c:v>Post-treatment</c:v>
                </c:pt>
                <c:pt idx="2">
                  <c:v>3-month</c:v>
                </c:pt>
              </c:strCache>
            </c:strRef>
          </c:cat>
          <c:val>
            <c:numRef>
              <c:f>INS_2011!$H$54:$H$56</c:f>
              <c:numCache>
                <c:formatCode>General</c:formatCode>
                <c:ptCount val="3"/>
                <c:pt idx="0">
                  <c:v>1</c:v>
                </c:pt>
                <c:pt idx="1">
                  <c:v>3</c:v>
                </c:pt>
                <c:pt idx="2">
                  <c:v>4</c:v>
                </c:pt>
              </c:numCache>
            </c:numRef>
          </c:val>
          <c:smooth val="0"/>
        </c:ser>
        <c:ser>
          <c:idx val="7"/>
          <c:order val="7"/>
          <c:tx>
            <c:strRef>
              <c:f>INS_2011!$I$53</c:f>
              <c:strCache>
                <c:ptCount val="1"/>
                <c:pt idx="0">
                  <c:v>J2</c:v>
                </c:pt>
              </c:strCache>
            </c:strRef>
          </c:tx>
          <c:spPr>
            <a:ln w="44450">
              <a:solidFill>
                <a:srgbClr val="3B4A1E"/>
              </a:solidFill>
            </a:ln>
          </c:spPr>
          <c:marker>
            <c:symbol val="square"/>
            <c:size val="12"/>
            <c:spPr>
              <a:solidFill>
                <a:srgbClr val="3B4A1E"/>
              </a:solidFill>
              <a:ln>
                <a:solidFill>
                  <a:srgbClr val="3B4A1E"/>
                </a:solidFill>
              </a:ln>
            </c:spPr>
          </c:marker>
          <c:cat>
            <c:strRef>
              <c:f>INS_2011!$A$54:$A$56</c:f>
              <c:strCache>
                <c:ptCount val="3"/>
                <c:pt idx="0">
                  <c:v>Pre-treatment</c:v>
                </c:pt>
                <c:pt idx="1">
                  <c:v>Post-treatment</c:v>
                </c:pt>
                <c:pt idx="2">
                  <c:v>3-month</c:v>
                </c:pt>
              </c:strCache>
            </c:strRef>
          </c:cat>
          <c:val>
            <c:numRef>
              <c:f>INS_2011!$I$54:$I$56</c:f>
              <c:numCache>
                <c:formatCode>General</c:formatCode>
                <c:ptCount val="3"/>
                <c:pt idx="0">
                  <c:v>2</c:v>
                </c:pt>
                <c:pt idx="1">
                  <c:v>4</c:v>
                </c:pt>
                <c:pt idx="2">
                  <c:v>5</c:v>
                </c:pt>
              </c:numCache>
            </c:numRef>
          </c:val>
          <c:smooth val="0"/>
        </c:ser>
        <c:ser>
          <c:idx val="8"/>
          <c:order val="8"/>
          <c:tx>
            <c:strRef>
              <c:f>INS_2011!$J$53</c:f>
              <c:strCache>
                <c:ptCount val="1"/>
                <c:pt idx="0">
                  <c:v>J3</c:v>
                </c:pt>
              </c:strCache>
            </c:strRef>
          </c:tx>
          <c:spPr>
            <a:ln w="44450">
              <a:solidFill>
                <a:schemeClr val="bg1">
                  <a:lumMod val="50000"/>
                </a:schemeClr>
              </a:solidFill>
            </a:ln>
          </c:spPr>
          <c:marker>
            <c:symbol val="diamond"/>
            <c:size val="12"/>
            <c:spPr>
              <a:solidFill>
                <a:schemeClr val="bg1">
                  <a:lumMod val="50000"/>
                </a:schemeClr>
              </a:solidFill>
              <a:ln>
                <a:solidFill>
                  <a:schemeClr val="bg1">
                    <a:lumMod val="50000"/>
                  </a:schemeClr>
                </a:solidFill>
              </a:ln>
            </c:spPr>
          </c:marker>
          <c:cat>
            <c:strRef>
              <c:f>INS_2011!$A$54:$A$56</c:f>
              <c:strCache>
                <c:ptCount val="3"/>
                <c:pt idx="0">
                  <c:v>Pre-treatment</c:v>
                </c:pt>
                <c:pt idx="1">
                  <c:v>Post-treatment</c:v>
                </c:pt>
                <c:pt idx="2">
                  <c:v>3-month</c:v>
                </c:pt>
              </c:strCache>
            </c:strRef>
          </c:cat>
          <c:val>
            <c:numRef>
              <c:f>INS_2011!$J$54:$J$56</c:f>
              <c:numCache>
                <c:formatCode>General</c:formatCode>
                <c:ptCount val="3"/>
                <c:pt idx="0">
                  <c:v>1</c:v>
                </c:pt>
                <c:pt idx="1">
                  <c:v>7</c:v>
                </c:pt>
                <c:pt idx="2">
                  <c:v>5</c:v>
                </c:pt>
              </c:numCache>
            </c:numRef>
          </c:val>
          <c:smooth val="0"/>
        </c:ser>
        <c:dLbls>
          <c:showLegendKey val="0"/>
          <c:showVal val="0"/>
          <c:showCatName val="0"/>
          <c:showSerName val="0"/>
          <c:showPercent val="0"/>
          <c:showBubbleSize val="0"/>
        </c:dLbls>
        <c:marker val="1"/>
        <c:smooth val="0"/>
        <c:axId val="121611008"/>
        <c:axId val="121612928"/>
      </c:lineChart>
      <c:catAx>
        <c:axId val="12161100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2400" b="1" i="0" u="none" strike="noStrike" baseline="0">
                <a:solidFill>
                  <a:srgbClr val="000000"/>
                </a:solidFill>
                <a:latin typeface="Arial"/>
                <a:ea typeface="Arial"/>
                <a:cs typeface="Arial"/>
              </a:defRPr>
            </a:pPr>
            <a:endParaRPr lang="en-US"/>
          </a:p>
        </c:txPr>
        <c:crossAx val="121612928"/>
        <c:crosses val="autoZero"/>
        <c:auto val="1"/>
        <c:lblAlgn val="ctr"/>
        <c:lblOffset val="100"/>
        <c:tickLblSkip val="1"/>
        <c:tickMarkSkip val="1"/>
        <c:noMultiLvlLbl val="0"/>
      </c:catAx>
      <c:valAx>
        <c:axId val="121612928"/>
        <c:scaling>
          <c:orientation val="minMax"/>
          <c:max val="10"/>
        </c:scaling>
        <c:delete val="0"/>
        <c:axPos val="l"/>
        <c:majorGridlines>
          <c:spPr>
            <a:ln w="38100">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sz="2400"/>
                  <a:t>Scaled</a:t>
                </a:r>
                <a:r>
                  <a:rPr lang="en-US" sz="2400" baseline="0"/>
                  <a:t> Score</a:t>
                </a:r>
              </a:p>
            </c:rich>
          </c:tx>
          <c:layout>
            <c:manualLayout>
              <c:xMode val="edge"/>
              <c:yMode val="edge"/>
              <c:x val="8.3177253351034691E-3"/>
              <c:y val="0.3362967712421145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21611008"/>
        <c:crosses val="autoZero"/>
        <c:crossBetween val="between"/>
      </c:valAx>
      <c:spPr>
        <a:solidFill>
          <a:srgbClr val="C0C0C0"/>
        </a:solidFill>
        <a:ln w="12700">
          <a:solidFill>
            <a:srgbClr val="808080"/>
          </a:solidFill>
          <a:prstDash val="solid"/>
        </a:ln>
      </c:spPr>
    </c:plotArea>
    <c:legend>
      <c:legendPos val="r"/>
      <c:layout>
        <c:manualLayout>
          <c:xMode val="edge"/>
          <c:yMode val="edge"/>
          <c:x val="0.90022110878365658"/>
          <c:y val="0.17486863108904641"/>
          <c:w val="8.4894067627632464E-2"/>
          <c:h val="0.68083016145333841"/>
        </c:manualLayout>
      </c:layout>
      <c:overlay val="0"/>
      <c:spPr>
        <a:solidFill>
          <a:srgbClr val="FFFFFF"/>
        </a:solidFill>
        <a:ln w="3175">
          <a:solidFill>
            <a:srgbClr val="000000"/>
          </a:solidFill>
          <a:prstDash val="solid"/>
        </a:ln>
      </c:spPr>
      <c:txPr>
        <a:bodyPr/>
        <a:lstStyle/>
        <a:p>
          <a:pPr>
            <a:defRPr sz="20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b="1" i="0" u="none" strike="noStrike" baseline="0">
                <a:solidFill>
                  <a:srgbClr val="000000"/>
                </a:solidFill>
                <a:latin typeface="Arial"/>
                <a:ea typeface="Arial"/>
                <a:cs typeface="Arial"/>
              </a:defRPr>
            </a:pPr>
            <a:r>
              <a:rPr lang="en-US" sz="2400"/>
              <a:t>Multiple Probes - Pseudoword</a:t>
            </a:r>
            <a:r>
              <a:rPr lang="en-US" sz="2400" baseline="0"/>
              <a:t> Reading</a:t>
            </a:r>
            <a:endParaRPr lang="en-US" sz="2400"/>
          </a:p>
        </c:rich>
      </c:tx>
      <c:layout>
        <c:manualLayout>
          <c:xMode val="edge"/>
          <c:yMode val="edge"/>
          <c:x val="0.18239227909011374"/>
          <c:y val="3.2477690288713973E-2"/>
        </c:manualLayout>
      </c:layout>
      <c:overlay val="0"/>
      <c:spPr>
        <a:noFill/>
        <a:ln w="25400">
          <a:noFill/>
        </a:ln>
      </c:spPr>
    </c:title>
    <c:autoTitleDeleted val="0"/>
    <c:plotArea>
      <c:layout>
        <c:manualLayout>
          <c:layoutTarget val="inner"/>
          <c:xMode val="edge"/>
          <c:yMode val="edge"/>
          <c:x val="0.11353373958418769"/>
          <c:y val="0.10638924192478012"/>
          <c:w val="0.79967170379302965"/>
          <c:h val="0.78124846428793748"/>
        </c:manualLayout>
      </c:layout>
      <c:lineChart>
        <c:grouping val="standard"/>
        <c:varyColors val="0"/>
        <c:ser>
          <c:idx val="1"/>
          <c:order val="0"/>
          <c:tx>
            <c:strRef>
              <c:f>INS_2011!$B$3</c:f>
              <c:strCache>
                <c:ptCount val="1"/>
                <c:pt idx="0">
                  <c:v>1</c:v>
                </c:pt>
              </c:strCache>
            </c:strRef>
          </c:tx>
          <c:spPr>
            <a:ln w="44450">
              <a:solidFill>
                <a:srgbClr val="FF00FF"/>
              </a:solidFill>
              <a:prstDash val="solid"/>
            </a:ln>
          </c:spPr>
          <c:marker>
            <c:symbol val="square"/>
            <c:size val="12"/>
            <c:spPr>
              <a:solidFill>
                <a:srgbClr val="FF00FF"/>
              </a:solidFill>
              <a:ln>
                <a:solidFill>
                  <a:srgbClr val="FF00FF"/>
                </a:solidFill>
                <a:prstDash val="solid"/>
              </a:ln>
            </c:spPr>
          </c:marker>
          <c:val>
            <c:numRef>
              <c:f>INS_2011!$B$4:$B$24</c:f>
              <c:numCache>
                <c:formatCode>0</c:formatCode>
                <c:ptCount val="21"/>
                <c:pt idx="1">
                  <c:v>9.1</c:v>
                </c:pt>
                <c:pt idx="2">
                  <c:v>9.1</c:v>
                </c:pt>
                <c:pt idx="3">
                  <c:v>12.5</c:v>
                </c:pt>
                <c:pt idx="4">
                  <c:v>9.4</c:v>
                </c:pt>
                <c:pt idx="5">
                  <c:v>3</c:v>
                </c:pt>
                <c:pt idx="6">
                  <c:v>0</c:v>
                </c:pt>
                <c:pt idx="7">
                  <c:v>9.1</c:v>
                </c:pt>
                <c:pt idx="8">
                  <c:v>9.4</c:v>
                </c:pt>
                <c:pt idx="10">
                  <c:v>0</c:v>
                </c:pt>
                <c:pt idx="11">
                  <c:v>9.4</c:v>
                </c:pt>
                <c:pt idx="12">
                  <c:v>16.600000000000001</c:v>
                </c:pt>
                <c:pt idx="13">
                  <c:v>30</c:v>
                </c:pt>
                <c:pt idx="14">
                  <c:v>12.5</c:v>
                </c:pt>
                <c:pt idx="15">
                  <c:v>64.5</c:v>
                </c:pt>
                <c:pt idx="17" formatCode="General">
                  <c:v>39.15</c:v>
                </c:pt>
                <c:pt idx="19" formatCode="General">
                  <c:v>26.4</c:v>
                </c:pt>
              </c:numCache>
            </c:numRef>
          </c:val>
          <c:smooth val="0"/>
        </c:ser>
        <c:ser>
          <c:idx val="2"/>
          <c:order val="1"/>
          <c:tx>
            <c:strRef>
              <c:f>INS_2011!$C$3</c:f>
              <c:strCache>
                <c:ptCount val="1"/>
                <c:pt idx="0">
                  <c:v>2</c:v>
                </c:pt>
              </c:strCache>
            </c:strRef>
          </c:tx>
          <c:spPr>
            <a:ln w="44450">
              <a:solidFill>
                <a:srgbClr val="FF0000"/>
              </a:solidFill>
              <a:prstDash val="solid"/>
            </a:ln>
          </c:spPr>
          <c:marker>
            <c:symbol val="triangle"/>
            <c:size val="16"/>
            <c:spPr>
              <a:solidFill>
                <a:srgbClr val="FF0000"/>
              </a:solidFill>
              <a:ln>
                <a:solidFill>
                  <a:srgbClr val="FF0000"/>
                </a:solidFill>
                <a:prstDash val="solid"/>
              </a:ln>
            </c:spPr>
          </c:marker>
          <c:val>
            <c:numRef>
              <c:f>INS_2011!$C$4:$C$24</c:f>
              <c:numCache>
                <c:formatCode>0</c:formatCode>
                <c:ptCount val="21"/>
                <c:pt idx="1">
                  <c:v>24.2</c:v>
                </c:pt>
                <c:pt idx="2">
                  <c:v>50</c:v>
                </c:pt>
                <c:pt idx="3">
                  <c:v>53.1</c:v>
                </c:pt>
                <c:pt idx="4">
                  <c:v>59.4</c:v>
                </c:pt>
                <c:pt idx="5">
                  <c:v>48.5</c:v>
                </c:pt>
                <c:pt idx="6">
                  <c:v>40.6</c:v>
                </c:pt>
                <c:pt idx="7">
                  <c:v>41.2</c:v>
                </c:pt>
                <c:pt idx="8">
                  <c:v>58.6</c:v>
                </c:pt>
                <c:pt idx="10">
                  <c:v>46.7</c:v>
                </c:pt>
                <c:pt idx="11">
                  <c:v>48.5</c:v>
                </c:pt>
                <c:pt idx="12">
                  <c:v>34.4</c:v>
                </c:pt>
                <c:pt idx="13">
                  <c:v>61.3</c:v>
                </c:pt>
                <c:pt idx="14">
                  <c:v>56.7</c:v>
                </c:pt>
                <c:pt idx="15">
                  <c:v>43.8</c:v>
                </c:pt>
                <c:pt idx="17">
                  <c:v>49.525000000000013</c:v>
                </c:pt>
                <c:pt idx="19" formatCode="General">
                  <c:v>49.260000000000012</c:v>
                </c:pt>
              </c:numCache>
            </c:numRef>
          </c:val>
          <c:smooth val="0"/>
        </c:ser>
        <c:ser>
          <c:idx val="3"/>
          <c:order val="2"/>
          <c:tx>
            <c:strRef>
              <c:f>INS_2011!$D$3</c:f>
              <c:strCache>
                <c:ptCount val="1"/>
                <c:pt idx="0">
                  <c:v>3</c:v>
                </c:pt>
              </c:strCache>
            </c:strRef>
          </c:tx>
          <c:spPr>
            <a:ln w="44450">
              <a:solidFill>
                <a:schemeClr val="bg1"/>
              </a:solidFill>
              <a:prstDash val="solid"/>
            </a:ln>
          </c:spPr>
          <c:marker>
            <c:symbol val="x"/>
            <c:size val="12"/>
            <c:spPr>
              <a:solidFill>
                <a:schemeClr val="bg1"/>
              </a:solidFill>
              <a:ln>
                <a:solidFill>
                  <a:schemeClr val="tx1"/>
                </a:solidFill>
                <a:prstDash val="solid"/>
              </a:ln>
            </c:spPr>
          </c:marker>
          <c:val>
            <c:numRef>
              <c:f>INS_2011!$D$4:$D$24</c:f>
              <c:numCache>
                <c:formatCode>0</c:formatCode>
                <c:ptCount val="21"/>
                <c:pt idx="1">
                  <c:v>48.5</c:v>
                </c:pt>
                <c:pt idx="2">
                  <c:v>42.9</c:v>
                </c:pt>
                <c:pt idx="3">
                  <c:v>43.8</c:v>
                </c:pt>
                <c:pt idx="4">
                  <c:v>37.9</c:v>
                </c:pt>
                <c:pt idx="5">
                  <c:v>60.6</c:v>
                </c:pt>
                <c:pt idx="6">
                  <c:v>34.4</c:v>
                </c:pt>
                <c:pt idx="7">
                  <c:v>41.2</c:v>
                </c:pt>
                <c:pt idx="8">
                  <c:v>40.6</c:v>
                </c:pt>
                <c:pt idx="10">
                  <c:v>26.7</c:v>
                </c:pt>
                <c:pt idx="11">
                  <c:v>72.7</c:v>
                </c:pt>
                <c:pt idx="12">
                  <c:v>59.4</c:v>
                </c:pt>
                <c:pt idx="13">
                  <c:v>96.8</c:v>
                </c:pt>
                <c:pt idx="14">
                  <c:v>84.4</c:v>
                </c:pt>
                <c:pt idx="15">
                  <c:v>81.3</c:v>
                </c:pt>
                <c:pt idx="17">
                  <c:v>87.474999999999994</c:v>
                </c:pt>
                <c:pt idx="19" formatCode="General">
                  <c:v>71.349999999999994</c:v>
                </c:pt>
              </c:numCache>
            </c:numRef>
          </c:val>
          <c:smooth val="0"/>
        </c:ser>
        <c:ser>
          <c:idx val="4"/>
          <c:order val="3"/>
          <c:tx>
            <c:strRef>
              <c:f>INS_2011!$E$3</c:f>
              <c:strCache>
                <c:ptCount val="1"/>
                <c:pt idx="0">
                  <c:v>4</c:v>
                </c:pt>
              </c:strCache>
            </c:strRef>
          </c:tx>
          <c:spPr>
            <a:ln w="44450">
              <a:solidFill>
                <a:srgbClr val="800080"/>
              </a:solidFill>
              <a:prstDash val="solid"/>
            </a:ln>
          </c:spPr>
          <c:marker>
            <c:symbol val="star"/>
            <c:size val="12"/>
            <c:spPr>
              <a:noFill/>
              <a:ln>
                <a:solidFill>
                  <a:srgbClr val="800080"/>
                </a:solidFill>
                <a:prstDash val="solid"/>
              </a:ln>
            </c:spPr>
          </c:marker>
          <c:val>
            <c:numRef>
              <c:f>INS_2011!$E$4:$E$24</c:f>
              <c:numCache>
                <c:formatCode>0</c:formatCode>
                <c:ptCount val="21"/>
                <c:pt idx="1">
                  <c:v>12.1</c:v>
                </c:pt>
                <c:pt idx="2">
                  <c:v>25.7</c:v>
                </c:pt>
                <c:pt idx="3">
                  <c:v>6.3</c:v>
                </c:pt>
                <c:pt idx="4">
                  <c:v>15.6</c:v>
                </c:pt>
                <c:pt idx="5">
                  <c:v>30.3</c:v>
                </c:pt>
                <c:pt idx="6">
                  <c:v>31.3</c:v>
                </c:pt>
                <c:pt idx="7">
                  <c:v>26.5</c:v>
                </c:pt>
                <c:pt idx="8">
                  <c:v>15.6</c:v>
                </c:pt>
                <c:pt idx="10">
                  <c:v>26.7</c:v>
                </c:pt>
                <c:pt idx="11">
                  <c:v>18.2</c:v>
                </c:pt>
                <c:pt idx="12">
                  <c:v>25</c:v>
                </c:pt>
                <c:pt idx="13">
                  <c:v>12.9</c:v>
                </c:pt>
                <c:pt idx="14">
                  <c:v>46.4</c:v>
                </c:pt>
                <c:pt idx="15">
                  <c:v>25</c:v>
                </c:pt>
                <c:pt idx="17">
                  <c:v>51</c:v>
                </c:pt>
                <c:pt idx="19" formatCode="General">
                  <c:v>37.22500000000025</c:v>
                </c:pt>
              </c:numCache>
            </c:numRef>
          </c:val>
          <c:smooth val="0"/>
        </c:ser>
        <c:ser>
          <c:idx val="5"/>
          <c:order val="4"/>
          <c:tx>
            <c:strRef>
              <c:f>INS_2011!$F$3</c:f>
              <c:strCache>
                <c:ptCount val="1"/>
                <c:pt idx="0">
                  <c:v>5</c:v>
                </c:pt>
              </c:strCache>
            </c:strRef>
          </c:tx>
          <c:spPr>
            <a:ln w="44450">
              <a:solidFill>
                <a:schemeClr val="accent2">
                  <a:lumMod val="75000"/>
                </a:schemeClr>
              </a:solidFill>
            </a:ln>
          </c:spPr>
          <c:marker>
            <c:symbol val="circle"/>
            <c:size val="12"/>
            <c:spPr>
              <a:solidFill>
                <a:schemeClr val="accent2">
                  <a:lumMod val="75000"/>
                </a:schemeClr>
              </a:solidFill>
            </c:spPr>
          </c:marker>
          <c:val>
            <c:numRef>
              <c:f>INS_2011!$F$4:$F$24</c:f>
              <c:numCache>
                <c:formatCode>0</c:formatCode>
                <c:ptCount val="21"/>
                <c:pt idx="1">
                  <c:v>42.4</c:v>
                </c:pt>
                <c:pt idx="2">
                  <c:v>71.400000000000006</c:v>
                </c:pt>
                <c:pt idx="3">
                  <c:v>37.5</c:v>
                </c:pt>
                <c:pt idx="4">
                  <c:v>40.6</c:v>
                </c:pt>
                <c:pt idx="5">
                  <c:v>30.3</c:v>
                </c:pt>
                <c:pt idx="6">
                  <c:v>46.9</c:v>
                </c:pt>
                <c:pt idx="7">
                  <c:v>41.2</c:v>
                </c:pt>
                <c:pt idx="8">
                  <c:v>31.3</c:v>
                </c:pt>
                <c:pt idx="10">
                  <c:v>36.700000000000003</c:v>
                </c:pt>
                <c:pt idx="11">
                  <c:v>48.5</c:v>
                </c:pt>
                <c:pt idx="12">
                  <c:v>68.8</c:v>
                </c:pt>
                <c:pt idx="13">
                  <c:v>45.2</c:v>
                </c:pt>
                <c:pt idx="14">
                  <c:v>53.3</c:v>
                </c:pt>
                <c:pt idx="15">
                  <c:v>56.3</c:v>
                </c:pt>
                <c:pt idx="17">
                  <c:v>45.675000000000011</c:v>
                </c:pt>
              </c:numCache>
            </c:numRef>
          </c:val>
          <c:smooth val="0"/>
        </c:ser>
        <c:ser>
          <c:idx val="6"/>
          <c:order val="5"/>
          <c:tx>
            <c:strRef>
              <c:f>INS_2011!$G$3</c:f>
              <c:strCache>
                <c:ptCount val="1"/>
                <c:pt idx="0">
                  <c:v>7</c:v>
                </c:pt>
              </c:strCache>
            </c:strRef>
          </c:tx>
          <c:spPr>
            <a:ln w="44450">
              <a:solidFill>
                <a:srgbClr val="0070C0"/>
              </a:solidFill>
            </a:ln>
          </c:spPr>
          <c:marker>
            <c:symbol val="diamond"/>
            <c:size val="12"/>
            <c:spPr>
              <a:solidFill>
                <a:srgbClr val="0070C0"/>
              </a:solidFill>
              <a:ln>
                <a:solidFill>
                  <a:srgbClr val="0070C0"/>
                </a:solidFill>
              </a:ln>
            </c:spPr>
          </c:marker>
          <c:val>
            <c:numRef>
              <c:f>INS_2011!$G$4:$G$24</c:f>
              <c:numCache>
                <c:formatCode>0</c:formatCode>
                <c:ptCount val="21"/>
                <c:pt idx="1">
                  <c:v>54.5</c:v>
                </c:pt>
                <c:pt idx="2">
                  <c:v>45.7</c:v>
                </c:pt>
                <c:pt idx="3">
                  <c:v>46.9</c:v>
                </c:pt>
                <c:pt idx="4">
                  <c:v>37.5</c:v>
                </c:pt>
                <c:pt idx="5">
                  <c:v>45.5</c:v>
                </c:pt>
                <c:pt idx="6">
                  <c:v>46.9</c:v>
                </c:pt>
                <c:pt idx="7">
                  <c:v>47.1</c:v>
                </c:pt>
                <c:pt idx="8">
                  <c:v>43.8</c:v>
                </c:pt>
                <c:pt idx="10">
                  <c:v>56.7</c:v>
                </c:pt>
                <c:pt idx="11">
                  <c:v>57.6</c:v>
                </c:pt>
                <c:pt idx="12">
                  <c:v>50</c:v>
                </c:pt>
                <c:pt idx="13">
                  <c:v>58.1</c:v>
                </c:pt>
                <c:pt idx="14">
                  <c:v>43.3</c:v>
                </c:pt>
                <c:pt idx="15">
                  <c:v>75</c:v>
                </c:pt>
                <c:pt idx="17">
                  <c:v>67.974999999999994</c:v>
                </c:pt>
              </c:numCache>
            </c:numRef>
          </c:val>
          <c:smooth val="0"/>
        </c:ser>
        <c:ser>
          <c:idx val="7"/>
          <c:order val="6"/>
          <c:tx>
            <c:strRef>
              <c:f>INS_2011!$H$3</c:f>
              <c:strCache>
                <c:ptCount val="1"/>
                <c:pt idx="0">
                  <c:v>J1</c:v>
                </c:pt>
              </c:strCache>
            </c:strRef>
          </c:tx>
          <c:spPr>
            <a:ln w="44450">
              <a:solidFill>
                <a:schemeClr val="bg1">
                  <a:lumMod val="50000"/>
                </a:schemeClr>
              </a:solidFill>
            </a:ln>
          </c:spPr>
          <c:marker>
            <c:symbol val="dot"/>
            <c:size val="18"/>
            <c:spPr>
              <a:solidFill>
                <a:schemeClr val="bg1">
                  <a:lumMod val="50000"/>
                </a:schemeClr>
              </a:solidFill>
              <a:ln>
                <a:solidFill>
                  <a:schemeClr val="bg1">
                    <a:lumMod val="50000"/>
                  </a:schemeClr>
                </a:solidFill>
              </a:ln>
            </c:spPr>
          </c:marker>
          <c:val>
            <c:numRef>
              <c:f>INS_2011!$H$4:$H$24</c:f>
              <c:numCache>
                <c:formatCode>0</c:formatCode>
                <c:ptCount val="21"/>
                <c:pt idx="1">
                  <c:v>36.4</c:v>
                </c:pt>
                <c:pt idx="2">
                  <c:v>37.1</c:v>
                </c:pt>
                <c:pt idx="3">
                  <c:v>40.6</c:v>
                </c:pt>
                <c:pt idx="4">
                  <c:v>40.6</c:v>
                </c:pt>
                <c:pt idx="5">
                  <c:v>48.5</c:v>
                </c:pt>
                <c:pt idx="6">
                  <c:v>37.5</c:v>
                </c:pt>
                <c:pt idx="7">
                  <c:v>44.1</c:v>
                </c:pt>
                <c:pt idx="8">
                  <c:v>34.4</c:v>
                </c:pt>
                <c:pt idx="10">
                  <c:v>33.300000000000004</c:v>
                </c:pt>
                <c:pt idx="11">
                  <c:v>39.4</c:v>
                </c:pt>
                <c:pt idx="12">
                  <c:v>40.6</c:v>
                </c:pt>
                <c:pt idx="13">
                  <c:v>48.4</c:v>
                </c:pt>
                <c:pt idx="14">
                  <c:v>56.7</c:v>
                </c:pt>
                <c:pt idx="15">
                  <c:v>71.900000000000006</c:v>
                </c:pt>
                <c:pt idx="17">
                  <c:v>53.5</c:v>
                </c:pt>
                <c:pt idx="19" formatCode="General">
                  <c:v>60.35</c:v>
                </c:pt>
              </c:numCache>
            </c:numRef>
          </c:val>
          <c:smooth val="0"/>
        </c:ser>
        <c:ser>
          <c:idx val="8"/>
          <c:order val="7"/>
          <c:tx>
            <c:strRef>
              <c:f>INS_2011!$I$3</c:f>
              <c:strCache>
                <c:ptCount val="1"/>
                <c:pt idx="0">
                  <c:v>J2</c:v>
                </c:pt>
              </c:strCache>
            </c:strRef>
          </c:tx>
          <c:spPr>
            <a:ln w="44450">
              <a:solidFill>
                <a:srgbClr val="3B4A1E"/>
              </a:solidFill>
            </a:ln>
          </c:spPr>
          <c:marker>
            <c:symbol val="square"/>
            <c:size val="12"/>
            <c:spPr>
              <a:solidFill>
                <a:srgbClr val="3B4A1E"/>
              </a:solidFill>
              <a:ln>
                <a:solidFill>
                  <a:srgbClr val="3B4A1E"/>
                </a:solidFill>
              </a:ln>
            </c:spPr>
          </c:marker>
          <c:val>
            <c:numRef>
              <c:f>INS_2011!$I$4:$I$24</c:f>
              <c:numCache>
                <c:formatCode>0</c:formatCode>
                <c:ptCount val="21"/>
                <c:pt idx="1">
                  <c:v>51.5</c:v>
                </c:pt>
                <c:pt idx="2">
                  <c:v>48.6</c:v>
                </c:pt>
                <c:pt idx="3">
                  <c:v>46.9</c:v>
                </c:pt>
                <c:pt idx="4">
                  <c:v>71.900000000000006</c:v>
                </c:pt>
                <c:pt idx="5">
                  <c:v>54.5</c:v>
                </c:pt>
                <c:pt idx="6">
                  <c:v>50</c:v>
                </c:pt>
                <c:pt idx="7">
                  <c:v>52.9</c:v>
                </c:pt>
                <c:pt idx="8">
                  <c:v>53.1</c:v>
                </c:pt>
                <c:pt idx="10">
                  <c:v>60</c:v>
                </c:pt>
                <c:pt idx="11">
                  <c:v>54.5</c:v>
                </c:pt>
                <c:pt idx="12">
                  <c:v>62.5</c:v>
                </c:pt>
                <c:pt idx="13">
                  <c:v>61.3</c:v>
                </c:pt>
                <c:pt idx="14">
                  <c:v>30</c:v>
                </c:pt>
                <c:pt idx="15">
                  <c:v>71.900000000000006</c:v>
                </c:pt>
                <c:pt idx="17">
                  <c:v>57.975000000000001</c:v>
                </c:pt>
                <c:pt idx="19" formatCode="General">
                  <c:v>65.849999999999994</c:v>
                </c:pt>
              </c:numCache>
            </c:numRef>
          </c:val>
          <c:smooth val="0"/>
        </c:ser>
        <c:ser>
          <c:idx val="9"/>
          <c:order val="8"/>
          <c:tx>
            <c:strRef>
              <c:f>INS_2011!$J$3</c:f>
              <c:strCache>
                <c:ptCount val="1"/>
                <c:pt idx="0">
                  <c:v>J3</c:v>
                </c:pt>
              </c:strCache>
            </c:strRef>
          </c:tx>
          <c:spPr>
            <a:ln w="44450">
              <a:solidFill>
                <a:schemeClr val="bg1">
                  <a:lumMod val="50000"/>
                </a:schemeClr>
              </a:solidFill>
            </a:ln>
          </c:spPr>
          <c:marker>
            <c:symbol val="diamond"/>
            <c:size val="12"/>
            <c:spPr>
              <a:solidFill>
                <a:schemeClr val="bg1">
                  <a:lumMod val="50000"/>
                </a:schemeClr>
              </a:solidFill>
              <a:ln>
                <a:solidFill>
                  <a:schemeClr val="bg1">
                    <a:lumMod val="50000"/>
                  </a:schemeClr>
                </a:solidFill>
              </a:ln>
            </c:spPr>
          </c:marker>
          <c:val>
            <c:numRef>
              <c:f>INS_2011!$J$4:$J$24</c:f>
              <c:numCache>
                <c:formatCode>0</c:formatCode>
                <c:ptCount val="21"/>
                <c:pt idx="1">
                  <c:v>45.5</c:v>
                </c:pt>
                <c:pt idx="2">
                  <c:v>42.9</c:v>
                </c:pt>
                <c:pt idx="3">
                  <c:v>40.6</c:v>
                </c:pt>
                <c:pt idx="4">
                  <c:v>53.1</c:v>
                </c:pt>
                <c:pt idx="5">
                  <c:v>60.6</c:v>
                </c:pt>
                <c:pt idx="6">
                  <c:v>59.4</c:v>
                </c:pt>
                <c:pt idx="7">
                  <c:v>55.9</c:v>
                </c:pt>
                <c:pt idx="8">
                  <c:v>75</c:v>
                </c:pt>
                <c:pt idx="10">
                  <c:v>46.7</c:v>
                </c:pt>
                <c:pt idx="11">
                  <c:v>48.5</c:v>
                </c:pt>
                <c:pt idx="12">
                  <c:v>50</c:v>
                </c:pt>
                <c:pt idx="13">
                  <c:v>38.700000000000003</c:v>
                </c:pt>
                <c:pt idx="14">
                  <c:v>43.3</c:v>
                </c:pt>
                <c:pt idx="17">
                  <c:v>48.7</c:v>
                </c:pt>
                <c:pt idx="19" formatCode="General">
                  <c:v>53.20000000000001</c:v>
                </c:pt>
              </c:numCache>
            </c:numRef>
          </c:val>
          <c:smooth val="0"/>
        </c:ser>
        <c:dLbls>
          <c:showLegendKey val="0"/>
          <c:showVal val="0"/>
          <c:showCatName val="0"/>
          <c:showSerName val="0"/>
          <c:showPercent val="0"/>
          <c:showBubbleSize val="0"/>
        </c:dLbls>
        <c:marker val="1"/>
        <c:smooth val="0"/>
        <c:axId val="121689600"/>
        <c:axId val="121696256"/>
      </c:lineChart>
      <c:catAx>
        <c:axId val="121689600"/>
        <c:scaling>
          <c:orientation val="minMax"/>
        </c:scaling>
        <c:delete val="1"/>
        <c:axPos val="b"/>
        <c:title>
          <c:tx>
            <c:rich>
              <a:bodyPr anchor="ctr" anchorCtr="0"/>
              <a:lstStyle/>
              <a:p>
                <a:pPr>
                  <a:defRPr sz="2400" b="1" i="0" u="none" strike="noStrike" baseline="0">
                    <a:solidFill>
                      <a:srgbClr val="000000"/>
                    </a:solidFill>
                    <a:latin typeface="Arial"/>
                    <a:ea typeface="Arial"/>
                    <a:cs typeface="Arial"/>
                  </a:defRPr>
                </a:pPr>
                <a:r>
                  <a:rPr lang="en-US" sz="2400" dirty="0" smtClean="0"/>
                  <a:t>Baseline</a:t>
                </a:r>
                <a:r>
                  <a:rPr lang="en-US" sz="2400" baseline="0" dirty="0" smtClean="0"/>
                  <a:t> (8)</a:t>
                </a:r>
                <a:r>
                  <a:rPr lang="en-US" sz="2400" dirty="0" smtClean="0"/>
                  <a:t>                </a:t>
                </a:r>
                <a:r>
                  <a:rPr lang="en-US" sz="2400" baseline="0" dirty="0" smtClean="0"/>
                  <a:t>    </a:t>
                </a:r>
                <a:r>
                  <a:rPr lang="en-US" sz="2400" dirty="0" smtClean="0"/>
                  <a:t>Treatment     Post-</a:t>
                </a:r>
                <a:r>
                  <a:rPr lang="en-US" sz="2400" baseline="0" dirty="0" smtClean="0"/>
                  <a:t>    </a:t>
                </a:r>
                <a:r>
                  <a:rPr lang="en-US" sz="2400" baseline="0" dirty="0"/>
                  <a:t>3-mth</a:t>
                </a:r>
                <a:endParaRPr lang="en-US" sz="2400" dirty="0"/>
              </a:p>
            </c:rich>
          </c:tx>
          <c:layout>
            <c:manualLayout>
              <c:xMode val="edge"/>
              <c:yMode val="edge"/>
              <c:x val="0.12420384951881028"/>
              <c:y val="0.88911067366579233"/>
            </c:manualLayout>
          </c:layout>
          <c:overlay val="0"/>
          <c:spPr>
            <a:noFill/>
            <a:ln w="25400">
              <a:noFill/>
            </a:ln>
          </c:spPr>
        </c:title>
        <c:numFmt formatCode="General" sourceLinked="1"/>
        <c:majorTickMark val="out"/>
        <c:minorTickMark val="none"/>
        <c:tickLblPos val="none"/>
        <c:crossAx val="121696256"/>
        <c:crosses val="autoZero"/>
        <c:auto val="0"/>
        <c:lblAlgn val="ctr"/>
        <c:lblOffset val="0"/>
        <c:tickLblSkip val="1"/>
        <c:tickMarkSkip val="1"/>
        <c:noMultiLvlLbl val="0"/>
      </c:catAx>
      <c:valAx>
        <c:axId val="121696256"/>
        <c:scaling>
          <c:orientation val="minMax"/>
          <c:max val="100"/>
        </c:scaling>
        <c:delete val="0"/>
        <c:axPos val="l"/>
        <c:majorGridlines>
          <c:spPr>
            <a:ln w="38100">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sz="2400" dirty="0" smtClean="0"/>
                  <a:t>% Phonemes </a:t>
                </a:r>
                <a:r>
                  <a:rPr lang="en-US" sz="2400" dirty="0"/>
                  <a:t>Correct</a:t>
                </a:r>
              </a:p>
            </c:rich>
          </c:tx>
          <c:layout>
            <c:manualLayout>
              <c:xMode val="edge"/>
              <c:yMode val="edge"/>
              <c:x val="4.6985593537818404E-3"/>
              <c:y val="0.28665412656751227"/>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21689600"/>
        <c:crosses val="autoZero"/>
        <c:crossBetween val="between"/>
        <c:majorUnit val="20"/>
        <c:minorUnit val="2"/>
      </c:valAx>
      <c:spPr>
        <a:solidFill>
          <a:srgbClr val="C0C0C0"/>
        </a:solidFill>
        <a:ln w="12700">
          <a:solidFill>
            <a:srgbClr val="808080"/>
          </a:solidFill>
          <a:prstDash val="solid"/>
        </a:ln>
      </c:spPr>
    </c:plotArea>
    <c:legend>
      <c:legendPos val="r"/>
      <c:layout>
        <c:manualLayout>
          <c:xMode val="edge"/>
          <c:yMode val="edge"/>
          <c:x val="0.91004997812773403"/>
          <c:y val="0.10083041703120443"/>
          <c:w val="7.6162835805345511E-2"/>
          <c:h val="0.78755045202682994"/>
        </c:manualLayout>
      </c:layout>
      <c:overlay val="0"/>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500" b="1" i="0" u="none" strike="noStrike" baseline="0">
                <a:solidFill>
                  <a:srgbClr val="000000"/>
                </a:solidFill>
                <a:latin typeface="Calibri"/>
                <a:ea typeface="Calibri"/>
                <a:cs typeface="Calibri"/>
              </a:defRPr>
            </a:pPr>
            <a:r>
              <a:rPr lang="en-US" sz="2500"/>
              <a:t>BARF - Reading Nonwords %</a:t>
            </a:r>
          </a:p>
        </c:rich>
      </c:tx>
      <c:layout>
        <c:manualLayout>
          <c:xMode val="edge"/>
          <c:yMode val="edge"/>
          <c:x val="0.21200671344653346"/>
          <c:y val="1.4999621721342482E-2"/>
        </c:manualLayout>
      </c:layout>
      <c:overlay val="0"/>
      <c:spPr>
        <a:noFill/>
        <a:ln w="25400">
          <a:noFill/>
        </a:ln>
      </c:spPr>
    </c:title>
    <c:autoTitleDeleted val="0"/>
    <c:plotArea>
      <c:layout>
        <c:manualLayout>
          <c:layoutTarget val="inner"/>
          <c:xMode val="edge"/>
          <c:yMode val="edge"/>
          <c:x val="5.4109621432456345E-2"/>
          <c:y val="9.8165645960922018E-2"/>
          <c:w val="0.76610756425717064"/>
          <c:h val="0.80316337772592927"/>
        </c:manualLayout>
      </c:layout>
      <c:lineChart>
        <c:grouping val="standard"/>
        <c:varyColors val="0"/>
        <c:ser>
          <c:idx val="0"/>
          <c:order val="0"/>
          <c:tx>
            <c:v>PAS01</c:v>
          </c:tx>
          <c:cat>
            <c:strRef>
              <c:f>'For Slides'!$L$50:$O$50</c:f>
              <c:strCache>
                <c:ptCount val="3"/>
                <c:pt idx="0">
                  <c:v>Pre-tx</c:v>
                </c:pt>
                <c:pt idx="1">
                  <c:v>Post-tx</c:v>
                </c:pt>
                <c:pt idx="2">
                  <c:v>3-MO F/U</c:v>
                </c:pt>
              </c:strCache>
            </c:strRef>
          </c:cat>
          <c:val>
            <c:numRef>
              <c:f>'For Slides'!$M$130:$O$130</c:f>
              <c:numCache>
                <c:formatCode>General</c:formatCode>
                <c:ptCount val="3"/>
                <c:pt idx="0">
                  <c:v>0</c:v>
                </c:pt>
                <c:pt idx="1">
                  <c:v>0</c:v>
                </c:pt>
                <c:pt idx="2">
                  <c:v>0</c:v>
                </c:pt>
              </c:numCache>
            </c:numRef>
          </c:val>
          <c:smooth val="0"/>
        </c:ser>
        <c:ser>
          <c:idx val="1"/>
          <c:order val="1"/>
          <c:tx>
            <c:v>PAS02</c:v>
          </c:tx>
          <c:val>
            <c:numRef>
              <c:f>'PAs02'!$B$36:$D$36</c:f>
              <c:numCache>
                <c:formatCode>General</c:formatCode>
                <c:ptCount val="3"/>
                <c:pt idx="0">
                  <c:v>6.7</c:v>
                </c:pt>
                <c:pt idx="1">
                  <c:v>10</c:v>
                </c:pt>
                <c:pt idx="2">
                  <c:v>6.7</c:v>
                </c:pt>
              </c:numCache>
            </c:numRef>
          </c:val>
          <c:smooth val="0"/>
        </c:ser>
        <c:ser>
          <c:idx val="2"/>
          <c:order val="2"/>
          <c:tx>
            <c:v>PAS03</c:v>
          </c:tx>
          <c:val>
            <c:numRef>
              <c:f>'PAs03'!$B$36:$D$36</c:f>
              <c:numCache>
                <c:formatCode>General</c:formatCode>
                <c:ptCount val="3"/>
                <c:pt idx="0">
                  <c:v>3</c:v>
                </c:pt>
                <c:pt idx="1">
                  <c:v>23</c:v>
                </c:pt>
                <c:pt idx="2">
                  <c:v>3</c:v>
                </c:pt>
              </c:numCache>
            </c:numRef>
          </c:val>
          <c:smooth val="0"/>
        </c:ser>
        <c:ser>
          <c:idx val="3"/>
          <c:order val="3"/>
          <c:tx>
            <c:v>PAS04</c:v>
          </c:tx>
          <c:val>
            <c:numRef>
              <c:f>'PAs04'!$B$36:$D$36</c:f>
              <c:numCache>
                <c:formatCode>General</c:formatCode>
                <c:ptCount val="3"/>
                <c:pt idx="0">
                  <c:v>0</c:v>
                </c:pt>
                <c:pt idx="1">
                  <c:v>0</c:v>
                </c:pt>
                <c:pt idx="2">
                  <c:v>0</c:v>
                </c:pt>
              </c:numCache>
            </c:numRef>
          </c:val>
          <c:smooth val="0"/>
        </c:ser>
        <c:ser>
          <c:idx val="4"/>
          <c:order val="4"/>
          <c:tx>
            <c:v>PAS05</c:v>
          </c:tx>
          <c:val>
            <c:numRef>
              <c:f>'PAs05'!$B$38:$D$38</c:f>
              <c:numCache>
                <c:formatCode>General</c:formatCode>
                <c:ptCount val="3"/>
                <c:pt idx="0">
                  <c:v>10</c:v>
                </c:pt>
                <c:pt idx="1">
                  <c:v>23</c:v>
                </c:pt>
                <c:pt idx="2">
                  <c:v>10</c:v>
                </c:pt>
              </c:numCache>
            </c:numRef>
          </c:val>
          <c:smooth val="0"/>
        </c:ser>
        <c:ser>
          <c:idx val="5"/>
          <c:order val="5"/>
          <c:tx>
            <c:v>PAS07</c:v>
          </c:tx>
          <c:val>
            <c:numRef>
              <c:f>'PAs07'!$B$36:$D$36</c:f>
              <c:numCache>
                <c:formatCode>General</c:formatCode>
                <c:ptCount val="3"/>
                <c:pt idx="0">
                  <c:v>13</c:v>
                </c:pt>
                <c:pt idx="1">
                  <c:v>27</c:v>
                </c:pt>
                <c:pt idx="2">
                  <c:v>20</c:v>
                </c:pt>
              </c:numCache>
            </c:numRef>
          </c:val>
          <c:smooth val="0"/>
        </c:ser>
        <c:ser>
          <c:idx val="6"/>
          <c:order val="6"/>
          <c:tx>
            <c:v>JPAS01</c:v>
          </c:tx>
          <c:val>
            <c:numRef>
              <c:f>JPAS01!$E$36:$G$36</c:f>
              <c:numCache>
                <c:formatCode>General</c:formatCode>
                <c:ptCount val="3"/>
                <c:pt idx="0">
                  <c:v>7.0000000000000009</c:v>
                </c:pt>
                <c:pt idx="1">
                  <c:v>7.0000000000000009</c:v>
                </c:pt>
                <c:pt idx="2">
                  <c:v>13</c:v>
                </c:pt>
              </c:numCache>
            </c:numRef>
          </c:val>
          <c:smooth val="0"/>
        </c:ser>
        <c:ser>
          <c:idx val="7"/>
          <c:order val="7"/>
          <c:tx>
            <c:v>JPAS02</c:v>
          </c:tx>
          <c:val>
            <c:numRef>
              <c:f>JPAS02!$E$36:$G$36</c:f>
              <c:numCache>
                <c:formatCode>General</c:formatCode>
                <c:ptCount val="3"/>
                <c:pt idx="0">
                  <c:v>7.0000000000000009</c:v>
                </c:pt>
                <c:pt idx="1">
                  <c:v>23</c:v>
                </c:pt>
                <c:pt idx="2">
                  <c:v>13</c:v>
                </c:pt>
              </c:numCache>
            </c:numRef>
          </c:val>
          <c:smooth val="0"/>
        </c:ser>
        <c:ser>
          <c:idx val="8"/>
          <c:order val="8"/>
          <c:tx>
            <c:v>JPAS03</c:v>
          </c:tx>
          <c:val>
            <c:numRef>
              <c:f>JPAS03!$E$36:$G$36</c:f>
              <c:numCache>
                <c:formatCode>General</c:formatCode>
                <c:ptCount val="3"/>
                <c:pt idx="0">
                  <c:v>13</c:v>
                </c:pt>
                <c:pt idx="1">
                  <c:v>30</c:v>
                </c:pt>
                <c:pt idx="2">
                  <c:v>13</c:v>
                </c:pt>
              </c:numCache>
            </c:numRef>
          </c:val>
          <c:smooth val="0"/>
        </c:ser>
        <c:dLbls>
          <c:showLegendKey val="0"/>
          <c:showVal val="0"/>
          <c:showCatName val="0"/>
          <c:showSerName val="0"/>
          <c:showPercent val="0"/>
          <c:showBubbleSize val="0"/>
        </c:dLbls>
        <c:marker val="1"/>
        <c:smooth val="0"/>
        <c:axId val="121938304"/>
        <c:axId val="121939840"/>
      </c:lineChart>
      <c:catAx>
        <c:axId val="121938304"/>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1939840"/>
        <c:crosses val="autoZero"/>
        <c:auto val="1"/>
        <c:lblAlgn val="ctr"/>
        <c:lblOffset val="100"/>
        <c:noMultiLvlLbl val="0"/>
      </c:catAx>
      <c:valAx>
        <c:axId val="121939840"/>
        <c:scaling>
          <c:orientation val="minMax"/>
          <c:max val="100"/>
        </c:scaling>
        <c:delete val="0"/>
        <c:axPos val="l"/>
        <c:majorGridlines/>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1938304"/>
        <c:crosses val="autoZero"/>
        <c:crossBetween val="between"/>
      </c:valAx>
    </c:plotArea>
    <c:legend>
      <c:legendPos val="r"/>
      <c:layout>
        <c:manualLayout>
          <c:xMode val="edge"/>
          <c:yMode val="edge"/>
          <c:x val="0.75967482166919686"/>
          <c:y val="0.17136999607332623"/>
          <c:w val="0.22235607410387567"/>
          <c:h val="0.78396552793105556"/>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b="1" i="0" u="none" strike="noStrike" baseline="0">
                <a:solidFill>
                  <a:srgbClr val="000000"/>
                </a:solidFill>
                <a:latin typeface="Arial"/>
                <a:ea typeface="Arial"/>
                <a:cs typeface="Arial"/>
              </a:defRPr>
            </a:pPr>
            <a:r>
              <a:rPr lang="en-US" sz="2400"/>
              <a:t>Multiple Probes - Word</a:t>
            </a:r>
            <a:r>
              <a:rPr lang="en-US" sz="2400" baseline="0"/>
              <a:t> Reading</a:t>
            </a:r>
            <a:endParaRPr lang="en-US" sz="2400"/>
          </a:p>
        </c:rich>
      </c:tx>
      <c:layout>
        <c:manualLayout>
          <c:xMode val="edge"/>
          <c:yMode val="edge"/>
          <c:x val="0.22424803149606345"/>
          <c:y val="1.7274715660542451E-3"/>
        </c:manualLayout>
      </c:layout>
      <c:overlay val="0"/>
      <c:spPr>
        <a:noFill/>
        <a:ln w="25400">
          <a:noFill/>
        </a:ln>
      </c:spPr>
    </c:title>
    <c:autoTitleDeleted val="0"/>
    <c:plotArea>
      <c:layout>
        <c:manualLayout>
          <c:layoutTarget val="inner"/>
          <c:xMode val="edge"/>
          <c:yMode val="edge"/>
          <c:x val="0.11597430008748916"/>
          <c:y val="0.10638924192478012"/>
          <c:w val="0.79793482064741961"/>
          <c:h val="0.73964097664020834"/>
        </c:manualLayout>
      </c:layout>
      <c:lineChart>
        <c:grouping val="standard"/>
        <c:varyColors val="0"/>
        <c:ser>
          <c:idx val="1"/>
          <c:order val="0"/>
          <c:tx>
            <c:strRef>
              <c:f>INS_2011!$B$30</c:f>
              <c:strCache>
                <c:ptCount val="1"/>
                <c:pt idx="0">
                  <c:v>1</c:v>
                </c:pt>
              </c:strCache>
            </c:strRef>
          </c:tx>
          <c:spPr>
            <a:ln w="44450">
              <a:solidFill>
                <a:srgbClr val="FF00FF"/>
              </a:solidFill>
              <a:prstDash val="solid"/>
            </a:ln>
          </c:spPr>
          <c:marker>
            <c:symbol val="square"/>
            <c:size val="12"/>
            <c:spPr>
              <a:solidFill>
                <a:srgbClr val="FF00FF"/>
              </a:solidFill>
              <a:ln>
                <a:solidFill>
                  <a:srgbClr val="FF00FF"/>
                </a:solidFill>
                <a:prstDash val="solid"/>
              </a:ln>
            </c:spPr>
          </c:marker>
          <c:val>
            <c:numRef>
              <c:f>INS_2011!$B$31:$B$50</c:f>
              <c:numCache>
                <c:formatCode>General</c:formatCode>
                <c:ptCount val="20"/>
                <c:pt idx="1">
                  <c:v>12.5</c:v>
                </c:pt>
                <c:pt idx="2">
                  <c:v>14.6</c:v>
                </c:pt>
                <c:pt idx="3">
                  <c:v>10</c:v>
                </c:pt>
                <c:pt idx="4">
                  <c:v>25.5</c:v>
                </c:pt>
                <c:pt idx="5">
                  <c:v>12.8</c:v>
                </c:pt>
                <c:pt idx="6">
                  <c:v>14.9</c:v>
                </c:pt>
                <c:pt idx="7">
                  <c:v>21.7</c:v>
                </c:pt>
                <c:pt idx="8">
                  <c:v>13</c:v>
                </c:pt>
                <c:pt idx="10">
                  <c:v>12.8</c:v>
                </c:pt>
                <c:pt idx="11">
                  <c:v>17</c:v>
                </c:pt>
                <c:pt idx="12">
                  <c:v>15.5</c:v>
                </c:pt>
                <c:pt idx="13">
                  <c:v>20.9</c:v>
                </c:pt>
                <c:pt idx="14">
                  <c:v>31.9</c:v>
                </c:pt>
                <c:pt idx="15">
                  <c:v>38.300000000000004</c:v>
                </c:pt>
                <c:pt idx="17">
                  <c:v>33.125000000000163</c:v>
                </c:pt>
                <c:pt idx="19">
                  <c:v>28.974999999999987</c:v>
                </c:pt>
              </c:numCache>
            </c:numRef>
          </c:val>
          <c:smooth val="0"/>
        </c:ser>
        <c:ser>
          <c:idx val="2"/>
          <c:order val="1"/>
          <c:tx>
            <c:strRef>
              <c:f>INS_2011!$C$30</c:f>
              <c:strCache>
                <c:ptCount val="1"/>
                <c:pt idx="0">
                  <c:v>2</c:v>
                </c:pt>
              </c:strCache>
            </c:strRef>
          </c:tx>
          <c:spPr>
            <a:ln w="44450">
              <a:solidFill>
                <a:srgbClr val="FF0000"/>
              </a:solidFill>
              <a:prstDash val="solid"/>
            </a:ln>
          </c:spPr>
          <c:marker>
            <c:symbol val="triangle"/>
            <c:size val="18"/>
            <c:spPr>
              <a:solidFill>
                <a:srgbClr val="FF0000"/>
              </a:solidFill>
              <a:ln>
                <a:solidFill>
                  <a:srgbClr val="FF0000"/>
                </a:solidFill>
                <a:prstDash val="solid"/>
              </a:ln>
            </c:spPr>
          </c:marker>
          <c:val>
            <c:numRef>
              <c:f>INS_2011!$C$31:$C$50</c:f>
              <c:numCache>
                <c:formatCode>0</c:formatCode>
                <c:ptCount val="20"/>
                <c:pt idx="1">
                  <c:v>85.4</c:v>
                </c:pt>
                <c:pt idx="2">
                  <c:v>74.5</c:v>
                </c:pt>
                <c:pt idx="3">
                  <c:v>68</c:v>
                </c:pt>
                <c:pt idx="4">
                  <c:v>57.4</c:v>
                </c:pt>
                <c:pt idx="5">
                  <c:v>57.4</c:v>
                </c:pt>
                <c:pt idx="6">
                  <c:v>65.900000000000006</c:v>
                </c:pt>
                <c:pt idx="7">
                  <c:v>56.5</c:v>
                </c:pt>
                <c:pt idx="8">
                  <c:v>53.2</c:v>
                </c:pt>
                <c:pt idx="10">
                  <c:v>57.4</c:v>
                </c:pt>
                <c:pt idx="11">
                  <c:v>78.3</c:v>
                </c:pt>
                <c:pt idx="12">
                  <c:v>59.6</c:v>
                </c:pt>
                <c:pt idx="13">
                  <c:v>56.8</c:v>
                </c:pt>
                <c:pt idx="14">
                  <c:v>77.8</c:v>
                </c:pt>
                <c:pt idx="15">
                  <c:v>72.7</c:v>
                </c:pt>
                <c:pt idx="17">
                  <c:v>78.724999999999994</c:v>
                </c:pt>
                <c:pt idx="19" formatCode="General">
                  <c:v>80.47999999999999</c:v>
                </c:pt>
              </c:numCache>
            </c:numRef>
          </c:val>
          <c:smooth val="0"/>
        </c:ser>
        <c:ser>
          <c:idx val="3"/>
          <c:order val="2"/>
          <c:tx>
            <c:strRef>
              <c:f>INS_2011!$D$30</c:f>
              <c:strCache>
                <c:ptCount val="1"/>
                <c:pt idx="0">
                  <c:v>3</c:v>
                </c:pt>
              </c:strCache>
            </c:strRef>
          </c:tx>
          <c:spPr>
            <a:ln w="44450">
              <a:solidFill>
                <a:schemeClr val="bg1"/>
              </a:solidFill>
              <a:prstDash val="solid"/>
            </a:ln>
          </c:spPr>
          <c:marker>
            <c:symbol val="x"/>
            <c:size val="12"/>
            <c:spPr>
              <a:solidFill>
                <a:schemeClr val="bg1"/>
              </a:solidFill>
              <a:ln>
                <a:solidFill>
                  <a:schemeClr val="tx1"/>
                </a:solidFill>
                <a:prstDash val="solid"/>
              </a:ln>
            </c:spPr>
          </c:marker>
          <c:val>
            <c:numRef>
              <c:f>INS_2011!$D$31:$D$50</c:f>
              <c:numCache>
                <c:formatCode>General</c:formatCode>
                <c:ptCount val="20"/>
                <c:pt idx="1">
                  <c:v>16.7</c:v>
                </c:pt>
                <c:pt idx="2">
                  <c:v>22.9</c:v>
                </c:pt>
                <c:pt idx="3">
                  <c:v>19.600000000000001</c:v>
                </c:pt>
                <c:pt idx="4">
                  <c:v>44.7</c:v>
                </c:pt>
                <c:pt idx="5">
                  <c:v>40.4</c:v>
                </c:pt>
                <c:pt idx="6">
                  <c:v>14.5</c:v>
                </c:pt>
                <c:pt idx="7">
                  <c:v>26.1</c:v>
                </c:pt>
                <c:pt idx="8">
                  <c:v>21.3</c:v>
                </c:pt>
                <c:pt idx="10">
                  <c:v>55.3</c:v>
                </c:pt>
                <c:pt idx="11">
                  <c:v>36.9</c:v>
                </c:pt>
                <c:pt idx="12">
                  <c:v>55.3</c:v>
                </c:pt>
                <c:pt idx="13">
                  <c:v>71.099999999999994</c:v>
                </c:pt>
                <c:pt idx="14">
                  <c:v>84.4</c:v>
                </c:pt>
                <c:pt idx="15">
                  <c:v>77.8</c:v>
                </c:pt>
                <c:pt idx="17">
                  <c:v>77.900000000000006</c:v>
                </c:pt>
                <c:pt idx="19">
                  <c:v>80.124999999999986</c:v>
                </c:pt>
              </c:numCache>
            </c:numRef>
          </c:val>
          <c:smooth val="0"/>
        </c:ser>
        <c:ser>
          <c:idx val="4"/>
          <c:order val="3"/>
          <c:tx>
            <c:strRef>
              <c:f>INS_2011!$E$30</c:f>
              <c:strCache>
                <c:ptCount val="1"/>
                <c:pt idx="0">
                  <c:v>4</c:v>
                </c:pt>
              </c:strCache>
            </c:strRef>
          </c:tx>
          <c:spPr>
            <a:ln w="44450">
              <a:solidFill>
                <a:srgbClr val="800080"/>
              </a:solidFill>
              <a:prstDash val="solid"/>
            </a:ln>
          </c:spPr>
          <c:marker>
            <c:symbol val="star"/>
            <c:size val="12"/>
            <c:spPr>
              <a:noFill/>
              <a:ln>
                <a:solidFill>
                  <a:srgbClr val="800080"/>
                </a:solidFill>
                <a:prstDash val="solid"/>
              </a:ln>
            </c:spPr>
          </c:marker>
          <c:val>
            <c:numRef>
              <c:f>INS_2011!$E$31:$E$50</c:f>
              <c:numCache>
                <c:formatCode>General</c:formatCode>
                <c:ptCount val="20"/>
                <c:pt idx="1">
                  <c:v>41.7</c:v>
                </c:pt>
                <c:pt idx="2">
                  <c:v>46.8</c:v>
                </c:pt>
                <c:pt idx="3">
                  <c:v>12</c:v>
                </c:pt>
                <c:pt idx="4">
                  <c:v>46.8</c:v>
                </c:pt>
                <c:pt idx="5">
                  <c:v>44.7</c:v>
                </c:pt>
                <c:pt idx="6">
                  <c:v>27.7</c:v>
                </c:pt>
                <c:pt idx="7">
                  <c:v>41.3</c:v>
                </c:pt>
                <c:pt idx="8">
                  <c:v>17</c:v>
                </c:pt>
                <c:pt idx="10">
                  <c:v>40.4</c:v>
                </c:pt>
                <c:pt idx="11">
                  <c:v>63</c:v>
                </c:pt>
                <c:pt idx="12">
                  <c:v>14.9</c:v>
                </c:pt>
                <c:pt idx="13">
                  <c:v>27.3</c:v>
                </c:pt>
                <c:pt idx="14">
                  <c:v>31.1</c:v>
                </c:pt>
                <c:pt idx="15">
                  <c:v>55.6</c:v>
                </c:pt>
                <c:pt idx="17">
                  <c:v>46.9</c:v>
                </c:pt>
                <c:pt idx="19">
                  <c:v>31.375</c:v>
                </c:pt>
              </c:numCache>
            </c:numRef>
          </c:val>
          <c:smooth val="0"/>
        </c:ser>
        <c:ser>
          <c:idx val="5"/>
          <c:order val="4"/>
          <c:tx>
            <c:strRef>
              <c:f>INS_2011!$F$30</c:f>
              <c:strCache>
                <c:ptCount val="1"/>
                <c:pt idx="0">
                  <c:v>5</c:v>
                </c:pt>
              </c:strCache>
            </c:strRef>
          </c:tx>
          <c:spPr>
            <a:ln w="44450"/>
          </c:spPr>
          <c:marker>
            <c:symbol val="circle"/>
            <c:size val="12"/>
            <c:spPr>
              <a:solidFill>
                <a:schemeClr val="accent2">
                  <a:lumMod val="75000"/>
                </a:schemeClr>
              </a:solidFill>
            </c:spPr>
          </c:marker>
          <c:val>
            <c:numRef>
              <c:f>INS_2011!$F$31:$F$50</c:f>
              <c:numCache>
                <c:formatCode>General</c:formatCode>
                <c:ptCount val="20"/>
                <c:pt idx="1">
                  <c:v>83.3</c:v>
                </c:pt>
                <c:pt idx="2">
                  <c:v>65.900000000000006</c:v>
                </c:pt>
                <c:pt idx="3">
                  <c:v>58</c:v>
                </c:pt>
                <c:pt idx="4">
                  <c:v>65.900000000000006</c:v>
                </c:pt>
                <c:pt idx="5">
                  <c:v>65.900000000000006</c:v>
                </c:pt>
                <c:pt idx="6">
                  <c:v>63.8</c:v>
                </c:pt>
                <c:pt idx="7">
                  <c:v>67.400000000000006</c:v>
                </c:pt>
                <c:pt idx="8">
                  <c:v>59.6</c:v>
                </c:pt>
                <c:pt idx="10">
                  <c:v>48.9</c:v>
                </c:pt>
                <c:pt idx="11">
                  <c:v>63</c:v>
                </c:pt>
                <c:pt idx="12">
                  <c:v>82.9</c:v>
                </c:pt>
                <c:pt idx="13">
                  <c:v>75</c:v>
                </c:pt>
                <c:pt idx="14">
                  <c:v>82.2</c:v>
                </c:pt>
                <c:pt idx="15">
                  <c:v>97.8</c:v>
                </c:pt>
                <c:pt idx="17">
                  <c:v>83.925000000000011</c:v>
                </c:pt>
              </c:numCache>
            </c:numRef>
          </c:val>
          <c:smooth val="0"/>
        </c:ser>
        <c:ser>
          <c:idx val="6"/>
          <c:order val="5"/>
          <c:tx>
            <c:strRef>
              <c:f>INS_2011!$G$30</c:f>
              <c:strCache>
                <c:ptCount val="1"/>
                <c:pt idx="0">
                  <c:v>7</c:v>
                </c:pt>
              </c:strCache>
            </c:strRef>
          </c:tx>
          <c:spPr>
            <a:ln w="44450">
              <a:solidFill>
                <a:srgbClr val="0070C0"/>
              </a:solidFill>
            </a:ln>
          </c:spPr>
          <c:marker>
            <c:symbol val="diamond"/>
            <c:size val="18"/>
            <c:spPr>
              <a:solidFill>
                <a:srgbClr val="0070C0"/>
              </a:solidFill>
              <a:ln>
                <a:solidFill>
                  <a:srgbClr val="0070C0"/>
                </a:solidFill>
              </a:ln>
            </c:spPr>
          </c:marker>
          <c:val>
            <c:numRef>
              <c:f>INS_2011!$G$31:$G$50</c:f>
              <c:numCache>
                <c:formatCode>General</c:formatCode>
                <c:ptCount val="20"/>
                <c:pt idx="1">
                  <c:v>93.8</c:v>
                </c:pt>
                <c:pt idx="2">
                  <c:v>97.9</c:v>
                </c:pt>
                <c:pt idx="3">
                  <c:v>92</c:v>
                </c:pt>
                <c:pt idx="4">
                  <c:v>95.7</c:v>
                </c:pt>
                <c:pt idx="5">
                  <c:v>85.4</c:v>
                </c:pt>
                <c:pt idx="6">
                  <c:v>100</c:v>
                </c:pt>
                <c:pt idx="7">
                  <c:v>93.6</c:v>
                </c:pt>
                <c:pt idx="8">
                  <c:v>95.6</c:v>
                </c:pt>
                <c:pt idx="10">
                  <c:v>87.5</c:v>
                </c:pt>
                <c:pt idx="11">
                  <c:v>100</c:v>
                </c:pt>
                <c:pt idx="12">
                  <c:v>95.7</c:v>
                </c:pt>
                <c:pt idx="13">
                  <c:v>100</c:v>
                </c:pt>
                <c:pt idx="14">
                  <c:v>100</c:v>
                </c:pt>
                <c:pt idx="15">
                  <c:v>100</c:v>
                </c:pt>
                <c:pt idx="17">
                  <c:v>97.774999999999991</c:v>
                </c:pt>
              </c:numCache>
            </c:numRef>
          </c:val>
          <c:smooth val="0"/>
        </c:ser>
        <c:ser>
          <c:idx val="7"/>
          <c:order val="6"/>
          <c:tx>
            <c:strRef>
              <c:f>INS_2011!$H$30</c:f>
              <c:strCache>
                <c:ptCount val="1"/>
                <c:pt idx="0">
                  <c:v>J1</c:v>
                </c:pt>
              </c:strCache>
            </c:strRef>
          </c:tx>
          <c:spPr>
            <a:ln w="44450">
              <a:solidFill>
                <a:schemeClr val="bg1">
                  <a:lumMod val="50000"/>
                </a:schemeClr>
              </a:solidFill>
            </a:ln>
          </c:spPr>
          <c:marker>
            <c:symbol val="dot"/>
            <c:size val="18"/>
            <c:spPr>
              <a:solidFill>
                <a:schemeClr val="bg1">
                  <a:lumMod val="50000"/>
                </a:schemeClr>
              </a:solidFill>
              <a:ln>
                <a:solidFill>
                  <a:schemeClr val="bg1">
                    <a:lumMod val="50000"/>
                  </a:schemeClr>
                </a:solidFill>
              </a:ln>
            </c:spPr>
          </c:marker>
          <c:val>
            <c:numRef>
              <c:f>INS_2011!$H$31:$H$50</c:f>
              <c:numCache>
                <c:formatCode>General</c:formatCode>
                <c:ptCount val="20"/>
                <c:pt idx="1">
                  <c:v>85.4</c:v>
                </c:pt>
                <c:pt idx="2">
                  <c:v>47.9</c:v>
                </c:pt>
                <c:pt idx="3">
                  <c:v>58</c:v>
                </c:pt>
                <c:pt idx="4">
                  <c:v>68.099999999999994</c:v>
                </c:pt>
                <c:pt idx="5">
                  <c:v>61.7</c:v>
                </c:pt>
                <c:pt idx="6">
                  <c:v>51.1</c:v>
                </c:pt>
                <c:pt idx="7">
                  <c:v>80.400000000000006</c:v>
                </c:pt>
                <c:pt idx="8">
                  <c:v>53.2</c:v>
                </c:pt>
                <c:pt idx="10">
                  <c:v>57.4</c:v>
                </c:pt>
                <c:pt idx="11">
                  <c:v>63</c:v>
                </c:pt>
                <c:pt idx="12">
                  <c:v>59.6</c:v>
                </c:pt>
                <c:pt idx="13">
                  <c:v>73.900000000000006</c:v>
                </c:pt>
                <c:pt idx="14">
                  <c:v>73.3</c:v>
                </c:pt>
                <c:pt idx="15">
                  <c:v>80</c:v>
                </c:pt>
                <c:pt idx="17">
                  <c:v>82.9</c:v>
                </c:pt>
                <c:pt idx="19">
                  <c:v>67.75</c:v>
                </c:pt>
              </c:numCache>
            </c:numRef>
          </c:val>
          <c:smooth val="0"/>
        </c:ser>
        <c:ser>
          <c:idx val="8"/>
          <c:order val="7"/>
          <c:tx>
            <c:strRef>
              <c:f>INS_2011!$I$30</c:f>
              <c:strCache>
                <c:ptCount val="1"/>
                <c:pt idx="0">
                  <c:v>J2</c:v>
                </c:pt>
              </c:strCache>
            </c:strRef>
          </c:tx>
          <c:spPr>
            <a:ln w="44450">
              <a:solidFill>
                <a:srgbClr val="3B4A1E"/>
              </a:solidFill>
            </a:ln>
          </c:spPr>
          <c:marker>
            <c:symbol val="square"/>
            <c:size val="12"/>
            <c:spPr>
              <a:solidFill>
                <a:srgbClr val="3B4A1E"/>
              </a:solidFill>
              <a:ln>
                <a:solidFill>
                  <a:srgbClr val="3B4A1E"/>
                </a:solidFill>
              </a:ln>
            </c:spPr>
          </c:marker>
          <c:val>
            <c:numRef>
              <c:f>INS_2011!$I$31:$I$50</c:f>
              <c:numCache>
                <c:formatCode>General</c:formatCode>
                <c:ptCount val="20"/>
                <c:pt idx="1">
                  <c:v>93.8</c:v>
                </c:pt>
                <c:pt idx="2">
                  <c:v>72.3</c:v>
                </c:pt>
                <c:pt idx="3">
                  <c:v>86</c:v>
                </c:pt>
                <c:pt idx="4">
                  <c:v>95.7</c:v>
                </c:pt>
                <c:pt idx="5">
                  <c:v>95.7</c:v>
                </c:pt>
                <c:pt idx="6">
                  <c:v>80.900000000000006</c:v>
                </c:pt>
                <c:pt idx="7">
                  <c:v>93.5</c:v>
                </c:pt>
                <c:pt idx="8">
                  <c:v>89.4</c:v>
                </c:pt>
                <c:pt idx="10">
                  <c:v>95.7</c:v>
                </c:pt>
                <c:pt idx="11">
                  <c:v>93.5</c:v>
                </c:pt>
                <c:pt idx="12">
                  <c:v>89.4</c:v>
                </c:pt>
                <c:pt idx="13">
                  <c:v>95.5</c:v>
                </c:pt>
                <c:pt idx="14">
                  <c:v>91.1</c:v>
                </c:pt>
                <c:pt idx="15">
                  <c:v>77.8</c:v>
                </c:pt>
                <c:pt idx="17">
                  <c:v>91.800000000000011</c:v>
                </c:pt>
                <c:pt idx="19">
                  <c:v>93.174999999999983</c:v>
                </c:pt>
              </c:numCache>
            </c:numRef>
          </c:val>
          <c:smooth val="0"/>
        </c:ser>
        <c:ser>
          <c:idx val="9"/>
          <c:order val="8"/>
          <c:tx>
            <c:strRef>
              <c:f>INS_2011!$J$30</c:f>
              <c:strCache>
                <c:ptCount val="1"/>
                <c:pt idx="0">
                  <c:v>J3</c:v>
                </c:pt>
              </c:strCache>
            </c:strRef>
          </c:tx>
          <c:spPr>
            <a:ln w="44450">
              <a:solidFill>
                <a:schemeClr val="bg1">
                  <a:lumMod val="50000"/>
                </a:schemeClr>
              </a:solidFill>
            </a:ln>
          </c:spPr>
          <c:marker>
            <c:symbol val="diamond"/>
            <c:size val="12"/>
            <c:spPr>
              <a:solidFill>
                <a:schemeClr val="bg1">
                  <a:lumMod val="50000"/>
                </a:schemeClr>
              </a:solidFill>
              <a:ln>
                <a:solidFill>
                  <a:schemeClr val="bg1">
                    <a:lumMod val="50000"/>
                  </a:schemeClr>
                </a:solidFill>
              </a:ln>
            </c:spPr>
          </c:marker>
          <c:val>
            <c:numRef>
              <c:f>INS_2011!$J$31:$J$50</c:f>
              <c:numCache>
                <c:formatCode>General</c:formatCode>
                <c:ptCount val="20"/>
                <c:pt idx="1">
                  <c:v>100</c:v>
                </c:pt>
                <c:pt idx="2">
                  <c:v>93.6</c:v>
                </c:pt>
                <c:pt idx="3">
                  <c:v>96</c:v>
                </c:pt>
                <c:pt idx="4">
                  <c:v>100</c:v>
                </c:pt>
                <c:pt idx="5">
                  <c:v>91.5</c:v>
                </c:pt>
                <c:pt idx="6">
                  <c:v>100</c:v>
                </c:pt>
                <c:pt idx="7">
                  <c:v>100</c:v>
                </c:pt>
                <c:pt idx="8">
                  <c:v>93.6</c:v>
                </c:pt>
                <c:pt idx="10">
                  <c:v>97.9</c:v>
                </c:pt>
                <c:pt idx="11">
                  <c:v>95.7</c:v>
                </c:pt>
                <c:pt idx="12">
                  <c:v>95.7</c:v>
                </c:pt>
                <c:pt idx="13">
                  <c:v>100</c:v>
                </c:pt>
                <c:pt idx="14">
                  <c:v>100</c:v>
                </c:pt>
                <c:pt idx="17">
                  <c:v>98.399999999999991</c:v>
                </c:pt>
                <c:pt idx="19">
                  <c:v>97.325000000000003</c:v>
                </c:pt>
              </c:numCache>
            </c:numRef>
          </c:val>
          <c:smooth val="0"/>
        </c:ser>
        <c:dLbls>
          <c:showLegendKey val="0"/>
          <c:showVal val="0"/>
          <c:showCatName val="0"/>
          <c:showSerName val="0"/>
          <c:showPercent val="0"/>
          <c:showBubbleSize val="0"/>
        </c:dLbls>
        <c:marker val="1"/>
        <c:smooth val="0"/>
        <c:axId val="122069376"/>
        <c:axId val="122071680"/>
      </c:lineChart>
      <c:catAx>
        <c:axId val="122069376"/>
        <c:scaling>
          <c:orientation val="minMax"/>
        </c:scaling>
        <c:delete val="1"/>
        <c:axPos val="b"/>
        <c:title>
          <c:tx>
            <c:rich>
              <a:bodyPr/>
              <a:lstStyle/>
              <a:p>
                <a:pPr>
                  <a:defRPr sz="2400" b="1" i="0" u="none" strike="noStrike" baseline="0">
                    <a:solidFill>
                      <a:srgbClr val="000000"/>
                    </a:solidFill>
                    <a:latin typeface="Arial"/>
                    <a:ea typeface="Arial"/>
                    <a:cs typeface="Arial"/>
                  </a:defRPr>
                </a:pPr>
                <a:r>
                  <a:rPr lang="en-US" sz="2400" dirty="0" smtClean="0"/>
                  <a:t>Baseline                         Treatment       Post-</a:t>
                </a:r>
                <a:r>
                  <a:rPr lang="en-US" sz="2400" baseline="0" dirty="0" smtClean="0"/>
                  <a:t>  3-mth</a:t>
                </a:r>
                <a:endParaRPr lang="en-US" sz="2400" dirty="0"/>
              </a:p>
            </c:rich>
          </c:tx>
          <c:layout>
            <c:manualLayout>
              <c:xMode val="edge"/>
              <c:yMode val="edge"/>
              <c:x val="0.15827843394575691"/>
              <c:y val="0.85640026246719225"/>
            </c:manualLayout>
          </c:layout>
          <c:overlay val="0"/>
          <c:spPr>
            <a:noFill/>
            <a:ln w="25400">
              <a:noFill/>
            </a:ln>
          </c:spPr>
        </c:title>
        <c:numFmt formatCode="General" sourceLinked="1"/>
        <c:majorTickMark val="out"/>
        <c:minorTickMark val="none"/>
        <c:tickLblPos val="none"/>
        <c:crossAx val="122071680"/>
        <c:crosses val="autoZero"/>
        <c:auto val="0"/>
        <c:lblAlgn val="ctr"/>
        <c:lblOffset val="0"/>
        <c:tickLblSkip val="1"/>
        <c:tickMarkSkip val="1"/>
        <c:noMultiLvlLbl val="0"/>
      </c:catAx>
      <c:valAx>
        <c:axId val="122071680"/>
        <c:scaling>
          <c:orientation val="minMax"/>
          <c:max val="100"/>
        </c:scaling>
        <c:delete val="0"/>
        <c:axPos val="l"/>
        <c:majorGridlines>
          <c:spPr>
            <a:ln w="38100">
              <a:solidFill>
                <a:srgbClr val="FFFFFF"/>
              </a:solidFill>
              <a:prstDash val="solid"/>
            </a:ln>
          </c:spPr>
        </c:majorGridlines>
        <c:title>
          <c:tx>
            <c:rich>
              <a:bodyPr/>
              <a:lstStyle/>
              <a:p>
                <a:pPr>
                  <a:defRPr sz="2400" b="1" i="0" u="none" strike="noStrike" baseline="0">
                    <a:solidFill>
                      <a:srgbClr val="000000"/>
                    </a:solidFill>
                    <a:latin typeface="Arial"/>
                    <a:ea typeface="Arial"/>
                    <a:cs typeface="Arial"/>
                  </a:defRPr>
                </a:pPr>
                <a:r>
                  <a:rPr lang="en-US" sz="2400" dirty="0"/>
                  <a:t>% </a:t>
                </a:r>
                <a:r>
                  <a:rPr lang="en-US" sz="2400" dirty="0" smtClean="0"/>
                  <a:t>Phonemes Correct</a:t>
                </a:r>
                <a:endParaRPr lang="en-US" sz="2400" dirty="0"/>
              </a:p>
            </c:rich>
          </c:tx>
          <c:layout>
            <c:manualLayout>
              <c:xMode val="edge"/>
              <c:yMode val="edge"/>
              <c:x val="9.0900043744532154E-3"/>
              <c:y val="0.2546576261300670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2000" b="0" i="0" u="none" strike="noStrike" baseline="0">
                <a:solidFill>
                  <a:srgbClr val="000000"/>
                </a:solidFill>
                <a:latin typeface="Arial"/>
                <a:ea typeface="Arial"/>
                <a:cs typeface="Arial"/>
              </a:defRPr>
            </a:pPr>
            <a:endParaRPr lang="en-US"/>
          </a:p>
        </c:txPr>
        <c:crossAx val="122069376"/>
        <c:crosses val="autoZero"/>
        <c:crossBetween val="between"/>
        <c:majorUnit val="20"/>
        <c:minorUnit val="2"/>
      </c:valAx>
      <c:spPr>
        <a:solidFill>
          <a:srgbClr val="C0C0C0"/>
        </a:solidFill>
        <a:ln w="12700">
          <a:solidFill>
            <a:srgbClr val="808080"/>
          </a:solidFill>
          <a:prstDash val="solid"/>
        </a:ln>
      </c:spPr>
    </c:plotArea>
    <c:legend>
      <c:legendPos val="r"/>
      <c:layout>
        <c:manualLayout>
          <c:xMode val="edge"/>
          <c:yMode val="edge"/>
          <c:x val="0.91590518372703356"/>
          <c:y val="9.9702391367745724E-2"/>
          <c:w val="7.3770450568678911E-2"/>
          <c:h val="0.7444849810440356"/>
        </c:manualLayout>
      </c:layout>
      <c:overlay val="0"/>
      <c:spPr>
        <a:solidFill>
          <a:srgbClr val="FFFFFF"/>
        </a:solidFill>
        <a:ln w="3175">
          <a:solidFill>
            <a:srgbClr val="000000"/>
          </a:solidFill>
          <a:prstDash val="solid"/>
        </a:ln>
      </c:spPr>
      <c:txPr>
        <a:bodyPr/>
        <a:lstStyle/>
        <a:p>
          <a:pPr>
            <a:defRPr sz="2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500" b="1" i="0" u="none" strike="noStrike" baseline="0">
                <a:solidFill>
                  <a:srgbClr val="000000"/>
                </a:solidFill>
                <a:latin typeface="Calibri"/>
                <a:ea typeface="Calibri"/>
                <a:cs typeface="Calibri"/>
              </a:defRPr>
            </a:pPr>
            <a:r>
              <a:rPr lang="en-US" sz="2500"/>
              <a:t>BARF - Reading Orthographically Regular %</a:t>
            </a:r>
          </a:p>
        </c:rich>
      </c:tx>
      <c:layout>
        <c:manualLayout>
          <c:xMode val="edge"/>
          <c:yMode val="edge"/>
          <c:x val="0.15225822714037451"/>
          <c:y val="2.3333005249343841E-2"/>
        </c:manualLayout>
      </c:layout>
      <c:overlay val="0"/>
      <c:spPr>
        <a:noFill/>
        <a:ln w="25400">
          <a:noFill/>
        </a:ln>
      </c:spPr>
    </c:title>
    <c:autoTitleDeleted val="0"/>
    <c:plotArea>
      <c:layout>
        <c:manualLayout>
          <c:layoutTarget val="inner"/>
          <c:xMode val="edge"/>
          <c:yMode val="edge"/>
          <c:x val="0.11266815190217853"/>
          <c:y val="0.17635501117915814"/>
          <c:w val="0.63247397646722769"/>
          <c:h val="0.68793700787401579"/>
        </c:manualLayout>
      </c:layout>
      <c:lineChart>
        <c:grouping val="standard"/>
        <c:varyColors val="0"/>
        <c:ser>
          <c:idx val="0"/>
          <c:order val="0"/>
          <c:tx>
            <c:v>PAS01</c:v>
          </c:tx>
          <c:cat>
            <c:strRef>
              <c:f>'For Slides'!$L$50:$O$50</c:f>
              <c:strCache>
                <c:ptCount val="3"/>
                <c:pt idx="0">
                  <c:v>Pre-tx</c:v>
                </c:pt>
                <c:pt idx="1">
                  <c:v>Post-tx</c:v>
                </c:pt>
                <c:pt idx="2">
                  <c:v>3-MO F/U</c:v>
                </c:pt>
              </c:strCache>
            </c:strRef>
          </c:cat>
          <c:val>
            <c:numRef>
              <c:f>'For Slides'!$M$132:$O$132</c:f>
              <c:numCache>
                <c:formatCode>General</c:formatCode>
                <c:ptCount val="3"/>
                <c:pt idx="0">
                  <c:v>0</c:v>
                </c:pt>
                <c:pt idx="1">
                  <c:v>3</c:v>
                </c:pt>
                <c:pt idx="2">
                  <c:v>3</c:v>
                </c:pt>
              </c:numCache>
            </c:numRef>
          </c:val>
          <c:smooth val="0"/>
        </c:ser>
        <c:ser>
          <c:idx val="1"/>
          <c:order val="1"/>
          <c:tx>
            <c:v>PAS02</c:v>
          </c:tx>
          <c:val>
            <c:numRef>
              <c:f>'PAs02'!$B$38:$D$38</c:f>
              <c:numCache>
                <c:formatCode>General</c:formatCode>
                <c:ptCount val="3"/>
                <c:pt idx="0">
                  <c:v>60</c:v>
                </c:pt>
                <c:pt idx="1">
                  <c:v>43</c:v>
                </c:pt>
                <c:pt idx="2">
                  <c:v>63</c:v>
                </c:pt>
              </c:numCache>
            </c:numRef>
          </c:val>
          <c:smooth val="0"/>
        </c:ser>
        <c:ser>
          <c:idx val="2"/>
          <c:order val="2"/>
          <c:tx>
            <c:v>PAS03</c:v>
          </c:tx>
          <c:val>
            <c:numRef>
              <c:f>'PAs03'!$B$38:$D$38</c:f>
              <c:numCache>
                <c:formatCode>General</c:formatCode>
                <c:ptCount val="3"/>
                <c:pt idx="0">
                  <c:v>6</c:v>
                </c:pt>
                <c:pt idx="1">
                  <c:v>50</c:v>
                </c:pt>
                <c:pt idx="2">
                  <c:v>50</c:v>
                </c:pt>
              </c:numCache>
            </c:numRef>
          </c:val>
          <c:smooth val="0"/>
        </c:ser>
        <c:ser>
          <c:idx val="3"/>
          <c:order val="3"/>
          <c:tx>
            <c:v>PAS04</c:v>
          </c:tx>
          <c:val>
            <c:numRef>
              <c:f>'PAs04'!$B$38:$D$38</c:f>
              <c:numCache>
                <c:formatCode>General</c:formatCode>
                <c:ptCount val="3"/>
                <c:pt idx="0">
                  <c:v>17</c:v>
                </c:pt>
                <c:pt idx="1">
                  <c:v>17</c:v>
                </c:pt>
                <c:pt idx="2">
                  <c:v>17</c:v>
                </c:pt>
              </c:numCache>
            </c:numRef>
          </c:val>
          <c:smooth val="0"/>
        </c:ser>
        <c:ser>
          <c:idx val="4"/>
          <c:order val="4"/>
          <c:tx>
            <c:v>PAS05</c:v>
          </c:tx>
          <c:val>
            <c:numRef>
              <c:f>'PAs05'!$B$40:$D$40</c:f>
              <c:numCache>
                <c:formatCode>General</c:formatCode>
                <c:ptCount val="3"/>
                <c:pt idx="0">
                  <c:v>37</c:v>
                </c:pt>
                <c:pt idx="1">
                  <c:v>80</c:v>
                </c:pt>
                <c:pt idx="2">
                  <c:v>66.599999999999994</c:v>
                </c:pt>
              </c:numCache>
            </c:numRef>
          </c:val>
          <c:smooth val="0"/>
        </c:ser>
        <c:ser>
          <c:idx val="5"/>
          <c:order val="5"/>
          <c:tx>
            <c:v>PAS07</c:v>
          </c:tx>
          <c:val>
            <c:numRef>
              <c:f>'PAs07'!$B$38:$D$38</c:f>
              <c:numCache>
                <c:formatCode>General</c:formatCode>
                <c:ptCount val="3"/>
                <c:pt idx="0">
                  <c:v>77</c:v>
                </c:pt>
                <c:pt idx="1">
                  <c:v>93</c:v>
                </c:pt>
                <c:pt idx="2">
                  <c:v>97</c:v>
                </c:pt>
              </c:numCache>
            </c:numRef>
          </c:val>
          <c:smooth val="0"/>
        </c:ser>
        <c:ser>
          <c:idx val="6"/>
          <c:order val="6"/>
          <c:tx>
            <c:v>JPAS01</c:v>
          </c:tx>
          <c:val>
            <c:numRef>
              <c:f>JPAS01!$E$38:$G$38</c:f>
              <c:numCache>
                <c:formatCode>General</c:formatCode>
                <c:ptCount val="3"/>
                <c:pt idx="0">
                  <c:v>43</c:v>
                </c:pt>
                <c:pt idx="1">
                  <c:v>67</c:v>
                </c:pt>
                <c:pt idx="2">
                  <c:v>53</c:v>
                </c:pt>
              </c:numCache>
            </c:numRef>
          </c:val>
          <c:smooth val="0"/>
        </c:ser>
        <c:ser>
          <c:idx val="7"/>
          <c:order val="7"/>
          <c:tx>
            <c:v>JPAS02</c:v>
          </c:tx>
          <c:val>
            <c:numRef>
              <c:f>JPAS02!$E$38:$G$38</c:f>
              <c:numCache>
                <c:formatCode>General</c:formatCode>
                <c:ptCount val="3"/>
                <c:pt idx="0">
                  <c:v>97</c:v>
                </c:pt>
                <c:pt idx="1">
                  <c:v>93</c:v>
                </c:pt>
                <c:pt idx="2">
                  <c:v>97</c:v>
                </c:pt>
              </c:numCache>
            </c:numRef>
          </c:val>
          <c:smooth val="0"/>
        </c:ser>
        <c:ser>
          <c:idx val="8"/>
          <c:order val="8"/>
          <c:tx>
            <c:v>JPAS03</c:v>
          </c:tx>
          <c:val>
            <c:numRef>
              <c:f>JPAS03!$E$38:$G$38</c:f>
              <c:numCache>
                <c:formatCode>General</c:formatCode>
                <c:ptCount val="3"/>
                <c:pt idx="0">
                  <c:v>93</c:v>
                </c:pt>
                <c:pt idx="1">
                  <c:v>97</c:v>
                </c:pt>
                <c:pt idx="2">
                  <c:v>97</c:v>
                </c:pt>
              </c:numCache>
            </c:numRef>
          </c:val>
          <c:smooth val="0"/>
        </c:ser>
        <c:dLbls>
          <c:showLegendKey val="0"/>
          <c:showVal val="0"/>
          <c:showCatName val="0"/>
          <c:showSerName val="0"/>
          <c:showPercent val="0"/>
          <c:showBubbleSize val="0"/>
        </c:dLbls>
        <c:marker val="1"/>
        <c:smooth val="0"/>
        <c:axId val="124095488"/>
        <c:axId val="124105472"/>
      </c:lineChart>
      <c:catAx>
        <c:axId val="124095488"/>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4105472"/>
        <c:crosses val="autoZero"/>
        <c:auto val="1"/>
        <c:lblAlgn val="ctr"/>
        <c:lblOffset val="100"/>
        <c:noMultiLvlLbl val="0"/>
      </c:catAx>
      <c:valAx>
        <c:axId val="124105472"/>
        <c:scaling>
          <c:orientation val="minMax"/>
          <c:max val="100"/>
        </c:scaling>
        <c:delete val="0"/>
        <c:axPos val="l"/>
        <c:majorGridlines/>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4095488"/>
        <c:crosses val="autoZero"/>
        <c:crossBetween val="between"/>
      </c:valAx>
    </c:plotArea>
    <c:legend>
      <c:legendPos val="r"/>
      <c:layout>
        <c:manualLayout>
          <c:xMode val="edge"/>
          <c:yMode val="edge"/>
          <c:x val="0.75967482166919753"/>
          <c:y val="0.17136999607332629"/>
          <c:w val="0.22235607410387567"/>
          <c:h val="0.78396552793105556"/>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500" b="1" i="0" u="none" strike="noStrike" baseline="0">
                <a:solidFill>
                  <a:srgbClr val="000000"/>
                </a:solidFill>
                <a:latin typeface="Calibri"/>
                <a:ea typeface="Calibri"/>
                <a:cs typeface="Calibri"/>
              </a:defRPr>
            </a:pPr>
            <a:r>
              <a:rPr lang="en-US" sz="2500"/>
              <a:t>BARF - Reading Rule Governed %</a:t>
            </a:r>
          </a:p>
        </c:rich>
      </c:tx>
      <c:layout>
        <c:manualLayout>
          <c:xMode val="edge"/>
          <c:yMode val="edge"/>
          <c:x val="0.21200671344653346"/>
          <c:y val="1.4999621721342482E-2"/>
        </c:manualLayout>
      </c:layout>
      <c:overlay val="0"/>
      <c:spPr>
        <a:noFill/>
        <a:ln w="25400">
          <a:noFill/>
        </a:ln>
      </c:spPr>
    </c:title>
    <c:autoTitleDeleted val="0"/>
    <c:plotArea>
      <c:layout>
        <c:manualLayout>
          <c:layoutTarget val="inner"/>
          <c:xMode val="edge"/>
          <c:yMode val="edge"/>
          <c:x val="0.11266815190217853"/>
          <c:y val="0.11177165354330709"/>
          <c:w val="0.72969618568292327"/>
          <c:h val="0.75252034120734856"/>
        </c:manualLayout>
      </c:layout>
      <c:lineChart>
        <c:grouping val="standard"/>
        <c:varyColors val="0"/>
        <c:ser>
          <c:idx val="0"/>
          <c:order val="0"/>
          <c:tx>
            <c:v>PAS01</c:v>
          </c:tx>
          <c:cat>
            <c:strRef>
              <c:f>'For Slides'!$L$50:$O$50</c:f>
              <c:strCache>
                <c:ptCount val="3"/>
                <c:pt idx="0">
                  <c:v>Pre-tx</c:v>
                </c:pt>
                <c:pt idx="1">
                  <c:v>Post-tx</c:v>
                </c:pt>
                <c:pt idx="2">
                  <c:v>3-MO F/U</c:v>
                </c:pt>
              </c:strCache>
            </c:strRef>
          </c:cat>
          <c:val>
            <c:numRef>
              <c:f>'For Slides'!$M$134:$O$134</c:f>
              <c:numCache>
                <c:formatCode>General</c:formatCode>
                <c:ptCount val="3"/>
                <c:pt idx="0">
                  <c:v>0</c:v>
                </c:pt>
                <c:pt idx="1">
                  <c:v>0</c:v>
                </c:pt>
                <c:pt idx="2">
                  <c:v>3</c:v>
                </c:pt>
              </c:numCache>
            </c:numRef>
          </c:val>
          <c:smooth val="0"/>
        </c:ser>
        <c:ser>
          <c:idx val="1"/>
          <c:order val="1"/>
          <c:tx>
            <c:v>PAS02</c:v>
          </c:tx>
          <c:val>
            <c:numRef>
              <c:f>'PAs02'!$B$40:$D$40</c:f>
              <c:numCache>
                <c:formatCode>General</c:formatCode>
                <c:ptCount val="3"/>
                <c:pt idx="0">
                  <c:v>43.3</c:v>
                </c:pt>
                <c:pt idx="1">
                  <c:v>40</c:v>
                </c:pt>
                <c:pt idx="2">
                  <c:v>30</c:v>
                </c:pt>
              </c:numCache>
            </c:numRef>
          </c:val>
          <c:smooth val="0"/>
        </c:ser>
        <c:ser>
          <c:idx val="2"/>
          <c:order val="2"/>
          <c:tx>
            <c:v>PAS03</c:v>
          </c:tx>
          <c:val>
            <c:numRef>
              <c:f>'PAs03'!$B$40:$D$40</c:f>
              <c:numCache>
                <c:formatCode>General</c:formatCode>
                <c:ptCount val="3"/>
                <c:pt idx="0">
                  <c:v>3</c:v>
                </c:pt>
                <c:pt idx="1">
                  <c:v>20</c:v>
                </c:pt>
                <c:pt idx="2">
                  <c:v>33</c:v>
                </c:pt>
              </c:numCache>
            </c:numRef>
          </c:val>
          <c:smooth val="0"/>
        </c:ser>
        <c:ser>
          <c:idx val="3"/>
          <c:order val="3"/>
          <c:tx>
            <c:v>PAS04</c:v>
          </c:tx>
          <c:val>
            <c:numRef>
              <c:f>'PAs04'!$B$40:$D$40</c:f>
              <c:numCache>
                <c:formatCode>General</c:formatCode>
                <c:ptCount val="3"/>
                <c:pt idx="0">
                  <c:v>10</c:v>
                </c:pt>
                <c:pt idx="1">
                  <c:v>3</c:v>
                </c:pt>
                <c:pt idx="2">
                  <c:v>10</c:v>
                </c:pt>
              </c:numCache>
            </c:numRef>
          </c:val>
          <c:smooth val="0"/>
        </c:ser>
        <c:ser>
          <c:idx val="4"/>
          <c:order val="4"/>
          <c:tx>
            <c:v>PAS05</c:v>
          </c:tx>
          <c:val>
            <c:numRef>
              <c:f>'PAs05'!$B$42:$D$42</c:f>
              <c:numCache>
                <c:formatCode>General</c:formatCode>
                <c:ptCount val="3"/>
                <c:pt idx="0">
                  <c:v>33</c:v>
                </c:pt>
                <c:pt idx="1">
                  <c:v>77</c:v>
                </c:pt>
                <c:pt idx="2">
                  <c:v>60</c:v>
                </c:pt>
              </c:numCache>
            </c:numRef>
          </c:val>
          <c:smooth val="0"/>
        </c:ser>
        <c:ser>
          <c:idx val="5"/>
          <c:order val="5"/>
          <c:tx>
            <c:v>PAS07</c:v>
          </c:tx>
          <c:val>
            <c:numRef>
              <c:f>'PAs07'!$B$40:$D$40</c:f>
              <c:numCache>
                <c:formatCode>General</c:formatCode>
                <c:ptCount val="3"/>
                <c:pt idx="0">
                  <c:v>77</c:v>
                </c:pt>
                <c:pt idx="1">
                  <c:v>93</c:v>
                </c:pt>
                <c:pt idx="2">
                  <c:v>90</c:v>
                </c:pt>
              </c:numCache>
            </c:numRef>
          </c:val>
          <c:smooth val="0"/>
        </c:ser>
        <c:ser>
          <c:idx val="6"/>
          <c:order val="6"/>
          <c:tx>
            <c:v>JPAS01</c:v>
          </c:tx>
          <c:val>
            <c:numRef>
              <c:f>JPAS01!$E$40:$G$40</c:f>
              <c:numCache>
                <c:formatCode>General</c:formatCode>
                <c:ptCount val="3"/>
                <c:pt idx="0">
                  <c:v>43</c:v>
                </c:pt>
                <c:pt idx="1">
                  <c:v>60</c:v>
                </c:pt>
                <c:pt idx="2">
                  <c:v>47</c:v>
                </c:pt>
              </c:numCache>
            </c:numRef>
          </c:val>
          <c:smooth val="0"/>
        </c:ser>
        <c:ser>
          <c:idx val="7"/>
          <c:order val="7"/>
          <c:tx>
            <c:v>JPAS02</c:v>
          </c:tx>
          <c:val>
            <c:numRef>
              <c:f>JPAS02!$E$40:$G$40</c:f>
              <c:numCache>
                <c:formatCode>General</c:formatCode>
                <c:ptCount val="3"/>
                <c:pt idx="0">
                  <c:v>83</c:v>
                </c:pt>
                <c:pt idx="1">
                  <c:v>80</c:v>
                </c:pt>
                <c:pt idx="2">
                  <c:v>77</c:v>
                </c:pt>
              </c:numCache>
            </c:numRef>
          </c:val>
          <c:smooth val="0"/>
        </c:ser>
        <c:ser>
          <c:idx val="8"/>
          <c:order val="8"/>
          <c:tx>
            <c:v>JPAS03</c:v>
          </c:tx>
          <c:val>
            <c:numRef>
              <c:f>JPAS03!$E$40:$G$40</c:f>
              <c:numCache>
                <c:formatCode>General</c:formatCode>
                <c:ptCount val="3"/>
                <c:pt idx="0">
                  <c:v>83</c:v>
                </c:pt>
                <c:pt idx="1">
                  <c:v>90</c:v>
                </c:pt>
                <c:pt idx="2">
                  <c:v>90</c:v>
                </c:pt>
              </c:numCache>
            </c:numRef>
          </c:val>
          <c:smooth val="0"/>
        </c:ser>
        <c:dLbls>
          <c:showLegendKey val="0"/>
          <c:showVal val="0"/>
          <c:showCatName val="0"/>
          <c:showSerName val="0"/>
          <c:showPercent val="0"/>
          <c:showBubbleSize val="0"/>
        </c:dLbls>
        <c:marker val="1"/>
        <c:smooth val="0"/>
        <c:axId val="124291712"/>
        <c:axId val="124309888"/>
      </c:lineChart>
      <c:catAx>
        <c:axId val="124291712"/>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4309888"/>
        <c:crosses val="autoZero"/>
        <c:auto val="1"/>
        <c:lblAlgn val="ctr"/>
        <c:lblOffset val="100"/>
        <c:noMultiLvlLbl val="0"/>
      </c:catAx>
      <c:valAx>
        <c:axId val="124309888"/>
        <c:scaling>
          <c:orientation val="minMax"/>
        </c:scaling>
        <c:delete val="0"/>
        <c:axPos val="l"/>
        <c:majorGridlines/>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24291712"/>
        <c:crosses val="autoZero"/>
        <c:crossBetween val="between"/>
      </c:valAx>
    </c:plotArea>
    <c:legend>
      <c:legendPos val="r"/>
      <c:layout>
        <c:manualLayout>
          <c:xMode val="edge"/>
          <c:yMode val="edge"/>
          <c:x val="0.8229464157366595"/>
          <c:y val="0.10053658136482962"/>
          <c:w val="0.1714301024873762"/>
          <c:h val="0.78396552793105556"/>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500" b="1" i="0" u="none" strike="noStrike" baseline="0">
                <a:solidFill>
                  <a:srgbClr val="000000"/>
                </a:solidFill>
                <a:latin typeface="Calibri"/>
                <a:ea typeface="Calibri"/>
                <a:cs typeface="Calibri"/>
              </a:defRPr>
            </a:pPr>
            <a:r>
              <a:rPr lang="en-US" sz="2500"/>
              <a:t>BARF - Reading Irregular %</a:t>
            </a:r>
          </a:p>
        </c:rich>
      </c:tx>
      <c:layout>
        <c:manualLayout>
          <c:xMode val="edge"/>
          <c:yMode val="edge"/>
          <c:x val="0.21200671344653346"/>
          <c:y val="1.4999621721342482E-2"/>
        </c:manualLayout>
      </c:layout>
      <c:overlay val="0"/>
      <c:spPr>
        <a:noFill/>
        <a:ln w="25400">
          <a:noFill/>
        </a:ln>
      </c:spPr>
    </c:title>
    <c:autoTitleDeleted val="0"/>
    <c:plotArea>
      <c:layout>
        <c:manualLayout>
          <c:layoutTarget val="inner"/>
          <c:xMode val="edge"/>
          <c:yMode val="edge"/>
          <c:x val="0.11266815190217853"/>
          <c:y val="0.10928189616541836"/>
          <c:w val="0.71729538307266849"/>
          <c:h val="0.75501024262211403"/>
        </c:manualLayout>
      </c:layout>
      <c:lineChart>
        <c:grouping val="standard"/>
        <c:varyColors val="0"/>
        <c:ser>
          <c:idx val="0"/>
          <c:order val="0"/>
          <c:tx>
            <c:v>PAS01</c:v>
          </c:tx>
          <c:cat>
            <c:strRef>
              <c:f>'For Slides'!$L$50:$O$50</c:f>
              <c:strCache>
                <c:ptCount val="3"/>
                <c:pt idx="0">
                  <c:v>Pre-tx</c:v>
                </c:pt>
                <c:pt idx="1">
                  <c:v>Post-tx</c:v>
                </c:pt>
                <c:pt idx="2">
                  <c:v>3-MO F/U</c:v>
                </c:pt>
              </c:strCache>
            </c:strRef>
          </c:cat>
          <c:val>
            <c:numRef>
              <c:f>'For Slides'!$M$136:$O$136</c:f>
              <c:numCache>
                <c:formatCode>General</c:formatCode>
                <c:ptCount val="3"/>
                <c:pt idx="0">
                  <c:v>0</c:v>
                </c:pt>
                <c:pt idx="1">
                  <c:v>7</c:v>
                </c:pt>
                <c:pt idx="2">
                  <c:v>7</c:v>
                </c:pt>
              </c:numCache>
            </c:numRef>
          </c:val>
          <c:smooth val="0"/>
        </c:ser>
        <c:ser>
          <c:idx val="1"/>
          <c:order val="1"/>
          <c:tx>
            <c:v>PAS02</c:v>
          </c:tx>
          <c:val>
            <c:numRef>
              <c:f>'PAs02'!$B$42:$D$42</c:f>
              <c:numCache>
                <c:formatCode>General</c:formatCode>
                <c:ptCount val="3"/>
                <c:pt idx="0">
                  <c:v>30</c:v>
                </c:pt>
                <c:pt idx="1">
                  <c:v>30</c:v>
                </c:pt>
                <c:pt idx="2">
                  <c:v>30</c:v>
                </c:pt>
              </c:numCache>
            </c:numRef>
          </c:val>
          <c:smooth val="0"/>
        </c:ser>
        <c:ser>
          <c:idx val="2"/>
          <c:order val="2"/>
          <c:tx>
            <c:v>PAS03</c:v>
          </c:tx>
          <c:val>
            <c:numRef>
              <c:f>'PAs03'!$B$42:$D$42</c:f>
              <c:numCache>
                <c:formatCode>General</c:formatCode>
                <c:ptCount val="3"/>
                <c:pt idx="0">
                  <c:v>10</c:v>
                </c:pt>
                <c:pt idx="1">
                  <c:v>20</c:v>
                </c:pt>
                <c:pt idx="2">
                  <c:v>23</c:v>
                </c:pt>
              </c:numCache>
            </c:numRef>
          </c:val>
          <c:smooth val="0"/>
        </c:ser>
        <c:ser>
          <c:idx val="3"/>
          <c:order val="3"/>
          <c:tx>
            <c:v>PAS04</c:v>
          </c:tx>
          <c:val>
            <c:numRef>
              <c:f>'PAs04'!$B$42:$D$42</c:f>
              <c:numCache>
                <c:formatCode>General</c:formatCode>
                <c:ptCount val="3"/>
                <c:pt idx="0">
                  <c:v>17</c:v>
                </c:pt>
                <c:pt idx="1">
                  <c:v>10</c:v>
                </c:pt>
                <c:pt idx="2">
                  <c:v>7</c:v>
                </c:pt>
              </c:numCache>
            </c:numRef>
          </c:val>
          <c:smooth val="0"/>
        </c:ser>
        <c:ser>
          <c:idx val="4"/>
          <c:order val="4"/>
          <c:tx>
            <c:v>PAS05</c:v>
          </c:tx>
          <c:val>
            <c:numRef>
              <c:f>'PAs05'!$B$44:$D$44</c:f>
              <c:numCache>
                <c:formatCode>General</c:formatCode>
                <c:ptCount val="3"/>
                <c:pt idx="0">
                  <c:v>47</c:v>
                </c:pt>
                <c:pt idx="1">
                  <c:v>63</c:v>
                </c:pt>
                <c:pt idx="2">
                  <c:v>53.3</c:v>
                </c:pt>
              </c:numCache>
            </c:numRef>
          </c:val>
          <c:smooth val="0"/>
        </c:ser>
        <c:ser>
          <c:idx val="5"/>
          <c:order val="5"/>
          <c:tx>
            <c:v>PAS07</c:v>
          </c:tx>
          <c:val>
            <c:numRef>
              <c:f>'PAs07'!$B$42:$D$42</c:f>
              <c:numCache>
                <c:formatCode>General</c:formatCode>
                <c:ptCount val="3"/>
                <c:pt idx="0">
                  <c:v>77</c:v>
                </c:pt>
                <c:pt idx="1">
                  <c:v>93</c:v>
                </c:pt>
                <c:pt idx="2">
                  <c:v>100</c:v>
                </c:pt>
              </c:numCache>
            </c:numRef>
          </c:val>
          <c:smooth val="0"/>
        </c:ser>
        <c:ser>
          <c:idx val="6"/>
          <c:order val="6"/>
          <c:tx>
            <c:v>JPAS01</c:v>
          </c:tx>
          <c:val>
            <c:numRef>
              <c:f>JPAS01!$E$42:$G$42</c:f>
              <c:numCache>
                <c:formatCode>General</c:formatCode>
                <c:ptCount val="3"/>
                <c:pt idx="0">
                  <c:v>23</c:v>
                </c:pt>
                <c:pt idx="1">
                  <c:v>37</c:v>
                </c:pt>
                <c:pt idx="2">
                  <c:v>40</c:v>
                </c:pt>
              </c:numCache>
            </c:numRef>
          </c:val>
          <c:smooth val="0"/>
        </c:ser>
        <c:ser>
          <c:idx val="7"/>
          <c:order val="7"/>
          <c:tx>
            <c:v>JPAS02</c:v>
          </c:tx>
          <c:val>
            <c:numRef>
              <c:f>JPAS02!$E$42:$G$42</c:f>
              <c:numCache>
                <c:formatCode>General</c:formatCode>
                <c:ptCount val="3"/>
                <c:pt idx="0">
                  <c:v>87</c:v>
                </c:pt>
                <c:pt idx="1">
                  <c:v>90</c:v>
                </c:pt>
                <c:pt idx="2">
                  <c:v>77</c:v>
                </c:pt>
              </c:numCache>
            </c:numRef>
          </c:val>
          <c:smooth val="0"/>
        </c:ser>
        <c:ser>
          <c:idx val="8"/>
          <c:order val="8"/>
          <c:tx>
            <c:v>JPAS03</c:v>
          </c:tx>
          <c:val>
            <c:numRef>
              <c:f>JPAS03!$E$42:$G$42</c:f>
              <c:numCache>
                <c:formatCode>General</c:formatCode>
                <c:ptCount val="3"/>
                <c:pt idx="0">
                  <c:v>90</c:v>
                </c:pt>
                <c:pt idx="1">
                  <c:v>93</c:v>
                </c:pt>
                <c:pt idx="2">
                  <c:v>93</c:v>
                </c:pt>
              </c:numCache>
            </c:numRef>
          </c:val>
          <c:smooth val="0"/>
        </c:ser>
        <c:dLbls>
          <c:showLegendKey val="0"/>
          <c:showVal val="0"/>
          <c:showCatName val="0"/>
          <c:showSerName val="0"/>
          <c:showPercent val="0"/>
          <c:showBubbleSize val="0"/>
        </c:dLbls>
        <c:marker val="1"/>
        <c:smooth val="0"/>
        <c:axId val="135355392"/>
        <c:axId val="135361280"/>
      </c:lineChart>
      <c:catAx>
        <c:axId val="135355392"/>
        <c:scaling>
          <c:orientation val="minMax"/>
        </c:scaling>
        <c:delete val="0"/>
        <c:axPos val="b"/>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35361280"/>
        <c:crosses val="autoZero"/>
        <c:auto val="1"/>
        <c:lblAlgn val="ctr"/>
        <c:lblOffset val="100"/>
        <c:noMultiLvlLbl val="0"/>
      </c:catAx>
      <c:valAx>
        <c:axId val="135361280"/>
        <c:scaling>
          <c:orientation val="minMax"/>
          <c:max val="100"/>
        </c:scaling>
        <c:delete val="0"/>
        <c:axPos val="l"/>
        <c:majorGridlines/>
        <c:numFmt formatCode="General" sourceLinked="1"/>
        <c:majorTickMark val="out"/>
        <c:minorTickMark val="none"/>
        <c:tickLblPos val="nextTo"/>
        <c:txPr>
          <a:bodyPr rot="0" vert="horz"/>
          <a:lstStyle/>
          <a:p>
            <a:pPr>
              <a:defRPr sz="2000" b="0" i="0" u="none" strike="noStrike" baseline="0">
                <a:solidFill>
                  <a:srgbClr val="000000"/>
                </a:solidFill>
                <a:latin typeface="Calibri"/>
                <a:ea typeface="Calibri"/>
                <a:cs typeface="Calibri"/>
              </a:defRPr>
            </a:pPr>
            <a:endParaRPr lang="en-US"/>
          </a:p>
        </c:txPr>
        <c:crossAx val="135355392"/>
        <c:crosses val="autoZero"/>
        <c:crossBetween val="between"/>
      </c:valAx>
    </c:plotArea>
    <c:legend>
      <c:legendPos val="r"/>
      <c:layout>
        <c:manualLayout>
          <c:xMode val="edge"/>
          <c:yMode val="edge"/>
          <c:x val="0.8206867290830907"/>
          <c:y val="0.11039434095128411"/>
          <c:w val="0.15985601329396479"/>
          <c:h val="0.78396552793105556"/>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tx1"/>
    </a:solidFill>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E3A92F8C-25E2-4497-B689-77C2E52B9AED}" type="datetimeFigureOut">
              <a:rPr lang="en-US"/>
              <a:pPr>
                <a:defRPr/>
              </a:pPr>
              <a:t>11/1/2011</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0A97949D-6A52-45AB-B49A-1772EA6B032B}"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8A3FE54-6DD0-4169-9FA6-D9AEA3614A93}" type="datetimeFigureOut">
              <a:rPr lang="en-US"/>
              <a:pPr>
                <a:defRPr/>
              </a:pPr>
              <a:t>11/1/2011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31251F3-5078-4725-A27E-8EA1A109EA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55C7F431-893C-466E-BBFB-9F7B8E43C149}" type="datetimeFigureOut">
              <a:rPr lang="en-US"/>
              <a:pPr>
                <a:defRPr/>
              </a:pPr>
              <a:t>11/1/2011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B34F5CD-2B6D-4498-8EE3-63DF4594E28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E2BD296F-D7FF-4F88-AD06-63A28A06ED55}" type="datetimeFigureOut">
              <a:rPr lang="en-US"/>
              <a:pPr>
                <a:defRPr/>
              </a:pPr>
              <a:t>11/1/2011</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0441C6D-ECDE-46EB-9FCF-6043CC6DCE6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E326E2-5138-4513-9E3E-C43CAE71765A}" type="datetimeFigureOut">
              <a:rPr lang="en-US"/>
              <a:pPr>
                <a:defRPr/>
              </a:pPr>
              <a:t>11/1/2011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B3C8B9-B5E6-47D6-8D7A-3B778CDFE4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A06E8EBD-23AB-4674-BA73-D42E1040D441}" type="datetimeFigureOut">
              <a:rPr lang="en-US"/>
              <a:pPr>
                <a:defRPr/>
              </a:pPr>
              <a:t>11/1/2011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B826D89-849E-4EE9-964D-AED3A9D0BC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8DA08B70-6355-4F64-910E-C147CE79CC0C}"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21148900-199A-476E-8076-87D492764B88}" type="datetimeFigureOut">
              <a:rPr lang="en-US"/>
              <a:pPr>
                <a:defRPr/>
              </a:pPr>
              <a:t>11/1/2011</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5DE9C8D-6BCF-45F4-A5B0-C5965117257D}" type="datetimeFigureOut">
              <a:rPr lang="en-US"/>
              <a:pPr>
                <a:defRPr/>
              </a:pPr>
              <a:t>11/1/2011</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84D2363-C303-4881-A1BE-C5526CD1311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5250FE7F-6B79-4AF2-A1F8-1E1685496555}" type="datetimeFigureOut">
              <a:rPr lang="en-US"/>
              <a:pPr>
                <a:defRPr/>
              </a:pPr>
              <a:t>11/1/2011</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3D0ED771-12F2-4EF9-8A38-A926632C8D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F41C7C8D-3DE1-47BB-81B8-759F98423C5D}" type="datetimeFigureOut">
              <a:rPr lang="en-US"/>
              <a:pPr>
                <a:defRPr/>
              </a:pPr>
              <a:t>11/1/2011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7C4FDDB-EC7A-456B-A518-87785DE8FB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E1CC09D7-B135-4182-8501-776C05937ADB}" type="datetimeFigureOut">
              <a:rPr lang="en-US"/>
              <a:pPr>
                <a:defRPr/>
              </a:pPr>
              <a:t>11/1/2011</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AF425D3-6CF3-4E34-8BCE-32C4265F1A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latin typeface="Arial" charset="0"/>
              </a:defRPr>
            </a:lvl1pPr>
          </a:lstStyle>
          <a:p>
            <a:pPr>
              <a:defRPr/>
            </a:pPr>
            <a:fld id="{FEBCEE27-617E-44C3-86BD-406AB71956F7}" type="datetimeFigureOut">
              <a:rPr lang="en-US"/>
              <a:pPr>
                <a:defRPr/>
              </a:pPr>
              <a:t>11/1/2011</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latin typeface="Arial" charset="0"/>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latin typeface="Arial" charset="0"/>
              </a:defRPr>
            </a:lvl1pPr>
          </a:lstStyle>
          <a:p>
            <a:pPr>
              <a:defRPr/>
            </a:pPr>
            <a:fld id="{4FB0AEEF-D7BE-4166-BCC5-BC30D909373C}"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97" r:id="rId1"/>
    <p:sldLayoutId id="2147483789" r:id="rId2"/>
    <p:sldLayoutId id="2147483798" r:id="rId3"/>
    <p:sldLayoutId id="2147483790" r:id="rId4"/>
    <p:sldLayoutId id="2147483799" r:id="rId5"/>
    <p:sldLayoutId id="2147483791" r:id="rId6"/>
    <p:sldLayoutId id="2147483792" r:id="rId7"/>
    <p:sldLayoutId id="2147483793" r:id="rId8"/>
    <p:sldLayoutId id="2147483794" r:id="rId9"/>
    <p:sldLayoutId id="2147483795" r:id="rId10"/>
    <p:sldLayoutId id="2147483796"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8BA2B4"/>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748696"/>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8BA2B4"/>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8BA2B4"/>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jpe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jpe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jpeg"/><Relationship Id="rId25"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jpeg"/><Relationship Id="rId5" Type="http://schemas.openxmlformats.org/officeDocument/2006/relationships/image" Target="../media/image19.png"/><Relationship Id="rId15" Type="http://schemas.openxmlformats.org/officeDocument/2006/relationships/image" Target="../media/image29.jpeg"/><Relationship Id="rId23" Type="http://schemas.openxmlformats.org/officeDocument/2006/relationships/image" Target="../media/image37.jpeg"/><Relationship Id="rId10" Type="http://schemas.openxmlformats.org/officeDocument/2006/relationships/image" Target="../media/image24.png"/><Relationship Id="rId19" Type="http://schemas.openxmlformats.org/officeDocument/2006/relationships/image" Target="../media/image33.jpe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jpeg"/><Relationship Id="rId22" Type="http://schemas.openxmlformats.org/officeDocument/2006/relationships/image" Target="../media/image36.jpeg"/><Relationship Id="rId27"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ideo" Target="file:///E:\s01_pre_vs_post.m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ideo" Target="file:///E:\s01_pre_vs_3mo.m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video" Target="file:///E:\JPAS01_pre_vs_post.mp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ideo" Target="file:///E:\JPAS01_pre_vs_3mon.mp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video" Target="file:///E:\s07_pre_vs_post.m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191000"/>
          </a:xfrm>
        </p:spPr>
        <p:txBody>
          <a:bodyPr>
            <a:normAutofit fontScale="47500" lnSpcReduction="20000"/>
          </a:bodyPr>
          <a:lstStyle/>
          <a:p>
            <a:pPr marL="274320" indent="-274320" algn="ctr" eaLnBrk="1" fontAlgn="auto" hangingPunct="1">
              <a:spcAft>
                <a:spcPts val="0"/>
              </a:spcAft>
              <a:buFont typeface="Wingdings 2"/>
              <a:buNone/>
              <a:defRPr/>
            </a:pPr>
            <a:r>
              <a:rPr lang="en-US" sz="5100" dirty="0" smtClean="0"/>
              <a:t>T. </a:t>
            </a:r>
            <a:r>
              <a:rPr lang="en-US" sz="5100" dirty="0" err="1" smtClean="0"/>
              <a:t>Conway</a:t>
            </a:r>
            <a:r>
              <a:rPr lang="en-US" sz="5100" baseline="30000" dirty="0" err="1" smtClean="0"/>
              <a:t>a,b,c</a:t>
            </a:r>
            <a:r>
              <a:rPr lang="en-US" sz="5100" dirty="0" smtClean="0"/>
              <a:t>, D. </a:t>
            </a:r>
            <a:r>
              <a:rPr lang="en-US" sz="5100" dirty="0" err="1" smtClean="0"/>
              <a:t>Szeles</a:t>
            </a:r>
            <a:r>
              <a:rPr lang="en-US" sz="5100" baseline="30000" dirty="0" err="1" smtClean="0"/>
              <a:t>a,b</a:t>
            </a:r>
            <a:r>
              <a:rPr lang="en-US" sz="5100" dirty="0" smtClean="0"/>
              <a:t>, F. </a:t>
            </a:r>
            <a:r>
              <a:rPr lang="en-US" sz="5100" dirty="0" err="1" smtClean="0"/>
              <a:t>Bowden</a:t>
            </a:r>
            <a:r>
              <a:rPr lang="en-US" sz="5100" baseline="30000" dirty="0" err="1" smtClean="0"/>
              <a:t>b</a:t>
            </a:r>
            <a:r>
              <a:rPr lang="en-US" sz="5100" dirty="0" smtClean="0"/>
              <a:t>, S. </a:t>
            </a:r>
            <a:r>
              <a:rPr lang="en-US" sz="5100" dirty="0" err="1" smtClean="0"/>
              <a:t>Uhazie</a:t>
            </a:r>
            <a:r>
              <a:rPr lang="en-US" sz="5100" baseline="30000" dirty="0" err="1" smtClean="0"/>
              <a:t>b,c</a:t>
            </a:r>
            <a:r>
              <a:rPr lang="en-US" sz="5100" dirty="0" smtClean="0"/>
              <a:t>, J. </a:t>
            </a:r>
            <a:r>
              <a:rPr lang="en-US" sz="5100" dirty="0" err="1" smtClean="0"/>
              <a:t>Gilbert</a:t>
            </a:r>
            <a:r>
              <a:rPr lang="en-US" sz="5100" baseline="30000" dirty="0" err="1" smtClean="0"/>
              <a:t>a</a:t>
            </a:r>
            <a:r>
              <a:rPr lang="en-US" sz="5100" dirty="0" smtClean="0"/>
              <a:t>, C. </a:t>
            </a:r>
            <a:r>
              <a:rPr lang="en-US" sz="5100" dirty="0" err="1" smtClean="0"/>
              <a:t>Hamm</a:t>
            </a:r>
            <a:r>
              <a:rPr lang="en-US" sz="5100" baseline="30000" dirty="0" err="1" smtClean="0"/>
              <a:t>a</a:t>
            </a:r>
            <a:r>
              <a:rPr lang="en-US" sz="5100" dirty="0" smtClean="0"/>
              <a:t>, P. </a:t>
            </a:r>
            <a:r>
              <a:rPr lang="en-US" sz="5100" dirty="0" err="1" smtClean="0"/>
              <a:t>Prilutsky</a:t>
            </a:r>
            <a:r>
              <a:rPr lang="en-US" sz="5100" baseline="30000" dirty="0" err="1" smtClean="0"/>
              <a:t>a</a:t>
            </a:r>
            <a:r>
              <a:rPr lang="en-US" sz="5100" dirty="0" smtClean="0"/>
              <a:t>, B. </a:t>
            </a:r>
            <a:r>
              <a:rPr lang="en-US" sz="5100" dirty="0" err="1" smtClean="0"/>
              <a:t>Crosson</a:t>
            </a:r>
            <a:r>
              <a:rPr lang="en-US" sz="5100" baseline="30000" dirty="0" err="1" smtClean="0"/>
              <a:t>a,b</a:t>
            </a:r>
            <a:r>
              <a:rPr lang="en-US" sz="5100" dirty="0" smtClean="0"/>
              <a:t>, &amp; </a:t>
            </a:r>
          </a:p>
          <a:p>
            <a:pPr marL="274320" indent="-274320" algn="ctr" eaLnBrk="1" fontAlgn="auto" hangingPunct="1">
              <a:spcAft>
                <a:spcPts val="0"/>
              </a:spcAft>
              <a:buFont typeface="Wingdings 2"/>
              <a:buNone/>
              <a:defRPr/>
            </a:pPr>
            <a:r>
              <a:rPr lang="en-US" sz="5100" dirty="0" smtClean="0"/>
              <a:t>L. Gonzalez-</a:t>
            </a:r>
            <a:r>
              <a:rPr lang="en-US" sz="5100" dirty="0" err="1" smtClean="0"/>
              <a:t>Rothi</a:t>
            </a:r>
            <a:r>
              <a:rPr lang="en-US" sz="5100" baseline="30000" dirty="0" err="1" smtClean="0"/>
              <a:t>a,b,c,d</a:t>
            </a:r>
            <a:r>
              <a:rPr lang="en-US" sz="5100" dirty="0" smtClean="0"/>
              <a:t> </a:t>
            </a:r>
          </a:p>
          <a:p>
            <a:pPr marL="274320" indent="-274320" algn="ctr"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r>
              <a:rPr lang="en-US" sz="2900" baseline="30000" dirty="0" err="1" smtClean="0"/>
              <a:t>a</a:t>
            </a:r>
            <a:r>
              <a:rPr lang="en-US" sz="2900" dirty="0" err="1" smtClean="0"/>
              <a:t>VA</a:t>
            </a:r>
            <a:r>
              <a:rPr lang="en-US" sz="2900" dirty="0" smtClean="0"/>
              <a:t> RR&amp;D Brain Rehabilitation Research Center, </a:t>
            </a:r>
            <a:r>
              <a:rPr lang="en-US" sz="2900" dirty="0" err="1" smtClean="0"/>
              <a:t>Malcom</a:t>
            </a:r>
            <a:r>
              <a:rPr lang="en-US" sz="2900" dirty="0" smtClean="0"/>
              <a:t> Randall VA Medical Center, Gainesville, Florida</a:t>
            </a:r>
          </a:p>
          <a:p>
            <a:pPr marL="274320" indent="-274320" eaLnBrk="1" fontAlgn="auto" hangingPunct="1">
              <a:spcAft>
                <a:spcPts val="0"/>
              </a:spcAft>
              <a:buFont typeface="Wingdings 2"/>
              <a:buNone/>
              <a:defRPr/>
            </a:pPr>
            <a:r>
              <a:rPr lang="en-US" sz="2900" baseline="30000" dirty="0" err="1" smtClean="0"/>
              <a:t>b</a:t>
            </a:r>
            <a:r>
              <a:rPr lang="en-US" sz="2900" dirty="0" err="1" smtClean="0"/>
              <a:t>University</a:t>
            </a:r>
            <a:r>
              <a:rPr lang="en-US" sz="2900" dirty="0" smtClean="0"/>
              <a:t> of Florida, Department Clinical and Health Psychology, Gainesville, Florida </a:t>
            </a:r>
          </a:p>
          <a:p>
            <a:pPr marL="274320" indent="-274320" eaLnBrk="1" fontAlgn="auto" hangingPunct="1">
              <a:spcAft>
                <a:spcPts val="0"/>
              </a:spcAft>
              <a:buFont typeface="Wingdings 2"/>
              <a:buNone/>
              <a:defRPr/>
            </a:pPr>
            <a:r>
              <a:rPr lang="en-US" sz="2900" baseline="30000" dirty="0" err="1" smtClean="0"/>
              <a:t>c</a:t>
            </a:r>
            <a:r>
              <a:rPr lang="en-US" sz="2900" dirty="0" err="1" smtClean="0"/>
              <a:t>University</a:t>
            </a:r>
            <a:r>
              <a:rPr lang="en-US" sz="2900" dirty="0" smtClean="0"/>
              <a:t> of Florida, Department of Speech, Language and Hearing Sciences, Gainesville, Florida</a:t>
            </a:r>
          </a:p>
          <a:p>
            <a:pPr marL="274320" indent="-274320" eaLnBrk="1" fontAlgn="auto" hangingPunct="1">
              <a:spcAft>
                <a:spcPts val="0"/>
              </a:spcAft>
              <a:buFont typeface="Wingdings 2"/>
              <a:buNone/>
              <a:defRPr/>
            </a:pPr>
            <a:r>
              <a:rPr lang="en-US" sz="2900" baseline="30000" dirty="0" err="1" smtClean="0"/>
              <a:t>d</a:t>
            </a:r>
            <a:r>
              <a:rPr lang="en-US" sz="2900" dirty="0" err="1" smtClean="0"/>
              <a:t>University</a:t>
            </a:r>
            <a:r>
              <a:rPr lang="en-US" sz="2900" dirty="0" smtClean="0"/>
              <a:t> of Florida, Department of Neurology, Gainesville, Florida</a:t>
            </a:r>
          </a:p>
          <a:p>
            <a:pPr marL="274320" indent="-274320" algn="ctr" eaLnBrk="1" fontAlgn="auto" hangingPunct="1">
              <a:spcAft>
                <a:spcPts val="0"/>
              </a:spcAft>
              <a:buFont typeface="Wingdings 2"/>
              <a:buChar char=""/>
              <a:defRPr/>
            </a:pPr>
            <a:endParaRPr lang="en-US" dirty="0" smtClean="0"/>
          </a:p>
          <a:p>
            <a:pPr marL="274320" indent="-274320" algn="ctr"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r>
              <a:rPr lang="en-US" sz="2200" dirty="0" smtClean="0"/>
              <a:t>Acknowledged support: </a:t>
            </a:r>
          </a:p>
          <a:p>
            <a:pPr marL="0" indent="0" eaLnBrk="1" fontAlgn="auto" hangingPunct="1">
              <a:spcAft>
                <a:spcPts val="0"/>
              </a:spcAft>
              <a:buFont typeface="Wingdings 2"/>
              <a:buNone/>
              <a:defRPr/>
            </a:pPr>
            <a:r>
              <a:rPr lang="en-US" sz="2200" dirty="0" smtClean="0"/>
              <a:t>VA RR&amp;D Center of Excellence (#B3149-C), Career Development (C2743V &amp; B6699W), and Career Scientist awards (B5083L &amp; B6364L). </a:t>
            </a:r>
            <a:endParaRPr lang="en-US" sz="2200" dirty="0"/>
          </a:p>
        </p:txBody>
      </p:sp>
      <p:sp>
        <p:nvSpPr>
          <p:cNvPr id="2" name="Title 1"/>
          <p:cNvSpPr>
            <a:spLocks noGrp="1"/>
          </p:cNvSpPr>
          <p:nvPr>
            <p:ph type="title"/>
          </p:nvPr>
        </p:nvSpPr>
        <p:spPr>
          <a:xfrm>
            <a:off x="457200" y="152400"/>
            <a:ext cx="8229600" cy="1981200"/>
          </a:xfrm>
        </p:spPr>
        <p:txBody>
          <a:bodyPr>
            <a:noAutofit/>
          </a:bodyPr>
          <a:lstStyle/>
          <a:p>
            <a:pPr eaLnBrk="1" fontAlgn="auto" hangingPunct="1">
              <a:spcAft>
                <a:spcPts val="0"/>
              </a:spcAft>
              <a:defRPr/>
            </a:pPr>
            <a:r>
              <a:rPr lang="en-US" sz="3600" b="1" dirty="0" smtClean="0">
                <a:solidFill>
                  <a:srgbClr val="FFFFFF"/>
                </a:solidFill>
              </a:rPr>
              <a:t>Multimodal Treatment of Adults with Post-stroke Phonological Alexia: Behavioral and </a:t>
            </a:r>
            <a:r>
              <a:rPr lang="en-US" sz="3600" b="1" dirty="0" err="1" smtClean="0">
                <a:solidFill>
                  <a:srgbClr val="FFFFFF"/>
                </a:solidFill>
              </a:rPr>
              <a:t>fMRI</a:t>
            </a:r>
            <a:r>
              <a:rPr lang="en-US" sz="3600" b="1" dirty="0" smtClean="0">
                <a:solidFill>
                  <a:srgbClr val="FFFFFF"/>
                </a:solidFill>
              </a:rPr>
              <a:t> Outcomes</a:t>
            </a:r>
            <a:endParaRPr sz="3600" b="1"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457200" y="381000"/>
            <a:ext cx="8229600" cy="5715000"/>
          </a:xfrm>
        </p:spPr>
        <p:txBody>
          <a:bodyPr/>
          <a:lstStyle/>
          <a:p>
            <a:pPr>
              <a:buFont typeface="Wingdings 2" pitchFamily="18" charset="2"/>
              <a:buNone/>
            </a:pPr>
            <a:r>
              <a:rPr lang="en-US" smtClean="0"/>
              <a:t>Does  a new version of MMiT consistently improve phonological processing and phonological reading skills for a group of adults with chronic aphasia and phonological alexia?</a:t>
            </a:r>
          </a:p>
          <a:p>
            <a:pPr>
              <a:buFont typeface="Wingdings 2" pitchFamily="18" charset="2"/>
              <a:buNone/>
            </a:pPr>
            <a:r>
              <a:rPr lang="en-US" b="1" smtClean="0"/>
              <a:t>Hypothesis</a:t>
            </a:r>
            <a:r>
              <a:rPr lang="en-US" smtClean="0"/>
              <a:t>: Hierarchically training multimodal features of phonemes and their application to training phonological awareness, phoneme to grapheme associations and phonological reading provides a vicariative mechanism for improving phonological processing and reading skills. </a:t>
            </a:r>
          </a:p>
          <a:p>
            <a:pPr>
              <a:buFont typeface="Wingdings 2" pitchFamily="18" charset="2"/>
              <a:buNone/>
            </a:pPr>
            <a:r>
              <a:rPr lang="en-US" b="1" smtClean="0"/>
              <a:t>Prediction</a:t>
            </a:r>
            <a:r>
              <a:rPr lang="en-US" smtClean="0"/>
              <a:t>: Improved phonological awareness and reading skills accompanied by increased perilesional activity in IFG , SMG, STG or in their non-dominant hemisphere homologues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480048" cy="2301240"/>
          </a:xfrm>
        </p:spPr>
        <p:txBody>
          <a:bodyPr>
            <a:normAutofit/>
          </a:bodyPr>
          <a:lstStyle/>
          <a:p>
            <a:pPr eaLnBrk="1" fontAlgn="auto" hangingPunct="1">
              <a:spcAft>
                <a:spcPts val="0"/>
              </a:spcAft>
              <a:defRPr/>
            </a:pPr>
            <a:r>
              <a:rPr b="1" smtClean="0"/>
              <a:t>Methods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480048" cy="2301240"/>
          </a:xfrm>
        </p:spPr>
        <p:txBody>
          <a:bodyPr>
            <a:normAutofit/>
          </a:bodyPr>
          <a:lstStyle/>
          <a:p>
            <a:pPr eaLnBrk="1" fontAlgn="auto" hangingPunct="1">
              <a:spcAft>
                <a:spcPts val="0"/>
              </a:spcAft>
              <a:defRPr/>
            </a:pPr>
            <a:r>
              <a:rPr b="1" smtClean="0"/>
              <a:t>Participants</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N=9</a:t>
            </a: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monolingual English speaking</a:t>
            </a: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mean age</a:t>
            </a:r>
            <a:r>
              <a:rPr lang="en-US" altLang="zh-TW" dirty="0" smtClean="0">
                <a:ea typeface="PMingLiU" pitchFamily="18" charset="-120"/>
                <a:sym typeface="Wingdings 2" pitchFamily="18" charset="2"/>
              </a:rPr>
              <a:t> 53 years 6 months </a:t>
            </a:r>
            <a:r>
              <a:rPr lang="en-US" altLang="zh-TW" dirty="0" smtClean="0">
                <a:ea typeface="ＭＳ 明朝" pitchFamily="49" charset="-128"/>
                <a:sym typeface="Wingdings 2" pitchFamily="18" charset="2"/>
              </a:rPr>
              <a:t>(43-62</a:t>
            </a:r>
            <a:r>
              <a:rPr lang="en-US" altLang="zh-TW" dirty="0" smtClean="0">
                <a:ea typeface="PMingLiU" pitchFamily="18" charset="-120"/>
                <a:sym typeface="Wingdings 2" pitchFamily="18" charset="2"/>
              </a:rPr>
              <a:t>)</a:t>
            </a:r>
            <a:endParaRPr lang="en-US" altLang="zh-TW" dirty="0" smtClean="0">
              <a:ea typeface="ＭＳ 明朝" pitchFamily="49" charset="-128"/>
              <a:sym typeface="Wingdings 2" pitchFamily="18" charset="2"/>
            </a:endParaRP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8 </a:t>
            </a:r>
            <a:r>
              <a:rPr lang="en-US" altLang="zh-TW" dirty="0" smtClean="0">
                <a:ea typeface="PMingLiU" pitchFamily="18" charset="-120"/>
                <a:sym typeface="Wingdings 2" pitchFamily="18" charset="2"/>
              </a:rPr>
              <a:t>males</a:t>
            </a:r>
          </a:p>
          <a:p>
            <a:pPr marL="374650" indent="-374650" algn="just" defTabSz="749300">
              <a:buFont typeface="Wingdings 2" pitchFamily="18" charset="2"/>
              <a:buChar char=""/>
              <a:tabLst>
                <a:tab pos="374650" algn="l"/>
              </a:tabLst>
              <a:defRPr/>
            </a:pPr>
            <a:r>
              <a:rPr lang="en-US" altLang="zh-TW" dirty="0" smtClean="0">
                <a:ea typeface="PMingLiU" pitchFamily="18" charset="-120"/>
                <a:sym typeface="Wingdings 2" pitchFamily="18" charset="2"/>
              </a:rPr>
              <a:t>mean </a:t>
            </a:r>
            <a:r>
              <a:rPr lang="en-US" altLang="zh-TW" dirty="0" smtClean="0">
                <a:ea typeface="ＭＳ 明朝" pitchFamily="49" charset="-128"/>
                <a:sym typeface="Wingdings 2" pitchFamily="18" charset="2"/>
              </a:rPr>
              <a:t>education 14 </a:t>
            </a:r>
            <a:r>
              <a:rPr lang="en-US" altLang="zh-TW" dirty="0" smtClean="0">
                <a:ea typeface="PMingLiU" pitchFamily="18" charset="-120"/>
                <a:sym typeface="Wingdings 2" pitchFamily="18" charset="2"/>
              </a:rPr>
              <a:t>years (12-16)</a:t>
            </a: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left-hemisphere stroke</a:t>
            </a: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mean duration post onset 53 months (10.6</a:t>
            </a:r>
            <a:r>
              <a:rPr lang="en-US" altLang="zh-TW" dirty="0" smtClean="0">
                <a:ea typeface="PMingLiU" pitchFamily="18" charset="-120"/>
                <a:sym typeface="Wingdings 2" pitchFamily="18" charset="2"/>
              </a:rPr>
              <a:t>-146)</a:t>
            </a:r>
            <a:endParaRPr lang="en-US" altLang="zh-TW" dirty="0" smtClean="0">
              <a:ea typeface="ＭＳ 明朝" pitchFamily="49" charset="-128"/>
              <a:sym typeface="Wingdings 2" pitchFamily="18" charset="2"/>
            </a:endParaRP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WAB AQ =71.9 (42.6 - 93.2)</a:t>
            </a:r>
          </a:p>
          <a:p>
            <a:pPr marL="374650" indent="-374650" algn="just" defTabSz="749300">
              <a:buFont typeface="Wingdings 2" pitchFamily="18" charset="2"/>
              <a:buChar char=""/>
              <a:tabLst>
                <a:tab pos="374650" algn="l"/>
              </a:tabLst>
              <a:defRPr/>
            </a:pPr>
            <a:r>
              <a:rPr lang="en-US" altLang="zh-TW" dirty="0" smtClean="0">
                <a:ea typeface="ＭＳ 明朝" pitchFamily="49" charset="-128"/>
                <a:sym typeface="Wingdings 2" pitchFamily="18" charset="2"/>
              </a:rPr>
              <a:t>BNT=26 (1-51; SD = 19.1)</a:t>
            </a:r>
          </a:p>
          <a:p>
            <a:pPr eaLnBrk="1" hangingPunct="1">
              <a:defRPr/>
            </a:pPr>
            <a:endParaRPr lang="en-US" dirty="0"/>
          </a:p>
        </p:txBody>
      </p:sp>
      <p:sp>
        <p:nvSpPr>
          <p:cNvPr id="3" name="Title 2"/>
          <p:cNvSpPr>
            <a:spLocks noGrp="1"/>
          </p:cNvSpPr>
          <p:nvPr>
            <p:ph type="title"/>
          </p:nvPr>
        </p:nvSpPr>
        <p:spPr/>
        <p:txBody>
          <a:bodyPr/>
          <a:lstStyle/>
          <a:p>
            <a:pPr eaLnBrk="1" hangingPunct="1">
              <a:defRPr/>
            </a:pPr>
            <a:r>
              <a:rPr smtClean="0"/>
              <a:t>Participants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r>
              <a:rPr lang="en-US" altLang="zh-TW" smtClean="0">
                <a:ea typeface="PMingLiU"/>
                <a:cs typeface="PMingLiU"/>
              </a:rPr>
              <a:t>left hemisphere stroke </a:t>
            </a:r>
          </a:p>
          <a:p>
            <a:pPr eaLnBrk="1" hangingPunct="1"/>
            <a:r>
              <a:rPr lang="en-US" altLang="zh-TW" smtClean="0">
                <a:ea typeface="PMingLiU"/>
                <a:cs typeface="PMingLiU"/>
              </a:rPr>
              <a:t>aphasia</a:t>
            </a:r>
          </a:p>
          <a:p>
            <a:pPr eaLnBrk="1" hangingPunct="1"/>
            <a:r>
              <a:rPr lang="en-US" altLang="zh-TW" smtClean="0">
                <a:ea typeface="PMingLiU"/>
                <a:cs typeface="PMingLiU"/>
              </a:rPr>
              <a:t>Impaired, but measurable phonological processing</a:t>
            </a:r>
          </a:p>
          <a:p>
            <a:pPr eaLnBrk="1" hangingPunct="1"/>
            <a:r>
              <a:rPr lang="en-US" altLang="zh-TW" smtClean="0">
                <a:ea typeface="PMingLiU"/>
                <a:cs typeface="PMingLiU"/>
              </a:rPr>
              <a:t>impaired pseudoword and real word reading </a:t>
            </a:r>
          </a:p>
          <a:p>
            <a:pPr eaLnBrk="1" hangingPunct="1"/>
            <a:r>
              <a:rPr lang="en-US" altLang="zh-TW" smtClean="0">
                <a:ea typeface="PMingLiU"/>
                <a:cs typeface="PMingLiU"/>
              </a:rPr>
              <a:t>auditory comprehension sufficient to complete the treatment protocol</a:t>
            </a:r>
            <a:endParaRPr lang="en-US" altLang="zh-TW" smtClean="0">
              <a:ea typeface="MS Mincho" pitchFamily="49" charset="-128"/>
              <a:sym typeface="Wingdings 2" pitchFamily="18" charset="2"/>
            </a:endParaRPr>
          </a:p>
          <a:p>
            <a:pPr eaLnBrk="1" hangingPunct="1"/>
            <a:endParaRPr lang="en-US" smtClean="0"/>
          </a:p>
        </p:txBody>
      </p:sp>
      <p:sp>
        <p:nvSpPr>
          <p:cNvPr id="3" name="Title 2"/>
          <p:cNvSpPr>
            <a:spLocks noGrp="1"/>
          </p:cNvSpPr>
          <p:nvPr>
            <p:ph type="title"/>
          </p:nvPr>
        </p:nvSpPr>
        <p:spPr/>
        <p:txBody>
          <a:bodyPr/>
          <a:lstStyle/>
          <a:p>
            <a:pPr eaLnBrk="1" hangingPunct="1">
              <a:defRPr/>
            </a:pPr>
            <a:r>
              <a:rPr smtClean="0"/>
              <a:t>Participants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r>
              <a:rPr lang="en-US" altLang="zh-TW" smtClean="0">
                <a:ea typeface="PMingLiU"/>
                <a:cs typeface="Times New Roman" pitchFamily="18" charset="0"/>
                <a:sym typeface="Wingdings 2" pitchFamily="18" charset="2"/>
              </a:rPr>
              <a:t>T1 MRI showed left hemisphere infarction</a:t>
            </a:r>
            <a:r>
              <a:rPr lang="en-US" altLang="zh-TW" smtClean="0">
                <a:ea typeface="MS Mincho" pitchFamily="49" charset="-128"/>
                <a:cs typeface="Times New Roman" pitchFamily="18" charset="0"/>
                <a:sym typeface="Wingdings 2" pitchFamily="18" charset="2"/>
              </a:rPr>
              <a:t>.</a:t>
            </a:r>
          </a:p>
          <a:p>
            <a:pPr eaLnBrk="1" hangingPunct="1"/>
            <a:endParaRPr lang="en-US" smtClean="0">
              <a:ea typeface="MS Mincho" pitchFamily="49" charset="-128"/>
              <a:cs typeface="Times New Roman" pitchFamily="18" charset="0"/>
            </a:endParaRPr>
          </a:p>
        </p:txBody>
      </p:sp>
      <p:sp>
        <p:nvSpPr>
          <p:cNvPr id="3" name="Title 2"/>
          <p:cNvSpPr>
            <a:spLocks noGrp="1"/>
          </p:cNvSpPr>
          <p:nvPr>
            <p:ph type="title"/>
          </p:nvPr>
        </p:nvSpPr>
        <p:spPr/>
        <p:txBody>
          <a:bodyPr/>
          <a:lstStyle/>
          <a:p>
            <a:pPr eaLnBrk="1" hangingPunct="1">
              <a:defRPr/>
            </a:pPr>
            <a:r>
              <a:rPr smtClean="0"/>
              <a:t>Participants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PAS01</a:t>
            </a:r>
            <a:endParaRPr b="1"/>
          </a:p>
        </p:txBody>
      </p:sp>
      <p:pic>
        <p:nvPicPr>
          <p:cNvPr id="20483" name="Picture 2" descr="\\file.phhp.ufl.edu\home\twc\data\docs\BRRC\Manuscripts\Conway - CDA-2\CfNS\PAS01.png"/>
          <p:cNvPicPr>
            <a:picLocks noGrp="1" noChangeAspect="1" noChangeArrowheads="1"/>
          </p:cNvPicPr>
          <p:nvPr>
            <p:ph idx="1"/>
          </p:nvPr>
        </p:nvPicPr>
        <p:blipFill>
          <a:blip r:embed="rId2" cstate="print"/>
          <a:srcRect/>
          <a:stretch>
            <a:fillRect/>
          </a:stretch>
        </p:blipFill>
        <p:spPr>
          <a:xfrm>
            <a:off x="457200" y="1524000"/>
            <a:ext cx="8229600" cy="34734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PAS02</a:t>
            </a:r>
            <a:endParaRPr b="1"/>
          </a:p>
        </p:txBody>
      </p:sp>
      <p:pic>
        <p:nvPicPr>
          <p:cNvPr id="21507" name="Picture 2" descr="\\file.phhp.ufl.edu\home\twc\data\docs\BRRC\Manuscripts\Conway - CDA-2\CfNS\JPAS02.png"/>
          <p:cNvPicPr>
            <a:picLocks noGrp="1" noChangeAspect="1" noChangeArrowheads="1"/>
          </p:cNvPicPr>
          <p:nvPr>
            <p:ph idx="1"/>
          </p:nvPr>
        </p:nvPicPr>
        <p:blipFill>
          <a:blip r:embed="rId2" cstate="print"/>
          <a:srcRect/>
          <a:stretch>
            <a:fillRect/>
          </a:stretch>
        </p:blipFill>
        <p:spPr>
          <a:xfrm>
            <a:off x="457200" y="1447800"/>
            <a:ext cx="8229600" cy="34925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PAS03</a:t>
            </a:r>
            <a:endParaRPr b="1"/>
          </a:p>
        </p:txBody>
      </p:sp>
      <p:pic>
        <p:nvPicPr>
          <p:cNvPr id="22531" name="Picture 2" descr="\\file.phhp.ufl.edu\home\twc\data\docs\BRRC\Manuscripts\Conway - CDA-2\CfNS\PAS03.png"/>
          <p:cNvPicPr>
            <a:picLocks noGrp="1" noChangeAspect="1" noChangeArrowheads="1"/>
          </p:cNvPicPr>
          <p:nvPr>
            <p:ph idx="1"/>
          </p:nvPr>
        </p:nvPicPr>
        <p:blipFill>
          <a:blip r:embed="rId2" cstate="print"/>
          <a:srcRect/>
          <a:stretch>
            <a:fillRect/>
          </a:stretch>
        </p:blipFill>
        <p:spPr>
          <a:xfrm>
            <a:off x="457200" y="1524000"/>
            <a:ext cx="8229600" cy="34813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PAS04	</a:t>
            </a:r>
            <a:endParaRPr b="1"/>
          </a:p>
        </p:txBody>
      </p:sp>
      <p:pic>
        <p:nvPicPr>
          <p:cNvPr id="23555" name="Picture 2" descr="\\file.phhp.ufl.edu\home\twc\data\docs\BRRC\Manuscripts\Conway - CDA-2\CfNS\PAS04.png"/>
          <p:cNvPicPr>
            <a:picLocks noGrp="1" noChangeAspect="1" noChangeArrowheads="1"/>
          </p:cNvPicPr>
          <p:nvPr>
            <p:ph idx="1"/>
          </p:nvPr>
        </p:nvPicPr>
        <p:blipFill>
          <a:blip r:embed="rId2" cstate="print"/>
          <a:srcRect/>
          <a:stretch>
            <a:fillRect/>
          </a:stretch>
        </p:blipFill>
        <p:spPr>
          <a:xfrm>
            <a:off x="457200" y="1600200"/>
            <a:ext cx="8229600" cy="34686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762000"/>
            <a:ext cx="9144000" cy="6096000"/>
          </a:xfrm>
        </p:spPr>
        <p:txBody>
          <a:bodyPr/>
          <a:lstStyle/>
          <a:p>
            <a:pPr eaLnBrk="1" hangingPunct="1"/>
            <a:r>
              <a:rPr lang="en-US" sz="2100" smtClean="0"/>
              <a:t>A dual-route model of reading characterizes post-stroke phonological alexia as impaired indirect route reading skills (difficulty with grapheme-to-phoneme conversion). While indirect route reading is aided by phonological processing, few alexia studies retrain phonological processing before attempting to retrain indirect route reading. Conversely in developmental dyslexia, a multimodal treatment markedly improved phonological processing and then indirect route reading. Preliminary attempts with a version of this multimodal treatment to improve phonological alexia produced positive results for some participants and pilot evidence of neural reorganization on fMRI. Thus, we aimed to produce consistent outcomes by treating ten adults with homogeneous post-stroke phonological alexia and measuring changes in neural plasticity (fMRI) during overt reading. We employed a mixed-effects, single-subject research design. All participants demonstrated consistent progress through treatment stages (indicating improved phonological processing and indirect route reading with novel treatment pseudowords) and showed inconsistent outcomes on multiple-probes and pre- versus post-treatment standardized assessments. </a:t>
            </a:r>
          </a:p>
        </p:txBody>
      </p:sp>
      <p:sp>
        <p:nvSpPr>
          <p:cNvPr id="2" name="Title 1"/>
          <p:cNvSpPr>
            <a:spLocks noGrp="1"/>
          </p:cNvSpPr>
          <p:nvPr>
            <p:ph type="title"/>
          </p:nvPr>
        </p:nvSpPr>
        <p:spPr>
          <a:xfrm>
            <a:off x="304800" y="152400"/>
            <a:ext cx="8382000" cy="609600"/>
          </a:xfrm>
        </p:spPr>
        <p:txBody>
          <a:bodyPr>
            <a:normAutofit fontScale="90000"/>
          </a:bodyPr>
          <a:lstStyle/>
          <a:p>
            <a:pPr eaLnBrk="1" fontAlgn="auto" hangingPunct="1">
              <a:spcAft>
                <a:spcPts val="0"/>
              </a:spcAft>
              <a:defRPr/>
            </a:pPr>
            <a:r>
              <a:rPr sz="3600" smtClean="0"/>
              <a:t>Abstract</a:t>
            </a:r>
            <a:endParaRPr sz="3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PAS05</a:t>
            </a:r>
            <a:endParaRPr b="1"/>
          </a:p>
        </p:txBody>
      </p:sp>
      <p:pic>
        <p:nvPicPr>
          <p:cNvPr id="24579" name="Picture 2" descr="\\file.phhp.ufl.edu\home\twc\data\docs\BRRC\Manuscripts\Conway - CDA-2\CfNS\PAS05.png"/>
          <p:cNvPicPr>
            <a:picLocks noGrp="1" noChangeAspect="1" noChangeArrowheads="1"/>
          </p:cNvPicPr>
          <p:nvPr>
            <p:ph idx="1"/>
          </p:nvPr>
        </p:nvPicPr>
        <p:blipFill>
          <a:blip r:embed="rId2" cstate="print"/>
          <a:srcRect/>
          <a:stretch>
            <a:fillRect/>
          </a:stretch>
        </p:blipFill>
        <p:spPr>
          <a:xfrm>
            <a:off x="457200" y="1447800"/>
            <a:ext cx="8229600" cy="34591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PAS07</a:t>
            </a:r>
            <a:endParaRPr b="1"/>
          </a:p>
        </p:txBody>
      </p:sp>
      <p:pic>
        <p:nvPicPr>
          <p:cNvPr id="25603" name="Picture 2" descr="\\file.phhp.ufl.edu\home\twc\data\docs\BRRC\Manuscripts\Conway - CDA-2\CfNS\PAS07.png"/>
          <p:cNvPicPr>
            <a:picLocks noGrp="1" noChangeAspect="1" noChangeArrowheads="1"/>
          </p:cNvPicPr>
          <p:nvPr>
            <p:ph idx="1"/>
          </p:nvPr>
        </p:nvPicPr>
        <p:blipFill>
          <a:blip r:embed="rId2" cstate="print"/>
          <a:srcRect/>
          <a:stretch>
            <a:fillRect/>
          </a:stretch>
        </p:blipFill>
        <p:spPr>
          <a:xfrm>
            <a:off x="457200" y="1600200"/>
            <a:ext cx="8229600" cy="348615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JPAS01</a:t>
            </a:r>
            <a:endParaRPr b="1"/>
          </a:p>
        </p:txBody>
      </p:sp>
      <p:pic>
        <p:nvPicPr>
          <p:cNvPr id="26627" name="Picture 2" descr="\\file.phhp.ufl.edu\home\twc\data\docs\BRRC\Manuscripts\Conway - CDA-2\CfNS\JPAS01.png"/>
          <p:cNvPicPr>
            <a:picLocks noGrp="1" noChangeAspect="1" noChangeArrowheads="1"/>
          </p:cNvPicPr>
          <p:nvPr>
            <p:ph idx="1"/>
          </p:nvPr>
        </p:nvPicPr>
        <p:blipFill>
          <a:blip r:embed="rId2" cstate="print"/>
          <a:srcRect/>
          <a:stretch>
            <a:fillRect/>
          </a:stretch>
        </p:blipFill>
        <p:spPr>
          <a:xfrm>
            <a:off x="533400" y="1524000"/>
            <a:ext cx="8229600" cy="35020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JPAS02</a:t>
            </a:r>
            <a:endParaRPr b="1"/>
          </a:p>
        </p:txBody>
      </p:sp>
      <p:pic>
        <p:nvPicPr>
          <p:cNvPr id="27651" name="Picture 2" descr="\\file.phhp.ufl.edu\home\twc\data\docs\BRRC\Manuscripts\Conway - CDA-2\CfNS\PAS02.png"/>
          <p:cNvPicPr>
            <a:picLocks noGrp="1" noChangeAspect="1" noChangeArrowheads="1"/>
          </p:cNvPicPr>
          <p:nvPr>
            <p:ph idx="1"/>
          </p:nvPr>
        </p:nvPicPr>
        <p:blipFill>
          <a:blip r:embed="rId2" cstate="print"/>
          <a:srcRect/>
          <a:stretch>
            <a:fillRect/>
          </a:stretch>
        </p:blipFill>
        <p:spPr>
          <a:xfrm>
            <a:off x="533400" y="1524000"/>
            <a:ext cx="8229600" cy="348138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r>
              <a:rPr b="1" smtClean="0"/>
              <a:t>JPAS03</a:t>
            </a:r>
            <a:endParaRPr b="1"/>
          </a:p>
        </p:txBody>
      </p:sp>
      <p:pic>
        <p:nvPicPr>
          <p:cNvPr id="28675" name="Picture 2" descr="\\file.phhp.ufl.edu\home\twc\data\docs\BRRC\Manuscripts\Conway - CDA-2\CfNS\JPAS03.png"/>
          <p:cNvPicPr>
            <a:picLocks noGrp="1" noChangeAspect="1" noChangeArrowheads="1"/>
          </p:cNvPicPr>
          <p:nvPr>
            <p:ph idx="1"/>
          </p:nvPr>
        </p:nvPicPr>
        <p:blipFill>
          <a:blip r:embed="rId2" cstate="print"/>
          <a:srcRect/>
          <a:stretch>
            <a:fillRect/>
          </a:stretch>
        </p:blipFill>
        <p:spPr>
          <a:xfrm>
            <a:off x="533400" y="1541463"/>
            <a:ext cx="8229600" cy="34877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8160"/>
            <a:ext cx="6480048" cy="2301240"/>
          </a:xfrm>
        </p:spPr>
        <p:txBody>
          <a:bodyPr>
            <a:normAutofit/>
          </a:bodyPr>
          <a:lstStyle/>
          <a:p>
            <a:pPr eaLnBrk="1" fontAlgn="auto" hangingPunct="1">
              <a:spcAft>
                <a:spcPts val="0"/>
              </a:spcAft>
              <a:defRPr/>
            </a:pPr>
            <a:r>
              <a:rPr b="1" smtClean="0"/>
              <a:t>Methods</a:t>
            </a:r>
            <a:br>
              <a:rPr b="1" smtClean="0"/>
            </a:br>
            <a:r>
              <a:rPr sz="4000" b="1" smtClean="0"/>
              <a:t>Behavioral Treatment</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marL="374650" indent="-374650" defTabSz="749300">
              <a:buFontTx/>
              <a:buChar char="•"/>
              <a:tabLst>
                <a:tab pos="374650" algn="l"/>
              </a:tabLst>
            </a:pPr>
            <a:r>
              <a:rPr lang="en-US" altLang="zh-TW" smtClean="0">
                <a:ea typeface="PMingLiU"/>
                <a:cs typeface="PMingLiU"/>
              </a:rPr>
              <a:t>Single-subject mixed effects (multiple-probe &amp; ABA)</a:t>
            </a:r>
          </a:p>
          <a:p>
            <a:pPr marL="374650" indent="-374650" defTabSz="749300">
              <a:buFontTx/>
              <a:buChar char="•"/>
              <a:tabLst>
                <a:tab pos="374650" algn="l"/>
              </a:tabLst>
            </a:pPr>
            <a:r>
              <a:rPr lang="en-US" altLang="zh-TW" smtClean="0">
                <a:ea typeface="PMingLiU"/>
                <a:cs typeface="PMingLiU"/>
              </a:rPr>
              <a:t>Multiple probes (baseline, treatment, post, 3-month)</a:t>
            </a:r>
          </a:p>
          <a:p>
            <a:pPr marL="741363" lvl="1" indent="-374650" defTabSz="749300">
              <a:buFontTx/>
              <a:buChar char="•"/>
              <a:tabLst>
                <a:tab pos="374650" algn="l"/>
              </a:tabLst>
            </a:pPr>
            <a:r>
              <a:rPr lang="en-US" altLang="zh-TW" smtClean="0">
                <a:ea typeface="PMingLiU"/>
                <a:cs typeface="PMingLiU"/>
              </a:rPr>
              <a:t>Word reading, Pseudoword Reading, Pseudoword Repetition, Orthographic Irregular Word Spelling</a:t>
            </a:r>
          </a:p>
          <a:p>
            <a:pPr marL="374650" indent="-374650" defTabSz="749300">
              <a:buFontTx/>
              <a:buChar char="•"/>
              <a:tabLst>
                <a:tab pos="374650" algn="l"/>
              </a:tabLst>
            </a:pPr>
            <a:r>
              <a:rPr lang="en-US" altLang="zh-TW" smtClean="0">
                <a:ea typeface="PMingLiU"/>
                <a:cs typeface="PMingLiU"/>
              </a:rPr>
              <a:t>Standardized testing (pre-treatment, post-, 3-month)</a:t>
            </a:r>
          </a:p>
          <a:p>
            <a:pPr marL="374650" indent="-374650" defTabSz="749300">
              <a:buFontTx/>
              <a:buChar char="•"/>
              <a:tabLst>
                <a:tab pos="374650" algn="l"/>
              </a:tabLst>
            </a:pPr>
            <a:r>
              <a:rPr lang="en-US" altLang="zh-TW" smtClean="0">
                <a:ea typeface="PMingLiU"/>
                <a:cs typeface="PMingLiU"/>
              </a:rPr>
              <a:t>1:1 treatment, 2-4 hrs/day, 4-5 days/week, ~12-weeks, ~120 hours </a:t>
            </a:r>
          </a:p>
          <a:p>
            <a:pPr marL="374650" indent="-374650" defTabSz="749300">
              <a:buFontTx/>
              <a:buChar char="•"/>
              <a:tabLst>
                <a:tab pos="374650" algn="l"/>
              </a:tabLst>
            </a:pPr>
            <a:r>
              <a:rPr lang="en-US" altLang="zh-TW" smtClean="0">
                <a:ea typeface="PMingLiU"/>
                <a:cs typeface="PMingLiU"/>
              </a:rPr>
              <a:t>Modified version of </a:t>
            </a:r>
            <a:r>
              <a:rPr lang="en-US" altLang="zh-TW" smtClean="0">
                <a:ea typeface="PMingLiU"/>
                <a:cs typeface="Times New Roman" pitchFamily="18" charset="0"/>
              </a:rPr>
              <a:t>Lindamood Phoneme Sequencing Program (LiPS</a:t>
            </a:r>
            <a:r>
              <a:rPr lang="en-US" altLang="zh-TW" baseline="30000" smtClean="0">
                <a:ea typeface="PMingLiU"/>
                <a:cs typeface="Times New Roman" pitchFamily="18" charset="0"/>
              </a:rPr>
              <a:t>TM</a:t>
            </a:r>
            <a:r>
              <a:rPr lang="en-US" altLang="zh-TW" smtClean="0">
                <a:ea typeface="PMingLiU"/>
                <a:cs typeface="PMingLiU"/>
              </a:rPr>
              <a:t>) </a:t>
            </a:r>
            <a:r>
              <a:rPr lang="en-US" altLang="zh-TW" sz="2000" smtClean="0">
                <a:ea typeface="PMingLiU"/>
                <a:cs typeface="PMingLiU"/>
              </a:rPr>
              <a:t>(Lindamood &amp; Lindamood, 1998)</a:t>
            </a:r>
          </a:p>
          <a:p>
            <a:pPr marL="374650" indent="-374650" defTabSz="749300">
              <a:buFont typeface="Wingdings 2" pitchFamily="18" charset="2"/>
              <a:buNone/>
              <a:tabLst>
                <a:tab pos="374650" algn="l"/>
              </a:tabLst>
            </a:pPr>
            <a:endParaRPr lang="en-US" smtClean="0"/>
          </a:p>
        </p:txBody>
      </p:sp>
      <p:sp>
        <p:nvSpPr>
          <p:cNvPr id="3" name="Title 2"/>
          <p:cNvSpPr>
            <a:spLocks noGrp="1"/>
          </p:cNvSpPr>
          <p:nvPr>
            <p:ph type="title"/>
          </p:nvPr>
        </p:nvSpPr>
        <p:spPr/>
        <p:txBody>
          <a:bodyPr/>
          <a:lstStyle/>
          <a:p>
            <a:pPr eaLnBrk="1" hangingPunct="1">
              <a:defRPr/>
            </a:pPr>
            <a:r>
              <a:rPr b="1" smtClean="0"/>
              <a:t>Multimodal Treatment (</a:t>
            </a:r>
            <a:r>
              <a:rPr b="1" err="1" smtClean="0"/>
              <a:t>MMiT</a:t>
            </a:r>
            <a:r>
              <a:rPr b="1" smtClean="0"/>
              <a:t>)</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610600" cy="4572000"/>
          </a:xfrm>
        </p:spPr>
        <p:txBody>
          <a:bodyPr/>
          <a:lstStyle/>
          <a:p>
            <a:pPr marL="374650" indent="-374650" defTabSz="749300">
              <a:buFont typeface="Wingdings 2" pitchFamily="18" charset="2"/>
              <a:buNone/>
              <a:tabLst>
                <a:tab pos="374650" algn="l"/>
              </a:tabLst>
              <a:defRPr/>
            </a:pPr>
            <a:endParaRPr lang="en-US" altLang="zh-TW" dirty="0" smtClean="0">
              <a:ea typeface="PMingLiU" pitchFamily="18" charset="-120"/>
            </a:endParaRPr>
          </a:p>
          <a:p>
            <a:pPr marL="769937" indent="-571500" defTabSz="749300">
              <a:buFont typeface="Wingdings 2" pitchFamily="18" charset="2"/>
              <a:buNone/>
              <a:tabLst>
                <a:tab pos="374650" algn="l"/>
              </a:tabLst>
              <a:defRPr/>
            </a:pPr>
            <a:r>
              <a:rPr lang="en-US" altLang="zh-TW" b="1" dirty="0" smtClean="0">
                <a:ea typeface="PMingLiU" pitchFamily="18" charset="-120"/>
              </a:rPr>
              <a:t>I. Multimodal Associations </a:t>
            </a:r>
            <a:r>
              <a:rPr lang="en-US" altLang="zh-TW" dirty="0" smtClean="0">
                <a:ea typeface="PMingLiU" pitchFamily="18" charset="-120"/>
              </a:rPr>
              <a:t>- phoneme perception, production and association training (24 consonants and 15 vowels)</a:t>
            </a:r>
          </a:p>
          <a:p>
            <a:pPr marL="769937" indent="-571500" defTabSz="749300">
              <a:buFont typeface="Wingdings 2" pitchFamily="18" charset="2"/>
              <a:buNone/>
              <a:tabLst>
                <a:tab pos="374650" algn="l"/>
              </a:tabLst>
              <a:defRPr/>
            </a:pPr>
            <a:endParaRPr lang="en-US" altLang="zh-TW" dirty="0" smtClean="0">
              <a:ea typeface="PMingLiU" pitchFamily="18" charset="-120"/>
            </a:endParaRPr>
          </a:p>
          <a:p>
            <a:pPr marL="769937" indent="-571500" defTabSz="749300">
              <a:buFont typeface="Wingdings 2" pitchFamily="18" charset="2"/>
              <a:buNone/>
              <a:tabLst>
                <a:tab pos="374650" algn="l"/>
              </a:tabLst>
              <a:defRPr/>
            </a:pPr>
            <a:r>
              <a:rPr lang="en-US" altLang="zh-TW" b="1" dirty="0" smtClean="0">
                <a:ea typeface="PMingLiU" pitchFamily="18" charset="-120"/>
              </a:rPr>
              <a:t>II. Phonological Awareness  Training</a:t>
            </a:r>
          </a:p>
          <a:p>
            <a:pPr marL="769937" indent="-571500" defTabSz="749300">
              <a:buFont typeface="Wingdings 2" pitchFamily="18" charset="2"/>
              <a:buNone/>
              <a:tabLst>
                <a:tab pos="374650" algn="l"/>
              </a:tabLst>
              <a:defRPr/>
            </a:pPr>
            <a:r>
              <a:rPr lang="en-US" altLang="zh-TW" dirty="0" smtClean="0">
                <a:ea typeface="PMingLiU" pitchFamily="18" charset="-120"/>
              </a:rPr>
              <a:t>	  First with mouth pictures, then with colored blocks</a:t>
            </a:r>
          </a:p>
          <a:p>
            <a:pPr marL="769937" indent="-571500" defTabSz="749300">
              <a:buFont typeface="Wingdings 2" pitchFamily="18" charset="2"/>
              <a:buNone/>
              <a:tabLst>
                <a:tab pos="374650" algn="l"/>
              </a:tabLst>
              <a:defRPr/>
            </a:pPr>
            <a:endParaRPr lang="en-US" altLang="zh-TW" dirty="0" smtClean="0">
              <a:ea typeface="PMingLiU" pitchFamily="18" charset="-120"/>
            </a:endParaRPr>
          </a:p>
          <a:p>
            <a:pPr marL="769937" indent="-571500" defTabSz="749300">
              <a:buFont typeface="Wingdings 2" pitchFamily="18" charset="2"/>
              <a:buNone/>
              <a:tabLst>
                <a:tab pos="374650" algn="l"/>
              </a:tabLst>
              <a:defRPr/>
            </a:pPr>
            <a:r>
              <a:rPr lang="en-US" altLang="zh-TW" b="1" dirty="0" smtClean="0">
                <a:ea typeface="PMingLiU" pitchFamily="18" charset="-120"/>
              </a:rPr>
              <a:t>III. Phonological Reading and Spelling </a:t>
            </a:r>
          </a:p>
          <a:p>
            <a:pPr marL="769937" indent="-571500" defTabSz="749300">
              <a:buFont typeface="Wingdings 2" pitchFamily="18" charset="2"/>
              <a:buNone/>
              <a:tabLst>
                <a:tab pos="374650" algn="l"/>
              </a:tabLst>
              <a:defRPr/>
            </a:pPr>
            <a:r>
              <a:rPr lang="en-US" altLang="zh-TW" dirty="0" smtClean="0">
                <a:ea typeface="PMingLiU" pitchFamily="18" charset="-120"/>
              </a:rPr>
              <a:t>	  First with mouth pictures, then with alphabet letters</a:t>
            </a:r>
            <a:r>
              <a:rPr lang="en-US" altLang="zh-TW" dirty="0" smtClean="0">
                <a:solidFill>
                  <a:srgbClr val="003366"/>
                </a:solidFill>
                <a:ea typeface="PMingLiU" pitchFamily="18" charset="-120"/>
              </a:rPr>
              <a:t>  </a:t>
            </a:r>
          </a:p>
          <a:p>
            <a:pPr marL="769937" indent="-571500" defTabSz="749300">
              <a:buFont typeface="Wingdings 2" pitchFamily="18" charset="2"/>
              <a:buNone/>
              <a:tabLst>
                <a:tab pos="374650" algn="l"/>
              </a:tabLst>
              <a:defRPr/>
            </a:pPr>
            <a:r>
              <a:rPr lang="en-US" altLang="zh-TW" dirty="0" smtClean="0">
                <a:solidFill>
                  <a:srgbClr val="003366"/>
                </a:solidFill>
                <a:ea typeface="PMingLiU" pitchFamily="18" charset="-120"/>
              </a:rPr>
              <a:t>	</a:t>
            </a:r>
          </a:p>
          <a:p>
            <a:pPr>
              <a:defRPr/>
            </a:pPr>
            <a:endParaRPr lang="en-US" dirty="0"/>
          </a:p>
        </p:txBody>
      </p:sp>
      <p:sp>
        <p:nvSpPr>
          <p:cNvPr id="3" name="Title 2"/>
          <p:cNvSpPr>
            <a:spLocks noGrp="1"/>
          </p:cNvSpPr>
          <p:nvPr>
            <p:ph type="title"/>
          </p:nvPr>
        </p:nvSpPr>
        <p:spPr/>
        <p:txBody>
          <a:bodyPr/>
          <a:lstStyle/>
          <a:p>
            <a:pPr algn="ctr">
              <a:defRPr/>
            </a:pPr>
            <a:r>
              <a:rPr altLang="zh-TW" b="1" smtClean="0">
                <a:ea typeface="PMingLiU" pitchFamily="18" charset="-120"/>
              </a:rPr>
              <a:t>Treatment Stages</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a:p>
        </p:txBody>
      </p:sp>
      <p:pic>
        <p:nvPicPr>
          <p:cNvPr id="32771" name="Content Placeholder 3" descr="Figure 2-rev3a.jpg"/>
          <p:cNvPicPr>
            <a:picLocks noGrp="1"/>
          </p:cNvPicPr>
          <p:nvPr>
            <p:ph idx="1"/>
          </p:nvPr>
        </p:nvPicPr>
        <p:blipFill>
          <a:blip r:embed="rId2" cstate="print"/>
          <a:srcRect/>
          <a:stretch>
            <a:fillRect/>
          </a:stretch>
        </p:blipFill>
        <p:spPr>
          <a:xfrm>
            <a:off x="381000" y="381000"/>
            <a:ext cx="8305800" cy="6172200"/>
          </a:xfrm>
          <a:ln w="50800">
            <a:solidFill>
              <a:schemeClr val="bg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LiPS Consonant and Vowel groups-ver 3.jpg"/>
          <p:cNvPicPr>
            <a:picLocks noGrp="1"/>
          </p:cNvPicPr>
          <p:nvPr>
            <p:ph idx="1"/>
          </p:nvPr>
        </p:nvPicPr>
        <p:blipFill>
          <a:blip r:embed="rId2" cstate="print"/>
          <a:srcRect/>
          <a:stretch>
            <a:fillRect/>
          </a:stretch>
        </p:blipFill>
        <p:spPr>
          <a:xfrm>
            <a:off x="381000" y="304800"/>
            <a:ext cx="8382000" cy="6096000"/>
          </a:xfrm>
          <a:ln w="50800">
            <a:solidFill>
              <a:schemeClr val="bg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eaLnBrk="1" hangingPunct="1"/>
            <a:r>
              <a:rPr lang="en-US" smtClean="0"/>
              <a:t>an impaired ability to read by sounding words out (poor accuracy in converting alphabet letters into speech sounds and blending the sounds into a word). </a:t>
            </a:r>
          </a:p>
        </p:txBody>
      </p:sp>
      <p:sp>
        <p:nvSpPr>
          <p:cNvPr id="2" name="Title 1"/>
          <p:cNvSpPr>
            <a:spLocks noGrp="1"/>
          </p:cNvSpPr>
          <p:nvPr>
            <p:ph type="title"/>
          </p:nvPr>
        </p:nvSpPr>
        <p:spPr/>
        <p:txBody>
          <a:bodyPr/>
          <a:lstStyle/>
          <a:p>
            <a:pPr eaLnBrk="1" fontAlgn="auto" hangingPunct="1">
              <a:spcAft>
                <a:spcPts val="0"/>
              </a:spcAft>
              <a:defRPr/>
            </a:pPr>
            <a:r>
              <a:rPr smtClean="0"/>
              <a:t>Phonological Alexia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F:\TNT 2005\mouthpics\final\af.bmp"/>
          <p:cNvPicPr>
            <a:picLocks noChangeAspect="1" noChangeArrowheads="1"/>
          </p:cNvPicPr>
          <p:nvPr/>
        </p:nvPicPr>
        <p:blipFill>
          <a:blip r:embed="rId2" cstate="print"/>
          <a:srcRect/>
          <a:stretch>
            <a:fillRect/>
          </a:stretch>
        </p:blipFill>
        <p:spPr bwMode="auto">
          <a:xfrm>
            <a:off x="6934200" y="4724400"/>
            <a:ext cx="1838325" cy="1781175"/>
          </a:xfrm>
          <a:prstGeom prst="rect">
            <a:avLst/>
          </a:prstGeom>
          <a:noFill/>
          <a:ln w="9525">
            <a:noFill/>
            <a:miter lim="800000"/>
            <a:headEnd/>
            <a:tailEnd/>
          </a:ln>
        </p:spPr>
      </p:pic>
      <p:pic>
        <p:nvPicPr>
          <p:cNvPr id="34819" name="Picture 4" descr="F:\TNT 2005\mouthpics\final\afp.bmp"/>
          <p:cNvPicPr>
            <a:picLocks noChangeAspect="1" noChangeArrowheads="1"/>
          </p:cNvPicPr>
          <p:nvPr/>
        </p:nvPicPr>
        <p:blipFill>
          <a:blip r:embed="rId3" cstate="print"/>
          <a:srcRect/>
          <a:stretch>
            <a:fillRect/>
          </a:stretch>
        </p:blipFill>
        <p:spPr bwMode="auto">
          <a:xfrm>
            <a:off x="9144000" y="304800"/>
            <a:ext cx="1790700" cy="1809750"/>
          </a:xfrm>
          <a:prstGeom prst="rect">
            <a:avLst/>
          </a:prstGeom>
          <a:noFill/>
          <a:ln w="9525">
            <a:noFill/>
            <a:miter lim="800000"/>
            <a:headEnd/>
            <a:tailEnd/>
          </a:ln>
        </p:spPr>
      </p:pic>
      <p:pic>
        <p:nvPicPr>
          <p:cNvPr id="34820" name="Picture 5" descr="F:\TNT 2005\mouthpics\final\as.bmp"/>
          <p:cNvPicPr>
            <a:picLocks noChangeAspect="1" noChangeArrowheads="1"/>
          </p:cNvPicPr>
          <p:nvPr/>
        </p:nvPicPr>
        <p:blipFill>
          <a:blip r:embed="rId4" cstate="print"/>
          <a:srcRect/>
          <a:stretch>
            <a:fillRect/>
          </a:stretch>
        </p:blipFill>
        <p:spPr bwMode="auto">
          <a:xfrm>
            <a:off x="9144000" y="2209800"/>
            <a:ext cx="1857375" cy="1800225"/>
          </a:xfrm>
          <a:prstGeom prst="rect">
            <a:avLst/>
          </a:prstGeom>
          <a:noFill/>
          <a:ln w="9525">
            <a:noFill/>
            <a:miter lim="800000"/>
            <a:headEnd/>
            <a:tailEnd/>
          </a:ln>
        </p:spPr>
      </p:pic>
      <p:pic>
        <p:nvPicPr>
          <p:cNvPr id="34821" name="Picture 6" descr="F:\TNT 2005\mouthpics\final\tt.bmp"/>
          <p:cNvPicPr>
            <a:picLocks noChangeAspect="1" noChangeArrowheads="1"/>
          </p:cNvPicPr>
          <p:nvPr/>
        </p:nvPicPr>
        <p:blipFill>
          <a:blip r:embed="rId5" cstate="print"/>
          <a:srcRect/>
          <a:stretch>
            <a:fillRect/>
          </a:stretch>
        </p:blipFill>
        <p:spPr bwMode="auto">
          <a:xfrm>
            <a:off x="11125200" y="4267200"/>
            <a:ext cx="1819275" cy="1809750"/>
          </a:xfrm>
          <a:prstGeom prst="rect">
            <a:avLst/>
          </a:prstGeom>
          <a:noFill/>
          <a:ln w="9525">
            <a:noFill/>
            <a:miter lim="800000"/>
            <a:headEnd/>
            <a:tailEnd/>
          </a:ln>
        </p:spPr>
      </p:pic>
      <p:pic>
        <p:nvPicPr>
          <p:cNvPr id="34822" name="Picture 7" descr="F:\TNT 2005\mouthpics\final\ts.bmp"/>
          <p:cNvPicPr>
            <a:picLocks noChangeAspect="1" noChangeArrowheads="1"/>
          </p:cNvPicPr>
          <p:nvPr/>
        </p:nvPicPr>
        <p:blipFill>
          <a:blip r:embed="rId6" cstate="print"/>
          <a:srcRect/>
          <a:stretch>
            <a:fillRect/>
          </a:stretch>
        </p:blipFill>
        <p:spPr bwMode="auto">
          <a:xfrm>
            <a:off x="11125200" y="2286000"/>
            <a:ext cx="1828800" cy="1809750"/>
          </a:xfrm>
          <a:prstGeom prst="rect">
            <a:avLst/>
          </a:prstGeom>
          <a:noFill/>
          <a:ln w="9525">
            <a:noFill/>
            <a:miter lim="800000"/>
            <a:headEnd/>
            <a:tailEnd/>
          </a:ln>
        </p:spPr>
      </p:pic>
      <p:pic>
        <p:nvPicPr>
          <p:cNvPr id="34823" name="Picture 8" descr="F:\TNT 2005\mouthpics\final\tc.bmp"/>
          <p:cNvPicPr>
            <a:picLocks noChangeAspect="1" noChangeArrowheads="1"/>
          </p:cNvPicPr>
          <p:nvPr/>
        </p:nvPicPr>
        <p:blipFill>
          <a:blip r:embed="rId7" cstate="print"/>
          <a:srcRect/>
          <a:stretch>
            <a:fillRect/>
          </a:stretch>
        </p:blipFill>
        <p:spPr bwMode="auto">
          <a:xfrm>
            <a:off x="2667000" y="304800"/>
            <a:ext cx="1819275" cy="1800225"/>
          </a:xfrm>
          <a:prstGeom prst="rect">
            <a:avLst/>
          </a:prstGeom>
          <a:noFill/>
          <a:ln w="9525">
            <a:noFill/>
            <a:miter lim="800000"/>
            <a:headEnd/>
            <a:tailEnd/>
          </a:ln>
        </p:spPr>
      </p:pic>
      <p:pic>
        <p:nvPicPr>
          <p:cNvPr id="34824" name="Picture 9" descr="F:\TNT 2005\mouthpics\final\lp.bmp"/>
          <p:cNvPicPr>
            <a:picLocks noChangeAspect="1" noChangeArrowheads="1"/>
          </p:cNvPicPr>
          <p:nvPr/>
        </p:nvPicPr>
        <p:blipFill>
          <a:blip r:embed="rId8" cstate="print"/>
          <a:srcRect/>
          <a:stretch>
            <a:fillRect/>
          </a:stretch>
        </p:blipFill>
        <p:spPr bwMode="auto">
          <a:xfrm>
            <a:off x="13258800" y="2286000"/>
            <a:ext cx="1809750" cy="1809750"/>
          </a:xfrm>
          <a:prstGeom prst="rect">
            <a:avLst/>
          </a:prstGeom>
          <a:noFill/>
          <a:ln w="9525">
            <a:noFill/>
            <a:miter lim="800000"/>
            <a:headEnd/>
            <a:tailEnd/>
          </a:ln>
        </p:spPr>
      </p:pic>
      <p:pic>
        <p:nvPicPr>
          <p:cNvPr id="34825" name="Picture 10" descr="F:\TNT 2005\mouthpics\final\lc.bmp"/>
          <p:cNvPicPr>
            <a:picLocks noChangeAspect="1" noChangeArrowheads="1"/>
          </p:cNvPicPr>
          <p:nvPr/>
        </p:nvPicPr>
        <p:blipFill>
          <a:blip r:embed="rId9" cstate="print"/>
          <a:srcRect/>
          <a:stretch>
            <a:fillRect/>
          </a:stretch>
        </p:blipFill>
        <p:spPr bwMode="auto">
          <a:xfrm>
            <a:off x="3124200" y="4724400"/>
            <a:ext cx="1762125" cy="1800225"/>
          </a:xfrm>
          <a:prstGeom prst="rect">
            <a:avLst/>
          </a:prstGeom>
          <a:noFill/>
          <a:ln w="9525">
            <a:noFill/>
            <a:miter lim="800000"/>
            <a:headEnd/>
            <a:tailEnd/>
          </a:ln>
        </p:spPr>
      </p:pic>
      <p:pic>
        <p:nvPicPr>
          <p:cNvPr id="34826" name="Picture 12" descr="F:\TNT 2005\mouthpics\final\v-open.bmp"/>
          <p:cNvPicPr>
            <a:picLocks noChangeAspect="1" noChangeArrowheads="1"/>
          </p:cNvPicPr>
          <p:nvPr/>
        </p:nvPicPr>
        <p:blipFill>
          <a:blip r:embed="rId10" cstate="print"/>
          <a:srcRect/>
          <a:stretch>
            <a:fillRect/>
          </a:stretch>
        </p:blipFill>
        <p:spPr bwMode="auto">
          <a:xfrm>
            <a:off x="5105400" y="5105400"/>
            <a:ext cx="1495425" cy="1466850"/>
          </a:xfrm>
          <a:prstGeom prst="rect">
            <a:avLst/>
          </a:prstGeom>
          <a:noFill/>
          <a:ln w="9525">
            <a:noFill/>
            <a:miter lim="800000"/>
            <a:headEnd/>
            <a:tailEnd/>
          </a:ln>
        </p:spPr>
      </p:pic>
      <p:pic>
        <p:nvPicPr>
          <p:cNvPr id="34827" name="Picture 13" descr="F:\TNT 2005\mouthpics\final\v-sliders.bmp"/>
          <p:cNvPicPr>
            <a:picLocks noChangeAspect="1" noChangeArrowheads="1"/>
          </p:cNvPicPr>
          <p:nvPr/>
        </p:nvPicPr>
        <p:blipFill>
          <a:blip r:embed="rId11" cstate="print"/>
          <a:srcRect/>
          <a:stretch>
            <a:fillRect/>
          </a:stretch>
        </p:blipFill>
        <p:spPr bwMode="auto">
          <a:xfrm>
            <a:off x="10820400" y="381000"/>
            <a:ext cx="1600200" cy="1514475"/>
          </a:xfrm>
          <a:prstGeom prst="rect">
            <a:avLst/>
          </a:prstGeom>
          <a:noFill/>
          <a:ln w="9525">
            <a:noFill/>
            <a:miter lim="800000"/>
            <a:headEnd/>
            <a:tailEnd/>
          </a:ln>
        </p:spPr>
      </p:pic>
      <p:pic>
        <p:nvPicPr>
          <p:cNvPr id="34828" name="Picture 14" descr="F:\TNT 2005\mouthpics\final\v-smile.bmp"/>
          <p:cNvPicPr>
            <a:picLocks noChangeAspect="1" noChangeArrowheads="1"/>
          </p:cNvPicPr>
          <p:nvPr/>
        </p:nvPicPr>
        <p:blipFill>
          <a:blip r:embed="rId12" cstate="print"/>
          <a:srcRect/>
          <a:stretch>
            <a:fillRect/>
          </a:stretch>
        </p:blipFill>
        <p:spPr bwMode="auto">
          <a:xfrm>
            <a:off x="1143000" y="381000"/>
            <a:ext cx="1504950" cy="1457325"/>
          </a:xfrm>
          <a:prstGeom prst="rect">
            <a:avLst/>
          </a:prstGeom>
          <a:noFill/>
          <a:ln w="9525">
            <a:noFill/>
            <a:miter lim="800000"/>
            <a:headEnd/>
            <a:tailEnd/>
          </a:ln>
        </p:spPr>
      </p:pic>
      <p:pic>
        <p:nvPicPr>
          <p:cNvPr id="34829" name="Picture 15" descr="F:\TNT 2005\mouthpics\final\v-round.bmp"/>
          <p:cNvPicPr>
            <a:picLocks noChangeAspect="1" noChangeArrowheads="1"/>
          </p:cNvPicPr>
          <p:nvPr/>
        </p:nvPicPr>
        <p:blipFill>
          <a:blip r:embed="rId13" cstate="print"/>
          <a:srcRect/>
          <a:stretch>
            <a:fillRect/>
          </a:stretch>
        </p:blipFill>
        <p:spPr bwMode="auto">
          <a:xfrm>
            <a:off x="1371600" y="5105400"/>
            <a:ext cx="1504950" cy="1476375"/>
          </a:xfrm>
          <a:prstGeom prst="rect">
            <a:avLst/>
          </a:prstGeom>
          <a:noFill/>
          <a:ln w="9525">
            <a:noFill/>
            <a:miter lim="800000"/>
            <a:headEnd/>
            <a:tailEnd/>
          </a:ln>
        </p:spPr>
      </p:pic>
      <p:sp>
        <p:nvSpPr>
          <p:cNvPr id="34830" name="Rectangle 16"/>
          <p:cNvSpPr>
            <a:spLocks noChangeArrowheads="1"/>
          </p:cNvSpPr>
          <p:nvPr/>
        </p:nvSpPr>
        <p:spPr bwMode="auto">
          <a:xfrm>
            <a:off x="4953000" y="1600200"/>
            <a:ext cx="8382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4831" name="Rectangle 17"/>
          <p:cNvSpPr>
            <a:spLocks noChangeArrowheads="1"/>
          </p:cNvSpPr>
          <p:nvPr/>
        </p:nvSpPr>
        <p:spPr bwMode="auto">
          <a:xfrm>
            <a:off x="3657600" y="7772400"/>
            <a:ext cx="838200" cy="7620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34832" name="Rectangle 18"/>
          <p:cNvSpPr>
            <a:spLocks noChangeArrowheads="1"/>
          </p:cNvSpPr>
          <p:nvPr/>
        </p:nvSpPr>
        <p:spPr bwMode="auto">
          <a:xfrm>
            <a:off x="5791200" y="762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4833" name="Rectangle 19"/>
          <p:cNvSpPr>
            <a:spLocks noChangeArrowheads="1"/>
          </p:cNvSpPr>
          <p:nvPr/>
        </p:nvSpPr>
        <p:spPr bwMode="auto">
          <a:xfrm>
            <a:off x="5715000" y="7772400"/>
            <a:ext cx="838200" cy="762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4834" name="Rectangle 20"/>
          <p:cNvSpPr>
            <a:spLocks noChangeArrowheads="1"/>
          </p:cNvSpPr>
          <p:nvPr/>
        </p:nvSpPr>
        <p:spPr bwMode="auto">
          <a:xfrm>
            <a:off x="6705600" y="7772400"/>
            <a:ext cx="838200" cy="762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4835" name="Rectangle 21"/>
          <p:cNvSpPr>
            <a:spLocks noChangeArrowheads="1"/>
          </p:cNvSpPr>
          <p:nvPr/>
        </p:nvSpPr>
        <p:spPr bwMode="auto">
          <a:xfrm>
            <a:off x="4648200" y="7772400"/>
            <a:ext cx="838200" cy="7620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34836" name="Rectangle 22"/>
          <p:cNvSpPr>
            <a:spLocks noChangeArrowheads="1"/>
          </p:cNvSpPr>
          <p:nvPr/>
        </p:nvSpPr>
        <p:spPr bwMode="auto">
          <a:xfrm>
            <a:off x="5867400" y="1600200"/>
            <a:ext cx="838200" cy="7620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34837" name="Rectangle 23"/>
          <p:cNvSpPr>
            <a:spLocks noChangeArrowheads="1"/>
          </p:cNvSpPr>
          <p:nvPr/>
        </p:nvSpPr>
        <p:spPr bwMode="auto">
          <a:xfrm>
            <a:off x="6781800" y="838200"/>
            <a:ext cx="838200" cy="7620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4838" name="Rectangle 24"/>
          <p:cNvSpPr>
            <a:spLocks noChangeArrowheads="1"/>
          </p:cNvSpPr>
          <p:nvPr/>
        </p:nvSpPr>
        <p:spPr bwMode="auto">
          <a:xfrm>
            <a:off x="6705600" y="6858000"/>
            <a:ext cx="838200" cy="762000"/>
          </a:xfrm>
          <a:prstGeom prst="rect">
            <a:avLst/>
          </a:prstGeom>
          <a:solidFill>
            <a:srgbClr val="000000"/>
          </a:solidFill>
          <a:ln w="9525">
            <a:solidFill>
              <a:schemeClr val="tx1"/>
            </a:solidFill>
            <a:miter lim="800000"/>
            <a:headEnd/>
            <a:tailEnd/>
          </a:ln>
        </p:spPr>
        <p:txBody>
          <a:bodyPr wrap="none" anchor="ctr"/>
          <a:lstStyle/>
          <a:p>
            <a:endParaRPr lang="en-US"/>
          </a:p>
        </p:txBody>
      </p:sp>
      <p:sp>
        <p:nvSpPr>
          <p:cNvPr id="34839" name="Rectangle 25"/>
          <p:cNvSpPr>
            <a:spLocks noChangeArrowheads="1"/>
          </p:cNvSpPr>
          <p:nvPr/>
        </p:nvSpPr>
        <p:spPr bwMode="auto">
          <a:xfrm>
            <a:off x="2590800" y="7772400"/>
            <a:ext cx="838200" cy="762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4840" name="Rectangle 26"/>
          <p:cNvSpPr>
            <a:spLocks noChangeArrowheads="1"/>
          </p:cNvSpPr>
          <p:nvPr/>
        </p:nvSpPr>
        <p:spPr bwMode="auto">
          <a:xfrm>
            <a:off x="1524000" y="7772400"/>
            <a:ext cx="838200" cy="762000"/>
          </a:xfrm>
          <a:prstGeom prst="rect">
            <a:avLst/>
          </a:prstGeom>
          <a:solidFill>
            <a:srgbClr val="FF99CC"/>
          </a:solidFill>
          <a:ln w="9525">
            <a:solidFill>
              <a:schemeClr val="tx1"/>
            </a:solidFill>
            <a:miter lim="800000"/>
            <a:headEnd/>
            <a:tailEnd/>
          </a:ln>
        </p:spPr>
        <p:txBody>
          <a:bodyPr wrap="none" anchor="ctr"/>
          <a:lstStyle/>
          <a:p>
            <a:endParaRPr lang="en-US"/>
          </a:p>
        </p:txBody>
      </p:sp>
      <p:sp>
        <p:nvSpPr>
          <p:cNvPr id="34841" name="Rectangle 27"/>
          <p:cNvSpPr>
            <a:spLocks noChangeArrowheads="1"/>
          </p:cNvSpPr>
          <p:nvPr/>
        </p:nvSpPr>
        <p:spPr bwMode="auto">
          <a:xfrm>
            <a:off x="4876800" y="685800"/>
            <a:ext cx="838200" cy="762000"/>
          </a:xfrm>
          <a:prstGeom prst="rect">
            <a:avLst/>
          </a:prstGeom>
          <a:solidFill>
            <a:srgbClr val="FF99CC"/>
          </a:solidFill>
          <a:ln w="9525">
            <a:solidFill>
              <a:schemeClr val="tx1"/>
            </a:solidFill>
            <a:miter lim="800000"/>
            <a:headEnd/>
            <a:tailEnd/>
          </a:ln>
        </p:spPr>
        <p:txBody>
          <a:bodyPr wrap="none" anchor="ctr"/>
          <a:lstStyle/>
          <a:p>
            <a:endParaRPr lang="en-US"/>
          </a:p>
        </p:txBody>
      </p:sp>
      <p:pic>
        <p:nvPicPr>
          <p:cNvPr id="34842" name="Picture 39" descr="C:\My Documents\UFBI-VA\Talks\TNT 2005 LiPS training\PC mouth pics\s-z-bright.jpg"/>
          <p:cNvPicPr>
            <a:picLocks noChangeAspect="1" noChangeArrowheads="1"/>
          </p:cNvPicPr>
          <p:nvPr/>
        </p:nvPicPr>
        <p:blipFill>
          <a:blip r:embed="rId14" cstate="print"/>
          <a:srcRect/>
          <a:stretch>
            <a:fillRect/>
          </a:stretch>
        </p:blipFill>
        <p:spPr bwMode="auto">
          <a:xfrm>
            <a:off x="-4506913" y="0"/>
            <a:ext cx="1863725" cy="1800225"/>
          </a:xfrm>
          <a:prstGeom prst="rect">
            <a:avLst/>
          </a:prstGeom>
          <a:noFill/>
          <a:ln w="9525">
            <a:noFill/>
            <a:miter lim="800000"/>
            <a:headEnd/>
            <a:tailEnd/>
          </a:ln>
        </p:spPr>
      </p:pic>
      <p:pic>
        <p:nvPicPr>
          <p:cNvPr id="34843" name="Picture 40" descr="C:\My Documents\UFBI-VA\Talks\TNT 2005 LiPS training\PC mouth pics\pb-bright.jpg"/>
          <p:cNvPicPr>
            <a:picLocks noChangeAspect="1" noChangeArrowheads="1"/>
          </p:cNvPicPr>
          <p:nvPr/>
        </p:nvPicPr>
        <p:blipFill>
          <a:blip r:embed="rId15" cstate="print"/>
          <a:srcRect/>
          <a:stretch>
            <a:fillRect/>
          </a:stretch>
        </p:blipFill>
        <p:spPr bwMode="auto">
          <a:xfrm>
            <a:off x="-2328863" y="0"/>
            <a:ext cx="1790700" cy="1730375"/>
          </a:xfrm>
          <a:prstGeom prst="rect">
            <a:avLst/>
          </a:prstGeom>
          <a:noFill/>
          <a:ln w="9525">
            <a:noFill/>
            <a:miter lim="800000"/>
            <a:headEnd/>
            <a:tailEnd/>
          </a:ln>
        </p:spPr>
      </p:pic>
      <p:pic>
        <p:nvPicPr>
          <p:cNvPr id="34844" name="Picture 41" descr="C:\My Documents\UFBI-VA\Talks\TNT 2005 LiPS training\PC mouth pics\ch-j-bright.jpg"/>
          <p:cNvPicPr>
            <a:picLocks noChangeAspect="1" noChangeArrowheads="1"/>
          </p:cNvPicPr>
          <p:nvPr/>
        </p:nvPicPr>
        <p:blipFill>
          <a:blip r:embed="rId16" cstate="print"/>
          <a:srcRect/>
          <a:stretch>
            <a:fillRect/>
          </a:stretch>
        </p:blipFill>
        <p:spPr bwMode="auto">
          <a:xfrm>
            <a:off x="-4498975" y="3505200"/>
            <a:ext cx="1787525" cy="1727200"/>
          </a:xfrm>
          <a:prstGeom prst="rect">
            <a:avLst/>
          </a:prstGeom>
          <a:noFill/>
          <a:ln w="9525">
            <a:noFill/>
            <a:miter lim="800000"/>
            <a:headEnd/>
            <a:tailEnd/>
          </a:ln>
        </p:spPr>
      </p:pic>
      <p:pic>
        <p:nvPicPr>
          <p:cNvPr id="34845" name="Picture 42" descr="C:\My Documents\UFBI-VA\Talks\TNT 2005 LiPS training\PC mouth pics\sh-zh-bright.jpg"/>
          <p:cNvPicPr>
            <a:picLocks noChangeAspect="1" noChangeArrowheads="1"/>
          </p:cNvPicPr>
          <p:nvPr/>
        </p:nvPicPr>
        <p:blipFill>
          <a:blip r:embed="rId17" cstate="print"/>
          <a:srcRect/>
          <a:stretch>
            <a:fillRect/>
          </a:stretch>
        </p:blipFill>
        <p:spPr bwMode="auto">
          <a:xfrm>
            <a:off x="-4498975" y="1752600"/>
            <a:ext cx="1787525" cy="1704975"/>
          </a:xfrm>
          <a:prstGeom prst="rect">
            <a:avLst/>
          </a:prstGeom>
          <a:noFill/>
          <a:ln w="9525">
            <a:noFill/>
            <a:miter lim="800000"/>
            <a:headEnd/>
            <a:tailEnd/>
          </a:ln>
        </p:spPr>
      </p:pic>
      <p:pic>
        <p:nvPicPr>
          <p:cNvPr id="34846" name="Picture 43" descr="C:\My Documents\UFBI-VA\Talks\TNT 2005 LiPS training\PC mouth pics\th-th-bright.jpg"/>
          <p:cNvPicPr>
            <a:picLocks noChangeAspect="1" noChangeArrowheads="1"/>
          </p:cNvPicPr>
          <p:nvPr/>
        </p:nvPicPr>
        <p:blipFill>
          <a:blip r:embed="rId18" cstate="print"/>
          <a:srcRect/>
          <a:stretch>
            <a:fillRect/>
          </a:stretch>
        </p:blipFill>
        <p:spPr bwMode="auto">
          <a:xfrm>
            <a:off x="-6556375" y="0"/>
            <a:ext cx="1787525" cy="1704975"/>
          </a:xfrm>
          <a:prstGeom prst="rect">
            <a:avLst/>
          </a:prstGeom>
          <a:noFill/>
          <a:ln w="9525">
            <a:noFill/>
            <a:miter lim="800000"/>
            <a:headEnd/>
            <a:tailEnd/>
          </a:ln>
        </p:spPr>
      </p:pic>
      <p:pic>
        <p:nvPicPr>
          <p:cNvPr id="34847" name="Picture 44" descr="C:\My Documents\UFBI-VA\Talks\TNT 2005 LiPS training\PC mouth pics\k-g-bright.jpg"/>
          <p:cNvPicPr>
            <a:picLocks noChangeAspect="1" noChangeArrowheads="1"/>
          </p:cNvPicPr>
          <p:nvPr/>
        </p:nvPicPr>
        <p:blipFill>
          <a:blip r:embed="rId19" cstate="print"/>
          <a:srcRect/>
          <a:stretch>
            <a:fillRect/>
          </a:stretch>
        </p:blipFill>
        <p:spPr bwMode="auto">
          <a:xfrm>
            <a:off x="-6556375" y="1752600"/>
            <a:ext cx="1787525" cy="1727200"/>
          </a:xfrm>
          <a:prstGeom prst="rect">
            <a:avLst/>
          </a:prstGeom>
          <a:noFill/>
          <a:ln w="9525">
            <a:noFill/>
            <a:miter lim="800000"/>
            <a:headEnd/>
            <a:tailEnd/>
          </a:ln>
        </p:spPr>
      </p:pic>
      <p:pic>
        <p:nvPicPr>
          <p:cNvPr id="34848" name="Picture 45" descr="C:\My Documents\UFBI-VA\Talks\TNT 2005 LiPS training\PC mouth pics\td.-brightjpg.jpg"/>
          <p:cNvPicPr>
            <a:picLocks noChangeAspect="1" noChangeArrowheads="1"/>
          </p:cNvPicPr>
          <p:nvPr/>
        </p:nvPicPr>
        <p:blipFill>
          <a:blip r:embed="rId20" cstate="print"/>
          <a:srcRect/>
          <a:stretch>
            <a:fillRect/>
          </a:stretch>
        </p:blipFill>
        <p:spPr bwMode="auto">
          <a:xfrm>
            <a:off x="-6556375" y="3505200"/>
            <a:ext cx="1787525" cy="1719263"/>
          </a:xfrm>
          <a:prstGeom prst="rect">
            <a:avLst/>
          </a:prstGeom>
          <a:noFill/>
          <a:ln w="9525">
            <a:noFill/>
            <a:miter lim="800000"/>
            <a:headEnd/>
            <a:tailEnd/>
          </a:ln>
        </p:spPr>
      </p:pic>
      <p:pic>
        <p:nvPicPr>
          <p:cNvPr id="34849" name="Picture 46" descr="C:\My Documents\UFBI-VA\Talks\TNT 2005 LiPS training\PC mouth pics\f-v-bright.jpg"/>
          <p:cNvPicPr>
            <a:picLocks noChangeAspect="1" noChangeArrowheads="1"/>
          </p:cNvPicPr>
          <p:nvPr/>
        </p:nvPicPr>
        <p:blipFill>
          <a:blip r:embed="rId21" cstate="print"/>
          <a:srcRect/>
          <a:stretch>
            <a:fillRect/>
          </a:stretch>
        </p:blipFill>
        <p:spPr bwMode="auto">
          <a:xfrm>
            <a:off x="-2286000" y="1752600"/>
            <a:ext cx="1787525" cy="1719263"/>
          </a:xfrm>
          <a:prstGeom prst="rect">
            <a:avLst/>
          </a:prstGeom>
          <a:noFill/>
          <a:ln w="9525">
            <a:noFill/>
            <a:miter lim="800000"/>
            <a:headEnd/>
            <a:tailEnd/>
          </a:ln>
        </p:spPr>
      </p:pic>
      <p:pic>
        <p:nvPicPr>
          <p:cNvPr id="34850" name="Picture 48" descr="C:\My Documents\UFBI-VA\Talks\TNT 2005 LiPS training\PC mouth pics\l-r-bright.jpg"/>
          <p:cNvPicPr>
            <a:picLocks noChangeAspect="1" noChangeArrowheads="1"/>
          </p:cNvPicPr>
          <p:nvPr/>
        </p:nvPicPr>
        <p:blipFill>
          <a:blip r:embed="rId22" cstate="print"/>
          <a:srcRect/>
          <a:stretch>
            <a:fillRect/>
          </a:stretch>
        </p:blipFill>
        <p:spPr bwMode="auto">
          <a:xfrm>
            <a:off x="-3048000" y="5334000"/>
            <a:ext cx="1785937" cy="1739900"/>
          </a:xfrm>
          <a:prstGeom prst="rect">
            <a:avLst/>
          </a:prstGeom>
          <a:noFill/>
          <a:ln w="9525">
            <a:noFill/>
            <a:miter lim="800000"/>
            <a:headEnd/>
            <a:tailEnd/>
          </a:ln>
        </p:spPr>
      </p:pic>
      <p:pic>
        <p:nvPicPr>
          <p:cNvPr id="34851" name="Picture 49" descr="C:\My Documents\UFBI-VA\Talks\TNT 2005 LiPS training\PC mouth pics\m-n-ng-bright.jpg"/>
          <p:cNvPicPr>
            <a:picLocks noChangeAspect="1" noChangeArrowheads="1"/>
          </p:cNvPicPr>
          <p:nvPr/>
        </p:nvPicPr>
        <p:blipFill>
          <a:blip r:embed="rId23" cstate="print"/>
          <a:srcRect/>
          <a:stretch>
            <a:fillRect/>
          </a:stretch>
        </p:blipFill>
        <p:spPr bwMode="auto">
          <a:xfrm>
            <a:off x="-4800600" y="5334000"/>
            <a:ext cx="1787525" cy="1727200"/>
          </a:xfrm>
          <a:prstGeom prst="rect">
            <a:avLst/>
          </a:prstGeom>
          <a:noFill/>
          <a:ln w="9525">
            <a:noFill/>
            <a:miter lim="800000"/>
            <a:headEnd/>
            <a:tailEnd/>
          </a:ln>
        </p:spPr>
      </p:pic>
      <p:pic>
        <p:nvPicPr>
          <p:cNvPr id="34852" name="Picture 50" descr="C:\My Documents\UFBI-VA\Talks\TNT 2005 LiPS training\PC mouth pics\w-h-wh-bright.jpg"/>
          <p:cNvPicPr>
            <a:picLocks noChangeAspect="1" noChangeArrowheads="1"/>
          </p:cNvPicPr>
          <p:nvPr/>
        </p:nvPicPr>
        <p:blipFill>
          <a:blip r:embed="rId24" cstate="print"/>
          <a:srcRect/>
          <a:stretch>
            <a:fillRect/>
          </a:stretch>
        </p:blipFill>
        <p:spPr bwMode="auto">
          <a:xfrm>
            <a:off x="-6629400" y="5334000"/>
            <a:ext cx="1825625" cy="1763713"/>
          </a:xfrm>
          <a:prstGeom prst="rect">
            <a:avLst/>
          </a:prstGeom>
          <a:noFill/>
          <a:ln w="9525">
            <a:noFill/>
            <a:miter lim="800000"/>
            <a:headEnd/>
            <a:tailEnd/>
          </a:ln>
        </p:spPr>
      </p:pic>
      <p:pic>
        <p:nvPicPr>
          <p:cNvPr id="34853" name="Picture 51" descr="D:\TNT 2005\mouthpics\final\c-ws.bmp"/>
          <p:cNvPicPr>
            <a:picLocks noChangeAspect="1" noChangeArrowheads="1"/>
          </p:cNvPicPr>
          <p:nvPr/>
        </p:nvPicPr>
        <p:blipFill>
          <a:blip r:embed="rId25" cstate="print"/>
          <a:srcRect/>
          <a:stretch>
            <a:fillRect/>
          </a:stretch>
        </p:blipFill>
        <p:spPr bwMode="auto">
          <a:xfrm>
            <a:off x="13258800" y="6400800"/>
            <a:ext cx="1828800" cy="1809750"/>
          </a:xfrm>
          <a:prstGeom prst="rect">
            <a:avLst/>
          </a:prstGeom>
          <a:noFill/>
          <a:ln w="9525">
            <a:noFill/>
            <a:miter lim="800000"/>
            <a:headEnd/>
            <a:tailEnd/>
          </a:ln>
        </p:spPr>
      </p:pic>
      <p:pic>
        <p:nvPicPr>
          <p:cNvPr id="34854" name="Picture 52" descr="D:\TNT 2005\mouthpics\final\c-ns.bmp"/>
          <p:cNvPicPr>
            <a:picLocks noChangeAspect="1" noChangeArrowheads="1"/>
          </p:cNvPicPr>
          <p:nvPr/>
        </p:nvPicPr>
        <p:blipFill>
          <a:blip r:embed="rId26" cstate="print"/>
          <a:srcRect/>
          <a:stretch>
            <a:fillRect/>
          </a:stretch>
        </p:blipFill>
        <p:spPr bwMode="auto">
          <a:xfrm>
            <a:off x="11125200" y="6400800"/>
            <a:ext cx="1828800" cy="1808163"/>
          </a:xfrm>
          <a:prstGeom prst="rect">
            <a:avLst/>
          </a:prstGeom>
          <a:noFill/>
          <a:ln w="9525">
            <a:noFill/>
            <a:miter lim="800000"/>
            <a:headEnd/>
            <a:tailEnd/>
          </a:ln>
        </p:spPr>
      </p:pic>
      <p:pic>
        <p:nvPicPr>
          <p:cNvPr id="34855" name="Picture 53" descr="D:\TNT 2005\mouthpics\final\c-l.bmp"/>
          <p:cNvPicPr>
            <a:picLocks noChangeAspect="1" noChangeArrowheads="1"/>
          </p:cNvPicPr>
          <p:nvPr/>
        </p:nvPicPr>
        <p:blipFill>
          <a:blip r:embed="rId27" cstate="print"/>
          <a:srcRect/>
          <a:stretch>
            <a:fillRect/>
          </a:stretch>
        </p:blipFill>
        <p:spPr bwMode="auto">
          <a:xfrm>
            <a:off x="9144000" y="6400800"/>
            <a:ext cx="1812925" cy="1785938"/>
          </a:xfrm>
          <a:prstGeom prst="rect">
            <a:avLst/>
          </a:prstGeom>
          <a:noFill/>
          <a:ln w="9525">
            <a:noFill/>
            <a:miter lim="800000"/>
            <a:headEnd/>
            <a:tailEnd/>
          </a:ln>
        </p:spPr>
      </p:pic>
      <p:sp>
        <p:nvSpPr>
          <p:cNvPr id="34856" name="TextBox 39"/>
          <p:cNvSpPr txBox="1">
            <a:spLocks noChangeArrowheads="1"/>
          </p:cNvSpPr>
          <p:nvPr/>
        </p:nvSpPr>
        <p:spPr bwMode="auto">
          <a:xfrm>
            <a:off x="228600" y="5943600"/>
            <a:ext cx="838200" cy="584200"/>
          </a:xfrm>
          <a:prstGeom prst="rect">
            <a:avLst/>
          </a:prstGeom>
          <a:noFill/>
          <a:ln w="9525">
            <a:noFill/>
            <a:miter lim="800000"/>
            <a:headEnd/>
            <a:tailEnd/>
          </a:ln>
        </p:spPr>
        <p:txBody>
          <a:bodyPr>
            <a:spAutoFit/>
          </a:bodyPr>
          <a:lstStyle/>
          <a:p>
            <a:r>
              <a:rPr lang="en-US" sz="3200"/>
              <a:t>SH</a:t>
            </a:r>
          </a:p>
        </p:txBody>
      </p:sp>
      <p:sp>
        <p:nvSpPr>
          <p:cNvPr id="34857" name="TextBox 40"/>
          <p:cNvSpPr txBox="1">
            <a:spLocks noChangeArrowheads="1"/>
          </p:cNvSpPr>
          <p:nvPr/>
        </p:nvSpPr>
        <p:spPr bwMode="auto">
          <a:xfrm>
            <a:off x="381000" y="3124200"/>
            <a:ext cx="838200" cy="584200"/>
          </a:xfrm>
          <a:prstGeom prst="rect">
            <a:avLst/>
          </a:prstGeom>
          <a:noFill/>
          <a:ln w="9525">
            <a:noFill/>
            <a:miter lim="800000"/>
            <a:headEnd/>
            <a:tailEnd/>
          </a:ln>
        </p:spPr>
        <p:txBody>
          <a:bodyPr>
            <a:spAutoFit/>
          </a:bodyPr>
          <a:lstStyle/>
          <a:p>
            <a:r>
              <a:rPr lang="en-US" sz="3200"/>
              <a:t>OO</a:t>
            </a:r>
          </a:p>
        </p:txBody>
      </p:sp>
      <p:sp>
        <p:nvSpPr>
          <p:cNvPr id="34858" name="TextBox 41"/>
          <p:cNvSpPr txBox="1">
            <a:spLocks noChangeArrowheads="1"/>
          </p:cNvSpPr>
          <p:nvPr/>
        </p:nvSpPr>
        <p:spPr bwMode="auto">
          <a:xfrm>
            <a:off x="381000" y="3810000"/>
            <a:ext cx="838200" cy="584200"/>
          </a:xfrm>
          <a:prstGeom prst="rect">
            <a:avLst/>
          </a:prstGeom>
          <a:noFill/>
          <a:ln w="9525">
            <a:noFill/>
            <a:miter lim="800000"/>
            <a:headEnd/>
            <a:tailEnd/>
          </a:ln>
        </p:spPr>
        <p:txBody>
          <a:bodyPr>
            <a:spAutoFit/>
          </a:bodyPr>
          <a:lstStyle/>
          <a:p>
            <a:r>
              <a:rPr lang="en-US" sz="3200"/>
              <a:t>F</a:t>
            </a:r>
          </a:p>
        </p:txBody>
      </p:sp>
      <p:sp>
        <p:nvSpPr>
          <p:cNvPr id="34859" name="TextBox 42"/>
          <p:cNvSpPr txBox="1">
            <a:spLocks noChangeArrowheads="1"/>
          </p:cNvSpPr>
          <p:nvPr/>
        </p:nvSpPr>
        <p:spPr bwMode="auto">
          <a:xfrm>
            <a:off x="304800" y="4572000"/>
            <a:ext cx="838200" cy="584200"/>
          </a:xfrm>
          <a:prstGeom prst="rect">
            <a:avLst/>
          </a:prstGeom>
          <a:noFill/>
          <a:ln w="9525">
            <a:noFill/>
            <a:miter lim="800000"/>
            <a:headEnd/>
            <a:tailEnd/>
          </a:ln>
        </p:spPr>
        <p:txBody>
          <a:bodyPr>
            <a:spAutoFit/>
          </a:bodyPr>
          <a:lstStyle/>
          <a:p>
            <a:r>
              <a:rPr lang="en-US" sz="3200"/>
              <a:t>EE</a:t>
            </a:r>
          </a:p>
        </p:txBody>
      </p:sp>
      <p:sp>
        <p:nvSpPr>
          <p:cNvPr id="34860" name="TextBox 43"/>
          <p:cNvSpPr txBox="1">
            <a:spLocks noChangeArrowheads="1"/>
          </p:cNvSpPr>
          <p:nvPr/>
        </p:nvSpPr>
        <p:spPr bwMode="auto">
          <a:xfrm>
            <a:off x="228600" y="5410200"/>
            <a:ext cx="838200" cy="584200"/>
          </a:xfrm>
          <a:prstGeom prst="rect">
            <a:avLst/>
          </a:prstGeom>
          <a:noFill/>
          <a:ln w="9525">
            <a:noFill/>
            <a:miter lim="800000"/>
            <a:headEnd/>
            <a:tailEnd/>
          </a:ln>
        </p:spPr>
        <p:txBody>
          <a:bodyPr>
            <a:spAutoFit/>
          </a:bodyPr>
          <a:lstStyle/>
          <a:p>
            <a:r>
              <a:rPr lang="en-US" sz="3200"/>
              <a:t>TH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a:xfrm>
            <a:off x="457200" y="1143000"/>
            <a:ext cx="8229600" cy="4572000"/>
          </a:xfrm>
        </p:spPr>
        <p:txBody>
          <a:bodyPr/>
          <a:lstStyle/>
          <a:p>
            <a:r>
              <a:rPr lang="en-US" altLang="zh-TW" smtClean="0">
                <a:ea typeface="PMingLiU"/>
                <a:cs typeface="PMingLiU"/>
              </a:rPr>
              <a:t>Pseudowords and words were used during treatment Stage II and Stage III. </a:t>
            </a:r>
          </a:p>
          <a:p>
            <a:r>
              <a:rPr lang="en-US" altLang="zh-TW" smtClean="0">
                <a:ea typeface="PMingLiU"/>
                <a:cs typeface="PMingLiU"/>
              </a:rPr>
              <a:t>During treatment, all words systematically increased from one to five phonemes in length (single syllable) when 80% accuracy occurred across 2-3 sessions.</a:t>
            </a:r>
          </a:p>
          <a:p>
            <a:r>
              <a:rPr lang="en-US" altLang="zh-TW" smtClean="0">
                <a:ea typeface="PMingLiU"/>
                <a:cs typeface="PMingLiU"/>
              </a:rPr>
              <a:t>All words systematically increased from one to five syllables in length(multisyllable) when 80% accuracy occurred aross 2-3 sessions.</a:t>
            </a:r>
            <a:endParaRPr lang="en-US" smtClean="0"/>
          </a:p>
        </p:txBody>
      </p:sp>
      <p:sp>
        <p:nvSpPr>
          <p:cNvPr id="3" name="Title 2"/>
          <p:cNvSpPr>
            <a:spLocks noGrp="1"/>
          </p:cNvSpPr>
          <p:nvPr>
            <p:ph type="title"/>
          </p:nvPr>
        </p:nvSpPr>
        <p:spPr>
          <a:xfrm>
            <a:off x="457200" y="152400"/>
            <a:ext cx="8229600" cy="990600"/>
          </a:xfrm>
        </p:spPr>
        <p:txBody>
          <a:bodyPr/>
          <a:lstStyle/>
          <a:p>
            <a:pPr>
              <a:defRPr/>
            </a:pPr>
            <a:r>
              <a:rPr b="1" err="1" smtClean="0"/>
              <a:t>MMiT</a:t>
            </a:r>
            <a:r>
              <a:rPr b="1" smtClean="0"/>
              <a:t> </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8160"/>
            <a:ext cx="6480048" cy="2301240"/>
          </a:xfrm>
        </p:spPr>
        <p:txBody>
          <a:bodyPr>
            <a:normAutofit/>
          </a:bodyPr>
          <a:lstStyle/>
          <a:p>
            <a:pPr eaLnBrk="1" fontAlgn="auto" hangingPunct="1">
              <a:spcAft>
                <a:spcPts val="0"/>
              </a:spcAft>
              <a:defRPr/>
            </a:pPr>
            <a:r>
              <a:rPr b="1" smtClean="0"/>
              <a:t>Methods</a:t>
            </a:r>
            <a:br>
              <a:rPr b="1" smtClean="0"/>
            </a:br>
            <a:r>
              <a:rPr sz="4000" b="1" smtClean="0"/>
              <a:t>fMRI paradigm</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marL="374650" indent="-374650" defTabSz="749300">
              <a:tabLst>
                <a:tab pos="374650" algn="l"/>
              </a:tabLst>
            </a:pPr>
            <a:r>
              <a:rPr lang="en-US" altLang="zh-TW" smtClean="0">
                <a:ea typeface="PMingLiU"/>
                <a:cs typeface="PMingLiU"/>
              </a:rPr>
              <a:t>fMRI of overt pseudoword reading &amp; pre-treatment, post-, &amp; 3-months follow-up</a:t>
            </a:r>
          </a:p>
          <a:p>
            <a:pPr marL="374650" indent="-374650" defTabSz="749300">
              <a:tabLst>
                <a:tab pos="374650" algn="l"/>
              </a:tabLst>
            </a:pPr>
            <a:r>
              <a:rPr lang="en-US" altLang="zh-TW" smtClean="0">
                <a:ea typeface="PMingLiU"/>
                <a:cs typeface="PMingLiU"/>
              </a:rPr>
              <a:t>Single-subject deconvolution analysis (Ward, 1996) in AFNI (Cox, 1996) of all responses followed by cluster analysis (Forman, 1995) with thresholds of cluster volume &gt;100 microliters &amp; r-squared value &gt; 0.20 </a:t>
            </a:r>
          </a:p>
          <a:p>
            <a:pPr marL="374650" indent="-374650" defTabSz="749300">
              <a:tabLst>
                <a:tab pos="374650" algn="l"/>
              </a:tabLst>
            </a:pPr>
            <a:r>
              <a:rPr lang="en-US" altLang="zh-TW" smtClean="0">
                <a:ea typeface="PMingLiU"/>
                <a:cs typeface="PMingLiU"/>
              </a:rPr>
              <a:t>a priori ROI’s = bilateral STG, SMG, and IFG</a:t>
            </a:r>
          </a:p>
        </p:txBody>
      </p:sp>
      <p:sp>
        <p:nvSpPr>
          <p:cNvPr id="3" name="Title 2"/>
          <p:cNvSpPr>
            <a:spLocks noGrp="1"/>
          </p:cNvSpPr>
          <p:nvPr>
            <p:ph type="title"/>
          </p:nvPr>
        </p:nvSpPr>
        <p:spPr/>
        <p:txBody>
          <a:bodyPr>
            <a:normAutofit fontScale="90000"/>
          </a:bodyPr>
          <a:lstStyle/>
          <a:p>
            <a:pPr>
              <a:defRPr/>
            </a:pPr>
            <a:r>
              <a:rPr b="1" smtClean="0"/>
              <a:t>fMRI of Overt Pseudoword Reading</a:t>
            </a:r>
            <a:endParaRPr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8160"/>
            <a:ext cx="6480048" cy="2301240"/>
          </a:xfrm>
        </p:spPr>
        <p:txBody>
          <a:bodyPr>
            <a:normAutofit/>
          </a:bodyPr>
          <a:lstStyle/>
          <a:p>
            <a:pPr eaLnBrk="1" fontAlgn="auto" hangingPunct="1">
              <a:spcAft>
                <a:spcPts val="0"/>
              </a:spcAft>
              <a:defRPr/>
            </a:pPr>
            <a:r>
              <a:rPr b="1" smtClean="0"/>
              <a:t>Results</a:t>
            </a:r>
            <a:br>
              <a:rPr b="1" smtClean="0"/>
            </a:br>
            <a:r>
              <a:rPr sz="4000" b="1" smtClean="0"/>
              <a:t>Behavioral Data</a:t>
            </a:r>
            <a:endParaRPr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304800"/>
          <a:ext cx="8382000" cy="617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381000" y="304800"/>
          <a:ext cx="8229600" cy="617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a:p>
        </p:txBody>
      </p:sp>
      <p:graphicFrame>
        <p:nvGraphicFramePr>
          <p:cNvPr id="4" name="Content Placeholder 3"/>
          <p:cNvGraphicFramePr>
            <a:graphicFrameLocks noGrp="1"/>
          </p:cNvGraphicFramePr>
          <p:nvPr>
            <p:ph idx="1"/>
          </p:nvPr>
        </p:nvGraphicFramePr>
        <p:xfrm>
          <a:off x="304800" y="228600"/>
          <a:ext cx="8610600" cy="632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a:defRPr/>
            </a:pPr>
            <a:endParaRPr/>
          </a:p>
        </p:txBody>
      </p:sp>
      <p:graphicFrame>
        <p:nvGraphicFramePr>
          <p:cNvPr id="5" name="Chart 4"/>
          <p:cNvGraphicFramePr>
            <a:graphicFrameLocks/>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81000" y="304800"/>
          <a:ext cx="8458200" cy="6172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smtClean="0"/>
              <a:t>Dual Route </a:t>
            </a:r>
            <a:r>
              <a:rPr/>
              <a:t>Model of Reading </a:t>
            </a:r>
            <a:r>
              <a:rPr sz="1800"/>
              <a:t>(</a:t>
            </a:r>
            <a:r>
              <a:rPr sz="1800" err="1"/>
              <a:t>Coltheart</a:t>
            </a:r>
            <a:r>
              <a:rPr sz="1800"/>
              <a:t>, 1985)</a:t>
            </a:r>
            <a:endParaRPr sz="2400"/>
          </a:p>
        </p:txBody>
      </p:sp>
      <p:sp>
        <p:nvSpPr>
          <p:cNvPr id="8195" name="Rectangle 3"/>
          <p:cNvSpPr>
            <a:spLocks noChangeArrowheads="1"/>
          </p:cNvSpPr>
          <p:nvPr/>
        </p:nvSpPr>
        <p:spPr bwMode="auto">
          <a:xfrm>
            <a:off x="3657600" y="1998663"/>
            <a:ext cx="1595438" cy="612775"/>
          </a:xfrm>
          <a:prstGeom prst="rect">
            <a:avLst/>
          </a:prstGeom>
          <a:noFill/>
          <a:ln w="12700">
            <a:noFill/>
            <a:miter lim="800000"/>
            <a:headEnd/>
            <a:tailEnd/>
          </a:ln>
          <a:effectLst/>
        </p:spPr>
        <p:txBody>
          <a:bodyPr lIns="90488" tIns="44450" rIns="90488" bIns="44450">
            <a:spAutoFit/>
          </a:bodyPr>
          <a:lstStyle/>
          <a:p>
            <a:pPr>
              <a:defRPr/>
            </a:pPr>
            <a:r>
              <a:rPr lang="en-US" sz="3400" dirty="0">
                <a:effectLst>
                  <a:outerShdw blurRad="38100" dist="38100" dir="2700000" algn="tl">
                    <a:srgbClr val="000000"/>
                  </a:outerShdw>
                </a:effectLst>
                <a:latin typeface="Arial" charset="0"/>
              </a:rPr>
              <a:t>PRINT</a:t>
            </a:r>
          </a:p>
        </p:txBody>
      </p:sp>
      <p:sp>
        <p:nvSpPr>
          <p:cNvPr id="8196" name="Rectangle 4"/>
          <p:cNvSpPr>
            <a:spLocks noChangeArrowheads="1"/>
          </p:cNvSpPr>
          <p:nvPr/>
        </p:nvSpPr>
        <p:spPr bwMode="auto">
          <a:xfrm>
            <a:off x="514350" y="2597150"/>
            <a:ext cx="2832100" cy="977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8197" name="Rectangle 5"/>
          <p:cNvSpPr>
            <a:spLocks noChangeArrowheads="1"/>
          </p:cNvSpPr>
          <p:nvPr/>
        </p:nvSpPr>
        <p:spPr bwMode="auto">
          <a:xfrm>
            <a:off x="457200" y="2646363"/>
            <a:ext cx="2425700" cy="950912"/>
          </a:xfrm>
          <a:prstGeom prst="rect">
            <a:avLst/>
          </a:prstGeom>
          <a:noFill/>
          <a:ln w="12700">
            <a:noFill/>
            <a:miter lim="800000"/>
            <a:headEnd/>
            <a:tailEnd/>
          </a:ln>
          <a:effectLst/>
        </p:spPr>
        <p:txBody>
          <a:bodyPr lIns="90488" tIns="44450" rIns="90488" bIns="44450">
            <a:spAutoFit/>
          </a:bodyPr>
          <a:lstStyle/>
          <a:p>
            <a:pPr>
              <a:defRPr/>
            </a:pPr>
            <a:r>
              <a:rPr lang="en-US" sz="2800" dirty="0">
                <a:effectLst>
                  <a:outerShdw blurRad="38100" dist="38100" dir="2700000" algn="tl">
                    <a:srgbClr val="000000"/>
                  </a:outerShdw>
                </a:effectLst>
                <a:latin typeface="Arial" charset="0"/>
              </a:rPr>
              <a:t>Visual Word</a:t>
            </a:r>
          </a:p>
          <a:p>
            <a:pPr>
              <a:defRPr/>
            </a:pPr>
            <a:r>
              <a:rPr lang="en-US" sz="2800" dirty="0">
                <a:effectLst>
                  <a:outerShdw blurRad="38100" dist="38100" dir="2700000" algn="tl">
                    <a:srgbClr val="000000"/>
                  </a:outerShdw>
                </a:effectLst>
                <a:latin typeface="Arial" charset="0"/>
              </a:rPr>
              <a:t>Recognition</a:t>
            </a:r>
          </a:p>
        </p:txBody>
      </p:sp>
      <p:sp>
        <p:nvSpPr>
          <p:cNvPr id="8198" name="Rectangle 6"/>
          <p:cNvSpPr>
            <a:spLocks noChangeArrowheads="1"/>
          </p:cNvSpPr>
          <p:nvPr/>
        </p:nvSpPr>
        <p:spPr bwMode="auto">
          <a:xfrm>
            <a:off x="5661025" y="2597150"/>
            <a:ext cx="3482975" cy="9779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8199" name="Rectangle 7"/>
          <p:cNvSpPr>
            <a:spLocks noChangeArrowheads="1"/>
          </p:cNvSpPr>
          <p:nvPr/>
        </p:nvSpPr>
        <p:spPr bwMode="auto">
          <a:xfrm>
            <a:off x="5705475" y="2676525"/>
            <a:ext cx="3543300" cy="950913"/>
          </a:xfrm>
          <a:prstGeom prst="rect">
            <a:avLst/>
          </a:prstGeom>
          <a:noFill/>
          <a:ln w="12700">
            <a:noFill/>
            <a:miter lim="800000"/>
            <a:headEnd/>
            <a:tailEnd/>
          </a:ln>
          <a:effectLst/>
        </p:spPr>
        <p:txBody>
          <a:bodyPr wrap="none" lIns="90488" tIns="44450" rIns="90488" bIns="44450">
            <a:spAutoFit/>
          </a:bodyPr>
          <a:lstStyle/>
          <a:p>
            <a:pPr>
              <a:defRPr/>
            </a:pPr>
            <a:r>
              <a:rPr lang="en-US" sz="2800" dirty="0">
                <a:effectLst>
                  <a:outerShdw blurRad="38100" dist="38100" dir="2700000" algn="tl">
                    <a:srgbClr val="000000"/>
                  </a:outerShdw>
                </a:effectLst>
                <a:latin typeface="Arial" charset="0"/>
              </a:rPr>
              <a:t>Grapheme-Phoneme</a:t>
            </a:r>
          </a:p>
          <a:p>
            <a:pPr>
              <a:defRPr/>
            </a:pPr>
            <a:r>
              <a:rPr lang="en-US" sz="2800" dirty="0">
                <a:effectLst>
                  <a:outerShdw blurRad="38100" dist="38100" dir="2700000" algn="tl">
                    <a:srgbClr val="000000"/>
                  </a:outerShdw>
                </a:effectLst>
                <a:latin typeface="Arial" charset="0"/>
              </a:rPr>
              <a:t>Conversion System</a:t>
            </a:r>
          </a:p>
        </p:txBody>
      </p:sp>
      <p:sp>
        <p:nvSpPr>
          <p:cNvPr id="8200" name="Rectangle 8"/>
          <p:cNvSpPr>
            <a:spLocks noChangeArrowheads="1"/>
          </p:cNvSpPr>
          <p:nvPr/>
        </p:nvSpPr>
        <p:spPr bwMode="auto">
          <a:xfrm>
            <a:off x="514350" y="4121150"/>
            <a:ext cx="1884363" cy="5207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8201" name="Rectangle 9"/>
          <p:cNvSpPr>
            <a:spLocks noChangeArrowheads="1"/>
          </p:cNvSpPr>
          <p:nvPr/>
        </p:nvSpPr>
        <p:spPr bwMode="auto">
          <a:xfrm>
            <a:off x="625475" y="4200525"/>
            <a:ext cx="1860550" cy="520700"/>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000000"/>
                  </a:outerShdw>
                </a:effectLst>
                <a:latin typeface="Arial" charset="0"/>
              </a:rPr>
              <a:t>Semantics</a:t>
            </a:r>
          </a:p>
        </p:txBody>
      </p:sp>
      <p:sp>
        <p:nvSpPr>
          <p:cNvPr id="8202" name="Rectangle 10"/>
          <p:cNvSpPr>
            <a:spLocks noChangeArrowheads="1"/>
          </p:cNvSpPr>
          <p:nvPr/>
        </p:nvSpPr>
        <p:spPr bwMode="auto">
          <a:xfrm>
            <a:off x="1530350" y="4959350"/>
            <a:ext cx="4184650" cy="6731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8203" name="Rectangle 11"/>
          <p:cNvSpPr>
            <a:spLocks noChangeArrowheads="1"/>
          </p:cNvSpPr>
          <p:nvPr/>
        </p:nvSpPr>
        <p:spPr bwMode="auto">
          <a:xfrm>
            <a:off x="1641475" y="5038725"/>
            <a:ext cx="4173538" cy="520700"/>
          </a:xfrm>
          <a:prstGeom prst="rect">
            <a:avLst/>
          </a:prstGeom>
          <a:noFill/>
          <a:ln w="12700">
            <a:noFill/>
            <a:miter lim="800000"/>
            <a:headEnd/>
            <a:tailEnd/>
          </a:ln>
          <a:effectLst/>
        </p:spPr>
        <p:txBody>
          <a:bodyPr wrap="none" lIns="90488" tIns="44450" rIns="90488" bIns="44450">
            <a:spAutoFit/>
          </a:bodyPr>
          <a:lstStyle/>
          <a:p>
            <a:pPr>
              <a:defRPr/>
            </a:pPr>
            <a:r>
              <a:rPr lang="en-US" sz="2800">
                <a:effectLst>
                  <a:outerShdw blurRad="38100" dist="38100" dir="2700000" algn="tl">
                    <a:srgbClr val="000000"/>
                  </a:outerShdw>
                </a:effectLst>
                <a:latin typeface="Arial" charset="0"/>
              </a:rPr>
              <a:t>Spoken Word Production</a:t>
            </a:r>
          </a:p>
        </p:txBody>
      </p:sp>
      <p:sp>
        <p:nvSpPr>
          <p:cNvPr id="8204" name="Rectangle 12"/>
          <p:cNvSpPr>
            <a:spLocks noChangeArrowheads="1"/>
          </p:cNvSpPr>
          <p:nvPr/>
        </p:nvSpPr>
        <p:spPr bwMode="auto">
          <a:xfrm>
            <a:off x="1981200" y="6037263"/>
            <a:ext cx="2120900" cy="612775"/>
          </a:xfrm>
          <a:prstGeom prst="rect">
            <a:avLst/>
          </a:prstGeom>
          <a:noFill/>
          <a:ln w="12700">
            <a:noFill/>
            <a:miter lim="800000"/>
            <a:headEnd/>
            <a:tailEnd/>
          </a:ln>
          <a:effectLst/>
        </p:spPr>
        <p:txBody>
          <a:bodyPr lIns="90488" tIns="44450" rIns="90488" bIns="44450">
            <a:spAutoFit/>
          </a:bodyPr>
          <a:lstStyle/>
          <a:p>
            <a:pPr>
              <a:defRPr/>
            </a:pPr>
            <a:r>
              <a:rPr lang="en-US" sz="3400" dirty="0">
                <a:effectLst>
                  <a:outerShdw blurRad="38100" dist="38100" dir="2700000" algn="tl">
                    <a:srgbClr val="000000"/>
                  </a:outerShdw>
                </a:effectLst>
                <a:latin typeface="Arial" charset="0"/>
              </a:rPr>
              <a:t>SPEECH</a:t>
            </a:r>
          </a:p>
        </p:txBody>
      </p:sp>
      <p:sp>
        <p:nvSpPr>
          <p:cNvPr id="8205" name="Rectangle 13"/>
          <p:cNvSpPr>
            <a:spLocks noChangeArrowheads="1"/>
          </p:cNvSpPr>
          <p:nvPr/>
        </p:nvSpPr>
        <p:spPr bwMode="auto">
          <a:xfrm>
            <a:off x="6246813" y="6037263"/>
            <a:ext cx="1971675" cy="612775"/>
          </a:xfrm>
          <a:prstGeom prst="rect">
            <a:avLst/>
          </a:prstGeom>
          <a:noFill/>
          <a:ln w="12700">
            <a:noFill/>
            <a:miter lim="800000"/>
            <a:headEnd/>
            <a:tailEnd/>
          </a:ln>
          <a:effectLst/>
        </p:spPr>
        <p:txBody>
          <a:bodyPr wrap="none" lIns="90488" tIns="44450" rIns="90488" bIns="44450">
            <a:spAutoFit/>
          </a:bodyPr>
          <a:lstStyle/>
          <a:p>
            <a:pPr>
              <a:defRPr/>
            </a:pPr>
            <a:r>
              <a:rPr lang="en-US" sz="3400" dirty="0">
                <a:effectLst>
                  <a:outerShdw blurRad="38100" dist="38100" dir="2700000" algn="tl">
                    <a:srgbClr val="000000"/>
                  </a:outerShdw>
                </a:effectLst>
                <a:latin typeface="Arial" charset="0"/>
              </a:rPr>
              <a:t>SPEECH</a:t>
            </a:r>
          </a:p>
        </p:txBody>
      </p:sp>
      <p:sp>
        <p:nvSpPr>
          <p:cNvPr id="8206" name="AutoShape 14"/>
          <p:cNvSpPr>
            <a:spLocks noChangeArrowheads="1"/>
          </p:cNvSpPr>
          <p:nvPr/>
        </p:nvSpPr>
        <p:spPr bwMode="auto">
          <a:xfrm rot="16200000" flipH="1">
            <a:off x="624682" y="3680618"/>
            <a:ext cx="444500" cy="258763"/>
          </a:xfrm>
          <a:prstGeom prst="rightArrow">
            <a:avLst>
              <a:gd name="adj1" fmla="val 50000"/>
              <a:gd name="adj2" fmla="val 76354"/>
            </a:avLst>
          </a:prstGeom>
          <a:solidFill>
            <a:srgbClr val="FAFD00"/>
          </a:solidFill>
          <a:ln w="12700">
            <a:solidFill>
              <a:schemeClr val="tx1"/>
            </a:solidFill>
            <a:miter lim="800000"/>
            <a:headEnd/>
            <a:tailEnd/>
          </a:ln>
        </p:spPr>
        <p:txBody>
          <a:bodyPr wrap="none" anchor="ctr"/>
          <a:lstStyle/>
          <a:p>
            <a:endParaRPr lang="en-US"/>
          </a:p>
        </p:txBody>
      </p:sp>
      <p:sp>
        <p:nvSpPr>
          <p:cNvPr id="8207" name="AutoShape 15"/>
          <p:cNvSpPr>
            <a:spLocks noChangeArrowheads="1"/>
          </p:cNvSpPr>
          <p:nvPr/>
        </p:nvSpPr>
        <p:spPr bwMode="auto">
          <a:xfrm rot="16200000" flipH="1">
            <a:off x="5903119" y="4641056"/>
            <a:ext cx="2349500" cy="395288"/>
          </a:xfrm>
          <a:prstGeom prst="rightArrow">
            <a:avLst>
              <a:gd name="adj1" fmla="val 50000"/>
              <a:gd name="adj2" fmla="val 264195"/>
            </a:avLst>
          </a:prstGeom>
          <a:solidFill>
            <a:srgbClr val="FAFD00"/>
          </a:solidFill>
          <a:ln w="12700">
            <a:solidFill>
              <a:schemeClr val="tx1"/>
            </a:solidFill>
            <a:miter lim="800000"/>
            <a:headEnd/>
            <a:tailEnd/>
          </a:ln>
        </p:spPr>
        <p:txBody>
          <a:bodyPr wrap="none" anchor="ctr"/>
          <a:lstStyle/>
          <a:p>
            <a:endParaRPr lang="en-US"/>
          </a:p>
        </p:txBody>
      </p:sp>
      <p:sp>
        <p:nvSpPr>
          <p:cNvPr id="8208" name="AutoShape 16"/>
          <p:cNvSpPr>
            <a:spLocks noChangeArrowheads="1"/>
          </p:cNvSpPr>
          <p:nvPr/>
        </p:nvSpPr>
        <p:spPr bwMode="auto">
          <a:xfrm rot="16200000" flipH="1">
            <a:off x="2368550" y="4121150"/>
            <a:ext cx="1358900" cy="292100"/>
          </a:xfrm>
          <a:prstGeom prst="rightArrow">
            <a:avLst>
              <a:gd name="adj1" fmla="val 50000"/>
              <a:gd name="adj2" fmla="val 206785"/>
            </a:avLst>
          </a:prstGeom>
          <a:solidFill>
            <a:srgbClr val="FAFD00"/>
          </a:solidFill>
          <a:ln w="12700">
            <a:solidFill>
              <a:schemeClr val="tx1"/>
            </a:solidFill>
            <a:miter lim="800000"/>
            <a:headEnd/>
            <a:tailEnd/>
          </a:ln>
        </p:spPr>
        <p:txBody>
          <a:bodyPr wrap="none" anchor="ctr"/>
          <a:lstStyle/>
          <a:p>
            <a:endParaRPr lang="en-US"/>
          </a:p>
        </p:txBody>
      </p:sp>
      <p:sp>
        <p:nvSpPr>
          <p:cNvPr id="8209" name="AutoShape 17"/>
          <p:cNvSpPr>
            <a:spLocks noChangeArrowheads="1"/>
          </p:cNvSpPr>
          <p:nvPr/>
        </p:nvSpPr>
        <p:spPr bwMode="auto">
          <a:xfrm rot="13140000" flipH="1">
            <a:off x="698500" y="4889500"/>
            <a:ext cx="881063" cy="371475"/>
          </a:xfrm>
          <a:prstGeom prst="rightArrow">
            <a:avLst>
              <a:gd name="adj1" fmla="val 50000"/>
              <a:gd name="adj2" fmla="val 133425"/>
            </a:avLst>
          </a:prstGeom>
          <a:solidFill>
            <a:srgbClr val="FAFD00"/>
          </a:solidFill>
          <a:ln w="12700">
            <a:solidFill>
              <a:schemeClr val="tx1"/>
            </a:solidFill>
            <a:miter lim="800000"/>
            <a:headEnd/>
            <a:tailEnd/>
          </a:ln>
        </p:spPr>
        <p:txBody>
          <a:bodyPr wrap="none" anchor="ctr"/>
          <a:lstStyle/>
          <a:p>
            <a:endParaRPr lang="en-US"/>
          </a:p>
        </p:txBody>
      </p:sp>
      <p:sp>
        <p:nvSpPr>
          <p:cNvPr id="8210" name="AutoShape 18"/>
          <p:cNvSpPr>
            <a:spLocks noChangeArrowheads="1"/>
          </p:cNvSpPr>
          <p:nvPr/>
        </p:nvSpPr>
        <p:spPr bwMode="auto">
          <a:xfrm rot="19500000" flipH="1">
            <a:off x="3330575" y="2822575"/>
            <a:ext cx="911225" cy="276225"/>
          </a:xfrm>
          <a:prstGeom prst="rightArrow">
            <a:avLst>
              <a:gd name="adj1" fmla="val 50000"/>
              <a:gd name="adj2" fmla="val 185576"/>
            </a:avLst>
          </a:prstGeom>
          <a:solidFill>
            <a:srgbClr val="FAFD00"/>
          </a:solidFill>
          <a:ln w="12700">
            <a:solidFill>
              <a:schemeClr val="tx1"/>
            </a:solidFill>
            <a:miter lim="800000"/>
            <a:headEnd/>
            <a:tailEnd/>
          </a:ln>
        </p:spPr>
        <p:txBody>
          <a:bodyPr wrap="none" anchor="ctr"/>
          <a:lstStyle/>
          <a:p>
            <a:endParaRPr lang="en-US"/>
          </a:p>
        </p:txBody>
      </p:sp>
      <p:sp>
        <p:nvSpPr>
          <p:cNvPr id="8211" name="AutoShape 19"/>
          <p:cNvSpPr>
            <a:spLocks noChangeArrowheads="1"/>
          </p:cNvSpPr>
          <p:nvPr/>
        </p:nvSpPr>
        <p:spPr bwMode="auto">
          <a:xfrm rot="12780000" flipH="1">
            <a:off x="4678363" y="2867025"/>
            <a:ext cx="1009650" cy="263525"/>
          </a:xfrm>
          <a:prstGeom prst="rightArrow">
            <a:avLst>
              <a:gd name="adj1" fmla="val 50000"/>
              <a:gd name="adj2" fmla="val 215530"/>
            </a:avLst>
          </a:prstGeom>
          <a:solidFill>
            <a:srgbClr val="FAFD00"/>
          </a:solidFill>
          <a:ln w="12700">
            <a:solidFill>
              <a:schemeClr val="tx1"/>
            </a:solidFill>
            <a:miter lim="800000"/>
            <a:headEnd/>
            <a:tailEnd/>
          </a:ln>
        </p:spPr>
        <p:txBody>
          <a:bodyPr wrap="none" anchor="ctr"/>
          <a:lstStyle/>
          <a:p>
            <a:endParaRPr lang="en-US"/>
          </a:p>
        </p:txBody>
      </p:sp>
      <p:sp>
        <p:nvSpPr>
          <p:cNvPr id="8212" name="AutoShape 20"/>
          <p:cNvSpPr>
            <a:spLocks noChangeArrowheads="1"/>
          </p:cNvSpPr>
          <p:nvPr/>
        </p:nvSpPr>
        <p:spPr bwMode="auto">
          <a:xfrm rot="16200000" flipH="1">
            <a:off x="2791619" y="5738019"/>
            <a:ext cx="444500" cy="258762"/>
          </a:xfrm>
          <a:prstGeom prst="rightArrow">
            <a:avLst>
              <a:gd name="adj1" fmla="val 50000"/>
              <a:gd name="adj2" fmla="val 76354"/>
            </a:avLst>
          </a:prstGeom>
          <a:solidFill>
            <a:srgbClr val="FAFD00"/>
          </a:solidFill>
          <a:ln w="12700">
            <a:solidFill>
              <a:schemeClr val="tx1"/>
            </a:solidFill>
            <a:miter lim="800000"/>
            <a:headEnd/>
            <a:tailEnd/>
          </a:ln>
        </p:spPr>
        <p:txBody>
          <a:bodyPr wrap="none" anchor="ctr"/>
          <a:lstStyle/>
          <a:p>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a:p>
        </p:txBody>
      </p:sp>
      <p:graphicFrame>
        <p:nvGraphicFramePr>
          <p:cNvPr id="4" name="Content Placeholder 3"/>
          <p:cNvGraphicFramePr>
            <a:graphicFrameLocks noGrp="1"/>
          </p:cNvGraphicFramePr>
          <p:nvPr>
            <p:ph idx="1"/>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457200" y="381000"/>
          <a:ext cx="8077199"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457200" y="457200"/>
          <a:ext cx="8229599"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304800" y="381000"/>
          <a:ext cx="8534399" cy="624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18160"/>
            <a:ext cx="6480048" cy="2301240"/>
          </a:xfrm>
        </p:spPr>
        <p:txBody>
          <a:bodyPr>
            <a:normAutofit/>
          </a:bodyPr>
          <a:lstStyle/>
          <a:p>
            <a:pPr eaLnBrk="1" fontAlgn="auto" hangingPunct="1">
              <a:spcAft>
                <a:spcPts val="0"/>
              </a:spcAft>
              <a:defRPr/>
            </a:pPr>
            <a:r>
              <a:rPr b="1" smtClean="0"/>
              <a:t>Results</a:t>
            </a:r>
            <a:br>
              <a:rPr b="1" smtClean="0"/>
            </a:br>
            <a:r>
              <a:rPr sz="4000" b="1" smtClean="0"/>
              <a:t>fMRI Data</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eaLnBrk="1" hangingPunct="1">
              <a:defRPr/>
            </a:pPr>
            <a:r>
              <a:rPr smtClean="0"/>
              <a:t>fMRI Task Performance </a:t>
            </a:r>
            <a:br>
              <a:rPr smtClean="0"/>
            </a:br>
            <a:r>
              <a:rPr smtClean="0"/>
              <a:t>	- Reading Pseudowords</a:t>
            </a:r>
            <a:endParaRPr/>
          </a:p>
        </p:txBody>
      </p:sp>
      <p:graphicFrame>
        <p:nvGraphicFramePr>
          <p:cNvPr id="4" name="Content Placeholder 3"/>
          <p:cNvGraphicFramePr>
            <a:graphicFrameLocks noGrp="1"/>
          </p:cNvGraphicFramePr>
          <p:nvPr>
            <p:ph idx="1"/>
          </p:nvPr>
        </p:nvGraphicFramePr>
        <p:xfrm>
          <a:off x="457200" y="13716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3" descr="PAS01_right (2).png"/>
          <p:cNvPicPr>
            <a:picLocks noGrp="1" noChangeAspect="1"/>
          </p:cNvPicPr>
          <p:nvPr>
            <p:ph idx="1"/>
          </p:nvPr>
        </p:nvPicPr>
        <p:blipFill>
          <a:blip r:embed="rId2" cstate="print"/>
          <a:srcRect/>
          <a:stretch>
            <a:fillRect/>
          </a:stretch>
        </p:blipFill>
        <p:spPr>
          <a:xfrm>
            <a:off x="457200" y="1524000"/>
            <a:ext cx="8229600" cy="2119313"/>
          </a:xfrm>
        </p:spPr>
      </p:pic>
      <p:sp>
        <p:nvSpPr>
          <p:cNvPr id="3" name="Title 2"/>
          <p:cNvSpPr>
            <a:spLocks noGrp="1"/>
          </p:cNvSpPr>
          <p:nvPr>
            <p:ph type="title"/>
          </p:nvPr>
        </p:nvSpPr>
        <p:spPr/>
        <p:txBody>
          <a:bodyPr/>
          <a:lstStyle/>
          <a:p>
            <a:pPr>
              <a:defRPr/>
            </a:pPr>
            <a:r>
              <a:rPr b="1" smtClean="0"/>
              <a:t>S01</a:t>
            </a:r>
            <a:endParaRPr b="1"/>
          </a:p>
        </p:txBody>
      </p:sp>
      <p:pic>
        <p:nvPicPr>
          <p:cNvPr id="52228" name="Picture 5" descr="PAS01_left (2).png"/>
          <p:cNvPicPr>
            <a:picLocks noChangeAspect="1"/>
          </p:cNvPicPr>
          <p:nvPr/>
        </p:nvPicPr>
        <p:blipFill>
          <a:blip r:embed="rId3" cstate="print"/>
          <a:srcRect/>
          <a:stretch>
            <a:fillRect/>
          </a:stretch>
        </p:blipFill>
        <p:spPr bwMode="auto">
          <a:xfrm>
            <a:off x="381000" y="3733800"/>
            <a:ext cx="8382000" cy="219233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Content Placeholder 3" descr="PAS02_right.png"/>
          <p:cNvPicPr>
            <a:picLocks noGrp="1" noChangeAspect="1"/>
          </p:cNvPicPr>
          <p:nvPr>
            <p:ph idx="1"/>
          </p:nvPr>
        </p:nvPicPr>
        <p:blipFill>
          <a:blip r:embed="rId2" cstate="print"/>
          <a:srcRect/>
          <a:stretch>
            <a:fillRect/>
          </a:stretch>
        </p:blipFill>
        <p:spPr>
          <a:xfrm>
            <a:off x="457200" y="1447800"/>
            <a:ext cx="8229600" cy="2116138"/>
          </a:xfrm>
        </p:spPr>
      </p:pic>
      <p:sp>
        <p:nvSpPr>
          <p:cNvPr id="3" name="Title 2"/>
          <p:cNvSpPr>
            <a:spLocks noGrp="1"/>
          </p:cNvSpPr>
          <p:nvPr>
            <p:ph type="title"/>
          </p:nvPr>
        </p:nvSpPr>
        <p:spPr/>
        <p:txBody>
          <a:bodyPr/>
          <a:lstStyle/>
          <a:p>
            <a:pPr>
              <a:defRPr/>
            </a:pPr>
            <a:r>
              <a:rPr b="1" smtClean="0"/>
              <a:t>S02</a:t>
            </a:r>
            <a:endParaRPr b="1"/>
          </a:p>
        </p:txBody>
      </p:sp>
      <p:pic>
        <p:nvPicPr>
          <p:cNvPr id="53252" name="Picture 4" descr="PAS02_left.png"/>
          <p:cNvPicPr>
            <a:picLocks noChangeAspect="1"/>
          </p:cNvPicPr>
          <p:nvPr/>
        </p:nvPicPr>
        <p:blipFill>
          <a:blip r:embed="rId3" cstate="print"/>
          <a:srcRect/>
          <a:stretch>
            <a:fillRect/>
          </a:stretch>
        </p:blipFill>
        <p:spPr bwMode="auto">
          <a:xfrm>
            <a:off x="457200" y="3810000"/>
            <a:ext cx="8229600" cy="24050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Content Placeholder 3" descr="PAS03_right (2).png"/>
          <p:cNvPicPr>
            <a:picLocks noGrp="1" noChangeAspect="1"/>
          </p:cNvPicPr>
          <p:nvPr>
            <p:ph idx="1"/>
          </p:nvPr>
        </p:nvPicPr>
        <p:blipFill>
          <a:blip r:embed="rId2" cstate="print"/>
          <a:srcRect/>
          <a:stretch>
            <a:fillRect/>
          </a:stretch>
        </p:blipFill>
        <p:spPr>
          <a:xfrm>
            <a:off x="457200" y="1371600"/>
            <a:ext cx="8229600" cy="2162175"/>
          </a:xfrm>
        </p:spPr>
      </p:pic>
      <p:sp>
        <p:nvSpPr>
          <p:cNvPr id="3" name="Title 2"/>
          <p:cNvSpPr>
            <a:spLocks noGrp="1"/>
          </p:cNvSpPr>
          <p:nvPr>
            <p:ph type="title"/>
          </p:nvPr>
        </p:nvSpPr>
        <p:spPr/>
        <p:txBody>
          <a:bodyPr/>
          <a:lstStyle/>
          <a:p>
            <a:pPr>
              <a:defRPr/>
            </a:pPr>
            <a:r>
              <a:rPr b="1" smtClean="0"/>
              <a:t>S03</a:t>
            </a:r>
            <a:endParaRPr b="1"/>
          </a:p>
        </p:txBody>
      </p:sp>
      <p:pic>
        <p:nvPicPr>
          <p:cNvPr id="54276" name="Picture 4" descr="PAS03_left (2).png"/>
          <p:cNvPicPr>
            <a:picLocks noChangeAspect="1"/>
          </p:cNvPicPr>
          <p:nvPr/>
        </p:nvPicPr>
        <p:blipFill>
          <a:blip r:embed="rId3" cstate="print"/>
          <a:srcRect/>
          <a:stretch>
            <a:fillRect/>
          </a:stretch>
        </p:blipFill>
        <p:spPr bwMode="auto">
          <a:xfrm>
            <a:off x="304800" y="3505200"/>
            <a:ext cx="8564563" cy="22542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Content Placeholder 3" descr="PAs04_right (2).png"/>
          <p:cNvPicPr>
            <a:picLocks noGrp="1" noChangeAspect="1"/>
          </p:cNvPicPr>
          <p:nvPr>
            <p:ph idx="1"/>
          </p:nvPr>
        </p:nvPicPr>
        <p:blipFill>
          <a:blip r:embed="rId2" cstate="print"/>
          <a:srcRect/>
          <a:stretch>
            <a:fillRect/>
          </a:stretch>
        </p:blipFill>
        <p:spPr>
          <a:xfrm>
            <a:off x="457200" y="1524000"/>
            <a:ext cx="8229600" cy="2139950"/>
          </a:xfrm>
        </p:spPr>
      </p:pic>
      <p:sp>
        <p:nvSpPr>
          <p:cNvPr id="3" name="Title 2"/>
          <p:cNvSpPr>
            <a:spLocks noGrp="1"/>
          </p:cNvSpPr>
          <p:nvPr>
            <p:ph type="title"/>
          </p:nvPr>
        </p:nvSpPr>
        <p:spPr/>
        <p:txBody>
          <a:bodyPr/>
          <a:lstStyle/>
          <a:p>
            <a:pPr>
              <a:defRPr/>
            </a:pPr>
            <a:r>
              <a:rPr b="1" smtClean="0"/>
              <a:t>S04</a:t>
            </a:r>
            <a:endParaRPr b="1"/>
          </a:p>
        </p:txBody>
      </p:sp>
      <p:pic>
        <p:nvPicPr>
          <p:cNvPr id="55300" name="Picture 4" descr="PAS04_left (2).png"/>
          <p:cNvPicPr>
            <a:picLocks noChangeAspect="1"/>
          </p:cNvPicPr>
          <p:nvPr/>
        </p:nvPicPr>
        <p:blipFill>
          <a:blip r:embed="rId3" cstate="print"/>
          <a:srcRect/>
          <a:stretch>
            <a:fillRect/>
          </a:stretch>
        </p:blipFill>
        <p:spPr bwMode="auto">
          <a:xfrm>
            <a:off x="457200" y="3733800"/>
            <a:ext cx="8229600" cy="2398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914400"/>
            <a:ext cx="8229600" cy="5562600"/>
          </a:xfrm>
        </p:spPr>
        <p:txBody>
          <a:bodyPr/>
          <a:lstStyle/>
          <a:p>
            <a:pPr eaLnBrk="1" hangingPunct="1"/>
            <a:r>
              <a:rPr lang="en-US" smtClean="0"/>
              <a:t>Prior alexia studies trained grapheme-to-phoneme conversion skills, alphabetic phonics or reading, instead of training phonological awareness prior to retraining indirect route reading via </a:t>
            </a:r>
          </a:p>
          <a:p>
            <a:pPr lvl="1" eaLnBrk="1" hangingPunct="1"/>
            <a:r>
              <a:rPr lang="en-US" smtClean="0"/>
              <a:t>mnemonics, </a:t>
            </a:r>
          </a:p>
          <a:p>
            <a:pPr lvl="1" eaLnBrk="1" hangingPunct="1"/>
            <a:r>
              <a:rPr lang="en-US" smtClean="0"/>
              <a:t>visual associations, </a:t>
            </a:r>
          </a:p>
          <a:p>
            <a:pPr lvl="1" eaLnBrk="1" hangingPunct="1"/>
            <a:r>
              <a:rPr lang="en-US" smtClean="0"/>
              <a:t>semantic associations, </a:t>
            </a:r>
          </a:p>
          <a:p>
            <a:pPr lvl="1" eaLnBrk="1" hangingPunct="1"/>
            <a:r>
              <a:rPr lang="en-US" smtClean="0"/>
              <a:t>repeated text reading and </a:t>
            </a:r>
          </a:p>
          <a:p>
            <a:pPr lvl="1" eaLnBrk="1" hangingPunct="1"/>
            <a:r>
              <a:rPr lang="en-US" smtClean="0"/>
              <a:t>direct grapheme-to-phoneme memorization drills. </a:t>
            </a:r>
          </a:p>
          <a:p>
            <a:pPr eaLnBrk="1" hangingPunct="1"/>
            <a:r>
              <a:rPr lang="en-US" smtClean="0"/>
              <a:t>However, they failed at or did not attempt training phonological processing prior to training its application to indirect route reading </a:t>
            </a:r>
            <a:r>
              <a:rPr lang="en-US" sz="2000" smtClean="0"/>
              <a:t>(DePartz, 1986; Kendall et al., 1998; Kiran et al., 2001; Lacey et al., 2010; Mitchum &amp; Berndt, 1991; Nickels, 1992; Wilson, 1994).</a:t>
            </a:r>
            <a:endParaRPr lang="en-US" smtClean="0"/>
          </a:p>
          <a:p>
            <a:pPr eaLnBrk="1" hangingPunct="1"/>
            <a:endParaRPr lang="en-US" smtClean="0"/>
          </a:p>
        </p:txBody>
      </p:sp>
      <p:sp>
        <p:nvSpPr>
          <p:cNvPr id="2" name="Title 1"/>
          <p:cNvSpPr>
            <a:spLocks noGrp="1"/>
          </p:cNvSpPr>
          <p:nvPr>
            <p:ph type="title"/>
          </p:nvPr>
        </p:nvSpPr>
        <p:spPr>
          <a:xfrm>
            <a:off x="457200" y="152400"/>
            <a:ext cx="8229600" cy="838200"/>
          </a:xfrm>
        </p:spPr>
        <p:txBody>
          <a:bodyPr/>
          <a:lstStyle/>
          <a:p>
            <a:pPr eaLnBrk="1" fontAlgn="auto" hangingPunct="1">
              <a:spcAft>
                <a:spcPts val="0"/>
              </a:spcAft>
              <a:defRPr/>
            </a:pPr>
            <a:r>
              <a:rPr smtClean="0"/>
              <a:t>Prior Studies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Content Placeholder 3" descr="PAS05_right.png"/>
          <p:cNvPicPr>
            <a:picLocks noGrp="1" noChangeAspect="1"/>
          </p:cNvPicPr>
          <p:nvPr>
            <p:ph idx="1"/>
          </p:nvPr>
        </p:nvPicPr>
        <p:blipFill>
          <a:blip r:embed="rId2" cstate="print"/>
          <a:srcRect/>
          <a:stretch>
            <a:fillRect/>
          </a:stretch>
        </p:blipFill>
        <p:spPr>
          <a:xfrm>
            <a:off x="533400" y="1447800"/>
            <a:ext cx="8229600" cy="2127250"/>
          </a:xfrm>
        </p:spPr>
      </p:pic>
      <p:sp>
        <p:nvSpPr>
          <p:cNvPr id="3" name="Title 2"/>
          <p:cNvSpPr>
            <a:spLocks noGrp="1"/>
          </p:cNvSpPr>
          <p:nvPr>
            <p:ph type="title"/>
          </p:nvPr>
        </p:nvSpPr>
        <p:spPr/>
        <p:txBody>
          <a:bodyPr/>
          <a:lstStyle/>
          <a:p>
            <a:pPr>
              <a:defRPr/>
            </a:pPr>
            <a:r>
              <a:rPr b="1" smtClean="0"/>
              <a:t>S05</a:t>
            </a:r>
            <a:endParaRPr b="1"/>
          </a:p>
        </p:txBody>
      </p:sp>
      <p:pic>
        <p:nvPicPr>
          <p:cNvPr id="56324" name="Picture 4" descr="PAS05_left.png"/>
          <p:cNvPicPr>
            <a:picLocks noChangeAspect="1"/>
          </p:cNvPicPr>
          <p:nvPr/>
        </p:nvPicPr>
        <p:blipFill>
          <a:blip r:embed="rId3" cstate="print"/>
          <a:srcRect/>
          <a:stretch>
            <a:fillRect/>
          </a:stretch>
        </p:blipFill>
        <p:spPr bwMode="auto">
          <a:xfrm>
            <a:off x="533400" y="3635375"/>
            <a:ext cx="8229600" cy="2384425"/>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3" descr="PAS07_right.png"/>
          <p:cNvPicPr>
            <a:picLocks noGrp="1" noChangeAspect="1"/>
          </p:cNvPicPr>
          <p:nvPr>
            <p:ph idx="1"/>
          </p:nvPr>
        </p:nvPicPr>
        <p:blipFill>
          <a:blip r:embed="rId2" cstate="print"/>
          <a:srcRect/>
          <a:stretch>
            <a:fillRect/>
          </a:stretch>
        </p:blipFill>
        <p:spPr>
          <a:xfrm>
            <a:off x="533400" y="1447800"/>
            <a:ext cx="8229600" cy="2139950"/>
          </a:xfrm>
        </p:spPr>
      </p:pic>
      <p:sp>
        <p:nvSpPr>
          <p:cNvPr id="3" name="Title 2"/>
          <p:cNvSpPr>
            <a:spLocks noGrp="1"/>
          </p:cNvSpPr>
          <p:nvPr>
            <p:ph type="title"/>
          </p:nvPr>
        </p:nvSpPr>
        <p:spPr/>
        <p:txBody>
          <a:bodyPr/>
          <a:lstStyle/>
          <a:p>
            <a:pPr>
              <a:defRPr/>
            </a:pPr>
            <a:r>
              <a:rPr b="1" smtClean="0"/>
              <a:t>S07</a:t>
            </a:r>
            <a:endParaRPr b="1"/>
          </a:p>
        </p:txBody>
      </p:sp>
      <p:pic>
        <p:nvPicPr>
          <p:cNvPr id="57348" name="Picture 5" descr="PAS07_left.png"/>
          <p:cNvPicPr>
            <a:picLocks noChangeAspect="1"/>
          </p:cNvPicPr>
          <p:nvPr/>
        </p:nvPicPr>
        <p:blipFill>
          <a:blip r:embed="rId3" cstate="print"/>
          <a:srcRect/>
          <a:stretch>
            <a:fillRect/>
          </a:stretch>
        </p:blipFill>
        <p:spPr bwMode="auto">
          <a:xfrm>
            <a:off x="533400" y="3657600"/>
            <a:ext cx="8229600" cy="23860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Content Placeholder 3" descr="JPAS01_right.png"/>
          <p:cNvPicPr>
            <a:picLocks noGrp="1" noChangeAspect="1"/>
          </p:cNvPicPr>
          <p:nvPr>
            <p:ph idx="1"/>
          </p:nvPr>
        </p:nvPicPr>
        <p:blipFill>
          <a:blip r:embed="rId2" cstate="print"/>
          <a:srcRect/>
          <a:stretch>
            <a:fillRect/>
          </a:stretch>
        </p:blipFill>
        <p:spPr>
          <a:xfrm>
            <a:off x="457200" y="1371600"/>
            <a:ext cx="8229600" cy="2151063"/>
          </a:xfrm>
        </p:spPr>
      </p:pic>
      <p:sp>
        <p:nvSpPr>
          <p:cNvPr id="3" name="Title 2"/>
          <p:cNvSpPr>
            <a:spLocks noGrp="1"/>
          </p:cNvSpPr>
          <p:nvPr>
            <p:ph type="title"/>
          </p:nvPr>
        </p:nvSpPr>
        <p:spPr/>
        <p:txBody>
          <a:bodyPr/>
          <a:lstStyle/>
          <a:p>
            <a:pPr>
              <a:defRPr/>
            </a:pPr>
            <a:r>
              <a:rPr b="1" smtClean="0"/>
              <a:t>JPAS01</a:t>
            </a:r>
            <a:endParaRPr b="1"/>
          </a:p>
        </p:txBody>
      </p:sp>
      <p:pic>
        <p:nvPicPr>
          <p:cNvPr id="58372" name="Picture 4" descr="JPAS01_left.png"/>
          <p:cNvPicPr>
            <a:picLocks noChangeAspect="1"/>
          </p:cNvPicPr>
          <p:nvPr/>
        </p:nvPicPr>
        <p:blipFill>
          <a:blip r:embed="rId3" cstate="print"/>
          <a:srcRect/>
          <a:stretch>
            <a:fillRect/>
          </a:stretch>
        </p:blipFill>
        <p:spPr bwMode="auto">
          <a:xfrm>
            <a:off x="457200" y="3621088"/>
            <a:ext cx="8229600" cy="239871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descr="JPAS02_right.png"/>
          <p:cNvPicPr>
            <a:picLocks noGrp="1" noChangeAspect="1"/>
          </p:cNvPicPr>
          <p:nvPr>
            <p:ph idx="1"/>
          </p:nvPr>
        </p:nvPicPr>
        <p:blipFill>
          <a:blip r:embed="rId2" cstate="print"/>
          <a:srcRect/>
          <a:stretch>
            <a:fillRect/>
          </a:stretch>
        </p:blipFill>
        <p:spPr>
          <a:xfrm>
            <a:off x="381000" y="1524000"/>
            <a:ext cx="8229600" cy="2119313"/>
          </a:xfrm>
        </p:spPr>
      </p:pic>
      <p:sp>
        <p:nvSpPr>
          <p:cNvPr id="3" name="Title 2"/>
          <p:cNvSpPr>
            <a:spLocks noGrp="1"/>
          </p:cNvSpPr>
          <p:nvPr>
            <p:ph type="title"/>
          </p:nvPr>
        </p:nvSpPr>
        <p:spPr/>
        <p:txBody>
          <a:bodyPr/>
          <a:lstStyle/>
          <a:p>
            <a:pPr>
              <a:defRPr/>
            </a:pPr>
            <a:r>
              <a:rPr b="1" smtClean="0"/>
              <a:t>JPAS02</a:t>
            </a:r>
            <a:endParaRPr b="1"/>
          </a:p>
        </p:txBody>
      </p:sp>
      <p:pic>
        <p:nvPicPr>
          <p:cNvPr id="59396" name="Picture 4" descr="JPAS02_left (2).png"/>
          <p:cNvPicPr>
            <a:picLocks noChangeAspect="1"/>
          </p:cNvPicPr>
          <p:nvPr/>
        </p:nvPicPr>
        <p:blipFill>
          <a:blip r:embed="rId3" cstate="print"/>
          <a:srcRect/>
          <a:stretch>
            <a:fillRect/>
          </a:stretch>
        </p:blipFill>
        <p:spPr bwMode="auto">
          <a:xfrm>
            <a:off x="381000" y="3733800"/>
            <a:ext cx="8229600" cy="238601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Content Placeholder 3" descr="JPAS03_right.png"/>
          <p:cNvPicPr>
            <a:picLocks noGrp="1" noChangeAspect="1"/>
          </p:cNvPicPr>
          <p:nvPr>
            <p:ph idx="1"/>
          </p:nvPr>
        </p:nvPicPr>
        <p:blipFill>
          <a:blip r:embed="rId2" cstate="print"/>
          <a:srcRect/>
          <a:stretch>
            <a:fillRect/>
          </a:stretch>
        </p:blipFill>
        <p:spPr>
          <a:xfrm>
            <a:off x="457200" y="1430338"/>
            <a:ext cx="8229600" cy="2151062"/>
          </a:xfrm>
        </p:spPr>
      </p:pic>
      <p:sp>
        <p:nvSpPr>
          <p:cNvPr id="3" name="Title 2"/>
          <p:cNvSpPr>
            <a:spLocks noGrp="1"/>
          </p:cNvSpPr>
          <p:nvPr>
            <p:ph type="title"/>
          </p:nvPr>
        </p:nvSpPr>
        <p:spPr/>
        <p:txBody>
          <a:bodyPr/>
          <a:lstStyle/>
          <a:p>
            <a:pPr>
              <a:defRPr/>
            </a:pPr>
            <a:r>
              <a:rPr b="1" smtClean="0"/>
              <a:t>JPAS03</a:t>
            </a:r>
            <a:endParaRPr b="1"/>
          </a:p>
        </p:txBody>
      </p:sp>
      <p:pic>
        <p:nvPicPr>
          <p:cNvPr id="60420" name="Picture 4" descr="JPAS03_left (2).png"/>
          <p:cNvPicPr>
            <a:picLocks noChangeAspect="1"/>
          </p:cNvPicPr>
          <p:nvPr/>
        </p:nvPicPr>
        <p:blipFill>
          <a:blip r:embed="rId3" cstate="print"/>
          <a:srcRect/>
          <a:stretch>
            <a:fillRect/>
          </a:stretch>
        </p:blipFill>
        <p:spPr bwMode="auto">
          <a:xfrm>
            <a:off x="457200" y="3657600"/>
            <a:ext cx="8229600" cy="23749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01_pre_vs_post.mpg">
            <a:hlinkClick r:id="" action="ppaction://media"/>
          </p:cNvPr>
          <p:cNvPicPr>
            <a:picLocks noGrp="1" noRot="1" noChangeAspect="1"/>
          </p:cNvPicPr>
          <p:nvPr>
            <p:ph idx="1"/>
            <a:videoFile r:link="rId1"/>
          </p:nvPr>
        </p:nvPicPr>
        <p:blipFill>
          <a:blip r:embed="rId3" cstate="print"/>
          <a:stretch>
            <a:fillRect/>
          </a:stretch>
        </p:blipFill>
        <p:spPr>
          <a:xfrm>
            <a:off x="2209800" y="914400"/>
            <a:ext cx="5791200" cy="5791200"/>
          </a:xfrm>
          <a:prstGeom prst="rect">
            <a:avLst/>
          </a:prstGeom>
        </p:spPr>
      </p:pic>
      <p:sp>
        <p:nvSpPr>
          <p:cNvPr id="3" name="Title 2"/>
          <p:cNvSpPr>
            <a:spLocks noGrp="1"/>
          </p:cNvSpPr>
          <p:nvPr>
            <p:ph type="title"/>
          </p:nvPr>
        </p:nvSpPr>
        <p:spPr>
          <a:xfrm>
            <a:off x="457200" y="152400"/>
            <a:ext cx="8229600" cy="762000"/>
          </a:xfrm>
        </p:spPr>
        <p:txBody>
          <a:bodyPr>
            <a:normAutofit/>
          </a:bodyPr>
          <a:lstStyle/>
          <a:p>
            <a:r>
              <a:rPr lang="en-US" b="1" dirty="0" smtClean="0">
                <a:solidFill>
                  <a:srgbClr val="FFFFFF"/>
                </a:solidFill>
              </a:rPr>
              <a:t>S01 pre–post</a:t>
            </a:r>
            <a:endParaRPr lang="en-US" b="1" dirty="0">
              <a:solidFill>
                <a:srgbClr val="FFFFFF"/>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01_pre_vs_3mo.mpg">
            <a:hlinkClick r:id="" action="ppaction://media"/>
          </p:cNvPr>
          <p:cNvPicPr>
            <a:picLocks noGrp="1" noRot="1" noChangeAspect="1"/>
          </p:cNvPicPr>
          <p:nvPr>
            <p:ph idx="1"/>
            <a:videoFile r:link="rId1"/>
          </p:nvPr>
        </p:nvPicPr>
        <p:blipFill>
          <a:blip r:embed="rId3" cstate="print"/>
          <a:stretch>
            <a:fillRect/>
          </a:stretch>
        </p:blipFill>
        <p:spPr>
          <a:xfrm>
            <a:off x="1905000" y="685800"/>
            <a:ext cx="6172200" cy="6172200"/>
          </a:xfrm>
          <a:prstGeom prst="rect">
            <a:avLst/>
          </a:prstGeom>
        </p:spPr>
      </p:pic>
      <p:sp>
        <p:nvSpPr>
          <p:cNvPr id="3" name="Title 2"/>
          <p:cNvSpPr>
            <a:spLocks noGrp="1"/>
          </p:cNvSpPr>
          <p:nvPr>
            <p:ph type="title"/>
          </p:nvPr>
        </p:nvSpPr>
        <p:spPr>
          <a:xfrm>
            <a:off x="304800" y="0"/>
            <a:ext cx="8229600" cy="685800"/>
          </a:xfrm>
        </p:spPr>
        <p:txBody>
          <a:bodyPr>
            <a:normAutofit fontScale="90000"/>
          </a:bodyPr>
          <a:lstStyle/>
          <a:p>
            <a:r>
              <a:rPr lang="en-US" b="1" dirty="0" smtClean="0"/>
              <a:t>S01 pre – 3 month</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9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JPAS01 Pre-Post</a:t>
            </a:r>
            <a:r>
              <a:rPr lang="en-US" dirty="0" smtClean="0"/>
              <a:t/>
            </a:r>
            <a:br>
              <a:rPr lang="en-US" dirty="0" smtClean="0"/>
            </a:br>
            <a:endParaRPr lang="en-US" dirty="0"/>
          </a:p>
        </p:txBody>
      </p:sp>
      <p:pic>
        <p:nvPicPr>
          <p:cNvPr id="4" name="JPAS01_pre_vs_post.mpg">
            <a:hlinkClick r:id="" action="ppaction://media"/>
          </p:cNvPr>
          <p:cNvPicPr>
            <a:picLocks noGrp="1" noRot="1" noChangeAspect="1"/>
          </p:cNvPicPr>
          <p:nvPr>
            <p:ph idx="1"/>
            <a:videoFile r:link="rId1"/>
          </p:nvPr>
        </p:nvPicPr>
        <p:blipFill>
          <a:blip r:embed="rId3" cstate="print"/>
          <a:stretch>
            <a:fillRect/>
          </a:stretch>
        </p:blipFill>
        <p:spPr>
          <a:xfrm>
            <a:off x="1981200" y="838200"/>
            <a:ext cx="60198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lstStyle/>
          <a:p>
            <a:r>
              <a:rPr lang="en-US" b="1" dirty="0" smtClean="0"/>
              <a:t>JPAS01 pre-3month</a:t>
            </a:r>
            <a:endParaRPr lang="en-US" b="1" dirty="0"/>
          </a:p>
        </p:txBody>
      </p:sp>
      <p:pic>
        <p:nvPicPr>
          <p:cNvPr id="4" name="JPAS01_pre_vs_3mon.mpg">
            <a:hlinkClick r:id="" action="ppaction://media"/>
          </p:cNvPr>
          <p:cNvPicPr>
            <a:picLocks noGrp="1" noRot="1" noChangeAspect="1"/>
          </p:cNvPicPr>
          <p:nvPr>
            <p:ph idx="1"/>
            <a:videoFile r:link="rId1"/>
          </p:nvPr>
        </p:nvPicPr>
        <p:blipFill>
          <a:blip r:embed="rId3" cstate="print"/>
          <a:stretch>
            <a:fillRect/>
          </a:stretch>
        </p:blipFill>
        <p:spPr>
          <a:xfrm>
            <a:off x="1524000" y="990600"/>
            <a:ext cx="58674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PAS07 pre-post</a:t>
            </a:r>
            <a:r>
              <a:rPr lang="en-US" dirty="0" smtClean="0"/>
              <a:t/>
            </a:r>
            <a:br>
              <a:rPr lang="en-US" dirty="0" smtClean="0"/>
            </a:br>
            <a:endParaRPr lang="en-US" dirty="0"/>
          </a:p>
        </p:txBody>
      </p:sp>
      <p:pic>
        <p:nvPicPr>
          <p:cNvPr id="4" name="s07_pre_vs_post.mpg">
            <a:hlinkClick r:id="" action="ppaction://media"/>
          </p:cNvPr>
          <p:cNvPicPr>
            <a:picLocks noGrp="1" noRot="1" noChangeAspect="1"/>
          </p:cNvPicPr>
          <p:nvPr>
            <p:ph idx="1"/>
            <a:videoFile r:link="rId1"/>
          </p:nvPr>
        </p:nvPicPr>
        <p:blipFill>
          <a:blip r:embed="rId3" cstate="print"/>
          <a:stretch>
            <a:fillRect/>
          </a:stretch>
        </p:blipFill>
        <p:spPr>
          <a:xfrm>
            <a:off x="1981200" y="914400"/>
            <a:ext cx="5638800" cy="563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457200"/>
            <a:ext cx="8229600" cy="5638800"/>
          </a:xfrm>
        </p:spPr>
        <p:txBody>
          <a:bodyPr/>
          <a:lstStyle/>
          <a:p>
            <a:pPr eaLnBrk="1" hangingPunct="1"/>
            <a:r>
              <a:rPr lang="en-US" smtClean="0"/>
              <a:t>These studies reported some improvement in reading, but residual difficulties commonly persisted post-treatment. </a:t>
            </a:r>
          </a:p>
          <a:p>
            <a:pPr eaLnBrk="1" hangingPunct="1"/>
            <a:r>
              <a:rPr lang="en-US" smtClean="0"/>
              <a:t>These difficulties included limited generalization to untrained words and/or poor maintenance of treatment gains after treatment stopped. </a:t>
            </a:r>
          </a:p>
          <a:p>
            <a:pPr eaLnBrk="1" hangingPunct="1"/>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6480048" cy="2301240"/>
          </a:xfrm>
        </p:spPr>
        <p:txBody>
          <a:bodyPr>
            <a:normAutofit/>
          </a:bodyPr>
          <a:lstStyle/>
          <a:p>
            <a:pPr eaLnBrk="1" fontAlgn="auto" hangingPunct="1">
              <a:spcAft>
                <a:spcPts val="0"/>
              </a:spcAft>
              <a:defRPr/>
            </a:pPr>
            <a:r>
              <a:rPr b="1" smtClean="0"/>
              <a:t>Discussion</a:t>
            </a:r>
            <a:endParaRPr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p:txBody>
          <a:bodyPr/>
          <a:lstStyle/>
          <a:p>
            <a:pPr marL="374650" indent="-374650" defTabSz="749300">
              <a:buFont typeface="Wingdings 2" pitchFamily="18" charset="2"/>
              <a:buChar char=""/>
              <a:tabLst>
                <a:tab pos="374650" algn="l"/>
              </a:tabLst>
            </a:pPr>
            <a:r>
              <a:rPr lang="en-US" altLang="zh-TW" smtClean="0">
                <a:ea typeface="PMingLiU"/>
                <a:cs typeface="Times New Roman" pitchFamily="18" charset="0"/>
              </a:rPr>
              <a:t>Improved phonological processing skills and maintenance of gains at 3-months post-treatment for adults with post-stroke phonological alexia are outcomes that are consistent with earlier versions of this treatment method (Conway, et al., 1998; Kendall et al., 2003, 2006). </a:t>
            </a:r>
            <a:endParaRPr lang="en-US" smtClean="0">
              <a:ea typeface="PMingLiU"/>
              <a:cs typeface="Times New Roman" pitchFamily="18" charset="0"/>
            </a:endParaRPr>
          </a:p>
        </p:txBody>
      </p:sp>
      <p:sp>
        <p:nvSpPr>
          <p:cNvPr id="3" name="Title 2"/>
          <p:cNvSpPr>
            <a:spLocks noGrp="1"/>
          </p:cNvSpPr>
          <p:nvPr>
            <p:ph type="title"/>
          </p:nvPr>
        </p:nvSpPr>
        <p:spPr/>
        <p:txBody>
          <a:bodyPr/>
          <a:lstStyle/>
          <a:p>
            <a:pPr eaLnBrk="1" hangingPunct="1">
              <a:defRPr/>
            </a:pPr>
            <a:r>
              <a:rPr smtClean="0"/>
              <a:t>Discussion</a:t>
            </a:r>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4650" indent="-374650" defTabSz="749300">
              <a:buFont typeface="Wingdings 2" pitchFamily="18" charset="2"/>
              <a:buChar char=""/>
              <a:tabLst>
                <a:tab pos="374650" algn="l"/>
              </a:tabLst>
              <a:defRPr/>
            </a:pPr>
            <a:r>
              <a:rPr lang="en-US" altLang="zh-TW" dirty="0" smtClean="0">
                <a:ea typeface="PMingLiU" pitchFamily="18" charset="-120"/>
                <a:cs typeface="Times New Roman" pitchFamily="18" charset="0"/>
              </a:rPr>
              <a:t>Approximately two-thirds of the participants demonstrated treatment improvement and maintenance, with amount of treatment progress appearing directly related to gains on outcome measures. Notably, maintenance of gains on untrained words and additional post-treatment improvements are uncharacteristic effects for alexia studies. </a:t>
            </a:r>
          </a:p>
          <a:p>
            <a:pPr eaLnBrk="1" hangingPunct="1">
              <a:defRPr/>
            </a:pPr>
            <a:endParaRPr lang="en-US" dirty="0"/>
          </a:p>
        </p:txBody>
      </p:sp>
      <p:sp>
        <p:nvSpPr>
          <p:cNvPr id="3" name="Title 2"/>
          <p:cNvSpPr>
            <a:spLocks noGrp="1"/>
          </p:cNvSpPr>
          <p:nvPr>
            <p:ph type="title"/>
          </p:nvPr>
        </p:nvSpPr>
        <p:spPr/>
        <p:txBody>
          <a:bodyPr/>
          <a:lstStyle/>
          <a:p>
            <a:pPr eaLnBrk="1" hangingPunct="1">
              <a:defRPr/>
            </a:pPr>
            <a:r>
              <a:rPr smtClean="0"/>
              <a:t>Discussion</a:t>
            </a:r>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p:txBody>
          <a:bodyPr/>
          <a:lstStyle/>
          <a:p>
            <a:pPr marL="374650" indent="-374650" defTabSz="749300">
              <a:buFont typeface="Wingdings 2" pitchFamily="18" charset="2"/>
              <a:buChar char=""/>
              <a:tabLst>
                <a:tab pos="374650" algn="l"/>
              </a:tabLst>
            </a:pPr>
            <a:r>
              <a:rPr lang="en-US" altLang="zh-TW" smtClean="0">
                <a:ea typeface="PMingLiU"/>
                <a:cs typeface="Times New Roman" pitchFamily="18" charset="0"/>
              </a:rPr>
              <a:t>Preliminary analyses of fMRI data are consistent with reports of post-treatment relateralization of language function to non-dominant cortices (Adair, et al., 2000), as well as increased activity in dominant, residual perilesional cortices (Crosson, et al., 2005). </a:t>
            </a:r>
            <a:endParaRPr lang="en-US" smtClean="0">
              <a:ea typeface="PMingLiU"/>
              <a:cs typeface="Times New Roman" pitchFamily="18" charset="0"/>
            </a:endParaRPr>
          </a:p>
        </p:txBody>
      </p:sp>
      <p:sp>
        <p:nvSpPr>
          <p:cNvPr id="3" name="Title 2"/>
          <p:cNvSpPr>
            <a:spLocks noGrp="1"/>
          </p:cNvSpPr>
          <p:nvPr>
            <p:ph type="title"/>
          </p:nvPr>
        </p:nvSpPr>
        <p:spPr/>
        <p:txBody>
          <a:bodyPr/>
          <a:lstStyle/>
          <a:p>
            <a:pPr eaLnBrk="1" hangingPunct="1">
              <a:defRPr/>
            </a:pPr>
            <a:r>
              <a:rPr smtClean="0"/>
              <a:t>Discussion</a:t>
            </a: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74650" indent="-374650" defTabSz="749300">
              <a:buFont typeface="Wingdings 2" pitchFamily="18" charset="2"/>
              <a:buChar char=""/>
              <a:tabLst>
                <a:tab pos="374650" algn="l"/>
              </a:tabLst>
              <a:defRPr/>
            </a:pPr>
            <a:r>
              <a:rPr lang="en-US" altLang="zh-TW" dirty="0" smtClean="0">
                <a:ea typeface="PMingLiU" pitchFamily="18" charset="-120"/>
                <a:cs typeface="Times New Roman" pitchFamily="18" charset="0"/>
              </a:rPr>
              <a:t>Consistent evidence of decreased right-hemisphere activity during post-treatment pseudoword reading and consistent or increased reading accuracy  during fMRI implies increased efficiency in R-STG networks.</a:t>
            </a:r>
          </a:p>
          <a:p>
            <a:pPr marL="374650" indent="-374650" defTabSz="749300">
              <a:buFont typeface="Wingdings 2" pitchFamily="18" charset="2"/>
              <a:buChar char=""/>
              <a:tabLst>
                <a:tab pos="374650" algn="l"/>
              </a:tabLst>
              <a:defRPr/>
            </a:pPr>
            <a:r>
              <a:rPr lang="en-US" altLang="zh-TW" dirty="0" smtClean="0">
                <a:ea typeface="PMingLiU" pitchFamily="18" charset="-120"/>
                <a:cs typeface="Times New Roman" pitchFamily="18" charset="0"/>
              </a:rPr>
              <a:t>Variable patterns of post-treatment change in neural activity (right and/or left hemispheres), coupled with improved behavioral task performance, may indicate </a:t>
            </a:r>
            <a:r>
              <a:rPr lang="en-US" altLang="zh-TW" dirty="0" err="1" smtClean="0">
                <a:ea typeface="PMingLiU" pitchFamily="18" charset="-120"/>
                <a:cs typeface="Times New Roman" pitchFamily="18" charset="0"/>
              </a:rPr>
              <a:t>vicariative</a:t>
            </a:r>
            <a:r>
              <a:rPr lang="en-US" altLang="zh-TW" dirty="0" smtClean="0">
                <a:ea typeface="PMingLiU" pitchFamily="18" charset="-120"/>
                <a:cs typeface="Times New Roman" pitchFamily="18" charset="0"/>
              </a:rPr>
              <a:t> and/or restitutive mechanisms supporting rehabilitation of language and reading functions (</a:t>
            </a:r>
            <a:r>
              <a:rPr lang="en-US" altLang="zh-TW" dirty="0" err="1" smtClean="0">
                <a:ea typeface="PMingLiU" pitchFamily="18" charset="-120"/>
                <a:cs typeface="Times New Roman" pitchFamily="18" charset="0"/>
              </a:rPr>
              <a:t>Rothi</a:t>
            </a:r>
            <a:r>
              <a:rPr lang="en-US" altLang="zh-TW" dirty="0" smtClean="0">
                <a:ea typeface="PMingLiU" pitchFamily="18" charset="-120"/>
                <a:cs typeface="Times New Roman" pitchFamily="18" charset="0"/>
              </a:rPr>
              <a:t>, 1995). </a:t>
            </a:r>
          </a:p>
          <a:p>
            <a:pPr eaLnBrk="1" hangingPunct="1">
              <a:defRPr/>
            </a:pPr>
            <a:endParaRPr lang="en-US" dirty="0"/>
          </a:p>
        </p:txBody>
      </p:sp>
      <p:sp>
        <p:nvSpPr>
          <p:cNvPr id="3" name="Title 2"/>
          <p:cNvSpPr>
            <a:spLocks noGrp="1"/>
          </p:cNvSpPr>
          <p:nvPr>
            <p:ph type="title"/>
          </p:nvPr>
        </p:nvSpPr>
        <p:spPr/>
        <p:txBody>
          <a:bodyPr/>
          <a:lstStyle/>
          <a:p>
            <a:pPr eaLnBrk="1" hangingPunct="1">
              <a:defRPr/>
            </a:pPr>
            <a:r>
              <a:rPr smtClean="0"/>
              <a:t>Discussion</a:t>
            </a:r>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p:txBody>
          <a:bodyPr/>
          <a:lstStyle/>
          <a:p>
            <a:pPr eaLnBrk="1" hangingPunct="1"/>
            <a:r>
              <a:rPr lang="en-US" dirty="0" smtClean="0"/>
              <a:t>Future data collection and additional analyses will evaluate the impact of the location and size of lesion on treatment outcomes and changes in neural activity.</a:t>
            </a:r>
          </a:p>
          <a:p>
            <a:pPr eaLnBrk="1" hangingPunct="1"/>
            <a:r>
              <a:rPr lang="en-US" dirty="0" smtClean="0"/>
              <a:t>Also, determination of pre-treatment activity patterns and their relationship to treatment success and changes in neural activity patterns will provide essential information about prospective selection of participants who are most likely to benefit from this treatment approach. Not all participants benefited from this multimodal treatment. </a:t>
            </a:r>
          </a:p>
          <a:p>
            <a:pPr eaLnBrk="1" hangingPunct="1"/>
            <a:endParaRPr lang="en-US" dirty="0" smtClean="0"/>
          </a:p>
        </p:txBody>
      </p:sp>
      <p:sp>
        <p:nvSpPr>
          <p:cNvPr id="3" name="Title 2"/>
          <p:cNvSpPr>
            <a:spLocks noGrp="1"/>
          </p:cNvSpPr>
          <p:nvPr>
            <p:ph type="title"/>
          </p:nvPr>
        </p:nvSpPr>
        <p:spPr/>
        <p:txBody>
          <a:bodyPr/>
          <a:lstStyle/>
          <a:p>
            <a:pPr eaLnBrk="1" hangingPunct="1">
              <a:defRPr/>
            </a:pPr>
            <a:r>
              <a:rPr smtClean="0"/>
              <a:t>Discussion</a:t>
            </a:r>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dirty="0" smtClean="0"/>
              <a:t>Thank You</a:t>
            </a:r>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457200" y="457200"/>
            <a:ext cx="8229600" cy="5638800"/>
          </a:xfrm>
        </p:spPr>
        <p:txBody>
          <a:bodyPr/>
          <a:lstStyle/>
          <a:p>
            <a:r>
              <a:rPr lang="en-US" smtClean="0"/>
              <a:t>Thus, it is unknown if training phonological processing prior to training indirect route reading could rehabilitate persistent phonological awareness and indirect route reading difficulties in phonological alexia, and lead to generalization and/or long-term gains.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a:defRPr/>
            </a:pPr>
            <a:endParaRPr/>
          </a:p>
        </p:txBody>
      </p:sp>
      <p:pic>
        <p:nvPicPr>
          <p:cNvPr id="12292" name="Picture 2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3" name="TextBox 4"/>
          <p:cNvSpPr txBox="1">
            <a:spLocks noChangeArrowheads="1"/>
          </p:cNvSpPr>
          <p:nvPr/>
        </p:nvSpPr>
        <p:spPr bwMode="auto">
          <a:xfrm>
            <a:off x="6248400" y="6273800"/>
            <a:ext cx="2895600" cy="584200"/>
          </a:xfrm>
          <a:prstGeom prst="rect">
            <a:avLst/>
          </a:prstGeom>
          <a:noFill/>
          <a:ln w="9525">
            <a:noFill/>
            <a:miter lim="800000"/>
            <a:headEnd/>
            <a:tailEnd/>
          </a:ln>
        </p:spPr>
        <p:txBody>
          <a:bodyPr>
            <a:spAutoFit/>
          </a:bodyPr>
          <a:lstStyle/>
          <a:p>
            <a:pPr algn="r"/>
            <a:r>
              <a:rPr lang="en-US" sz="1600"/>
              <a:t>(Alexander and Slinger-Constant, 2004)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a:defRPr/>
            </a:pPr>
            <a:endParaRPr/>
          </a:p>
        </p:txBody>
      </p:sp>
      <p:pic>
        <p:nvPicPr>
          <p:cNvPr id="1331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317" name="TextBox 4"/>
          <p:cNvSpPr txBox="1">
            <a:spLocks noChangeArrowheads="1"/>
          </p:cNvSpPr>
          <p:nvPr/>
        </p:nvSpPr>
        <p:spPr bwMode="auto">
          <a:xfrm>
            <a:off x="0" y="0"/>
            <a:ext cx="2362200" cy="584200"/>
          </a:xfrm>
          <a:prstGeom prst="rect">
            <a:avLst/>
          </a:prstGeom>
          <a:noFill/>
          <a:ln w="9525">
            <a:noFill/>
            <a:miter lim="800000"/>
            <a:headEnd/>
            <a:tailEnd/>
          </a:ln>
        </p:spPr>
        <p:txBody>
          <a:bodyPr>
            <a:spAutoFit/>
          </a:bodyPr>
          <a:lstStyle/>
          <a:p>
            <a:r>
              <a:rPr lang="en-US" sz="1600"/>
              <a:t>(Alexander and Slinger-Constant, 2004)</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10.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6.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Paper</Template>
  <TotalTime>596</TotalTime>
  <Words>1370</Words>
  <Application>Microsoft Office PowerPoint</Application>
  <PresentationFormat>On-screen Show (4:3)</PresentationFormat>
  <Paragraphs>155</Paragraphs>
  <Slides>66</Slides>
  <Notes>0</Notes>
  <HiddenSlides>0</HiddenSlides>
  <MMClips>5</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Paper</vt:lpstr>
      <vt:lpstr>Multimodal Treatment of Adults with Post-stroke Phonological Alexia: Behavioral and fMRI Outcomes</vt:lpstr>
      <vt:lpstr>Abstract</vt:lpstr>
      <vt:lpstr>Phonological Alexia</vt:lpstr>
      <vt:lpstr>Dual Route Model of Reading (Coltheart, 1985)</vt:lpstr>
      <vt:lpstr>Prior Studies</vt:lpstr>
      <vt:lpstr>PowerPoint Presentation</vt:lpstr>
      <vt:lpstr>PowerPoint Presentation</vt:lpstr>
      <vt:lpstr>PowerPoint Presentation</vt:lpstr>
      <vt:lpstr>PowerPoint Presentation</vt:lpstr>
      <vt:lpstr>PowerPoint Presentation</vt:lpstr>
      <vt:lpstr>Methods</vt:lpstr>
      <vt:lpstr>Participants</vt:lpstr>
      <vt:lpstr>Participants</vt:lpstr>
      <vt:lpstr>Participants</vt:lpstr>
      <vt:lpstr>Participants</vt:lpstr>
      <vt:lpstr>PAS01</vt:lpstr>
      <vt:lpstr>PAS02</vt:lpstr>
      <vt:lpstr>PAS03</vt:lpstr>
      <vt:lpstr>PAS04 </vt:lpstr>
      <vt:lpstr>PAS05</vt:lpstr>
      <vt:lpstr>PAS07</vt:lpstr>
      <vt:lpstr>JPAS01</vt:lpstr>
      <vt:lpstr>JPAS02</vt:lpstr>
      <vt:lpstr>JPAS03</vt:lpstr>
      <vt:lpstr>Methods Behavioral Treatment</vt:lpstr>
      <vt:lpstr>Multimodal Treatment (MMiT)</vt:lpstr>
      <vt:lpstr>Treatment Stages</vt:lpstr>
      <vt:lpstr>PowerPoint Presentation</vt:lpstr>
      <vt:lpstr>PowerPoint Presentation</vt:lpstr>
      <vt:lpstr>PowerPoint Presentation</vt:lpstr>
      <vt:lpstr>MMiT </vt:lpstr>
      <vt:lpstr>Methods fMRI paradigm</vt:lpstr>
      <vt:lpstr>fMRI of Overt Pseudoword Reading</vt:lpstr>
      <vt:lpstr>Results Behavioral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fMRI Data</vt:lpstr>
      <vt:lpstr>fMRI Task Performance   - Reading Pseudowords</vt:lpstr>
      <vt:lpstr>S01</vt:lpstr>
      <vt:lpstr>S02</vt:lpstr>
      <vt:lpstr>S03</vt:lpstr>
      <vt:lpstr>S04</vt:lpstr>
      <vt:lpstr>S05</vt:lpstr>
      <vt:lpstr>S07</vt:lpstr>
      <vt:lpstr>JPAS01</vt:lpstr>
      <vt:lpstr>JPAS02</vt:lpstr>
      <vt:lpstr>JPAS03</vt:lpstr>
      <vt:lpstr>S01 pre–post</vt:lpstr>
      <vt:lpstr>S01 pre – 3 month</vt:lpstr>
      <vt:lpstr>JPAS01 Pre-Post </vt:lpstr>
      <vt:lpstr>JPAS01 pre-3month</vt:lpstr>
      <vt:lpstr>PAS07 pre-post </vt:lpstr>
      <vt:lpstr>Discussion</vt:lpstr>
      <vt:lpstr>Discussion</vt:lpstr>
      <vt:lpstr>Discussion</vt:lpstr>
      <vt:lpstr>Discussion</vt:lpstr>
      <vt:lpstr>Discussion</vt:lpstr>
      <vt:lpstr>Discussion</vt:lpstr>
      <vt:lpstr>Thank You</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vhanflszeled</dc:creator>
  <cp:lastModifiedBy>James McCombie</cp:lastModifiedBy>
  <cp:revision>96</cp:revision>
  <dcterms:created xsi:type="dcterms:W3CDTF">2011-04-16T21:20:31Z</dcterms:created>
  <dcterms:modified xsi:type="dcterms:W3CDTF">2011-11-01T14:25:33Z</dcterms:modified>
</cp:coreProperties>
</file>