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8" r:id="rId4"/>
    <p:sldMasterId id="2147483711" r:id="rId5"/>
    <p:sldMasterId id="2147483725" r:id="rId6"/>
    <p:sldMasterId id="2147483738" r:id="rId7"/>
    <p:sldMasterId id="2147483751" r:id="rId8"/>
    <p:sldMasterId id="2147483764" r:id="rId9"/>
  </p:sldMasterIdLst>
  <p:notesMasterIdLst>
    <p:notesMasterId r:id="rId101"/>
  </p:notesMasterIdLst>
  <p:sldIdLst>
    <p:sldId id="256" r:id="rId10"/>
    <p:sldId id="309" r:id="rId11"/>
    <p:sldId id="344" r:id="rId12"/>
    <p:sldId id="345" r:id="rId13"/>
    <p:sldId id="319" r:id="rId14"/>
    <p:sldId id="320" r:id="rId15"/>
    <p:sldId id="356" r:id="rId16"/>
    <p:sldId id="355" r:id="rId17"/>
    <p:sldId id="358" r:id="rId18"/>
    <p:sldId id="357" r:id="rId19"/>
    <p:sldId id="343" r:id="rId20"/>
    <p:sldId id="316" r:id="rId21"/>
    <p:sldId id="354" r:id="rId22"/>
    <p:sldId id="353" r:id="rId23"/>
    <p:sldId id="329" r:id="rId24"/>
    <p:sldId id="367" r:id="rId25"/>
    <p:sldId id="359" r:id="rId26"/>
    <p:sldId id="350" r:id="rId27"/>
    <p:sldId id="342" r:id="rId28"/>
    <p:sldId id="312" r:id="rId29"/>
    <p:sldId id="372" r:id="rId30"/>
    <p:sldId id="280" r:id="rId31"/>
    <p:sldId id="282" r:id="rId32"/>
    <p:sldId id="299" r:id="rId33"/>
    <p:sldId id="283" r:id="rId34"/>
    <p:sldId id="284" r:id="rId35"/>
    <p:sldId id="285" r:id="rId36"/>
    <p:sldId id="286" r:id="rId37"/>
    <p:sldId id="288" r:id="rId38"/>
    <p:sldId id="289" r:id="rId39"/>
    <p:sldId id="300" r:id="rId40"/>
    <p:sldId id="269" r:id="rId41"/>
    <p:sldId id="259" r:id="rId42"/>
    <p:sldId id="263" r:id="rId43"/>
    <p:sldId id="279" r:id="rId44"/>
    <p:sldId id="258" r:id="rId45"/>
    <p:sldId id="265" r:id="rId46"/>
    <p:sldId id="266" r:id="rId47"/>
    <p:sldId id="370" r:id="rId48"/>
    <p:sldId id="275" r:id="rId49"/>
    <p:sldId id="276" r:id="rId50"/>
    <p:sldId id="277" r:id="rId51"/>
    <p:sldId id="278" r:id="rId52"/>
    <p:sldId id="313" r:id="rId53"/>
    <p:sldId id="267" r:id="rId54"/>
    <p:sldId id="268" r:id="rId55"/>
    <p:sldId id="333" r:id="rId56"/>
    <p:sldId id="334" r:id="rId57"/>
    <p:sldId id="281" r:id="rId58"/>
    <p:sldId id="297" r:id="rId59"/>
    <p:sldId id="298" r:id="rId60"/>
    <p:sldId id="290" r:id="rId61"/>
    <p:sldId id="291" r:id="rId62"/>
    <p:sldId id="292" r:id="rId63"/>
    <p:sldId id="293" r:id="rId64"/>
    <p:sldId id="301" r:id="rId65"/>
    <p:sldId id="287" r:id="rId66"/>
    <p:sldId id="270" r:id="rId67"/>
    <p:sldId id="326" r:id="rId68"/>
    <p:sldId id="327" r:id="rId69"/>
    <p:sldId id="328" r:id="rId70"/>
    <p:sldId id="272" r:id="rId71"/>
    <p:sldId id="335" r:id="rId72"/>
    <p:sldId id="271" r:id="rId73"/>
    <p:sldId id="273" r:id="rId74"/>
    <p:sldId id="314" r:id="rId75"/>
    <p:sldId id="315" r:id="rId76"/>
    <p:sldId id="262" r:id="rId77"/>
    <p:sldId id="338" r:id="rId78"/>
    <p:sldId id="260" r:id="rId79"/>
    <p:sldId id="360" r:id="rId80"/>
    <p:sldId id="364" r:id="rId81"/>
    <p:sldId id="365" r:id="rId82"/>
    <p:sldId id="366" r:id="rId83"/>
    <p:sldId id="371" r:id="rId84"/>
    <p:sldId id="362" r:id="rId85"/>
    <p:sldId id="321" r:id="rId86"/>
    <p:sldId id="322" r:id="rId87"/>
    <p:sldId id="294" r:id="rId88"/>
    <p:sldId id="295" r:id="rId89"/>
    <p:sldId id="339" r:id="rId90"/>
    <p:sldId id="340" r:id="rId91"/>
    <p:sldId id="296" r:id="rId92"/>
    <p:sldId id="317" r:id="rId93"/>
    <p:sldId id="323" r:id="rId94"/>
    <p:sldId id="336" r:id="rId95"/>
    <p:sldId id="307" r:id="rId96"/>
    <p:sldId id="264" r:id="rId97"/>
    <p:sldId id="330" r:id="rId98"/>
    <p:sldId id="331" r:id="rId99"/>
    <p:sldId id="332" r:id="rId10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CC"/>
    <a:srgbClr val="336699"/>
    <a:srgbClr val="006699"/>
    <a:srgbClr val="3399FF"/>
    <a:srgbClr val="33CCFF"/>
    <a:srgbClr val="00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518" autoAdjust="0"/>
    <p:restoredTop sz="90724" autoAdjust="0"/>
  </p:normalViewPr>
  <p:slideViewPr>
    <p:cSldViewPr>
      <p:cViewPr varScale="1">
        <p:scale>
          <a:sx n="74" d="100"/>
          <a:sy n="74" d="100"/>
        </p:scale>
        <p:origin x="-864" y="-2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rgbClr val="FFFFFF"/>
                </a:solidFill>
              </a:rPr>
              <a:t>Percentage retained </a:t>
            </a:r>
            <a:r>
              <a:rPr lang="en-US" dirty="0" smtClean="0">
                <a:solidFill>
                  <a:srgbClr val="FFFFFF"/>
                </a:solidFill>
              </a:rPr>
              <a:t>Kg </a:t>
            </a:r>
            <a:r>
              <a:rPr lang="en-US" dirty="0">
                <a:solidFill>
                  <a:srgbClr val="FFFFFF"/>
                </a:solidFill>
              </a:rPr>
              <a:t>or Grade 1</a:t>
            </a:r>
          </a:p>
        </c:rich>
      </c:tx>
      <c:layout/>
      <c:overlay val="0"/>
    </c:title>
    <c:autoTitleDeleted val="0"/>
    <c:plotArea>
      <c:layout>
        <c:manualLayout>
          <c:layoutTarget val="inner"/>
          <c:xMode val="edge"/>
          <c:yMode val="edge"/>
          <c:x val="8.803133202099761E-2"/>
          <c:y val="9.9796998031496525E-2"/>
          <c:w val="0.88905200131233486"/>
          <c:h val="0.77835925196850575"/>
        </c:manualLayout>
      </c:layout>
      <c:barChart>
        <c:barDir val="col"/>
        <c:grouping val="clustered"/>
        <c:varyColors val="0"/>
        <c:ser>
          <c:idx val="0"/>
          <c:order val="0"/>
          <c:tx>
            <c:strRef>
              <c:f>Sheet1!$B$1</c:f>
              <c:strCache>
                <c:ptCount val="1"/>
                <c:pt idx="0">
                  <c:v>Percentage retained Kg or Grade 1</c:v>
                </c:pt>
              </c:strCache>
            </c:strRef>
          </c:tx>
          <c:spPr>
            <a:solidFill>
              <a:srgbClr val="FFFFFF"/>
            </a:solidFill>
            <a:scene3d>
              <a:camera prst="orthographicFront"/>
              <a:lightRig rig="threePt" dir="t"/>
            </a:scene3d>
            <a:sp3d prstMaterial="dkEdge">
              <a:bevelT w="158750" h="69850" prst="angle"/>
            </a:sp3d>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NTC</c:v>
                </c:pt>
                <c:pt idx="1">
                  <c:v>RCS</c:v>
                </c:pt>
                <c:pt idx="2">
                  <c:v>EP</c:v>
                </c:pt>
                <c:pt idx="3">
                  <c:v>NOW!</c:v>
                </c:pt>
              </c:strCache>
            </c:strRef>
          </c:cat>
          <c:val>
            <c:numRef>
              <c:f>Sheet1!$B$2:$B$5</c:f>
              <c:numCache>
                <c:formatCode>0.0%</c:formatCode>
                <c:ptCount val="4"/>
                <c:pt idx="0">
                  <c:v>0.40700000000000008</c:v>
                </c:pt>
                <c:pt idx="1">
                  <c:v>0.3100000000000005</c:v>
                </c:pt>
                <c:pt idx="2">
                  <c:v>0.255</c:v>
                </c:pt>
                <c:pt idx="3">
                  <c:v>8.6000000000000021E-2</c:v>
                </c:pt>
              </c:numCache>
            </c:numRef>
          </c:val>
        </c:ser>
        <c:dLbls>
          <c:showLegendKey val="0"/>
          <c:showVal val="0"/>
          <c:showCatName val="0"/>
          <c:showSerName val="0"/>
          <c:showPercent val="0"/>
          <c:showBubbleSize val="0"/>
        </c:dLbls>
        <c:gapWidth val="150"/>
        <c:axId val="105862272"/>
        <c:axId val="105863808"/>
      </c:barChart>
      <c:catAx>
        <c:axId val="105862272"/>
        <c:scaling>
          <c:orientation val="minMax"/>
        </c:scaling>
        <c:delete val="0"/>
        <c:axPos val="b"/>
        <c:majorTickMark val="out"/>
        <c:minorTickMark val="none"/>
        <c:tickLblPos val="nextTo"/>
        <c:txPr>
          <a:bodyPr/>
          <a:lstStyle/>
          <a:p>
            <a:pPr>
              <a:defRPr>
                <a:solidFill>
                  <a:srgbClr val="FFFFFF"/>
                </a:solidFill>
              </a:defRPr>
            </a:pPr>
            <a:endParaRPr lang="en-US"/>
          </a:p>
        </c:txPr>
        <c:crossAx val="105863808"/>
        <c:crosses val="autoZero"/>
        <c:auto val="1"/>
        <c:lblAlgn val="ctr"/>
        <c:lblOffset val="100"/>
        <c:noMultiLvlLbl val="0"/>
      </c:catAx>
      <c:valAx>
        <c:axId val="105863808"/>
        <c:scaling>
          <c:orientation val="minMax"/>
        </c:scaling>
        <c:delete val="0"/>
        <c:axPos val="l"/>
        <c:majorGridlines/>
        <c:numFmt formatCode="0%" sourceLinked="0"/>
        <c:majorTickMark val="out"/>
        <c:minorTickMark val="none"/>
        <c:tickLblPos val="nextTo"/>
        <c:spPr>
          <a:solidFill>
            <a:srgbClr val="000000"/>
          </a:solidFill>
        </c:spPr>
        <c:txPr>
          <a:bodyPr/>
          <a:lstStyle/>
          <a:p>
            <a:pPr>
              <a:defRPr>
                <a:solidFill>
                  <a:srgbClr val="FFFFFF"/>
                </a:solidFill>
              </a:defRPr>
            </a:pPr>
            <a:endParaRPr lang="en-US"/>
          </a:p>
        </c:txPr>
        <c:crossAx val="105862272"/>
        <c:crosses val="autoZero"/>
        <c:crossBetween val="between"/>
        <c:majorUnit val="5.0000000000000024E-2"/>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00" dirty="0">
                <a:solidFill>
                  <a:srgbClr val="FFFFFF"/>
                </a:solidFill>
              </a:rPr>
              <a:t>Percentage </a:t>
            </a:r>
            <a:r>
              <a:rPr lang="en-US" sz="2100" dirty="0" smtClean="0">
                <a:solidFill>
                  <a:srgbClr val="FFFFFF"/>
                </a:solidFill>
              </a:rPr>
              <a:t>promoted Kg </a:t>
            </a:r>
            <a:r>
              <a:rPr lang="en-US" sz="2100" dirty="0">
                <a:solidFill>
                  <a:srgbClr val="FFFFFF"/>
                </a:solidFill>
              </a:rPr>
              <a:t>or Grade 1</a:t>
            </a:r>
          </a:p>
        </c:rich>
      </c:tx>
      <c:layout>
        <c:manualLayout>
          <c:xMode val="edge"/>
          <c:yMode val="edge"/>
          <c:x val="0.14936450131233597"/>
          <c:y val="1.8749999999999999E-2"/>
        </c:manualLayout>
      </c:layout>
      <c:overlay val="0"/>
    </c:title>
    <c:autoTitleDeleted val="0"/>
    <c:plotArea>
      <c:layout>
        <c:manualLayout>
          <c:layoutTarget val="inner"/>
          <c:xMode val="edge"/>
          <c:yMode val="edge"/>
          <c:x val="8.803133202099761E-2"/>
          <c:y val="9.9796998031496525E-2"/>
          <c:w val="0.88905200131233486"/>
          <c:h val="0.77835925196850575"/>
        </c:manualLayout>
      </c:layout>
      <c:barChart>
        <c:barDir val="col"/>
        <c:grouping val="clustered"/>
        <c:varyColors val="0"/>
        <c:ser>
          <c:idx val="0"/>
          <c:order val="0"/>
          <c:tx>
            <c:strRef>
              <c:f>Sheet1!$B$1</c:f>
              <c:strCache>
                <c:ptCount val="1"/>
                <c:pt idx="0">
                  <c:v>Percentage retained Kg or Grade 1</c:v>
                </c:pt>
              </c:strCache>
            </c:strRef>
          </c:tx>
          <c:spPr>
            <a:solidFill>
              <a:srgbClr val="FFFFFF"/>
            </a:solidFill>
            <a:scene3d>
              <a:camera prst="orthographicFront"/>
              <a:lightRig rig="threePt" dir="t"/>
            </a:scene3d>
            <a:sp3d prstMaterial="dkEdge">
              <a:bevelT w="158750" h="69850" prst="angle"/>
            </a:sp3d>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NTC</c:v>
                </c:pt>
                <c:pt idx="1">
                  <c:v>RCS</c:v>
                </c:pt>
                <c:pt idx="2">
                  <c:v>EP</c:v>
                </c:pt>
                <c:pt idx="3">
                  <c:v>NOW!</c:v>
                </c:pt>
              </c:strCache>
            </c:strRef>
          </c:cat>
          <c:val>
            <c:numRef>
              <c:f>Sheet1!$B$2:$B$5</c:f>
              <c:numCache>
                <c:formatCode>0.0%</c:formatCode>
                <c:ptCount val="4"/>
                <c:pt idx="0">
                  <c:v>0.59299999999999997</c:v>
                </c:pt>
                <c:pt idx="1">
                  <c:v>0.69000000000000017</c:v>
                </c:pt>
                <c:pt idx="2">
                  <c:v>0.74500000000000022</c:v>
                </c:pt>
                <c:pt idx="3">
                  <c:v>0.91400000000000003</c:v>
                </c:pt>
              </c:numCache>
            </c:numRef>
          </c:val>
        </c:ser>
        <c:dLbls>
          <c:showLegendKey val="0"/>
          <c:showVal val="0"/>
          <c:showCatName val="0"/>
          <c:showSerName val="0"/>
          <c:showPercent val="0"/>
          <c:showBubbleSize val="0"/>
        </c:dLbls>
        <c:gapWidth val="150"/>
        <c:axId val="107099648"/>
        <c:axId val="107101184"/>
      </c:barChart>
      <c:catAx>
        <c:axId val="107099648"/>
        <c:scaling>
          <c:orientation val="minMax"/>
        </c:scaling>
        <c:delete val="0"/>
        <c:axPos val="b"/>
        <c:majorTickMark val="out"/>
        <c:minorTickMark val="none"/>
        <c:tickLblPos val="nextTo"/>
        <c:txPr>
          <a:bodyPr/>
          <a:lstStyle/>
          <a:p>
            <a:pPr>
              <a:defRPr>
                <a:solidFill>
                  <a:srgbClr val="FFFFFF"/>
                </a:solidFill>
              </a:defRPr>
            </a:pPr>
            <a:endParaRPr lang="en-US"/>
          </a:p>
        </c:txPr>
        <c:crossAx val="107101184"/>
        <c:crosses val="autoZero"/>
        <c:auto val="1"/>
        <c:lblAlgn val="ctr"/>
        <c:lblOffset val="100"/>
        <c:noMultiLvlLbl val="0"/>
      </c:catAx>
      <c:valAx>
        <c:axId val="107101184"/>
        <c:scaling>
          <c:orientation val="minMax"/>
        </c:scaling>
        <c:delete val="0"/>
        <c:axPos val="l"/>
        <c:majorGridlines/>
        <c:numFmt formatCode="0%" sourceLinked="0"/>
        <c:majorTickMark val="out"/>
        <c:minorTickMark val="none"/>
        <c:tickLblPos val="nextTo"/>
        <c:spPr>
          <a:solidFill>
            <a:schemeClr val="tx1"/>
          </a:solidFill>
        </c:spPr>
        <c:txPr>
          <a:bodyPr/>
          <a:lstStyle/>
          <a:p>
            <a:pPr>
              <a:defRPr>
                <a:solidFill>
                  <a:srgbClr val="FFFFFF"/>
                </a:solidFill>
              </a:defRPr>
            </a:pPr>
            <a:endParaRPr lang="en-US"/>
          </a:p>
        </c:txPr>
        <c:crossAx val="10709964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5"/>
      <c:rotY val="30"/>
      <c:rAngAx val="0"/>
      <c:perspective val="0"/>
    </c:view3D>
    <c:floor>
      <c:thickness val="0"/>
    </c:floor>
    <c:sideWall>
      <c:thickness val="0"/>
      <c:spPr>
        <a:scene3d>
          <a:camera prst="orthographicFront"/>
          <a:lightRig rig="threePt" dir="t"/>
        </a:scene3d>
        <a:sp3d>
          <a:bevelT prst="angle"/>
        </a:sp3d>
      </c:spPr>
    </c:sideWall>
    <c:backWall>
      <c:thickness val="0"/>
      <c:spPr>
        <a:scene3d>
          <a:camera prst="orthographicFront"/>
          <a:lightRig rig="threePt" dir="t"/>
        </a:scene3d>
        <a:sp3d>
          <a:bevelT prst="angle"/>
        </a:sp3d>
      </c:spPr>
    </c:backWall>
    <c:plotArea>
      <c:layout>
        <c:manualLayout>
          <c:layoutTarget val="inner"/>
          <c:xMode val="edge"/>
          <c:yMode val="edge"/>
          <c:x val="6.0250049948814693E-2"/>
          <c:y val="3.1105975625706762E-2"/>
          <c:w val="0.92617506620251755"/>
          <c:h val="0.87086701560793711"/>
        </c:manualLayout>
      </c:layout>
      <c:bar3DChart>
        <c:barDir val="col"/>
        <c:grouping val="clustered"/>
        <c:varyColors val="0"/>
        <c:ser>
          <c:idx val="0"/>
          <c:order val="0"/>
          <c:tx>
            <c:strRef>
              <c:f>Sheet1!$B$1</c:f>
              <c:strCache>
                <c:ptCount val="1"/>
                <c:pt idx="0">
                  <c:v>NTC</c:v>
                </c:pt>
              </c:strCache>
            </c:strRef>
          </c:tx>
          <c:spPr>
            <a:solidFill>
              <a:srgbClr val="FFCC66"/>
            </a:solidFill>
            <a:scene3d>
              <a:camera prst="orthographicFront"/>
              <a:lightRig rig="threePt" dir="t"/>
            </a:scene3d>
            <a:sp3d>
              <a:bevelT prst="angle"/>
            </a:sp3d>
          </c:spPr>
          <c:invertIfNegative val="0"/>
          <c:cat>
            <c:strRef>
              <c:f>Sheet1!$A$2:$A$4</c:f>
              <c:strCache>
                <c:ptCount val="3"/>
                <c:pt idx="0">
                  <c:v>Word Attack</c:v>
                </c:pt>
                <c:pt idx="1">
                  <c:v>Word I.D.</c:v>
                </c:pt>
                <c:pt idx="2">
                  <c:v>Passage Comprehension</c:v>
                </c:pt>
              </c:strCache>
            </c:strRef>
          </c:cat>
          <c:val>
            <c:numRef>
              <c:f>Sheet1!$B$2:$B$4</c:f>
              <c:numCache>
                <c:formatCode>General</c:formatCode>
                <c:ptCount val="3"/>
                <c:pt idx="0">
                  <c:v>53</c:v>
                </c:pt>
                <c:pt idx="1">
                  <c:v>53</c:v>
                </c:pt>
                <c:pt idx="2">
                  <c:v>56</c:v>
                </c:pt>
              </c:numCache>
            </c:numRef>
          </c:val>
        </c:ser>
        <c:ser>
          <c:idx val="1"/>
          <c:order val="1"/>
          <c:tx>
            <c:strRef>
              <c:f>Sheet1!$C$1</c:f>
              <c:strCache>
                <c:ptCount val="1"/>
                <c:pt idx="0">
                  <c:v>RCS</c:v>
                </c:pt>
              </c:strCache>
            </c:strRef>
          </c:tx>
          <c:spPr>
            <a:solidFill>
              <a:srgbClr val="800000"/>
            </a:solidFill>
            <a:scene3d>
              <a:camera prst="orthographicFront"/>
              <a:lightRig rig="threePt" dir="t"/>
            </a:scene3d>
            <a:sp3d>
              <a:bevelT prst="angle"/>
            </a:sp3d>
          </c:spPr>
          <c:invertIfNegative val="0"/>
          <c:cat>
            <c:strRef>
              <c:f>Sheet1!$A$2:$A$4</c:f>
              <c:strCache>
                <c:ptCount val="3"/>
                <c:pt idx="0">
                  <c:v>Word Attack</c:v>
                </c:pt>
                <c:pt idx="1">
                  <c:v>Word I.D.</c:v>
                </c:pt>
                <c:pt idx="2">
                  <c:v>Passage Comprehension</c:v>
                </c:pt>
              </c:strCache>
            </c:strRef>
          </c:cat>
          <c:val>
            <c:numRef>
              <c:f>Sheet1!$C$2:$C$4</c:f>
              <c:numCache>
                <c:formatCode>General</c:formatCode>
                <c:ptCount val="3"/>
                <c:pt idx="0">
                  <c:v>44</c:v>
                </c:pt>
                <c:pt idx="1">
                  <c:v>31</c:v>
                </c:pt>
                <c:pt idx="2">
                  <c:v>56</c:v>
                </c:pt>
              </c:numCache>
            </c:numRef>
          </c:val>
        </c:ser>
        <c:ser>
          <c:idx val="2"/>
          <c:order val="2"/>
          <c:tx>
            <c:strRef>
              <c:f>Sheet1!$D$1</c:f>
              <c:strCache>
                <c:ptCount val="1"/>
                <c:pt idx="0">
                  <c:v>EP</c:v>
                </c:pt>
              </c:strCache>
            </c:strRef>
          </c:tx>
          <c:spPr>
            <a:solidFill>
              <a:srgbClr val="FFFFCC"/>
            </a:solidFill>
            <a:scene3d>
              <a:camera prst="orthographicFront"/>
              <a:lightRig rig="threePt" dir="t"/>
            </a:scene3d>
            <a:sp3d>
              <a:bevelT prst="angle"/>
            </a:sp3d>
          </c:spPr>
          <c:invertIfNegative val="0"/>
          <c:cat>
            <c:strRef>
              <c:f>Sheet1!$A$2:$A$4</c:f>
              <c:strCache>
                <c:ptCount val="3"/>
                <c:pt idx="0">
                  <c:v>Word Attack</c:v>
                </c:pt>
                <c:pt idx="1">
                  <c:v>Word I.D.</c:v>
                </c:pt>
                <c:pt idx="2">
                  <c:v>Passage Comprehension</c:v>
                </c:pt>
              </c:strCache>
            </c:strRef>
          </c:cat>
          <c:val>
            <c:numRef>
              <c:f>Sheet1!$D$2:$D$4</c:f>
              <c:numCache>
                <c:formatCode>General</c:formatCode>
                <c:ptCount val="3"/>
                <c:pt idx="0">
                  <c:v>47</c:v>
                </c:pt>
                <c:pt idx="1">
                  <c:v>28</c:v>
                </c:pt>
                <c:pt idx="2">
                  <c:v>47</c:v>
                </c:pt>
              </c:numCache>
            </c:numRef>
          </c:val>
        </c:ser>
        <c:ser>
          <c:idx val="3"/>
          <c:order val="3"/>
          <c:tx>
            <c:strRef>
              <c:f>Sheet1!$E$1</c:f>
              <c:strCache>
                <c:ptCount val="1"/>
                <c:pt idx="0">
                  <c:v>PASP</c:v>
                </c:pt>
              </c:strCache>
            </c:strRef>
          </c:tx>
          <c:spPr>
            <a:solidFill>
              <a:srgbClr val="92D050"/>
            </a:solidFill>
            <a:effectLst>
              <a:innerShdw blurRad="63500" dist="50800" dir="18900000">
                <a:prstClr val="black">
                  <a:alpha val="50000"/>
                </a:prstClr>
              </a:innerShdw>
            </a:effectLst>
            <a:scene3d>
              <a:camera prst="orthographicFront"/>
              <a:lightRig rig="threePt" dir="t"/>
            </a:scene3d>
            <a:sp3d>
              <a:bevelT/>
            </a:sp3d>
          </c:spPr>
          <c:invertIfNegative val="0"/>
          <c:cat>
            <c:strRef>
              <c:f>Sheet1!$A$2:$A$4</c:f>
              <c:strCache>
                <c:ptCount val="3"/>
                <c:pt idx="0">
                  <c:v>Word Attack</c:v>
                </c:pt>
                <c:pt idx="1">
                  <c:v>Word I.D.</c:v>
                </c:pt>
                <c:pt idx="2">
                  <c:v>Passage Comprehension</c:v>
                </c:pt>
              </c:strCache>
            </c:strRef>
          </c:cat>
          <c:val>
            <c:numRef>
              <c:f>Sheet1!$E$2:$E$4</c:f>
              <c:numCache>
                <c:formatCode>General</c:formatCode>
                <c:ptCount val="3"/>
                <c:pt idx="0">
                  <c:v>24</c:v>
                </c:pt>
                <c:pt idx="1">
                  <c:v>21</c:v>
                </c:pt>
                <c:pt idx="2">
                  <c:v>36</c:v>
                </c:pt>
              </c:numCache>
            </c:numRef>
          </c:val>
        </c:ser>
        <c:dLbls>
          <c:showLegendKey val="0"/>
          <c:showVal val="0"/>
          <c:showCatName val="0"/>
          <c:showSerName val="0"/>
          <c:showPercent val="0"/>
          <c:showBubbleSize val="0"/>
        </c:dLbls>
        <c:gapWidth val="150"/>
        <c:shape val="box"/>
        <c:axId val="107196416"/>
        <c:axId val="107197952"/>
        <c:axId val="0"/>
      </c:bar3DChart>
      <c:catAx>
        <c:axId val="107196416"/>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107197952"/>
        <c:crosses val="autoZero"/>
        <c:auto val="1"/>
        <c:lblAlgn val="ctr"/>
        <c:lblOffset val="100"/>
        <c:noMultiLvlLbl val="0"/>
      </c:catAx>
      <c:valAx>
        <c:axId val="107197952"/>
        <c:scaling>
          <c:orientation val="minMax"/>
          <c:max val="60"/>
          <c:min val="0"/>
        </c:scaling>
        <c:delete val="0"/>
        <c:axPos val="l"/>
        <c:majorGridlines>
          <c:spPr>
            <a:ln>
              <a:noFill/>
            </a:ln>
          </c:spPr>
        </c:majorGridlines>
        <c:numFmt formatCode="General" sourceLinked="1"/>
        <c:majorTickMark val="out"/>
        <c:minorTickMark val="none"/>
        <c:tickLblPos val="nextTo"/>
        <c:spPr>
          <a:ln>
            <a:solidFill>
              <a:schemeClr val="tx1">
                <a:lumMod val="95000"/>
              </a:schemeClr>
            </a:solidFill>
          </a:ln>
        </c:spPr>
        <c:crossAx val="107196416"/>
        <c:crosses val="autoZero"/>
        <c:crossBetween val="between"/>
        <c:majorUnit val="10"/>
        <c:minorUnit val="0.2"/>
      </c:valAx>
      <c:spPr>
        <a:noFill/>
        <a:ln w="25400">
          <a:noFill/>
        </a:ln>
      </c:spPr>
    </c:plotArea>
    <c:legend>
      <c:legendPos val="r"/>
      <c:layout>
        <c:manualLayout>
          <c:xMode val="edge"/>
          <c:yMode val="edge"/>
          <c:x val="0.8172189834443776"/>
          <c:y val="0.22692987767550987"/>
          <c:w val="0.14307275893397933"/>
          <c:h val="0.45931725827233211"/>
        </c:manualLayout>
      </c:layout>
      <c:overlay val="0"/>
      <c:txPr>
        <a:bodyPr/>
        <a:lstStyle/>
        <a:p>
          <a:pPr rtl="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5"/>
      <c:rotY val="30"/>
      <c:rAngAx val="0"/>
      <c:perspective val="0"/>
    </c:view3D>
    <c:floor>
      <c:thickness val="0"/>
    </c:floor>
    <c:sideWall>
      <c:thickness val="0"/>
      <c:spPr>
        <a:scene3d>
          <a:camera prst="orthographicFront"/>
          <a:lightRig rig="threePt" dir="t"/>
        </a:scene3d>
        <a:sp3d>
          <a:bevelT prst="angle"/>
        </a:sp3d>
      </c:spPr>
    </c:sideWall>
    <c:backWall>
      <c:thickness val="0"/>
      <c:spPr>
        <a:scene3d>
          <a:camera prst="orthographicFront"/>
          <a:lightRig rig="threePt" dir="t"/>
        </a:scene3d>
        <a:sp3d>
          <a:bevelT prst="angle"/>
        </a:sp3d>
      </c:spPr>
    </c:backWall>
    <c:plotArea>
      <c:layout>
        <c:manualLayout>
          <c:layoutTarget val="inner"/>
          <c:xMode val="edge"/>
          <c:yMode val="edge"/>
          <c:x val="6.0250049948814693E-2"/>
          <c:y val="3.1105975625706783E-2"/>
          <c:w val="0.92617506620251777"/>
          <c:h val="0.87086701560793711"/>
        </c:manualLayout>
      </c:layout>
      <c:bar3DChart>
        <c:barDir val="col"/>
        <c:grouping val="clustered"/>
        <c:varyColors val="0"/>
        <c:ser>
          <c:idx val="0"/>
          <c:order val="0"/>
          <c:tx>
            <c:strRef>
              <c:f>Sheet1!$B$1</c:f>
              <c:strCache>
                <c:ptCount val="1"/>
                <c:pt idx="0">
                  <c:v>NTC</c:v>
                </c:pt>
              </c:strCache>
            </c:strRef>
          </c:tx>
          <c:spPr>
            <a:solidFill>
              <a:srgbClr val="FFCC66"/>
            </a:solidFill>
            <a:scene3d>
              <a:camera prst="orthographicFront"/>
              <a:lightRig rig="threePt" dir="t"/>
            </a:scene3d>
            <a:sp3d>
              <a:bevelT prst="angle"/>
            </a:sp3d>
          </c:spPr>
          <c:invertIfNegative val="0"/>
          <c:cat>
            <c:strRef>
              <c:f>Sheet1!$A$2:$A$4</c:f>
              <c:strCache>
                <c:ptCount val="3"/>
                <c:pt idx="0">
                  <c:v>Word Attack</c:v>
                </c:pt>
                <c:pt idx="1">
                  <c:v>Word I.D.</c:v>
                </c:pt>
                <c:pt idx="2">
                  <c:v>Passage Comprehension</c:v>
                </c:pt>
              </c:strCache>
            </c:strRef>
          </c:cat>
          <c:val>
            <c:numRef>
              <c:f>Sheet1!$B$2:$B$4</c:f>
              <c:numCache>
                <c:formatCode>General</c:formatCode>
                <c:ptCount val="3"/>
                <c:pt idx="0">
                  <c:v>4</c:v>
                </c:pt>
                <c:pt idx="1">
                  <c:v>25</c:v>
                </c:pt>
                <c:pt idx="2">
                  <c:v>16</c:v>
                </c:pt>
              </c:numCache>
            </c:numRef>
          </c:val>
        </c:ser>
        <c:ser>
          <c:idx val="1"/>
          <c:order val="1"/>
          <c:tx>
            <c:strRef>
              <c:f>Sheet1!$C$1</c:f>
              <c:strCache>
                <c:ptCount val="1"/>
                <c:pt idx="0">
                  <c:v>RCS</c:v>
                </c:pt>
              </c:strCache>
            </c:strRef>
          </c:tx>
          <c:spPr>
            <a:solidFill>
              <a:srgbClr val="800000"/>
            </a:solidFill>
            <a:scene3d>
              <a:camera prst="orthographicFront"/>
              <a:lightRig rig="threePt" dir="t"/>
            </a:scene3d>
            <a:sp3d>
              <a:bevelT prst="angle"/>
            </a:sp3d>
          </c:spPr>
          <c:invertIfNegative val="0"/>
          <c:cat>
            <c:strRef>
              <c:f>Sheet1!$A$2:$A$4</c:f>
              <c:strCache>
                <c:ptCount val="3"/>
                <c:pt idx="0">
                  <c:v>Word Attack</c:v>
                </c:pt>
                <c:pt idx="1">
                  <c:v>Word I.D.</c:v>
                </c:pt>
                <c:pt idx="2">
                  <c:v>Passage Comprehension</c:v>
                </c:pt>
              </c:strCache>
            </c:strRef>
          </c:cat>
          <c:val>
            <c:numRef>
              <c:f>Sheet1!$C$2:$C$4</c:f>
              <c:numCache>
                <c:formatCode>General</c:formatCode>
                <c:ptCount val="3"/>
                <c:pt idx="0">
                  <c:v>17</c:v>
                </c:pt>
                <c:pt idx="1">
                  <c:v>28</c:v>
                </c:pt>
                <c:pt idx="2">
                  <c:v>22</c:v>
                </c:pt>
              </c:numCache>
            </c:numRef>
          </c:val>
        </c:ser>
        <c:ser>
          <c:idx val="2"/>
          <c:order val="2"/>
          <c:tx>
            <c:strRef>
              <c:f>Sheet1!$D$1</c:f>
              <c:strCache>
                <c:ptCount val="1"/>
                <c:pt idx="0">
                  <c:v>EP</c:v>
                </c:pt>
              </c:strCache>
            </c:strRef>
          </c:tx>
          <c:spPr>
            <a:solidFill>
              <a:srgbClr val="FFFFCC"/>
            </a:solidFill>
            <a:scene3d>
              <a:camera prst="orthographicFront"/>
              <a:lightRig rig="threePt" dir="t"/>
            </a:scene3d>
            <a:sp3d>
              <a:bevelT prst="angle"/>
            </a:sp3d>
          </c:spPr>
          <c:invertIfNegative val="0"/>
          <c:cat>
            <c:strRef>
              <c:f>Sheet1!$A$2:$A$4</c:f>
              <c:strCache>
                <c:ptCount val="3"/>
                <c:pt idx="0">
                  <c:v>Word Attack</c:v>
                </c:pt>
                <c:pt idx="1">
                  <c:v>Word I.D.</c:v>
                </c:pt>
                <c:pt idx="2">
                  <c:v>Passage Comprehension</c:v>
                </c:pt>
              </c:strCache>
            </c:strRef>
          </c:cat>
          <c:val>
            <c:numRef>
              <c:f>Sheet1!$D$2:$D$4</c:f>
              <c:numCache>
                <c:formatCode>General</c:formatCode>
                <c:ptCount val="3"/>
                <c:pt idx="0">
                  <c:v>19</c:v>
                </c:pt>
                <c:pt idx="1">
                  <c:v>22</c:v>
                </c:pt>
                <c:pt idx="2">
                  <c:v>14</c:v>
                </c:pt>
              </c:numCache>
            </c:numRef>
          </c:val>
        </c:ser>
        <c:ser>
          <c:idx val="3"/>
          <c:order val="3"/>
          <c:tx>
            <c:strRef>
              <c:f>Sheet1!$E$1</c:f>
              <c:strCache>
                <c:ptCount val="1"/>
                <c:pt idx="0">
                  <c:v>PASP</c:v>
                </c:pt>
              </c:strCache>
            </c:strRef>
          </c:tx>
          <c:spPr>
            <a:solidFill>
              <a:srgbClr val="92D050"/>
            </a:solidFill>
            <a:effectLst>
              <a:innerShdw blurRad="63500" dist="50800" dir="18900000">
                <a:prstClr val="black">
                  <a:alpha val="50000"/>
                </a:prstClr>
              </a:innerShdw>
            </a:effectLst>
            <a:scene3d>
              <a:camera prst="orthographicFront"/>
              <a:lightRig rig="threePt" dir="t"/>
            </a:scene3d>
            <a:sp3d>
              <a:bevelT/>
            </a:sp3d>
          </c:spPr>
          <c:invertIfNegative val="0"/>
          <c:cat>
            <c:strRef>
              <c:f>Sheet1!$A$2:$A$4</c:f>
              <c:strCache>
                <c:ptCount val="3"/>
                <c:pt idx="0">
                  <c:v>Word Attack</c:v>
                </c:pt>
                <c:pt idx="1">
                  <c:v>Word I.D.</c:v>
                </c:pt>
                <c:pt idx="2">
                  <c:v>Passage Comprehension</c:v>
                </c:pt>
              </c:strCache>
            </c:strRef>
          </c:cat>
          <c:val>
            <c:numRef>
              <c:f>Sheet1!$E$2:$E$4</c:f>
              <c:numCache>
                <c:formatCode>General</c:formatCode>
                <c:ptCount val="3"/>
                <c:pt idx="0">
                  <c:v>42</c:v>
                </c:pt>
                <c:pt idx="1">
                  <c:v>47</c:v>
                </c:pt>
                <c:pt idx="2">
                  <c:v>36</c:v>
                </c:pt>
              </c:numCache>
            </c:numRef>
          </c:val>
        </c:ser>
        <c:dLbls>
          <c:showLegendKey val="0"/>
          <c:showVal val="0"/>
          <c:showCatName val="0"/>
          <c:showSerName val="0"/>
          <c:showPercent val="0"/>
          <c:showBubbleSize val="0"/>
        </c:dLbls>
        <c:gapWidth val="150"/>
        <c:shape val="box"/>
        <c:axId val="106762240"/>
        <c:axId val="106763776"/>
        <c:axId val="0"/>
      </c:bar3DChart>
      <c:catAx>
        <c:axId val="106762240"/>
        <c:scaling>
          <c:orientation val="minMax"/>
        </c:scaling>
        <c:delete val="0"/>
        <c:axPos val="b"/>
        <c:numFmt formatCode="General" sourceLinked="1"/>
        <c:majorTickMark val="out"/>
        <c:minorTickMark val="none"/>
        <c:tickLblPos val="nextTo"/>
        <c:txPr>
          <a:bodyPr/>
          <a:lstStyle/>
          <a:p>
            <a:pPr>
              <a:defRPr sz="1400"/>
            </a:pPr>
            <a:endParaRPr lang="en-US"/>
          </a:p>
        </c:txPr>
        <c:crossAx val="106763776"/>
        <c:crosses val="autoZero"/>
        <c:auto val="1"/>
        <c:lblAlgn val="ctr"/>
        <c:lblOffset val="100"/>
        <c:noMultiLvlLbl val="0"/>
      </c:catAx>
      <c:valAx>
        <c:axId val="106763776"/>
        <c:scaling>
          <c:orientation val="minMax"/>
          <c:max val="50"/>
          <c:min val="0"/>
        </c:scaling>
        <c:delete val="0"/>
        <c:axPos val="l"/>
        <c:majorGridlines>
          <c:spPr>
            <a:ln>
              <a:noFill/>
            </a:ln>
          </c:spPr>
        </c:majorGridlines>
        <c:numFmt formatCode="General" sourceLinked="1"/>
        <c:majorTickMark val="out"/>
        <c:minorTickMark val="none"/>
        <c:tickLblPos val="nextTo"/>
        <c:spPr>
          <a:ln>
            <a:solidFill>
              <a:schemeClr val="tx1">
                <a:lumMod val="95000"/>
              </a:schemeClr>
            </a:solidFill>
          </a:ln>
        </c:spPr>
        <c:crossAx val="106762240"/>
        <c:crosses val="autoZero"/>
        <c:crossBetween val="between"/>
        <c:majorUnit val="10"/>
        <c:minorUnit val="0.2"/>
      </c:valAx>
    </c:plotArea>
    <c:legend>
      <c:legendPos val="r"/>
      <c:layout>
        <c:manualLayout>
          <c:xMode val="edge"/>
          <c:yMode val="edge"/>
          <c:x val="0.83356124724810154"/>
          <c:y val="0.25626775018507303"/>
          <c:w val="0.13065870326346765"/>
          <c:h val="0.4671798236758869"/>
        </c:manualLayout>
      </c:layout>
      <c:overlay val="0"/>
      <c:txPr>
        <a:bodyPr/>
        <a:lstStyle/>
        <a:p>
          <a:pPr rtl="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BA5A2-C905-41F8-A3E6-D3E8E8C11A0A}"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C9B94-C1C4-48D7-BD4B-93DCE7141127}" type="slidenum">
              <a:rPr lang="en-US" smtClean="0"/>
              <a:t>‹#›</a:t>
            </a:fld>
            <a:endParaRPr lang="en-US"/>
          </a:p>
        </p:txBody>
      </p:sp>
    </p:spTree>
    <p:extLst>
      <p:ext uri="{BB962C8B-B14F-4D97-AF65-F5344CB8AC3E}">
        <p14:creationId xmlns:p14="http://schemas.microsoft.com/office/powerpoint/2010/main" val="290893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C9B94-C1C4-48D7-BD4B-93DCE7141127}" type="slidenum">
              <a:rPr lang="en-US" smtClean="0"/>
              <a:t>1</a:t>
            </a:fld>
            <a:endParaRPr lang="en-US"/>
          </a:p>
        </p:txBody>
      </p:sp>
    </p:spTree>
    <p:extLst>
      <p:ext uri="{BB962C8B-B14F-4D97-AF65-F5344CB8AC3E}">
        <p14:creationId xmlns:p14="http://schemas.microsoft.com/office/powerpoint/2010/main" val="109335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A39A7-ABCA-44E3-AAA4-FAC49C69E528}" type="slidenum">
              <a:rPr lang="en-US"/>
              <a:pPr/>
              <a:t>17</a:t>
            </a:fld>
            <a:endParaRPr lang="en-US"/>
          </a:p>
        </p:txBody>
      </p:sp>
      <p:sp>
        <p:nvSpPr>
          <p:cNvPr id="57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1" tIns="45716" rIns="91431" bIns="4571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pPr defTabSz="914318">
              <a:defRPr/>
            </a:pPr>
            <a:r>
              <a:rPr lang="en-US" baseline="0" dirty="0" smtClean="0">
                <a:latin typeface="Arial" charset="0"/>
              </a:rPr>
              <a:t>Sensorimotor, phonology and language skills are developing immediately post-birth and should continue so for quite some time, if all the systems are working </a:t>
            </a:r>
            <a:r>
              <a:rPr lang="en-US" baseline="0" smtClean="0">
                <a:latin typeface="Arial" charset="0"/>
              </a:rPr>
              <a:t>well together.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4FC2063C-E93E-4812-8EAF-A412009D9E10}"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6175" y="685800"/>
            <a:ext cx="4570413"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baseline="0" dirty="0" smtClean="0">
                <a:latin typeface="Arial" charset="0"/>
              </a:rPr>
              <a:t>Sensorimotor, phonology and language skills are developing immediately post-birth and continue so for quite some time. Phonology is a core system that develops from oral language from birth. Oral language is the primary mechanism for development of phonological processing UNTIL formal instruction in the English alphabet begins around age 4-5 years (younger in some regions/countries and older in others). </a:t>
            </a:r>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A39A7-ABCA-44E3-AAA4-FAC49C69E528}" type="slidenum">
              <a:rPr lang="en-US">
                <a:solidFill>
                  <a:prstClr val="black"/>
                </a:solidFill>
              </a:rPr>
              <a:pPr/>
              <a:t>21</a:t>
            </a:fld>
            <a:endParaRPr lang="en-US">
              <a:solidFill>
                <a:prstClr val="black"/>
              </a:solidFill>
            </a:endParaRPr>
          </a:p>
        </p:txBody>
      </p:sp>
      <p:sp>
        <p:nvSpPr>
          <p:cNvPr id="57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1" tIns="45716" rIns="91431" bIns="45716"/>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B9666-CEF9-44C3-BECC-8CF5B03C59EE}" type="slidenum">
              <a:rPr lang="en-US"/>
              <a:pPr/>
              <a:t>22</a:t>
            </a:fld>
            <a:endParaRPr lang="en-US"/>
          </a:p>
        </p:txBody>
      </p:sp>
      <p:sp>
        <p:nvSpPr>
          <p:cNvPr id="395266" name="Rectangle 2"/>
          <p:cNvSpPr>
            <a:spLocks noGrp="1" noRot="1" noChangeAspect="1" noChangeArrowheads="1" noTextEdit="1"/>
          </p:cNvSpPr>
          <p:nvPr>
            <p:ph type="sldImg"/>
          </p:nvPr>
        </p:nvSpPr>
        <p:spPr>
          <a:xfrm>
            <a:off x="1127125" y="711200"/>
            <a:ext cx="4605338" cy="3454400"/>
          </a:xfrm>
          <a:ln/>
        </p:spPr>
      </p:sp>
      <p:sp>
        <p:nvSpPr>
          <p:cNvPr id="395267" name="Rectangle 3"/>
          <p:cNvSpPr>
            <a:spLocks noGrp="1" noChangeArrowheads="1"/>
          </p:cNvSpPr>
          <p:nvPr>
            <p:ph type="body" idx="1"/>
          </p:nvPr>
        </p:nvSpPr>
        <p:spPr>
          <a:xfrm>
            <a:off x="914400" y="4369355"/>
            <a:ext cx="5029200" cy="4063826"/>
          </a:xfrm>
        </p:spPr>
        <p:txBody>
          <a:bodyPr lIns="91423" tIns="45712" rIns="91423" bIns="45712"/>
          <a:lstStyle/>
          <a:p>
            <a:r>
              <a:rPr lang="en-US" dirty="0"/>
              <a:t>Prototypical comparison of dyslexic and non dyslexic </a:t>
            </a:r>
            <a:r>
              <a:rPr lang="en-US" dirty="0" err="1"/>
              <a:t>MSI</a:t>
            </a:r>
            <a:r>
              <a:rPr lang="en-US" dirty="0"/>
              <a:t> study. The activated areas are, from left to right in the lower right panel, the angular gyrus, Wernicke’s area, and superior temporal gyrus (heavily involved in phonology. Activate after initial sensory activation in occipital area (not depicted) and activation of secondary association area (basal temporal- in yellow) and the simultaneous activation of red, representing a neural network supporting word </a:t>
            </a:r>
            <a:r>
              <a:rPr lang="en-US" dirty="0" err="1"/>
              <a:t>rec</a:t>
            </a:r>
            <a:r>
              <a:rPr lang="en-US" dirty="0"/>
              <a:t>- difference is obvious- in the language hemisphere in the normal reader and the nonlanguage hem in the poor reader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normAutofit/>
          </a:bodyPr>
          <a:lstStyle/>
          <a:p>
            <a:r>
              <a:rPr lang="en-US" dirty="0" smtClean="0"/>
              <a:t>All</a:t>
            </a:r>
            <a:r>
              <a:rPr lang="en-US" baseline="0" dirty="0" smtClean="0"/>
              <a:t> 100 billion neurons have to migrate to their target destination in the cortex, but some do not migrate to the proper regions or layers of the brain. This leaves the brain with less efficient wiring, meaning that it will take more intensive, more frequent and more explicit or concrete instruction to help rewire these areas or networks in the brain. So, where do these </a:t>
            </a:r>
            <a:r>
              <a:rPr lang="en-US" baseline="0" dirty="0" err="1" smtClean="0"/>
              <a:t>ectopias</a:t>
            </a:r>
            <a:r>
              <a:rPr lang="en-US" baseline="0" dirty="0" smtClean="0"/>
              <a:t> occur and which networks in the brain are they most likely to affect? Language, sensory and motor skills (speech and fine motor). So, from this knowledge of the less efficient wiring and brain regions/networks models of what skills need to be working together to develop these networks for phonological processing and reading are developed. These models look like the following: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3884613" y="8685213"/>
            <a:ext cx="2971800" cy="457200"/>
          </a:xfrm>
          <a:prstGeom prst="rect">
            <a:avLst/>
          </a:prstGeom>
          <a:noFill/>
        </p:spPr>
        <p:txBody>
          <a:bodyPr lIns="91432" tIns="45716" rIns="91432" bIns="45716"/>
          <a:lstStyle/>
          <a:p>
            <a:fld id="{B514F5EB-30C6-4C98-A54F-7D229CD74912}" type="slidenum">
              <a:rPr lang="en-US"/>
              <a:pPr/>
              <a:t>39</a:t>
            </a:fld>
            <a:endParaRPr lang="en-US"/>
          </a:p>
        </p:txBody>
      </p:sp>
      <p:sp>
        <p:nvSpPr>
          <p:cNvPr id="104451" name="Rectangle 2"/>
          <p:cNvSpPr>
            <a:spLocks noGrp="1" noRot="1" noChangeAspect="1" noChangeArrowheads="1" noTextEdit="1"/>
          </p:cNvSpPr>
          <p:nvPr>
            <p:ph type="sldImg"/>
          </p:nvPr>
        </p:nvSpPr>
        <p:spPr>
          <a:xfrm>
            <a:off x="1143000" y="685800"/>
            <a:ext cx="4572000" cy="3429000"/>
          </a:xfrm>
          <a:ln/>
        </p:spPr>
      </p:sp>
      <p:sp>
        <p:nvSpPr>
          <p:cNvPr id="1044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xfrm>
            <a:off x="3884613" y="8685213"/>
            <a:ext cx="2971800" cy="457200"/>
          </a:xfrm>
          <a:prstGeom prst="rect">
            <a:avLst/>
          </a:prstGeom>
          <a:noFill/>
        </p:spPr>
        <p:txBody>
          <a:bodyPr lIns="91432" tIns="45716" rIns="91432" bIns="45716"/>
          <a:lstStyle/>
          <a:p>
            <a:fld id="{A5C8E2B6-ADAF-417A-BB39-706201B508EF}" type="slidenum">
              <a:rPr lang="en-US"/>
              <a:pPr/>
              <a:t>40</a:t>
            </a:fld>
            <a:endParaRPr lang="en-US"/>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lIns="91423" tIns="45712" rIns="91423" bIns="45712"/>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xfrm>
            <a:off x="3884613" y="8685213"/>
            <a:ext cx="2971800" cy="457200"/>
          </a:xfrm>
          <a:prstGeom prst="rect">
            <a:avLst/>
          </a:prstGeom>
          <a:noFill/>
        </p:spPr>
        <p:txBody>
          <a:bodyPr lIns="91432" tIns="45716" rIns="91432" bIns="45716"/>
          <a:lstStyle/>
          <a:p>
            <a:fld id="{DB04E051-0E5B-4C0C-9225-7F4AD7DDDD5E}" type="slidenum">
              <a:rPr lang="en-US"/>
              <a:pPr/>
              <a:t>41</a:t>
            </a:fld>
            <a:endParaRPr lang="en-US"/>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lIns="91423" tIns="45712" rIns="91423" bIns="45712"/>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710"/>
            <a:ext cx="2971800" cy="456733"/>
          </a:xfrm>
          <a:prstGeom prst="rect">
            <a:avLst/>
          </a:prstGeom>
          <a:ln/>
        </p:spPr>
        <p:txBody>
          <a:bodyPr lIns="91425" tIns="45713" rIns="91425" bIns="45713"/>
          <a:lstStyle/>
          <a:p>
            <a:pPr>
              <a:buClr>
                <a:srgbClr val="0000FF"/>
              </a:buClr>
            </a:pPr>
            <a:fld id="{B6EBDA2E-06DE-461D-9BFA-6450CE120908}" type="slidenum">
              <a:rPr lang="en-US"/>
              <a:pPr>
                <a:buClr>
                  <a:srgbClr val="0000FF"/>
                </a:buClr>
              </a:pPr>
              <a:t>5</a:t>
            </a:fld>
            <a:endParaRPr lang="en-US"/>
          </a:p>
        </p:txBody>
      </p:sp>
      <p:sp>
        <p:nvSpPr>
          <p:cNvPr id="294914"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685800" y="4342855"/>
            <a:ext cx="5486400" cy="4115268"/>
          </a:xfrm>
          <a:prstGeom prst="rect">
            <a:avLst/>
          </a:prstGeom>
          <a:solidFill>
            <a:srgbClr val="FFFFFF"/>
          </a:solidFill>
          <a:ln>
            <a:solidFill>
              <a:srgbClr val="000000"/>
            </a:solidFill>
            <a:miter lim="800000"/>
            <a:headEnd/>
            <a:tailEnd/>
          </a:ln>
        </p:spPr>
        <p:txBody>
          <a:bodyPr lIns="89715" tIns="44857" rIns="89715" bIns="44857"/>
          <a:lstStyle/>
          <a:p>
            <a:r>
              <a:rPr lang="en-US" dirty="0"/>
              <a:t>Use to reiterate the importance of the phonological system and how it lays foundation for future language development.  Ability to perceive sounds as different from one another and to appreciate </a:t>
            </a:r>
            <a:r>
              <a:rPr lang="en-US" dirty="0" err="1"/>
              <a:t>phonotactic</a:t>
            </a:r>
            <a:r>
              <a:rPr lang="en-US" dirty="0"/>
              <a:t> patterns </a:t>
            </a:r>
          </a:p>
          <a:p>
            <a:endParaRPr lang="en-US" dirty="0"/>
          </a:p>
          <a:p>
            <a:r>
              <a:rPr lang="en-US" dirty="0"/>
              <a:t>(e.g. Statistical learning –distribution: babies learn </a:t>
            </a:r>
            <a:r>
              <a:rPr lang="en-US" dirty="0" err="1"/>
              <a:t>phonotactic</a:t>
            </a:r>
            <a:r>
              <a:rPr lang="en-US" dirty="0"/>
              <a:t> patterns (rules that govern the sequences of phonemes that can be used to compose words) by 9 months.  In other words, they are able to discriminate between phonetic sequences that occur frequently (e.g. /</a:t>
            </a:r>
            <a:r>
              <a:rPr lang="en-US" dirty="0" err="1"/>
              <a:t>st</a:t>
            </a:r>
            <a:r>
              <a:rPr lang="en-US" dirty="0"/>
              <a:t>/) from those that do not occur frequently (e.g. /</a:t>
            </a:r>
            <a:r>
              <a:rPr lang="en-US" dirty="0" err="1"/>
              <a:t>zb</a:t>
            </a:r>
            <a:r>
              <a:rPr lang="en-US" dirty="0"/>
              <a:t>/ -note that this permissible in English) or at all.   </a:t>
            </a:r>
          </a:p>
          <a:p>
            <a:endParaRPr lang="en-US" dirty="0"/>
          </a:p>
          <a:p>
            <a:r>
              <a:rPr lang="en-US" dirty="0"/>
              <a:t>Statistical learning transitional probabilities – being sensitive to the sequential probabilities between adjacent syllables (e.g. consider phrase “pretty baby” the probability that “ty” will follow “pre” is higher than the probability that “bay” will follow “ty”).  Babies can discover that “pretty” is a potential word even before understanding it’s meaning)</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xfrm>
            <a:off x="3884613" y="8685213"/>
            <a:ext cx="2971800" cy="457200"/>
          </a:xfrm>
          <a:prstGeom prst="rect">
            <a:avLst/>
          </a:prstGeom>
          <a:noFill/>
        </p:spPr>
        <p:txBody>
          <a:bodyPr lIns="91432" tIns="45716" rIns="91432" bIns="45716"/>
          <a:lstStyle/>
          <a:p>
            <a:fld id="{B3DF3E1A-D214-42E9-BD67-85C5232B1E68}" type="slidenum">
              <a:rPr lang="en-US"/>
              <a:pPr/>
              <a:t>42</a:t>
            </a:fld>
            <a:endParaRPr lang="en-US"/>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lIns="91423" tIns="45712" rIns="91423" bIns="45712"/>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A90BA-E51E-4DDD-B189-6E8650D610FF}" type="slidenum">
              <a:rPr lang="en-US"/>
              <a:pPr/>
              <a:t>43</a:t>
            </a:fld>
            <a:endParaRPr lang="en-US"/>
          </a:p>
        </p:txBody>
      </p:sp>
      <p:sp>
        <p:nvSpPr>
          <p:cNvPr id="327682"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27683" name="Rectangle 3"/>
          <p:cNvSpPr>
            <a:spLocks noGrp="1" noChangeArrowheads="1"/>
          </p:cNvSpPr>
          <p:nvPr>
            <p:ph type="body" idx="1"/>
          </p:nvPr>
        </p:nvSpPr>
        <p:spPr bwMode="auto">
          <a:xfrm>
            <a:off x="914400" y="4342854"/>
            <a:ext cx="5029200" cy="4115268"/>
          </a:xfrm>
          <a:prstGeom prst="rect">
            <a:avLst/>
          </a:prstGeom>
          <a:solidFill>
            <a:srgbClr val="FFFFFF"/>
          </a:solidFill>
          <a:ln>
            <a:solidFill>
              <a:srgbClr val="000000"/>
            </a:solidFill>
            <a:miter lim="800000"/>
            <a:headEnd/>
            <a:tailEnd/>
          </a:ln>
        </p:spPr>
        <p:txBody>
          <a:bodyPr lIns="91431" tIns="45716" rIns="91431" bIns="45716"/>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8685213"/>
            <a:ext cx="2971800" cy="457200"/>
          </a:xfrm>
          <a:prstGeom prst="rect">
            <a:avLst/>
          </a:prstGeom>
        </p:spPr>
        <p:txBody>
          <a:bodyPr lIns="91424" tIns="45712" rIns="91424" bIns="45712"/>
          <a:lstStyle/>
          <a:p>
            <a:pPr>
              <a:buClr>
                <a:srgbClr val="0000FF"/>
              </a:buClr>
              <a:defRPr/>
            </a:pPr>
            <a:fld id="{3F465E67-2BA2-4FB4-8010-7195A96AA9E5}" type="slidenum">
              <a:rPr lang="en-US">
                <a:solidFill>
                  <a:prstClr val="black"/>
                </a:solidFill>
              </a:rPr>
              <a:pPr>
                <a:buClr>
                  <a:srgbClr val="0000FF"/>
                </a:buClr>
                <a:defRPr/>
              </a:pPr>
              <a:t>44</a:t>
            </a:fld>
            <a:endParaRPr lang="en-US" dirty="0">
              <a:solidFill>
                <a:prstClr val="black"/>
              </a:solidFill>
            </a:endParaRPr>
          </a:p>
        </p:txBody>
      </p:sp>
      <p:sp>
        <p:nvSpPr>
          <p:cNvPr id="54275" name="Rectangle 2"/>
          <p:cNvSpPr>
            <a:spLocks noGrp="1" noRot="1" noChangeAspect="1" noChangeArrowheads="1" noTextEdit="1"/>
          </p:cNvSpPr>
          <p:nvPr>
            <p:ph type="sldImg"/>
          </p:nvPr>
        </p:nvSpPr>
        <p:spPr>
          <a:xfrm>
            <a:off x="1146175" y="687388"/>
            <a:ext cx="4565650" cy="3425825"/>
          </a:xfrm>
          <a:solidFill>
            <a:srgbClr val="FFFFFF"/>
          </a:solidFill>
          <a:ln/>
        </p:spPr>
      </p:sp>
      <p:sp>
        <p:nvSpPr>
          <p:cNvPr id="54276" name="Rectangle 3"/>
          <p:cNvSpPr>
            <a:spLocks noGrp="1" noChangeArrowheads="1"/>
          </p:cNvSpPr>
          <p:nvPr>
            <p:ph type="body" idx="1"/>
          </p:nvPr>
        </p:nvSpPr>
        <p:spPr>
          <a:xfrm>
            <a:off x="914400" y="4343400"/>
            <a:ext cx="5029200" cy="4113213"/>
          </a:xfrm>
          <a:solidFill>
            <a:srgbClr val="FFFFFF"/>
          </a:solidFill>
          <a:ln>
            <a:solidFill>
              <a:srgbClr val="000000"/>
            </a:solidFill>
          </a:ln>
        </p:spPr>
        <p:txBody>
          <a:bodyPr lIns="91540" tIns="45770" rIns="91540" bIns="45770"/>
          <a:lstStyle/>
          <a:p>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xfrm>
            <a:off x="3884613" y="8685213"/>
            <a:ext cx="2971800" cy="457200"/>
          </a:xfrm>
          <a:prstGeom prst="rect">
            <a:avLst/>
          </a:prstGeom>
          <a:noFill/>
        </p:spPr>
        <p:txBody>
          <a:bodyPr lIns="91416" tIns="45708" rIns="91416" bIns="45708"/>
          <a:lstStyle/>
          <a:p>
            <a:pPr>
              <a:buClr>
                <a:srgbClr val="0000FF"/>
              </a:buClr>
            </a:pPr>
            <a:fld id="{A5F9088F-9C13-48C5-AF55-D2CDAF14AEAC}" type="slidenum">
              <a:rPr lang="en-US">
                <a:solidFill>
                  <a:prstClr val="black"/>
                </a:solidFill>
              </a:rPr>
              <a:pPr>
                <a:buClr>
                  <a:srgbClr val="0000FF"/>
                </a:buClr>
              </a:pPr>
              <a:t>48</a:t>
            </a:fld>
            <a:endParaRPr lang="en-US" dirty="0">
              <a:solidFill>
                <a:prstClr val="black"/>
              </a:solidFill>
            </a:endParaRPr>
          </a:p>
        </p:txBody>
      </p:sp>
      <p:sp>
        <p:nvSpPr>
          <p:cNvPr id="158723" name="Rectangle 2"/>
          <p:cNvSpPr>
            <a:spLocks noGrp="1" noRot="1" noChangeAspect="1" noChangeArrowheads="1" noTextEdit="1"/>
          </p:cNvSpPr>
          <p:nvPr>
            <p:ph type="sldImg"/>
          </p:nvPr>
        </p:nvSpPr>
        <p:spPr>
          <a:xfrm>
            <a:off x="1127125" y="711200"/>
            <a:ext cx="4605338" cy="3454400"/>
          </a:xfrm>
          <a:solidFill>
            <a:srgbClr val="FFFFFF"/>
          </a:solidFill>
          <a:ln/>
        </p:spPr>
      </p:sp>
      <p:sp>
        <p:nvSpPr>
          <p:cNvPr id="158724" name="Rectangle 3"/>
          <p:cNvSpPr>
            <a:spLocks noGrp="1" noChangeArrowheads="1"/>
          </p:cNvSpPr>
          <p:nvPr>
            <p:ph type="body" idx="1"/>
          </p:nvPr>
        </p:nvSpPr>
        <p:spPr>
          <a:xfrm>
            <a:off x="914400" y="4368800"/>
            <a:ext cx="5029200" cy="4064000"/>
          </a:xfrm>
          <a:solidFill>
            <a:srgbClr val="FFFFFF"/>
          </a:solidFill>
          <a:ln>
            <a:solidFill>
              <a:srgbClr val="000000"/>
            </a:solidFill>
          </a:ln>
        </p:spPr>
        <p:txBody>
          <a:bodyPr lIns="91399" tIns="45700" rIns="91399" bIns="45700"/>
          <a:lstStyle/>
          <a:p>
            <a:pPr eaLnBrk="1" hangingPunct="1"/>
            <a:r>
              <a:rPr lang="en-US" dirty="0" smtClean="0"/>
              <a:t>I ask audience why this happened or who did it- instruction, teacher- brain has to learn that words are part of the language system- instruction is needed, whether by parents or a teacher or some other adult;</a:t>
            </a:r>
            <a:r>
              <a:rPr lang="en-US" baseline="0" dirty="0" smtClean="0"/>
              <a:t> the human </a:t>
            </a:r>
            <a:r>
              <a:rPr lang="en-US" dirty="0" smtClean="0"/>
              <a:t>brain is not specialized for reading, as the specialization only occurs</a:t>
            </a:r>
            <a:r>
              <a:rPr lang="en-US" baseline="0" dirty="0" smtClean="0"/>
              <a:t> in response to </a:t>
            </a:r>
            <a:r>
              <a:rPr lang="en-US" dirty="0" smtClean="0"/>
              <a:t>environmental intervention/educational experience.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normAutofit/>
          </a:bodyPr>
          <a:lstStyle/>
          <a:p>
            <a:r>
              <a:rPr lang="en-US" dirty="0" smtClean="0"/>
              <a:t>Ultimately –</a:t>
            </a:r>
            <a:r>
              <a:rPr lang="en-US" baseline="0" dirty="0" smtClean="0"/>
              <a:t> everything I’m talking about today comes down to this – the neurons in a human brain and their response to the environment.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214BD-EFDC-4EB6-BA41-75E63E5E54F0}" type="slidenum">
              <a:rPr lang="en-US"/>
              <a:pPr/>
              <a:t>54</a:t>
            </a:fld>
            <a:endParaRPr lang="en-US"/>
          </a:p>
        </p:txBody>
      </p:sp>
      <p:sp>
        <p:nvSpPr>
          <p:cNvPr id="391170" name="Rectangle 2"/>
          <p:cNvSpPr>
            <a:spLocks noGrp="1" noRot="1" noChangeAspect="1" noChangeArrowheads="1" noTextEdit="1"/>
          </p:cNvSpPr>
          <p:nvPr>
            <p:ph type="sldImg"/>
          </p:nvPr>
        </p:nvSpPr>
        <p:spPr>
          <a:xfrm>
            <a:off x="1146175" y="687388"/>
            <a:ext cx="4567238" cy="3425825"/>
          </a:xfrm>
          <a:ln/>
        </p:spPr>
      </p:sp>
      <p:sp>
        <p:nvSpPr>
          <p:cNvPr id="391171" name="Rectangle 3"/>
          <p:cNvSpPr>
            <a:spLocks noGrp="1" noChangeArrowheads="1"/>
          </p:cNvSpPr>
          <p:nvPr>
            <p:ph type="body" idx="1"/>
          </p:nvPr>
        </p:nvSpPr>
        <p:spPr>
          <a:xfrm>
            <a:off x="914400" y="4342855"/>
            <a:ext cx="5029200" cy="4113709"/>
          </a:xfrm>
        </p:spPr>
        <p:txBody>
          <a:bodyPr lIns="89003" tIns="44500" rIns="89003" bIns="44500"/>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F4896-6627-4929-BBAF-CB0FAB9693FB}" type="slidenum">
              <a:rPr lang="en-US"/>
              <a:pPr/>
              <a:t>55</a:t>
            </a:fld>
            <a:endParaRPr lang="en-US"/>
          </a:p>
        </p:txBody>
      </p:sp>
      <p:sp>
        <p:nvSpPr>
          <p:cNvPr id="393218" name="Rectangle 2"/>
          <p:cNvSpPr>
            <a:spLocks noGrp="1" noRot="1" noChangeAspect="1" noChangeArrowheads="1" noTextEdit="1"/>
          </p:cNvSpPr>
          <p:nvPr>
            <p:ph type="sldImg"/>
          </p:nvPr>
        </p:nvSpPr>
        <p:spPr>
          <a:xfrm>
            <a:off x="1146175" y="687388"/>
            <a:ext cx="4568825" cy="3427412"/>
          </a:xfrm>
          <a:ln/>
        </p:spPr>
      </p:sp>
      <p:sp>
        <p:nvSpPr>
          <p:cNvPr id="393219" name="Rectangle 3"/>
          <p:cNvSpPr>
            <a:spLocks noGrp="1" noChangeArrowheads="1"/>
          </p:cNvSpPr>
          <p:nvPr>
            <p:ph type="body" idx="1"/>
          </p:nvPr>
        </p:nvSpPr>
        <p:spPr>
          <a:xfrm>
            <a:off x="914400" y="4342855"/>
            <a:ext cx="5029200" cy="4113709"/>
          </a:xfrm>
        </p:spPr>
        <p:txBody>
          <a:bodyPr lIns="87619" tIns="43809" rIns="87619" bIns="43809"/>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1" tIns="45716" rIns="91431" bIns="45716"/>
          <a:lstStyle/>
          <a:p>
            <a:fld id="{4FC2063C-E93E-4812-8EAF-A412009D9E10}" type="slidenum">
              <a:rPr lang="en-US" smtClean="0"/>
              <a:pPr/>
              <a:t>56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50183-4881-44F4-8819-4C100BA472FC}" type="slidenum">
              <a:rPr lang="en-US"/>
              <a:pPr/>
              <a:t>59</a:t>
            </a:fld>
            <a:endParaRPr lang="en-US"/>
          </a:p>
        </p:txBody>
      </p:sp>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1" tIns="45716" rIns="91431" bIns="45716"/>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01FD0-EB41-403D-B302-F42423E32AC0}" type="slidenum">
              <a:rPr lang="en-US"/>
              <a:pPr/>
              <a:t>61</a:t>
            </a:fld>
            <a:endParaRPr lang="en-US"/>
          </a:p>
        </p:txBody>
      </p:sp>
      <p:sp>
        <p:nvSpPr>
          <p:cNvPr id="55298"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6485" tIns="43243" rIns="86485" bIns="43243"/>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710"/>
            <a:ext cx="2971800" cy="456733"/>
          </a:xfrm>
          <a:prstGeom prst="rect">
            <a:avLst/>
          </a:prstGeom>
          <a:ln/>
        </p:spPr>
        <p:txBody>
          <a:bodyPr lIns="91425" tIns="45713" rIns="91425" bIns="45713"/>
          <a:lstStyle/>
          <a:p>
            <a:pPr>
              <a:buClr>
                <a:srgbClr val="0000FF"/>
              </a:buClr>
            </a:pPr>
            <a:fld id="{D43D036B-4D79-473F-BCB8-9BC6BD291E31}" type="slidenum">
              <a:rPr lang="en-US"/>
              <a:pPr>
                <a:buClr>
                  <a:srgbClr val="0000FF"/>
                </a:buClr>
              </a:pPr>
              <a:t>6</a:t>
            </a:fld>
            <a:endParaRPr lang="en-US"/>
          </a:p>
        </p:txBody>
      </p:sp>
      <p:sp>
        <p:nvSpPr>
          <p:cNvPr id="296962"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685800" y="4342855"/>
            <a:ext cx="5486400" cy="4115268"/>
          </a:xfrm>
          <a:prstGeom prst="rect">
            <a:avLst/>
          </a:prstGeom>
          <a:solidFill>
            <a:srgbClr val="FFFFFF"/>
          </a:solidFill>
          <a:ln>
            <a:solidFill>
              <a:srgbClr val="000000"/>
            </a:solidFill>
            <a:miter lim="800000"/>
            <a:headEnd/>
            <a:tailEnd/>
          </a:ln>
        </p:spPr>
        <p:txBody>
          <a:bodyPr lIns="89715" tIns="44857" rIns="89715" bIns="44857"/>
          <a:lstStyle/>
          <a:p>
            <a:r>
              <a:rPr lang="en-US"/>
              <a:t>Babbling –baby’s way of playing with sound to help integrate the phoneme with sensory-motor learning to create a phonemic map.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3884613" y="8685213"/>
            <a:ext cx="2971800" cy="457200"/>
          </a:xfrm>
          <a:prstGeom prst="rect">
            <a:avLst/>
          </a:prstGeom>
        </p:spPr>
        <p:txBody>
          <a:bodyPr lIns="91424" tIns="45712" rIns="91424" bIns="45712"/>
          <a:lstStyle/>
          <a:p>
            <a:pPr>
              <a:buClr>
                <a:srgbClr val="0000FF"/>
              </a:buClr>
              <a:defRPr/>
            </a:pPr>
            <a:fld id="{851084EC-C3C7-420D-9702-6D84E5ACF53D}" type="slidenum">
              <a:rPr lang="en-US">
                <a:solidFill>
                  <a:prstClr val="black"/>
                </a:solidFill>
              </a:rPr>
              <a:pPr>
                <a:buClr>
                  <a:srgbClr val="0000FF"/>
                </a:buClr>
                <a:defRPr/>
              </a:pPr>
              <a:t>66</a:t>
            </a:fld>
            <a:endParaRPr lang="en-US" dirty="0">
              <a:solidFill>
                <a:prstClr val="black"/>
              </a:solidFill>
            </a:endParaRPr>
          </a:p>
        </p:txBody>
      </p:sp>
      <p:sp>
        <p:nvSpPr>
          <p:cNvPr id="55299" name="Rectangle 2"/>
          <p:cNvSpPr>
            <a:spLocks noGrp="1" noRot="1" noChangeAspect="1" noChangeArrowheads="1" noTextEdit="1"/>
          </p:cNvSpPr>
          <p:nvPr>
            <p:ph type="sldImg"/>
          </p:nvPr>
        </p:nvSpPr>
        <p:spPr>
          <a:xfrm>
            <a:off x="1146175" y="687388"/>
            <a:ext cx="4565650" cy="3425825"/>
          </a:xfrm>
          <a:solidFill>
            <a:srgbClr val="FFFFFF"/>
          </a:solidFill>
          <a:ln/>
        </p:spPr>
      </p:sp>
      <p:sp>
        <p:nvSpPr>
          <p:cNvPr id="55300" name="Rectangle 3"/>
          <p:cNvSpPr>
            <a:spLocks noGrp="1" noChangeArrowheads="1"/>
          </p:cNvSpPr>
          <p:nvPr>
            <p:ph type="body" idx="1"/>
          </p:nvPr>
        </p:nvSpPr>
        <p:spPr>
          <a:xfrm>
            <a:off x="914400" y="4343400"/>
            <a:ext cx="5029200" cy="4113213"/>
          </a:xfrm>
          <a:solidFill>
            <a:srgbClr val="FFFFFF"/>
          </a:solidFill>
          <a:ln>
            <a:solidFill>
              <a:srgbClr val="000000"/>
            </a:solidFill>
          </a:ln>
        </p:spPr>
        <p:txBody>
          <a:bodyPr lIns="91540" tIns="45770" rIns="91540" bIns="45770"/>
          <a:lstStyle/>
          <a:p>
            <a:endParaRPr 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3BC6C-EE8D-41EF-8B59-970C104ED4F1}" type="slidenum">
              <a:rPr lang="en-US"/>
              <a:pPr/>
              <a:t>77</a:t>
            </a:fld>
            <a:endParaRPr lang="en-US"/>
          </a:p>
        </p:txBody>
      </p:sp>
      <p:sp>
        <p:nvSpPr>
          <p:cNvPr id="485378" name="Rectangle 2"/>
          <p:cNvSpPr>
            <a:spLocks noGrp="1" noRot="1" noChangeAspect="1" noChangeArrowheads="1" noTextEdit="1"/>
          </p:cNvSpPr>
          <p:nvPr>
            <p:ph type="sldImg"/>
          </p:nvPr>
        </p:nvSpPr>
        <p:spPr>
          <a:xfrm>
            <a:off x="1144588" y="687388"/>
            <a:ext cx="4568825" cy="3425825"/>
          </a:xfrm>
          <a:ln/>
        </p:spPr>
      </p:sp>
      <p:sp>
        <p:nvSpPr>
          <p:cNvPr id="48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4">
              <a:defRPr/>
            </a:pPr>
            <a:r>
              <a:rPr lang="en-US" b="1" baseline="0" dirty="0" smtClean="0"/>
              <a:t>Why is it important to establish a “team” approach?	Why distinguish skill vs. I.Q.?</a:t>
            </a:r>
            <a:endParaRPr lang="en-US" b="1" dirty="0" smtClean="0"/>
          </a:p>
          <a:p>
            <a:r>
              <a:rPr lang="en-US" dirty="0" smtClean="0"/>
              <a:t>The hierarchical process develops by establishing</a:t>
            </a:r>
            <a:r>
              <a:rPr lang="en-US" baseline="0" dirty="0" smtClean="0"/>
              <a:t> feeling (fingers behind back, wiggle… how do you know? –Not happy, sad, bored)</a:t>
            </a:r>
          </a:p>
          <a:p>
            <a:r>
              <a:rPr lang="en-US" baseline="0" dirty="0" smtClean="0"/>
              <a:t>And a TEAM effort to develop SKILLS not increase IQ</a:t>
            </a:r>
          </a:p>
        </p:txBody>
      </p:sp>
      <p:sp>
        <p:nvSpPr>
          <p:cNvPr id="4" name="Slide Number Placeholder 3"/>
          <p:cNvSpPr>
            <a:spLocks noGrp="1"/>
          </p:cNvSpPr>
          <p:nvPr>
            <p:ph type="sldNum" sz="quarter" idx="10"/>
          </p:nvPr>
        </p:nvSpPr>
        <p:spPr>
          <a:xfrm>
            <a:off x="3884027" y="8684927"/>
            <a:ext cx="2972421" cy="457512"/>
          </a:xfrm>
          <a:prstGeom prst="rect">
            <a:avLst/>
          </a:prstGeom>
        </p:spPr>
        <p:txBody>
          <a:bodyPr lIns="89723" tIns="44861" rIns="89723" bIns="44861"/>
          <a:lstStyle/>
          <a:p>
            <a:fld id="{6EA89EEA-2132-4D15-804D-934AA3423CFD}" type="slidenum">
              <a:rPr lang="en-US" smtClean="0"/>
              <a:pPr/>
              <a:t>79</a:t>
            </a:fld>
            <a:endParaRPr lang="en-US"/>
          </a:p>
        </p:txBody>
      </p:sp>
    </p:spTree>
    <p:extLst>
      <p:ext uri="{BB962C8B-B14F-4D97-AF65-F5344CB8AC3E}">
        <p14:creationId xmlns:p14="http://schemas.microsoft.com/office/powerpoint/2010/main" val="1513654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4">
              <a:defRPr/>
            </a:pPr>
            <a:r>
              <a:rPr lang="en-US" b="1" baseline="0" dirty="0" smtClean="0"/>
              <a:t>Why is it important to establish a “team” approach?	Why distinguish skill vs. I.Q.?</a:t>
            </a:r>
            <a:endParaRPr lang="en-US" b="1" dirty="0" smtClean="0"/>
          </a:p>
          <a:p>
            <a:r>
              <a:rPr lang="en-US" dirty="0" smtClean="0"/>
              <a:t>The hierarchical process develops by establishing</a:t>
            </a:r>
            <a:r>
              <a:rPr lang="en-US" baseline="0" dirty="0" smtClean="0"/>
              <a:t> feeling (fingers behind back, wiggle… how do you know? –Not happy, sad, bored)</a:t>
            </a:r>
          </a:p>
          <a:p>
            <a:r>
              <a:rPr lang="en-US" baseline="0" dirty="0" smtClean="0"/>
              <a:t>And a TEAM effort to develop SKILLS not increase IQ</a:t>
            </a:r>
          </a:p>
        </p:txBody>
      </p:sp>
      <p:sp>
        <p:nvSpPr>
          <p:cNvPr id="4" name="Slide Number Placeholder 3"/>
          <p:cNvSpPr>
            <a:spLocks noGrp="1"/>
          </p:cNvSpPr>
          <p:nvPr>
            <p:ph type="sldNum" sz="quarter" idx="10"/>
          </p:nvPr>
        </p:nvSpPr>
        <p:spPr>
          <a:xfrm>
            <a:off x="3884027" y="8684927"/>
            <a:ext cx="2972421" cy="457512"/>
          </a:xfrm>
          <a:prstGeom prst="rect">
            <a:avLst/>
          </a:prstGeom>
        </p:spPr>
        <p:txBody>
          <a:bodyPr lIns="89723" tIns="44861" rIns="89723" bIns="44861"/>
          <a:lstStyle/>
          <a:p>
            <a:fld id="{6EA89EEA-2132-4D15-804D-934AA3423CFD}" type="slidenum">
              <a:rPr lang="en-US" smtClean="0"/>
              <a:pPr/>
              <a:t>80</a:t>
            </a:fld>
            <a:endParaRPr lang="en-US"/>
          </a:p>
        </p:txBody>
      </p:sp>
    </p:spTree>
    <p:extLst>
      <p:ext uri="{BB962C8B-B14F-4D97-AF65-F5344CB8AC3E}">
        <p14:creationId xmlns:p14="http://schemas.microsoft.com/office/powerpoint/2010/main" val="1513654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C6465D1-5228-4FB5-BD05-F8EC3C8C9BBB}" type="slidenum">
              <a:rPr lang="en-US"/>
              <a:pPr/>
              <a:t>91</a:t>
            </a:fld>
            <a:endParaRPr lang="en-US"/>
          </a:p>
        </p:txBody>
      </p:sp>
      <p:sp>
        <p:nvSpPr>
          <p:cNvPr id="148483" name="Rectangle 2"/>
          <p:cNvSpPr>
            <a:spLocks noGrp="1" noRot="1" noChangeAspect="1" noChangeArrowheads="1" noTextEdit="1"/>
          </p:cNvSpPr>
          <p:nvPr>
            <p:ph type="sldImg"/>
          </p:nvPr>
        </p:nvSpPr>
        <p:spPr>
          <a:xfrm>
            <a:off x="1338263" y="914400"/>
            <a:ext cx="4181475" cy="3136900"/>
          </a:xfrm>
          <a:solidFill>
            <a:srgbClr val="FFFFFF"/>
          </a:solidFill>
          <a:ln/>
        </p:spPr>
      </p:sp>
      <p:sp>
        <p:nvSpPr>
          <p:cNvPr id="148484" name="Rectangle 3"/>
          <p:cNvSpPr>
            <a:spLocks noGrp="1" noChangeArrowheads="1"/>
          </p:cNvSpPr>
          <p:nvPr>
            <p:ph type="body" idx="1"/>
          </p:nvPr>
        </p:nvSpPr>
        <p:spPr>
          <a:xfrm>
            <a:off x="1046163" y="4354513"/>
            <a:ext cx="4768850" cy="3476625"/>
          </a:xfrm>
          <a:noFill/>
          <a:ln/>
        </p:spPr>
        <p:txBody>
          <a:bodyPr wrap="none" lIns="82045" tIns="41024" rIns="82045" bIns="41024" anchor="ct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General notes:</a:t>
            </a:r>
          </a:p>
          <a:p>
            <a:pPr marL="171450" indent="-171450">
              <a:buFont typeface="Arial" panose="020B0604020202020204" pitchFamily="34" charset="0"/>
              <a:buChar char="•"/>
            </a:pPr>
            <a:r>
              <a:rPr lang="en-US" sz="1200" dirty="0" smtClean="0"/>
              <a:t>Neuro-developmental models</a:t>
            </a:r>
          </a:p>
          <a:p>
            <a:pPr marL="171450" indent="-171450">
              <a:buFont typeface="Arial" panose="020B0604020202020204" pitchFamily="34" charset="0"/>
              <a:buChar char="•"/>
            </a:pPr>
            <a:r>
              <a:rPr lang="en-US" sz="1200" dirty="0" smtClean="0"/>
              <a:t>Define evidence-based support of a program versus research-based support versus clinical experiential</a:t>
            </a:r>
            <a:r>
              <a:rPr lang="en-US" sz="1200" baseline="0" dirty="0" smtClean="0"/>
              <a:t> support</a:t>
            </a:r>
            <a:r>
              <a:rPr lang="en-US" sz="1200" dirty="0" smtClean="0"/>
              <a:t> – all promoting SLP’s delivery of Evidence-Based Practice (the focus of FLASHA/ASHA</a:t>
            </a:r>
          </a:p>
          <a:p>
            <a:pPr marL="171450" indent="-171450">
              <a:buFont typeface="Arial" panose="020B0604020202020204" pitchFamily="34" charset="0"/>
              <a:buChar char="•"/>
            </a:pPr>
            <a:r>
              <a:rPr lang="en-US" sz="1200" dirty="0" smtClean="0"/>
              <a:t>Are there dyslexia subtypes that are research-based subtypes? </a:t>
            </a:r>
          </a:p>
          <a:p>
            <a:pPr marL="171450" indent="-171450">
              <a:buFont typeface="Arial" panose="020B0604020202020204" pitchFamily="34" charset="0"/>
              <a:buChar char="•"/>
            </a:pP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CE8C9B94-C1C4-48D7-BD4B-93DCE714112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0319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Fig. 1. </a:t>
            </a:r>
            <a:r>
              <a:rPr lang="en-US" sz="1100" dirty="0" err="1"/>
              <a:t>PTLT</a:t>
            </a:r>
            <a:r>
              <a:rPr lang="en-US" sz="1100" dirty="0"/>
              <a:t> difference scores as a function of age in response to the English monologue. Error bars represent </a:t>
            </a:r>
            <a:r>
              <a:rPr lang="en-US" sz="1100" dirty="0" err="1"/>
              <a:t>SEMs</a:t>
            </a:r>
            <a:r>
              <a:rPr lang="en-US" sz="1100" dirty="0"/>
              <a:t>. The screen shots above the graph are representative scan patterns of the talker’s face in a 4- and an 8-mo-old infant and in an adult (each black dot represents a single visual fixation).</a:t>
            </a:r>
          </a:p>
          <a:p>
            <a:r>
              <a:rPr lang="en-US" sz="1100" dirty="0"/>
              <a:t>ABSTRACT: The mechanisms underlying the acquisition of speech-production ability in human infancy are not well understood. We tracked 4–12-mo-old English-learning infants’ and adults’ eye gaze while</a:t>
            </a:r>
          </a:p>
          <a:p>
            <a:r>
              <a:rPr lang="en-US" sz="1100" dirty="0"/>
              <a:t>they watched and listened to a female reciting a monologue either in their native (English) or nonnative (Spanish) language. We found that infants shifted their attention from the eyes to the</a:t>
            </a:r>
          </a:p>
          <a:p>
            <a:r>
              <a:rPr lang="en-US" sz="1100" dirty="0"/>
              <a:t>mouth between 4 and 8 mo of age regardless of language and then began a shift back to the eyes at 12 mo in response to native but not nonnative speech. We posit that the first shift enables</a:t>
            </a:r>
          </a:p>
          <a:p>
            <a:r>
              <a:rPr lang="en-US" sz="1100" dirty="0"/>
              <a:t>infants to gain access to redundant audiovisual speech cues that enable them to learn their native speech forms and that the second shift reflects growing native-language expertise that frees</a:t>
            </a:r>
          </a:p>
          <a:p>
            <a:r>
              <a:rPr lang="en-US" sz="1100" dirty="0"/>
              <a:t>them to shift attention to the eyes to gain access to social cues. On this account, 12-mo-old infants do not shift attention to the eyes when exposed to nonnative speech because increasing native-</a:t>
            </a:r>
          </a:p>
          <a:p>
            <a:r>
              <a:rPr lang="en-US" sz="1100" dirty="0"/>
              <a:t>language expertise and perceptual narrowing make it more difficult to process nonnative speech and require them to continue to access redundant audiovisual cues. Overall, the current findings</a:t>
            </a:r>
          </a:p>
          <a:p>
            <a:r>
              <a:rPr lang="en-US" sz="1100" dirty="0"/>
              <a:t>demonstrate that the development of speech production capacity relies on changes in selective audiovisual attention and that this depends critically on early experience.</a:t>
            </a:r>
          </a:p>
        </p:txBody>
      </p:sp>
      <p:sp>
        <p:nvSpPr>
          <p:cNvPr id="4" name="Slide Number Placeholder 3"/>
          <p:cNvSpPr>
            <a:spLocks noGrp="1"/>
          </p:cNvSpPr>
          <p:nvPr>
            <p:ph type="sldNum" sz="quarter" idx="10"/>
          </p:nvPr>
        </p:nvSpPr>
        <p:spPr/>
        <p:txBody>
          <a:bodyPr/>
          <a:lstStyle/>
          <a:p>
            <a:fld id="{CAFDE22E-B0F2-4C11-8A0B-17910581F5C3}"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General notes:</a:t>
            </a:r>
          </a:p>
          <a:p>
            <a:pPr marL="171450" indent="-171450">
              <a:buFont typeface="Arial" panose="020B0604020202020204" pitchFamily="34" charset="0"/>
              <a:buChar char="•"/>
            </a:pPr>
            <a:r>
              <a:rPr lang="en-US" sz="1200" dirty="0" smtClean="0"/>
              <a:t>Neuro-developmental models</a:t>
            </a:r>
          </a:p>
          <a:p>
            <a:pPr marL="171450" indent="-171450">
              <a:buFont typeface="Arial" panose="020B0604020202020204" pitchFamily="34" charset="0"/>
              <a:buChar char="•"/>
            </a:pPr>
            <a:r>
              <a:rPr lang="en-US" sz="1200" dirty="0" smtClean="0"/>
              <a:t>Define evidence-based support of a program versus research-based support versus clinical experiential</a:t>
            </a:r>
            <a:r>
              <a:rPr lang="en-US" sz="1200" baseline="0" dirty="0" smtClean="0"/>
              <a:t> support</a:t>
            </a:r>
            <a:r>
              <a:rPr lang="en-US" sz="1200" dirty="0" smtClean="0"/>
              <a:t> – all promoting SLP’s delivery of Evidence-Based Practice (the focus of FLASHA/ASHA</a:t>
            </a:r>
          </a:p>
          <a:p>
            <a:pPr marL="171450" indent="-171450">
              <a:buFont typeface="Arial" panose="020B0604020202020204" pitchFamily="34" charset="0"/>
              <a:buChar char="•"/>
            </a:pPr>
            <a:r>
              <a:rPr lang="en-US" sz="1200" dirty="0" smtClean="0"/>
              <a:t>Are there dyslexia subtypes that are research-based subtypes? </a:t>
            </a:r>
          </a:p>
          <a:p>
            <a:pPr marL="171450" indent="-171450">
              <a:buFont typeface="Arial" panose="020B0604020202020204" pitchFamily="34" charset="0"/>
              <a:buChar char="•"/>
            </a:pP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CE8C9B94-C1C4-48D7-BD4B-93DCE714112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0319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General notes:</a:t>
            </a:r>
          </a:p>
          <a:p>
            <a:pPr marL="171450" indent="-171450">
              <a:buFont typeface="Arial" panose="020B0604020202020204" pitchFamily="34" charset="0"/>
              <a:buChar char="•"/>
            </a:pPr>
            <a:r>
              <a:rPr lang="en-US" sz="1200" dirty="0" smtClean="0"/>
              <a:t>Neuro-developmental models</a:t>
            </a:r>
          </a:p>
          <a:p>
            <a:pPr marL="171450" indent="-171450">
              <a:buFont typeface="Arial" panose="020B0604020202020204" pitchFamily="34" charset="0"/>
              <a:buChar char="•"/>
            </a:pPr>
            <a:r>
              <a:rPr lang="en-US" sz="1200" dirty="0" smtClean="0"/>
              <a:t>Define evidence-based support of a program versus research-based support versus clinical experiential</a:t>
            </a:r>
            <a:r>
              <a:rPr lang="en-US" sz="1200" baseline="0" dirty="0" smtClean="0"/>
              <a:t> support</a:t>
            </a:r>
            <a:r>
              <a:rPr lang="en-US" sz="1200" dirty="0" smtClean="0"/>
              <a:t> – all promoting SLP’s delivery of Evidence-Based Practice (the focus of FLASHA/ASHA</a:t>
            </a:r>
          </a:p>
          <a:p>
            <a:pPr marL="171450" indent="-171450">
              <a:buFont typeface="Arial" panose="020B0604020202020204" pitchFamily="34" charset="0"/>
              <a:buChar char="•"/>
            </a:pPr>
            <a:r>
              <a:rPr lang="en-US" sz="1200" dirty="0" smtClean="0"/>
              <a:t>Are there dyslexia subtypes that are research-based subtypes? </a:t>
            </a:r>
          </a:p>
          <a:p>
            <a:pPr marL="171450" indent="-171450">
              <a:buFont typeface="Arial" panose="020B0604020202020204" pitchFamily="34" charset="0"/>
              <a:buChar char="•"/>
            </a:pP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CE8C9B94-C1C4-48D7-BD4B-93DCE714112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0319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A39A7-ABCA-44E3-AAA4-FAC49C69E528}" type="slidenum">
              <a:rPr lang="en-US"/>
              <a:pPr/>
              <a:t>15</a:t>
            </a:fld>
            <a:endParaRPr lang="en-US"/>
          </a:p>
        </p:txBody>
      </p:sp>
      <p:sp>
        <p:nvSpPr>
          <p:cNvPr id="57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1" tIns="45716" rIns="91431" bIns="45716"/>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It’s the sensory and cognitive</a:t>
            </a:r>
            <a:r>
              <a:rPr lang="en-US" baseline="0" dirty="0" smtClean="0"/>
              <a:t> experiences that drive “experience dependent” neural plasticity which helps the brain forms networks for developing skills and abilities. </a:t>
            </a:r>
          </a:p>
          <a:p>
            <a:endParaRPr lang="en-US" baseline="0" dirty="0" smtClean="0"/>
          </a:p>
          <a:p>
            <a:r>
              <a:rPr lang="en-US" baseline="0" dirty="0" smtClean="0"/>
              <a:t>Figure is from Miller’s handout @ SPD conference – her talk on 10/20/11.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cstate="print"/>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pPr>
              <a:defRPr/>
            </a:pPr>
            <a:fld id="{7443351D-2BE9-4634-AAFD-744D3D1D95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E7FD6E-4FF2-4EF1-AEBC-D7F88E2B6A2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6572583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125" y="185990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1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403809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20335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635776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932345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ffectLst/>
            </a:endParaRPr>
          </a:p>
        </p:txBody>
      </p:sp>
      <p:sp>
        <p:nvSpPr>
          <p:cNvPr id="12" name="Right Triangle 11"/>
          <p:cNvSpPr/>
          <p:nvPr/>
        </p:nvSpPr>
        <p:spPr>
          <a:xfrm rot="420000" flipV="1">
            <a:off x="8004136"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ffectLst/>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550"/>
            <a:ext cx="609600" cy="365125"/>
          </a:xfrm>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11" name="Freeform 10"/>
          <p:cNvSpPr>
            <a:spLocks/>
          </p:cNvSpPr>
          <p:nvPr/>
        </p:nvSpPr>
        <p:spPr bwMode="auto">
          <a:xfrm flipV="1">
            <a:off x="4381500" y="62200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Tree>
    <p:extLst>
      <p:ext uri="{BB962C8B-B14F-4D97-AF65-F5344CB8AC3E}">
        <p14:creationId xmlns:p14="http://schemas.microsoft.com/office/powerpoint/2010/main" val="24472411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773926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15941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4617B">
                  <a:shade val="9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4617B">
                  <a:shade val="9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C04E01-1E8C-4EE0-BA5D-6BC1523D6148}"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7006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106BD9-58E3-4FEF-A6A7-DB975DE572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90926C-D17A-448B-B505-7BCC2FF85458}" type="slidenum">
              <a:rPr lang="en-US"/>
              <a:pPr>
                <a:defRPr/>
              </a:pPr>
              <a:t>‹#›</a:t>
            </a:fld>
            <a:endParaRPr lang="en-US"/>
          </a:p>
        </p:txBody>
      </p:sp>
    </p:spTree>
    <p:extLst>
      <p:ext uri="{BB962C8B-B14F-4D97-AF65-F5344CB8AC3E}">
        <p14:creationId xmlns:p14="http://schemas.microsoft.com/office/powerpoint/2010/main" val="1281180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B81F9D5-B3BC-4493-9AA8-110555470EC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17" name="Footer Placeholder 16"/>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29" name="Slide Number Placeholder 2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9" name="Rectangle 38"/>
          <p:cNvSpPr/>
          <p:nvPr/>
        </p:nvSpPr>
        <p:spPr>
          <a:xfrm>
            <a:off x="309560"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1" name="Rectangle 40"/>
          <p:cNvSpPr/>
          <p:nvPr/>
        </p:nvSpPr>
        <p:spPr>
          <a:xfrm>
            <a:off x="25002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5" name="Freeform 14"/>
          <p:cNvSpPr>
            <a:spLocks/>
          </p:cNvSpPr>
          <p:nvPr/>
        </p:nvSpPr>
        <p:spPr bwMode="auto">
          <a:xfrm>
            <a:off x="373968"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9" name="Freeform 18"/>
          <p:cNvSpPr>
            <a:spLocks/>
          </p:cNvSpPr>
          <p:nvPr/>
        </p:nvSpPr>
        <p:spPr bwMode="auto">
          <a:xfrm>
            <a:off x="5948450" y="4246737"/>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7" name="Rectangle 6"/>
          <p:cNvSpPr/>
          <p:nvPr/>
        </p:nvSpPr>
        <p:spPr>
          <a:xfrm>
            <a:off x="363160" y="402400"/>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flipH="1">
            <a:off x="411112"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flipH="1">
            <a:off x="47670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7"/>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7"/>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40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112"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112"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8" name="Footer Placeholder 7"/>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9" name="Slide Number Placeholder 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16" name="Rectangle 15"/>
          <p:cNvSpPr/>
          <p:nvPr/>
        </p:nvSpPr>
        <p:spPr>
          <a:xfrm>
            <a:off x="87792"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8" name="Rectangle 17"/>
          <p:cNvSpPr/>
          <p:nvPr/>
        </p:nvSpPr>
        <p:spPr>
          <a:xfrm>
            <a:off x="2825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1" name="Rectangle 20"/>
          <p:cNvSpPr/>
          <p:nvPr/>
        </p:nvSpPr>
        <p:spPr>
          <a:xfrm flipH="1">
            <a:off x="189344"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9" name="Rectangle 28"/>
          <p:cNvSpPr/>
          <p:nvPr/>
        </p:nvSpPr>
        <p:spPr>
          <a:xfrm flipH="1">
            <a:off x="25493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4" name="Footer Placeholder 3"/>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5" name="Slide Number Placeholder 4"/>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C143B-EEA6-490A-B03B-A77D9F0CF46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3" name="Footer Placeholder 2"/>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4" name="Slide Number Placeholder 3"/>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668"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39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7068"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175"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2"/>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772"/>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buClr>
                <a:srgbClr val="EB8803"/>
              </a:buClr>
              <a:defRPr/>
            </a:pPr>
            <a:endParaRPr lang="en-US" dirty="0">
              <a:solidFill>
                <a:srgbClr val="D6EC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EB8803"/>
              </a:buClr>
              <a:defRPr/>
            </a:pPr>
            <a:endParaRPr lang="en-US" dirty="0">
              <a:solidFill>
                <a:srgbClr val="D6EC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EB8803"/>
              </a:buClr>
              <a:defRPr/>
            </a:pPr>
            <a:fld id="{8AC04E01-1E8C-4EE0-BA5D-6BC1523D6148}" type="slidenum">
              <a:rPr lang="en-US">
                <a:solidFill>
                  <a:srgbClr val="D6ECFF"/>
                </a:solidFill>
              </a:rPr>
              <a:pPr>
                <a:buClr>
                  <a:srgbClr val="EB8803"/>
                </a:buClr>
                <a:defRPr/>
              </a:pPr>
              <a:t>‹#›</a:t>
            </a:fld>
            <a:endParaRPr lang="en-US" dirty="0">
              <a:solidFill>
                <a:srgbClr val="D6EC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17" name="Footer Placeholder 16"/>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29" name="Slide Number Placeholder 2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9" name="Rectangle 38"/>
          <p:cNvSpPr/>
          <p:nvPr/>
        </p:nvSpPr>
        <p:spPr>
          <a:xfrm>
            <a:off x="309560"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1" name="Rectangle 40"/>
          <p:cNvSpPr/>
          <p:nvPr/>
        </p:nvSpPr>
        <p:spPr>
          <a:xfrm>
            <a:off x="25002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extLst>
      <p:ext uri="{BB962C8B-B14F-4D97-AF65-F5344CB8AC3E}">
        <p14:creationId xmlns:p14="http://schemas.microsoft.com/office/powerpoint/2010/main" val="329707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275546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5" name="Freeform 14"/>
          <p:cNvSpPr>
            <a:spLocks/>
          </p:cNvSpPr>
          <p:nvPr/>
        </p:nvSpPr>
        <p:spPr bwMode="auto">
          <a:xfrm>
            <a:off x="373968"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9" name="Freeform 18"/>
          <p:cNvSpPr>
            <a:spLocks/>
          </p:cNvSpPr>
          <p:nvPr/>
        </p:nvSpPr>
        <p:spPr bwMode="auto">
          <a:xfrm>
            <a:off x="5948487" y="4246817"/>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7" name="Rectangle 6"/>
          <p:cNvSpPr/>
          <p:nvPr/>
        </p:nvSpPr>
        <p:spPr>
          <a:xfrm>
            <a:off x="363160" y="402470"/>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flipH="1">
            <a:off x="411112"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flipH="1">
            <a:off x="47670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extLst>
      <p:ext uri="{BB962C8B-B14F-4D97-AF65-F5344CB8AC3E}">
        <p14:creationId xmlns:p14="http://schemas.microsoft.com/office/powerpoint/2010/main" val="2771945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7"/>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7"/>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259643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B64E3-8C3E-4264-9667-7E658757B85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47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152"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152"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8" name="Footer Placeholder 7"/>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9" name="Slide Number Placeholder 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16" name="Rectangle 15"/>
          <p:cNvSpPr/>
          <p:nvPr/>
        </p:nvSpPr>
        <p:spPr>
          <a:xfrm>
            <a:off x="87792"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8" name="Rectangle 17"/>
          <p:cNvSpPr/>
          <p:nvPr/>
        </p:nvSpPr>
        <p:spPr>
          <a:xfrm>
            <a:off x="2825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1" name="Rectangle 20"/>
          <p:cNvSpPr/>
          <p:nvPr/>
        </p:nvSpPr>
        <p:spPr>
          <a:xfrm flipH="1">
            <a:off x="189344"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9" name="Rectangle 28"/>
          <p:cNvSpPr/>
          <p:nvPr/>
        </p:nvSpPr>
        <p:spPr>
          <a:xfrm flipH="1">
            <a:off x="25493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extLst>
      <p:ext uri="{BB962C8B-B14F-4D97-AF65-F5344CB8AC3E}">
        <p14:creationId xmlns:p14="http://schemas.microsoft.com/office/powerpoint/2010/main" val="169296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4" name="Footer Placeholder 3"/>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5" name="Slide Number Placeholder 4"/>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3541926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3" name="Footer Placeholder 2"/>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4" name="Slide Number Placeholder 3"/>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988397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259425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708"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460"/>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7108"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215"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2956521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2056955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40"/>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840"/>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extLst>
      <p:ext uri="{BB962C8B-B14F-4D97-AF65-F5344CB8AC3E}">
        <p14:creationId xmlns:p14="http://schemas.microsoft.com/office/powerpoint/2010/main" val="1511585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17" name="Footer Placeholder 16"/>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29" name="Slide Number Placeholder 2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9" name="Rectangle 38"/>
          <p:cNvSpPr/>
          <p:nvPr/>
        </p:nvSpPr>
        <p:spPr>
          <a:xfrm>
            <a:off x="309560"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1" name="Rectangle 40"/>
          <p:cNvSpPr/>
          <p:nvPr/>
        </p:nvSpPr>
        <p:spPr>
          <a:xfrm>
            <a:off x="25002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5" name="Freeform 14"/>
          <p:cNvSpPr>
            <a:spLocks/>
          </p:cNvSpPr>
          <p:nvPr/>
        </p:nvSpPr>
        <p:spPr bwMode="auto">
          <a:xfrm>
            <a:off x="373968"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9" name="Freeform 18"/>
          <p:cNvSpPr>
            <a:spLocks/>
          </p:cNvSpPr>
          <p:nvPr/>
        </p:nvSpPr>
        <p:spPr bwMode="auto">
          <a:xfrm>
            <a:off x="5948412" y="4246661"/>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7" name="Rectangle 6"/>
          <p:cNvSpPr/>
          <p:nvPr/>
        </p:nvSpPr>
        <p:spPr>
          <a:xfrm>
            <a:off x="363160" y="402357"/>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flipH="1">
            <a:off x="411112"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flipH="1">
            <a:off x="47670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C07BCA-A964-4A56-BA69-7AF315CE185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7"/>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7"/>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357"/>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74"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74"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8" name="Footer Placeholder 7"/>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9" name="Slide Number Placeholder 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16" name="Rectangle 15"/>
          <p:cNvSpPr/>
          <p:nvPr/>
        </p:nvSpPr>
        <p:spPr>
          <a:xfrm>
            <a:off x="87792"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8" name="Rectangle 17"/>
          <p:cNvSpPr/>
          <p:nvPr/>
        </p:nvSpPr>
        <p:spPr>
          <a:xfrm>
            <a:off x="2825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1" name="Rectangle 20"/>
          <p:cNvSpPr/>
          <p:nvPr/>
        </p:nvSpPr>
        <p:spPr>
          <a:xfrm flipH="1">
            <a:off x="189344"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9" name="Rectangle 28"/>
          <p:cNvSpPr/>
          <p:nvPr/>
        </p:nvSpPr>
        <p:spPr>
          <a:xfrm flipH="1">
            <a:off x="25493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4" name="Footer Placeholder 3"/>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5" name="Slide Number Placeholder 4"/>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3" name="Footer Placeholder 2"/>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4" name="Slide Number Placeholder 3"/>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630"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343"/>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7030"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137"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732"/>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buClr>
                <a:srgbClr val="EB8803"/>
              </a:buClr>
              <a:defRPr/>
            </a:pPr>
            <a:endParaRPr lang="en-US" dirty="0">
              <a:solidFill>
                <a:srgbClr val="D6EC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EB8803"/>
              </a:buClr>
              <a:defRPr/>
            </a:pPr>
            <a:endParaRPr lang="en-US" dirty="0">
              <a:solidFill>
                <a:srgbClr val="D6EC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EB8803"/>
              </a:buClr>
              <a:defRPr/>
            </a:pPr>
            <a:fld id="{8AC04E01-1E8C-4EE0-BA5D-6BC1523D6148}" type="slidenum">
              <a:rPr lang="en-US">
                <a:solidFill>
                  <a:srgbClr val="D6ECFF"/>
                </a:solidFill>
              </a:rPr>
              <a:pPr>
                <a:buClr>
                  <a:srgbClr val="EB8803"/>
                </a:buClr>
                <a:defRPr/>
              </a:pPr>
              <a:t>‹#›</a:t>
            </a:fld>
            <a:endParaRPr lang="en-US" dirty="0">
              <a:solidFill>
                <a:srgbClr val="D6EC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1" name="Rounded Rectangle 10"/>
          <p:cNvSpPr/>
          <p:nvPr/>
        </p:nvSpPr>
        <p:spPr>
          <a:xfrm rot="20707748">
            <a:off x="7144099" y="2001566"/>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ctrTitle"/>
          </p:nvPr>
        </p:nvSpPr>
        <p:spPr>
          <a:xfrm rot="-900000">
            <a:off x="547835"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6" y="5027232"/>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7"/>
            <a:ext cx="1524000" cy="365125"/>
          </a:xfrm>
        </p:spPr>
        <p:txBody>
          <a:bodyPr/>
          <a:lstStyle>
            <a:lvl1pPr algn="l">
              <a:defRPr sz="1800">
                <a:solidFill>
                  <a:schemeClr val="tx1"/>
                </a:solidFill>
              </a:defRPr>
            </a:lvl1pPr>
          </a:lstStyle>
          <a:p>
            <a:pPr>
              <a:buClr>
                <a:srgbClr val="0000FF"/>
              </a:buClr>
            </a:pPr>
            <a:fld id="{47C9B81F-C347-4BEF-BFDF-29C42F48304A}" type="datetimeFigureOut">
              <a:rPr lang="en-US" smtClean="0">
                <a:solidFill>
                  <a:prstClr val="white"/>
                </a:solidFill>
              </a:rPr>
              <a:pPr>
                <a:buClr>
                  <a:srgbClr val="0000FF"/>
                </a:buClr>
              </a:pPr>
              <a:t>5/28/2015</a:t>
            </a:fld>
            <a:endParaRPr lang="en-US">
              <a:solidFill>
                <a:prstClr val="white"/>
              </a:solidFill>
            </a:endParaRPr>
          </a:p>
        </p:txBody>
      </p:sp>
      <p:sp>
        <p:nvSpPr>
          <p:cNvPr id="5" name="Footer Placeholder 4"/>
          <p:cNvSpPr>
            <a:spLocks noGrp="1"/>
          </p:cNvSpPr>
          <p:nvPr>
            <p:ph type="ftr" sz="quarter" idx="11"/>
          </p:nvPr>
        </p:nvSpPr>
        <p:spPr>
          <a:xfrm rot="-900000">
            <a:off x="6551293" y="1528631"/>
            <a:ext cx="2465987" cy="365125"/>
          </a:xfrm>
        </p:spPr>
        <p:txBody>
          <a:bodyPr/>
          <a:lstStyle>
            <a:lvl1pPr>
              <a:defRPr>
                <a:solidFill>
                  <a:schemeClr val="tx1"/>
                </a:solidFill>
              </a:defRPr>
            </a:lvl1pPr>
          </a:lstStyle>
          <a:p>
            <a:pPr>
              <a:buClr>
                <a:srgbClr val="0000FF"/>
              </a:buClr>
            </a:pPr>
            <a:endParaRPr lang="en-US">
              <a:solidFill>
                <a:prstClr val="white"/>
              </a:solidFi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pPr>
              <a:buClr>
                <a:srgbClr val="0000FF"/>
              </a:buClr>
            </a:pPr>
            <a:fld id="{042AED99-7FB4-404E-8A97-64753DCE42EC}" type="slidenum">
              <a:rPr lang="en-US" smtClean="0">
                <a:solidFill>
                  <a:prstClr val="white"/>
                </a:solidFill>
              </a:rPr>
              <a:pPr>
                <a:buClr>
                  <a:srgbClr val="0000FF"/>
                </a:buClr>
              </a:pPr>
              <a:t>‹#›</a:t>
            </a:fld>
            <a:endParaRPr lang="en-US">
              <a:solidFill>
                <a:prstClr val="white"/>
              </a:solidFill>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44FAD8-645F-4B7A-A471-D13AF18C2D6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39"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4" name="Rounded Rectangle 13"/>
          <p:cNvSpPr/>
          <p:nvPr/>
        </p:nvSpPr>
        <p:spPr>
          <a:xfrm rot="907748">
            <a:off x="2146802"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5" name="Rounded Rectangle 14"/>
          <p:cNvSpPr/>
          <p:nvPr/>
        </p:nvSpPr>
        <p:spPr>
          <a:xfrm rot="907748">
            <a:off x="3185142"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4500000">
            <a:off x="-633893" y="2921990"/>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9" y="959717"/>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6"/>
            <a:ext cx="1789355" cy="365125"/>
          </a:xfrm>
        </p:spPr>
        <p:txBody>
          <a:body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5" name="Footer Placeholder 4"/>
          <p:cNvSpPr>
            <a:spLocks noGrp="1"/>
          </p:cNvSpPr>
          <p:nvPr>
            <p:ph type="ftr" sz="quarter" idx="11"/>
          </p:nvPr>
        </p:nvSpPr>
        <p:spPr>
          <a:xfrm rot="900000">
            <a:off x="3103621" y="6177548"/>
            <a:ext cx="2392237" cy="365125"/>
          </a:xfrm>
        </p:spPr>
        <p:txBody>
          <a:bodyPr/>
          <a:lstStyle/>
          <a:p>
            <a:pPr>
              <a:buClr>
                <a:srgbClr val="0000FF"/>
              </a:buClr>
            </a:pPr>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1265371" y="300798"/>
            <a:ext cx="2287319" cy="365125"/>
          </a:xfrm>
        </p:spPr>
        <p:txBody>
          <a:body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5"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8" name="Rounded Rectangle 17"/>
          <p:cNvSpPr/>
          <p:nvPr/>
        </p:nvSpPr>
        <p:spPr>
          <a:xfrm rot="900000">
            <a:off x="-776640" y="2417822"/>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9" name="Rounded Rectangle 18"/>
          <p:cNvSpPr/>
          <p:nvPr/>
        </p:nvSpPr>
        <p:spPr>
          <a:xfrm rot="900000">
            <a:off x="6338068" y="3775814"/>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dirty="0">
              <a:solidFill>
                <a:prstClr val="white"/>
              </a:solidFill>
            </a:endParaRPr>
          </a:p>
        </p:txBody>
      </p:sp>
      <p:sp>
        <p:nvSpPr>
          <p:cNvPr id="20" name="Rounded Rectangle 19"/>
          <p:cNvSpPr/>
          <p:nvPr/>
        </p:nvSpPr>
        <p:spPr>
          <a:xfrm rot="900000">
            <a:off x="7327880"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900000">
            <a:off x="534987"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3"/>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7"/>
            <a:ext cx="1524000" cy="365125"/>
          </a:xfrm>
        </p:spPr>
        <p:txBody>
          <a:bodyPr/>
          <a:lstStyle>
            <a:lvl1pPr algn="l">
              <a:defRPr/>
            </a:lvl1p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5" name="Footer Placeholder 4"/>
          <p:cNvSpPr>
            <a:spLocks noGrp="1"/>
          </p:cNvSpPr>
          <p:nvPr>
            <p:ph type="ftr" sz="quarter" idx="11"/>
          </p:nvPr>
        </p:nvSpPr>
        <p:spPr>
          <a:xfrm rot="900000">
            <a:off x="7056966" y="3170797"/>
            <a:ext cx="1926305" cy="365125"/>
          </a:xfrm>
        </p:spPr>
        <p:txBody>
          <a:bodyPr/>
          <a:lstStyle/>
          <a:p>
            <a:pPr>
              <a:buClr>
                <a:srgbClr val="0000FF"/>
              </a:buClr>
            </a:pPr>
            <a:endParaRPr lang="en-US">
              <a:solidFill>
                <a:prstClr val="white">
                  <a:tint val="75000"/>
                </a:prstClr>
              </a:solidFill>
            </a:endParaRPr>
          </a:p>
        </p:txBody>
      </p:sp>
      <p:sp>
        <p:nvSpPr>
          <p:cNvPr id="6" name="Slide Number Placeholder 5"/>
          <p:cNvSpPr>
            <a:spLocks noGrp="1"/>
          </p:cNvSpPr>
          <p:nvPr>
            <p:ph type="sldNum" sz="quarter" idx="12"/>
          </p:nvPr>
        </p:nvSpPr>
        <p:spPr>
          <a:xfrm rot="900000" flipH="1">
            <a:off x="7176363" y="2661159"/>
            <a:ext cx="683979"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4"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8" name="Rounded Rectangle 17"/>
          <p:cNvSpPr/>
          <p:nvPr/>
        </p:nvSpPr>
        <p:spPr>
          <a:xfrm rot="20707748">
            <a:off x="3237538"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9" name="Rounded Rectangle 18"/>
          <p:cNvSpPr/>
          <p:nvPr/>
        </p:nvSpPr>
        <p:spPr>
          <a:xfrm rot="20707748">
            <a:off x="7660698" y="5462351"/>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0" name="Rounded Rectangle 19"/>
          <p:cNvSpPr/>
          <p:nvPr/>
        </p:nvSpPr>
        <p:spPr>
          <a:xfrm rot="20707748">
            <a:off x="6667945"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4500000">
            <a:off x="5171894" y="2231026"/>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4"/>
            <a:ext cx="1241980" cy="365125"/>
          </a:xfrm>
        </p:spPr>
        <p:txBody>
          <a:bodyPr/>
          <a:lstStyle>
            <a:lvl1pPr algn="l">
              <a:defRPr/>
            </a:lvl1p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6" name="Footer Placeholder 5"/>
          <p:cNvSpPr>
            <a:spLocks noGrp="1"/>
          </p:cNvSpPr>
          <p:nvPr>
            <p:ph type="ftr" sz="quarter" idx="11"/>
          </p:nvPr>
        </p:nvSpPr>
        <p:spPr>
          <a:xfrm rot="-900000">
            <a:off x="4054658" y="5494376"/>
            <a:ext cx="3124200" cy="365125"/>
          </a:xfrm>
        </p:spPr>
        <p:txBody>
          <a:bodyPr/>
          <a:lstStyle>
            <a:lvl1pPr algn="r">
              <a:defRPr/>
            </a:lvl1pPr>
          </a:lstStyle>
          <a:p>
            <a:pPr>
              <a:buClr>
                <a:srgbClr val="0000FF"/>
              </a:buClr>
            </a:pPr>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690165" y="5643112"/>
            <a:ext cx="1241693"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4"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54" name="Rounded Rectangle 53"/>
          <p:cNvSpPr/>
          <p:nvPr/>
        </p:nvSpPr>
        <p:spPr>
          <a:xfrm rot="20707748">
            <a:off x="3237538"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55" name="Rounded Rectangle 54"/>
          <p:cNvSpPr/>
          <p:nvPr/>
        </p:nvSpPr>
        <p:spPr>
          <a:xfrm rot="20707748">
            <a:off x="7660698" y="5462351"/>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56" name="Rounded Rectangle 55"/>
          <p:cNvSpPr/>
          <p:nvPr/>
        </p:nvSpPr>
        <p:spPr>
          <a:xfrm rot="20707748">
            <a:off x="6667945"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4500000">
            <a:off x="5175504" y="2231137"/>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10" y="687505"/>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8"/>
            <a:ext cx="1243584" cy="365125"/>
          </a:xfrm>
        </p:spPr>
        <p:txBody>
          <a:bodyPr/>
          <a:lstStyle>
            <a:lvl1pPr algn="l">
              <a:defRPr/>
            </a:lvl1p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8" name="Footer Placeholder 7"/>
          <p:cNvSpPr>
            <a:spLocks noGrp="1"/>
          </p:cNvSpPr>
          <p:nvPr>
            <p:ph type="ftr" sz="quarter" idx="11"/>
          </p:nvPr>
        </p:nvSpPr>
        <p:spPr>
          <a:xfrm rot="-900000">
            <a:off x="4050792" y="5495546"/>
            <a:ext cx="3124200" cy="365125"/>
          </a:xfrm>
        </p:spPr>
        <p:txBody>
          <a:bodyPr/>
          <a:lstStyle>
            <a:lvl1pPr algn="r">
              <a:defRPr/>
            </a:lvl1pPr>
          </a:lstStyle>
          <a:p>
            <a:pPr>
              <a:buClr>
                <a:srgbClr val="0000FF"/>
              </a:buClr>
            </a:pPr>
            <a:endParaRPr lang="en-US" dirty="0">
              <a:solidFill>
                <a:prstClr val="white">
                  <a:tint val="75000"/>
                </a:prstClr>
              </a:solidFill>
            </a:endParaRPr>
          </a:p>
        </p:txBody>
      </p:sp>
      <p:sp>
        <p:nvSpPr>
          <p:cNvPr id="9" name="Slide Number Placeholder 8"/>
          <p:cNvSpPr>
            <a:spLocks noGrp="1"/>
          </p:cNvSpPr>
          <p:nvPr>
            <p:ph type="sldNum" sz="quarter" idx="12"/>
          </p:nvPr>
        </p:nvSpPr>
        <p:spPr>
          <a:xfrm rot="-900000">
            <a:off x="7690104" y="5641850"/>
            <a:ext cx="1243584"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39"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3" name="Rounded Rectangle 22"/>
          <p:cNvSpPr/>
          <p:nvPr/>
        </p:nvSpPr>
        <p:spPr>
          <a:xfrm rot="907748">
            <a:off x="2146802"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4" name="Rounded Rectangle 23"/>
          <p:cNvSpPr/>
          <p:nvPr/>
        </p:nvSpPr>
        <p:spPr>
          <a:xfrm rot="907748">
            <a:off x="3185142"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4500000">
            <a:off x="-630936" y="2926081"/>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50"/>
            <a:ext cx="1792224" cy="365125"/>
          </a:xfrm>
        </p:spPr>
        <p:txBody>
          <a:body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4" name="Footer Placeholder 3"/>
          <p:cNvSpPr>
            <a:spLocks noGrp="1"/>
          </p:cNvSpPr>
          <p:nvPr>
            <p:ph type="ftr" sz="quarter" idx="11"/>
          </p:nvPr>
        </p:nvSpPr>
        <p:spPr>
          <a:xfrm rot="900000">
            <a:off x="2493722" y="6101035"/>
            <a:ext cx="3052113" cy="365125"/>
          </a:xfrm>
        </p:spPr>
        <p:txBody>
          <a:bodyPr/>
          <a:lstStyle/>
          <a:p>
            <a:pPr>
              <a:buClr>
                <a:srgbClr val="0000FF"/>
              </a:buClr>
            </a:pPr>
            <a:endParaRPr lang="en-US">
              <a:solidFill>
                <a:prstClr val="white">
                  <a:tint val="75000"/>
                </a:prstClr>
              </a:solidFill>
            </a:endParaRPr>
          </a:p>
        </p:txBody>
      </p:sp>
      <p:sp>
        <p:nvSpPr>
          <p:cNvPr id="5" name="Slide Number Placeholder 4"/>
          <p:cNvSpPr>
            <a:spLocks noGrp="1"/>
          </p:cNvSpPr>
          <p:nvPr>
            <p:ph type="sldNum" sz="quarter" idx="12"/>
          </p:nvPr>
        </p:nvSpPr>
        <p:spPr>
          <a:xfrm rot="900000">
            <a:off x="1261872" y="301754"/>
            <a:ext cx="2286000" cy="365125"/>
          </a:xfrm>
        </p:spPr>
        <p:txBody>
          <a:body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7"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3" name="Rounded Rectangle 12"/>
          <p:cNvSpPr/>
          <p:nvPr/>
        </p:nvSpPr>
        <p:spPr>
          <a:xfrm rot="900000">
            <a:off x="-449071" y="5207891"/>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dirty="0">
              <a:solidFill>
                <a:prstClr val="white"/>
              </a:solidFill>
            </a:endParaRPr>
          </a:p>
        </p:txBody>
      </p:sp>
      <p:sp>
        <p:nvSpPr>
          <p:cNvPr id="15" name="Rounded Rectangle 14"/>
          <p:cNvSpPr/>
          <p:nvPr/>
        </p:nvSpPr>
        <p:spPr>
          <a:xfrm rot="900000">
            <a:off x="8127085" y="92393"/>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Date Placeholder 1"/>
          <p:cNvSpPr>
            <a:spLocks noGrp="1"/>
          </p:cNvSpPr>
          <p:nvPr>
            <p:ph type="dt" sz="half" idx="10"/>
          </p:nvPr>
        </p:nvSpPr>
        <p:spPr>
          <a:xfrm rot="900000">
            <a:off x="7521938" y="5927118"/>
            <a:ext cx="1524000" cy="365125"/>
          </a:xfrm>
        </p:spPr>
        <p:txBody>
          <a:bodyPr/>
          <a:lstStyle>
            <a:lvl1pPr algn="l">
              <a:defRPr/>
            </a:lvl1p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3" name="Footer Placeholder 2"/>
          <p:cNvSpPr>
            <a:spLocks noGrp="1"/>
          </p:cNvSpPr>
          <p:nvPr>
            <p:ph type="ftr" sz="quarter" idx="11"/>
          </p:nvPr>
        </p:nvSpPr>
        <p:spPr>
          <a:xfrm rot="900000">
            <a:off x="3892287" y="5987296"/>
            <a:ext cx="3124200" cy="295162"/>
          </a:xfrm>
        </p:spPr>
        <p:txBody>
          <a:bodyPr/>
          <a:lstStyle>
            <a:lvl1pPr algn="r">
              <a:defRPr/>
            </a:lvl1pPr>
          </a:lstStyle>
          <a:p>
            <a:pPr>
              <a:buClr>
                <a:srgbClr val="0000FF"/>
              </a:buClr>
            </a:pPr>
            <a:endParaRPr lang="en-US">
              <a:solidFill>
                <a:prstClr val="white">
                  <a:tint val="75000"/>
                </a:prstClr>
              </a:solidFill>
            </a:endParaRPr>
          </a:p>
        </p:txBody>
      </p:sp>
      <p:sp>
        <p:nvSpPr>
          <p:cNvPr id="4" name="Slide Number Placeholder 3"/>
          <p:cNvSpPr>
            <a:spLocks noGrp="1"/>
          </p:cNvSpPr>
          <p:nvPr>
            <p:ph type="sldNum" sz="quarter" idx="12"/>
          </p:nvPr>
        </p:nvSpPr>
        <p:spPr>
          <a:xfrm rot="900000">
            <a:off x="7599046" y="5570112"/>
            <a:ext cx="716206"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4" name="Rounded Rectangle 13"/>
          <p:cNvSpPr/>
          <p:nvPr/>
        </p:nvSpPr>
        <p:spPr>
          <a:xfrm rot="20707748">
            <a:off x="64807" y="5378155"/>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5" name="Rounded Rectangle 14"/>
          <p:cNvSpPr/>
          <p:nvPr/>
        </p:nvSpPr>
        <p:spPr>
          <a:xfrm rot="20707748">
            <a:off x="7660995"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6" name="Rounded Rectangle 15"/>
          <p:cNvSpPr/>
          <p:nvPr/>
        </p:nvSpPr>
        <p:spPr>
          <a:xfrm rot="20707748">
            <a:off x="6673111" y="-489835"/>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4500000">
            <a:off x="5175504" y="2231137"/>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91"/>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8"/>
            <a:ext cx="1243584" cy="365125"/>
          </a:xfrm>
        </p:spPr>
        <p:txBody>
          <a:bodyPr/>
          <a:lstStyle>
            <a:lvl1pPr algn="l">
              <a:defRPr/>
            </a:lvl1p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6" name="Footer Placeholder 5"/>
          <p:cNvSpPr>
            <a:spLocks noGrp="1"/>
          </p:cNvSpPr>
          <p:nvPr>
            <p:ph type="ftr" sz="quarter" idx="11"/>
          </p:nvPr>
        </p:nvSpPr>
        <p:spPr>
          <a:xfrm rot="-900000">
            <a:off x="4263966" y="6099106"/>
            <a:ext cx="3063047" cy="365125"/>
          </a:xfrm>
        </p:spPr>
        <p:txBody>
          <a:bodyPr/>
          <a:lstStyle>
            <a:lvl1pPr algn="r">
              <a:defRPr/>
            </a:lvl1pPr>
          </a:lstStyle>
          <a:p>
            <a:pPr>
              <a:buClr>
                <a:srgbClr val="0000FF"/>
              </a:buClr>
            </a:pPr>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690104" y="5641850"/>
            <a:ext cx="1243584"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1"/>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8" name="Rounded Rectangle 17"/>
          <p:cNvSpPr/>
          <p:nvPr/>
        </p:nvSpPr>
        <p:spPr>
          <a:xfrm rot="900000">
            <a:off x="5899783"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4500000">
            <a:off x="4578274"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90"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7"/>
            <a:ext cx="1524000" cy="365125"/>
          </a:xfrm>
        </p:spPr>
        <p:txBody>
          <a:bodyPr/>
          <a:lstStyle>
            <a:lvl1pPr algn="l">
              <a:defRPr/>
            </a:lvl1p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6" name="Footer Placeholder 5"/>
          <p:cNvSpPr>
            <a:spLocks noGrp="1"/>
          </p:cNvSpPr>
          <p:nvPr>
            <p:ph type="ftr" sz="quarter" idx="11"/>
          </p:nvPr>
        </p:nvSpPr>
        <p:spPr>
          <a:xfrm rot="900000">
            <a:off x="647293" y="5162533"/>
            <a:ext cx="2977453" cy="365125"/>
          </a:xfrm>
        </p:spPr>
        <p:txBody>
          <a:bodyPr/>
          <a:lstStyle>
            <a:lvl1pPr algn="l">
              <a:defRPr/>
            </a:lvl1pPr>
          </a:lstStyle>
          <a:p>
            <a:pPr>
              <a:buClr>
                <a:srgbClr val="0000FF"/>
              </a:buClr>
            </a:pPr>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046471" y="391056"/>
            <a:ext cx="1963187"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5" name="Rounded Rectangle 14"/>
          <p:cNvSpPr/>
          <p:nvPr/>
        </p:nvSpPr>
        <p:spPr>
          <a:xfrm rot="20707748">
            <a:off x="7588491"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Title 1"/>
          <p:cNvSpPr>
            <a:spLocks noGrp="1"/>
          </p:cNvSpPr>
          <p:nvPr>
            <p:ph type="title"/>
          </p:nvPr>
        </p:nvSpPr>
        <p:spPr>
          <a:xfrm rot="-900000">
            <a:off x="3183883"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5" y="984583"/>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4"/>
            <a:ext cx="1524000" cy="365125"/>
          </a:xfrm>
        </p:spPr>
        <p:txBody>
          <a:body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5" name="Footer Placeholder 4"/>
          <p:cNvSpPr>
            <a:spLocks noGrp="1"/>
          </p:cNvSpPr>
          <p:nvPr>
            <p:ph type="ftr" sz="quarter" idx="11"/>
          </p:nvPr>
        </p:nvSpPr>
        <p:spPr>
          <a:xfrm rot="-900000">
            <a:off x="5321849" y="6094796"/>
            <a:ext cx="3124200" cy="365125"/>
          </a:xfrm>
        </p:spPr>
        <p:txBody>
          <a:bodyPr/>
          <a:lstStyle>
            <a:lvl1pPr algn="r">
              <a:defRPr/>
            </a:lvl1pPr>
          </a:lstStyle>
          <a:p>
            <a:pPr>
              <a:buClr>
                <a:srgbClr val="0000FF"/>
              </a:buClr>
            </a:pPr>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8182731" y="3246939"/>
            <a:ext cx="907445"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4"/>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3" name="Rounded Rectangle 12"/>
          <p:cNvSpPr/>
          <p:nvPr/>
        </p:nvSpPr>
        <p:spPr>
          <a:xfrm rot="20707748">
            <a:off x="3227236"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4" name="Rounded Rectangle 13"/>
          <p:cNvSpPr/>
          <p:nvPr/>
        </p:nvSpPr>
        <p:spPr>
          <a:xfrm rot="20707748">
            <a:off x="7659524" y="5459726"/>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20000"/>
              </a:spcBef>
              <a:buClr>
                <a:srgbClr val="0000FF"/>
              </a:buClr>
              <a:buSzPct val="75000"/>
              <a:buFont typeface="Monotype Sorts" pitchFamily="2" charset="2"/>
              <a:buChar char="u"/>
            </a:pPr>
            <a:endParaRPr lang="en-US" sz="3200">
              <a:solidFill>
                <a:prstClr val="white"/>
              </a:solidFill>
            </a:endParaRPr>
          </a:p>
        </p:txBody>
      </p:sp>
      <p:sp>
        <p:nvSpPr>
          <p:cNvPr id="2" name="Vertical Title 1"/>
          <p:cNvSpPr>
            <a:spLocks noGrp="1"/>
          </p:cNvSpPr>
          <p:nvPr>
            <p:ph type="title" orient="vert"/>
          </p:nvPr>
        </p:nvSpPr>
        <p:spPr>
          <a:xfrm rot="-900000">
            <a:off x="6793336"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3" y="1075675"/>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8"/>
            <a:ext cx="1243584" cy="365125"/>
          </a:xfrm>
        </p:spPr>
        <p:txBody>
          <a:bodyPr/>
          <a:lstStyle>
            <a:lvl1pPr algn="l">
              <a:defRPr/>
            </a:lvl1pPr>
          </a:lstStyle>
          <a:p>
            <a:pPr>
              <a:buClr>
                <a:srgbClr val="0000FF"/>
              </a:buClr>
            </a:pPr>
            <a:fld id="{47C9B81F-C347-4BEF-BFDF-29C42F48304A}" type="datetimeFigureOut">
              <a:rPr lang="en-US" smtClean="0">
                <a:solidFill>
                  <a:prstClr val="white">
                    <a:tint val="75000"/>
                  </a:prstClr>
                </a:solidFill>
              </a:rPr>
              <a:pPr>
                <a:buClr>
                  <a:srgbClr val="0000FF"/>
                </a:buClr>
              </a:pPr>
              <a:t>5/28/2015</a:t>
            </a:fld>
            <a:endParaRPr lang="en-US">
              <a:solidFill>
                <a:prstClr val="white">
                  <a:tint val="75000"/>
                </a:prstClr>
              </a:solidFill>
            </a:endParaRPr>
          </a:p>
        </p:txBody>
      </p:sp>
      <p:sp>
        <p:nvSpPr>
          <p:cNvPr id="5" name="Footer Placeholder 4"/>
          <p:cNvSpPr>
            <a:spLocks noGrp="1"/>
          </p:cNvSpPr>
          <p:nvPr>
            <p:ph type="ftr" sz="quarter" idx="11"/>
          </p:nvPr>
        </p:nvSpPr>
        <p:spPr>
          <a:xfrm rot="-900000">
            <a:off x="4997808" y="6188246"/>
            <a:ext cx="2380306" cy="365125"/>
          </a:xfrm>
        </p:spPr>
        <p:txBody>
          <a:bodyPr/>
          <a:lstStyle>
            <a:lvl1pPr algn="r">
              <a:defRPr/>
            </a:lvl1pPr>
          </a:lstStyle>
          <a:p>
            <a:pPr>
              <a:buClr>
                <a:srgbClr val="0000FF"/>
              </a:buClr>
            </a:pPr>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7690104" y="5641850"/>
            <a:ext cx="1243584" cy="365125"/>
          </a:xfrm>
        </p:spPr>
        <p:txBody>
          <a:bodyPr/>
          <a:lstStyle>
            <a:lvl1pPr algn="l">
              <a:defRPr/>
            </a:lvl1pPr>
          </a:lstStyle>
          <a:p>
            <a:pPr>
              <a:buClr>
                <a:srgbClr val="0000FF"/>
              </a:buClr>
            </a:pPr>
            <a:fld id="{042AED99-7FB4-404E-8A97-64753DCE42EC}" type="slidenum">
              <a:rPr lang="en-US" smtClean="0">
                <a:solidFill>
                  <a:prstClr val="white">
                    <a:tint val="75000"/>
                  </a:prstClr>
                </a:solidFill>
              </a:rPr>
              <a:pPr>
                <a:buClr>
                  <a:srgbClr val="0000FF"/>
                </a:buCl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4A79EF-D724-4F09-BB73-6F0995870ED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buClr>
                <a:srgbClr val="0000FF"/>
              </a:buClr>
              <a:defRPr/>
            </a:pPr>
            <a:endParaRPr lang="en-US">
              <a:solidFill>
                <a:prstClr val="white">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0000FF"/>
              </a:buClr>
              <a:defRPr/>
            </a:pPr>
            <a:endParaRPr lang="en-US">
              <a:solidFill>
                <a:prstClr val="white">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0000FF"/>
              </a:buClr>
              <a:defRPr/>
            </a:pPr>
            <a:fld id="{3C90926C-D17A-448B-B505-7BCC2FF85458}" type="slidenum">
              <a:rPr lang="en-US">
                <a:solidFill>
                  <a:prstClr val="white">
                    <a:tint val="75000"/>
                  </a:prstClr>
                </a:solidFill>
              </a:rPr>
              <a:pPr>
                <a:buClr>
                  <a:srgbClr val="0000FF"/>
                </a:buClr>
                <a:defRPr/>
              </a:pPr>
              <a:t>‹#›</a:t>
            </a:fld>
            <a:endParaRPr lang="en-US">
              <a:solidFill>
                <a:prstClr val="white">
                  <a:tint val="75000"/>
                </a:prstClr>
              </a:solidFill>
            </a:endParaRPr>
          </a:p>
        </p:txBody>
      </p:sp>
    </p:spTree>
    <p:extLst>
      <p:ext uri="{BB962C8B-B14F-4D97-AF65-F5344CB8AC3E}">
        <p14:creationId xmlns:p14="http://schemas.microsoft.com/office/powerpoint/2010/main" val="1281180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17" name="Footer Placeholder 16"/>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29" name="Slide Number Placeholder 2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9" name="Rectangle 38"/>
          <p:cNvSpPr/>
          <p:nvPr/>
        </p:nvSpPr>
        <p:spPr>
          <a:xfrm>
            <a:off x="309560"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1" name="Rectangle 40"/>
          <p:cNvSpPr/>
          <p:nvPr/>
        </p:nvSpPr>
        <p:spPr>
          <a:xfrm>
            <a:off x="25002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5" name="Freeform 14"/>
          <p:cNvSpPr>
            <a:spLocks/>
          </p:cNvSpPr>
          <p:nvPr/>
        </p:nvSpPr>
        <p:spPr bwMode="auto">
          <a:xfrm>
            <a:off x="373968"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19" name="Freeform 18"/>
          <p:cNvSpPr>
            <a:spLocks/>
          </p:cNvSpPr>
          <p:nvPr/>
        </p:nvSpPr>
        <p:spPr bwMode="auto">
          <a:xfrm>
            <a:off x="5948367" y="4246571"/>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0" hangingPunct="0">
              <a:spcBef>
                <a:spcPct val="20000"/>
              </a:spcBef>
              <a:buClr>
                <a:srgbClr val="EB8803"/>
              </a:buClr>
              <a:buSzPct val="75000"/>
              <a:buFont typeface="Monotype Sorts" pitchFamily="2" charset="2"/>
              <a:buChar char="u"/>
            </a:pPr>
            <a:endParaRPr lang="en-US" sz="3200" dirty="0">
              <a:solidFill>
                <a:srgbClr val="FAFD00"/>
              </a:solidFill>
              <a:latin typeface="Times New Roman" pitchFamily="18" charset="0"/>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7" name="Rectangle 6"/>
          <p:cNvSpPr/>
          <p:nvPr/>
        </p:nvSpPr>
        <p:spPr>
          <a:xfrm>
            <a:off x="363160" y="402266"/>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flipH="1">
            <a:off x="411112"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flipH="1">
            <a:off x="476704"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5"/>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5"/>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2"/>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8" name="Footer Placeholder 7"/>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9" name="Slide Number Placeholder 8"/>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
        <p:nvSpPr>
          <p:cNvPr id="16" name="Rectangle 15"/>
          <p:cNvSpPr/>
          <p:nvPr/>
        </p:nvSpPr>
        <p:spPr>
          <a:xfrm>
            <a:off x="87792"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8" name="Rectangle 17"/>
          <p:cNvSpPr/>
          <p:nvPr/>
        </p:nvSpPr>
        <p:spPr>
          <a:xfrm>
            <a:off x="2825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1" name="Rectangle 20"/>
          <p:cNvSpPr/>
          <p:nvPr/>
        </p:nvSpPr>
        <p:spPr>
          <a:xfrm flipH="1">
            <a:off x="189344"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9" name="Rectangle 28"/>
          <p:cNvSpPr/>
          <p:nvPr/>
        </p:nvSpPr>
        <p:spPr>
          <a:xfrm flipH="1">
            <a:off x="254936"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4" name="Footer Placeholder 3"/>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5" name="Slide Number Placeholder 4"/>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3" name="Footer Placeholder 2"/>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4" name="Slide Number Placeholder 3"/>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5"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7"/>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5"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92"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buClr>
                <a:srgbClr val="EB8803"/>
              </a:buClr>
            </a:pPr>
            <a:endParaRPr lang="en-US" dirty="0">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3E4416-C8A4-4E5F-822E-80964D6B9A8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0"/>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buClr>
                <a:srgbClr val="EB8803"/>
              </a:buClr>
            </a:pPr>
            <a:fld id="{47C9B81F-C347-4BEF-BFDF-29C42F48304A}" type="datetimeFigureOut">
              <a:rPr lang="en-US" smtClean="0">
                <a:solidFill>
                  <a:srgbClr val="D6ECFF"/>
                </a:solidFill>
              </a:rPr>
              <a:pPr>
                <a:buClr>
                  <a:srgbClr val="EB8803"/>
                </a:buClr>
              </a:pPr>
              <a:t>5/28/2015</a:t>
            </a:fld>
            <a:endParaRPr lang="en-US" dirty="0">
              <a:solidFill>
                <a:srgbClr val="D6ECFF"/>
              </a:solidFill>
            </a:endParaRPr>
          </a:p>
        </p:txBody>
      </p:sp>
      <p:sp>
        <p:nvSpPr>
          <p:cNvPr id="5" name="Footer Placeholder 4"/>
          <p:cNvSpPr>
            <a:spLocks noGrp="1"/>
          </p:cNvSpPr>
          <p:nvPr>
            <p:ph type="ftr" sz="quarter" idx="11"/>
          </p:nvPr>
        </p:nvSpPr>
        <p:spPr/>
        <p:txBody>
          <a:bodyPr/>
          <a:lstStyle>
            <a:extLst/>
          </a:lstStyle>
          <a:p>
            <a:pPr>
              <a:buClr>
                <a:srgbClr val="EB8803"/>
              </a:buClr>
            </a:pPr>
            <a:endParaRPr lang="en-US" dirty="0">
              <a:solidFill>
                <a:srgbClr val="D6ECFF"/>
              </a:solidFill>
            </a:endParaRPr>
          </a:p>
        </p:txBody>
      </p:sp>
      <p:sp>
        <p:nvSpPr>
          <p:cNvPr id="6" name="Slide Number Placeholder 5"/>
          <p:cNvSpPr>
            <a:spLocks noGrp="1"/>
          </p:cNvSpPr>
          <p:nvPr>
            <p:ph type="sldNum" sz="quarter" idx="12"/>
          </p:nvPr>
        </p:nvSpPr>
        <p:spPr/>
        <p:txBody>
          <a:bodyPr/>
          <a:lstStyle>
            <a:extLst/>
          </a:lstStyle>
          <a:p>
            <a:pPr>
              <a:buClr>
                <a:srgbClr val="EB8803"/>
              </a:buClr>
            </a:pPr>
            <a:fld id="{042AED99-7FB4-404E-8A97-64753DCE42EC}" type="slidenum">
              <a:rPr lang="en-US" smtClean="0">
                <a:solidFill>
                  <a:srgbClr val="D6ECFF"/>
                </a:solidFill>
              </a:rPr>
              <a:pPr>
                <a:buClr>
                  <a:srgbClr val="EB8803"/>
                </a:buClr>
              </a:pPr>
              <a:t>‹#›</a:t>
            </a:fld>
            <a:endParaRPr lang="en-US" dirty="0">
              <a:solidFill>
                <a:srgbClr val="D6EC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buClr>
                <a:srgbClr val="EB8803"/>
              </a:buClr>
              <a:defRPr/>
            </a:pPr>
            <a:endParaRPr lang="en-US" dirty="0">
              <a:solidFill>
                <a:srgbClr val="D6EC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EB8803"/>
              </a:buClr>
              <a:defRPr/>
            </a:pPr>
            <a:endParaRPr lang="en-US" dirty="0">
              <a:solidFill>
                <a:srgbClr val="D6EC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EB8803"/>
              </a:buClr>
              <a:defRPr/>
            </a:pPr>
            <a:fld id="{8AC04E01-1E8C-4EE0-BA5D-6BC1523D6148}" type="slidenum">
              <a:rPr lang="en-US">
                <a:solidFill>
                  <a:srgbClr val="D6ECFF"/>
                </a:solidFill>
              </a:rPr>
              <a:pPr>
                <a:buClr>
                  <a:srgbClr val="EB8803"/>
                </a:buClr>
                <a:defRPr/>
              </a:pPr>
              <a:t>‹#›</a:t>
            </a:fld>
            <a:endParaRPr lang="en-US" dirty="0">
              <a:solidFill>
                <a:srgbClr val="D6EC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sz="1800">
              <a:solidFill>
                <a:prstClr val="white"/>
              </a:solidFill>
              <a:effectLst/>
              <a:latin typeface="Aria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sz="1800">
              <a:solidFill>
                <a:prstClr val="white"/>
              </a:solidFill>
              <a:effectLst/>
              <a:latin typeface="Aria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sz="1800">
              <a:solidFill>
                <a:prstClr val="white"/>
              </a:solidFill>
              <a:effectLst/>
              <a:latin typeface="Aria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sz="1800">
              <a:solidFill>
                <a:prstClr val="white"/>
              </a:solidFill>
              <a:effectLst/>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554156-FB3D-44FA-BB6D-F149F39B8894}"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A34D47-9061-4FD7-B1CB-36086C648A1E}" type="datetimeFigureOut">
              <a:rPr lang="en-US" smtClean="0">
                <a:solidFill>
                  <a:srgbClr val="D4D2D0">
                    <a:shade val="50000"/>
                  </a:srgbClr>
                </a:solidFill>
              </a:rPr>
              <a:pPr/>
              <a:t>5/28/2015</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E800F84E-DE0E-4FE4-BC9E-05EB8AD12661}" type="slidenum">
              <a:rPr lang="en-US" smtClean="0">
                <a:solidFill>
                  <a:srgbClr val="D4D2D0">
                    <a:shade val="50000"/>
                  </a:srgbClr>
                </a:solidFill>
              </a:rPr>
              <a:pPr/>
              <a:t>‹#›</a:t>
            </a:fld>
            <a:endParaRPr lang="en-US">
              <a:solidFill>
                <a:srgbClr val="D4D2D0">
                  <a:shade val="50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D4D2D0">
                  <a:shade val="5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D4D2D0">
                  <a:shade val="5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90926C-D17A-448B-B505-7BCC2FF8545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6027534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1E84B95-E713-45DD-B7C0-4B2371832963}" type="datetimeFigureOut">
              <a:rPr lang="en-US" smtClean="0">
                <a:solidFill>
                  <a:srgbClr val="DBF5F9">
                    <a:shade val="90000"/>
                  </a:srgbClr>
                </a:solidFill>
              </a:rPr>
              <a:pPr/>
              <a:t>5/28/2015</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F9445-C10B-41FD-BD57-CF2A5A67972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345382049"/>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marL="274320" indent="-274320">
              <a:buSzPct val="75000"/>
              <a:buFont typeface="Wingdings 3" pitchFamily="18" charset="2"/>
              <a:buChar char=""/>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4837155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DBF5F9">
                    <a:shade val="90000"/>
                  </a:srgbClr>
                </a:solidFill>
              </a:rPr>
              <a:pPr/>
              <a:t>5/28/2015</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859638324"/>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887873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156" y="185997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15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8776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9DB057-358E-40F8-B7C6-D8DC071CFC7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6525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959129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468899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ffectLst/>
            </a:endParaRPr>
          </a:p>
        </p:txBody>
      </p:sp>
      <p:sp>
        <p:nvSpPr>
          <p:cNvPr id="12" name="Right Triangle 11"/>
          <p:cNvSpPr/>
          <p:nvPr/>
        </p:nvSpPr>
        <p:spPr>
          <a:xfrm rot="420000" flipV="1">
            <a:off x="8004136"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ffectLst/>
            </a:endParaRPr>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612"/>
            <a:ext cx="609600" cy="365125"/>
          </a:xfrm>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11" name="Freeform 10"/>
          <p:cNvSpPr>
            <a:spLocks/>
          </p:cNvSpPr>
          <p:nvPr/>
        </p:nvSpPr>
        <p:spPr bwMode="auto">
          <a:xfrm flipV="1">
            <a:off x="4381500" y="622008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Tree>
    <p:extLst>
      <p:ext uri="{BB962C8B-B14F-4D97-AF65-F5344CB8AC3E}">
        <p14:creationId xmlns:p14="http://schemas.microsoft.com/office/powerpoint/2010/main" val="3275725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752785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5341110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4617B">
                  <a:shade val="90000"/>
                </a:srgb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4617B">
                  <a:shade val="90000"/>
                </a:srgb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C04E01-1E8C-4EE0-BA5D-6BC1523D6148}"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5495127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1E84B95-E713-45DD-B7C0-4B2371832963}" type="datetimeFigureOut">
              <a:rPr lang="en-US" smtClean="0">
                <a:solidFill>
                  <a:srgbClr val="DBF5F9">
                    <a:shade val="90000"/>
                  </a:srgbClr>
                </a:solidFill>
              </a:rPr>
              <a:pPr/>
              <a:t>5/28/2015</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CBF9445-C10B-41FD-BD57-CF2A5A67972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3309621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marL="274320" indent="-274320">
              <a:buSzPct val="75000"/>
              <a:buFont typeface="Wingdings 3" pitchFamily="18" charset="2"/>
              <a:buChar char=""/>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04617B">
                    <a:shade val="90000"/>
                  </a:srgbClr>
                </a:solidFill>
              </a:rPr>
              <a:pPr/>
              <a:t>5/28/2015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15776398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E84B95-E713-45DD-B7C0-4B2371832963}" type="datetimeFigureOut">
              <a:rPr lang="en-US" smtClean="0">
                <a:solidFill>
                  <a:srgbClr val="DBF5F9">
                    <a:shade val="90000"/>
                  </a:srgbClr>
                </a:solidFill>
              </a:rPr>
              <a:pPr/>
              <a:t>5/28/2015</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CBF9445-C10B-41FD-BD57-CF2A5A67972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07443132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5"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62025" y="138113"/>
            <a:ext cx="7826375" cy="137636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48506166-FFC8-44B0-89B0-B2355E76BC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724" r:id="rId13"/>
  </p:sldLayoutIdLst>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309560"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6" name="Rectangle 15"/>
          <p:cNvSpPr/>
          <p:nvPr/>
        </p:nvSpPr>
        <p:spPr>
          <a:xfrm>
            <a:off x="250024"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849"/>
            <a:ext cx="2133600" cy="365125"/>
          </a:xfrm>
          <a:prstGeom prst="rect">
            <a:avLst/>
          </a:prstGeom>
        </p:spPr>
        <p:txBody>
          <a:bodyPr vert="horz" anchor="b"/>
          <a:lstStyle>
            <a:lvl1pPr algn="l" eaLnBrk="1" latinLnBrk="0" hangingPunct="1">
              <a:defRPr kumimoji="0" sz="1100">
                <a:solidFill>
                  <a:schemeClr val="tx2"/>
                </a:solidFill>
              </a:defRPr>
            </a:lvl1pPr>
            <a:extLst/>
          </a:lstStyle>
          <a:p>
            <a:pPr>
              <a:spcBef>
                <a:spcPct val="20000"/>
              </a:spcBef>
              <a:buClr>
                <a:srgbClr val="EB8803"/>
              </a:buClr>
              <a:buSzPct val="75000"/>
              <a:buFont typeface="Monotype Sorts" pitchFamily="2" charset="2"/>
              <a:buChar char="u"/>
            </a:pPr>
            <a:fld id="{47C9B81F-C347-4BEF-BFDF-29C42F48304A}" type="datetimeFigureOut">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5/28/2015</a:t>
            </a:fld>
            <a:endParaRPr lang="en-US" dirty="0">
              <a:solidFill>
                <a:srgbClr val="D6ECFF">
                  <a:shade val="90000"/>
                </a:srgbClr>
              </a:solidFill>
              <a:latin typeface="Times New Roman" pitchFamily="18" charset="0"/>
            </a:endParaRPr>
          </a:p>
        </p:txBody>
      </p:sp>
      <p:sp>
        <p:nvSpPr>
          <p:cNvPr id="3" name="Footer Placeholder 2"/>
          <p:cNvSpPr>
            <a:spLocks noGrp="1"/>
          </p:cNvSpPr>
          <p:nvPr>
            <p:ph type="ftr" sz="quarter" idx="3"/>
          </p:nvPr>
        </p:nvSpPr>
        <p:spPr>
          <a:xfrm>
            <a:off x="914400" y="6416849"/>
            <a:ext cx="5562600" cy="365125"/>
          </a:xfrm>
          <a:prstGeom prst="rect">
            <a:avLst/>
          </a:prstGeom>
        </p:spPr>
        <p:txBody>
          <a:bodyPr vert="horz" anchor="b"/>
          <a:lstStyle>
            <a:lvl1pPr algn="r" eaLnBrk="1" latinLnBrk="0" hangingPunct="1">
              <a:defRPr kumimoji="0" sz="1100">
                <a:solidFill>
                  <a:schemeClr val="tx2"/>
                </a:solidFill>
              </a:defRPr>
            </a:lvl1pPr>
            <a:extLst/>
          </a:lstStyle>
          <a:p>
            <a:pPr algn="l">
              <a:spcBef>
                <a:spcPct val="20000"/>
              </a:spcBef>
              <a:buClr>
                <a:srgbClr val="EB8803"/>
              </a:buClr>
              <a:buSzPct val="75000"/>
              <a:buFont typeface="Monotype Sorts" pitchFamily="2" charset="2"/>
              <a:buChar char="u"/>
            </a:pPr>
            <a:endParaRPr lang="en-US" dirty="0">
              <a:solidFill>
                <a:srgbClr val="D6ECFF">
                  <a:shade val="90000"/>
                </a:srgbClr>
              </a:solidFill>
              <a:latin typeface="Times New Roman" pitchFamily="18" charset="0"/>
            </a:endParaRPr>
          </a:p>
        </p:txBody>
      </p:sp>
      <p:sp>
        <p:nvSpPr>
          <p:cNvPr id="23" name="Slide Number Placeholder 22"/>
          <p:cNvSpPr>
            <a:spLocks noGrp="1"/>
          </p:cNvSpPr>
          <p:nvPr>
            <p:ph type="sldNum" sz="quarter" idx="4"/>
          </p:nvPr>
        </p:nvSpPr>
        <p:spPr>
          <a:xfrm>
            <a:off x="8610600" y="6416849"/>
            <a:ext cx="457200" cy="365125"/>
          </a:xfrm>
          <a:prstGeom prst="rect">
            <a:avLst/>
          </a:prstGeom>
        </p:spPr>
        <p:txBody>
          <a:bodyPr vert="horz" anchor="b"/>
          <a:lstStyle>
            <a:lvl1pPr algn="l" eaLnBrk="1" latinLnBrk="0" hangingPunct="1">
              <a:defRPr kumimoji="0" sz="1200">
                <a:solidFill>
                  <a:schemeClr val="tx2"/>
                </a:solidFill>
              </a:defRPr>
            </a:lvl1pPr>
            <a:extLst/>
          </a:lstStyle>
          <a:p>
            <a:pPr>
              <a:spcBef>
                <a:spcPct val="20000"/>
              </a:spcBef>
              <a:buClr>
                <a:srgbClr val="EB8803"/>
              </a:buClr>
              <a:buSzPct val="75000"/>
              <a:buFont typeface="Monotype Sorts" pitchFamily="2" charset="2"/>
              <a:buChar char="u"/>
            </a:pPr>
            <a:fld id="{042AED99-7FB4-404E-8A97-64753DCE42EC}" type="slidenum">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a:t>
            </a:fld>
            <a:endParaRPr lang="en-US" dirty="0">
              <a:solidFill>
                <a:srgbClr val="D6ECFF">
                  <a:shade val="90000"/>
                </a:srgbClr>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309560"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6" name="Rectangle 15"/>
          <p:cNvSpPr/>
          <p:nvPr/>
        </p:nvSpPr>
        <p:spPr>
          <a:xfrm>
            <a:off x="250024"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929"/>
            <a:ext cx="2133600" cy="365125"/>
          </a:xfrm>
          <a:prstGeom prst="rect">
            <a:avLst/>
          </a:prstGeom>
        </p:spPr>
        <p:txBody>
          <a:bodyPr vert="horz" anchor="b"/>
          <a:lstStyle>
            <a:lvl1pPr algn="l" eaLnBrk="1" latinLnBrk="0" hangingPunct="1">
              <a:defRPr kumimoji="0" sz="1100">
                <a:solidFill>
                  <a:schemeClr val="tx2"/>
                </a:solidFill>
              </a:defRPr>
            </a:lvl1pPr>
            <a:extLst/>
          </a:lstStyle>
          <a:p>
            <a:pPr>
              <a:spcBef>
                <a:spcPct val="20000"/>
              </a:spcBef>
              <a:buClr>
                <a:srgbClr val="EB8803"/>
              </a:buClr>
              <a:buSzPct val="75000"/>
              <a:buFont typeface="Monotype Sorts" pitchFamily="2" charset="2"/>
              <a:buChar char="u"/>
            </a:pPr>
            <a:fld id="{47C9B81F-C347-4BEF-BFDF-29C42F48304A}" type="datetimeFigureOut">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5/28/2015</a:t>
            </a:fld>
            <a:endParaRPr lang="en-US" dirty="0">
              <a:solidFill>
                <a:srgbClr val="D6ECFF">
                  <a:shade val="90000"/>
                </a:srgbClr>
              </a:solidFill>
              <a:latin typeface="Times New Roman" pitchFamily="18" charset="0"/>
            </a:endParaRPr>
          </a:p>
        </p:txBody>
      </p:sp>
      <p:sp>
        <p:nvSpPr>
          <p:cNvPr id="3" name="Footer Placeholder 2"/>
          <p:cNvSpPr>
            <a:spLocks noGrp="1"/>
          </p:cNvSpPr>
          <p:nvPr>
            <p:ph type="ftr" sz="quarter" idx="3"/>
          </p:nvPr>
        </p:nvSpPr>
        <p:spPr>
          <a:xfrm>
            <a:off x="914400" y="6416929"/>
            <a:ext cx="5562600" cy="365125"/>
          </a:xfrm>
          <a:prstGeom prst="rect">
            <a:avLst/>
          </a:prstGeom>
        </p:spPr>
        <p:txBody>
          <a:bodyPr vert="horz" anchor="b"/>
          <a:lstStyle>
            <a:lvl1pPr algn="r" eaLnBrk="1" latinLnBrk="0" hangingPunct="1">
              <a:defRPr kumimoji="0" sz="1100">
                <a:solidFill>
                  <a:schemeClr val="tx2"/>
                </a:solidFill>
              </a:defRPr>
            </a:lvl1pPr>
            <a:extLst/>
          </a:lstStyle>
          <a:p>
            <a:pPr algn="l">
              <a:spcBef>
                <a:spcPct val="20000"/>
              </a:spcBef>
              <a:buClr>
                <a:srgbClr val="EB8803"/>
              </a:buClr>
              <a:buSzPct val="75000"/>
              <a:buFont typeface="Monotype Sorts" pitchFamily="2" charset="2"/>
              <a:buChar char="u"/>
            </a:pPr>
            <a:endParaRPr lang="en-US" dirty="0">
              <a:solidFill>
                <a:srgbClr val="D6ECFF">
                  <a:shade val="90000"/>
                </a:srgbClr>
              </a:solidFill>
              <a:latin typeface="Times New Roman" pitchFamily="18" charset="0"/>
            </a:endParaRPr>
          </a:p>
        </p:txBody>
      </p:sp>
      <p:sp>
        <p:nvSpPr>
          <p:cNvPr id="23" name="Slide Number Placeholder 22"/>
          <p:cNvSpPr>
            <a:spLocks noGrp="1"/>
          </p:cNvSpPr>
          <p:nvPr>
            <p:ph type="sldNum" sz="quarter" idx="4"/>
          </p:nvPr>
        </p:nvSpPr>
        <p:spPr>
          <a:xfrm>
            <a:off x="8610600" y="6416929"/>
            <a:ext cx="457200" cy="365125"/>
          </a:xfrm>
          <a:prstGeom prst="rect">
            <a:avLst/>
          </a:prstGeom>
        </p:spPr>
        <p:txBody>
          <a:bodyPr vert="horz" anchor="b"/>
          <a:lstStyle>
            <a:lvl1pPr algn="l" eaLnBrk="1" latinLnBrk="0" hangingPunct="1">
              <a:defRPr kumimoji="0" sz="1200">
                <a:solidFill>
                  <a:schemeClr val="tx2"/>
                </a:solidFill>
              </a:defRPr>
            </a:lvl1pPr>
            <a:extLst/>
          </a:lstStyle>
          <a:p>
            <a:pPr>
              <a:spcBef>
                <a:spcPct val="20000"/>
              </a:spcBef>
              <a:buClr>
                <a:srgbClr val="EB8803"/>
              </a:buClr>
              <a:buSzPct val="75000"/>
              <a:buFont typeface="Monotype Sorts" pitchFamily="2" charset="2"/>
              <a:buChar char="u"/>
            </a:pPr>
            <a:fld id="{042AED99-7FB4-404E-8A97-64753DCE42EC}" type="slidenum">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a:t>
            </a:fld>
            <a:endParaRPr lang="en-US" dirty="0">
              <a:solidFill>
                <a:srgbClr val="D6ECFF">
                  <a:shade val="90000"/>
                </a:srgbClr>
              </a:solidFill>
              <a:latin typeface="Times New Roman" pitchFamily="18" charset="0"/>
            </a:endParaRPr>
          </a:p>
        </p:txBody>
      </p:sp>
    </p:spTree>
    <p:extLst>
      <p:ext uri="{BB962C8B-B14F-4D97-AF65-F5344CB8AC3E}">
        <p14:creationId xmlns:p14="http://schemas.microsoft.com/office/powerpoint/2010/main" val="3549183361"/>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309560"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6" name="Rectangle 15"/>
          <p:cNvSpPr/>
          <p:nvPr/>
        </p:nvSpPr>
        <p:spPr>
          <a:xfrm>
            <a:off x="250024"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773"/>
            <a:ext cx="2133600" cy="365125"/>
          </a:xfrm>
          <a:prstGeom prst="rect">
            <a:avLst/>
          </a:prstGeom>
        </p:spPr>
        <p:txBody>
          <a:bodyPr vert="horz" anchor="b"/>
          <a:lstStyle>
            <a:lvl1pPr algn="l" eaLnBrk="1" latinLnBrk="0" hangingPunct="1">
              <a:defRPr kumimoji="0" sz="1100">
                <a:solidFill>
                  <a:schemeClr val="tx2"/>
                </a:solidFill>
              </a:defRPr>
            </a:lvl1pPr>
            <a:extLst/>
          </a:lstStyle>
          <a:p>
            <a:pPr>
              <a:spcBef>
                <a:spcPct val="20000"/>
              </a:spcBef>
              <a:buClr>
                <a:srgbClr val="EB8803"/>
              </a:buClr>
              <a:buSzPct val="75000"/>
              <a:buFont typeface="Monotype Sorts" pitchFamily="2" charset="2"/>
              <a:buChar char="u"/>
            </a:pPr>
            <a:fld id="{47C9B81F-C347-4BEF-BFDF-29C42F48304A}" type="datetimeFigureOut">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5/28/2015</a:t>
            </a:fld>
            <a:endParaRPr lang="en-US" dirty="0">
              <a:solidFill>
                <a:srgbClr val="D6ECFF">
                  <a:shade val="90000"/>
                </a:srgbClr>
              </a:solidFill>
              <a:latin typeface="Times New Roman" pitchFamily="18" charset="0"/>
            </a:endParaRPr>
          </a:p>
        </p:txBody>
      </p:sp>
      <p:sp>
        <p:nvSpPr>
          <p:cNvPr id="3" name="Footer Placeholder 2"/>
          <p:cNvSpPr>
            <a:spLocks noGrp="1"/>
          </p:cNvSpPr>
          <p:nvPr>
            <p:ph type="ftr" sz="quarter" idx="3"/>
          </p:nvPr>
        </p:nvSpPr>
        <p:spPr>
          <a:xfrm>
            <a:off x="914400" y="6416773"/>
            <a:ext cx="5562600" cy="365125"/>
          </a:xfrm>
          <a:prstGeom prst="rect">
            <a:avLst/>
          </a:prstGeom>
        </p:spPr>
        <p:txBody>
          <a:bodyPr vert="horz" anchor="b"/>
          <a:lstStyle>
            <a:lvl1pPr algn="r" eaLnBrk="1" latinLnBrk="0" hangingPunct="1">
              <a:defRPr kumimoji="0" sz="1100">
                <a:solidFill>
                  <a:schemeClr val="tx2"/>
                </a:solidFill>
              </a:defRPr>
            </a:lvl1pPr>
            <a:extLst/>
          </a:lstStyle>
          <a:p>
            <a:pPr algn="l">
              <a:spcBef>
                <a:spcPct val="20000"/>
              </a:spcBef>
              <a:buClr>
                <a:srgbClr val="EB8803"/>
              </a:buClr>
              <a:buSzPct val="75000"/>
              <a:buFont typeface="Monotype Sorts" pitchFamily="2" charset="2"/>
              <a:buChar char="u"/>
            </a:pPr>
            <a:endParaRPr lang="en-US" dirty="0">
              <a:solidFill>
                <a:srgbClr val="D6ECFF">
                  <a:shade val="90000"/>
                </a:srgbClr>
              </a:solidFill>
              <a:latin typeface="Times New Roman" pitchFamily="18" charset="0"/>
            </a:endParaRPr>
          </a:p>
        </p:txBody>
      </p:sp>
      <p:sp>
        <p:nvSpPr>
          <p:cNvPr id="23" name="Slide Number Placeholder 22"/>
          <p:cNvSpPr>
            <a:spLocks noGrp="1"/>
          </p:cNvSpPr>
          <p:nvPr>
            <p:ph type="sldNum" sz="quarter" idx="4"/>
          </p:nvPr>
        </p:nvSpPr>
        <p:spPr>
          <a:xfrm>
            <a:off x="8610600" y="6416773"/>
            <a:ext cx="457200" cy="365125"/>
          </a:xfrm>
          <a:prstGeom prst="rect">
            <a:avLst/>
          </a:prstGeom>
        </p:spPr>
        <p:txBody>
          <a:bodyPr vert="horz" anchor="b"/>
          <a:lstStyle>
            <a:lvl1pPr algn="l" eaLnBrk="1" latinLnBrk="0" hangingPunct="1">
              <a:defRPr kumimoji="0" sz="1200">
                <a:solidFill>
                  <a:schemeClr val="tx2"/>
                </a:solidFill>
              </a:defRPr>
            </a:lvl1pPr>
            <a:extLst/>
          </a:lstStyle>
          <a:p>
            <a:pPr>
              <a:spcBef>
                <a:spcPct val="20000"/>
              </a:spcBef>
              <a:buClr>
                <a:srgbClr val="EB8803"/>
              </a:buClr>
              <a:buSzPct val="75000"/>
              <a:buFont typeface="Monotype Sorts" pitchFamily="2" charset="2"/>
              <a:buChar char="u"/>
            </a:pPr>
            <a:fld id="{042AED99-7FB4-404E-8A97-64753DCE42EC}" type="slidenum">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a:t>
            </a:fld>
            <a:endParaRPr lang="en-US" dirty="0">
              <a:solidFill>
                <a:srgbClr val="D6ECFF">
                  <a:shade val="90000"/>
                </a:srgbClr>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4"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4"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3"/>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eaLnBrk="0" hangingPunct="0">
              <a:spcBef>
                <a:spcPct val="20000"/>
              </a:spcBef>
              <a:buClr>
                <a:srgbClr val="0000FF"/>
              </a:buClr>
              <a:buSzPct val="75000"/>
              <a:buFont typeface="Monotype Sorts" pitchFamily="2" charset="2"/>
              <a:buChar char="u"/>
            </a:pPr>
            <a:fld id="{47C9B81F-C347-4BEF-BFDF-29C42F48304A}" type="datetimeFigureOut">
              <a:rPr lang="en-US" smtClean="0">
                <a:solidFill>
                  <a:prstClr val="white">
                    <a:tint val="75000"/>
                  </a:prstClr>
                </a:solidFill>
                <a:latin typeface="Times New Roman" pitchFamily="18" charset="0"/>
              </a:rPr>
              <a:pPr eaLnBrk="0" hangingPunct="0">
                <a:spcBef>
                  <a:spcPct val="20000"/>
                </a:spcBef>
                <a:buClr>
                  <a:srgbClr val="0000FF"/>
                </a:buClr>
                <a:buSzPct val="75000"/>
                <a:buFont typeface="Monotype Sorts" pitchFamily="2" charset="2"/>
                <a:buChar char="u"/>
              </a:pPr>
              <a:t>5/28/2015</a:t>
            </a:fld>
            <a:endParaRPr lang="en-US" dirty="0">
              <a:solidFill>
                <a:srgbClr val="EEECE1">
                  <a:shade val="90000"/>
                </a:srgbClr>
              </a:solidFill>
              <a:latin typeface="Times New Roman" pitchFamily="18" charset="0"/>
            </a:endParaRPr>
          </a:p>
        </p:txBody>
      </p:sp>
      <p:sp>
        <p:nvSpPr>
          <p:cNvPr id="5" name="Footer Placeholder 4"/>
          <p:cNvSpPr>
            <a:spLocks noGrp="1"/>
          </p:cNvSpPr>
          <p:nvPr>
            <p:ph type="ftr" sz="quarter" idx="3"/>
          </p:nvPr>
        </p:nvSpPr>
        <p:spPr>
          <a:xfrm>
            <a:off x="4038600" y="6096003"/>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spcBef>
                <a:spcPct val="20000"/>
              </a:spcBef>
              <a:buClr>
                <a:srgbClr val="0000FF"/>
              </a:buClr>
              <a:buSzPct val="75000"/>
              <a:buFont typeface="Monotype Sorts" pitchFamily="2" charset="2"/>
              <a:buChar char="u"/>
            </a:pPr>
            <a:endParaRPr lang="en-US" dirty="0">
              <a:solidFill>
                <a:srgbClr val="EEECE1">
                  <a:shade val="90000"/>
                </a:srgbClr>
              </a:solidFill>
              <a:latin typeface="Times New Roman" pitchFamily="18" charset="0"/>
            </a:endParaRPr>
          </a:p>
        </p:txBody>
      </p:sp>
      <p:sp>
        <p:nvSpPr>
          <p:cNvPr id="6" name="Slide Number Placeholder 5"/>
          <p:cNvSpPr>
            <a:spLocks noGrp="1"/>
          </p:cNvSpPr>
          <p:nvPr>
            <p:ph type="sldNum" sz="quarter" idx="4"/>
          </p:nvPr>
        </p:nvSpPr>
        <p:spPr>
          <a:xfrm>
            <a:off x="713047" y="532493"/>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eaLnBrk="0" hangingPunct="0">
              <a:spcBef>
                <a:spcPct val="20000"/>
              </a:spcBef>
              <a:buClr>
                <a:srgbClr val="0000FF"/>
              </a:buClr>
              <a:buSzPct val="75000"/>
              <a:buFont typeface="Monotype Sorts" pitchFamily="2" charset="2"/>
              <a:buChar char="u"/>
            </a:pPr>
            <a:fld id="{042AED99-7FB4-404E-8A97-64753DCE42EC}" type="slidenum">
              <a:rPr lang="en-US" smtClean="0">
                <a:solidFill>
                  <a:prstClr val="white">
                    <a:tint val="75000"/>
                  </a:prstClr>
                </a:solidFill>
                <a:latin typeface="Times New Roman" pitchFamily="18" charset="0"/>
              </a:rPr>
              <a:pPr eaLnBrk="0" hangingPunct="0">
                <a:spcBef>
                  <a:spcPct val="20000"/>
                </a:spcBef>
                <a:buClr>
                  <a:srgbClr val="0000FF"/>
                </a:buClr>
                <a:buSzPct val="75000"/>
                <a:buFont typeface="Monotype Sorts" pitchFamily="2" charset="2"/>
                <a:buChar char="u"/>
              </a:pPr>
              <a:t>‹#›</a:t>
            </a:fld>
            <a:endParaRPr lang="en-US" dirty="0">
              <a:solidFill>
                <a:srgbClr val="EEECE1">
                  <a:shade val="90000"/>
                </a:srgbClr>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2" name="Rectangle 11"/>
          <p:cNvSpPr/>
          <p:nvPr/>
        </p:nvSpPr>
        <p:spPr>
          <a:xfrm>
            <a:off x="309560"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6" name="Rectangle 15"/>
          <p:cNvSpPr/>
          <p:nvPr/>
        </p:nvSpPr>
        <p:spPr>
          <a:xfrm>
            <a:off x="250024"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buClr>
                <a:srgbClr val="EB8803"/>
              </a:buClr>
              <a:buSzPct val="75000"/>
              <a:buFont typeface="Monotype Sorts" pitchFamily="2" charset="2"/>
              <a:buChar char="u"/>
            </a:pPr>
            <a:endParaRPr lang="en-US" sz="3200"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83"/>
            <a:ext cx="2133600" cy="365125"/>
          </a:xfrm>
          <a:prstGeom prst="rect">
            <a:avLst/>
          </a:prstGeom>
        </p:spPr>
        <p:txBody>
          <a:bodyPr vert="horz" anchor="b"/>
          <a:lstStyle>
            <a:lvl1pPr algn="l" eaLnBrk="1" latinLnBrk="0" hangingPunct="1">
              <a:defRPr kumimoji="0" sz="1100">
                <a:solidFill>
                  <a:schemeClr val="tx2"/>
                </a:solidFill>
              </a:defRPr>
            </a:lvl1pPr>
            <a:extLst/>
          </a:lstStyle>
          <a:p>
            <a:pPr>
              <a:spcBef>
                <a:spcPct val="20000"/>
              </a:spcBef>
              <a:buClr>
                <a:srgbClr val="EB8803"/>
              </a:buClr>
              <a:buSzPct val="75000"/>
              <a:buFont typeface="Monotype Sorts" pitchFamily="2" charset="2"/>
              <a:buChar char="u"/>
            </a:pPr>
            <a:fld id="{47C9B81F-C347-4BEF-BFDF-29C42F48304A}" type="datetimeFigureOut">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5/28/2015</a:t>
            </a:fld>
            <a:endParaRPr lang="en-US" dirty="0">
              <a:solidFill>
                <a:srgbClr val="D6ECFF">
                  <a:shade val="90000"/>
                </a:srgbClr>
              </a:solidFill>
              <a:latin typeface="Times New Roman" pitchFamily="18" charset="0"/>
            </a:endParaRPr>
          </a:p>
        </p:txBody>
      </p:sp>
      <p:sp>
        <p:nvSpPr>
          <p:cNvPr id="3" name="Footer Placeholder 2"/>
          <p:cNvSpPr>
            <a:spLocks noGrp="1"/>
          </p:cNvSpPr>
          <p:nvPr>
            <p:ph type="ftr" sz="quarter" idx="3"/>
          </p:nvPr>
        </p:nvSpPr>
        <p:spPr>
          <a:xfrm>
            <a:off x="914400" y="6416683"/>
            <a:ext cx="5562600" cy="365125"/>
          </a:xfrm>
          <a:prstGeom prst="rect">
            <a:avLst/>
          </a:prstGeom>
        </p:spPr>
        <p:txBody>
          <a:bodyPr vert="horz" anchor="b"/>
          <a:lstStyle>
            <a:lvl1pPr algn="r" eaLnBrk="1" latinLnBrk="0" hangingPunct="1">
              <a:defRPr kumimoji="0" sz="1100">
                <a:solidFill>
                  <a:schemeClr val="tx2"/>
                </a:solidFill>
              </a:defRPr>
            </a:lvl1pPr>
            <a:extLst/>
          </a:lstStyle>
          <a:p>
            <a:pPr algn="l">
              <a:spcBef>
                <a:spcPct val="20000"/>
              </a:spcBef>
              <a:buClr>
                <a:srgbClr val="EB8803"/>
              </a:buClr>
              <a:buSzPct val="75000"/>
              <a:buFont typeface="Monotype Sorts" pitchFamily="2" charset="2"/>
              <a:buChar char="u"/>
            </a:pPr>
            <a:endParaRPr lang="en-US" dirty="0">
              <a:solidFill>
                <a:srgbClr val="D6ECFF">
                  <a:shade val="90000"/>
                </a:srgbClr>
              </a:solidFill>
              <a:latin typeface="Times New Roman" pitchFamily="18" charset="0"/>
            </a:endParaRPr>
          </a:p>
        </p:txBody>
      </p:sp>
      <p:sp>
        <p:nvSpPr>
          <p:cNvPr id="23" name="Slide Number Placeholder 22"/>
          <p:cNvSpPr>
            <a:spLocks noGrp="1"/>
          </p:cNvSpPr>
          <p:nvPr>
            <p:ph type="sldNum" sz="quarter" idx="4"/>
          </p:nvPr>
        </p:nvSpPr>
        <p:spPr>
          <a:xfrm>
            <a:off x="8610600" y="6416683"/>
            <a:ext cx="457200" cy="365125"/>
          </a:xfrm>
          <a:prstGeom prst="rect">
            <a:avLst/>
          </a:prstGeom>
        </p:spPr>
        <p:txBody>
          <a:bodyPr vert="horz" anchor="b"/>
          <a:lstStyle>
            <a:lvl1pPr algn="l" eaLnBrk="1" latinLnBrk="0" hangingPunct="1">
              <a:defRPr kumimoji="0" sz="1200">
                <a:solidFill>
                  <a:schemeClr val="tx2"/>
                </a:solidFill>
              </a:defRPr>
            </a:lvl1pPr>
            <a:extLst/>
          </a:lstStyle>
          <a:p>
            <a:pPr>
              <a:spcBef>
                <a:spcPct val="20000"/>
              </a:spcBef>
              <a:buClr>
                <a:srgbClr val="EB8803"/>
              </a:buClr>
              <a:buSzPct val="75000"/>
              <a:buFont typeface="Monotype Sorts" pitchFamily="2" charset="2"/>
              <a:buChar char="u"/>
            </a:pPr>
            <a:fld id="{042AED99-7FB4-404E-8A97-64753DCE42EC}" type="slidenum">
              <a:rPr lang="en-US" smtClean="0">
                <a:solidFill>
                  <a:srgbClr val="D6ECFF"/>
                </a:solidFill>
                <a:latin typeface="Times New Roman" pitchFamily="18" charset="0"/>
              </a:rPr>
              <a:pPr>
                <a:spcBef>
                  <a:spcPct val="20000"/>
                </a:spcBef>
                <a:buClr>
                  <a:srgbClr val="EB8803"/>
                </a:buClr>
                <a:buSzPct val="75000"/>
                <a:buFont typeface="Monotype Sorts" pitchFamily="2" charset="2"/>
                <a:buChar char="u"/>
              </a:pPr>
              <a:t>‹#›</a:t>
            </a:fld>
            <a:endParaRPr lang="en-US" dirty="0">
              <a:solidFill>
                <a:srgbClr val="D6ECFF">
                  <a:shade val="90000"/>
                </a:srgbClr>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auto">
              <a:spcBef>
                <a:spcPts val="0"/>
              </a:spcBef>
              <a:spcAft>
                <a:spcPts val="0"/>
              </a:spcAft>
            </a:pPr>
            <a:endParaRPr lang="en-US" sz="1800">
              <a:solidFill>
                <a:prstClr val="white"/>
              </a:solidFill>
              <a:effectLst/>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auto">
              <a:spcBef>
                <a:spcPts val="0"/>
              </a:spcBef>
              <a:spcAft>
                <a:spcPts val="0"/>
              </a:spcAft>
            </a:pPr>
            <a:endParaRPr lang="en-US" sz="1800">
              <a:solidFill>
                <a:prstClr val="white"/>
              </a:solidFill>
              <a:effectLst/>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auto">
              <a:spcBef>
                <a:spcPts val="0"/>
              </a:spcBef>
              <a:spcAft>
                <a:spcPts val="0"/>
              </a:spcAft>
            </a:pPr>
            <a:fld id="{C1A34D47-9061-4FD7-B1CB-36086C648A1E}" type="datetimeFigureOut">
              <a:rPr lang="en-US" smtClean="0">
                <a:solidFill>
                  <a:srgbClr val="D4D2D0">
                    <a:shade val="50000"/>
                  </a:srgbClr>
                </a:solidFill>
                <a:effectLst/>
                <a:latin typeface="Arial"/>
              </a:rPr>
              <a:pPr fontAlgn="auto">
                <a:spcBef>
                  <a:spcPts val="0"/>
                </a:spcBef>
                <a:spcAft>
                  <a:spcPts val="0"/>
                </a:spcAft>
              </a:pPr>
              <a:t>5/28/2015</a:t>
            </a:fld>
            <a:endParaRPr lang="en-US">
              <a:solidFill>
                <a:srgbClr val="D4D2D0">
                  <a:shade val="50000"/>
                </a:srgbClr>
              </a:solidFill>
              <a:effectLst/>
              <a:latin typeface="Aria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auto">
              <a:spcBef>
                <a:spcPts val="0"/>
              </a:spcBef>
              <a:spcAft>
                <a:spcPts val="0"/>
              </a:spcAft>
            </a:pPr>
            <a:endParaRPr lang="en-US">
              <a:solidFill>
                <a:srgbClr val="D4D2D0">
                  <a:shade val="50000"/>
                </a:srgbClr>
              </a:solidFill>
              <a:effectLst/>
              <a:latin typeface="Aria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auto">
              <a:spcBef>
                <a:spcPts val="0"/>
              </a:spcBef>
              <a:spcAft>
                <a:spcPts val="0"/>
              </a:spcAft>
            </a:pPr>
            <a:fld id="{E800F84E-DE0E-4FE4-BC9E-05EB8AD12661}" type="slidenum">
              <a:rPr lang="en-US" smtClean="0">
                <a:solidFill>
                  <a:srgbClr val="D4D2D0">
                    <a:shade val="50000"/>
                  </a:srgbClr>
                </a:solidFill>
                <a:effectLst/>
                <a:latin typeface="Arial"/>
              </a:rPr>
              <a:pPr fontAlgn="auto">
                <a:spcBef>
                  <a:spcPts val="0"/>
                </a:spcBef>
                <a:spcAft>
                  <a:spcPts val="0"/>
                </a:spcAft>
              </a:pPr>
              <a:t>‹#›</a:t>
            </a:fld>
            <a:endParaRPr lang="en-US">
              <a:solidFill>
                <a:srgbClr val="D4D2D0">
                  <a:shade val="50000"/>
                </a:srgbClr>
              </a:solidFill>
              <a:effectLst/>
              <a:latin typeface="Arial"/>
            </a:endParaRPr>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61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91E84B95-E713-45DD-B7C0-4B2371832963}" type="datetimeFigureOut">
              <a:rPr lang="en-US" smtClean="0">
                <a:solidFill>
                  <a:srgbClr val="04617B">
                    <a:shade val="90000"/>
                  </a:srgbClr>
                </a:solidFill>
                <a:effectLst/>
                <a:latin typeface="Constantia"/>
              </a:rPr>
              <a:pPr fontAlgn="auto">
                <a:spcBef>
                  <a:spcPts val="0"/>
                </a:spcBef>
                <a:spcAft>
                  <a:spcPts val="0"/>
                </a:spcAft>
              </a:pPr>
              <a:t>5/28/2015</a:t>
            </a:fld>
            <a:endParaRPr lang="en-US" dirty="0">
              <a:solidFill>
                <a:srgbClr val="04617B">
                  <a:shade val="90000"/>
                </a:srgbClr>
              </a:solidFill>
              <a:effectLst/>
              <a:latin typeface="Constantia"/>
            </a:endParaRPr>
          </a:p>
        </p:txBody>
      </p:sp>
      <p:sp>
        <p:nvSpPr>
          <p:cNvPr id="22" name="Footer Placeholder 21"/>
          <p:cNvSpPr>
            <a:spLocks noGrp="1"/>
          </p:cNvSpPr>
          <p:nvPr>
            <p:ph type="ftr" sz="quarter" idx="3"/>
          </p:nvPr>
        </p:nvSpPr>
        <p:spPr>
          <a:xfrm>
            <a:off x="2667000" y="635661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effectLst/>
              <a:latin typeface="Constantia"/>
            </a:endParaRPr>
          </a:p>
        </p:txBody>
      </p:sp>
      <p:sp>
        <p:nvSpPr>
          <p:cNvPr id="18" name="Slide Number Placeholder 17"/>
          <p:cNvSpPr>
            <a:spLocks noGrp="1"/>
          </p:cNvSpPr>
          <p:nvPr>
            <p:ph type="sldNum" sz="quarter" idx="4"/>
          </p:nvPr>
        </p:nvSpPr>
        <p:spPr>
          <a:xfrm>
            <a:off x="7924800" y="635661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6CBF9445-C10B-41FD-BD57-CF2A5A679726}" type="slidenum">
              <a:rPr lang="en-US" smtClean="0">
                <a:solidFill>
                  <a:srgbClr val="04617B">
                    <a:shade val="90000"/>
                  </a:srgbClr>
                </a:solidFill>
                <a:effectLst/>
                <a:latin typeface="Constantia"/>
              </a:rPr>
              <a:pPr fontAlgn="auto">
                <a:spcBef>
                  <a:spcPts val="0"/>
                </a:spcBef>
                <a:spcAft>
                  <a:spcPts val="0"/>
                </a:spcAft>
              </a:pPr>
              <a:t>‹#›</a:t>
            </a:fld>
            <a:endParaRPr lang="en-US" dirty="0">
              <a:solidFill>
                <a:srgbClr val="04617B">
                  <a:shade val="90000"/>
                </a:srgbClr>
              </a:solidFill>
              <a:effectLst/>
              <a:latin typeface="Constantia"/>
            </a:endParaRPr>
          </a:p>
        </p:txBody>
      </p:sp>
      <p:grpSp>
        <p:nvGrpSpPr>
          <p:cNvPr id="2" name="Group 1"/>
          <p:cNvGrpSpPr/>
          <p:nvPr/>
        </p:nvGrpSpPr>
        <p:grpSpPr>
          <a:xfrm>
            <a:off x="-19014"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grpSp>
    </p:spTree>
    <p:extLst>
      <p:ext uri="{BB962C8B-B14F-4D97-AF65-F5344CB8AC3E}">
        <p14:creationId xmlns:p14="http://schemas.microsoft.com/office/powerpoint/2010/main" val="40003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5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91E84B95-E713-45DD-B7C0-4B2371832963}" type="datetimeFigureOut">
              <a:rPr lang="en-US" smtClean="0">
                <a:solidFill>
                  <a:srgbClr val="04617B">
                    <a:shade val="90000"/>
                  </a:srgbClr>
                </a:solidFill>
                <a:effectLst/>
                <a:latin typeface="Constantia"/>
              </a:rPr>
              <a:pPr fontAlgn="auto">
                <a:spcBef>
                  <a:spcPts val="0"/>
                </a:spcBef>
                <a:spcAft>
                  <a:spcPts val="0"/>
                </a:spcAft>
              </a:pPr>
              <a:t>5/28/2015</a:t>
            </a:fld>
            <a:endParaRPr lang="en-US" dirty="0">
              <a:solidFill>
                <a:srgbClr val="04617B">
                  <a:shade val="90000"/>
                </a:srgbClr>
              </a:solidFill>
              <a:effectLst/>
              <a:latin typeface="Constantia"/>
            </a:endParaRPr>
          </a:p>
        </p:txBody>
      </p:sp>
      <p:sp>
        <p:nvSpPr>
          <p:cNvPr id="22" name="Footer Placeholder 21"/>
          <p:cNvSpPr>
            <a:spLocks noGrp="1"/>
          </p:cNvSpPr>
          <p:nvPr>
            <p:ph type="ftr" sz="quarter" idx="3"/>
          </p:nvPr>
        </p:nvSpPr>
        <p:spPr>
          <a:xfrm>
            <a:off x="2667000" y="63565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effectLst/>
              <a:latin typeface="Constantia"/>
            </a:endParaRPr>
          </a:p>
        </p:txBody>
      </p:sp>
      <p:sp>
        <p:nvSpPr>
          <p:cNvPr id="18" name="Slide Number Placeholder 17"/>
          <p:cNvSpPr>
            <a:spLocks noGrp="1"/>
          </p:cNvSpPr>
          <p:nvPr>
            <p:ph type="sldNum" sz="quarter" idx="4"/>
          </p:nvPr>
        </p:nvSpPr>
        <p:spPr>
          <a:xfrm>
            <a:off x="7924800" y="63565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6CBF9445-C10B-41FD-BD57-CF2A5A679726}" type="slidenum">
              <a:rPr lang="en-US" smtClean="0">
                <a:solidFill>
                  <a:srgbClr val="04617B">
                    <a:shade val="90000"/>
                  </a:srgbClr>
                </a:solidFill>
                <a:effectLst/>
                <a:latin typeface="Constantia"/>
              </a:rPr>
              <a:pPr fontAlgn="auto">
                <a:spcBef>
                  <a:spcPts val="0"/>
                </a:spcBef>
                <a:spcAft>
                  <a:spcPts val="0"/>
                </a:spcAft>
              </a:pPr>
              <a:t>‹#›</a:t>
            </a:fld>
            <a:endParaRPr lang="en-US" dirty="0">
              <a:solidFill>
                <a:srgbClr val="04617B">
                  <a:shade val="90000"/>
                </a:srgbClr>
              </a:solidFill>
              <a:effectLst/>
              <a:latin typeface="Constantia"/>
            </a:endParaRPr>
          </a:p>
        </p:txBody>
      </p:sp>
      <p:grpSp>
        <p:nvGrpSpPr>
          <p:cNvPr id="2" name="Group 1"/>
          <p:cNvGrpSpPr/>
          <p:nvPr/>
        </p:nvGrpSpPr>
        <p:grpSpPr>
          <a:xfrm>
            <a:off x="-19014"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effectLst/>
                <a:latin typeface="Constantia"/>
              </a:endParaRPr>
            </a:p>
          </p:txBody>
        </p:sp>
      </p:grpSp>
    </p:spTree>
    <p:extLst>
      <p:ext uri="{BB962C8B-B14F-4D97-AF65-F5344CB8AC3E}">
        <p14:creationId xmlns:p14="http://schemas.microsoft.com/office/powerpoint/2010/main" val="269928812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7.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Microsoft_Excel_97-2003_Worksheet1.xls"/></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7010400" cy="2286000"/>
          </a:xfrm>
        </p:spPr>
        <p:txBody>
          <a:bodyPr/>
          <a:lstStyle/>
          <a:p>
            <a:r>
              <a:rPr lang="en-US" sz="3200" dirty="0" smtClean="0"/>
              <a:t>Promoting Speech, Language, Literacy, &amp; Auditory Working Memory</a:t>
            </a:r>
            <a:endParaRPr lang="en-US" sz="4000" dirty="0"/>
          </a:p>
        </p:txBody>
      </p:sp>
      <p:sp>
        <p:nvSpPr>
          <p:cNvPr id="3" name="Subtitle 2"/>
          <p:cNvSpPr>
            <a:spLocks noGrp="1"/>
          </p:cNvSpPr>
          <p:nvPr>
            <p:ph type="subTitle" idx="1"/>
          </p:nvPr>
        </p:nvSpPr>
        <p:spPr>
          <a:xfrm>
            <a:off x="762000" y="2115112"/>
            <a:ext cx="6065754" cy="2075888"/>
          </a:xfrm>
        </p:spPr>
        <p:txBody>
          <a:bodyPr/>
          <a:lstStyle/>
          <a:p>
            <a:r>
              <a:rPr lang="en-US" sz="3200" dirty="0" smtClean="0"/>
              <a:t>Tim Conway, Ph.D.</a:t>
            </a:r>
          </a:p>
          <a:p>
            <a:r>
              <a:rPr lang="en-US" dirty="0" smtClean="0"/>
              <a:t>The Morris Center</a:t>
            </a:r>
          </a:p>
          <a:p>
            <a:r>
              <a:rPr lang="en-US" dirty="0" smtClean="0"/>
              <a:t>The Einstein School</a:t>
            </a:r>
          </a:p>
          <a:p>
            <a:r>
              <a:rPr lang="en-US" dirty="0" smtClean="0"/>
              <a:t>University of Florida</a:t>
            </a:r>
          </a:p>
          <a:p>
            <a:r>
              <a:rPr lang="en-US" dirty="0" smtClean="0"/>
              <a:t>Neuro-development of Words – NOW</a:t>
            </a:r>
            <a:r>
              <a:rPr lang="en-US" baseline="30000" dirty="0"/>
              <a:t>®</a:t>
            </a:r>
            <a:r>
              <a:rPr lang="en-US" dirty="0" smtClean="0"/>
              <a:t>! Gainesville, Florida</a:t>
            </a:r>
          </a:p>
          <a:p>
            <a:endParaRPr lang="en-US" sz="1200" dirty="0" smtClean="0"/>
          </a:p>
          <a:p>
            <a:endParaRPr lang="en-US" sz="1200" dirty="0"/>
          </a:p>
          <a:p>
            <a:endParaRPr lang="en-US" sz="1200" dirty="0" smtClean="0"/>
          </a:p>
          <a:p>
            <a:r>
              <a:rPr lang="en-US" sz="2400" dirty="0" smtClean="0"/>
              <a:t>FLASHA Conference</a:t>
            </a:r>
          </a:p>
          <a:p>
            <a:r>
              <a:rPr lang="en-US" sz="2400" dirty="0" smtClean="0"/>
              <a:t>May 28, 2015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5222" r="75222"/>
          <a:stretch/>
        </p:blipFill>
        <p:spPr>
          <a:xfrm>
            <a:off x="-2552700" y="4809992"/>
            <a:ext cx="5105400" cy="1360921"/>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952" r="63952"/>
          <a:stretch/>
        </p:blipFill>
        <p:spPr bwMode="auto">
          <a:xfrm>
            <a:off x="-1333500" y="2286000"/>
            <a:ext cx="4002785" cy="136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66800" y="574119"/>
            <a:ext cx="7772400" cy="2535936"/>
          </a:xfrm>
        </p:spPr>
        <p:txBody>
          <a:bodyPr>
            <a:normAutofit fontScale="90000"/>
          </a:bodyPr>
          <a:lstStyle/>
          <a:p>
            <a:r>
              <a:rPr lang="en-US" dirty="0" smtClean="0"/>
              <a:t/>
            </a:r>
            <a:br>
              <a:rPr lang="en-US" dirty="0" smtClean="0"/>
            </a:br>
            <a:r>
              <a:rPr lang="en-US" sz="3800" dirty="0" smtClean="0"/>
              <a:t>If </a:t>
            </a:r>
            <a:r>
              <a:rPr lang="en-US" sz="3800" dirty="0"/>
              <a:t>a child is having trouble learning to say a </a:t>
            </a:r>
            <a:r>
              <a:rPr lang="en-US" sz="3800" dirty="0" smtClean="0"/>
              <a:t>word, </a:t>
            </a:r>
            <a:r>
              <a:rPr lang="en-US" sz="3800" dirty="0"/>
              <a:t>how do we help them say </a:t>
            </a:r>
            <a:r>
              <a:rPr lang="en-US" sz="3800" dirty="0" smtClean="0"/>
              <a:t>it </a:t>
            </a:r>
            <a:r>
              <a:rPr lang="en-US" sz="3800" dirty="0"/>
              <a:t>correctly? </a:t>
            </a:r>
            <a:r>
              <a:rPr lang="en-US" dirty="0"/>
              <a:t/>
            </a:r>
            <a:br>
              <a:rPr lang="en-US" dirty="0"/>
            </a:br>
            <a:endParaRPr lang="en-US" dirty="0"/>
          </a:p>
        </p:txBody>
      </p:sp>
      <p:sp>
        <p:nvSpPr>
          <p:cNvPr id="4" name="TextBox 3"/>
          <p:cNvSpPr txBox="1"/>
          <p:nvPr/>
        </p:nvSpPr>
        <p:spPr>
          <a:xfrm>
            <a:off x="609600" y="3317319"/>
            <a:ext cx="8385313" cy="2000548"/>
          </a:xfrm>
          <a:prstGeom prst="rect">
            <a:avLst/>
          </a:prstGeom>
          <a:noFill/>
        </p:spPr>
        <p:txBody>
          <a:bodyPr wrap="square" rtlCol="0">
            <a:spAutoFit/>
          </a:bodyPr>
          <a:lstStyle/>
          <a:p>
            <a:pPr marL="571500" indent="-571500">
              <a:buFont typeface="Arial" panose="020B0604020202020204" pitchFamily="34" charset="0"/>
              <a:buChar char="•"/>
            </a:pPr>
            <a:r>
              <a:rPr lang="en-US" sz="3400" dirty="0" smtClean="0">
                <a:solidFill>
                  <a:srgbClr val="FFFFFF"/>
                </a:solidFill>
              </a:rPr>
              <a:t>Do we shout </a:t>
            </a:r>
            <a:r>
              <a:rPr lang="en-US" sz="3400" dirty="0">
                <a:solidFill>
                  <a:srgbClr val="FFFFFF"/>
                </a:solidFill>
              </a:rPr>
              <a:t>it </a:t>
            </a:r>
            <a:r>
              <a:rPr lang="en-US" sz="3400" dirty="0" smtClean="0">
                <a:solidFill>
                  <a:srgbClr val="FFFFFF"/>
                </a:solidFill>
              </a:rPr>
              <a:t>LOUDER in their ear?</a:t>
            </a:r>
          </a:p>
          <a:p>
            <a:r>
              <a:rPr lang="en-US" sz="3400" dirty="0" smtClean="0">
                <a:solidFill>
                  <a:srgbClr val="FFFFFF"/>
                </a:solidFill>
              </a:rPr>
              <a:t> </a:t>
            </a:r>
          </a:p>
          <a:p>
            <a:pPr marL="571500" indent="-571500">
              <a:buFont typeface="Arial" panose="020B0604020202020204" pitchFamily="34" charset="0"/>
              <a:buChar char="•"/>
            </a:pPr>
            <a:r>
              <a:rPr lang="en-US" sz="3400" dirty="0">
                <a:solidFill>
                  <a:srgbClr val="FFFFFF"/>
                </a:solidFill>
              </a:rPr>
              <a:t>Do we say it slower</a:t>
            </a:r>
            <a:r>
              <a:rPr lang="en-US" sz="3400" dirty="0" smtClean="0">
                <a:solidFill>
                  <a:srgbClr val="FFFFFF"/>
                </a:solidFill>
              </a:rPr>
              <a:t>?</a:t>
            </a:r>
            <a:r>
              <a:rPr lang="en-US" dirty="0">
                <a:solidFill>
                  <a:srgbClr val="FFFFFF"/>
                </a:solidFill>
              </a:rPr>
              <a:t/>
            </a:r>
            <a:br>
              <a:rPr lang="en-US"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35205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8153400" cy="1143000"/>
          </a:xfrm>
        </p:spPr>
        <p:txBody>
          <a:bodyPr/>
          <a:lstStyle/>
          <a:p>
            <a:r>
              <a:rPr lang="en-US" dirty="0" smtClean="0"/>
              <a:t>Where do babies look when parents are speaking to them – face to face?</a:t>
            </a:r>
            <a:endParaRPr lang="en-US" dirty="0"/>
          </a:p>
        </p:txBody>
      </p:sp>
    </p:spTree>
    <p:extLst>
      <p:ext uri="{BB962C8B-B14F-4D97-AF65-F5344CB8AC3E}">
        <p14:creationId xmlns:p14="http://schemas.microsoft.com/office/powerpoint/2010/main" val="3007961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791200"/>
            <a:ext cx="8229600" cy="914400"/>
          </a:xfrm>
        </p:spPr>
        <p:txBody>
          <a:bodyPr/>
          <a:lstStyle/>
          <a:p>
            <a:r>
              <a:rPr lang="en-US" sz="3600" dirty="0" smtClean="0"/>
              <a:t>Infants’ visual fixation during speech perception – an example</a:t>
            </a:r>
            <a:r>
              <a:rPr lang="en-US" dirty="0" smtClean="0"/>
              <a:t/>
            </a:r>
            <a:br>
              <a:rPr lang="en-US" dirty="0" smtClean="0"/>
            </a:br>
            <a:endParaRPr lang="en-US" dirty="0"/>
          </a:p>
        </p:txBody>
      </p:sp>
      <p:pic>
        <p:nvPicPr>
          <p:cNvPr id="357378" name="Picture 2"/>
          <p:cNvPicPr>
            <a:picLocks noChangeAspect="1" noChangeArrowheads="1"/>
          </p:cNvPicPr>
          <p:nvPr/>
        </p:nvPicPr>
        <p:blipFill>
          <a:blip r:embed="rId3" cstate="print"/>
          <a:srcRect/>
          <a:stretch>
            <a:fillRect/>
          </a:stretch>
        </p:blipFill>
        <p:spPr bwMode="auto">
          <a:xfrm>
            <a:off x="1002082" y="0"/>
            <a:ext cx="814191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45067" y="969264"/>
            <a:ext cx="8246533" cy="1469136"/>
          </a:xfrm>
        </p:spPr>
        <p:txBody>
          <a:bodyPr>
            <a:normAutofit fontScale="90000"/>
          </a:bodyPr>
          <a:lstStyle/>
          <a:p>
            <a:pPr algn="ctr"/>
            <a:r>
              <a:rPr lang="en-US" sz="3600" dirty="0" smtClean="0"/>
              <a:t>Speech Perception:</a:t>
            </a:r>
            <a:br>
              <a:rPr lang="en-US" sz="3600" dirty="0" smtClean="0"/>
            </a:br>
            <a:r>
              <a:rPr lang="en-US" sz="3600" dirty="0" smtClean="0"/>
              <a:t>Do children learn their native language by ear, eye and/or mouth? </a:t>
            </a:r>
            <a:endParaRPr lang="en-US" sz="3600" dirty="0"/>
          </a:p>
        </p:txBody>
      </p:sp>
      <p:sp>
        <p:nvSpPr>
          <p:cNvPr id="7" name="TextBox 6"/>
          <p:cNvSpPr txBox="1"/>
          <p:nvPr/>
        </p:nvSpPr>
        <p:spPr>
          <a:xfrm>
            <a:off x="533400" y="2844384"/>
            <a:ext cx="8610600" cy="1027974"/>
          </a:xfrm>
          <a:prstGeom prst="rect">
            <a:avLst/>
          </a:prstGeom>
          <a:noFill/>
        </p:spPr>
        <p:txBody>
          <a:bodyPr wrap="square" rtlCol="0">
            <a:spAutoFit/>
          </a:bodyPr>
          <a:lstStyle/>
          <a:p>
            <a:pPr algn="ctr" eaLnBrk="0" fontAlgn="base" hangingPunct="0">
              <a:spcBef>
                <a:spcPct val="20000"/>
              </a:spcBef>
              <a:spcAft>
                <a:spcPct val="0"/>
              </a:spcAft>
              <a:buClr>
                <a:srgbClr val="EB8803"/>
              </a:buClr>
              <a:buSzPct val="75000"/>
              <a:buFont typeface="Monotype Sorts" pitchFamily="2" charset="2"/>
              <a:buNone/>
            </a:pPr>
            <a:r>
              <a:rPr lang="en-US" sz="3200" b="1" dirty="0">
                <a:solidFill>
                  <a:prstClr val="white"/>
                </a:solidFill>
                <a:effectLst>
                  <a:outerShdw blurRad="38100" dist="38100" dir="2700000" algn="tl">
                    <a:srgbClr val="000000">
                      <a:alpha val="43137"/>
                    </a:srgbClr>
                  </a:outerShdw>
                </a:effectLst>
                <a:latin typeface="Times New Roman" pitchFamily="18" charset="0"/>
              </a:rPr>
              <a:t>the “McGurk Effect</a:t>
            </a:r>
            <a:r>
              <a:rPr lang="en-US" sz="3200" b="1" dirty="0" smtClean="0">
                <a:solidFill>
                  <a:prstClr val="white"/>
                </a:solidFill>
                <a:effectLst>
                  <a:outerShdw blurRad="38100" dist="38100" dir="2700000" algn="tl">
                    <a:srgbClr val="000000">
                      <a:alpha val="43137"/>
                    </a:srgbClr>
                  </a:outerShdw>
                </a:effectLst>
                <a:latin typeface="Times New Roman" pitchFamily="18" charset="0"/>
              </a:rPr>
              <a:t>”</a:t>
            </a:r>
          </a:p>
          <a:p>
            <a:pPr algn="ctr" eaLnBrk="0" fontAlgn="base" hangingPunct="0">
              <a:spcBef>
                <a:spcPct val="20000"/>
              </a:spcBef>
              <a:spcAft>
                <a:spcPct val="0"/>
              </a:spcAft>
              <a:buClr>
                <a:srgbClr val="EB8803"/>
              </a:buClr>
              <a:buSzPct val="75000"/>
              <a:buFont typeface="Monotype Sorts" pitchFamily="2" charset="2"/>
              <a:buNone/>
            </a:pPr>
            <a:r>
              <a:rPr lang="en-US" sz="2400" dirty="0" smtClean="0">
                <a:solidFill>
                  <a:prstClr val="white"/>
                </a:solidFill>
                <a:effectLst>
                  <a:outerShdw blurRad="38100" dist="38100" dir="2700000" algn="tl">
                    <a:srgbClr val="000000">
                      <a:alpha val="43137"/>
                    </a:srgbClr>
                  </a:outerShdw>
                </a:effectLst>
                <a:latin typeface="Times New Roman" pitchFamily="18" charset="0"/>
              </a:rPr>
              <a:t>(sample video)</a:t>
            </a:r>
            <a:endParaRPr lang="en-US" sz="3200" dirty="0">
              <a:solidFill>
                <a:prstClr val="white"/>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463675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940475"/>
            <a:ext cx="7696200" cy="2308324"/>
          </a:xfrm>
          <a:prstGeom prst="rect">
            <a:avLst/>
          </a:prstGeom>
        </p:spPr>
        <p:txBody>
          <a:bodyPr wrap="square">
            <a:spAutoFit/>
          </a:bodyPr>
          <a:lstStyle/>
          <a:p>
            <a:pPr marL="0" indent="0">
              <a:lnSpc>
                <a:spcPct val="90000"/>
              </a:lnSpc>
            </a:pPr>
            <a:r>
              <a:rPr lang="en-US" sz="2800" dirty="0">
                <a:solidFill>
                  <a:srgbClr val="FFFFFF"/>
                </a:solidFill>
                <a:effectLst/>
              </a:rPr>
              <a:t>At what age is a child’s brain “tuned” </a:t>
            </a:r>
            <a:r>
              <a:rPr lang="en-US" sz="2800" dirty="0" smtClean="0">
                <a:solidFill>
                  <a:srgbClr val="FFFFFF"/>
                </a:solidFill>
                <a:effectLst/>
              </a:rPr>
              <a:t>to </a:t>
            </a:r>
            <a:r>
              <a:rPr lang="en-US" sz="2800" dirty="0">
                <a:solidFill>
                  <a:srgbClr val="FFFFFF"/>
                </a:solidFill>
                <a:effectLst/>
              </a:rPr>
              <a:t>parents’ native language? </a:t>
            </a:r>
            <a:endParaRPr lang="en-US" sz="2400" dirty="0" smtClean="0">
              <a:solidFill>
                <a:srgbClr val="FFFFFF"/>
              </a:solidFill>
              <a:effectLst/>
            </a:endParaRPr>
          </a:p>
          <a:p>
            <a:pPr marL="868363" lvl="1" indent="-457200">
              <a:lnSpc>
                <a:spcPct val="90000"/>
              </a:lnSpc>
              <a:buFont typeface="Arial" panose="020B0604020202020204" pitchFamily="34" charset="0"/>
              <a:buChar char="•"/>
            </a:pPr>
            <a:r>
              <a:rPr lang="en-US" sz="2800" dirty="0" smtClean="0">
                <a:solidFill>
                  <a:srgbClr val="FFFFFF"/>
                </a:solidFill>
                <a:effectLst/>
              </a:rPr>
              <a:t>At approximately </a:t>
            </a:r>
            <a:r>
              <a:rPr lang="en-US" sz="2800" dirty="0">
                <a:solidFill>
                  <a:srgbClr val="FFFFFF"/>
                </a:solidFill>
                <a:effectLst/>
              </a:rPr>
              <a:t>10 months of age the auditory cortex begins to specialize for a native </a:t>
            </a:r>
            <a:r>
              <a:rPr lang="en-US" sz="2800" dirty="0" smtClean="0">
                <a:solidFill>
                  <a:srgbClr val="FFFFFF"/>
                </a:solidFill>
                <a:effectLst/>
              </a:rPr>
              <a:t>language</a:t>
            </a:r>
          </a:p>
          <a:p>
            <a:pPr lvl="1" indent="0">
              <a:lnSpc>
                <a:spcPct val="90000"/>
              </a:lnSpc>
            </a:pPr>
            <a:r>
              <a:rPr lang="en-US" sz="1800" dirty="0" smtClean="0">
                <a:solidFill>
                  <a:srgbClr val="FFFFFF"/>
                </a:solidFill>
                <a:effectLst/>
              </a:rPr>
              <a:t>	(</a:t>
            </a:r>
            <a:r>
              <a:rPr lang="en-US" sz="1800" dirty="0" err="1">
                <a:solidFill>
                  <a:srgbClr val="FFFFFF"/>
                </a:solidFill>
                <a:effectLst/>
              </a:rPr>
              <a:t>Kuhl</a:t>
            </a:r>
            <a:r>
              <a:rPr lang="en-US" sz="1800" dirty="0">
                <a:solidFill>
                  <a:srgbClr val="FFFFFF"/>
                </a:solidFill>
                <a:effectLst/>
              </a:rPr>
              <a:t>, 2004)</a:t>
            </a:r>
            <a:endParaRPr lang="en-US" sz="2800" dirty="0">
              <a:solidFill>
                <a:srgbClr val="FFFFFF"/>
              </a:solidFill>
              <a:effectLst/>
            </a:endParaRPr>
          </a:p>
        </p:txBody>
      </p:sp>
    </p:spTree>
    <p:extLst>
      <p:ext uri="{BB962C8B-B14F-4D97-AF65-F5344CB8AC3E}">
        <p14:creationId xmlns:p14="http://schemas.microsoft.com/office/powerpoint/2010/main" val="320167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533400"/>
            <a:ext cx="8229600" cy="1143000"/>
          </a:xfrm>
        </p:spPr>
        <p:txBody>
          <a:bodyPr/>
          <a:lstStyle/>
          <a:p>
            <a:r>
              <a:rPr lang="en-US" dirty="0"/>
              <a:t>EARLY </a:t>
            </a:r>
            <a:r>
              <a:rPr lang="en-US" dirty="0" smtClean="0"/>
              <a:t>NEURO-DEVELOPMENT of SPEECH</a:t>
            </a:r>
            <a:endParaRPr lang="en-US" dirty="0"/>
          </a:p>
        </p:txBody>
      </p:sp>
      <p:sp>
        <p:nvSpPr>
          <p:cNvPr id="56323" name="Rectangle 3"/>
          <p:cNvSpPr>
            <a:spLocks noGrp="1" noChangeArrowheads="1"/>
          </p:cNvSpPr>
          <p:nvPr>
            <p:ph type="body" idx="1"/>
          </p:nvPr>
        </p:nvSpPr>
        <p:spPr>
          <a:xfrm>
            <a:off x="914400" y="1676400"/>
            <a:ext cx="8229600" cy="4800600"/>
          </a:xfrm>
        </p:spPr>
        <p:txBody>
          <a:bodyPr/>
          <a:lstStyle/>
          <a:p>
            <a:pPr marL="0" indent="0">
              <a:lnSpc>
                <a:spcPct val="90000"/>
              </a:lnSpc>
              <a:buFont typeface="Wingdings" pitchFamily="2" charset="2"/>
              <a:buNone/>
            </a:pPr>
            <a:r>
              <a:rPr lang="en-US" sz="3200" b="0" dirty="0" smtClean="0"/>
              <a:t>Babie</a:t>
            </a:r>
            <a:r>
              <a:rPr lang="en-US" sz="3200" dirty="0" smtClean="0"/>
              <a:t>s integrate sensory and motor inputs from what senses?</a:t>
            </a:r>
            <a:endParaRPr lang="en-US" sz="3200" b="0" dirty="0"/>
          </a:p>
          <a:p>
            <a:pPr marL="914400" lvl="2" indent="0">
              <a:lnSpc>
                <a:spcPct val="90000"/>
              </a:lnSpc>
            </a:pPr>
            <a:r>
              <a:rPr lang="en-US" sz="2800" b="0" dirty="0" smtClean="0"/>
              <a:t> MOTOR - ORAL-FACIAL </a:t>
            </a:r>
            <a:r>
              <a:rPr lang="en-US" sz="2800" b="0" dirty="0"/>
              <a:t>MOVEMENTS</a:t>
            </a:r>
          </a:p>
          <a:p>
            <a:pPr marL="914400" lvl="2" indent="0">
              <a:lnSpc>
                <a:spcPct val="90000"/>
              </a:lnSpc>
            </a:pPr>
            <a:endParaRPr lang="en-US" sz="1600" dirty="0"/>
          </a:p>
          <a:p>
            <a:pPr marL="914400" lvl="2" indent="0">
              <a:lnSpc>
                <a:spcPct val="90000"/>
              </a:lnSpc>
            </a:pPr>
            <a:r>
              <a:rPr lang="en-US" sz="2800" b="0" dirty="0" smtClean="0"/>
              <a:t> AUDITORY - SPEECH </a:t>
            </a:r>
            <a:r>
              <a:rPr lang="en-US" sz="2800" b="0" dirty="0"/>
              <a:t>SOUNDS </a:t>
            </a:r>
            <a:r>
              <a:rPr lang="en-US" sz="2800" b="0" dirty="0" smtClean="0"/>
              <a:t>	(</a:t>
            </a:r>
            <a:r>
              <a:rPr lang="en-US" sz="2800" b="0" dirty="0">
                <a:solidFill>
                  <a:srgbClr val="FFFF00"/>
                </a:solidFill>
              </a:rPr>
              <a:t>Phonology</a:t>
            </a:r>
            <a:r>
              <a:rPr lang="en-US" sz="2800" b="0" dirty="0"/>
              <a:t>)</a:t>
            </a:r>
          </a:p>
          <a:p>
            <a:pPr marL="914400" lvl="2" indent="0">
              <a:lnSpc>
                <a:spcPct val="90000"/>
              </a:lnSpc>
            </a:pPr>
            <a:endParaRPr lang="en-US" sz="1800" b="0" dirty="0" smtClean="0"/>
          </a:p>
          <a:p>
            <a:pPr marL="914400" lvl="2" indent="0">
              <a:lnSpc>
                <a:spcPct val="90000"/>
              </a:lnSpc>
            </a:pPr>
            <a:r>
              <a:rPr lang="en-US" sz="2800" b="0" dirty="0" smtClean="0"/>
              <a:t> VISION </a:t>
            </a:r>
            <a:r>
              <a:rPr lang="en-US" sz="2800" b="0" dirty="0"/>
              <a:t>(of oral-facial </a:t>
            </a:r>
            <a:r>
              <a:rPr lang="en-US" sz="2800" b="0" dirty="0" smtClean="0"/>
              <a:t>movements; own mouth if a mirror is available)</a:t>
            </a:r>
          </a:p>
          <a:p>
            <a:pPr marL="914400" lvl="2" indent="0">
              <a:lnSpc>
                <a:spcPct val="90000"/>
              </a:lnSpc>
            </a:pPr>
            <a:endParaRPr lang="en-US" sz="1800" b="0" dirty="0"/>
          </a:p>
          <a:p>
            <a:pPr marL="914400" lvl="2" indent="0">
              <a:lnSpc>
                <a:spcPct val="90000"/>
              </a:lnSpc>
            </a:pPr>
            <a:r>
              <a:rPr lang="en-US" sz="2800" b="0" dirty="0" smtClean="0"/>
              <a:t> SOCIAL–EMOTIONAL </a:t>
            </a:r>
            <a:r>
              <a:rPr lang="en-US" sz="2800" b="0" dirty="0"/>
              <a:t>(</a:t>
            </a:r>
            <a:r>
              <a:rPr lang="en-US" sz="2800" b="0" dirty="0">
                <a:solidFill>
                  <a:srgbClr val="FFFF00"/>
                </a:solidFill>
              </a:rPr>
              <a:t>Pragmatics</a:t>
            </a:r>
            <a:r>
              <a:rPr lang="en-US" sz="2800" b="0" dirty="0"/>
              <a:t>)</a:t>
            </a:r>
            <a:endParaRPr lang="en-US" sz="2400" b="0" dirty="0"/>
          </a:p>
          <a:p>
            <a:pPr marL="0" indent="0">
              <a:lnSpc>
                <a:spcPct val="90000"/>
              </a:lnSpc>
              <a:buFont typeface="Wingdings" pitchFamily="2" charset="2"/>
              <a:buNone/>
            </a:pPr>
            <a:r>
              <a:rPr lang="en-US" sz="3200" b="0" dirty="0"/>
              <a:t> </a:t>
            </a:r>
          </a:p>
          <a:p>
            <a:pPr marL="0" indent="0">
              <a:lnSpc>
                <a:spcPct val="90000"/>
              </a:lnSpc>
              <a:buFont typeface="Wingdings" pitchFamily="2" charset="2"/>
              <a:buNone/>
            </a:pPr>
            <a:endParaRPr lang="en-US" sz="3200" b="0" dirty="0"/>
          </a:p>
          <a:p>
            <a:pPr marL="0" indent="0">
              <a:lnSpc>
                <a:spcPct val="90000"/>
              </a:lnSpc>
            </a:pPr>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3" end="3"/>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 calcmode="lin" valueType="num">
                                      <p:cBhvr additive="base">
                                        <p:cTn id="25" dur="500" fill="hold"/>
                                        <p:tgtEl>
                                          <p:spTgt spid="5632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anim calcmode="lin" valueType="num">
                                      <p:cBhvr additive="base">
                                        <p:cTn id="31" dur="500" fill="hold"/>
                                        <p:tgtEl>
                                          <p:spTgt spid="5632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7" end="7"/>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6323">
                                            <p:txEl>
                                              <p:pRg st="8" end="8"/>
                                            </p:txEl>
                                          </p:spTgt>
                                        </p:tgtEl>
                                        <p:attrNameLst>
                                          <p:attrName>style.visibility</p:attrName>
                                        </p:attrNameLst>
                                      </p:cBhvr>
                                      <p:to>
                                        <p:strVal val="visible"/>
                                      </p:to>
                                    </p:set>
                                    <p:anim calcmode="lin" valueType="num">
                                      <p:cBhvr additive="base">
                                        <p:cTn id="37" dur="500" fill="hold"/>
                                        <p:tgtEl>
                                          <p:spTgt spid="5632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6323">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632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3" cstate="print"/>
          <a:srcRect l="1875" t="3646" r="7500" b="4861"/>
          <a:stretch>
            <a:fillRect/>
          </a:stretch>
        </p:blipFill>
        <p:spPr bwMode="auto">
          <a:xfrm>
            <a:off x="0" y="0"/>
            <a:ext cx="9108992" cy="6858000"/>
          </a:xfrm>
          <a:prstGeom prst="rect">
            <a:avLst/>
          </a:prstGeom>
          <a:noFill/>
          <a:ln w="9525">
            <a:noFill/>
            <a:miter lim="800000"/>
            <a:headEnd/>
            <a:tailEnd/>
          </a:ln>
        </p:spPr>
      </p:pic>
      <p:sp>
        <p:nvSpPr>
          <p:cNvPr id="5" name="TextBox 4"/>
          <p:cNvSpPr txBox="1"/>
          <p:nvPr/>
        </p:nvSpPr>
        <p:spPr>
          <a:xfrm>
            <a:off x="6739467" y="6457890"/>
            <a:ext cx="1625600" cy="707886"/>
          </a:xfrm>
          <a:prstGeom prst="rect">
            <a:avLst/>
          </a:prstGeom>
          <a:noFill/>
        </p:spPr>
        <p:txBody>
          <a:bodyPr wrap="square" rtlCol="0">
            <a:spAutoFit/>
          </a:bodyPr>
          <a:lstStyle/>
          <a:p>
            <a:pPr>
              <a:buNone/>
            </a:pPr>
            <a:r>
              <a:rPr lang="en-US" sz="2000" dirty="0" smtClean="0">
                <a:solidFill>
                  <a:schemeClr val="bg1"/>
                </a:solidFill>
                <a:effectLst/>
                <a:latin typeface="Arial" pitchFamily="34" charset="0"/>
                <a:cs typeface="Arial" pitchFamily="34" charset="0"/>
              </a:rPr>
              <a:t>(Miller, 2011)</a:t>
            </a:r>
            <a:endParaRPr lang="en-US" sz="2000" dirty="0">
              <a:solidFill>
                <a:schemeClr val="bg1"/>
              </a:solidFill>
              <a:effectLst/>
              <a:latin typeface="Arial" pitchFamily="34" charset="0"/>
              <a:cs typeface="Arial" pitchFamily="34" charset="0"/>
            </a:endParaRPr>
          </a:p>
        </p:txBody>
      </p:sp>
      <p:sp>
        <p:nvSpPr>
          <p:cNvPr id="6" name="Oval 5"/>
          <p:cNvSpPr/>
          <p:nvPr/>
        </p:nvSpPr>
        <p:spPr>
          <a:xfrm>
            <a:off x="2946400" y="4572000"/>
            <a:ext cx="1016000" cy="228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26933" y="4572000"/>
            <a:ext cx="1151467" cy="228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693773">
            <a:off x="3066103" y="5137968"/>
            <a:ext cx="991066" cy="28039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931212">
            <a:off x="3855816" y="5124052"/>
            <a:ext cx="1072572" cy="3065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639733" y="3124200"/>
            <a:ext cx="948267"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352800" y="3124200"/>
            <a:ext cx="1286933"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998133" y="6400800"/>
            <a:ext cx="3657600"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743200" y="3810000"/>
            <a:ext cx="781707" cy="578476"/>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58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95400" y="914400"/>
            <a:ext cx="7848600" cy="1143000"/>
          </a:xfrm>
        </p:spPr>
        <p:txBody>
          <a:bodyPr/>
          <a:lstStyle/>
          <a:p>
            <a:r>
              <a:rPr lang="en-US" dirty="0" smtClean="0"/>
              <a:t>NEURO-DEVELOPMENTAL MODELS OF PHONOLOGICAL AWARENESS AND READING</a:t>
            </a:r>
            <a:endParaRPr lang="en-US" dirty="0"/>
          </a:p>
        </p:txBody>
      </p:sp>
    </p:spTree>
    <p:extLst>
      <p:ext uri="{BB962C8B-B14F-4D97-AF65-F5344CB8AC3E}">
        <p14:creationId xmlns:p14="http://schemas.microsoft.com/office/powerpoint/2010/main" val="311933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9525" y="0"/>
            <a:ext cx="9144000" cy="6858000"/>
          </a:xfrm>
          <a:prstGeom prst="rect">
            <a:avLst/>
          </a:prstGeom>
          <a:gradFill flip="none" rotWithShape="1">
            <a:gsLst>
              <a:gs pos="100000">
                <a:sysClr val="windowText" lastClr="000000">
                  <a:shade val="90000"/>
                  <a:satMod val="375000"/>
                </a:sysClr>
              </a:gs>
              <a:gs pos="65000">
                <a:sysClr val="windowText" lastClr="000000">
                  <a:shade val="90000"/>
                  <a:satMod val="375000"/>
                </a:sysClr>
              </a:gs>
              <a:gs pos="86000">
                <a:srgbClr val="4E5B6F">
                  <a:tint val="88000"/>
                  <a:satMod val="400000"/>
                </a:srgbClr>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sz="2000" dirty="0">
              <a:solidFill>
                <a:prstClr val="white"/>
              </a:solidFill>
              <a:effectLst/>
            </a:endParaRPr>
          </a:p>
        </p:txBody>
      </p:sp>
      <p:sp>
        <p:nvSpPr>
          <p:cNvPr id="81" name="Text Box 3"/>
          <p:cNvSpPr txBox="1">
            <a:spLocks noChangeArrowheads="1"/>
          </p:cNvSpPr>
          <p:nvPr/>
        </p:nvSpPr>
        <p:spPr bwMode="auto">
          <a:xfrm>
            <a:off x="408296" y="1305125"/>
            <a:ext cx="8458200" cy="523875"/>
          </a:xfrm>
          <a:prstGeom prst="rect">
            <a:avLst/>
          </a:prstGeom>
          <a:noFill/>
          <a:ln w="57150">
            <a:solidFill>
              <a:schemeClr val="accent3"/>
            </a:solidFill>
            <a:miter lim="800000"/>
            <a:headEnd/>
            <a:tailEnd/>
          </a:ln>
          <a:effectLst/>
        </p:spPr>
        <p:txBody>
          <a:bodyPr wrap="square">
            <a:spAutoFit/>
          </a:bodyPr>
          <a:lstStyle/>
          <a:p>
            <a:pPr algn="ctr" fontAlgn="auto">
              <a:spcBef>
                <a:spcPct val="50000"/>
              </a:spcBef>
              <a:spcAft>
                <a:spcPts val="0"/>
              </a:spcAft>
              <a:buFont typeface="Monotype Sorts" pitchFamily="2" charset="2"/>
              <a:buNone/>
              <a:defRPr/>
            </a:pPr>
            <a:r>
              <a:rPr lang="en-US" sz="2800" kern="0" dirty="0" smtClean="0">
                <a:solidFill>
                  <a:srgbClr val="D6ECFF"/>
                </a:solidFill>
                <a:effectLst/>
                <a:latin typeface="Constantia"/>
              </a:rPr>
              <a:t>EXECUTIVE FUNCTION  </a:t>
            </a:r>
            <a:r>
              <a:rPr lang="en-US" sz="2800" kern="0" dirty="0">
                <a:solidFill>
                  <a:srgbClr val="D6ECFF"/>
                </a:solidFill>
                <a:effectLst/>
                <a:latin typeface="Constantia"/>
              </a:rPr>
              <a:t>/  INTENTION</a:t>
            </a:r>
            <a:endParaRPr lang="en-US" sz="1800" kern="0" dirty="0">
              <a:solidFill>
                <a:srgbClr val="D6ECFF"/>
              </a:solidFill>
              <a:effectLst/>
              <a:latin typeface="Constantia"/>
            </a:endParaRPr>
          </a:p>
        </p:txBody>
      </p:sp>
      <p:sp>
        <p:nvSpPr>
          <p:cNvPr id="82" name="Text Box 4"/>
          <p:cNvSpPr txBox="1">
            <a:spLocks noChangeArrowheads="1"/>
          </p:cNvSpPr>
          <p:nvPr/>
        </p:nvSpPr>
        <p:spPr bwMode="auto">
          <a:xfrm>
            <a:off x="2397559" y="2142213"/>
            <a:ext cx="3850941" cy="615553"/>
          </a:xfrm>
          <a:prstGeom prst="rect">
            <a:avLst/>
          </a:prstGeom>
          <a:noFill/>
          <a:ln w="3810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2400" kern="0" dirty="0">
                <a:solidFill>
                  <a:srgbClr val="D6ECFF"/>
                </a:solidFill>
                <a:effectLst/>
                <a:latin typeface="Constantia"/>
              </a:rPr>
              <a:t>WORKING  </a:t>
            </a:r>
            <a:r>
              <a:rPr lang="en-US" sz="2400" kern="0" dirty="0" smtClean="0">
                <a:solidFill>
                  <a:srgbClr val="D6ECFF"/>
                </a:solidFill>
                <a:effectLst/>
                <a:latin typeface="Constantia"/>
              </a:rPr>
              <a:t>MEMORY                       </a:t>
            </a:r>
            <a:r>
              <a:rPr lang="en-US" sz="1600" kern="0" dirty="0" smtClean="0">
                <a:solidFill>
                  <a:srgbClr val="D6ECFF"/>
                </a:solidFill>
                <a:effectLst/>
                <a:latin typeface="Constantia"/>
              </a:rPr>
              <a:t>(HOLD </a:t>
            </a:r>
            <a:r>
              <a:rPr lang="en-US" sz="1600" kern="0" dirty="0">
                <a:solidFill>
                  <a:srgbClr val="D6ECFF"/>
                </a:solidFill>
                <a:effectLst/>
                <a:latin typeface="Constantia"/>
              </a:rPr>
              <a:t>/ MANIPULATE</a:t>
            </a:r>
            <a:r>
              <a:rPr lang="en-US" sz="1600" kern="0" dirty="0" smtClean="0">
                <a:solidFill>
                  <a:srgbClr val="D6ECFF"/>
                </a:solidFill>
                <a:effectLst/>
                <a:latin typeface="Constantia"/>
              </a:rPr>
              <a:t>)</a:t>
            </a:r>
            <a:endParaRPr lang="en-US" sz="1600" kern="0" dirty="0">
              <a:solidFill>
                <a:srgbClr val="D6ECFF"/>
              </a:solidFill>
              <a:effectLst/>
              <a:latin typeface="Constantia"/>
            </a:endParaRPr>
          </a:p>
        </p:txBody>
      </p:sp>
      <p:sp>
        <p:nvSpPr>
          <p:cNvPr id="84" name="Text Box 11"/>
          <p:cNvSpPr txBox="1">
            <a:spLocks noChangeArrowheads="1"/>
          </p:cNvSpPr>
          <p:nvPr/>
        </p:nvSpPr>
        <p:spPr bwMode="auto">
          <a:xfrm>
            <a:off x="3400425" y="5524700"/>
            <a:ext cx="1487488" cy="244475"/>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1000" kern="0" dirty="0">
              <a:solidFill>
                <a:sysClr val="windowText" lastClr="000000"/>
              </a:solidFill>
              <a:effectLst/>
              <a:latin typeface="Constantia"/>
            </a:endParaRPr>
          </a:p>
        </p:txBody>
      </p:sp>
      <p:sp>
        <p:nvSpPr>
          <p:cNvPr id="85" name="Text Box 12"/>
          <p:cNvSpPr txBox="1">
            <a:spLocks noChangeArrowheads="1"/>
          </p:cNvSpPr>
          <p:nvPr/>
        </p:nvSpPr>
        <p:spPr bwMode="auto">
          <a:xfrm>
            <a:off x="5622308" y="5333082"/>
            <a:ext cx="1790700" cy="461665"/>
          </a:xfrm>
          <a:prstGeom prst="rect">
            <a:avLst/>
          </a:prstGeom>
          <a:noFill/>
          <a:ln w="25400">
            <a:solidFill>
              <a:schemeClr val="accent3"/>
            </a:solidFill>
            <a:miter lim="800000"/>
            <a:headEnd/>
            <a:tailEnd/>
          </a:ln>
          <a:effectLst/>
        </p:spPr>
        <p:txBody>
          <a:bodyPr wrap="square">
            <a:spAutoFit/>
          </a:bodyPr>
          <a:lstStyle/>
          <a:p>
            <a:pPr algn="ctr" fontAlgn="auto">
              <a:spcBef>
                <a:spcPct val="50000"/>
              </a:spcBef>
              <a:spcAft>
                <a:spcPts val="0"/>
              </a:spcAft>
              <a:buFont typeface="Monotype Sorts" pitchFamily="2" charset="2"/>
              <a:buNone/>
              <a:defRPr/>
            </a:pPr>
            <a:r>
              <a:rPr lang="en-US" sz="2400" kern="0" dirty="0">
                <a:solidFill>
                  <a:srgbClr val="D6ECFF"/>
                </a:solidFill>
                <a:effectLst/>
                <a:latin typeface="Constantia"/>
              </a:rPr>
              <a:t>ACOUSTIC</a:t>
            </a:r>
            <a:endParaRPr lang="en-US" sz="1600" kern="0" dirty="0">
              <a:solidFill>
                <a:srgbClr val="D6ECFF"/>
              </a:solidFill>
              <a:effectLst/>
              <a:latin typeface="Constantia"/>
            </a:endParaRPr>
          </a:p>
        </p:txBody>
      </p:sp>
      <p:sp>
        <p:nvSpPr>
          <p:cNvPr id="86" name="Text Box 13"/>
          <p:cNvSpPr txBox="1">
            <a:spLocks noChangeArrowheads="1"/>
          </p:cNvSpPr>
          <p:nvPr/>
        </p:nvSpPr>
        <p:spPr bwMode="auto">
          <a:xfrm>
            <a:off x="7489208" y="5334210"/>
            <a:ext cx="1524000" cy="461665"/>
          </a:xfrm>
          <a:prstGeom prst="rect">
            <a:avLst/>
          </a:prstGeom>
          <a:noFill/>
          <a:ln w="25400">
            <a:solidFill>
              <a:schemeClr val="accent3"/>
            </a:solidFill>
            <a:miter lim="800000"/>
            <a:headEnd/>
            <a:tailEnd/>
          </a:ln>
          <a:effectLst/>
        </p:spPr>
        <p:txBody>
          <a:bodyPr wrap="square">
            <a:spAutoFit/>
          </a:bodyPr>
          <a:lstStyle/>
          <a:p>
            <a:pPr algn="ctr" fontAlgn="auto">
              <a:spcBef>
                <a:spcPct val="50000"/>
              </a:spcBef>
              <a:spcAft>
                <a:spcPts val="0"/>
              </a:spcAft>
              <a:buFont typeface="Monotype Sorts" pitchFamily="2" charset="2"/>
              <a:buNone/>
              <a:defRPr/>
            </a:pPr>
            <a:r>
              <a:rPr lang="en-US" sz="2400" kern="0" dirty="0">
                <a:solidFill>
                  <a:srgbClr val="D6ECFF"/>
                </a:solidFill>
                <a:effectLst/>
                <a:latin typeface="Constantia"/>
              </a:rPr>
              <a:t>VISUAL</a:t>
            </a:r>
          </a:p>
        </p:txBody>
      </p:sp>
      <p:sp>
        <p:nvSpPr>
          <p:cNvPr id="104" name="Rectangle 36"/>
          <p:cNvSpPr>
            <a:spLocks noChangeArrowheads="1"/>
          </p:cNvSpPr>
          <p:nvPr/>
        </p:nvSpPr>
        <p:spPr bwMode="auto">
          <a:xfrm>
            <a:off x="169803" y="5334210"/>
            <a:ext cx="2441694" cy="461665"/>
          </a:xfrm>
          <a:prstGeom prst="rect">
            <a:avLst/>
          </a:prstGeom>
          <a:noFill/>
          <a:ln w="25400">
            <a:solidFill>
              <a:schemeClr val="accent3"/>
            </a:solidFill>
            <a:miter lim="800000"/>
            <a:headEnd/>
            <a:tailEnd/>
          </a:ln>
          <a:effectLst/>
        </p:spPr>
        <p:txBody>
          <a:bodyPr wrap="none">
            <a:spAutoFit/>
          </a:bodyPr>
          <a:lstStyle/>
          <a:p>
            <a:pPr algn="ctr" fontAlgn="auto">
              <a:spcBef>
                <a:spcPct val="50000"/>
              </a:spcBef>
              <a:spcAft>
                <a:spcPts val="0"/>
              </a:spcAft>
              <a:buFont typeface="Monotype Sorts" pitchFamily="2" charset="2"/>
              <a:buNone/>
              <a:defRPr/>
            </a:pPr>
            <a:r>
              <a:rPr lang="en-US" sz="1000" kern="0" dirty="0">
                <a:solidFill>
                  <a:srgbClr val="D6ECFF"/>
                </a:solidFill>
                <a:effectLst/>
                <a:latin typeface="Constantia"/>
              </a:rPr>
              <a:t>    </a:t>
            </a:r>
            <a:r>
              <a:rPr lang="en-US" sz="2400" kern="0" dirty="0">
                <a:solidFill>
                  <a:srgbClr val="D6ECFF"/>
                </a:solidFill>
                <a:effectLst/>
                <a:latin typeface="Constantia"/>
              </a:rPr>
              <a:t>ORAL MOTOR </a:t>
            </a:r>
            <a:endParaRPr lang="en-US" sz="1000" kern="0" dirty="0">
              <a:solidFill>
                <a:srgbClr val="D6ECFF"/>
              </a:solidFill>
              <a:effectLst/>
              <a:latin typeface="Constantia"/>
            </a:endParaRPr>
          </a:p>
        </p:txBody>
      </p:sp>
      <p:sp>
        <p:nvSpPr>
          <p:cNvPr id="105" name="Rectangle 37"/>
          <p:cNvSpPr>
            <a:spLocks noChangeArrowheads="1"/>
          </p:cNvSpPr>
          <p:nvPr/>
        </p:nvSpPr>
        <p:spPr bwMode="auto">
          <a:xfrm>
            <a:off x="2681878" y="5334210"/>
            <a:ext cx="2856872" cy="461665"/>
          </a:xfrm>
          <a:prstGeom prst="rect">
            <a:avLst/>
          </a:prstGeom>
          <a:noFill/>
          <a:ln w="25400">
            <a:solidFill>
              <a:schemeClr val="accent3"/>
            </a:solidFill>
            <a:miter lim="800000"/>
            <a:headEnd/>
            <a:tailEnd/>
          </a:ln>
          <a:effectLst/>
        </p:spPr>
        <p:txBody>
          <a:bodyPr wrap="none">
            <a:spAutoFit/>
          </a:bodyPr>
          <a:lstStyle/>
          <a:p>
            <a:pPr algn="ctr" fontAlgn="auto">
              <a:spcBef>
                <a:spcPct val="50000"/>
              </a:spcBef>
              <a:spcAft>
                <a:spcPts val="0"/>
              </a:spcAft>
              <a:buFont typeface="Monotype Sorts" pitchFamily="2" charset="2"/>
              <a:buNone/>
              <a:defRPr/>
            </a:pPr>
            <a:r>
              <a:rPr lang="en-US" sz="2400" kern="0" dirty="0">
                <a:solidFill>
                  <a:srgbClr val="D6ECFF"/>
                </a:solidFill>
                <a:effectLst/>
                <a:latin typeface="Constantia"/>
              </a:rPr>
              <a:t>SOMATOSENSORY</a:t>
            </a:r>
            <a:endParaRPr lang="en-US" sz="1600" kern="0" dirty="0">
              <a:solidFill>
                <a:srgbClr val="D6ECFF"/>
              </a:solidFill>
              <a:effectLst/>
              <a:latin typeface="Constantia"/>
            </a:endParaRPr>
          </a:p>
        </p:txBody>
      </p:sp>
      <p:sp>
        <p:nvSpPr>
          <p:cNvPr id="107" name="Text Box 7"/>
          <p:cNvSpPr txBox="1">
            <a:spLocks noChangeArrowheads="1"/>
          </p:cNvSpPr>
          <p:nvPr/>
        </p:nvSpPr>
        <p:spPr bwMode="auto">
          <a:xfrm>
            <a:off x="2320929" y="6100762"/>
            <a:ext cx="4727574" cy="523220"/>
          </a:xfrm>
          <a:prstGeom prst="rect">
            <a:avLst/>
          </a:prstGeom>
          <a:noFill/>
          <a:ln w="57150">
            <a:solidFill>
              <a:schemeClr val="accent3"/>
            </a:solidFill>
            <a:miter lim="800000"/>
            <a:headEnd/>
            <a:tailEnd/>
          </a:ln>
          <a:effectLst/>
        </p:spPr>
        <p:txBody>
          <a:bodyPr>
            <a:spAutoFit/>
          </a:bodyPr>
          <a:lstStyle/>
          <a:p>
            <a:pPr algn="ctr" fontAlgn="auto">
              <a:spcBef>
                <a:spcPct val="50000"/>
              </a:spcBef>
              <a:spcAft>
                <a:spcPts val="0"/>
              </a:spcAft>
              <a:buFont typeface="Monotype Sorts" pitchFamily="2" charset="2"/>
              <a:buNone/>
              <a:defRPr/>
            </a:pPr>
            <a:r>
              <a:rPr lang="en-US" sz="2800" b="1" kern="0" dirty="0">
                <a:solidFill>
                  <a:srgbClr val="D6ECFF"/>
                </a:solidFill>
                <a:effectLst/>
                <a:latin typeface="Constantia"/>
              </a:rPr>
              <a:t>ATTENTION  </a:t>
            </a:r>
            <a:r>
              <a:rPr lang="en-US" sz="2800" b="1" kern="0" dirty="0" smtClean="0">
                <a:solidFill>
                  <a:srgbClr val="D6ECFF"/>
                </a:solidFill>
                <a:effectLst/>
                <a:latin typeface="Constantia"/>
              </a:rPr>
              <a:t>/  </a:t>
            </a:r>
            <a:r>
              <a:rPr lang="en-US" sz="2800" b="1" kern="0" dirty="0">
                <a:solidFill>
                  <a:srgbClr val="D6ECFF"/>
                </a:solidFill>
                <a:effectLst/>
                <a:latin typeface="Constantia"/>
              </a:rPr>
              <a:t>AROUSAL</a:t>
            </a:r>
            <a:endParaRPr lang="en-US" sz="1050" b="1" kern="0" dirty="0">
              <a:solidFill>
                <a:srgbClr val="D6ECFF"/>
              </a:solidFill>
              <a:effectLst/>
              <a:latin typeface="Constantia"/>
            </a:endParaRPr>
          </a:p>
        </p:txBody>
      </p:sp>
      <p:sp>
        <p:nvSpPr>
          <p:cNvPr id="123" name="Rectangle 49"/>
          <p:cNvSpPr>
            <a:spLocks noChangeArrowheads="1"/>
          </p:cNvSpPr>
          <p:nvPr/>
        </p:nvSpPr>
        <p:spPr bwMode="auto">
          <a:xfrm rot="-21579536">
            <a:off x="3806539" y="3120461"/>
            <a:ext cx="184731" cy="215444"/>
          </a:xfrm>
          <a:prstGeom prst="rect">
            <a:avLst/>
          </a:prstGeom>
          <a:noFill/>
          <a:ln w="28575">
            <a:noFill/>
            <a:miter lim="800000"/>
            <a:headEnd/>
            <a:tailEnd/>
          </a:ln>
          <a:effectLst/>
        </p:spPr>
        <p:txBody>
          <a:bodyPr wrap="none">
            <a:spAutoFit/>
          </a:bodyPr>
          <a:lstStyle/>
          <a:p>
            <a:pPr fontAlgn="auto">
              <a:spcBef>
                <a:spcPts val="0"/>
              </a:spcBef>
              <a:spcAft>
                <a:spcPts val="0"/>
              </a:spcAft>
              <a:defRPr/>
            </a:pPr>
            <a:endParaRPr lang="en-US" sz="800" kern="0" dirty="0">
              <a:solidFill>
                <a:sysClr val="windowText" lastClr="000000"/>
              </a:solidFill>
              <a:effectLst/>
              <a:latin typeface="Constantia"/>
            </a:endParaRPr>
          </a:p>
        </p:txBody>
      </p:sp>
      <p:sp>
        <p:nvSpPr>
          <p:cNvPr id="124" name="Text Box 50"/>
          <p:cNvSpPr txBox="1">
            <a:spLocks noChangeArrowheads="1"/>
          </p:cNvSpPr>
          <p:nvPr/>
        </p:nvSpPr>
        <p:spPr bwMode="auto">
          <a:xfrm>
            <a:off x="1997076" y="3252720"/>
            <a:ext cx="1846980" cy="461665"/>
          </a:xfrm>
          <a:prstGeom prst="rect">
            <a:avLst/>
          </a:prstGeom>
          <a:noFill/>
          <a:ln w="9525">
            <a:noFill/>
            <a:miter lim="800000"/>
            <a:headEnd/>
            <a:tailEnd/>
          </a:ln>
          <a:effectLst/>
        </p:spPr>
        <p:txBody>
          <a:bodyPr wrap="none">
            <a:spAutoFit/>
          </a:bodyPr>
          <a:lstStyle/>
          <a:p>
            <a:pPr fontAlgn="auto">
              <a:spcBef>
                <a:spcPts val="0"/>
              </a:spcBef>
              <a:spcAft>
                <a:spcPts val="0"/>
              </a:spcAft>
              <a:buFont typeface="Monotype Sorts" pitchFamily="2" charset="2"/>
              <a:buNone/>
              <a:defRPr/>
            </a:pPr>
            <a:r>
              <a:rPr lang="en-US" sz="2400" kern="0" dirty="0">
                <a:solidFill>
                  <a:srgbClr val="D6ECFF"/>
                </a:solidFill>
                <a:effectLst/>
                <a:latin typeface="Constantia"/>
              </a:rPr>
              <a:t>PHONEMIC</a:t>
            </a:r>
            <a:endParaRPr lang="en-US" sz="1800" kern="0" dirty="0">
              <a:solidFill>
                <a:srgbClr val="D6ECFF"/>
              </a:solidFill>
              <a:effectLst/>
              <a:latin typeface="Constantia"/>
            </a:endParaRPr>
          </a:p>
        </p:txBody>
      </p:sp>
      <p:sp>
        <p:nvSpPr>
          <p:cNvPr id="125" name="Text Box 51"/>
          <p:cNvSpPr txBox="1">
            <a:spLocks noChangeArrowheads="1"/>
          </p:cNvSpPr>
          <p:nvPr/>
        </p:nvSpPr>
        <p:spPr bwMode="auto">
          <a:xfrm>
            <a:off x="5353052" y="3252720"/>
            <a:ext cx="2840842" cy="461665"/>
          </a:xfrm>
          <a:prstGeom prst="rect">
            <a:avLst/>
          </a:prstGeom>
          <a:noFill/>
          <a:ln w="9525">
            <a:noFill/>
            <a:miter lim="800000"/>
            <a:headEnd/>
            <a:tailEnd/>
          </a:ln>
          <a:effectLst/>
        </p:spPr>
        <p:txBody>
          <a:bodyPr wrap="none">
            <a:spAutoFit/>
          </a:bodyPr>
          <a:lstStyle/>
          <a:p>
            <a:pPr fontAlgn="auto">
              <a:spcBef>
                <a:spcPts val="0"/>
              </a:spcBef>
              <a:spcAft>
                <a:spcPts val="0"/>
              </a:spcAft>
              <a:buFont typeface="Monotype Sorts" pitchFamily="2" charset="2"/>
              <a:buNone/>
              <a:defRPr/>
            </a:pPr>
            <a:r>
              <a:rPr lang="en-US" sz="2400" kern="0" dirty="0">
                <a:solidFill>
                  <a:srgbClr val="D6ECFF"/>
                </a:solidFill>
                <a:effectLst/>
                <a:latin typeface="Constantia"/>
              </a:rPr>
              <a:t>REPRESENTATION</a:t>
            </a:r>
            <a:endParaRPr lang="en-US" sz="3600" kern="0" dirty="0">
              <a:solidFill>
                <a:srgbClr val="D6ECFF"/>
              </a:solidFill>
              <a:effectLst/>
              <a:latin typeface="Constantia"/>
            </a:endParaRPr>
          </a:p>
        </p:txBody>
      </p:sp>
      <p:sp>
        <p:nvSpPr>
          <p:cNvPr id="126" name="Rectangle 52"/>
          <p:cNvSpPr>
            <a:spLocks noChangeArrowheads="1"/>
          </p:cNvSpPr>
          <p:nvPr/>
        </p:nvSpPr>
        <p:spPr bwMode="auto">
          <a:xfrm>
            <a:off x="1752600" y="3176520"/>
            <a:ext cx="6515100" cy="609600"/>
          </a:xfrm>
          <a:prstGeom prst="rect">
            <a:avLst/>
          </a:prstGeom>
          <a:noFill/>
          <a:ln w="38100">
            <a:solidFill>
              <a:schemeClr val="accent3"/>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29" name="Text Box 55"/>
          <p:cNvSpPr txBox="1">
            <a:spLocks noChangeArrowheads="1"/>
          </p:cNvSpPr>
          <p:nvPr/>
        </p:nvSpPr>
        <p:spPr bwMode="auto">
          <a:xfrm>
            <a:off x="6629400" y="2314484"/>
            <a:ext cx="1752600" cy="677108"/>
          </a:xfrm>
          <a:prstGeom prst="rect">
            <a:avLst/>
          </a:prstGeom>
          <a:noFill/>
          <a:ln w="38100">
            <a:solidFill>
              <a:schemeClr val="accent3"/>
            </a:solidFill>
            <a:miter lim="800000"/>
            <a:headEnd/>
            <a:tailEnd/>
          </a:ln>
          <a:effectLst/>
        </p:spPr>
        <p:txBody>
          <a:bodyPr wrap="square">
            <a:spAutoFit/>
          </a:bodyPr>
          <a:lstStyle/>
          <a:p>
            <a:pPr algn="ctr" fontAlgn="auto">
              <a:spcBef>
                <a:spcPts val="0"/>
              </a:spcBef>
              <a:spcAft>
                <a:spcPts val="0"/>
              </a:spcAft>
              <a:buFont typeface="Monotype Sorts" pitchFamily="2" charset="2"/>
              <a:buNone/>
              <a:defRPr/>
            </a:pPr>
            <a:r>
              <a:rPr lang="en-US" sz="2400" kern="0" dirty="0">
                <a:solidFill>
                  <a:srgbClr val="D6ECFF"/>
                </a:solidFill>
                <a:effectLst/>
                <a:latin typeface="Constantia"/>
              </a:rPr>
              <a:t>PROSODIC</a:t>
            </a:r>
            <a:endParaRPr lang="en-US" sz="1400" kern="0" dirty="0">
              <a:solidFill>
                <a:srgbClr val="D6ECFF"/>
              </a:solidFill>
              <a:effectLst/>
              <a:latin typeface="Constantia"/>
            </a:endParaRPr>
          </a:p>
          <a:p>
            <a:pPr algn="ctr" fontAlgn="auto">
              <a:spcBef>
                <a:spcPts val="0"/>
              </a:spcBef>
              <a:spcAft>
                <a:spcPts val="0"/>
              </a:spcAft>
              <a:buFont typeface="Monotype Sorts" pitchFamily="2" charset="2"/>
              <a:buNone/>
              <a:defRPr/>
            </a:pPr>
            <a:r>
              <a:rPr lang="en-US" sz="1400" kern="0" dirty="0">
                <a:solidFill>
                  <a:srgbClr val="D6ECFF"/>
                </a:solidFill>
                <a:effectLst/>
                <a:latin typeface="Constantia"/>
              </a:rPr>
              <a:t> (WORD LEVEL)</a:t>
            </a:r>
            <a:endParaRPr lang="en-US" sz="6600" kern="0" dirty="0">
              <a:solidFill>
                <a:srgbClr val="D6ECFF"/>
              </a:solidFill>
              <a:effectLst/>
              <a:latin typeface="Constantia"/>
            </a:endParaRPr>
          </a:p>
        </p:txBody>
      </p:sp>
      <p:grpSp>
        <p:nvGrpSpPr>
          <p:cNvPr id="2" name="Group 72"/>
          <p:cNvGrpSpPr>
            <a:grpSpLocks/>
          </p:cNvGrpSpPr>
          <p:nvPr/>
        </p:nvGrpSpPr>
        <p:grpSpPr bwMode="auto">
          <a:xfrm>
            <a:off x="1105012" y="3876675"/>
            <a:ext cx="397197" cy="1089026"/>
            <a:chOff x="3791546" y="3937001"/>
            <a:chExt cx="548282" cy="1306513"/>
          </a:xfrm>
        </p:grpSpPr>
        <p:sp>
          <p:nvSpPr>
            <p:cNvPr id="144" name="Rectangle 41"/>
            <p:cNvSpPr>
              <a:spLocks noChangeArrowheads="1"/>
            </p:cNvSpPr>
            <p:nvPr/>
          </p:nvSpPr>
          <p:spPr bwMode="auto">
            <a:xfrm>
              <a:off x="3791546" y="3937001"/>
              <a:ext cx="548282" cy="1306513"/>
            </a:xfrm>
            <a:prstGeom prst="rect">
              <a:avLst/>
            </a:prstGeom>
            <a:solidFill>
              <a:srgbClr val="FFFFFF"/>
            </a:solidFill>
            <a:ln w="28575">
              <a:solidFill>
                <a:srgbClr val="000000"/>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45" name="Oval 42"/>
            <p:cNvSpPr>
              <a:spLocks noChangeArrowheads="1"/>
            </p:cNvSpPr>
            <p:nvPr/>
          </p:nvSpPr>
          <p:spPr bwMode="auto">
            <a:xfrm>
              <a:off x="3791546" y="3937001"/>
              <a:ext cx="548282" cy="434975"/>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46" name="Oval 43"/>
            <p:cNvSpPr>
              <a:spLocks noChangeArrowheads="1"/>
            </p:cNvSpPr>
            <p:nvPr/>
          </p:nvSpPr>
          <p:spPr bwMode="auto">
            <a:xfrm>
              <a:off x="3791546" y="4371976"/>
              <a:ext cx="548282" cy="436563"/>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47"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sp>
        <p:nvSpPr>
          <p:cNvPr id="151" name="TextBox 150"/>
          <p:cNvSpPr txBox="1"/>
          <p:nvPr/>
        </p:nvSpPr>
        <p:spPr>
          <a:xfrm>
            <a:off x="7315200" y="152400"/>
            <a:ext cx="2362200" cy="707886"/>
          </a:xfrm>
          <a:prstGeom prst="rect">
            <a:avLst/>
          </a:prstGeom>
          <a:noFill/>
        </p:spPr>
        <p:txBody>
          <a:bodyPr wrap="square" rtlCol="0">
            <a:spAutoFit/>
          </a:bodyPr>
          <a:lstStyle/>
          <a:p>
            <a:pPr fontAlgn="auto">
              <a:spcBef>
                <a:spcPts val="0"/>
              </a:spcBef>
              <a:spcAft>
                <a:spcPts val="0"/>
              </a:spcAft>
              <a:defRPr/>
            </a:pPr>
            <a:r>
              <a:rPr lang="en-US" sz="2000" kern="0" dirty="0" smtClean="0">
                <a:solidFill>
                  <a:srgbClr val="FFFF00"/>
                </a:solidFill>
                <a:effectLst/>
                <a:latin typeface="Constantia"/>
              </a:rPr>
              <a:t>(Alexander &amp; Slinger, 2004)</a:t>
            </a:r>
            <a:endParaRPr lang="en-US" sz="2000" kern="0" dirty="0">
              <a:solidFill>
                <a:srgbClr val="FFFF00"/>
              </a:solidFill>
              <a:effectLst/>
              <a:latin typeface="Constantia"/>
            </a:endParaRPr>
          </a:p>
        </p:txBody>
      </p:sp>
      <p:sp>
        <p:nvSpPr>
          <p:cNvPr id="79" name="Text Box 3"/>
          <p:cNvSpPr txBox="1">
            <a:spLocks noChangeArrowheads="1"/>
          </p:cNvSpPr>
          <p:nvPr/>
        </p:nvSpPr>
        <p:spPr bwMode="auto">
          <a:xfrm>
            <a:off x="1905000" y="152553"/>
            <a:ext cx="5029200" cy="794265"/>
          </a:xfrm>
          <a:prstGeom prst="rect">
            <a:avLst/>
          </a:prstGeom>
          <a:noFill/>
          <a:ln w="76200">
            <a:solidFill>
              <a:schemeClr val="accent2"/>
            </a:solidFill>
            <a:miter lim="800000"/>
            <a:headEnd/>
            <a:tailEnd/>
          </a:ln>
          <a:effectLst/>
        </p:spPr>
        <p:txBody>
          <a:bodyPr wrap="square" lIns="0" tIns="0" rIns="0" bIns="0" anchor="ctr" anchorCtr="0">
            <a:noAutofit/>
          </a:bodyPr>
          <a:lstStyle/>
          <a:p>
            <a:pPr algn="ctr" fontAlgn="auto">
              <a:spcBef>
                <a:spcPts val="0"/>
              </a:spcBef>
              <a:spcAft>
                <a:spcPts val="0"/>
              </a:spcAft>
              <a:defRPr/>
            </a:pPr>
            <a:r>
              <a:rPr lang="en-US" sz="6000" b="1" spc="-100" dirty="0" smtClean="0">
                <a:solidFill>
                  <a:srgbClr val="0F6FC6"/>
                </a:solidFill>
                <a:effectLst/>
                <a:latin typeface="Tw Cen MT"/>
              </a:rPr>
              <a:t> </a:t>
            </a:r>
            <a:r>
              <a:rPr lang="en-US" sz="4400" kern="0" dirty="0">
                <a:solidFill>
                  <a:srgbClr val="D6ECFF"/>
                </a:solidFill>
                <a:effectLst/>
                <a:latin typeface="Constantia"/>
              </a:rPr>
              <a:t>PHONOLOGY</a:t>
            </a:r>
          </a:p>
          <a:p>
            <a:pPr algn="ctr" fontAlgn="auto">
              <a:spcBef>
                <a:spcPts val="0"/>
              </a:spcBef>
              <a:spcAft>
                <a:spcPts val="0"/>
              </a:spcAft>
              <a:defRPr/>
            </a:pPr>
            <a:endParaRPr lang="en-US" sz="2800" kern="0" dirty="0">
              <a:solidFill>
                <a:srgbClr val="D6ECFF"/>
              </a:solidFill>
              <a:effectLst/>
              <a:latin typeface="Constantia"/>
            </a:endParaRPr>
          </a:p>
        </p:txBody>
      </p:sp>
      <p:sp>
        <p:nvSpPr>
          <p:cNvPr id="97" name="Line 34"/>
          <p:cNvSpPr>
            <a:spLocks noChangeShapeType="1"/>
          </p:cNvSpPr>
          <p:nvPr/>
        </p:nvSpPr>
        <p:spPr bwMode="auto">
          <a:xfrm flipV="1">
            <a:off x="1295400" y="5014784"/>
            <a:ext cx="0" cy="317500"/>
          </a:xfrm>
          <a:prstGeom prst="line">
            <a:avLst/>
          </a:prstGeom>
          <a:noFill/>
          <a:ln w="4127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08" name="Line 34"/>
          <p:cNvSpPr>
            <a:spLocks noChangeShapeType="1"/>
          </p:cNvSpPr>
          <p:nvPr/>
        </p:nvSpPr>
        <p:spPr bwMode="auto">
          <a:xfrm flipV="1">
            <a:off x="3836788" y="5027484"/>
            <a:ext cx="0" cy="317500"/>
          </a:xfrm>
          <a:prstGeom prst="line">
            <a:avLst/>
          </a:prstGeom>
          <a:noFill/>
          <a:ln w="4127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0" name="Line 34"/>
          <p:cNvSpPr>
            <a:spLocks noChangeShapeType="1"/>
          </p:cNvSpPr>
          <p:nvPr/>
        </p:nvSpPr>
        <p:spPr bwMode="auto">
          <a:xfrm flipV="1">
            <a:off x="6553227" y="5020472"/>
            <a:ext cx="0" cy="317500"/>
          </a:xfrm>
          <a:prstGeom prst="line">
            <a:avLst/>
          </a:prstGeom>
          <a:noFill/>
          <a:ln w="4127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9" name="Line 34"/>
          <p:cNvSpPr>
            <a:spLocks noChangeShapeType="1"/>
          </p:cNvSpPr>
          <p:nvPr/>
        </p:nvSpPr>
        <p:spPr bwMode="auto">
          <a:xfrm flipV="1">
            <a:off x="8305800" y="5022721"/>
            <a:ext cx="0" cy="317500"/>
          </a:xfrm>
          <a:prstGeom prst="line">
            <a:avLst/>
          </a:prstGeom>
          <a:noFill/>
          <a:ln w="4127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2" name="Line 34"/>
          <p:cNvSpPr>
            <a:spLocks noChangeShapeType="1"/>
          </p:cNvSpPr>
          <p:nvPr/>
        </p:nvSpPr>
        <p:spPr bwMode="auto">
          <a:xfrm flipV="1">
            <a:off x="1616070" y="3796309"/>
            <a:ext cx="1095551" cy="616597"/>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3" name="Line 34"/>
          <p:cNvSpPr>
            <a:spLocks noChangeShapeType="1"/>
          </p:cNvSpPr>
          <p:nvPr/>
        </p:nvSpPr>
        <p:spPr bwMode="auto">
          <a:xfrm flipH="1" flipV="1">
            <a:off x="5624392" y="3798716"/>
            <a:ext cx="700303" cy="728428"/>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4" name="Line 34"/>
          <p:cNvSpPr>
            <a:spLocks noChangeShapeType="1"/>
          </p:cNvSpPr>
          <p:nvPr/>
        </p:nvSpPr>
        <p:spPr bwMode="auto">
          <a:xfrm flipV="1">
            <a:off x="4029713" y="3778925"/>
            <a:ext cx="583526" cy="771970"/>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57" name="Line 34"/>
          <p:cNvSpPr>
            <a:spLocks noChangeShapeType="1"/>
          </p:cNvSpPr>
          <p:nvPr/>
        </p:nvSpPr>
        <p:spPr bwMode="auto">
          <a:xfrm flipH="1" flipV="1">
            <a:off x="7169880" y="3762268"/>
            <a:ext cx="900248" cy="658164"/>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76" name="Line 34"/>
          <p:cNvSpPr>
            <a:spLocks noChangeShapeType="1"/>
          </p:cNvSpPr>
          <p:nvPr/>
        </p:nvSpPr>
        <p:spPr bwMode="auto">
          <a:xfrm flipV="1">
            <a:off x="4419600" y="914554"/>
            <a:ext cx="0" cy="457201"/>
          </a:xfrm>
          <a:prstGeom prst="line">
            <a:avLst/>
          </a:prstGeom>
          <a:noFill/>
          <a:ln w="76200">
            <a:solidFill>
              <a:schemeClr val="bg2"/>
            </a:solidFill>
            <a:round/>
            <a:headEnd type="triangl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nvGrpSpPr>
          <p:cNvPr id="3" name="Group 72"/>
          <p:cNvGrpSpPr>
            <a:grpSpLocks/>
          </p:cNvGrpSpPr>
          <p:nvPr/>
        </p:nvGrpSpPr>
        <p:grpSpPr bwMode="auto">
          <a:xfrm rot="5400000">
            <a:off x="4460729" y="2930686"/>
            <a:ext cx="397197" cy="1089026"/>
            <a:chOff x="3791546" y="3937001"/>
            <a:chExt cx="548282" cy="1306513"/>
          </a:xfrm>
        </p:grpSpPr>
        <p:sp>
          <p:nvSpPr>
            <p:cNvPr id="69" name="Rectangle 41"/>
            <p:cNvSpPr>
              <a:spLocks noChangeArrowheads="1"/>
            </p:cNvSpPr>
            <p:nvPr/>
          </p:nvSpPr>
          <p:spPr bwMode="auto">
            <a:xfrm>
              <a:off x="3791546" y="3937001"/>
              <a:ext cx="548282" cy="1306513"/>
            </a:xfrm>
            <a:prstGeom prst="rect">
              <a:avLst/>
            </a:prstGeom>
            <a:solidFill>
              <a:srgbClr val="FFFFFF"/>
            </a:solidFill>
            <a:ln w="28575">
              <a:solidFill>
                <a:srgbClr val="000000"/>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70" name="Oval 42"/>
            <p:cNvSpPr>
              <a:spLocks noChangeArrowheads="1"/>
            </p:cNvSpPr>
            <p:nvPr/>
          </p:nvSpPr>
          <p:spPr bwMode="auto">
            <a:xfrm>
              <a:off x="3791546" y="3937001"/>
              <a:ext cx="548282" cy="434975"/>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71" name="Oval 43"/>
            <p:cNvSpPr>
              <a:spLocks noChangeArrowheads="1"/>
            </p:cNvSpPr>
            <p:nvPr/>
          </p:nvSpPr>
          <p:spPr bwMode="auto">
            <a:xfrm>
              <a:off x="3791546" y="4371976"/>
              <a:ext cx="548282" cy="436563"/>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72"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grpSp>
        <p:nvGrpSpPr>
          <p:cNvPr id="4" name="Group 72"/>
          <p:cNvGrpSpPr>
            <a:grpSpLocks/>
          </p:cNvGrpSpPr>
          <p:nvPr/>
        </p:nvGrpSpPr>
        <p:grpSpPr bwMode="auto">
          <a:xfrm>
            <a:off x="3657700" y="3876675"/>
            <a:ext cx="397197" cy="1089026"/>
            <a:chOff x="3791546" y="3937001"/>
            <a:chExt cx="548282" cy="1306513"/>
          </a:xfrm>
        </p:grpSpPr>
        <p:sp>
          <p:nvSpPr>
            <p:cNvPr id="74" name="Rectangle 41"/>
            <p:cNvSpPr>
              <a:spLocks noChangeArrowheads="1"/>
            </p:cNvSpPr>
            <p:nvPr/>
          </p:nvSpPr>
          <p:spPr bwMode="auto">
            <a:xfrm>
              <a:off x="3791546" y="3937001"/>
              <a:ext cx="548282" cy="1306513"/>
            </a:xfrm>
            <a:prstGeom prst="rect">
              <a:avLst/>
            </a:prstGeom>
            <a:solidFill>
              <a:srgbClr val="FFFFFF"/>
            </a:solidFill>
            <a:ln w="28575">
              <a:solidFill>
                <a:srgbClr val="000000"/>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75" name="Oval 42"/>
            <p:cNvSpPr>
              <a:spLocks noChangeArrowheads="1"/>
            </p:cNvSpPr>
            <p:nvPr/>
          </p:nvSpPr>
          <p:spPr bwMode="auto">
            <a:xfrm>
              <a:off x="3791546" y="3937001"/>
              <a:ext cx="548282" cy="434975"/>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76" name="Oval 43"/>
            <p:cNvSpPr>
              <a:spLocks noChangeArrowheads="1"/>
            </p:cNvSpPr>
            <p:nvPr/>
          </p:nvSpPr>
          <p:spPr bwMode="auto">
            <a:xfrm>
              <a:off x="3791546" y="4371976"/>
              <a:ext cx="548282" cy="436563"/>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77"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grpSp>
        <p:nvGrpSpPr>
          <p:cNvPr id="5" name="Group 72"/>
          <p:cNvGrpSpPr>
            <a:grpSpLocks/>
          </p:cNvGrpSpPr>
          <p:nvPr/>
        </p:nvGrpSpPr>
        <p:grpSpPr bwMode="auto">
          <a:xfrm>
            <a:off x="6324657" y="3876675"/>
            <a:ext cx="397197" cy="1089026"/>
            <a:chOff x="3791546" y="3937001"/>
            <a:chExt cx="548282" cy="1306513"/>
          </a:xfrm>
        </p:grpSpPr>
        <p:sp>
          <p:nvSpPr>
            <p:cNvPr id="98" name="Rectangle 41"/>
            <p:cNvSpPr>
              <a:spLocks noChangeArrowheads="1"/>
            </p:cNvSpPr>
            <p:nvPr/>
          </p:nvSpPr>
          <p:spPr bwMode="auto">
            <a:xfrm>
              <a:off x="3791546" y="3937001"/>
              <a:ext cx="548282" cy="1306513"/>
            </a:xfrm>
            <a:prstGeom prst="rect">
              <a:avLst/>
            </a:prstGeom>
            <a:solidFill>
              <a:srgbClr val="FFFFFF"/>
            </a:solidFill>
            <a:ln w="28575">
              <a:solidFill>
                <a:srgbClr val="000000"/>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99" name="Oval 42"/>
            <p:cNvSpPr>
              <a:spLocks noChangeArrowheads="1"/>
            </p:cNvSpPr>
            <p:nvPr/>
          </p:nvSpPr>
          <p:spPr bwMode="auto">
            <a:xfrm>
              <a:off x="3791546" y="3937001"/>
              <a:ext cx="548282" cy="434975"/>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00" name="Oval 43"/>
            <p:cNvSpPr>
              <a:spLocks noChangeArrowheads="1"/>
            </p:cNvSpPr>
            <p:nvPr/>
          </p:nvSpPr>
          <p:spPr bwMode="auto">
            <a:xfrm>
              <a:off x="3791546" y="4371976"/>
              <a:ext cx="548282" cy="436563"/>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01"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grpSp>
        <p:nvGrpSpPr>
          <p:cNvPr id="6" name="Group 72"/>
          <p:cNvGrpSpPr>
            <a:grpSpLocks/>
          </p:cNvGrpSpPr>
          <p:nvPr/>
        </p:nvGrpSpPr>
        <p:grpSpPr bwMode="auto">
          <a:xfrm>
            <a:off x="8077300" y="3876675"/>
            <a:ext cx="397197" cy="1089026"/>
            <a:chOff x="3791546" y="3937001"/>
            <a:chExt cx="548282" cy="1306513"/>
          </a:xfrm>
        </p:grpSpPr>
        <p:sp>
          <p:nvSpPr>
            <p:cNvPr id="103" name="Rectangle 41"/>
            <p:cNvSpPr>
              <a:spLocks noChangeArrowheads="1"/>
            </p:cNvSpPr>
            <p:nvPr/>
          </p:nvSpPr>
          <p:spPr bwMode="auto">
            <a:xfrm>
              <a:off x="3791546" y="3937001"/>
              <a:ext cx="548282" cy="1306513"/>
            </a:xfrm>
            <a:prstGeom prst="rect">
              <a:avLst/>
            </a:prstGeom>
            <a:solidFill>
              <a:srgbClr val="FFFFFF"/>
            </a:solidFill>
            <a:ln w="28575">
              <a:solidFill>
                <a:srgbClr val="000000"/>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06" name="Oval 42"/>
            <p:cNvSpPr>
              <a:spLocks noChangeArrowheads="1"/>
            </p:cNvSpPr>
            <p:nvPr/>
          </p:nvSpPr>
          <p:spPr bwMode="auto">
            <a:xfrm>
              <a:off x="3791546" y="3937001"/>
              <a:ext cx="548282" cy="434975"/>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09" name="Oval 43"/>
            <p:cNvSpPr>
              <a:spLocks noChangeArrowheads="1"/>
            </p:cNvSpPr>
            <p:nvPr/>
          </p:nvSpPr>
          <p:spPr bwMode="auto">
            <a:xfrm>
              <a:off x="3791546" y="4371976"/>
              <a:ext cx="548282" cy="436563"/>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11"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grpSp>
        <p:nvGrpSpPr>
          <p:cNvPr id="7" name="Group 72"/>
          <p:cNvGrpSpPr>
            <a:grpSpLocks/>
          </p:cNvGrpSpPr>
          <p:nvPr/>
        </p:nvGrpSpPr>
        <p:grpSpPr bwMode="auto">
          <a:xfrm rot="5400000">
            <a:off x="7334188" y="1559086"/>
            <a:ext cx="397197" cy="1089026"/>
            <a:chOff x="3791546" y="3937001"/>
            <a:chExt cx="548282" cy="1306513"/>
          </a:xfrm>
        </p:grpSpPr>
        <p:sp>
          <p:nvSpPr>
            <p:cNvPr id="113" name="Rectangle 41"/>
            <p:cNvSpPr>
              <a:spLocks noChangeArrowheads="1"/>
            </p:cNvSpPr>
            <p:nvPr/>
          </p:nvSpPr>
          <p:spPr bwMode="auto">
            <a:xfrm>
              <a:off x="3791546" y="3937001"/>
              <a:ext cx="548282" cy="1306513"/>
            </a:xfrm>
            <a:prstGeom prst="rect">
              <a:avLst/>
            </a:prstGeom>
            <a:solidFill>
              <a:srgbClr val="FFFFFF"/>
            </a:solidFill>
            <a:ln w="28575">
              <a:solidFill>
                <a:srgbClr val="000000"/>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20" name="Oval 42"/>
            <p:cNvSpPr>
              <a:spLocks noChangeArrowheads="1"/>
            </p:cNvSpPr>
            <p:nvPr/>
          </p:nvSpPr>
          <p:spPr bwMode="auto">
            <a:xfrm>
              <a:off x="3791546" y="3937001"/>
              <a:ext cx="548282" cy="434975"/>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21" name="Oval 43"/>
            <p:cNvSpPr>
              <a:spLocks noChangeArrowheads="1"/>
            </p:cNvSpPr>
            <p:nvPr/>
          </p:nvSpPr>
          <p:spPr bwMode="auto">
            <a:xfrm>
              <a:off x="3791546" y="4371976"/>
              <a:ext cx="548282" cy="436563"/>
            </a:xfrm>
            <a:prstGeom prst="ellipse">
              <a:avLst/>
            </a:prstGeom>
            <a:no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22"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sp>
        <p:nvSpPr>
          <p:cNvPr id="127" name="Rectangle 126"/>
          <p:cNvSpPr/>
          <p:nvPr/>
        </p:nvSpPr>
        <p:spPr>
          <a:xfrm>
            <a:off x="2669272" y="577333"/>
            <a:ext cx="3579826" cy="369332"/>
          </a:xfrm>
          <a:prstGeom prst="rect">
            <a:avLst/>
          </a:prstGeom>
        </p:spPr>
        <p:txBody>
          <a:bodyPr wrap="none">
            <a:spAutoFit/>
          </a:bodyPr>
          <a:lstStyle/>
          <a:p>
            <a:pPr fontAlgn="auto">
              <a:spcBef>
                <a:spcPts val="0"/>
              </a:spcBef>
              <a:spcAft>
                <a:spcPts val="0"/>
              </a:spcAft>
            </a:pPr>
            <a:r>
              <a:rPr lang="en-US" sz="1800" kern="0" dirty="0" smtClean="0">
                <a:solidFill>
                  <a:srgbClr val="DBF5F9"/>
                </a:solidFill>
                <a:effectLst/>
                <a:latin typeface="Constantia"/>
              </a:rPr>
              <a:t>(PERCEPTION &amp; PRODUCTION)</a:t>
            </a:r>
            <a:endParaRPr lang="en-US" sz="1800" dirty="0">
              <a:solidFill>
                <a:srgbClr val="DBF5F9"/>
              </a:solidFill>
              <a:effectLst/>
              <a:latin typeface="Constantia"/>
            </a:endParaRPr>
          </a:p>
        </p:txBody>
      </p:sp>
      <p:sp>
        <p:nvSpPr>
          <p:cNvPr id="128" name="Line 34"/>
          <p:cNvSpPr>
            <a:spLocks noChangeShapeType="1"/>
          </p:cNvSpPr>
          <p:nvPr/>
        </p:nvSpPr>
        <p:spPr bwMode="auto">
          <a:xfrm flipV="1">
            <a:off x="4419600" y="1752608"/>
            <a:ext cx="0" cy="457201"/>
          </a:xfrm>
          <a:prstGeom prst="line">
            <a:avLst/>
          </a:prstGeom>
          <a:noFill/>
          <a:ln w="76200">
            <a:solidFill>
              <a:schemeClr val="bg2"/>
            </a:solidFill>
            <a:round/>
            <a:headEnd type="triangl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1" name="Line 34"/>
          <p:cNvSpPr>
            <a:spLocks noChangeShapeType="1"/>
          </p:cNvSpPr>
          <p:nvPr/>
        </p:nvSpPr>
        <p:spPr bwMode="auto">
          <a:xfrm flipH="1" flipV="1">
            <a:off x="5867400" y="2590800"/>
            <a:ext cx="1066800" cy="242966"/>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5" name="Line 34"/>
          <p:cNvSpPr>
            <a:spLocks noChangeShapeType="1"/>
          </p:cNvSpPr>
          <p:nvPr/>
        </p:nvSpPr>
        <p:spPr bwMode="auto">
          <a:xfrm>
            <a:off x="2286000" y="5219898"/>
            <a:ext cx="609600" cy="1"/>
          </a:xfrm>
          <a:prstGeom prst="line">
            <a:avLst/>
          </a:prstGeom>
          <a:noFill/>
          <a:ln w="4127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6" name="Line 34"/>
          <p:cNvSpPr>
            <a:spLocks noChangeShapeType="1"/>
          </p:cNvSpPr>
          <p:nvPr/>
        </p:nvSpPr>
        <p:spPr bwMode="auto">
          <a:xfrm>
            <a:off x="5257800" y="5219900"/>
            <a:ext cx="609600" cy="1"/>
          </a:xfrm>
          <a:prstGeom prst="line">
            <a:avLst/>
          </a:prstGeom>
          <a:noFill/>
          <a:ln w="4127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7" name="Line 34"/>
          <p:cNvSpPr>
            <a:spLocks noChangeShapeType="1"/>
          </p:cNvSpPr>
          <p:nvPr/>
        </p:nvSpPr>
        <p:spPr bwMode="auto">
          <a:xfrm>
            <a:off x="7162800" y="5219900"/>
            <a:ext cx="609600" cy="1"/>
          </a:xfrm>
          <a:prstGeom prst="line">
            <a:avLst/>
          </a:prstGeom>
          <a:noFill/>
          <a:ln w="4127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8" name="Line 34"/>
          <p:cNvSpPr>
            <a:spLocks noChangeShapeType="1"/>
          </p:cNvSpPr>
          <p:nvPr/>
        </p:nvSpPr>
        <p:spPr bwMode="auto">
          <a:xfrm flipV="1">
            <a:off x="457200" y="1856096"/>
            <a:ext cx="0" cy="3581400"/>
          </a:xfrm>
          <a:prstGeom prst="line">
            <a:avLst/>
          </a:prstGeom>
          <a:noFill/>
          <a:ln w="34925">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9" name="Line 34"/>
          <p:cNvSpPr>
            <a:spLocks noChangeShapeType="1"/>
          </p:cNvSpPr>
          <p:nvPr/>
        </p:nvSpPr>
        <p:spPr bwMode="auto">
          <a:xfrm flipV="1">
            <a:off x="8839200" y="1856096"/>
            <a:ext cx="0" cy="3581400"/>
          </a:xfrm>
          <a:prstGeom prst="line">
            <a:avLst/>
          </a:prstGeom>
          <a:noFill/>
          <a:ln w="34925">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40" name="Line 34"/>
          <p:cNvSpPr>
            <a:spLocks noChangeShapeType="1"/>
          </p:cNvSpPr>
          <p:nvPr/>
        </p:nvSpPr>
        <p:spPr bwMode="auto">
          <a:xfrm flipV="1">
            <a:off x="609600" y="3581400"/>
            <a:ext cx="990600" cy="0"/>
          </a:xfrm>
          <a:prstGeom prst="line">
            <a:avLst/>
          </a:prstGeom>
          <a:noFill/>
          <a:ln w="34925">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41" name="Line 34"/>
          <p:cNvSpPr>
            <a:spLocks noChangeShapeType="1"/>
          </p:cNvSpPr>
          <p:nvPr/>
        </p:nvSpPr>
        <p:spPr bwMode="auto">
          <a:xfrm flipV="1">
            <a:off x="8382000" y="2590800"/>
            <a:ext cx="457200" cy="0"/>
          </a:xfrm>
          <a:prstGeom prst="line">
            <a:avLst/>
          </a:prstGeom>
          <a:noFill/>
          <a:ln w="34925">
            <a:solidFill>
              <a:schemeClr val="bg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42" name="Line 34"/>
          <p:cNvSpPr>
            <a:spLocks noChangeShapeType="1"/>
          </p:cNvSpPr>
          <p:nvPr/>
        </p:nvSpPr>
        <p:spPr bwMode="auto">
          <a:xfrm flipV="1">
            <a:off x="4419600" y="2743400"/>
            <a:ext cx="0" cy="457201"/>
          </a:xfrm>
          <a:prstGeom prst="line">
            <a:avLst/>
          </a:prstGeom>
          <a:noFill/>
          <a:ln w="76200">
            <a:solidFill>
              <a:schemeClr val="bg2"/>
            </a:solidFill>
            <a:round/>
            <a:headEnd type="triangl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48" name="Freeform 64"/>
          <p:cNvSpPr>
            <a:spLocks/>
          </p:cNvSpPr>
          <p:nvPr/>
        </p:nvSpPr>
        <p:spPr bwMode="auto">
          <a:xfrm>
            <a:off x="0" y="4267200"/>
            <a:ext cx="2057400" cy="2222500"/>
          </a:xfrm>
          <a:custGeom>
            <a:avLst/>
            <a:gdLst/>
            <a:ahLst/>
            <a:cxnLst>
              <a:cxn ang="0">
                <a:pos x="224" y="0"/>
              </a:cxn>
              <a:cxn ang="0">
                <a:pos x="128" y="1056"/>
              </a:cxn>
              <a:cxn ang="0">
                <a:pos x="992" y="1200"/>
              </a:cxn>
            </a:cxnLst>
            <a:rect l="0" t="0" r="r" b="b"/>
            <a:pathLst>
              <a:path w="992" h="1256">
                <a:moveTo>
                  <a:pt x="224" y="0"/>
                </a:moveTo>
                <a:cubicBezTo>
                  <a:pt x="112" y="428"/>
                  <a:pt x="0" y="856"/>
                  <a:pt x="128" y="1056"/>
                </a:cubicBezTo>
                <a:cubicBezTo>
                  <a:pt x="256" y="1256"/>
                  <a:pt x="832" y="1184"/>
                  <a:pt x="992" y="1200"/>
                </a:cubicBezTo>
              </a:path>
            </a:pathLst>
          </a:custGeom>
          <a:noFill/>
          <a:ln w="38100" cap="flat" cmpd="sng">
            <a:solidFill>
              <a:schemeClr val="bg2"/>
            </a:solidFill>
            <a:prstDash val="sysDot"/>
            <a:round/>
            <a:headEnd type="triangle" w="med" len="med"/>
            <a:tailEnd type="triangle" w="med"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91" name="Line 34"/>
          <p:cNvSpPr>
            <a:spLocks noChangeShapeType="1"/>
          </p:cNvSpPr>
          <p:nvPr/>
        </p:nvSpPr>
        <p:spPr bwMode="auto">
          <a:xfrm flipH="1" flipV="1">
            <a:off x="1600200" y="5853311"/>
            <a:ext cx="914400" cy="398635"/>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92" name="Line 34"/>
          <p:cNvSpPr>
            <a:spLocks noChangeShapeType="1"/>
          </p:cNvSpPr>
          <p:nvPr/>
        </p:nvSpPr>
        <p:spPr bwMode="auto">
          <a:xfrm flipH="1">
            <a:off x="6819900" y="5772350"/>
            <a:ext cx="952500" cy="469059"/>
          </a:xfrm>
          <a:prstGeom prst="line">
            <a:avLst/>
          </a:prstGeom>
          <a:noFill/>
          <a:ln w="76200">
            <a:solidFill>
              <a:schemeClr val="bg2"/>
            </a:solidFill>
            <a:round/>
            <a:headEnd type="triangle" w="lg" len="sm"/>
            <a:tailEnd type="non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93" name="Line 34"/>
          <p:cNvSpPr>
            <a:spLocks noChangeShapeType="1"/>
          </p:cNvSpPr>
          <p:nvPr/>
        </p:nvSpPr>
        <p:spPr bwMode="auto">
          <a:xfrm flipH="1" flipV="1">
            <a:off x="6400800" y="5673924"/>
            <a:ext cx="0" cy="571083"/>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94" name="Line 34"/>
          <p:cNvSpPr>
            <a:spLocks noChangeShapeType="1"/>
          </p:cNvSpPr>
          <p:nvPr/>
        </p:nvSpPr>
        <p:spPr bwMode="auto">
          <a:xfrm flipH="1" flipV="1">
            <a:off x="3857768" y="5706863"/>
            <a:ext cx="0" cy="473284"/>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83" name="Oval 82"/>
          <p:cNvSpPr/>
          <p:nvPr/>
        </p:nvSpPr>
        <p:spPr>
          <a:xfrm>
            <a:off x="0" y="5210250"/>
            <a:ext cx="2705100" cy="690563"/>
          </a:xfrm>
          <a:prstGeom prst="ellipse">
            <a:avLst/>
          </a:prstGeom>
          <a:noFill/>
          <a:ln w="41275" cap="flat" cmpd="sng" algn="ctr">
            <a:solidFill>
              <a:srgbClr val="FFFF00"/>
            </a:solid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effectLst/>
              <a:latin typeface="Tw Cen MT"/>
            </a:endParaRPr>
          </a:p>
        </p:txBody>
      </p:sp>
      <p:sp>
        <p:nvSpPr>
          <p:cNvPr id="87" name="Oval 86"/>
          <p:cNvSpPr/>
          <p:nvPr/>
        </p:nvSpPr>
        <p:spPr>
          <a:xfrm>
            <a:off x="7410700" y="5278735"/>
            <a:ext cx="1638300" cy="574378"/>
          </a:xfrm>
          <a:prstGeom prst="ellipse">
            <a:avLst/>
          </a:prstGeom>
          <a:noFill/>
          <a:ln w="41275" cap="flat" cmpd="sng" algn="ctr">
            <a:solidFill>
              <a:srgbClr val="FFFF00"/>
            </a:solid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effectLst/>
              <a:latin typeface="Tw Cen MT"/>
            </a:endParaRPr>
          </a:p>
        </p:txBody>
      </p:sp>
      <p:sp>
        <p:nvSpPr>
          <p:cNvPr id="88" name="Oval 87"/>
          <p:cNvSpPr/>
          <p:nvPr/>
        </p:nvSpPr>
        <p:spPr>
          <a:xfrm>
            <a:off x="5679375" y="5205785"/>
            <a:ext cx="1676400" cy="690265"/>
          </a:xfrm>
          <a:prstGeom prst="ellipse">
            <a:avLst/>
          </a:prstGeom>
          <a:noFill/>
          <a:ln w="41275" cap="flat" cmpd="sng" algn="ctr">
            <a:solidFill>
              <a:srgbClr val="FFFF00"/>
            </a:solid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effectLst/>
              <a:latin typeface="Tw Cen MT"/>
            </a:endParaRPr>
          </a:p>
        </p:txBody>
      </p:sp>
      <p:sp>
        <p:nvSpPr>
          <p:cNvPr id="89" name="Oval 88"/>
          <p:cNvSpPr/>
          <p:nvPr/>
        </p:nvSpPr>
        <p:spPr>
          <a:xfrm>
            <a:off x="2667000" y="5162625"/>
            <a:ext cx="2819400" cy="809625"/>
          </a:xfrm>
          <a:prstGeom prst="ellipse">
            <a:avLst/>
          </a:prstGeom>
          <a:noFill/>
          <a:ln w="41275" cap="flat" cmpd="sng" algn="ctr">
            <a:solidFill>
              <a:srgbClr val="FFFF00"/>
            </a:solid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effectLst/>
              <a:latin typeface="Tw Cen MT"/>
            </a:endParaRPr>
          </a:p>
        </p:txBody>
      </p:sp>
    </p:spTree>
    <p:extLst>
      <p:ext uri="{BB962C8B-B14F-4D97-AF65-F5344CB8AC3E}">
        <p14:creationId xmlns:p14="http://schemas.microsoft.com/office/powerpoint/2010/main" val="6592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20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20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20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P spid="88" grpId="0" animBg="1"/>
      <p:bldP spid="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Rectangle 362"/>
          <p:cNvSpPr/>
          <p:nvPr/>
        </p:nvSpPr>
        <p:spPr>
          <a:xfrm>
            <a:off x="28575" y="-314354"/>
            <a:ext cx="9144000" cy="7162800"/>
          </a:xfrm>
          <a:prstGeom prst="rect">
            <a:avLst/>
          </a:prstGeom>
          <a:gradFill>
            <a:gsLst>
              <a:gs pos="0">
                <a:schemeClr val="accent1">
                  <a:lumMod val="50000"/>
                </a:schemeClr>
              </a:gs>
              <a:gs pos="65000">
                <a:sysClr val="windowText" lastClr="000000">
                  <a:shade val="90000"/>
                  <a:satMod val="375000"/>
                </a:sysClr>
              </a:gs>
              <a:gs pos="100000">
                <a:srgbClr val="4E5B6F">
                  <a:tint val="88000"/>
                  <a:satMod val="400000"/>
                </a:srgbClr>
              </a:gs>
            </a:gsLst>
            <a:lin ang="54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sz="1800" dirty="0">
              <a:solidFill>
                <a:prstClr val="white"/>
              </a:solidFill>
              <a:effectLst/>
            </a:endParaRPr>
          </a:p>
        </p:txBody>
      </p:sp>
      <p:sp>
        <p:nvSpPr>
          <p:cNvPr id="184" name="Rectangle 5"/>
          <p:cNvSpPr>
            <a:spLocks noChangeArrowheads="1"/>
          </p:cNvSpPr>
          <p:nvPr/>
        </p:nvSpPr>
        <p:spPr bwMode="auto">
          <a:xfrm>
            <a:off x="38100" y="3192985"/>
            <a:ext cx="1773242" cy="400110"/>
          </a:xfrm>
          <a:prstGeom prst="rect">
            <a:avLst/>
          </a:prstGeom>
          <a:noFill/>
          <a:ln w="9525">
            <a:noFill/>
            <a:miter lim="800000"/>
            <a:headEnd/>
            <a:tailEnd/>
          </a:ln>
        </p:spPr>
        <p:txBody>
          <a:bodyPr wrap="none">
            <a:spAutoFit/>
          </a:bodyPr>
          <a:lstStyle/>
          <a:p>
            <a:pPr fontAlgn="auto">
              <a:spcAft>
                <a:spcPts val="0"/>
              </a:spcAft>
              <a:defRPr/>
            </a:pPr>
            <a:r>
              <a:rPr lang="en-US" sz="2000" b="1" kern="0" dirty="0" smtClean="0">
                <a:solidFill>
                  <a:prstClr val="white"/>
                </a:solidFill>
                <a:effectLst/>
                <a:latin typeface="Times New Roman" pitchFamily="18" charset="0"/>
                <a:cs typeface="Times New Roman" pitchFamily="18" charset="0"/>
              </a:rPr>
              <a:t>18 </a:t>
            </a:r>
            <a:r>
              <a:rPr lang="en-US" sz="2000" b="1" kern="0" dirty="0">
                <a:solidFill>
                  <a:prstClr val="white"/>
                </a:solidFill>
                <a:effectLst/>
                <a:latin typeface="Times New Roman" pitchFamily="18" charset="0"/>
                <a:cs typeface="Times New Roman" pitchFamily="18" charset="0"/>
              </a:rPr>
              <a:t>MONTHS </a:t>
            </a:r>
            <a:endParaRPr lang="en-US" sz="800" b="1" kern="0" dirty="0">
              <a:solidFill>
                <a:prstClr val="white"/>
              </a:solidFill>
              <a:effectLst/>
              <a:latin typeface="Times New Roman" pitchFamily="18" charset="0"/>
              <a:cs typeface="Times New Roman" pitchFamily="18" charset="0"/>
            </a:endParaRPr>
          </a:p>
        </p:txBody>
      </p:sp>
      <p:sp>
        <p:nvSpPr>
          <p:cNvPr id="185" name="Rectangle 8"/>
          <p:cNvSpPr>
            <a:spLocks noChangeArrowheads="1"/>
          </p:cNvSpPr>
          <p:nvPr/>
        </p:nvSpPr>
        <p:spPr bwMode="auto">
          <a:xfrm>
            <a:off x="77551" y="2286000"/>
            <a:ext cx="1537600" cy="461665"/>
          </a:xfrm>
          <a:prstGeom prst="rect">
            <a:avLst/>
          </a:prstGeom>
          <a:noFill/>
          <a:ln w="9525">
            <a:noFill/>
            <a:miter lim="800000"/>
            <a:headEnd/>
            <a:tailEnd/>
          </a:ln>
        </p:spPr>
        <p:txBody>
          <a:bodyPr wrap="none">
            <a:spAutoFit/>
          </a:bodyPr>
          <a:lstStyle/>
          <a:p>
            <a:pPr fontAlgn="auto">
              <a:spcAft>
                <a:spcPts val="0"/>
              </a:spcAft>
              <a:defRPr/>
            </a:pPr>
            <a:r>
              <a:rPr lang="en-US" sz="2400" b="1" kern="0" dirty="0">
                <a:solidFill>
                  <a:prstClr val="white"/>
                </a:solidFill>
                <a:effectLst/>
                <a:latin typeface="Times New Roman" pitchFamily="18" charset="0"/>
                <a:cs typeface="Times New Roman" pitchFamily="18" charset="0"/>
              </a:rPr>
              <a:t>5  </a:t>
            </a:r>
            <a:r>
              <a:rPr lang="en-US" sz="2400" b="1" kern="0" dirty="0" smtClean="0">
                <a:solidFill>
                  <a:prstClr val="white"/>
                </a:solidFill>
                <a:effectLst/>
                <a:latin typeface="Times New Roman" pitchFamily="18" charset="0"/>
                <a:cs typeface="Times New Roman" pitchFamily="18" charset="0"/>
              </a:rPr>
              <a:t>YEARS</a:t>
            </a:r>
            <a:endParaRPr lang="en-US" sz="800" b="1" kern="0" dirty="0">
              <a:solidFill>
                <a:prstClr val="white"/>
              </a:solidFill>
              <a:effectLst/>
              <a:latin typeface="Times New Roman" pitchFamily="18" charset="0"/>
              <a:cs typeface="Times New Roman" pitchFamily="18" charset="0"/>
            </a:endParaRPr>
          </a:p>
        </p:txBody>
      </p:sp>
      <p:sp>
        <p:nvSpPr>
          <p:cNvPr id="186" name="Rectangle 9"/>
          <p:cNvSpPr>
            <a:spLocks noChangeArrowheads="1"/>
          </p:cNvSpPr>
          <p:nvPr/>
        </p:nvSpPr>
        <p:spPr bwMode="auto">
          <a:xfrm>
            <a:off x="47769" y="1524000"/>
            <a:ext cx="1614545" cy="461665"/>
          </a:xfrm>
          <a:prstGeom prst="rect">
            <a:avLst/>
          </a:prstGeom>
          <a:noFill/>
          <a:ln w="9525">
            <a:noFill/>
            <a:miter lim="800000"/>
            <a:headEnd/>
            <a:tailEnd/>
          </a:ln>
        </p:spPr>
        <p:txBody>
          <a:bodyPr wrap="none">
            <a:spAutoFit/>
          </a:bodyPr>
          <a:lstStyle/>
          <a:p>
            <a:pPr fontAlgn="auto">
              <a:spcAft>
                <a:spcPts val="0"/>
              </a:spcAft>
              <a:defRPr/>
            </a:pPr>
            <a:r>
              <a:rPr lang="en-US" sz="2400" b="1" kern="0" dirty="0">
                <a:solidFill>
                  <a:prstClr val="white"/>
                </a:solidFill>
                <a:effectLst/>
                <a:latin typeface="Times New Roman" pitchFamily="18" charset="0"/>
                <a:cs typeface="Times New Roman" pitchFamily="18" charset="0"/>
              </a:rPr>
              <a:t>9  YEARS </a:t>
            </a:r>
            <a:endParaRPr lang="en-US" sz="800" b="1" kern="0" dirty="0">
              <a:solidFill>
                <a:prstClr val="white"/>
              </a:solidFill>
              <a:effectLst/>
              <a:latin typeface="Times New Roman" pitchFamily="18" charset="0"/>
              <a:cs typeface="Times New Roman" pitchFamily="18" charset="0"/>
            </a:endParaRPr>
          </a:p>
        </p:txBody>
      </p:sp>
      <p:sp>
        <p:nvSpPr>
          <p:cNvPr id="187" name="Line 3"/>
          <p:cNvSpPr>
            <a:spLocks noChangeShapeType="1"/>
          </p:cNvSpPr>
          <p:nvPr/>
        </p:nvSpPr>
        <p:spPr bwMode="auto">
          <a:xfrm>
            <a:off x="4660900" y="2682875"/>
            <a:ext cx="1682750" cy="0"/>
          </a:xfrm>
          <a:prstGeom prst="line">
            <a:avLst/>
          </a:prstGeom>
          <a:noFill/>
          <a:ln w="9525">
            <a:noFill/>
            <a:round/>
            <a:headEnd/>
            <a:tailEnd/>
          </a:ln>
          <a:effectLst/>
        </p:spPr>
        <p:txBody>
          <a:bodyPr wrap="none"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88" name="Line 4"/>
          <p:cNvSpPr>
            <a:spLocks noChangeShapeType="1"/>
          </p:cNvSpPr>
          <p:nvPr/>
        </p:nvSpPr>
        <p:spPr bwMode="auto">
          <a:xfrm>
            <a:off x="4629154" y="2973388"/>
            <a:ext cx="1714500" cy="0"/>
          </a:xfrm>
          <a:prstGeom prst="line">
            <a:avLst/>
          </a:prstGeom>
          <a:noFill/>
          <a:ln w="9525">
            <a:noFill/>
            <a:round/>
            <a:headEnd/>
            <a:tailEnd/>
          </a:ln>
          <a:effectLst/>
        </p:spPr>
        <p:txBody>
          <a:bodyPr wrap="none"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89" name="Text Box 6"/>
          <p:cNvSpPr txBox="1">
            <a:spLocks noChangeArrowheads="1"/>
          </p:cNvSpPr>
          <p:nvPr/>
        </p:nvSpPr>
        <p:spPr bwMode="auto">
          <a:xfrm>
            <a:off x="209551" y="5436117"/>
            <a:ext cx="1438214" cy="400110"/>
          </a:xfrm>
          <a:prstGeom prst="rect">
            <a:avLst/>
          </a:prstGeom>
          <a:noFill/>
          <a:ln w="9525">
            <a:noFill/>
            <a:miter lim="800000"/>
            <a:headEnd/>
            <a:tailEnd/>
          </a:ln>
        </p:spPr>
        <p:txBody>
          <a:bodyPr wrap="none">
            <a:spAutoFit/>
          </a:bodyPr>
          <a:lstStyle/>
          <a:p>
            <a:pPr fontAlgn="auto">
              <a:spcAft>
                <a:spcPts val="0"/>
              </a:spcAft>
              <a:defRPr/>
            </a:pPr>
            <a:r>
              <a:rPr lang="en-US" sz="2000" b="1" kern="0" dirty="0">
                <a:solidFill>
                  <a:prstClr val="white"/>
                </a:solidFill>
                <a:effectLst/>
                <a:latin typeface="Times New Roman" pitchFamily="18" charset="0"/>
                <a:cs typeface="Times New Roman" pitchFamily="18" charset="0"/>
              </a:rPr>
              <a:t>1  MONTH</a:t>
            </a:r>
            <a:endParaRPr lang="en-US" sz="800" b="1" kern="0" dirty="0">
              <a:solidFill>
                <a:prstClr val="white"/>
              </a:solidFill>
              <a:effectLst/>
              <a:latin typeface="Times New Roman" pitchFamily="18" charset="0"/>
              <a:cs typeface="Times New Roman" pitchFamily="18" charset="0"/>
            </a:endParaRPr>
          </a:p>
        </p:txBody>
      </p:sp>
      <p:sp>
        <p:nvSpPr>
          <p:cNvPr id="190" name="Rectangle 7"/>
          <p:cNvSpPr>
            <a:spLocks noChangeArrowheads="1"/>
          </p:cNvSpPr>
          <p:nvPr/>
        </p:nvSpPr>
        <p:spPr bwMode="auto">
          <a:xfrm>
            <a:off x="76200" y="4267200"/>
            <a:ext cx="1645002" cy="400110"/>
          </a:xfrm>
          <a:prstGeom prst="rect">
            <a:avLst/>
          </a:prstGeom>
          <a:noFill/>
          <a:ln w="9525">
            <a:noFill/>
            <a:miter lim="800000"/>
            <a:headEnd/>
            <a:tailEnd/>
          </a:ln>
        </p:spPr>
        <p:txBody>
          <a:bodyPr wrap="none">
            <a:spAutoFit/>
          </a:bodyPr>
          <a:lstStyle/>
          <a:p>
            <a:pPr fontAlgn="auto">
              <a:spcAft>
                <a:spcPts val="0"/>
              </a:spcAft>
            </a:pPr>
            <a:r>
              <a:rPr lang="en-US" sz="2000" b="1" kern="0" dirty="0">
                <a:solidFill>
                  <a:prstClr val="white"/>
                </a:solidFill>
                <a:effectLst/>
                <a:latin typeface="Times New Roman" pitchFamily="18" charset="0"/>
                <a:cs typeface="Times New Roman" pitchFamily="18" charset="0"/>
              </a:rPr>
              <a:t>9  MONTHS </a:t>
            </a:r>
          </a:p>
        </p:txBody>
      </p:sp>
      <p:grpSp>
        <p:nvGrpSpPr>
          <p:cNvPr id="2" name="Group 11"/>
          <p:cNvGrpSpPr>
            <a:grpSpLocks/>
          </p:cNvGrpSpPr>
          <p:nvPr/>
        </p:nvGrpSpPr>
        <p:grpSpPr bwMode="auto">
          <a:xfrm>
            <a:off x="1571629" y="3429000"/>
            <a:ext cx="257175" cy="304800"/>
            <a:chOff x="813" y="2016"/>
            <a:chExt cx="144" cy="192"/>
          </a:xfrm>
        </p:grpSpPr>
        <p:sp>
          <p:nvSpPr>
            <p:cNvPr id="193" name="Line 12"/>
            <p:cNvSpPr>
              <a:spLocks noChangeShapeType="1"/>
            </p:cNvSpPr>
            <p:nvPr/>
          </p:nvSpPr>
          <p:spPr bwMode="auto">
            <a:xfrm flipV="1">
              <a:off x="813" y="2016"/>
              <a:ext cx="144" cy="144"/>
            </a:xfrm>
            <a:prstGeom prst="line">
              <a:avLst/>
            </a:prstGeom>
            <a:noFill/>
            <a:ln w="38100">
              <a:solidFill>
                <a:schemeClr val="bg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94" name="Line 13"/>
            <p:cNvSpPr>
              <a:spLocks noChangeShapeType="1"/>
            </p:cNvSpPr>
            <p:nvPr/>
          </p:nvSpPr>
          <p:spPr bwMode="auto">
            <a:xfrm flipV="1">
              <a:off x="813" y="2064"/>
              <a:ext cx="144" cy="144"/>
            </a:xfrm>
            <a:prstGeom prst="line">
              <a:avLst/>
            </a:prstGeom>
            <a:noFill/>
            <a:ln w="38100">
              <a:solidFill>
                <a:schemeClr val="bg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grpSp>
      <p:grpSp>
        <p:nvGrpSpPr>
          <p:cNvPr id="3" name="Group 14"/>
          <p:cNvGrpSpPr>
            <a:grpSpLocks/>
          </p:cNvGrpSpPr>
          <p:nvPr/>
        </p:nvGrpSpPr>
        <p:grpSpPr bwMode="auto">
          <a:xfrm>
            <a:off x="1571629" y="2438400"/>
            <a:ext cx="257175" cy="304800"/>
            <a:chOff x="813" y="2016"/>
            <a:chExt cx="144" cy="192"/>
          </a:xfrm>
        </p:grpSpPr>
        <p:sp>
          <p:nvSpPr>
            <p:cNvPr id="196" name="Line 15"/>
            <p:cNvSpPr>
              <a:spLocks noChangeShapeType="1"/>
            </p:cNvSpPr>
            <p:nvPr/>
          </p:nvSpPr>
          <p:spPr bwMode="auto">
            <a:xfrm flipV="1">
              <a:off x="813" y="2016"/>
              <a:ext cx="144" cy="144"/>
            </a:xfrm>
            <a:prstGeom prst="line">
              <a:avLst/>
            </a:prstGeom>
            <a:noFill/>
            <a:ln w="38100">
              <a:solidFill>
                <a:schemeClr val="bg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97" name="Line 16"/>
            <p:cNvSpPr>
              <a:spLocks noChangeShapeType="1"/>
            </p:cNvSpPr>
            <p:nvPr/>
          </p:nvSpPr>
          <p:spPr bwMode="auto">
            <a:xfrm flipV="1">
              <a:off x="813" y="2064"/>
              <a:ext cx="144" cy="144"/>
            </a:xfrm>
            <a:prstGeom prst="line">
              <a:avLst/>
            </a:prstGeom>
            <a:noFill/>
            <a:ln w="38100">
              <a:solidFill>
                <a:schemeClr val="bg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grpSp>
      <p:sp>
        <p:nvSpPr>
          <p:cNvPr id="200" name="Line 20"/>
          <p:cNvSpPr>
            <a:spLocks noChangeShapeType="1"/>
          </p:cNvSpPr>
          <p:nvPr/>
        </p:nvSpPr>
        <p:spPr bwMode="auto">
          <a:xfrm>
            <a:off x="4457700" y="2743200"/>
            <a:ext cx="0" cy="304800"/>
          </a:xfrm>
          <a:prstGeom prst="line">
            <a:avLst/>
          </a:prstGeom>
          <a:noFill/>
          <a:ln w="9525">
            <a:no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01" name="Line 21"/>
          <p:cNvSpPr>
            <a:spLocks noChangeShapeType="1"/>
          </p:cNvSpPr>
          <p:nvPr/>
        </p:nvSpPr>
        <p:spPr bwMode="auto">
          <a:xfrm>
            <a:off x="4629150" y="2362200"/>
            <a:ext cx="0" cy="990600"/>
          </a:xfrm>
          <a:prstGeom prst="line">
            <a:avLst/>
          </a:prstGeom>
          <a:noFill/>
          <a:ln w="57150">
            <a:no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nvGrpSpPr>
          <p:cNvPr id="4" name="Group 201"/>
          <p:cNvGrpSpPr/>
          <p:nvPr/>
        </p:nvGrpSpPr>
        <p:grpSpPr>
          <a:xfrm>
            <a:off x="1858659" y="990599"/>
            <a:ext cx="7132941" cy="5298538"/>
            <a:chOff x="2099009" y="1765285"/>
            <a:chExt cx="8305901" cy="4593608"/>
          </a:xfrm>
        </p:grpSpPr>
        <p:sp>
          <p:nvSpPr>
            <p:cNvPr id="209" name="Rectangle 28"/>
            <p:cNvSpPr>
              <a:spLocks noChangeArrowheads="1"/>
            </p:cNvSpPr>
            <p:nvPr/>
          </p:nvSpPr>
          <p:spPr bwMode="auto">
            <a:xfrm>
              <a:off x="3771900" y="4495799"/>
              <a:ext cx="4886325" cy="1066799"/>
            </a:xfrm>
            <a:prstGeom prst="rect">
              <a:avLst/>
            </a:prstGeom>
            <a:solidFill>
              <a:sysClr val="window" lastClr="FFFFFF">
                <a:lumMod val="75000"/>
              </a:sysClr>
            </a:solidFill>
            <a:ln w="57150">
              <a:solidFill>
                <a:schemeClr val="tx1"/>
              </a:solidFill>
              <a:miter lim="800000"/>
              <a:headEnd/>
              <a:tailEnd/>
            </a:ln>
            <a:effectLst/>
          </p:spPr>
          <p:txBody>
            <a:bodyPr wrap="none" anchor="ctr">
              <a:no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2" name="Rectangle 45"/>
            <p:cNvSpPr>
              <a:spLocks noChangeArrowheads="1"/>
            </p:cNvSpPr>
            <p:nvPr/>
          </p:nvSpPr>
          <p:spPr bwMode="auto">
            <a:xfrm>
              <a:off x="3771900" y="2438400"/>
              <a:ext cx="942975" cy="1981200"/>
            </a:xfrm>
            <a:prstGeom prst="rect">
              <a:avLst/>
            </a:prstGeom>
            <a:solidFill>
              <a:sysClr val="window" lastClr="FFFFFF">
                <a:lumMod val="75000"/>
              </a:sysClr>
            </a:solidFill>
            <a:ln w="38100">
              <a:solidFill>
                <a:schemeClr val="tx1"/>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03" name="Rectangle 49"/>
            <p:cNvSpPr>
              <a:spLocks noChangeArrowheads="1"/>
            </p:cNvSpPr>
            <p:nvPr/>
          </p:nvSpPr>
          <p:spPr bwMode="auto">
            <a:xfrm>
              <a:off x="6943725" y="2438400"/>
              <a:ext cx="771525" cy="1066800"/>
            </a:xfrm>
            <a:prstGeom prst="rect">
              <a:avLst/>
            </a:prstGeom>
            <a:solidFill>
              <a:schemeClr val="accent1">
                <a:lumMod val="40000"/>
                <a:lumOff val="60000"/>
              </a:schemeClr>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05" name="Rectangle 24"/>
            <p:cNvSpPr>
              <a:spLocks noChangeArrowheads="1"/>
            </p:cNvSpPr>
            <p:nvPr/>
          </p:nvSpPr>
          <p:spPr bwMode="auto">
            <a:xfrm>
              <a:off x="2099009" y="5562599"/>
              <a:ext cx="4201075" cy="747713"/>
            </a:xfrm>
            <a:prstGeom prst="rect">
              <a:avLst/>
            </a:prstGeom>
            <a:solidFill>
              <a:srgbClr val="0070C0"/>
            </a:solidFill>
            <a:ln w="57150">
              <a:solidFill>
                <a:schemeClr val="tx1"/>
              </a:solidFill>
              <a:miter lim="800000"/>
              <a:headEnd/>
              <a:tailEnd/>
            </a:ln>
            <a:effectLst/>
          </p:spPr>
          <p:txBody>
            <a:bodyPr wrap="square" anchor="ctr">
              <a:no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06" name="Rectangle 25"/>
            <p:cNvSpPr>
              <a:spLocks noChangeArrowheads="1"/>
            </p:cNvSpPr>
            <p:nvPr/>
          </p:nvSpPr>
          <p:spPr bwMode="auto">
            <a:xfrm>
              <a:off x="6327577" y="5574475"/>
              <a:ext cx="4077333" cy="735837"/>
            </a:xfrm>
            <a:prstGeom prst="rect">
              <a:avLst/>
            </a:prstGeom>
            <a:solidFill>
              <a:srgbClr val="99CCFF"/>
            </a:solidFill>
            <a:ln w="57150">
              <a:solidFill>
                <a:schemeClr val="tx1"/>
              </a:solidFill>
              <a:miter lim="800000"/>
              <a:headEnd/>
              <a:tailEnd/>
            </a:ln>
            <a:effectLst/>
          </p:spPr>
          <p:txBody>
            <a:bodyPr wrap="none" anchor="ctr">
              <a:no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07" name="Text Box 26"/>
            <p:cNvSpPr txBox="1">
              <a:spLocks noChangeArrowheads="1"/>
            </p:cNvSpPr>
            <p:nvPr/>
          </p:nvSpPr>
          <p:spPr bwMode="auto">
            <a:xfrm>
              <a:off x="3173379" y="5638800"/>
              <a:ext cx="2398747" cy="720093"/>
            </a:xfrm>
            <a:prstGeom prst="rect">
              <a:avLst/>
            </a:prstGeom>
            <a:noFill/>
            <a:ln w="9525">
              <a:noFill/>
              <a:miter lim="800000"/>
              <a:headEnd/>
              <a:tailEnd/>
            </a:ln>
          </p:spPr>
          <p:txBody>
            <a:bodyPr wrap="square">
              <a:spAutoFit/>
            </a:bodyPr>
            <a:lstStyle/>
            <a:p>
              <a:pPr algn="ctr" fontAlgn="auto">
                <a:spcAft>
                  <a:spcPts val="0"/>
                </a:spcAft>
                <a:defRPr/>
              </a:pPr>
              <a:r>
                <a:rPr lang="en-US" sz="2000" b="1" kern="0" dirty="0" smtClean="0">
                  <a:solidFill>
                    <a:sysClr val="windowText" lastClr="000000"/>
                  </a:solidFill>
                  <a:effectLst/>
                  <a:latin typeface="Constantia"/>
                </a:rPr>
                <a:t>PHONOLOGY</a:t>
              </a:r>
            </a:p>
            <a:p>
              <a:pPr algn="ctr" fontAlgn="auto">
                <a:spcAft>
                  <a:spcPts val="0"/>
                </a:spcAft>
                <a:defRPr/>
              </a:pPr>
              <a:endParaRPr lang="en-US" sz="700" b="1" kern="0" dirty="0">
                <a:solidFill>
                  <a:sysClr val="windowText" lastClr="000000"/>
                </a:solidFill>
                <a:effectLst/>
                <a:latin typeface="Constantia"/>
              </a:endParaRPr>
            </a:p>
            <a:p>
              <a:pPr algn="ctr" fontAlgn="auto">
                <a:spcAft>
                  <a:spcPts val="0"/>
                </a:spcAft>
                <a:defRPr/>
              </a:pPr>
              <a:r>
                <a:rPr lang="en-US" sz="1800" b="1" kern="0" dirty="0">
                  <a:solidFill>
                    <a:sysClr val="windowText" lastClr="000000"/>
                  </a:solidFill>
                  <a:effectLst/>
                  <a:latin typeface="Constantia"/>
                </a:rPr>
                <a:t>(FORM)</a:t>
              </a:r>
            </a:p>
          </p:txBody>
        </p:sp>
        <p:sp>
          <p:nvSpPr>
            <p:cNvPr id="208" name="Rectangle 27"/>
            <p:cNvSpPr>
              <a:spLocks noChangeArrowheads="1"/>
            </p:cNvSpPr>
            <p:nvPr/>
          </p:nvSpPr>
          <p:spPr bwMode="auto">
            <a:xfrm>
              <a:off x="6686550" y="5638800"/>
              <a:ext cx="2432447" cy="706507"/>
            </a:xfrm>
            <a:prstGeom prst="rect">
              <a:avLst/>
            </a:prstGeom>
            <a:noFill/>
            <a:ln w="9525">
              <a:noFill/>
              <a:miter lim="800000"/>
              <a:headEnd/>
              <a:tailEnd/>
            </a:ln>
          </p:spPr>
          <p:txBody>
            <a:bodyPr wrap="square">
              <a:spAutoFit/>
            </a:bodyPr>
            <a:lstStyle/>
            <a:p>
              <a:pPr algn="ctr" fontAlgn="auto">
                <a:spcAft>
                  <a:spcPts val="0"/>
                </a:spcAft>
                <a:defRPr/>
              </a:pPr>
              <a:r>
                <a:rPr lang="en-US" sz="2000" b="1" kern="0" dirty="0">
                  <a:solidFill>
                    <a:srgbClr val="000000"/>
                  </a:solidFill>
                  <a:effectLst/>
                  <a:latin typeface="Constantia"/>
                </a:rPr>
                <a:t>PRAGMATICS</a:t>
              </a:r>
            </a:p>
            <a:p>
              <a:pPr algn="ctr" fontAlgn="auto">
                <a:spcAft>
                  <a:spcPts val="0"/>
                </a:spcAft>
                <a:defRPr/>
              </a:pPr>
              <a:endParaRPr lang="en-US" sz="700" b="1" kern="0" dirty="0" smtClean="0">
                <a:solidFill>
                  <a:srgbClr val="000000"/>
                </a:solidFill>
                <a:effectLst/>
                <a:latin typeface="Constantia"/>
              </a:endParaRPr>
            </a:p>
            <a:p>
              <a:pPr algn="ctr" fontAlgn="auto">
                <a:spcAft>
                  <a:spcPts val="0"/>
                </a:spcAft>
                <a:defRPr/>
              </a:pPr>
              <a:r>
                <a:rPr lang="en-US" sz="1800" b="1" kern="0" dirty="0" smtClean="0">
                  <a:solidFill>
                    <a:srgbClr val="000000"/>
                  </a:solidFill>
                  <a:effectLst/>
                  <a:latin typeface="Constantia"/>
                </a:rPr>
                <a:t>(</a:t>
              </a:r>
              <a:r>
                <a:rPr lang="en-US" sz="1800" b="1" kern="0" dirty="0">
                  <a:solidFill>
                    <a:srgbClr val="000000"/>
                  </a:solidFill>
                  <a:effectLst/>
                  <a:latin typeface="Constantia"/>
                </a:rPr>
                <a:t>FUNCTION)</a:t>
              </a:r>
              <a:endParaRPr lang="en-US" sz="1400" b="1" kern="0" dirty="0">
                <a:solidFill>
                  <a:sysClr val="window" lastClr="FFFFFF"/>
                </a:solidFill>
                <a:effectLst/>
                <a:latin typeface="Constantia"/>
              </a:endParaRPr>
            </a:p>
          </p:txBody>
        </p:sp>
        <p:sp>
          <p:nvSpPr>
            <p:cNvPr id="210" name="Line 29"/>
            <p:cNvSpPr>
              <a:spLocks noChangeShapeType="1"/>
            </p:cNvSpPr>
            <p:nvPr/>
          </p:nvSpPr>
          <p:spPr bwMode="auto">
            <a:xfrm>
              <a:off x="3771900" y="4876800"/>
              <a:ext cx="4886325" cy="0"/>
            </a:xfrm>
            <a:prstGeom prst="line">
              <a:avLst/>
            </a:prstGeom>
            <a:noFill/>
            <a:ln w="9525">
              <a:solidFill>
                <a:schemeClr val="tx1"/>
              </a:solidFill>
              <a:round/>
              <a:headEnd/>
              <a:tailEnd/>
            </a:ln>
            <a:effectLst/>
          </p:spPr>
          <p:txBody>
            <a:bodyPr wrap="none"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11" name="Text Box 30"/>
            <p:cNvSpPr txBox="1">
              <a:spLocks noChangeArrowheads="1"/>
            </p:cNvSpPr>
            <p:nvPr/>
          </p:nvSpPr>
          <p:spPr bwMode="auto">
            <a:xfrm>
              <a:off x="5436000" y="4572000"/>
              <a:ext cx="1939356" cy="353254"/>
            </a:xfrm>
            <a:prstGeom prst="rect">
              <a:avLst/>
            </a:prstGeom>
            <a:noFill/>
            <a:ln w="9525">
              <a:noFill/>
              <a:miter lim="800000"/>
              <a:headEnd/>
              <a:tailEnd/>
            </a:ln>
          </p:spPr>
          <p:txBody>
            <a:bodyPr wrap="square">
              <a:spAutoFit/>
            </a:bodyPr>
            <a:lstStyle/>
            <a:p>
              <a:pPr fontAlgn="auto">
                <a:spcAft>
                  <a:spcPts val="0"/>
                </a:spcAft>
                <a:defRPr/>
              </a:pPr>
              <a:r>
                <a:rPr lang="en-US" sz="2000" b="1" kern="0" dirty="0">
                  <a:solidFill>
                    <a:srgbClr val="000000"/>
                  </a:solidFill>
                  <a:effectLst/>
                  <a:latin typeface="Constantia"/>
                </a:rPr>
                <a:t>SEMANTICS</a:t>
              </a:r>
              <a:endParaRPr lang="en-US" sz="800" b="1" kern="0" dirty="0">
                <a:solidFill>
                  <a:sysClr val="window" lastClr="FFFFFF"/>
                </a:solidFill>
                <a:effectLst/>
                <a:latin typeface="Constantia"/>
              </a:endParaRPr>
            </a:p>
          </p:txBody>
        </p:sp>
        <p:sp>
          <p:nvSpPr>
            <p:cNvPr id="212" name="Text Box 31"/>
            <p:cNvSpPr txBox="1">
              <a:spLocks noChangeArrowheads="1"/>
            </p:cNvSpPr>
            <p:nvPr/>
          </p:nvSpPr>
          <p:spPr bwMode="auto">
            <a:xfrm>
              <a:off x="5436000" y="4977399"/>
              <a:ext cx="1627369" cy="400110"/>
            </a:xfrm>
            <a:prstGeom prst="rect">
              <a:avLst/>
            </a:prstGeom>
            <a:noFill/>
            <a:ln w="9525">
              <a:noFill/>
              <a:miter lim="800000"/>
              <a:headEnd/>
              <a:tailEnd/>
            </a:ln>
          </p:spPr>
          <p:txBody>
            <a:bodyPr wrap="none">
              <a:spAutoFit/>
            </a:bodyPr>
            <a:lstStyle/>
            <a:p>
              <a:pPr fontAlgn="auto">
                <a:spcAft>
                  <a:spcPts val="0"/>
                </a:spcAft>
                <a:defRPr/>
              </a:pPr>
              <a:r>
                <a:rPr lang="en-US" sz="2000" b="1" kern="0" dirty="0">
                  <a:solidFill>
                    <a:srgbClr val="000000"/>
                  </a:solidFill>
                  <a:effectLst/>
                  <a:latin typeface="Constantia"/>
                </a:rPr>
                <a:t>(MEANING)</a:t>
              </a:r>
              <a:endParaRPr lang="en-US" sz="800" b="1" kern="0" dirty="0">
                <a:solidFill>
                  <a:sysClr val="window" lastClr="FFFFFF"/>
                </a:solidFill>
                <a:effectLst/>
                <a:latin typeface="Constantia"/>
              </a:endParaRPr>
            </a:p>
          </p:txBody>
        </p:sp>
        <p:sp>
          <p:nvSpPr>
            <p:cNvPr id="213" name="Rectangle 32"/>
            <p:cNvSpPr>
              <a:spLocks noChangeArrowheads="1"/>
            </p:cNvSpPr>
            <p:nvPr/>
          </p:nvSpPr>
          <p:spPr bwMode="auto">
            <a:xfrm>
              <a:off x="4714875" y="3562290"/>
              <a:ext cx="3000375" cy="901496"/>
            </a:xfrm>
            <a:prstGeom prst="rect">
              <a:avLst/>
            </a:prstGeom>
            <a:solidFill>
              <a:schemeClr val="accent1">
                <a:lumMod val="40000"/>
                <a:lumOff val="60000"/>
              </a:schemeClr>
            </a:solidFill>
            <a:ln w="57150">
              <a:solidFill>
                <a:schemeClr val="tx1"/>
              </a:solidFill>
              <a:miter lim="800000"/>
              <a:headEnd/>
              <a:tailEnd/>
            </a:ln>
            <a:effectLst/>
          </p:spPr>
          <p:txBody>
            <a:bodyPr anchor="ctr">
              <a:no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14" name="Line 33"/>
            <p:cNvSpPr>
              <a:spLocks noChangeShapeType="1"/>
            </p:cNvSpPr>
            <p:nvPr/>
          </p:nvSpPr>
          <p:spPr bwMode="auto">
            <a:xfrm flipV="1">
              <a:off x="4714875" y="3886200"/>
              <a:ext cx="3000375" cy="0"/>
            </a:xfrm>
            <a:prstGeom prst="line">
              <a:avLst/>
            </a:prstGeom>
            <a:noFill/>
            <a:ln w="9525">
              <a:solidFill>
                <a:schemeClr val="tx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15" name="Line 34"/>
            <p:cNvSpPr>
              <a:spLocks noChangeShapeType="1"/>
            </p:cNvSpPr>
            <p:nvPr/>
          </p:nvSpPr>
          <p:spPr bwMode="auto">
            <a:xfrm flipV="1">
              <a:off x="4714875" y="4191000"/>
              <a:ext cx="3000375" cy="0"/>
            </a:xfrm>
            <a:prstGeom prst="line">
              <a:avLst/>
            </a:prstGeom>
            <a:noFill/>
            <a:ln w="9525">
              <a:solidFill>
                <a:schemeClr val="tx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16" name="Text Box 35"/>
            <p:cNvSpPr txBox="1">
              <a:spLocks noChangeArrowheads="1"/>
            </p:cNvSpPr>
            <p:nvPr/>
          </p:nvSpPr>
          <p:spPr bwMode="auto">
            <a:xfrm>
              <a:off x="5600700" y="3562290"/>
              <a:ext cx="1178528" cy="400110"/>
            </a:xfrm>
            <a:prstGeom prst="rect">
              <a:avLst/>
            </a:prstGeom>
            <a:noFill/>
            <a:ln w="9525">
              <a:noFill/>
              <a:miter lim="800000"/>
              <a:headEnd/>
              <a:tailEnd/>
            </a:ln>
          </p:spPr>
          <p:txBody>
            <a:bodyPr wrap="none">
              <a:spAutoFit/>
            </a:bodyPr>
            <a:lstStyle/>
            <a:p>
              <a:pPr fontAlgn="auto">
                <a:spcAft>
                  <a:spcPts val="0"/>
                </a:spcAft>
                <a:defRPr/>
              </a:pPr>
              <a:r>
                <a:rPr lang="en-US" sz="2000" b="1" kern="0" dirty="0">
                  <a:solidFill>
                    <a:sysClr val="windowText" lastClr="000000"/>
                  </a:solidFill>
                  <a:effectLst/>
                  <a:latin typeface="Constantia"/>
                </a:rPr>
                <a:t>SYNTAX</a:t>
              </a:r>
              <a:endParaRPr lang="en-US" sz="800" b="1" kern="0" dirty="0">
                <a:solidFill>
                  <a:sysClr val="windowText" lastClr="000000"/>
                </a:solidFill>
                <a:effectLst/>
                <a:latin typeface="Constantia"/>
              </a:endParaRPr>
            </a:p>
          </p:txBody>
        </p:sp>
        <p:sp>
          <p:nvSpPr>
            <p:cNvPr id="217" name="Text Box 36"/>
            <p:cNvSpPr txBox="1">
              <a:spLocks noChangeArrowheads="1"/>
            </p:cNvSpPr>
            <p:nvPr/>
          </p:nvSpPr>
          <p:spPr bwMode="auto">
            <a:xfrm>
              <a:off x="5517387" y="3879275"/>
              <a:ext cx="1781955" cy="396875"/>
            </a:xfrm>
            <a:prstGeom prst="rect">
              <a:avLst/>
            </a:prstGeom>
            <a:noFill/>
            <a:ln w="9525">
              <a:noFill/>
              <a:miter lim="800000"/>
              <a:headEnd/>
              <a:tailEnd/>
            </a:ln>
          </p:spPr>
          <p:txBody>
            <a:bodyPr>
              <a:noAutofit/>
            </a:bodyPr>
            <a:lstStyle/>
            <a:p>
              <a:pPr fontAlgn="auto">
                <a:spcAft>
                  <a:spcPts val="0"/>
                </a:spcAft>
                <a:defRPr/>
              </a:pPr>
              <a:r>
                <a:rPr lang="en-US" sz="2000" b="1" kern="0" dirty="0" smtClean="0">
                  <a:solidFill>
                    <a:sysClr val="windowText" lastClr="000000"/>
                  </a:solidFill>
                  <a:effectLst/>
                  <a:latin typeface="Constantia"/>
                </a:rPr>
                <a:t>  (</a:t>
              </a:r>
              <a:r>
                <a:rPr lang="en-US" sz="2000" b="1" kern="0" dirty="0">
                  <a:solidFill>
                    <a:sysClr val="windowText" lastClr="000000"/>
                  </a:solidFill>
                  <a:effectLst/>
                  <a:latin typeface="Constantia"/>
                </a:rPr>
                <a:t>FORM)</a:t>
              </a:r>
              <a:endParaRPr lang="en-US" sz="800" b="1" kern="0" dirty="0">
                <a:solidFill>
                  <a:sysClr val="windowText" lastClr="000000"/>
                </a:solidFill>
                <a:effectLst/>
                <a:latin typeface="Constantia"/>
              </a:endParaRPr>
            </a:p>
          </p:txBody>
        </p:sp>
        <p:sp>
          <p:nvSpPr>
            <p:cNvPr id="218" name="Line 37"/>
            <p:cNvSpPr>
              <a:spLocks noChangeShapeType="1"/>
            </p:cNvSpPr>
            <p:nvPr/>
          </p:nvSpPr>
          <p:spPr bwMode="auto">
            <a:xfrm flipV="1">
              <a:off x="4714875" y="3581400"/>
              <a:ext cx="3000375" cy="0"/>
            </a:xfrm>
            <a:prstGeom prst="line">
              <a:avLst/>
            </a:prstGeom>
            <a:noFill/>
            <a:ln w="9525">
              <a:solidFill>
                <a:schemeClr val="tx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grpSp>
          <p:nvGrpSpPr>
            <p:cNvPr id="5" name="Group 38"/>
            <p:cNvGrpSpPr>
              <a:grpSpLocks/>
            </p:cNvGrpSpPr>
            <p:nvPr/>
          </p:nvGrpSpPr>
          <p:grpSpPr bwMode="auto">
            <a:xfrm>
              <a:off x="5313164" y="2209800"/>
              <a:ext cx="1659136" cy="1222375"/>
              <a:chOff x="2975" y="1402"/>
              <a:chExt cx="978" cy="770"/>
            </a:xfrm>
            <a:solidFill>
              <a:sysClr val="windowText" lastClr="000000"/>
            </a:solidFill>
          </p:grpSpPr>
          <p:sp>
            <p:nvSpPr>
              <p:cNvPr id="353" name="Rectangle 39"/>
              <p:cNvSpPr>
                <a:spLocks noChangeArrowheads="1"/>
              </p:cNvSpPr>
              <p:nvPr/>
            </p:nvSpPr>
            <p:spPr bwMode="auto">
              <a:xfrm>
                <a:off x="2976" y="1727"/>
                <a:ext cx="109" cy="233"/>
              </a:xfrm>
              <a:prstGeom prst="rect">
                <a:avLst/>
              </a:prstGeom>
              <a:grpFill/>
              <a:ln w="57150">
                <a:noFill/>
                <a:miter lim="800000"/>
                <a:headEnd/>
                <a:tailEnd/>
              </a:ln>
              <a:effectLst/>
            </p:spPr>
            <p:txBody>
              <a:bodyPr wrap="none"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54" name="Text Box 40"/>
              <p:cNvSpPr txBox="1">
                <a:spLocks noChangeArrowheads="1"/>
              </p:cNvSpPr>
              <p:nvPr/>
            </p:nvSpPr>
            <p:spPr bwMode="auto">
              <a:xfrm>
                <a:off x="2976" y="1920"/>
                <a:ext cx="977" cy="252"/>
              </a:xfrm>
              <a:prstGeom prst="rect">
                <a:avLst/>
              </a:prstGeom>
              <a:grpFill/>
              <a:ln w="9525">
                <a:noFill/>
                <a:miter lim="800000"/>
                <a:headEnd/>
                <a:tailEnd/>
              </a:ln>
            </p:spPr>
            <p:txBody>
              <a:bodyPr>
                <a:spAutoFit/>
              </a:bodyPr>
              <a:lstStyle/>
              <a:p>
                <a:pPr algn="ctr" fontAlgn="auto">
                  <a:spcAft>
                    <a:spcPts val="0"/>
                  </a:spcAft>
                  <a:defRPr/>
                </a:pPr>
                <a:r>
                  <a:rPr lang="en-US" sz="2000" b="1" kern="0" dirty="0">
                    <a:solidFill>
                      <a:sysClr val="window" lastClr="FFFFFF"/>
                    </a:solidFill>
                    <a:effectLst/>
                    <a:latin typeface="Constantia"/>
                  </a:rPr>
                  <a:t>READING</a:t>
                </a:r>
                <a:endParaRPr lang="en-US" sz="800" b="1" kern="0" dirty="0">
                  <a:solidFill>
                    <a:sysClr val="window" lastClr="FFFFFF"/>
                  </a:solidFill>
                  <a:effectLst/>
                  <a:latin typeface="Constantia"/>
                </a:endParaRPr>
              </a:p>
            </p:txBody>
          </p:sp>
          <p:sp>
            <p:nvSpPr>
              <p:cNvPr id="355" name="Text Box 41"/>
              <p:cNvSpPr txBox="1">
                <a:spLocks noChangeArrowheads="1"/>
              </p:cNvSpPr>
              <p:nvPr/>
            </p:nvSpPr>
            <p:spPr bwMode="auto">
              <a:xfrm>
                <a:off x="2975" y="1402"/>
                <a:ext cx="977" cy="252"/>
              </a:xfrm>
              <a:prstGeom prst="rect">
                <a:avLst/>
              </a:prstGeom>
              <a:grpFill/>
              <a:ln w="9525">
                <a:noFill/>
                <a:miter lim="800000"/>
                <a:headEnd/>
                <a:tailEnd/>
              </a:ln>
            </p:spPr>
            <p:txBody>
              <a:bodyPr>
                <a:spAutoFit/>
              </a:bodyPr>
              <a:lstStyle/>
              <a:p>
                <a:pPr algn="ctr" fontAlgn="auto">
                  <a:spcAft>
                    <a:spcPts val="0"/>
                  </a:spcAft>
                  <a:defRPr/>
                </a:pPr>
                <a:r>
                  <a:rPr lang="en-US" sz="2000" b="1" kern="0" dirty="0">
                    <a:solidFill>
                      <a:sysClr val="window" lastClr="FFFFFF"/>
                    </a:solidFill>
                    <a:effectLst/>
                    <a:latin typeface="Constantia"/>
                  </a:rPr>
                  <a:t>WRITING</a:t>
                </a:r>
                <a:endParaRPr lang="en-US" sz="800" b="1" kern="0" dirty="0">
                  <a:solidFill>
                    <a:sysClr val="window" lastClr="FFFFFF"/>
                  </a:solidFill>
                  <a:effectLst/>
                  <a:latin typeface="Constantia"/>
                </a:endParaRPr>
              </a:p>
            </p:txBody>
          </p:sp>
          <p:sp>
            <p:nvSpPr>
              <p:cNvPr id="356" name="Text Box 42"/>
              <p:cNvSpPr txBox="1">
                <a:spLocks noChangeArrowheads="1"/>
              </p:cNvSpPr>
              <p:nvPr/>
            </p:nvSpPr>
            <p:spPr bwMode="auto">
              <a:xfrm>
                <a:off x="2976" y="1728"/>
                <a:ext cx="977" cy="252"/>
              </a:xfrm>
              <a:prstGeom prst="rect">
                <a:avLst/>
              </a:prstGeom>
              <a:grpFill/>
              <a:ln w="9525">
                <a:noFill/>
                <a:miter lim="800000"/>
                <a:headEnd/>
                <a:tailEnd/>
              </a:ln>
            </p:spPr>
            <p:txBody>
              <a:bodyPr>
                <a:spAutoFit/>
              </a:bodyPr>
              <a:lstStyle/>
              <a:p>
                <a:pPr algn="ctr" fontAlgn="auto">
                  <a:spcAft>
                    <a:spcPts val="0"/>
                  </a:spcAft>
                  <a:defRPr/>
                </a:pPr>
                <a:r>
                  <a:rPr lang="en-US" sz="2000" b="1" kern="0" dirty="0">
                    <a:solidFill>
                      <a:sysClr val="window" lastClr="FFFFFF"/>
                    </a:solidFill>
                    <a:effectLst/>
                    <a:latin typeface="Constantia"/>
                  </a:rPr>
                  <a:t>SPELLING</a:t>
                </a:r>
                <a:endParaRPr lang="en-US" sz="800" b="1" kern="0" dirty="0">
                  <a:solidFill>
                    <a:sysClr val="window" lastClr="FFFFFF"/>
                  </a:solidFill>
                  <a:effectLst/>
                  <a:latin typeface="Constantia"/>
                </a:endParaRPr>
              </a:p>
            </p:txBody>
          </p:sp>
        </p:grpSp>
        <p:sp>
          <p:nvSpPr>
            <p:cNvPr id="221" name="Rectangle 44"/>
            <p:cNvSpPr>
              <a:spLocks noChangeArrowheads="1"/>
            </p:cNvSpPr>
            <p:nvPr/>
          </p:nvSpPr>
          <p:spPr bwMode="auto">
            <a:xfrm>
              <a:off x="8658225" y="2438400"/>
              <a:ext cx="942975" cy="3124200"/>
            </a:xfrm>
            <a:prstGeom prst="rect">
              <a:avLst/>
            </a:prstGeom>
            <a:solidFill>
              <a:srgbClr val="99CCFF"/>
            </a:solidFill>
            <a:ln w="38100">
              <a:no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3" name="Rectangle 46"/>
            <p:cNvSpPr>
              <a:spLocks noChangeArrowheads="1"/>
            </p:cNvSpPr>
            <p:nvPr/>
          </p:nvSpPr>
          <p:spPr bwMode="auto">
            <a:xfrm>
              <a:off x="7715250" y="2438400"/>
              <a:ext cx="942975" cy="1981200"/>
            </a:xfrm>
            <a:prstGeom prst="rect">
              <a:avLst/>
            </a:prstGeom>
            <a:solidFill>
              <a:sysClr val="window" lastClr="FFFFFF">
                <a:lumMod val="75000"/>
              </a:sysClr>
            </a:solidFill>
            <a:ln w="38100">
              <a:no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4" name="Rectangle 47"/>
            <p:cNvSpPr>
              <a:spLocks noChangeArrowheads="1"/>
            </p:cNvSpPr>
            <p:nvPr/>
          </p:nvSpPr>
          <p:spPr bwMode="auto">
            <a:xfrm>
              <a:off x="2914650" y="2438400"/>
              <a:ext cx="857250" cy="3124200"/>
            </a:xfrm>
            <a:prstGeom prst="rect">
              <a:avLst/>
            </a:prstGeom>
            <a:solidFill>
              <a:srgbClr val="0070C0"/>
            </a:solidFill>
            <a:ln w="38100">
              <a:no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5" name="Rectangle 48"/>
            <p:cNvSpPr>
              <a:spLocks noChangeArrowheads="1"/>
            </p:cNvSpPr>
            <p:nvPr/>
          </p:nvSpPr>
          <p:spPr bwMode="auto">
            <a:xfrm>
              <a:off x="4714875" y="2438400"/>
              <a:ext cx="600075" cy="1066800"/>
            </a:xfrm>
            <a:prstGeom prst="rect">
              <a:avLst/>
            </a:prstGeom>
            <a:solidFill>
              <a:schemeClr val="accent1">
                <a:lumMod val="40000"/>
                <a:lumOff val="60000"/>
              </a:schemeClr>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6" name="Line 50"/>
            <p:cNvSpPr>
              <a:spLocks noChangeShapeType="1"/>
            </p:cNvSpPr>
            <p:nvPr/>
          </p:nvSpPr>
          <p:spPr bwMode="auto">
            <a:xfrm>
              <a:off x="2828925" y="6019800"/>
              <a:ext cx="685800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7" name="Line 51"/>
            <p:cNvSpPr>
              <a:spLocks noChangeShapeType="1"/>
            </p:cNvSpPr>
            <p:nvPr/>
          </p:nvSpPr>
          <p:spPr bwMode="auto">
            <a:xfrm>
              <a:off x="2828925" y="5715000"/>
              <a:ext cx="685800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8" name="Line 52"/>
            <p:cNvSpPr>
              <a:spLocks noChangeShapeType="1"/>
            </p:cNvSpPr>
            <p:nvPr/>
          </p:nvSpPr>
          <p:spPr bwMode="auto">
            <a:xfrm>
              <a:off x="2914650" y="3200400"/>
              <a:ext cx="428625" cy="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9" name="Line 53"/>
            <p:cNvSpPr>
              <a:spLocks noChangeShapeType="1"/>
            </p:cNvSpPr>
            <p:nvPr/>
          </p:nvSpPr>
          <p:spPr bwMode="auto">
            <a:xfrm>
              <a:off x="3857625" y="3200400"/>
              <a:ext cx="428625" cy="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0" name="Line 54"/>
            <p:cNvSpPr>
              <a:spLocks noChangeShapeType="1"/>
            </p:cNvSpPr>
            <p:nvPr/>
          </p:nvSpPr>
          <p:spPr bwMode="auto">
            <a:xfrm>
              <a:off x="2914650" y="3200400"/>
              <a:ext cx="2400300" cy="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1" name="Line 55"/>
            <p:cNvSpPr>
              <a:spLocks noChangeShapeType="1"/>
            </p:cNvSpPr>
            <p:nvPr/>
          </p:nvSpPr>
          <p:spPr bwMode="auto">
            <a:xfrm>
              <a:off x="6943725" y="3124200"/>
              <a:ext cx="2657475"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2" name="Line 56"/>
            <p:cNvSpPr>
              <a:spLocks noChangeShapeType="1"/>
            </p:cNvSpPr>
            <p:nvPr/>
          </p:nvSpPr>
          <p:spPr bwMode="auto">
            <a:xfrm>
              <a:off x="2914650" y="2819400"/>
              <a:ext cx="240030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3" name="Line 57"/>
            <p:cNvSpPr>
              <a:spLocks noChangeShapeType="1"/>
            </p:cNvSpPr>
            <p:nvPr/>
          </p:nvSpPr>
          <p:spPr bwMode="auto">
            <a:xfrm>
              <a:off x="6943725" y="2819400"/>
              <a:ext cx="2657475"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4" name="Line 58"/>
            <p:cNvSpPr>
              <a:spLocks noChangeShapeType="1"/>
            </p:cNvSpPr>
            <p:nvPr/>
          </p:nvSpPr>
          <p:spPr bwMode="auto">
            <a:xfrm>
              <a:off x="6943725" y="3429000"/>
              <a:ext cx="771525" cy="0"/>
            </a:xfrm>
            <a:prstGeom prst="line">
              <a:avLst/>
            </a:prstGeom>
            <a:noFill/>
            <a:ln w="53975">
              <a:solidFill>
                <a:schemeClr val="accent1">
                  <a:lumMod val="40000"/>
                  <a:lumOff val="60000"/>
                </a:schemeClr>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5" name="Line 59"/>
            <p:cNvSpPr>
              <a:spLocks noChangeShapeType="1"/>
            </p:cNvSpPr>
            <p:nvPr/>
          </p:nvSpPr>
          <p:spPr bwMode="auto">
            <a:xfrm>
              <a:off x="4724400" y="3505200"/>
              <a:ext cx="600075" cy="0"/>
            </a:xfrm>
            <a:prstGeom prst="line">
              <a:avLst/>
            </a:prstGeom>
            <a:noFill/>
            <a:ln w="38100">
              <a:solidFill>
                <a:schemeClr val="accent1">
                  <a:lumMod val="40000"/>
                  <a:lumOff val="60000"/>
                </a:schemeClr>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6" name="Line 60"/>
            <p:cNvSpPr>
              <a:spLocks noChangeShapeType="1"/>
            </p:cNvSpPr>
            <p:nvPr/>
          </p:nvSpPr>
          <p:spPr bwMode="auto">
            <a:xfrm>
              <a:off x="7715250" y="4431475"/>
              <a:ext cx="942975" cy="0"/>
            </a:xfrm>
            <a:prstGeom prst="line">
              <a:avLst/>
            </a:prstGeom>
            <a:noFill/>
            <a:ln w="38100">
              <a:solidFill>
                <a:schemeClr val="bg1">
                  <a:lumMod val="75000"/>
                </a:schemeClr>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7" name="Line 61"/>
            <p:cNvSpPr>
              <a:spLocks noChangeShapeType="1"/>
            </p:cNvSpPr>
            <p:nvPr/>
          </p:nvSpPr>
          <p:spPr bwMode="auto">
            <a:xfrm>
              <a:off x="2914650" y="5562600"/>
              <a:ext cx="857250" cy="0"/>
            </a:xfrm>
            <a:prstGeom prst="line">
              <a:avLst/>
            </a:prstGeom>
            <a:noFill/>
            <a:ln w="2857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8" name="Line 62"/>
            <p:cNvSpPr>
              <a:spLocks noChangeShapeType="1"/>
            </p:cNvSpPr>
            <p:nvPr/>
          </p:nvSpPr>
          <p:spPr bwMode="auto">
            <a:xfrm>
              <a:off x="8658225" y="5574475"/>
              <a:ext cx="942975" cy="0"/>
            </a:xfrm>
            <a:prstGeom prst="line">
              <a:avLst/>
            </a:prstGeom>
            <a:noFill/>
            <a:ln w="2857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39" name="Line 63"/>
            <p:cNvSpPr>
              <a:spLocks noChangeShapeType="1"/>
            </p:cNvSpPr>
            <p:nvPr/>
          </p:nvSpPr>
          <p:spPr bwMode="auto">
            <a:xfrm>
              <a:off x="2914650" y="5334000"/>
              <a:ext cx="66865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0" name="Line 64"/>
            <p:cNvSpPr>
              <a:spLocks noChangeShapeType="1"/>
            </p:cNvSpPr>
            <p:nvPr/>
          </p:nvSpPr>
          <p:spPr bwMode="auto">
            <a:xfrm>
              <a:off x="2914650" y="5029200"/>
              <a:ext cx="66865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1" name="Line 65"/>
            <p:cNvSpPr>
              <a:spLocks noChangeShapeType="1"/>
            </p:cNvSpPr>
            <p:nvPr/>
          </p:nvSpPr>
          <p:spPr bwMode="auto">
            <a:xfrm>
              <a:off x="2914650" y="4648200"/>
              <a:ext cx="66865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2" name="Line 66"/>
            <p:cNvSpPr>
              <a:spLocks noChangeShapeType="1"/>
            </p:cNvSpPr>
            <p:nvPr/>
          </p:nvSpPr>
          <p:spPr bwMode="auto">
            <a:xfrm>
              <a:off x="2914650" y="4343400"/>
              <a:ext cx="1800225"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3" name="Line 67"/>
            <p:cNvSpPr>
              <a:spLocks noChangeShapeType="1"/>
            </p:cNvSpPr>
            <p:nvPr/>
          </p:nvSpPr>
          <p:spPr bwMode="auto">
            <a:xfrm>
              <a:off x="7715250" y="4343400"/>
              <a:ext cx="18859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4" name="Line 68"/>
            <p:cNvSpPr>
              <a:spLocks noChangeShapeType="1"/>
            </p:cNvSpPr>
            <p:nvPr/>
          </p:nvSpPr>
          <p:spPr bwMode="auto">
            <a:xfrm>
              <a:off x="2914650" y="4038600"/>
              <a:ext cx="1800225" cy="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5" name="Line 69"/>
            <p:cNvSpPr>
              <a:spLocks noChangeShapeType="1"/>
            </p:cNvSpPr>
            <p:nvPr/>
          </p:nvSpPr>
          <p:spPr bwMode="auto">
            <a:xfrm>
              <a:off x="7715250" y="4038600"/>
              <a:ext cx="18859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6" name="Line 70"/>
            <p:cNvSpPr>
              <a:spLocks noChangeShapeType="1"/>
            </p:cNvSpPr>
            <p:nvPr/>
          </p:nvSpPr>
          <p:spPr bwMode="auto">
            <a:xfrm>
              <a:off x="2914650" y="3733800"/>
              <a:ext cx="1800225"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7" name="Line 71"/>
            <p:cNvSpPr>
              <a:spLocks noChangeShapeType="1"/>
            </p:cNvSpPr>
            <p:nvPr/>
          </p:nvSpPr>
          <p:spPr bwMode="auto">
            <a:xfrm>
              <a:off x="7715250" y="3733800"/>
              <a:ext cx="18859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8" name="Line 72"/>
            <p:cNvSpPr>
              <a:spLocks noChangeShapeType="1"/>
            </p:cNvSpPr>
            <p:nvPr/>
          </p:nvSpPr>
          <p:spPr bwMode="auto">
            <a:xfrm>
              <a:off x="2914650" y="3429000"/>
              <a:ext cx="1800225"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49" name="Line 73"/>
            <p:cNvSpPr>
              <a:spLocks noChangeShapeType="1"/>
            </p:cNvSpPr>
            <p:nvPr/>
          </p:nvSpPr>
          <p:spPr bwMode="auto">
            <a:xfrm>
              <a:off x="7715250" y="3429000"/>
              <a:ext cx="18859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0" name="Line 74"/>
            <p:cNvSpPr>
              <a:spLocks noChangeShapeType="1"/>
            </p:cNvSpPr>
            <p:nvPr/>
          </p:nvSpPr>
          <p:spPr bwMode="auto">
            <a:xfrm>
              <a:off x="2914650" y="3124200"/>
              <a:ext cx="240030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1" name="Line 75"/>
            <p:cNvSpPr>
              <a:spLocks noChangeShapeType="1"/>
            </p:cNvSpPr>
            <p:nvPr/>
          </p:nvSpPr>
          <p:spPr bwMode="auto">
            <a:xfrm>
              <a:off x="7715250" y="3124200"/>
              <a:ext cx="188595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2" name="Line 76"/>
            <p:cNvSpPr>
              <a:spLocks noChangeShapeType="1"/>
            </p:cNvSpPr>
            <p:nvPr/>
          </p:nvSpPr>
          <p:spPr bwMode="auto">
            <a:xfrm>
              <a:off x="2914650" y="2514600"/>
              <a:ext cx="2400300"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3" name="Line 77"/>
            <p:cNvSpPr>
              <a:spLocks noChangeShapeType="1"/>
            </p:cNvSpPr>
            <p:nvPr/>
          </p:nvSpPr>
          <p:spPr bwMode="auto">
            <a:xfrm>
              <a:off x="6943725" y="2514600"/>
              <a:ext cx="2657475" cy="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4" name="Line 78"/>
            <p:cNvSpPr>
              <a:spLocks noChangeShapeType="1"/>
            </p:cNvSpPr>
            <p:nvPr/>
          </p:nvSpPr>
          <p:spPr bwMode="auto">
            <a:xfrm>
              <a:off x="3343275" y="25146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5" name="Line 79"/>
            <p:cNvSpPr>
              <a:spLocks noChangeShapeType="1"/>
            </p:cNvSpPr>
            <p:nvPr/>
          </p:nvSpPr>
          <p:spPr bwMode="auto">
            <a:xfrm>
              <a:off x="3343275" y="31242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6" name="Line 80"/>
            <p:cNvSpPr>
              <a:spLocks noChangeShapeType="1"/>
            </p:cNvSpPr>
            <p:nvPr/>
          </p:nvSpPr>
          <p:spPr bwMode="auto">
            <a:xfrm>
              <a:off x="3343275" y="37338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7" name="Line 81"/>
            <p:cNvSpPr>
              <a:spLocks noChangeShapeType="1"/>
            </p:cNvSpPr>
            <p:nvPr/>
          </p:nvSpPr>
          <p:spPr bwMode="auto">
            <a:xfrm>
              <a:off x="3343275" y="43434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8" name="Line 82"/>
            <p:cNvSpPr>
              <a:spLocks noChangeShapeType="1"/>
            </p:cNvSpPr>
            <p:nvPr/>
          </p:nvSpPr>
          <p:spPr bwMode="auto">
            <a:xfrm>
              <a:off x="3343275" y="50292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59" name="Line 83"/>
            <p:cNvSpPr>
              <a:spLocks noChangeShapeType="1"/>
            </p:cNvSpPr>
            <p:nvPr/>
          </p:nvSpPr>
          <p:spPr bwMode="auto">
            <a:xfrm>
              <a:off x="3343275" y="55626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0" name="Line 84"/>
            <p:cNvSpPr>
              <a:spLocks noChangeShapeType="1"/>
            </p:cNvSpPr>
            <p:nvPr/>
          </p:nvSpPr>
          <p:spPr bwMode="auto">
            <a:xfrm>
              <a:off x="3343275" y="60198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1" name="Line 85"/>
            <p:cNvSpPr>
              <a:spLocks noChangeShapeType="1"/>
            </p:cNvSpPr>
            <p:nvPr/>
          </p:nvSpPr>
          <p:spPr bwMode="auto">
            <a:xfrm>
              <a:off x="4029075" y="2819400"/>
              <a:ext cx="0" cy="3810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2" name="Line 86"/>
            <p:cNvSpPr>
              <a:spLocks noChangeShapeType="1"/>
            </p:cNvSpPr>
            <p:nvPr/>
          </p:nvSpPr>
          <p:spPr bwMode="auto">
            <a:xfrm>
              <a:off x="4029075" y="34290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3" name="Line 87"/>
            <p:cNvSpPr>
              <a:spLocks noChangeShapeType="1"/>
            </p:cNvSpPr>
            <p:nvPr/>
          </p:nvSpPr>
          <p:spPr bwMode="auto">
            <a:xfrm>
              <a:off x="4029075" y="40386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4" name="Line 88"/>
            <p:cNvSpPr>
              <a:spLocks noChangeShapeType="1"/>
            </p:cNvSpPr>
            <p:nvPr/>
          </p:nvSpPr>
          <p:spPr bwMode="auto">
            <a:xfrm>
              <a:off x="4029075" y="46482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5" name="Line 89"/>
            <p:cNvSpPr>
              <a:spLocks noChangeShapeType="1"/>
            </p:cNvSpPr>
            <p:nvPr/>
          </p:nvSpPr>
          <p:spPr bwMode="auto">
            <a:xfrm flipV="1">
              <a:off x="4029075" y="5943600"/>
              <a:ext cx="0" cy="762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6" name="Line 90"/>
            <p:cNvSpPr>
              <a:spLocks noChangeShapeType="1"/>
            </p:cNvSpPr>
            <p:nvPr/>
          </p:nvSpPr>
          <p:spPr bwMode="auto">
            <a:xfrm>
              <a:off x="4714875" y="46482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7" name="Line 91"/>
            <p:cNvSpPr>
              <a:spLocks noChangeShapeType="1"/>
            </p:cNvSpPr>
            <p:nvPr/>
          </p:nvSpPr>
          <p:spPr bwMode="auto">
            <a:xfrm>
              <a:off x="4495800" y="5029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8" name="Line 92"/>
            <p:cNvSpPr>
              <a:spLocks noChangeShapeType="1"/>
            </p:cNvSpPr>
            <p:nvPr/>
          </p:nvSpPr>
          <p:spPr bwMode="auto">
            <a:xfrm>
              <a:off x="4714875" y="55626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69" name="Line 93"/>
            <p:cNvSpPr>
              <a:spLocks noChangeShapeType="1"/>
            </p:cNvSpPr>
            <p:nvPr/>
          </p:nvSpPr>
          <p:spPr bwMode="auto">
            <a:xfrm>
              <a:off x="4371975" y="25146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0" name="Line 94"/>
            <p:cNvSpPr>
              <a:spLocks noChangeShapeType="1"/>
            </p:cNvSpPr>
            <p:nvPr/>
          </p:nvSpPr>
          <p:spPr bwMode="auto">
            <a:xfrm>
              <a:off x="4371975" y="3124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1" name="Line 95"/>
            <p:cNvSpPr>
              <a:spLocks noChangeShapeType="1"/>
            </p:cNvSpPr>
            <p:nvPr/>
          </p:nvSpPr>
          <p:spPr bwMode="auto">
            <a:xfrm>
              <a:off x="4371975" y="37338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3" name="Line 97"/>
            <p:cNvSpPr>
              <a:spLocks noChangeShapeType="1"/>
            </p:cNvSpPr>
            <p:nvPr/>
          </p:nvSpPr>
          <p:spPr bwMode="auto">
            <a:xfrm>
              <a:off x="4495800" y="48768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4" name="Line 98"/>
            <p:cNvSpPr>
              <a:spLocks noChangeShapeType="1"/>
            </p:cNvSpPr>
            <p:nvPr/>
          </p:nvSpPr>
          <p:spPr bwMode="auto">
            <a:xfrm>
              <a:off x="4371975" y="5334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5" name="Line 99"/>
            <p:cNvSpPr>
              <a:spLocks noChangeShapeType="1"/>
            </p:cNvSpPr>
            <p:nvPr/>
          </p:nvSpPr>
          <p:spPr bwMode="auto">
            <a:xfrm>
              <a:off x="5143500" y="34290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6" name="Line 100"/>
            <p:cNvSpPr>
              <a:spLocks noChangeShapeType="1"/>
            </p:cNvSpPr>
            <p:nvPr/>
          </p:nvSpPr>
          <p:spPr bwMode="auto">
            <a:xfrm>
              <a:off x="5143500" y="3886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7" name="Line 101"/>
            <p:cNvSpPr>
              <a:spLocks noChangeShapeType="1"/>
            </p:cNvSpPr>
            <p:nvPr/>
          </p:nvSpPr>
          <p:spPr bwMode="auto">
            <a:xfrm>
              <a:off x="5143500" y="44196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8" name="Line 102"/>
            <p:cNvSpPr>
              <a:spLocks noChangeShapeType="1"/>
            </p:cNvSpPr>
            <p:nvPr/>
          </p:nvSpPr>
          <p:spPr bwMode="auto">
            <a:xfrm>
              <a:off x="5143500" y="48768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79" name="Line 103"/>
            <p:cNvSpPr>
              <a:spLocks noChangeShapeType="1"/>
            </p:cNvSpPr>
            <p:nvPr/>
          </p:nvSpPr>
          <p:spPr bwMode="auto">
            <a:xfrm>
              <a:off x="5143500" y="5334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0" name="Line 104"/>
            <p:cNvSpPr>
              <a:spLocks noChangeShapeType="1"/>
            </p:cNvSpPr>
            <p:nvPr/>
          </p:nvSpPr>
          <p:spPr bwMode="auto">
            <a:xfrm>
              <a:off x="5657850" y="35814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1" name="Line 105"/>
            <p:cNvSpPr>
              <a:spLocks noChangeShapeType="1"/>
            </p:cNvSpPr>
            <p:nvPr/>
          </p:nvSpPr>
          <p:spPr bwMode="auto">
            <a:xfrm>
              <a:off x="5657850" y="4191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2" name="Line 106"/>
            <p:cNvSpPr>
              <a:spLocks noChangeShapeType="1"/>
            </p:cNvSpPr>
            <p:nvPr/>
          </p:nvSpPr>
          <p:spPr bwMode="auto">
            <a:xfrm>
              <a:off x="5486400" y="5029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3" name="Line 107"/>
            <p:cNvSpPr>
              <a:spLocks noChangeShapeType="1"/>
            </p:cNvSpPr>
            <p:nvPr/>
          </p:nvSpPr>
          <p:spPr bwMode="auto">
            <a:xfrm>
              <a:off x="3943350" y="55626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4" name="Line 108"/>
            <p:cNvSpPr>
              <a:spLocks noChangeShapeType="1"/>
            </p:cNvSpPr>
            <p:nvPr/>
          </p:nvSpPr>
          <p:spPr bwMode="auto">
            <a:xfrm>
              <a:off x="5657850" y="57150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5" name="Line 109"/>
            <p:cNvSpPr>
              <a:spLocks noChangeShapeType="1"/>
            </p:cNvSpPr>
            <p:nvPr/>
          </p:nvSpPr>
          <p:spPr bwMode="auto">
            <a:xfrm>
              <a:off x="5057775" y="60198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6" name="Line 110"/>
            <p:cNvSpPr>
              <a:spLocks noChangeShapeType="1"/>
            </p:cNvSpPr>
            <p:nvPr/>
          </p:nvSpPr>
          <p:spPr bwMode="auto">
            <a:xfrm>
              <a:off x="3857625" y="60198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7" name="Line 111"/>
            <p:cNvSpPr>
              <a:spLocks noChangeShapeType="1"/>
            </p:cNvSpPr>
            <p:nvPr/>
          </p:nvSpPr>
          <p:spPr bwMode="auto">
            <a:xfrm>
              <a:off x="5915025" y="44196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8" name="Line 112"/>
            <p:cNvSpPr>
              <a:spLocks noChangeShapeType="1"/>
            </p:cNvSpPr>
            <p:nvPr/>
          </p:nvSpPr>
          <p:spPr bwMode="auto">
            <a:xfrm>
              <a:off x="5829300" y="34290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89" name="Line 113"/>
            <p:cNvSpPr>
              <a:spLocks noChangeShapeType="1"/>
            </p:cNvSpPr>
            <p:nvPr/>
          </p:nvSpPr>
          <p:spPr bwMode="auto">
            <a:xfrm>
              <a:off x="6686550" y="34290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0" name="Line 114"/>
            <p:cNvSpPr>
              <a:spLocks noChangeShapeType="1"/>
            </p:cNvSpPr>
            <p:nvPr/>
          </p:nvSpPr>
          <p:spPr bwMode="auto">
            <a:xfrm>
              <a:off x="6686550" y="44196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1" name="Line 115"/>
            <p:cNvSpPr>
              <a:spLocks noChangeShapeType="1"/>
            </p:cNvSpPr>
            <p:nvPr/>
          </p:nvSpPr>
          <p:spPr bwMode="auto">
            <a:xfrm>
              <a:off x="6686550" y="48768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2" name="Line 116"/>
            <p:cNvSpPr>
              <a:spLocks noChangeShapeType="1"/>
            </p:cNvSpPr>
            <p:nvPr/>
          </p:nvSpPr>
          <p:spPr bwMode="auto">
            <a:xfrm flipV="1">
              <a:off x="5915025" y="48768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3" name="Line 117"/>
            <p:cNvSpPr>
              <a:spLocks noChangeShapeType="1"/>
            </p:cNvSpPr>
            <p:nvPr/>
          </p:nvSpPr>
          <p:spPr bwMode="auto">
            <a:xfrm>
              <a:off x="5915025" y="5334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4" name="Line 118"/>
            <p:cNvSpPr>
              <a:spLocks noChangeShapeType="1"/>
            </p:cNvSpPr>
            <p:nvPr/>
          </p:nvSpPr>
          <p:spPr bwMode="auto">
            <a:xfrm>
              <a:off x="6686550" y="5334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5" name="Line 119"/>
            <p:cNvSpPr>
              <a:spLocks noChangeShapeType="1"/>
            </p:cNvSpPr>
            <p:nvPr/>
          </p:nvSpPr>
          <p:spPr bwMode="auto">
            <a:xfrm>
              <a:off x="6686550" y="57150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6" name="Line 120"/>
            <p:cNvSpPr>
              <a:spLocks noChangeShapeType="1"/>
            </p:cNvSpPr>
            <p:nvPr/>
          </p:nvSpPr>
          <p:spPr bwMode="auto">
            <a:xfrm flipV="1">
              <a:off x="6686550" y="41910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7" name="Line 121"/>
            <p:cNvSpPr>
              <a:spLocks noChangeShapeType="1"/>
            </p:cNvSpPr>
            <p:nvPr/>
          </p:nvSpPr>
          <p:spPr bwMode="auto">
            <a:xfrm>
              <a:off x="7543800" y="44196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8" name="Line 122"/>
            <p:cNvSpPr>
              <a:spLocks noChangeShapeType="1"/>
            </p:cNvSpPr>
            <p:nvPr/>
          </p:nvSpPr>
          <p:spPr bwMode="auto">
            <a:xfrm>
              <a:off x="7543800" y="48768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99" name="Line 123"/>
            <p:cNvSpPr>
              <a:spLocks noChangeShapeType="1"/>
            </p:cNvSpPr>
            <p:nvPr/>
          </p:nvSpPr>
          <p:spPr bwMode="auto">
            <a:xfrm>
              <a:off x="7543800" y="5334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0" name="Line 124"/>
            <p:cNvSpPr>
              <a:spLocks noChangeShapeType="1"/>
            </p:cNvSpPr>
            <p:nvPr/>
          </p:nvSpPr>
          <p:spPr bwMode="auto">
            <a:xfrm>
              <a:off x="7543800" y="25146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1" name="Line 125"/>
            <p:cNvSpPr>
              <a:spLocks noChangeShapeType="1"/>
            </p:cNvSpPr>
            <p:nvPr/>
          </p:nvSpPr>
          <p:spPr bwMode="auto">
            <a:xfrm>
              <a:off x="7543800" y="3124200"/>
              <a:ext cx="0" cy="43809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2" name="Line 126"/>
            <p:cNvSpPr>
              <a:spLocks noChangeShapeType="1"/>
            </p:cNvSpPr>
            <p:nvPr/>
          </p:nvSpPr>
          <p:spPr bwMode="auto">
            <a:xfrm>
              <a:off x="7543800" y="3886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3" name="Line 127"/>
            <p:cNvSpPr>
              <a:spLocks noChangeShapeType="1"/>
            </p:cNvSpPr>
            <p:nvPr/>
          </p:nvSpPr>
          <p:spPr bwMode="auto">
            <a:xfrm>
              <a:off x="6943725" y="35814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4" name="Line 128"/>
            <p:cNvSpPr>
              <a:spLocks noChangeShapeType="1"/>
            </p:cNvSpPr>
            <p:nvPr/>
          </p:nvSpPr>
          <p:spPr bwMode="auto">
            <a:xfrm>
              <a:off x="7286625" y="4191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5" name="Line 129"/>
            <p:cNvSpPr>
              <a:spLocks noChangeShapeType="1"/>
            </p:cNvSpPr>
            <p:nvPr/>
          </p:nvSpPr>
          <p:spPr bwMode="auto">
            <a:xfrm>
              <a:off x="8315325" y="25146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6" name="Line 130"/>
            <p:cNvSpPr>
              <a:spLocks noChangeShapeType="1"/>
            </p:cNvSpPr>
            <p:nvPr/>
          </p:nvSpPr>
          <p:spPr bwMode="auto">
            <a:xfrm>
              <a:off x="8315325" y="3124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7" name="Line 131"/>
            <p:cNvSpPr>
              <a:spLocks noChangeShapeType="1"/>
            </p:cNvSpPr>
            <p:nvPr/>
          </p:nvSpPr>
          <p:spPr bwMode="auto">
            <a:xfrm>
              <a:off x="8315325" y="37338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8" name="Line 132"/>
            <p:cNvSpPr>
              <a:spLocks noChangeShapeType="1"/>
            </p:cNvSpPr>
            <p:nvPr/>
          </p:nvSpPr>
          <p:spPr bwMode="auto">
            <a:xfrm>
              <a:off x="8315325" y="43434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09" name="Line 133"/>
            <p:cNvSpPr>
              <a:spLocks noChangeShapeType="1"/>
            </p:cNvSpPr>
            <p:nvPr/>
          </p:nvSpPr>
          <p:spPr bwMode="auto">
            <a:xfrm>
              <a:off x="8315325" y="48768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0" name="Line 134"/>
            <p:cNvSpPr>
              <a:spLocks noChangeShapeType="1"/>
            </p:cNvSpPr>
            <p:nvPr/>
          </p:nvSpPr>
          <p:spPr bwMode="auto">
            <a:xfrm>
              <a:off x="8315325" y="53340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1" name="Line 135"/>
            <p:cNvSpPr>
              <a:spLocks noChangeShapeType="1"/>
            </p:cNvSpPr>
            <p:nvPr/>
          </p:nvSpPr>
          <p:spPr bwMode="auto">
            <a:xfrm>
              <a:off x="5915025" y="60198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2" name="Line 136"/>
            <p:cNvSpPr>
              <a:spLocks noChangeShapeType="1"/>
            </p:cNvSpPr>
            <p:nvPr/>
          </p:nvSpPr>
          <p:spPr bwMode="auto">
            <a:xfrm>
              <a:off x="7029450" y="60198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3" name="Line 137"/>
            <p:cNvSpPr>
              <a:spLocks noChangeShapeType="1"/>
            </p:cNvSpPr>
            <p:nvPr/>
          </p:nvSpPr>
          <p:spPr bwMode="auto">
            <a:xfrm>
              <a:off x="9086850" y="25146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4" name="Line 138"/>
            <p:cNvSpPr>
              <a:spLocks noChangeShapeType="1"/>
            </p:cNvSpPr>
            <p:nvPr/>
          </p:nvSpPr>
          <p:spPr bwMode="auto">
            <a:xfrm>
              <a:off x="9086850" y="31242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5" name="Line 139"/>
            <p:cNvSpPr>
              <a:spLocks noChangeShapeType="1"/>
            </p:cNvSpPr>
            <p:nvPr/>
          </p:nvSpPr>
          <p:spPr bwMode="auto">
            <a:xfrm>
              <a:off x="9086850" y="37338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6" name="Line 140"/>
            <p:cNvSpPr>
              <a:spLocks noChangeShapeType="1"/>
            </p:cNvSpPr>
            <p:nvPr/>
          </p:nvSpPr>
          <p:spPr bwMode="auto">
            <a:xfrm>
              <a:off x="9086850" y="43434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7" name="Line 141"/>
            <p:cNvSpPr>
              <a:spLocks noChangeShapeType="1"/>
            </p:cNvSpPr>
            <p:nvPr/>
          </p:nvSpPr>
          <p:spPr bwMode="auto">
            <a:xfrm>
              <a:off x="9086850" y="5029200"/>
              <a:ext cx="0" cy="304800"/>
            </a:xfrm>
            <a:prstGeom prst="line">
              <a:avLst/>
            </a:prstGeom>
            <a:noFill/>
            <a:ln w="9525">
              <a:solidFill>
                <a:sysClr val="window" lastClr="FFFFFF"/>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8" name="Line 142"/>
            <p:cNvSpPr>
              <a:spLocks noChangeShapeType="1"/>
            </p:cNvSpPr>
            <p:nvPr/>
          </p:nvSpPr>
          <p:spPr bwMode="auto">
            <a:xfrm>
              <a:off x="9086850" y="5562600"/>
              <a:ext cx="0" cy="1524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19" name="Line 143"/>
            <p:cNvSpPr>
              <a:spLocks noChangeShapeType="1"/>
            </p:cNvSpPr>
            <p:nvPr/>
          </p:nvSpPr>
          <p:spPr bwMode="auto">
            <a:xfrm>
              <a:off x="9086850" y="60198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0" name="Line 144"/>
            <p:cNvSpPr>
              <a:spLocks noChangeShapeType="1"/>
            </p:cNvSpPr>
            <p:nvPr/>
          </p:nvSpPr>
          <p:spPr bwMode="auto">
            <a:xfrm>
              <a:off x="8486775" y="28194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1" name="Line 145"/>
            <p:cNvSpPr>
              <a:spLocks noChangeShapeType="1"/>
            </p:cNvSpPr>
            <p:nvPr/>
          </p:nvSpPr>
          <p:spPr bwMode="auto">
            <a:xfrm>
              <a:off x="9258300" y="28194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2" name="Line 146"/>
            <p:cNvSpPr>
              <a:spLocks noChangeShapeType="1"/>
            </p:cNvSpPr>
            <p:nvPr/>
          </p:nvSpPr>
          <p:spPr bwMode="auto">
            <a:xfrm>
              <a:off x="7972425" y="34290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3" name="Line 147"/>
            <p:cNvSpPr>
              <a:spLocks noChangeShapeType="1"/>
            </p:cNvSpPr>
            <p:nvPr/>
          </p:nvSpPr>
          <p:spPr bwMode="auto">
            <a:xfrm>
              <a:off x="8743950" y="34290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4" name="Line 148"/>
            <p:cNvSpPr>
              <a:spLocks noChangeShapeType="1"/>
            </p:cNvSpPr>
            <p:nvPr/>
          </p:nvSpPr>
          <p:spPr bwMode="auto">
            <a:xfrm>
              <a:off x="8058150" y="40386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5" name="Line 149"/>
            <p:cNvSpPr>
              <a:spLocks noChangeShapeType="1"/>
            </p:cNvSpPr>
            <p:nvPr/>
          </p:nvSpPr>
          <p:spPr bwMode="auto">
            <a:xfrm>
              <a:off x="8829675" y="40386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6" name="Line 150"/>
            <p:cNvSpPr>
              <a:spLocks noChangeShapeType="1"/>
            </p:cNvSpPr>
            <p:nvPr/>
          </p:nvSpPr>
          <p:spPr bwMode="auto">
            <a:xfrm>
              <a:off x="7972425" y="46482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7" name="Line 151"/>
            <p:cNvSpPr>
              <a:spLocks noChangeShapeType="1"/>
            </p:cNvSpPr>
            <p:nvPr/>
          </p:nvSpPr>
          <p:spPr bwMode="auto">
            <a:xfrm>
              <a:off x="7200900" y="4648200"/>
              <a:ext cx="0" cy="2286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8" name="Line 152"/>
            <p:cNvSpPr>
              <a:spLocks noChangeShapeType="1"/>
            </p:cNvSpPr>
            <p:nvPr/>
          </p:nvSpPr>
          <p:spPr bwMode="auto">
            <a:xfrm>
              <a:off x="9344025" y="4648200"/>
              <a:ext cx="0" cy="3810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29" name="Line 153"/>
            <p:cNvSpPr>
              <a:spLocks noChangeShapeType="1"/>
            </p:cNvSpPr>
            <p:nvPr/>
          </p:nvSpPr>
          <p:spPr bwMode="auto">
            <a:xfrm>
              <a:off x="8915400" y="57150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0" name="Line 154"/>
            <p:cNvSpPr>
              <a:spLocks noChangeShapeType="1"/>
            </p:cNvSpPr>
            <p:nvPr/>
          </p:nvSpPr>
          <p:spPr bwMode="auto">
            <a:xfrm>
              <a:off x="7972425" y="5029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1" name="Line 155"/>
            <p:cNvSpPr>
              <a:spLocks noChangeShapeType="1"/>
            </p:cNvSpPr>
            <p:nvPr/>
          </p:nvSpPr>
          <p:spPr bwMode="auto">
            <a:xfrm>
              <a:off x="7200900" y="5029200"/>
              <a:ext cx="0" cy="304800"/>
            </a:xfrm>
            <a:prstGeom prst="line">
              <a:avLst/>
            </a:prstGeom>
            <a:noFill/>
            <a:ln w="9525">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8" name="Line 162"/>
            <p:cNvSpPr>
              <a:spLocks noChangeShapeType="1"/>
            </p:cNvSpPr>
            <p:nvPr/>
          </p:nvSpPr>
          <p:spPr bwMode="auto">
            <a:xfrm>
              <a:off x="2914650" y="2438400"/>
              <a:ext cx="0" cy="3124200"/>
            </a:xfrm>
            <a:prstGeom prst="line">
              <a:avLst/>
            </a:prstGeom>
            <a:noFill/>
            <a:ln w="57150">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9" name="Line 163"/>
            <p:cNvSpPr>
              <a:spLocks noChangeShapeType="1"/>
            </p:cNvSpPr>
            <p:nvPr/>
          </p:nvSpPr>
          <p:spPr bwMode="auto">
            <a:xfrm>
              <a:off x="9601200" y="2438400"/>
              <a:ext cx="0" cy="3124200"/>
            </a:xfrm>
            <a:prstGeom prst="line">
              <a:avLst/>
            </a:prstGeom>
            <a:noFill/>
            <a:ln w="57150">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40" name="Line 164"/>
            <p:cNvSpPr>
              <a:spLocks noChangeShapeType="1"/>
            </p:cNvSpPr>
            <p:nvPr/>
          </p:nvSpPr>
          <p:spPr bwMode="auto">
            <a:xfrm>
              <a:off x="8658225" y="2438400"/>
              <a:ext cx="0" cy="3124200"/>
            </a:xfrm>
            <a:prstGeom prst="line">
              <a:avLst/>
            </a:prstGeom>
            <a:noFill/>
            <a:ln w="57150">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43" name="Line 167"/>
            <p:cNvSpPr>
              <a:spLocks noChangeShapeType="1"/>
            </p:cNvSpPr>
            <p:nvPr/>
          </p:nvSpPr>
          <p:spPr bwMode="auto">
            <a:xfrm>
              <a:off x="7715250" y="2438400"/>
              <a:ext cx="0" cy="1981200"/>
            </a:xfrm>
            <a:prstGeom prst="line">
              <a:avLst/>
            </a:prstGeom>
            <a:noFill/>
            <a:ln w="57150">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nvGrpSpPr>
            <p:cNvPr id="6" name="Group 170"/>
            <p:cNvGrpSpPr>
              <a:grpSpLocks/>
            </p:cNvGrpSpPr>
            <p:nvPr/>
          </p:nvGrpSpPr>
          <p:grpSpPr bwMode="auto">
            <a:xfrm>
              <a:off x="2828925" y="1828800"/>
              <a:ext cx="257175" cy="304800"/>
              <a:chOff x="813" y="2016"/>
              <a:chExt cx="144" cy="192"/>
            </a:xfrm>
          </p:grpSpPr>
          <p:sp>
            <p:nvSpPr>
              <p:cNvPr id="351" name="Line 171"/>
              <p:cNvSpPr>
                <a:spLocks noChangeShapeType="1"/>
              </p:cNvSpPr>
              <p:nvPr/>
            </p:nvSpPr>
            <p:spPr bwMode="auto">
              <a:xfrm flipV="1">
                <a:off x="813" y="2016"/>
                <a:ext cx="144" cy="144"/>
              </a:xfrm>
              <a:prstGeom prst="line">
                <a:avLst/>
              </a:prstGeom>
              <a:noFill/>
              <a:ln w="38100">
                <a:solidFill>
                  <a:sysClr val="window" lastClr="FFFFFF"/>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52" name="Line 172"/>
              <p:cNvSpPr>
                <a:spLocks noChangeShapeType="1"/>
              </p:cNvSpPr>
              <p:nvPr/>
            </p:nvSpPr>
            <p:spPr bwMode="auto">
              <a:xfrm flipV="1">
                <a:off x="813" y="2064"/>
                <a:ext cx="144" cy="144"/>
              </a:xfrm>
              <a:prstGeom prst="line">
                <a:avLst/>
              </a:prstGeom>
              <a:noFill/>
              <a:ln w="38100">
                <a:solidFill>
                  <a:sysClr val="window" lastClr="FFFFFF"/>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grpSp>
        <p:grpSp>
          <p:nvGrpSpPr>
            <p:cNvPr id="7" name="Group 173"/>
            <p:cNvGrpSpPr>
              <a:grpSpLocks/>
            </p:cNvGrpSpPr>
            <p:nvPr/>
          </p:nvGrpSpPr>
          <p:grpSpPr bwMode="auto">
            <a:xfrm>
              <a:off x="9515475" y="1828800"/>
              <a:ext cx="257175" cy="304800"/>
              <a:chOff x="813" y="2016"/>
              <a:chExt cx="144" cy="192"/>
            </a:xfrm>
          </p:grpSpPr>
          <p:sp>
            <p:nvSpPr>
              <p:cNvPr id="349" name="Line 174"/>
              <p:cNvSpPr>
                <a:spLocks noChangeShapeType="1"/>
              </p:cNvSpPr>
              <p:nvPr/>
            </p:nvSpPr>
            <p:spPr bwMode="auto">
              <a:xfrm flipV="1">
                <a:off x="813" y="2016"/>
                <a:ext cx="144" cy="144"/>
              </a:xfrm>
              <a:prstGeom prst="line">
                <a:avLst/>
              </a:prstGeom>
              <a:noFill/>
              <a:ln w="38100">
                <a:solidFill>
                  <a:sysClr val="window" lastClr="FFFFFF"/>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50" name="Line 175"/>
              <p:cNvSpPr>
                <a:spLocks noChangeShapeType="1"/>
              </p:cNvSpPr>
              <p:nvPr/>
            </p:nvSpPr>
            <p:spPr bwMode="auto">
              <a:xfrm flipV="1">
                <a:off x="813" y="2064"/>
                <a:ext cx="144" cy="144"/>
              </a:xfrm>
              <a:prstGeom prst="line">
                <a:avLst/>
              </a:prstGeom>
              <a:noFill/>
              <a:ln w="38100">
                <a:solidFill>
                  <a:sysClr val="window" lastClr="FFFFFF"/>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grpSp>
        <p:sp>
          <p:nvSpPr>
            <p:cNvPr id="348" name="Line 176"/>
            <p:cNvSpPr>
              <a:spLocks noChangeShapeType="1"/>
            </p:cNvSpPr>
            <p:nvPr/>
          </p:nvSpPr>
          <p:spPr bwMode="auto">
            <a:xfrm>
              <a:off x="3771900" y="5562600"/>
              <a:ext cx="4886325" cy="0"/>
            </a:xfrm>
            <a:prstGeom prst="line">
              <a:avLst/>
            </a:prstGeom>
            <a:noFill/>
            <a:ln w="57150">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04" name="Rectangle 23"/>
            <p:cNvSpPr>
              <a:spLocks noChangeArrowheads="1"/>
            </p:cNvSpPr>
            <p:nvPr/>
          </p:nvSpPr>
          <p:spPr bwMode="auto">
            <a:xfrm>
              <a:off x="2906486" y="1796534"/>
              <a:ext cx="6686550" cy="369332"/>
            </a:xfrm>
            <a:prstGeom prst="rect">
              <a:avLst/>
            </a:prstGeom>
            <a:noFill/>
            <a:ln w="76200" cap="rnd">
              <a:solidFill>
                <a:schemeClr val="accent1">
                  <a:lumMod val="20000"/>
                  <a:lumOff val="80000"/>
                </a:schemeClr>
              </a:solidFill>
              <a:prstDash val="sysDot"/>
              <a:miter lim="800000"/>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2" name="Line 156"/>
            <p:cNvSpPr>
              <a:spLocks noChangeShapeType="1"/>
            </p:cNvSpPr>
            <p:nvPr/>
          </p:nvSpPr>
          <p:spPr bwMode="auto">
            <a:xfrm flipH="1" flipV="1">
              <a:off x="3341995" y="2133599"/>
              <a:ext cx="0" cy="3428999"/>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4" name="Line 158"/>
            <p:cNvSpPr>
              <a:spLocks noChangeShapeType="1"/>
            </p:cNvSpPr>
            <p:nvPr/>
          </p:nvSpPr>
          <p:spPr bwMode="auto">
            <a:xfrm flipV="1">
              <a:off x="4991100" y="2133600"/>
              <a:ext cx="0" cy="1745675"/>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5" name="Line 159"/>
            <p:cNvSpPr>
              <a:spLocks noChangeShapeType="1"/>
            </p:cNvSpPr>
            <p:nvPr/>
          </p:nvSpPr>
          <p:spPr bwMode="auto">
            <a:xfrm flipV="1">
              <a:off x="7329488" y="2133600"/>
              <a:ext cx="23813" cy="1745675"/>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6" name="Line 160"/>
            <p:cNvSpPr>
              <a:spLocks noChangeShapeType="1"/>
            </p:cNvSpPr>
            <p:nvPr/>
          </p:nvSpPr>
          <p:spPr bwMode="auto">
            <a:xfrm flipV="1">
              <a:off x="8115300" y="2133599"/>
              <a:ext cx="0" cy="2895599"/>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7" name="Line 161"/>
            <p:cNvSpPr>
              <a:spLocks noChangeShapeType="1"/>
            </p:cNvSpPr>
            <p:nvPr/>
          </p:nvSpPr>
          <p:spPr bwMode="auto">
            <a:xfrm flipV="1">
              <a:off x="9086850" y="2133599"/>
              <a:ext cx="19049" cy="3440875"/>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220" name="Text Box 43"/>
            <p:cNvSpPr txBox="1">
              <a:spLocks noChangeArrowheads="1"/>
            </p:cNvSpPr>
            <p:nvPr/>
          </p:nvSpPr>
          <p:spPr bwMode="auto">
            <a:xfrm>
              <a:off x="2914650" y="1765285"/>
              <a:ext cx="6686550" cy="461665"/>
            </a:xfrm>
            <a:prstGeom prst="rect">
              <a:avLst/>
            </a:prstGeom>
            <a:noFill/>
            <a:ln w="38100">
              <a:noFill/>
              <a:miter lim="800000"/>
              <a:headEnd/>
              <a:tailEnd/>
            </a:ln>
          </p:spPr>
          <p:txBody>
            <a:bodyPr wrap="square">
              <a:spAutoFit/>
            </a:bodyPr>
            <a:lstStyle/>
            <a:p>
              <a:pPr algn="ctr" fontAlgn="auto">
                <a:spcAft>
                  <a:spcPts val="0"/>
                </a:spcAft>
                <a:defRPr/>
              </a:pPr>
              <a:r>
                <a:rPr lang="en-US" sz="2400" b="1" kern="0" dirty="0">
                  <a:solidFill>
                    <a:srgbClr val="FFFF00"/>
                  </a:solidFill>
                  <a:effectLst/>
                  <a:latin typeface="Constantia"/>
                </a:rPr>
                <a:t>METALINGUISTICS</a:t>
              </a:r>
              <a:endParaRPr lang="en-US" sz="2400" b="1" kern="0" dirty="0">
                <a:solidFill>
                  <a:sysClr val="window" lastClr="FFFFFF"/>
                </a:solidFill>
                <a:effectLst/>
                <a:latin typeface="Constantia"/>
              </a:endParaRPr>
            </a:p>
          </p:txBody>
        </p:sp>
        <p:sp>
          <p:nvSpPr>
            <p:cNvPr id="341" name="Line 165"/>
            <p:cNvSpPr>
              <a:spLocks noChangeShapeType="1"/>
            </p:cNvSpPr>
            <p:nvPr/>
          </p:nvSpPr>
          <p:spPr bwMode="auto">
            <a:xfrm>
              <a:off x="3771900" y="2438400"/>
              <a:ext cx="0" cy="3124200"/>
            </a:xfrm>
            <a:prstGeom prst="line">
              <a:avLst/>
            </a:prstGeom>
            <a:noFill/>
            <a:ln w="57150">
              <a:solidFill>
                <a:srgbClr val="000000"/>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42" name="Line 166"/>
            <p:cNvSpPr>
              <a:spLocks noChangeShapeType="1"/>
            </p:cNvSpPr>
            <p:nvPr/>
          </p:nvSpPr>
          <p:spPr bwMode="auto">
            <a:xfrm>
              <a:off x="4720014" y="2434014"/>
              <a:ext cx="3290" cy="1994357"/>
            </a:xfrm>
            <a:prstGeom prst="line">
              <a:avLst/>
            </a:prstGeom>
            <a:noFill/>
            <a:ln w="57150">
              <a:solidFill>
                <a:schemeClr val="tx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33" name="Line 157"/>
            <p:cNvSpPr>
              <a:spLocks noChangeShapeType="1"/>
            </p:cNvSpPr>
            <p:nvPr/>
          </p:nvSpPr>
          <p:spPr bwMode="auto">
            <a:xfrm flipV="1">
              <a:off x="4193773" y="2133599"/>
              <a:ext cx="35327" cy="2895599"/>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grpSp>
      <p:sp>
        <p:nvSpPr>
          <p:cNvPr id="362" name="Rounded Rectangle 361"/>
          <p:cNvSpPr/>
          <p:nvPr/>
        </p:nvSpPr>
        <p:spPr>
          <a:xfrm>
            <a:off x="2876550" y="5410200"/>
            <a:ext cx="1924050" cy="838200"/>
          </a:xfrm>
          <a:prstGeom prst="roundRect">
            <a:avLst/>
          </a:prstGeom>
          <a:noFill/>
          <a:ln w="114300" cap="flat" cmpd="sng" algn="ctr">
            <a:solidFill>
              <a:srgbClr val="FFFF00"/>
            </a:solid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effectLst/>
              <a:latin typeface="Tw Cen MT"/>
            </a:endParaRPr>
          </a:p>
        </p:txBody>
      </p:sp>
      <p:sp>
        <p:nvSpPr>
          <p:cNvPr id="183" name="Rectangle 2"/>
          <p:cNvSpPr txBox="1">
            <a:spLocks noChangeArrowheads="1"/>
          </p:cNvSpPr>
          <p:nvPr/>
        </p:nvSpPr>
        <p:spPr>
          <a:xfrm>
            <a:off x="0" y="0"/>
            <a:ext cx="9144000" cy="762000"/>
          </a:xfrm>
          <a:prstGeom prst="rect">
            <a:avLst/>
          </a:prstGeom>
          <a:effectLst>
            <a:outerShdw blurRad="50800" dist="38100" dir="13500000" algn="br" rotWithShape="0">
              <a:sysClr val="window" lastClr="FFFFFF">
                <a:alpha val="40000"/>
              </a:sysClr>
            </a:outerShdw>
          </a:effectLst>
        </p:spPr>
        <p:txBody>
          <a:bodyPr vert="horz" anchor="t">
            <a:noAutofit/>
          </a:bodyPr>
          <a:lstStyle/>
          <a:p>
            <a:pPr algn="ctr" fontAlgn="auto">
              <a:spcAft>
                <a:spcPts val="0"/>
              </a:spcAft>
              <a:defRPr/>
            </a:pPr>
            <a:r>
              <a:rPr lang="en-US" sz="3900" dirty="0">
                <a:solidFill>
                  <a:srgbClr val="009DD9">
                    <a:lumMod val="20000"/>
                    <a:lumOff val="80000"/>
                  </a:srgbClr>
                </a:solidFill>
                <a:effectLst/>
                <a:latin typeface="Calibri"/>
              </a:rPr>
              <a:t>Developmental Building Blocks for Language</a:t>
            </a:r>
          </a:p>
        </p:txBody>
      </p:sp>
      <p:sp>
        <p:nvSpPr>
          <p:cNvPr id="191" name="Line 10"/>
          <p:cNvSpPr>
            <a:spLocks noChangeShapeType="1"/>
          </p:cNvSpPr>
          <p:nvPr/>
        </p:nvSpPr>
        <p:spPr bwMode="auto">
          <a:xfrm flipV="1">
            <a:off x="1709384" y="3810000"/>
            <a:ext cx="0" cy="2590800"/>
          </a:xfrm>
          <a:prstGeom prst="line">
            <a:avLst/>
          </a:prstGeom>
          <a:noFill/>
          <a:ln w="57150">
            <a:solidFill>
              <a:schemeClr val="bg1"/>
            </a:solidFill>
            <a:round/>
            <a:headEnd/>
            <a:tailEnd/>
          </a:ln>
          <a:effectLst/>
        </p:spPr>
        <p:txBody>
          <a:bodyPr anchor="ctr">
            <a:spAutoFit/>
          </a:bodyP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98" name="Line 18"/>
          <p:cNvSpPr>
            <a:spLocks noChangeShapeType="1"/>
          </p:cNvSpPr>
          <p:nvPr/>
        </p:nvSpPr>
        <p:spPr bwMode="auto">
          <a:xfrm flipV="1">
            <a:off x="1711942" y="1828800"/>
            <a:ext cx="0" cy="533400"/>
          </a:xfrm>
          <a:prstGeom prst="line">
            <a:avLst/>
          </a:prstGeom>
          <a:noFill/>
          <a:ln w="57150">
            <a:solidFill>
              <a:schemeClr val="bg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199" name="Line 19"/>
          <p:cNvSpPr>
            <a:spLocks noChangeShapeType="1"/>
          </p:cNvSpPr>
          <p:nvPr/>
        </p:nvSpPr>
        <p:spPr bwMode="auto">
          <a:xfrm flipV="1">
            <a:off x="1711942" y="2895600"/>
            <a:ext cx="0" cy="533400"/>
          </a:xfrm>
          <a:prstGeom prst="line">
            <a:avLst/>
          </a:prstGeom>
          <a:noFill/>
          <a:ln w="57150">
            <a:solidFill>
              <a:schemeClr val="bg1"/>
            </a:solid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cxnSp>
        <p:nvCxnSpPr>
          <p:cNvPr id="346" name="Straight Connector 345"/>
          <p:cNvCxnSpPr/>
          <p:nvPr/>
        </p:nvCxnSpPr>
        <p:spPr>
          <a:xfrm>
            <a:off x="3657600" y="42672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76200" y="666690"/>
            <a:ext cx="3733800" cy="307777"/>
          </a:xfrm>
          <a:prstGeom prst="rect">
            <a:avLst/>
          </a:prstGeom>
          <a:noFill/>
        </p:spPr>
        <p:txBody>
          <a:bodyPr wrap="square" rtlCol="0">
            <a:spAutoFit/>
          </a:bodyPr>
          <a:lstStyle/>
          <a:p>
            <a:pPr fontAlgn="auto">
              <a:spcBef>
                <a:spcPts val="0"/>
              </a:spcBef>
              <a:spcAft>
                <a:spcPts val="0"/>
              </a:spcAft>
              <a:defRPr/>
            </a:pPr>
            <a:r>
              <a:rPr lang="en-US" sz="1400" kern="0" dirty="0" smtClean="0">
                <a:solidFill>
                  <a:prstClr val="white"/>
                </a:solidFill>
                <a:effectLst/>
                <a:latin typeface="Constantia"/>
              </a:rPr>
              <a:t>(modified from Alexander </a:t>
            </a:r>
            <a:r>
              <a:rPr lang="en-US" sz="1400" kern="0" dirty="0">
                <a:solidFill>
                  <a:prstClr val="white"/>
                </a:solidFill>
                <a:effectLst/>
                <a:latin typeface="Constantia"/>
              </a:rPr>
              <a:t>&amp; Heilman , 2006)</a:t>
            </a:r>
          </a:p>
        </p:txBody>
      </p:sp>
      <p:sp>
        <p:nvSpPr>
          <p:cNvPr id="179" name="Line 177"/>
          <p:cNvSpPr>
            <a:spLocks noChangeShapeType="1"/>
          </p:cNvSpPr>
          <p:nvPr/>
        </p:nvSpPr>
        <p:spPr bwMode="auto">
          <a:xfrm>
            <a:off x="1615034" y="5638800"/>
            <a:ext cx="1312176" cy="0"/>
          </a:xfrm>
          <a:prstGeom prst="line">
            <a:avLst/>
          </a:prstGeom>
          <a:noFill/>
          <a:ln w="38100">
            <a:solidFill>
              <a:srgbClr val="FF0000"/>
            </a:solidFill>
            <a:round/>
            <a:headEnd/>
            <a:tailEnd type="triangle" w="med" len="med"/>
          </a:ln>
          <a:effectLst/>
        </p:spPr>
        <p:txBody>
          <a:bodyPr wrap="square" anchor="ctr">
            <a:sp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F0000"/>
              </a:solidFill>
              <a:latin typeface="Times New Roman" pitchFamily="18" charset="0"/>
            </a:endParaRPr>
          </a:p>
        </p:txBody>
      </p:sp>
      <p:sp>
        <p:nvSpPr>
          <p:cNvPr id="180" name="Line 180"/>
          <p:cNvSpPr>
            <a:spLocks noChangeShapeType="1"/>
          </p:cNvSpPr>
          <p:nvPr/>
        </p:nvSpPr>
        <p:spPr bwMode="auto">
          <a:xfrm flipV="1">
            <a:off x="1571628" y="2667000"/>
            <a:ext cx="3128139" cy="0"/>
          </a:xfrm>
          <a:prstGeom prst="line">
            <a:avLst/>
          </a:prstGeom>
          <a:noFill/>
          <a:ln w="38100">
            <a:solidFill>
              <a:srgbClr val="FF0000"/>
            </a:solidFill>
            <a:round/>
            <a:headEnd/>
            <a:tailEnd type="triangle" w="med" len="med"/>
          </a:ln>
          <a:effectLst/>
        </p:spPr>
        <p:txBody>
          <a:bodyPr wrap="square" anchor="ctr">
            <a:sp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181" name="Line 179"/>
          <p:cNvSpPr>
            <a:spLocks noChangeShapeType="1"/>
          </p:cNvSpPr>
          <p:nvPr/>
        </p:nvSpPr>
        <p:spPr bwMode="auto">
          <a:xfrm>
            <a:off x="1558636" y="1766455"/>
            <a:ext cx="3220532" cy="555"/>
          </a:xfrm>
          <a:prstGeom prst="line">
            <a:avLst/>
          </a:prstGeom>
          <a:noFill/>
          <a:ln w="38100">
            <a:solidFill>
              <a:srgbClr val="FF0000"/>
            </a:solidFill>
            <a:round/>
            <a:headEnd/>
            <a:tailEnd type="triangle" w="med" len="med"/>
          </a:ln>
          <a:effectLst/>
        </p:spPr>
        <p:txBody>
          <a:bodyPr wrap="square" anchor="ctr">
            <a:sp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182" name="Line 180"/>
          <p:cNvSpPr>
            <a:spLocks noChangeShapeType="1"/>
          </p:cNvSpPr>
          <p:nvPr/>
        </p:nvSpPr>
        <p:spPr bwMode="auto">
          <a:xfrm>
            <a:off x="1571629" y="4447763"/>
            <a:ext cx="3228971" cy="18635"/>
          </a:xfrm>
          <a:prstGeom prst="line">
            <a:avLst/>
          </a:prstGeom>
          <a:noFill/>
          <a:ln w="38100">
            <a:solidFill>
              <a:srgbClr val="FF0000"/>
            </a:solidFill>
            <a:round/>
            <a:headEnd/>
            <a:tailEnd type="triangle" w="med" len="med"/>
          </a:ln>
          <a:effectLst/>
        </p:spPr>
        <p:txBody>
          <a:bodyPr wrap="square" anchor="ctr">
            <a:sp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202" name="Line 180"/>
          <p:cNvSpPr>
            <a:spLocks noChangeShapeType="1"/>
          </p:cNvSpPr>
          <p:nvPr/>
        </p:nvSpPr>
        <p:spPr bwMode="auto">
          <a:xfrm>
            <a:off x="1571629" y="3352800"/>
            <a:ext cx="3324674" cy="12965"/>
          </a:xfrm>
          <a:prstGeom prst="line">
            <a:avLst/>
          </a:prstGeom>
          <a:noFill/>
          <a:ln w="38100">
            <a:solidFill>
              <a:srgbClr val="FF0000"/>
            </a:solidFill>
            <a:round/>
            <a:headEnd/>
            <a:tailEnd type="triangle" w="med" len="med"/>
          </a:ln>
          <a:effectLst/>
        </p:spPr>
        <p:txBody>
          <a:bodyPr wrap="square" anchor="ctr">
            <a:sp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219" name="Line 180"/>
          <p:cNvSpPr>
            <a:spLocks noChangeShapeType="1"/>
          </p:cNvSpPr>
          <p:nvPr/>
        </p:nvSpPr>
        <p:spPr bwMode="auto">
          <a:xfrm flipV="1">
            <a:off x="1571628" y="2321903"/>
            <a:ext cx="3138125" cy="0"/>
          </a:xfrm>
          <a:prstGeom prst="line">
            <a:avLst/>
          </a:prstGeom>
          <a:noFill/>
          <a:ln w="38100">
            <a:solidFill>
              <a:srgbClr val="FF0000"/>
            </a:solidFill>
            <a:round/>
            <a:headEnd/>
            <a:tailEnd type="triangle" w="med" len="med"/>
          </a:ln>
          <a:effectLst/>
        </p:spPr>
        <p:txBody>
          <a:bodyPr wrap="square" anchor="ctr">
            <a:sp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272" name="Rectangle 44"/>
          <p:cNvSpPr>
            <a:spLocks noChangeArrowheads="1"/>
          </p:cNvSpPr>
          <p:nvPr/>
        </p:nvSpPr>
        <p:spPr bwMode="auto">
          <a:xfrm>
            <a:off x="8333952" y="1752600"/>
            <a:ext cx="657648" cy="3631742"/>
          </a:xfrm>
          <a:prstGeom prst="rect">
            <a:avLst/>
          </a:prstGeom>
          <a:solidFill>
            <a:srgbClr val="99CCFF"/>
          </a:solidFill>
          <a:ln w="38100">
            <a:no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45" name="Rectangle 47"/>
          <p:cNvSpPr>
            <a:spLocks noChangeArrowheads="1"/>
          </p:cNvSpPr>
          <p:nvPr/>
        </p:nvSpPr>
        <p:spPr bwMode="auto">
          <a:xfrm>
            <a:off x="1887763" y="1848624"/>
            <a:ext cx="626837" cy="3522019"/>
          </a:xfrm>
          <a:prstGeom prst="rect">
            <a:avLst/>
          </a:prstGeom>
          <a:solidFill>
            <a:srgbClr val="0070C0"/>
          </a:solidFill>
          <a:ln w="38100">
            <a:no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47" name="Text Box 40"/>
          <p:cNvSpPr txBox="1">
            <a:spLocks noChangeArrowheads="1"/>
          </p:cNvSpPr>
          <p:nvPr/>
        </p:nvSpPr>
        <p:spPr bwMode="auto">
          <a:xfrm rot="16200000">
            <a:off x="7232971" y="3080132"/>
            <a:ext cx="2850508" cy="400050"/>
          </a:xfrm>
          <a:prstGeom prst="rect">
            <a:avLst/>
          </a:prstGeom>
          <a:solidFill>
            <a:sysClr val="windowText" lastClr="000000"/>
          </a:solidFill>
          <a:ln w="9525">
            <a:noFill/>
            <a:miter lim="800000"/>
            <a:headEnd/>
            <a:tailEnd/>
          </a:ln>
        </p:spPr>
        <p:txBody>
          <a:bodyPr wrap="square">
            <a:spAutoFit/>
          </a:bodyPr>
          <a:lstStyle/>
          <a:p>
            <a:pPr algn="ctr" fontAlgn="auto">
              <a:spcAft>
                <a:spcPts val="0"/>
              </a:spcAft>
              <a:defRPr/>
            </a:pPr>
            <a:r>
              <a:rPr lang="en-US" sz="2000" b="1" kern="0" dirty="0" smtClean="0">
                <a:solidFill>
                  <a:sysClr val="window" lastClr="FFFFFF"/>
                </a:solidFill>
                <a:effectLst/>
                <a:latin typeface="Constantia"/>
              </a:rPr>
              <a:t>Receptive Language</a:t>
            </a:r>
            <a:endParaRPr lang="en-US" sz="800" b="1" kern="0" dirty="0">
              <a:solidFill>
                <a:sysClr val="window" lastClr="FFFFFF"/>
              </a:solidFill>
              <a:effectLst/>
              <a:latin typeface="Constantia"/>
            </a:endParaRPr>
          </a:p>
        </p:txBody>
      </p:sp>
      <p:sp>
        <p:nvSpPr>
          <p:cNvPr id="357" name="Line 161"/>
          <p:cNvSpPr>
            <a:spLocks noChangeShapeType="1"/>
          </p:cNvSpPr>
          <p:nvPr/>
        </p:nvSpPr>
        <p:spPr bwMode="auto">
          <a:xfrm flipV="1">
            <a:off x="8858250" y="1415433"/>
            <a:ext cx="21944" cy="3339957"/>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
        <p:nvSpPr>
          <p:cNvPr id="359" name="Text Box 40"/>
          <p:cNvSpPr txBox="1">
            <a:spLocks noChangeArrowheads="1"/>
          </p:cNvSpPr>
          <p:nvPr/>
        </p:nvSpPr>
        <p:spPr bwMode="auto">
          <a:xfrm rot="16200000">
            <a:off x="843756" y="3055839"/>
            <a:ext cx="2701720" cy="400050"/>
          </a:xfrm>
          <a:prstGeom prst="rect">
            <a:avLst/>
          </a:prstGeom>
          <a:solidFill>
            <a:sysClr val="windowText" lastClr="000000"/>
          </a:solidFill>
          <a:ln w="9525">
            <a:noFill/>
            <a:miter lim="800000"/>
            <a:headEnd/>
            <a:tailEnd/>
          </a:ln>
        </p:spPr>
        <p:txBody>
          <a:bodyPr wrap="square">
            <a:spAutoFit/>
          </a:bodyPr>
          <a:lstStyle/>
          <a:p>
            <a:pPr algn="ctr" fontAlgn="auto">
              <a:spcAft>
                <a:spcPts val="0"/>
              </a:spcAft>
              <a:defRPr/>
            </a:pPr>
            <a:r>
              <a:rPr lang="en-US" sz="2000" b="1" kern="0" dirty="0" smtClean="0">
                <a:solidFill>
                  <a:sysClr val="window" lastClr="FFFFFF"/>
                </a:solidFill>
                <a:effectLst/>
                <a:latin typeface="Constantia"/>
              </a:rPr>
              <a:t>Expressive Language</a:t>
            </a:r>
            <a:endParaRPr lang="en-US" sz="800" b="1" kern="0" dirty="0">
              <a:solidFill>
                <a:sysClr val="window" lastClr="FFFFFF"/>
              </a:solidFill>
              <a:effectLst/>
              <a:latin typeface="Constantia"/>
            </a:endParaRPr>
          </a:p>
        </p:txBody>
      </p:sp>
      <p:sp>
        <p:nvSpPr>
          <p:cNvPr id="358" name="Line 158"/>
          <p:cNvSpPr>
            <a:spLocks noChangeShapeType="1"/>
          </p:cNvSpPr>
          <p:nvPr/>
        </p:nvSpPr>
        <p:spPr bwMode="auto">
          <a:xfrm flipV="1">
            <a:off x="1981200" y="1415436"/>
            <a:ext cx="0" cy="3191286"/>
          </a:xfrm>
          <a:prstGeom prst="line">
            <a:avLst/>
          </a:prstGeom>
          <a:noFill/>
          <a:ln w="57150">
            <a:solidFill>
              <a:schemeClr val="bg1"/>
            </a:solidFill>
            <a:round/>
            <a:headEnd/>
            <a:tailEnd type="triangle" w="lg" len="med"/>
          </a:ln>
          <a:effectLst/>
        </p:spPr>
        <p:txBody>
          <a:bodyPr wrap="none" anchor="ctr"/>
          <a:lstStyle/>
          <a:p>
            <a:pPr fontAlgn="auto">
              <a:spcBef>
                <a:spcPts val="0"/>
              </a:spcBef>
              <a:spcAft>
                <a:spcPts val="0"/>
              </a:spcAft>
              <a:defRPr/>
            </a:pPr>
            <a:endParaRPr lang="en-US" sz="1800" kern="0" dirty="0">
              <a:solidFill>
                <a:sysClr val="windowText" lastClr="000000"/>
              </a:solidFill>
              <a:effectLst/>
              <a:latin typeface="Constantia"/>
            </a:endParaRPr>
          </a:p>
        </p:txBody>
      </p:sp>
    </p:spTree>
    <p:extLst>
      <p:ext uri="{BB962C8B-B14F-4D97-AF65-F5344CB8AC3E}">
        <p14:creationId xmlns:p14="http://schemas.microsoft.com/office/powerpoint/2010/main" val="23902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fill="hold"/>
                                        <p:tgtEl>
                                          <p:spTgt spid="179"/>
                                        </p:tgtEl>
                                        <p:attrNameLst>
                                          <p:attrName>ppt_x</p:attrName>
                                        </p:attrNameLst>
                                      </p:cBhvr>
                                      <p:tavLst>
                                        <p:tav tm="0">
                                          <p:val>
                                            <p:strVal val="0-#ppt_w/2"/>
                                          </p:val>
                                        </p:tav>
                                        <p:tav tm="100000">
                                          <p:val>
                                            <p:strVal val="#ppt_x"/>
                                          </p:val>
                                        </p:tav>
                                      </p:tavLst>
                                    </p:anim>
                                    <p:anim calcmode="lin" valueType="num">
                                      <p:cBhvr additive="base">
                                        <p:cTn id="8" dur="50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anim calcmode="lin" valueType="num">
                                      <p:cBhvr additive="base">
                                        <p:cTn id="13" dur="500" fill="hold"/>
                                        <p:tgtEl>
                                          <p:spTgt spid="182"/>
                                        </p:tgtEl>
                                        <p:attrNameLst>
                                          <p:attrName>ppt_x</p:attrName>
                                        </p:attrNameLst>
                                      </p:cBhvr>
                                      <p:tavLst>
                                        <p:tav tm="0">
                                          <p:val>
                                            <p:strVal val="0-#ppt_w/2"/>
                                          </p:val>
                                        </p:tav>
                                        <p:tav tm="100000">
                                          <p:val>
                                            <p:strVal val="#ppt_x"/>
                                          </p:val>
                                        </p:tav>
                                      </p:tavLst>
                                    </p:anim>
                                    <p:anim calcmode="lin" valueType="num">
                                      <p:cBhvr additive="base">
                                        <p:cTn id="14" dur="500" fill="hold"/>
                                        <p:tgtEl>
                                          <p:spTgt spid="18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anim calcmode="lin" valueType="num">
                                      <p:cBhvr additive="base">
                                        <p:cTn id="19" dur="500" fill="hold"/>
                                        <p:tgtEl>
                                          <p:spTgt spid="202"/>
                                        </p:tgtEl>
                                        <p:attrNameLst>
                                          <p:attrName>ppt_x</p:attrName>
                                        </p:attrNameLst>
                                      </p:cBhvr>
                                      <p:tavLst>
                                        <p:tav tm="0">
                                          <p:val>
                                            <p:strVal val="0-#ppt_w/2"/>
                                          </p:val>
                                        </p:tav>
                                        <p:tav tm="100000">
                                          <p:val>
                                            <p:strVal val="#ppt_x"/>
                                          </p:val>
                                        </p:tav>
                                      </p:tavLst>
                                    </p:anim>
                                    <p:anim calcmode="lin" valueType="num">
                                      <p:cBhvr additive="base">
                                        <p:cTn id="20" dur="50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0"/>
                                        </p:tgtEl>
                                        <p:attrNameLst>
                                          <p:attrName>style.visibility</p:attrName>
                                        </p:attrNameLst>
                                      </p:cBhvr>
                                      <p:to>
                                        <p:strVal val="visible"/>
                                      </p:to>
                                    </p:set>
                                    <p:anim calcmode="lin" valueType="num">
                                      <p:cBhvr additive="base">
                                        <p:cTn id="25" dur="500" fill="hold"/>
                                        <p:tgtEl>
                                          <p:spTgt spid="180"/>
                                        </p:tgtEl>
                                        <p:attrNameLst>
                                          <p:attrName>ppt_x</p:attrName>
                                        </p:attrNameLst>
                                      </p:cBhvr>
                                      <p:tavLst>
                                        <p:tav tm="0">
                                          <p:val>
                                            <p:strVal val="0-#ppt_w/2"/>
                                          </p:val>
                                        </p:tav>
                                        <p:tav tm="100000">
                                          <p:val>
                                            <p:strVal val="#ppt_x"/>
                                          </p:val>
                                        </p:tav>
                                      </p:tavLst>
                                    </p:anim>
                                    <p:anim calcmode="lin" valueType="num">
                                      <p:cBhvr additive="base">
                                        <p:cTn id="26"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anim calcmode="lin" valueType="num">
                                      <p:cBhvr additive="base">
                                        <p:cTn id="31" dur="500" fill="hold"/>
                                        <p:tgtEl>
                                          <p:spTgt spid="219"/>
                                        </p:tgtEl>
                                        <p:attrNameLst>
                                          <p:attrName>ppt_x</p:attrName>
                                        </p:attrNameLst>
                                      </p:cBhvr>
                                      <p:tavLst>
                                        <p:tav tm="0">
                                          <p:val>
                                            <p:strVal val="0-#ppt_w/2"/>
                                          </p:val>
                                        </p:tav>
                                        <p:tav tm="100000">
                                          <p:val>
                                            <p:strVal val="#ppt_x"/>
                                          </p:val>
                                        </p:tav>
                                      </p:tavLst>
                                    </p:anim>
                                    <p:anim calcmode="lin" valueType="num">
                                      <p:cBhvr additive="base">
                                        <p:cTn id="32" dur="500" fill="hold"/>
                                        <p:tgtEl>
                                          <p:spTgt spid="2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1"/>
                                        </p:tgtEl>
                                        <p:attrNameLst>
                                          <p:attrName>style.visibility</p:attrName>
                                        </p:attrNameLst>
                                      </p:cBhvr>
                                      <p:to>
                                        <p:strVal val="visible"/>
                                      </p:to>
                                    </p:set>
                                    <p:anim calcmode="lin" valueType="num">
                                      <p:cBhvr additive="base">
                                        <p:cTn id="37" dur="500" fill="hold"/>
                                        <p:tgtEl>
                                          <p:spTgt spid="181"/>
                                        </p:tgtEl>
                                        <p:attrNameLst>
                                          <p:attrName>ppt_x</p:attrName>
                                        </p:attrNameLst>
                                      </p:cBhvr>
                                      <p:tavLst>
                                        <p:tav tm="0">
                                          <p:val>
                                            <p:strVal val="0-#ppt_w/2"/>
                                          </p:val>
                                        </p:tav>
                                        <p:tav tm="100000">
                                          <p:val>
                                            <p:strVal val="#ppt_x"/>
                                          </p:val>
                                        </p:tav>
                                      </p:tavLst>
                                    </p:anim>
                                    <p:anim calcmode="lin" valueType="num">
                                      <p:cBhvr additive="base">
                                        <p:cTn id="38" dur="5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2"/>
                                        </p:tgtEl>
                                        <p:attrNameLst>
                                          <p:attrName>style.visibility</p:attrName>
                                        </p:attrNameLst>
                                      </p:cBhvr>
                                      <p:to>
                                        <p:strVal val="visible"/>
                                      </p:to>
                                    </p:set>
                                    <p:animEffect transition="in" filter="fade">
                                      <p:cBhvr>
                                        <p:cTn id="43"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8153400" cy="1143000"/>
          </a:xfrm>
        </p:spPr>
        <p:txBody>
          <a:bodyPr/>
          <a:lstStyle/>
          <a:p>
            <a:r>
              <a:rPr lang="en-US" dirty="0" smtClean="0"/>
              <a:t>Sensory Inputs that Support the Development of Speech, Language, Literacy and Auditory Working Memory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9144000" cy="1295400"/>
          </a:xfrm>
        </p:spPr>
        <p:txBody>
          <a:bodyPr/>
          <a:lstStyle/>
          <a:p>
            <a:pPr algn="ctr">
              <a:defRPr/>
            </a:pPr>
            <a:r>
              <a:rPr lang="en-US" sz="3600" dirty="0" smtClean="0">
                <a:latin typeface="Arial" pitchFamily="34" charset="0"/>
                <a:cs typeface="Arial" pitchFamily="34" charset="0"/>
              </a:rPr>
              <a:t>What Skills = Solid Foundation for Reading? </a:t>
            </a:r>
            <a:r>
              <a:rPr lang="en-US" sz="3200" dirty="0" smtClean="0">
                <a:latin typeface="Arial" pitchFamily="34" charset="0"/>
                <a:cs typeface="Arial" pitchFamily="34" charset="0"/>
              </a:rPr>
              <a:t>Developmental “Language Building Blocks” </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3600" dirty="0" smtClean="0">
              <a:latin typeface="Arial" pitchFamily="34" charset="0"/>
              <a:cs typeface="Arial" pitchFamily="34" charset="0"/>
            </a:endParaRPr>
          </a:p>
        </p:txBody>
      </p:sp>
      <p:grpSp>
        <p:nvGrpSpPr>
          <p:cNvPr id="4" name="Group 199"/>
          <p:cNvGrpSpPr/>
          <p:nvPr/>
        </p:nvGrpSpPr>
        <p:grpSpPr>
          <a:xfrm>
            <a:off x="1456267" y="1195747"/>
            <a:ext cx="6096000" cy="1676400"/>
            <a:chOff x="2619375" y="1524000"/>
            <a:chExt cx="4886325" cy="1676400"/>
          </a:xfrm>
        </p:grpSpPr>
        <p:sp>
          <p:nvSpPr>
            <p:cNvPr id="99356" name="Rectangle 28"/>
            <p:cNvSpPr>
              <a:spLocks noChangeArrowheads="1"/>
            </p:cNvSpPr>
            <p:nvPr/>
          </p:nvSpPr>
          <p:spPr bwMode="auto">
            <a:xfrm>
              <a:off x="2619375" y="1524000"/>
              <a:ext cx="4886325" cy="1676400"/>
            </a:xfrm>
            <a:prstGeom prst="rect">
              <a:avLst/>
            </a:prstGeom>
            <a:solidFill>
              <a:schemeClr val="tx1"/>
            </a:solidFill>
            <a:ln w="57150">
              <a:solidFill>
                <a:schemeClr val="tx1"/>
              </a:solidFill>
              <a:miter lim="800000"/>
              <a:headEnd/>
              <a:tailEnd/>
            </a:ln>
            <a:effectLst/>
          </p:spPr>
          <p:txBody>
            <a:bodyPr wrap="none" anchor="ctr">
              <a:no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99332" name="Line 4"/>
            <p:cNvSpPr>
              <a:spLocks noChangeShapeType="1"/>
            </p:cNvSpPr>
            <p:nvPr/>
          </p:nvSpPr>
          <p:spPr bwMode="auto">
            <a:xfrm>
              <a:off x="5314950" y="3049588"/>
              <a:ext cx="1714500" cy="0"/>
            </a:xfrm>
            <a:prstGeom prst="line">
              <a:avLst/>
            </a:prstGeom>
            <a:noFill/>
            <a:ln w="9525">
              <a:noFill/>
              <a:round/>
              <a:headEnd/>
              <a:tailEnd/>
            </a:ln>
            <a:effectLst/>
          </p:spPr>
          <p:txBody>
            <a:bodyPr wrap="none" anchor="ctr">
              <a:sp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99351" name="Rectangle 23"/>
            <p:cNvSpPr>
              <a:spLocks noChangeArrowheads="1"/>
            </p:cNvSpPr>
            <p:nvPr/>
          </p:nvSpPr>
          <p:spPr bwMode="auto">
            <a:xfrm>
              <a:off x="2705100" y="1828800"/>
              <a:ext cx="4629150" cy="946293"/>
            </a:xfrm>
            <a:prstGeom prst="rect">
              <a:avLst/>
            </a:prstGeom>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ln w="76200" cap="rnd">
              <a:solidFill>
                <a:schemeClr val="tx1"/>
              </a:solidFill>
              <a:prstDash val="sysDot"/>
              <a:miter lim="800000"/>
              <a:headEnd/>
              <a:tailEnd/>
            </a:ln>
            <a:effectLst/>
          </p:spPr>
          <p:txBody>
            <a:bodyPr wrap="square" anchor="ctr">
              <a:noAutofit/>
            </a:bodyPr>
            <a:lstStyle/>
            <a:p>
              <a:pPr algn="ctr" eaLnBrk="0" hangingPunct="0">
                <a:spcBef>
                  <a:spcPct val="20000"/>
                </a:spcBef>
                <a:buClr>
                  <a:srgbClr val="EB8803"/>
                </a:buClr>
                <a:buSzPct val="75000"/>
                <a:buFont typeface="Monotype Sorts" pitchFamily="2" charset="2"/>
                <a:buNone/>
                <a:defRPr/>
              </a:pPr>
              <a:r>
                <a:rPr lang="en-US" sz="3600" dirty="0">
                  <a:solidFill>
                    <a:prstClr val="white"/>
                  </a:solidFill>
                  <a:latin typeface="Times New Roman" pitchFamily="18" charset="0"/>
                </a:rPr>
                <a:t>C O M P R E H E N S I O N</a:t>
              </a:r>
            </a:p>
          </p:txBody>
        </p:sp>
      </p:grpSp>
      <p:sp>
        <p:nvSpPr>
          <p:cNvPr id="99491" name="Line 163"/>
          <p:cNvSpPr>
            <a:spLocks noChangeShapeType="1"/>
          </p:cNvSpPr>
          <p:nvPr/>
        </p:nvSpPr>
        <p:spPr bwMode="auto">
          <a:xfrm>
            <a:off x="8026400" y="7086600"/>
            <a:ext cx="6908800" cy="0"/>
          </a:xfrm>
          <a:prstGeom prst="line">
            <a:avLst/>
          </a:prstGeom>
          <a:noFill/>
          <a:ln w="76200">
            <a:solidFill>
              <a:schemeClr val="tx1"/>
            </a:solidFill>
            <a:round/>
            <a:headEnd/>
            <a:tailEnd/>
          </a:ln>
          <a:effectLst/>
        </p:spPr>
        <p:txBody>
          <a:bodyPr wrap="none" anchor="ct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grpSp>
        <p:nvGrpSpPr>
          <p:cNvPr id="8" name="Group 73"/>
          <p:cNvGrpSpPr/>
          <p:nvPr/>
        </p:nvGrpSpPr>
        <p:grpSpPr>
          <a:xfrm>
            <a:off x="169333" y="4404627"/>
            <a:ext cx="2844800" cy="1310287"/>
            <a:chOff x="190500" y="4732791"/>
            <a:chExt cx="3200400" cy="1310287"/>
          </a:xfrm>
        </p:grpSpPr>
        <p:sp>
          <p:nvSpPr>
            <p:cNvPr id="99352" name="Rectangle 24"/>
            <p:cNvSpPr>
              <a:spLocks noChangeArrowheads="1"/>
            </p:cNvSpPr>
            <p:nvPr/>
          </p:nvSpPr>
          <p:spPr bwMode="auto">
            <a:xfrm>
              <a:off x="190500" y="4732791"/>
              <a:ext cx="3200400" cy="1310287"/>
            </a:xfrm>
            <a:prstGeom prst="rect">
              <a:avLst/>
            </a:prstGeom>
            <a:solidFill>
              <a:srgbClr val="0070C0"/>
            </a:solidFill>
            <a:ln w="57150">
              <a:solidFill>
                <a:schemeClr val="tx1"/>
              </a:solidFill>
              <a:miter lim="800000"/>
              <a:headEnd/>
              <a:tailEnd/>
            </a:ln>
            <a:effectLst/>
          </p:spPr>
          <p:txBody>
            <a:bodyPr wrap="none" anchor="ctr">
              <a:no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22554" name="Text Box 26"/>
            <p:cNvSpPr txBox="1">
              <a:spLocks noChangeArrowheads="1"/>
            </p:cNvSpPr>
            <p:nvPr/>
          </p:nvSpPr>
          <p:spPr bwMode="auto">
            <a:xfrm>
              <a:off x="190500" y="4743271"/>
              <a:ext cx="3200400" cy="1169551"/>
            </a:xfrm>
            <a:prstGeom prst="rect">
              <a:avLst/>
            </a:prstGeom>
            <a:noFill/>
            <a:ln w="9525">
              <a:noFill/>
              <a:miter lim="800000"/>
              <a:headEnd/>
              <a:tailEnd/>
            </a:ln>
          </p:spPr>
          <p:txBody>
            <a:bodyPr wrap="square">
              <a:spAutoFit/>
            </a:bodyPr>
            <a:lstStyle/>
            <a:p>
              <a:pPr algn="ctr" eaLnBrk="0" hangingPunct="0"/>
              <a:r>
                <a:rPr lang="en-US" sz="2500" b="1" dirty="0">
                  <a:solidFill>
                    <a:prstClr val="black"/>
                  </a:solidFill>
                  <a:effectLst/>
                  <a:latin typeface="Times New Roman" pitchFamily="18" charset="0"/>
                </a:rPr>
                <a:t>SOUND OUT WORDS </a:t>
              </a:r>
              <a:r>
                <a:rPr lang="en-US" sz="2000" b="1" dirty="0">
                  <a:solidFill>
                    <a:prstClr val="black"/>
                  </a:solidFill>
                  <a:effectLst/>
                  <a:latin typeface="Times New Roman" pitchFamily="18" charset="0"/>
                </a:rPr>
                <a:t>(phonology/decoding)</a:t>
              </a:r>
              <a:endParaRPr lang="en-US" sz="2500" b="1" dirty="0">
                <a:solidFill>
                  <a:prstClr val="black"/>
                </a:solidFill>
                <a:effectLst/>
                <a:latin typeface="Times New Roman" pitchFamily="18" charset="0"/>
              </a:endParaRPr>
            </a:p>
          </p:txBody>
        </p:sp>
      </p:grpSp>
      <p:grpSp>
        <p:nvGrpSpPr>
          <p:cNvPr id="9" name="Group 72"/>
          <p:cNvGrpSpPr/>
          <p:nvPr/>
        </p:nvGrpSpPr>
        <p:grpSpPr>
          <a:xfrm>
            <a:off x="3149600" y="4404713"/>
            <a:ext cx="2844800" cy="1310287"/>
            <a:chOff x="3543300" y="4732791"/>
            <a:chExt cx="3200400" cy="1310287"/>
          </a:xfrm>
        </p:grpSpPr>
        <p:sp>
          <p:nvSpPr>
            <p:cNvPr id="22555" name="Rectangle 27"/>
            <p:cNvSpPr>
              <a:spLocks noChangeArrowheads="1"/>
            </p:cNvSpPr>
            <p:nvPr/>
          </p:nvSpPr>
          <p:spPr bwMode="auto">
            <a:xfrm>
              <a:off x="3543300" y="4732791"/>
              <a:ext cx="3124200" cy="677108"/>
            </a:xfrm>
            <a:prstGeom prst="rect">
              <a:avLst/>
            </a:prstGeom>
            <a:noFill/>
            <a:ln w="9525">
              <a:noFill/>
              <a:miter lim="800000"/>
              <a:headEnd/>
              <a:tailEnd/>
            </a:ln>
          </p:spPr>
          <p:txBody>
            <a:bodyPr wrap="square">
              <a:spAutoFit/>
            </a:bodyPr>
            <a:lstStyle/>
            <a:p>
              <a:pPr algn="ctr" eaLnBrk="0" hangingPunct="0"/>
              <a:r>
                <a:rPr lang="en-US" sz="2000" b="1" dirty="0">
                  <a:solidFill>
                    <a:srgbClr val="000000"/>
                  </a:solidFill>
                  <a:effectLst/>
                  <a:latin typeface="Times New Roman" pitchFamily="18" charset="0"/>
                </a:rPr>
                <a:t>SIGHT WORDS</a:t>
              </a:r>
            </a:p>
            <a:p>
              <a:pPr algn="ctr" eaLnBrk="0" hangingPunct="0"/>
              <a:r>
                <a:rPr lang="en-US" sz="1800" b="1" dirty="0">
                  <a:solidFill>
                    <a:srgbClr val="000000"/>
                  </a:solidFill>
                  <a:effectLst/>
                  <a:latin typeface="Times New Roman" pitchFamily="18" charset="0"/>
                </a:rPr>
                <a:t>(Visual Memory)</a:t>
              </a:r>
              <a:endParaRPr lang="en-US" sz="1400" b="1" dirty="0">
                <a:solidFill>
                  <a:prstClr val="white"/>
                </a:solidFill>
                <a:effectLst/>
                <a:latin typeface="Times New Roman" pitchFamily="18" charset="0"/>
              </a:endParaRPr>
            </a:p>
          </p:txBody>
        </p:sp>
        <p:sp>
          <p:nvSpPr>
            <p:cNvPr id="190" name="Rectangle 24"/>
            <p:cNvSpPr>
              <a:spLocks noChangeArrowheads="1"/>
            </p:cNvSpPr>
            <p:nvPr/>
          </p:nvSpPr>
          <p:spPr bwMode="auto">
            <a:xfrm>
              <a:off x="3543300" y="4732791"/>
              <a:ext cx="3200400" cy="1310287"/>
            </a:xfrm>
            <a:prstGeom prst="rect">
              <a:avLst/>
            </a:prstGeom>
            <a:solidFill>
              <a:schemeClr val="tx2">
                <a:lumMod val="75000"/>
              </a:schemeClr>
            </a:solidFill>
            <a:ln w="57150">
              <a:solidFill>
                <a:schemeClr val="tx1"/>
              </a:solidFill>
              <a:miter lim="800000"/>
              <a:headEnd/>
              <a:tailEnd/>
            </a:ln>
            <a:effectLst/>
          </p:spPr>
          <p:txBody>
            <a:bodyPr wrap="none" anchor="ctr">
              <a:no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193" name="Text Box 26"/>
            <p:cNvSpPr txBox="1">
              <a:spLocks noChangeArrowheads="1"/>
            </p:cNvSpPr>
            <p:nvPr/>
          </p:nvSpPr>
          <p:spPr bwMode="auto">
            <a:xfrm>
              <a:off x="3619500" y="4820143"/>
              <a:ext cx="3124200" cy="784830"/>
            </a:xfrm>
            <a:prstGeom prst="rect">
              <a:avLst/>
            </a:prstGeom>
            <a:noFill/>
            <a:ln w="9525">
              <a:noFill/>
              <a:miter lim="800000"/>
              <a:headEnd/>
              <a:tailEnd/>
            </a:ln>
          </p:spPr>
          <p:txBody>
            <a:bodyPr wrap="square">
              <a:spAutoFit/>
            </a:bodyPr>
            <a:lstStyle/>
            <a:p>
              <a:pPr algn="ctr" eaLnBrk="0" hangingPunct="0"/>
              <a:r>
                <a:rPr lang="en-US" sz="2500" b="1" dirty="0">
                  <a:solidFill>
                    <a:prstClr val="black"/>
                  </a:solidFill>
                  <a:effectLst/>
                  <a:latin typeface="Times New Roman" pitchFamily="18" charset="0"/>
                </a:rPr>
                <a:t>SIGHT WORDS </a:t>
              </a:r>
            </a:p>
            <a:p>
              <a:pPr algn="ctr" eaLnBrk="0" hangingPunct="0"/>
              <a:r>
                <a:rPr lang="en-US" sz="2000" b="1" dirty="0" smtClean="0">
                  <a:solidFill>
                    <a:prstClr val="black"/>
                  </a:solidFill>
                  <a:effectLst/>
                  <a:latin typeface="Times New Roman" pitchFamily="18" charset="0"/>
                </a:rPr>
                <a:t>(visual memory)</a:t>
              </a:r>
              <a:endParaRPr lang="en-US" sz="2000" b="1" dirty="0">
                <a:solidFill>
                  <a:prstClr val="black"/>
                </a:solidFill>
                <a:effectLst/>
                <a:latin typeface="Times New Roman" pitchFamily="18" charset="0"/>
              </a:endParaRPr>
            </a:p>
          </p:txBody>
        </p:sp>
      </p:grpSp>
      <p:grpSp>
        <p:nvGrpSpPr>
          <p:cNvPr id="10" name="Group 71"/>
          <p:cNvGrpSpPr/>
          <p:nvPr/>
        </p:nvGrpSpPr>
        <p:grpSpPr>
          <a:xfrm>
            <a:off x="6129870" y="4404713"/>
            <a:ext cx="3014133" cy="1310287"/>
            <a:chOff x="6896100" y="4732791"/>
            <a:chExt cx="3390900" cy="1310287"/>
          </a:xfrm>
        </p:grpSpPr>
        <p:sp>
          <p:nvSpPr>
            <p:cNvPr id="187" name="Rectangle 27"/>
            <p:cNvSpPr>
              <a:spLocks noChangeArrowheads="1"/>
            </p:cNvSpPr>
            <p:nvPr/>
          </p:nvSpPr>
          <p:spPr bwMode="auto">
            <a:xfrm>
              <a:off x="7124700" y="4907496"/>
              <a:ext cx="3162300" cy="677108"/>
            </a:xfrm>
            <a:prstGeom prst="rect">
              <a:avLst/>
            </a:prstGeom>
            <a:noFill/>
            <a:ln w="9525">
              <a:noFill/>
              <a:miter lim="800000"/>
              <a:headEnd/>
              <a:tailEnd/>
            </a:ln>
          </p:spPr>
          <p:txBody>
            <a:bodyPr wrap="square">
              <a:spAutoFit/>
            </a:bodyPr>
            <a:lstStyle/>
            <a:p>
              <a:pPr algn="ctr" eaLnBrk="0" hangingPunct="0"/>
              <a:r>
                <a:rPr lang="en-US" sz="2000" b="1" dirty="0">
                  <a:solidFill>
                    <a:srgbClr val="000000"/>
                  </a:solidFill>
                  <a:effectLst/>
                  <a:latin typeface="Times New Roman" pitchFamily="18" charset="0"/>
                </a:rPr>
                <a:t>VOCABULARY</a:t>
              </a:r>
            </a:p>
            <a:p>
              <a:pPr algn="ctr" eaLnBrk="0" hangingPunct="0"/>
              <a:r>
                <a:rPr lang="en-US" sz="1800" b="1" dirty="0">
                  <a:solidFill>
                    <a:srgbClr val="000000"/>
                  </a:solidFill>
                  <a:effectLst/>
                  <a:latin typeface="Times New Roman" pitchFamily="18" charset="0"/>
                </a:rPr>
                <a:t>(Semantic Knowledge)</a:t>
              </a:r>
              <a:endParaRPr lang="en-US" sz="1400" b="1" dirty="0">
                <a:solidFill>
                  <a:prstClr val="white"/>
                </a:solidFill>
                <a:effectLst/>
                <a:latin typeface="Times New Roman" pitchFamily="18" charset="0"/>
              </a:endParaRPr>
            </a:p>
          </p:txBody>
        </p:sp>
        <p:sp>
          <p:nvSpPr>
            <p:cNvPr id="191" name="Rectangle 24"/>
            <p:cNvSpPr>
              <a:spLocks noChangeArrowheads="1"/>
            </p:cNvSpPr>
            <p:nvPr/>
          </p:nvSpPr>
          <p:spPr bwMode="auto">
            <a:xfrm>
              <a:off x="6896100" y="4732791"/>
              <a:ext cx="3200400" cy="1310287"/>
            </a:xfrm>
            <a:prstGeom prst="rect">
              <a:avLst/>
            </a:prstGeom>
            <a:solidFill>
              <a:schemeClr val="bg2">
                <a:lumMod val="40000"/>
                <a:lumOff val="60000"/>
              </a:schemeClr>
            </a:solidFill>
            <a:ln w="57150">
              <a:solidFill>
                <a:schemeClr val="tx1"/>
              </a:solidFill>
              <a:miter lim="800000"/>
              <a:headEnd/>
              <a:tailEnd/>
            </a:ln>
            <a:effectLst/>
          </p:spPr>
          <p:txBody>
            <a:bodyPr wrap="none" anchor="ctr">
              <a:noAutofit/>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192" name="Text Box 26"/>
            <p:cNvSpPr txBox="1">
              <a:spLocks noChangeArrowheads="1"/>
            </p:cNvSpPr>
            <p:nvPr/>
          </p:nvSpPr>
          <p:spPr bwMode="auto">
            <a:xfrm>
              <a:off x="6896100" y="4828401"/>
              <a:ext cx="3162300" cy="784830"/>
            </a:xfrm>
            <a:prstGeom prst="rect">
              <a:avLst/>
            </a:prstGeom>
            <a:noFill/>
            <a:ln w="9525">
              <a:noFill/>
              <a:miter lim="800000"/>
              <a:headEnd/>
              <a:tailEnd/>
            </a:ln>
          </p:spPr>
          <p:txBody>
            <a:bodyPr wrap="square">
              <a:spAutoFit/>
            </a:bodyPr>
            <a:lstStyle/>
            <a:p>
              <a:pPr algn="ctr" eaLnBrk="0" hangingPunct="0"/>
              <a:r>
                <a:rPr lang="en-US" sz="2500" b="1" dirty="0">
                  <a:solidFill>
                    <a:prstClr val="black"/>
                  </a:solidFill>
                  <a:effectLst/>
                  <a:latin typeface="Times New Roman" pitchFamily="18" charset="0"/>
                </a:rPr>
                <a:t>VOCABULARY</a:t>
              </a:r>
            </a:p>
            <a:p>
              <a:pPr algn="ctr" eaLnBrk="0" hangingPunct="0"/>
              <a:r>
                <a:rPr lang="en-US" sz="2000" b="1" dirty="0">
                  <a:solidFill>
                    <a:prstClr val="black"/>
                  </a:solidFill>
                  <a:effectLst/>
                  <a:latin typeface="Times New Roman" pitchFamily="18" charset="0"/>
                </a:rPr>
                <a:t>(semantic knowledge)</a:t>
              </a:r>
            </a:p>
          </p:txBody>
        </p:sp>
      </p:grpSp>
      <p:grpSp>
        <p:nvGrpSpPr>
          <p:cNvPr id="11" name="Group 201"/>
          <p:cNvGrpSpPr/>
          <p:nvPr/>
        </p:nvGrpSpPr>
        <p:grpSpPr>
          <a:xfrm>
            <a:off x="1038191" y="2827477"/>
            <a:ext cx="6949674" cy="1558159"/>
            <a:chOff x="1167962" y="3155730"/>
            <a:chExt cx="7818383" cy="1558159"/>
          </a:xfrm>
        </p:grpSpPr>
        <p:sp>
          <p:nvSpPr>
            <p:cNvPr id="22563" name="Text Box 35"/>
            <p:cNvSpPr txBox="1">
              <a:spLocks noChangeArrowheads="1"/>
            </p:cNvSpPr>
            <p:nvPr/>
          </p:nvSpPr>
          <p:spPr bwMode="auto">
            <a:xfrm>
              <a:off x="5600700" y="3562290"/>
              <a:ext cx="1376556" cy="400110"/>
            </a:xfrm>
            <a:prstGeom prst="rect">
              <a:avLst/>
            </a:prstGeom>
            <a:noFill/>
            <a:ln w="9525">
              <a:noFill/>
              <a:miter lim="800000"/>
              <a:headEnd/>
              <a:tailEnd/>
            </a:ln>
          </p:spPr>
          <p:txBody>
            <a:bodyPr wrap="none">
              <a:spAutoFit/>
            </a:bodyPr>
            <a:lstStyle/>
            <a:p>
              <a:pPr eaLnBrk="0" hangingPunct="0"/>
              <a:r>
                <a:rPr lang="en-US" sz="2000" b="1" dirty="0">
                  <a:solidFill>
                    <a:prstClr val="black"/>
                  </a:solidFill>
                  <a:effectLst/>
                  <a:latin typeface="Times New Roman" pitchFamily="18" charset="0"/>
                </a:rPr>
                <a:t>SYNTAX</a:t>
              </a:r>
              <a:endParaRPr lang="en-US" sz="800" b="1" dirty="0">
                <a:solidFill>
                  <a:prstClr val="black"/>
                </a:solidFill>
                <a:effectLst/>
                <a:latin typeface="Times New Roman" pitchFamily="18" charset="0"/>
              </a:endParaRPr>
            </a:p>
          </p:txBody>
        </p:sp>
        <p:sp>
          <p:nvSpPr>
            <p:cNvPr id="99490" name="Line 162"/>
            <p:cNvSpPr>
              <a:spLocks noChangeShapeType="1"/>
            </p:cNvSpPr>
            <p:nvPr/>
          </p:nvSpPr>
          <p:spPr bwMode="auto">
            <a:xfrm flipV="1">
              <a:off x="1181100" y="3187262"/>
              <a:ext cx="7772400" cy="0"/>
            </a:xfrm>
            <a:prstGeom prst="line">
              <a:avLst/>
            </a:prstGeom>
            <a:noFill/>
            <a:ln w="57150">
              <a:solidFill>
                <a:schemeClr val="tx1"/>
              </a:solidFill>
              <a:round/>
              <a:headEnd/>
              <a:tailEnd/>
            </a:ln>
            <a:effectLst/>
          </p:spPr>
          <p:txBody>
            <a:bodyPr wrap="none" anchor="ct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99497" name="Line 169"/>
            <p:cNvSpPr>
              <a:spLocks noChangeShapeType="1"/>
            </p:cNvSpPr>
            <p:nvPr/>
          </p:nvSpPr>
          <p:spPr bwMode="auto">
            <a:xfrm>
              <a:off x="8986345" y="3158358"/>
              <a:ext cx="0" cy="1555531"/>
            </a:xfrm>
            <a:prstGeom prst="line">
              <a:avLst/>
            </a:prstGeom>
            <a:noFill/>
            <a:ln w="57150">
              <a:solidFill>
                <a:schemeClr val="tx1"/>
              </a:solidFill>
              <a:round/>
              <a:headEnd/>
              <a:tailEnd/>
            </a:ln>
            <a:effectLst/>
          </p:spPr>
          <p:txBody>
            <a:bodyPr wrap="none" anchor="ct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grpSp>
          <p:nvGrpSpPr>
            <p:cNvPr id="12" name="Group 196"/>
            <p:cNvGrpSpPr/>
            <p:nvPr/>
          </p:nvGrpSpPr>
          <p:grpSpPr>
            <a:xfrm>
              <a:off x="1181101" y="3200400"/>
              <a:ext cx="7772400" cy="1495753"/>
              <a:chOff x="1181101" y="4648200"/>
              <a:chExt cx="7772400" cy="886153"/>
            </a:xfrm>
          </p:grpSpPr>
          <p:sp>
            <p:nvSpPr>
              <p:cNvPr id="194" name="Rectangle 47"/>
              <p:cNvSpPr>
                <a:spLocks noChangeArrowheads="1"/>
              </p:cNvSpPr>
              <p:nvPr/>
            </p:nvSpPr>
            <p:spPr bwMode="auto">
              <a:xfrm rot="5400000">
                <a:off x="4509923" y="3529177"/>
                <a:ext cx="886153" cy="3124200"/>
              </a:xfrm>
              <a:prstGeom prst="rect">
                <a:avLst/>
              </a:prstGeom>
              <a:solidFill>
                <a:schemeClr val="tx2">
                  <a:lumMod val="75000"/>
                </a:schemeClr>
              </a:solidFill>
              <a:ln w="38100">
                <a:noFill/>
                <a:miter lim="800000"/>
                <a:headEnd/>
                <a:tailEnd/>
              </a:ln>
              <a:effectLst/>
            </p:spPr>
            <p:txBody>
              <a:bodyPr wrap="none" anchor="ct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195" name="Rectangle 47"/>
              <p:cNvSpPr>
                <a:spLocks noChangeArrowheads="1"/>
              </p:cNvSpPr>
              <p:nvPr/>
            </p:nvSpPr>
            <p:spPr bwMode="auto">
              <a:xfrm rot="5400000">
                <a:off x="6948324" y="3529177"/>
                <a:ext cx="886153" cy="3124200"/>
              </a:xfrm>
              <a:prstGeom prst="rect">
                <a:avLst/>
              </a:prstGeom>
              <a:solidFill>
                <a:schemeClr val="bg2">
                  <a:lumMod val="40000"/>
                  <a:lumOff val="60000"/>
                </a:schemeClr>
              </a:solidFill>
              <a:ln w="38100">
                <a:noFill/>
                <a:miter lim="800000"/>
                <a:headEnd/>
                <a:tailEnd/>
              </a:ln>
              <a:effectLst/>
            </p:spPr>
            <p:txBody>
              <a:bodyPr wrap="none" anchor="ct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sp>
            <p:nvSpPr>
              <p:cNvPr id="99375" name="Rectangle 47"/>
              <p:cNvSpPr>
                <a:spLocks noChangeArrowheads="1"/>
              </p:cNvSpPr>
              <p:nvPr/>
            </p:nvSpPr>
            <p:spPr bwMode="auto">
              <a:xfrm rot="5400000">
                <a:off x="2300124" y="3529177"/>
                <a:ext cx="886153" cy="3124200"/>
              </a:xfrm>
              <a:prstGeom prst="rect">
                <a:avLst/>
              </a:prstGeom>
              <a:solidFill>
                <a:srgbClr val="0070C0"/>
              </a:solidFill>
              <a:ln w="38100">
                <a:noFill/>
                <a:miter lim="800000"/>
                <a:headEnd/>
                <a:tailEnd/>
              </a:ln>
              <a:effectLst/>
            </p:spPr>
            <p:txBody>
              <a:bodyPr wrap="none" anchor="ct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grpSp>
        <p:sp>
          <p:nvSpPr>
            <p:cNvPr id="196" name="Text Box 26"/>
            <p:cNvSpPr txBox="1">
              <a:spLocks noChangeArrowheads="1"/>
            </p:cNvSpPr>
            <p:nvPr/>
          </p:nvSpPr>
          <p:spPr bwMode="auto">
            <a:xfrm>
              <a:off x="1409700" y="3657600"/>
              <a:ext cx="7162800" cy="646331"/>
            </a:xfrm>
            <a:prstGeom prst="rect">
              <a:avLst/>
            </a:prstGeom>
            <a:noFill/>
            <a:ln w="9525">
              <a:noFill/>
              <a:miter lim="800000"/>
              <a:headEnd/>
              <a:tailEnd/>
            </a:ln>
          </p:spPr>
          <p:txBody>
            <a:bodyPr wrap="square">
              <a:spAutoFit/>
            </a:bodyPr>
            <a:lstStyle/>
            <a:p>
              <a:pPr algn="ctr" eaLnBrk="0" hangingPunct="0"/>
              <a:r>
                <a:rPr lang="en-US" sz="3600" b="1" dirty="0">
                  <a:solidFill>
                    <a:prstClr val="black"/>
                  </a:solidFill>
                  <a:effectLst/>
                  <a:latin typeface="Times New Roman" pitchFamily="18" charset="0"/>
                </a:rPr>
                <a:t>R E A D I N G   F L U E N C Y</a:t>
              </a:r>
            </a:p>
          </p:txBody>
        </p:sp>
        <p:sp>
          <p:nvSpPr>
            <p:cNvPr id="201" name="Line 169"/>
            <p:cNvSpPr>
              <a:spLocks noChangeShapeType="1"/>
            </p:cNvSpPr>
            <p:nvPr/>
          </p:nvSpPr>
          <p:spPr bwMode="auto">
            <a:xfrm>
              <a:off x="1167962" y="3155730"/>
              <a:ext cx="0" cy="1555531"/>
            </a:xfrm>
            <a:prstGeom prst="line">
              <a:avLst/>
            </a:prstGeom>
            <a:noFill/>
            <a:ln w="57150">
              <a:solidFill>
                <a:schemeClr val="tx1"/>
              </a:solidFill>
              <a:round/>
              <a:headEnd/>
              <a:tailEnd/>
            </a:ln>
            <a:effectLst/>
          </p:spPr>
          <p:txBody>
            <a:bodyPr wrap="none" anchor="ct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95400" y="914400"/>
            <a:ext cx="7848600" cy="1143000"/>
          </a:xfrm>
        </p:spPr>
        <p:txBody>
          <a:bodyPr/>
          <a:lstStyle/>
          <a:p>
            <a:r>
              <a:rPr lang="en-US" dirty="0" smtClean="0"/>
              <a:t>ORGANIZATION &amp; ACTIVITY:  PHONOLOGICAL AWARENESS AND READING IN THE BRAIN</a:t>
            </a:r>
            <a:endParaRPr lang="en-US" dirty="0"/>
          </a:p>
        </p:txBody>
      </p:sp>
    </p:spTree>
    <p:extLst>
      <p:ext uri="{BB962C8B-B14F-4D97-AF65-F5344CB8AC3E}">
        <p14:creationId xmlns:p14="http://schemas.microsoft.com/office/powerpoint/2010/main" val="3265388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2468563" y="1719263"/>
            <a:ext cx="9144000" cy="0"/>
          </a:xfrm>
          <a:prstGeom prst="rect">
            <a:avLst/>
          </a:prstGeom>
          <a:noFill/>
          <a:ln w="9525">
            <a:noFill/>
            <a:miter lim="800000"/>
            <a:headEnd/>
            <a:tailEnd/>
          </a:ln>
          <a:effectLst/>
        </p:spPr>
        <p:txBody>
          <a:bodyPr>
            <a:spAutoFit/>
          </a:bodyPr>
          <a:lstStyle/>
          <a:p>
            <a:endParaRPr lang="en-US"/>
          </a:p>
        </p:txBody>
      </p:sp>
      <p:pic>
        <p:nvPicPr>
          <p:cNvPr id="394243" name="Picture 3" descr="FIG3B"/>
          <p:cNvPicPr>
            <a:picLocks noChangeAspect="1" noChangeArrowheads="1"/>
          </p:cNvPicPr>
          <p:nvPr/>
        </p:nvPicPr>
        <p:blipFill>
          <a:blip r:embed="rId3" cstate="print"/>
          <a:srcRect l="3371" r="5618"/>
          <a:stretch>
            <a:fillRect/>
          </a:stretch>
        </p:blipFill>
        <p:spPr bwMode="auto">
          <a:xfrm>
            <a:off x="609600" y="893762"/>
            <a:ext cx="6172200" cy="5507038"/>
          </a:xfrm>
          <a:prstGeom prst="rect">
            <a:avLst/>
          </a:prstGeom>
          <a:noFill/>
        </p:spPr>
      </p:pic>
      <p:grpSp>
        <p:nvGrpSpPr>
          <p:cNvPr id="2" name="Group 4"/>
          <p:cNvGrpSpPr>
            <a:grpSpLocks/>
          </p:cNvGrpSpPr>
          <p:nvPr/>
        </p:nvGrpSpPr>
        <p:grpSpPr bwMode="auto">
          <a:xfrm>
            <a:off x="5867400" y="990600"/>
            <a:ext cx="3810000" cy="1446213"/>
            <a:chOff x="3696" y="624"/>
            <a:chExt cx="2160" cy="911"/>
          </a:xfrm>
        </p:grpSpPr>
        <p:sp>
          <p:nvSpPr>
            <p:cNvPr id="394245" name="Text Box 5"/>
            <p:cNvSpPr txBox="1">
              <a:spLocks noChangeArrowheads="1"/>
            </p:cNvSpPr>
            <p:nvPr/>
          </p:nvSpPr>
          <p:spPr bwMode="auto">
            <a:xfrm>
              <a:off x="4176" y="624"/>
              <a:ext cx="1680" cy="911"/>
            </a:xfrm>
            <a:prstGeom prst="rect">
              <a:avLst/>
            </a:prstGeom>
            <a:noFill/>
            <a:ln w="9525">
              <a:noFill/>
              <a:miter lim="800000"/>
              <a:headEnd/>
              <a:tailEnd/>
            </a:ln>
            <a:effectLst/>
          </p:spPr>
          <p:txBody>
            <a:bodyPr>
              <a:spAutoFit/>
            </a:bodyPr>
            <a:lstStyle/>
            <a:p>
              <a:pPr>
                <a:spcBef>
                  <a:spcPct val="50000"/>
                </a:spcBef>
              </a:pPr>
              <a:r>
                <a:rPr lang="en-US" b="1" u="sng" dirty="0">
                  <a:solidFill>
                    <a:srgbClr val="FFFFFF"/>
                  </a:solidFill>
                  <a:latin typeface="Arial" pitchFamily="34" charset="0"/>
                </a:rPr>
                <a:t>STRONG </a:t>
              </a:r>
              <a:endParaRPr lang="en-US" b="1" u="sng" dirty="0" smtClean="0">
                <a:solidFill>
                  <a:srgbClr val="FFFFFF"/>
                </a:solidFill>
                <a:latin typeface="Arial" pitchFamily="34" charset="0"/>
              </a:endParaRPr>
            </a:p>
            <a:p>
              <a:pPr>
                <a:spcBef>
                  <a:spcPct val="50000"/>
                </a:spcBef>
              </a:pPr>
              <a:r>
                <a:rPr lang="en-US" b="1" u="sng" dirty="0" smtClean="0">
                  <a:solidFill>
                    <a:srgbClr val="FFFFFF"/>
                  </a:solidFill>
                  <a:latin typeface="Arial" pitchFamily="34" charset="0"/>
                </a:rPr>
                <a:t>ACTIVITY </a:t>
              </a:r>
            </a:p>
            <a:p>
              <a:pPr>
                <a:spcBef>
                  <a:spcPct val="50000"/>
                </a:spcBef>
              </a:pPr>
              <a:r>
                <a:rPr lang="en-US" b="1" u="sng" dirty="0" smtClean="0">
                  <a:solidFill>
                    <a:srgbClr val="FFFFFF"/>
                  </a:solidFill>
                  <a:latin typeface="Arial" pitchFamily="34" charset="0"/>
                </a:rPr>
                <a:t>PATTERN</a:t>
              </a:r>
              <a:endParaRPr lang="en-US" b="1" u="sng" dirty="0">
                <a:solidFill>
                  <a:srgbClr val="FFFFFF"/>
                </a:solidFill>
                <a:latin typeface="Arial" pitchFamily="34" charset="0"/>
              </a:endParaRPr>
            </a:p>
          </p:txBody>
        </p:sp>
        <p:sp>
          <p:nvSpPr>
            <p:cNvPr id="394246" name="Line 6"/>
            <p:cNvSpPr>
              <a:spLocks noChangeShapeType="1"/>
            </p:cNvSpPr>
            <p:nvPr/>
          </p:nvSpPr>
          <p:spPr bwMode="auto">
            <a:xfrm flipH="1">
              <a:off x="3696" y="864"/>
              <a:ext cx="480" cy="384"/>
            </a:xfrm>
            <a:prstGeom prst="line">
              <a:avLst/>
            </a:prstGeom>
            <a:noFill/>
            <a:ln w="76200">
              <a:solidFill>
                <a:srgbClr val="FFFF00"/>
              </a:solidFill>
              <a:round/>
              <a:headEnd/>
              <a:tailEnd type="triangle" w="med" len="med"/>
            </a:ln>
            <a:effectLst/>
          </p:spPr>
          <p:txBody>
            <a:bodyPr/>
            <a:lstStyle/>
            <a:p>
              <a:endParaRPr lang="en-US"/>
            </a:p>
          </p:txBody>
        </p:sp>
      </p:grpSp>
      <p:sp>
        <p:nvSpPr>
          <p:cNvPr id="394250" name="Text Box 10"/>
          <p:cNvSpPr txBox="1">
            <a:spLocks noChangeArrowheads="1"/>
          </p:cNvSpPr>
          <p:nvPr/>
        </p:nvSpPr>
        <p:spPr bwMode="auto">
          <a:xfrm>
            <a:off x="762000" y="420469"/>
            <a:ext cx="8382000" cy="646331"/>
          </a:xfrm>
          <a:prstGeom prst="rect">
            <a:avLst/>
          </a:prstGeom>
          <a:noFill/>
          <a:ln w="9525">
            <a:noFill/>
            <a:miter lim="800000"/>
            <a:headEnd/>
            <a:tailEnd/>
          </a:ln>
          <a:effectLst/>
        </p:spPr>
        <p:txBody>
          <a:bodyPr wrap="square">
            <a:spAutoFit/>
          </a:bodyPr>
          <a:lstStyle/>
          <a:p>
            <a:pPr algn="ctr"/>
            <a:r>
              <a:rPr lang="en-US" sz="3600" dirty="0">
                <a:solidFill>
                  <a:srgbClr val="FFFFFF"/>
                </a:solidFill>
                <a:effectLst/>
                <a:latin typeface="Arial" pitchFamily="34" charset="0"/>
              </a:rPr>
              <a:t>BRAIN </a:t>
            </a:r>
            <a:r>
              <a:rPr lang="en-US" sz="3600" dirty="0" smtClean="0">
                <a:solidFill>
                  <a:srgbClr val="FFFFFF"/>
                </a:solidFill>
                <a:effectLst/>
                <a:latin typeface="Arial" pitchFamily="34" charset="0"/>
              </a:rPr>
              <a:t> ACTIVITY  DURING  READING</a:t>
            </a:r>
            <a:r>
              <a:rPr lang="en-US" dirty="0" smtClean="0">
                <a:solidFill>
                  <a:srgbClr val="FFFFFF"/>
                </a:solidFill>
                <a:effectLst/>
                <a:latin typeface="Arial" pitchFamily="34" charset="0"/>
              </a:rPr>
              <a:t> </a:t>
            </a:r>
            <a:endParaRPr lang="en-US" dirty="0">
              <a:solidFill>
                <a:srgbClr val="FFFFFF"/>
              </a:solidFill>
              <a:effectLst/>
              <a:latin typeface="Arial" pitchFamily="34" charset="0"/>
            </a:endParaRPr>
          </a:p>
        </p:txBody>
      </p:sp>
      <p:grpSp>
        <p:nvGrpSpPr>
          <p:cNvPr id="16" name="Group 15"/>
          <p:cNvGrpSpPr/>
          <p:nvPr/>
        </p:nvGrpSpPr>
        <p:grpSpPr>
          <a:xfrm>
            <a:off x="5867400" y="3368675"/>
            <a:ext cx="3810000" cy="2283520"/>
            <a:chOff x="5867400" y="3368675"/>
            <a:chExt cx="3810000" cy="2283520"/>
          </a:xfrm>
        </p:grpSpPr>
        <p:grpSp>
          <p:nvGrpSpPr>
            <p:cNvPr id="3" name="Group 7"/>
            <p:cNvGrpSpPr>
              <a:grpSpLocks/>
            </p:cNvGrpSpPr>
            <p:nvPr/>
          </p:nvGrpSpPr>
          <p:grpSpPr bwMode="auto">
            <a:xfrm>
              <a:off x="5867400" y="3368675"/>
              <a:ext cx="3810000" cy="1050925"/>
              <a:chOff x="3696" y="2122"/>
              <a:chExt cx="2160" cy="662"/>
            </a:xfrm>
          </p:grpSpPr>
          <p:sp>
            <p:nvSpPr>
              <p:cNvPr id="394248" name="Text Box 8"/>
              <p:cNvSpPr txBox="1">
                <a:spLocks noChangeArrowheads="1"/>
              </p:cNvSpPr>
              <p:nvPr/>
            </p:nvSpPr>
            <p:spPr bwMode="auto">
              <a:xfrm>
                <a:off x="4176" y="2122"/>
                <a:ext cx="1680" cy="485"/>
              </a:xfrm>
              <a:prstGeom prst="rect">
                <a:avLst/>
              </a:prstGeom>
              <a:noFill/>
              <a:ln w="9525">
                <a:noFill/>
                <a:miter lim="800000"/>
                <a:headEnd/>
                <a:tailEnd/>
              </a:ln>
              <a:effectLst/>
            </p:spPr>
            <p:txBody>
              <a:bodyPr>
                <a:spAutoFit/>
              </a:bodyPr>
              <a:lstStyle/>
              <a:p>
                <a:pPr>
                  <a:spcBef>
                    <a:spcPts val="0"/>
                  </a:spcBef>
                </a:pPr>
                <a:r>
                  <a:rPr lang="en-US" i="1" dirty="0">
                    <a:solidFill>
                      <a:srgbClr val="FFFFFF"/>
                    </a:solidFill>
                    <a:effectLst>
                      <a:outerShdw blurRad="38100" dist="38100" dir="2700000" algn="tl">
                        <a:srgbClr val="000000"/>
                      </a:outerShdw>
                    </a:effectLst>
                    <a:latin typeface="Arial" pitchFamily="34" charset="0"/>
                  </a:rPr>
                  <a:t>weak </a:t>
                </a:r>
                <a:r>
                  <a:rPr lang="en-US" i="1" dirty="0" smtClean="0">
                    <a:solidFill>
                      <a:srgbClr val="FFFFFF"/>
                    </a:solidFill>
                    <a:effectLst>
                      <a:outerShdw blurRad="38100" dist="38100" dir="2700000" algn="tl">
                        <a:srgbClr val="000000"/>
                      </a:outerShdw>
                    </a:effectLst>
                    <a:latin typeface="Arial" pitchFamily="34" charset="0"/>
                  </a:rPr>
                  <a:t>activity </a:t>
                </a:r>
              </a:p>
              <a:p>
                <a:pPr>
                  <a:spcBef>
                    <a:spcPts val="0"/>
                  </a:spcBef>
                </a:pPr>
                <a:r>
                  <a:rPr lang="en-US" i="1" dirty="0" smtClean="0">
                    <a:solidFill>
                      <a:srgbClr val="FFFFFF"/>
                    </a:solidFill>
                    <a:effectLst>
                      <a:outerShdw blurRad="38100" dist="38100" dir="2700000" algn="tl">
                        <a:srgbClr val="000000"/>
                      </a:outerShdw>
                    </a:effectLst>
                    <a:latin typeface="Arial" pitchFamily="34" charset="0"/>
                  </a:rPr>
                  <a:t>pattern</a:t>
                </a:r>
                <a:endParaRPr lang="en-US" i="1" dirty="0">
                  <a:solidFill>
                    <a:srgbClr val="FFFFFF"/>
                  </a:solidFill>
                  <a:effectLst>
                    <a:outerShdw blurRad="38100" dist="38100" dir="2700000" algn="tl">
                      <a:srgbClr val="000000"/>
                    </a:outerShdw>
                  </a:effectLst>
                  <a:latin typeface="Arial" pitchFamily="34" charset="0"/>
                </a:endParaRPr>
              </a:p>
            </p:txBody>
          </p:sp>
          <p:sp>
            <p:nvSpPr>
              <p:cNvPr id="394249" name="Line 9"/>
              <p:cNvSpPr>
                <a:spLocks noChangeShapeType="1"/>
              </p:cNvSpPr>
              <p:nvPr/>
            </p:nvSpPr>
            <p:spPr bwMode="auto">
              <a:xfrm flipH="1">
                <a:off x="3696" y="2400"/>
                <a:ext cx="480" cy="384"/>
              </a:xfrm>
              <a:prstGeom prst="line">
                <a:avLst/>
              </a:prstGeom>
              <a:noFill/>
              <a:ln w="76200">
                <a:solidFill>
                  <a:srgbClr val="FFFF00"/>
                </a:solidFill>
                <a:round/>
                <a:headEnd/>
                <a:tailEnd type="triangle" w="med" len="med"/>
              </a:ln>
              <a:effectLst/>
            </p:spPr>
            <p:txBody>
              <a:bodyPr/>
              <a:lstStyle/>
              <a:p>
                <a:endParaRPr lang="en-US"/>
              </a:p>
            </p:txBody>
          </p:sp>
        </p:grpSp>
        <p:sp>
          <p:nvSpPr>
            <p:cNvPr id="394252" name="Text Box 12"/>
            <p:cNvSpPr txBox="1">
              <a:spLocks noChangeArrowheads="1"/>
            </p:cNvSpPr>
            <p:nvPr/>
          </p:nvSpPr>
          <p:spPr bwMode="auto">
            <a:xfrm>
              <a:off x="6934200" y="4267200"/>
              <a:ext cx="2438400" cy="1384995"/>
            </a:xfrm>
            <a:prstGeom prst="rect">
              <a:avLst/>
            </a:prstGeom>
            <a:noFill/>
            <a:ln w="9525">
              <a:noFill/>
              <a:miter lim="800000"/>
              <a:headEnd/>
              <a:tailEnd/>
            </a:ln>
            <a:effectLst/>
          </p:spPr>
          <p:txBody>
            <a:bodyPr wrap="square">
              <a:spAutoFit/>
            </a:bodyPr>
            <a:lstStyle/>
            <a:p>
              <a:r>
                <a:rPr lang="en-US" dirty="0">
                  <a:solidFill>
                    <a:srgbClr val="FFFFFF"/>
                  </a:solidFill>
                  <a:effectLst/>
                  <a:latin typeface="Arial" pitchFamily="34" charset="0"/>
                </a:rPr>
                <a:t>“SIGNATURE” DYSLEXIC </a:t>
              </a:r>
              <a:r>
                <a:rPr lang="en-US" dirty="0" smtClean="0">
                  <a:solidFill>
                    <a:srgbClr val="FFFFFF"/>
                  </a:solidFill>
                  <a:effectLst/>
                  <a:latin typeface="Arial" pitchFamily="34" charset="0"/>
                </a:rPr>
                <a:t>BRAIN </a:t>
              </a:r>
              <a:r>
                <a:rPr lang="en-US" sz="1800" dirty="0" smtClean="0">
                  <a:solidFill>
                    <a:srgbClr val="FFFFFF"/>
                  </a:solidFill>
                  <a:effectLst/>
                  <a:latin typeface="Arial" pitchFamily="34" charset="0"/>
                </a:rPr>
                <a:t>(</a:t>
              </a:r>
              <a:r>
                <a:rPr lang="en-US" sz="1800" dirty="0" err="1" smtClean="0">
                  <a:solidFill>
                    <a:srgbClr val="FFFFFF"/>
                  </a:solidFill>
                  <a:effectLst/>
                  <a:latin typeface="Arial" pitchFamily="34" charset="0"/>
                </a:rPr>
                <a:t>Shaywitz</a:t>
              </a:r>
              <a:r>
                <a:rPr lang="en-US" sz="1800" dirty="0" smtClean="0">
                  <a:solidFill>
                    <a:srgbClr val="FFFFFF"/>
                  </a:solidFill>
                  <a:effectLst/>
                  <a:latin typeface="Arial" pitchFamily="34" charset="0"/>
                </a:rPr>
                <a:t>, 2003)</a:t>
              </a:r>
              <a:endParaRPr lang="en-US" dirty="0">
                <a:solidFill>
                  <a:srgbClr val="FFFFFF"/>
                </a:solidFill>
                <a:effectLst/>
                <a:latin typeface="Arial" pitchFamily="34" charset="0"/>
              </a:endParaRPr>
            </a:p>
          </p:txBody>
        </p:sp>
      </p:grpSp>
      <p:sp>
        <p:nvSpPr>
          <p:cNvPr id="394253" name="Line 13"/>
          <p:cNvSpPr>
            <a:spLocks noChangeShapeType="1"/>
          </p:cNvSpPr>
          <p:nvPr/>
        </p:nvSpPr>
        <p:spPr bwMode="auto">
          <a:xfrm flipH="1" flipV="1">
            <a:off x="3429000" y="5181600"/>
            <a:ext cx="609600" cy="533400"/>
          </a:xfrm>
          <a:prstGeom prst="line">
            <a:avLst/>
          </a:prstGeom>
          <a:noFill/>
          <a:ln w="38100">
            <a:solidFill>
              <a:schemeClr val="tx1"/>
            </a:solidFill>
            <a:round/>
            <a:headEnd/>
            <a:tailEnd type="triangle" w="med" len="med"/>
          </a:ln>
          <a:effectLst/>
        </p:spPr>
        <p:txBody>
          <a:bodyPr/>
          <a:lstStyle/>
          <a:p>
            <a:endParaRPr lang="en-US"/>
          </a:p>
        </p:txBody>
      </p:sp>
      <p:sp>
        <p:nvSpPr>
          <p:cNvPr id="394254" name="Line 14"/>
          <p:cNvSpPr>
            <a:spLocks noChangeShapeType="1"/>
          </p:cNvSpPr>
          <p:nvPr/>
        </p:nvSpPr>
        <p:spPr bwMode="auto">
          <a:xfrm flipV="1">
            <a:off x="4038600" y="5181600"/>
            <a:ext cx="609600" cy="533400"/>
          </a:xfrm>
          <a:prstGeom prst="line">
            <a:avLst/>
          </a:prstGeom>
          <a:noFill/>
          <a:ln w="38100">
            <a:solidFill>
              <a:schemeClr val="tx1"/>
            </a:solidFill>
            <a:round/>
            <a:headEnd/>
            <a:tailEnd type="triangle" w="med" len="med"/>
          </a:ln>
          <a:effectLst/>
        </p:spPr>
        <p:txBody>
          <a:bodyPr/>
          <a:lstStyle/>
          <a:p>
            <a:endParaRPr lang="en-US"/>
          </a:p>
        </p:txBody>
      </p:sp>
      <p:sp>
        <p:nvSpPr>
          <p:cNvPr id="394255" name="Text Box 15"/>
          <p:cNvSpPr txBox="1">
            <a:spLocks noChangeArrowheads="1"/>
          </p:cNvSpPr>
          <p:nvPr/>
        </p:nvSpPr>
        <p:spPr bwMode="auto">
          <a:xfrm>
            <a:off x="6034088" y="6553200"/>
            <a:ext cx="3109912" cy="304800"/>
          </a:xfrm>
          <a:prstGeom prst="rect">
            <a:avLst/>
          </a:prstGeom>
          <a:noFill/>
          <a:ln w="9525">
            <a:noFill/>
            <a:miter lim="800000"/>
            <a:headEnd/>
            <a:tailEnd/>
          </a:ln>
          <a:effectLst/>
        </p:spPr>
        <p:txBody>
          <a:bodyPr wrap="none">
            <a:spAutoFit/>
          </a:bodyPr>
          <a:lstStyle/>
          <a:p>
            <a:r>
              <a:rPr lang="en-US" sz="1400">
                <a:solidFill>
                  <a:srgbClr val="FFFFFF"/>
                </a:solidFill>
                <a:latin typeface="Arial" pitchFamily="34" charset="0"/>
              </a:rPr>
              <a:t>Simos, Fletcher, Bergman, et al 2002</a:t>
            </a:r>
          </a:p>
        </p:txBody>
      </p:sp>
      <p:sp useBgFill="1">
        <p:nvSpPr>
          <p:cNvPr id="4" name="Rectangle 3"/>
          <p:cNvSpPr/>
          <p:nvPr/>
        </p:nvSpPr>
        <p:spPr bwMode="auto">
          <a:xfrm>
            <a:off x="609600" y="3505200"/>
            <a:ext cx="8534400" cy="3047999"/>
          </a:xfrm>
          <a:prstGeom prst="rect">
            <a:avLst/>
          </a:prstGeom>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idx="4294967295"/>
          </p:nvPr>
        </p:nvSpPr>
        <p:spPr>
          <a:xfrm>
            <a:off x="2082800" y="304800"/>
            <a:ext cx="6908800" cy="1143000"/>
          </a:xfrm>
        </p:spPr>
        <p:txBody>
          <a:bodyPr/>
          <a:lstStyle/>
          <a:p>
            <a:r>
              <a:rPr lang="en-US" b="0" dirty="0"/>
              <a:t>FUNCTIONAL BRAIN REGIONS</a:t>
            </a:r>
          </a:p>
        </p:txBody>
      </p:sp>
      <p:pic>
        <p:nvPicPr>
          <p:cNvPr id="477187" name="Picture 3"/>
          <p:cNvPicPr>
            <a:picLocks noChangeAspect="1" noChangeArrowheads="1"/>
          </p:cNvPicPr>
          <p:nvPr/>
        </p:nvPicPr>
        <p:blipFill>
          <a:blip r:embed="rId2" cstate="print"/>
          <a:srcRect/>
          <a:stretch>
            <a:fillRect/>
          </a:stretch>
        </p:blipFill>
        <p:spPr bwMode="auto">
          <a:xfrm>
            <a:off x="1827213" y="1193800"/>
            <a:ext cx="5716587" cy="4297363"/>
          </a:xfrm>
          <a:prstGeom prst="rect">
            <a:avLst/>
          </a:prstGeom>
          <a:noFill/>
        </p:spPr>
      </p:pic>
      <p:sp>
        <p:nvSpPr>
          <p:cNvPr id="477188" name="Text Box 4"/>
          <p:cNvSpPr txBox="1">
            <a:spLocks noChangeArrowheads="1"/>
          </p:cNvSpPr>
          <p:nvPr/>
        </p:nvSpPr>
        <p:spPr bwMode="auto">
          <a:xfrm>
            <a:off x="0" y="4038600"/>
            <a:ext cx="2230438" cy="1006475"/>
          </a:xfrm>
          <a:prstGeom prst="rect">
            <a:avLst/>
          </a:prstGeom>
          <a:solidFill>
            <a:srgbClr val="FBFBFF"/>
          </a:solidFill>
          <a:ln w="9525">
            <a:noFill/>
            <a:miter lim="800000"/>
            <a:headEnd/>
            <a:tailEnd/>
          </a:ln>
          <a:effectLst/>
        </p:spPr>
        <p:txBody>
          <a:bodyPr wrap="none">
            <a:spAutoFit/>
          </a:bodyPr>
          <a:lstStyle/>
          <a:p>
            <a:pPr algn="ctr" eaLnBrk="0" hangingPunct="0"/>
            <a:r>
              <a:rPr lang="en-US" sz="2000" b="1" u="sng" dirty="0">
                <a:solidFill>
                  <a:srgbClr val="000000"/>
                </a:solidFill>
                <a:effectLst/>
                <a:latin typeface="Arial" pitchFamily="34" charset="0"/>
              </a:rPr>
              <a:t>STG (bilateral)</a:t>
            </a:r>
          </a:p>
          <a:p>
            <a:pPr algn="ctr" eaLnBrk="0" hangingPunct="0"/>
            <a:r>
              <a:rPr lang="en-US" sz="2000" dirty="0">
                <a:solidFill>
                  <a:srgbClr val="000000"/>
                </a:solidFill>
                <a:effectLst/>
                <a:latin typeface="Arial" pitchFamily="34" charset="0"/>
              </a:rPr>
              <a:t>acoustic-phonetic </a:t>
            </a:r>
          </a:p>
          <a:p>
            <a:pPr algn="ctr" eaLnBrk="0" hangingPunct="0"/>
            <a:r>
              <a:rPr lang="en-US" sz="2000" dirty="0">
                <a:solidFill>
                  <a:srgbClr val="000000"/>
                </a:solidFill>
                <a:effectLst/>
                <a:latin typeface="Arial" pitchFamily="34" charset="0"/>
              </a:rPr>
              <a:t>speech codes</a:t>
            </a:r>
            <a:endParaRPr lang="en-US" dirty="0">
              <a:solidFill>
                <a:srgbClr val="000000"/>
              </a:solidFill>
              <a:effectLst/>
            </a:endParaRPr>
          </a:p>
        </p:txBody>
      </p:sp>
      <p:sp>
        <p:nvSpPr>
          <p:cNvPr id="477189" name="Line 5"/>
          <p:cNvSpPr>
            <a:spLocks noChangeShapeType="1"/>
          </p:cNvSpPr>
          <p:nvPr/>
        </p:nvSpPr>
        <p:spPr bwMode="auto">
          <a:xfrm flipV="1">
            <a:off x="2057400" y="3505200"/>
            <a:ext cx="2598738" cy="1371600"/>
          </a:xfrm>
          <a:prstGeom prst="line">
            <a:avLst/>
          </a:prstGeom>
          <a:noFill/>
          <a:ln w="19050">
            <a:solidFill>
              <a:srgbClr val="000000"/>
            </a:solidFill>
            <a:round/>
            <a:headEnd/>
            <a:tailEnd type="oval" w="med" len="med"/>
          </a:ln>
          <a:effectLst/>
        </p:spPr>
        <p:txBody>
          <a:bodyPr wrap="none" anchor="ctr"/>
          <a:lstStyle/>
          <a:p>
            <a:endParaRPr lang="en-US"/>
          </a:p>
        </p:txBody>
      </p:sp>
      <p:sp>
        <p:nvSpPr>
          <p:cNvPr id="477190" name="Line 6"/>
          <p:cNvSpPr>
            <a:spLocks noChangeShapeType="1"/>
          </p:cNvSpPr>
          <p:nvPr/>
        </p:nvSpPr>
        <p:spPr bwMode="auto">
          <a:xfrm flipH="1" flipV="1">
            <a:off x="5791200" y="4038600"/>
            <a:ext cx="1371600" cy="1143000"/>
          </a:xfrm>
          <a:prstGeom prst="line">
            <a:avLst/>
          </a:prstGeom>
          <a:noFill/>
          <a:ln w="19050">
            <a:solidFill>
              <a:srgbClr val="000000"/>
            </a:solidFill>
            <a:round/>
            <a:headEnd/>
            <a:tailEnd type="oval" w="med" len="med"/>
          </a:ln>
          <a:effectLst/>
        </p:spPr>
        <p:txBody>
          <a:bodyPr wrap="none" anchor="ctr"/>
          <a:lstStyle/>
          <a:p>
            <a:endParaRPr lang="en-US"/>
          </a:p>
        </p:txBody>
      </p:sp>
      <p:sp>
        <p:nvSpPr>
          <p:cNvPr id="477191" name="Text Box 7"/>
          <p:cNvSpPr txBox="1">
            <a:spLocks noChangeArrowheads="1"/>
          </p:cNvSpPr>
          <p:nvPr/>
        </p:nvSpPr>
        <p:spPr bwMode="auto">
          <a:xfrm>
            <a:off x="6156325" y="5181600"/>
            <a:ext cx="2987675" cy="711200"/>
          </a:xfrm>
          <a:prstGeom prst="rect">
            <a:avLst/>
          </a:prstGeom>
          <a:solidFill>
            <a:srgbClr val="FBFBFF"/>
          </a:solidFill>
          <a:ln w="9525">
            <a:solidFill>
              <a:schemeClr val="tx1"/>
            </a:solidFill>
            <a:miter lim="800000"/>
            <a:headEnd/>
            <a:tailEnd/>
          </a:ln>
          <a:effectLst/>
        </p:spPr>
        <p:txBody>
          <a:bodyPr wrap="none">
            <a:spAutoFit/>
          </a:bodyPr>
          <a:lstStyle/>
          <a:p>
            <a:pPr algn="ctr" eaLnBrk="0" hangingPunct="0"/>
            <a:r>
              <a:rPr lang="en-US" sz="2000" b="1" u="sng" dirty="0">
                <a:solidFill>
                  <a:srgbClr val="000000"/>
                </a:solidFill>
                <a:effectLst/>
                <a:latin typeface="Arial" pitchFamily="34" charset="0"/>
              </a:rPr>
              <a:t>pMTG (left)</a:t>
            </a:r>
          </a:p>
          <a:p>
            <a:pPr algn="ctr" eaLnBrk="0" hangingPunct="0"/>
            <a:r>
              <a:rPr lang="en-US" sz="2000" dirty="0">
                <a:solidFill>
                  <a:srgbClr val="000000"/>
                </a:solidFill>
                <a:effectLst/>
                <a:latin typeface="Arial" pitchFamily="34" charset="0"/>
              </a:rPr>
              <a:t>sound-meaning interface</a:t>
            </a:r>
          </a:p>
        </p:txBody>
      </p:sp>
      <p:sp>
        <p:nvSpPr>
          <p:cNvPr id="477192" name="Text Box 8"/>
          <p:cNvSpPr txBox="1">
            <a:spLocks noChangeArrowheads="1"/>
          </p:cNvSpPr>
          <p:nvPr/>
        </p:nvSpPr>
        <p:spPr bwMode="auto">
          <a:xfrm>
            <a:off x="6281738" y="1190625"/>
            <a:ext cx="2862262" cy="701675"/>
          </a:xfrm>
          <a:prstGeom prst="rect">
            <a:avLst/>
          </a:prstGeom>
          <a:solidFill>
            <a:srgbClr val="FBFBFF"/>
          </a:solidFill>
          <a:ln w="9525">
            <a:noFill/>
            <a:miter lim="800000"/>
            <a:headEnd/>
            <a:tailEnd/>
          </a:ln>
          <a:effectLst/>
        </p:spPr>
        <p:txBody>
          <a:bodyPr wrap="none">
            <a:spAutoFit/>
          </a:bodyPr>
          <a:lstStyle/>
          <a:p>
            <a:pPr algn="ctr" eaLnBrk="0" hangingPunct="0"/>
            <a:r>
              <a:rPr lang="en-US" sz="2000" b="1" u="sng" dirty="0">
                <a:solidFill>
                  <a:srgbClr val="000000"/>
                </a:solidFill>
                <a:effectLst/>
                <a:latin typeface="Arial" pitchFamily="34" charset="0"/>
              </a:rPr>
              <a:t>Area Spt (left)</a:t>
            </a:r>
          </a:p>
          <a:p>
            <a:pPr algn="ctr" eaLnBrk="0" hangingPunct="0"/>
            <a:r>
              <a:rPr lang="en-US" sz="2000" dirty="0">
                <a:solidFill>
                  <a:srgbClr val="000000"/>
                </a:solidFill>
                <a:effectLst/>
                <a:latin typeface="Arial" pitchFamily="34" charset="0"/>
              </a:rPr>
              <a:t>auditory-motor interface</a:t>
            </a:r>
          </a:p>
        </p:txBody>
      </p:sp>
      <p:sp>
        <p:nvSpPr>
          <p:cNvPr id="477193" name="Text Box 9"/>
          <p:cNvSpPr txBox="1">
            <a:spLocks noChangeArrowheads="1"/>
          </p:cNvSpPr>
          <p:nvPr/>
        </p:nvSpPr>
        <p:spPr bwMode="auto">
          <a:xfrm>
            <a:off x="0" y="152400"/>
            <a:ext cx="2019300" cy="1524000"/>
          </a:xfrm>
          <a:prstGeom prst="rect">
            <a:avLst/>
          </a:prstGeom>
          <a:solidFill>
            <a:srgbClr val="FBFBFF"/>
          </a:solidFill>
          <a:ln w="9525">
            <a:noFill/>
            <a:miter lim="800000"/>
            <a:headEnd/>
            <a:tailEnd/>
          </a:ln>
          <a:effectLst/>
        </p:spPr>
        <p:txBody>
          <a:bodyPr/>
          <a:lstStyle/>
          <a:p>
            <a:pPr algn="ctr" eaLnBrk="0" hangingPunct="0"/>
            <a:r>
              <a:rPr lang="en-US" sz="2000" b="1" u="sng" dirty="0">
                <a:solidFill>
                  <a:srgbClr val="000000"/>
                </a:solidFill>
                <a:effectLst/>
                <a:latin typeface="Arial" pitchFamily="34" charset="0"/>
              </a:rPr>
              <a:t>pIFG/dPM (left)</a:t>
            </a:r>
          </a:p>
          <a:p>
            <a:pPr algn="ctr" eaLnBrk="0" hangingPunct="0"/>
            <a:r>
              <a:rPr lang="en-US" sz="2000" dirty="0">
                <a:solidFill>
                  <a:srgbClr val="000000"/>
                </a:solidFill>
                <a:effectLst/>
                <a:latin typeface="Arial" pitchFamily="34" charset="0"/>
              </a:rPr>
              <a:t>articulatory-based </a:t>
            </a:r>
          </a:p>
          <a:p>
            <a:pPr algn="ctr" eaLnBrk="0" hangingPunct="0"/>
            <a:r>
              <a:rPr lang="en-US" sz="2000" dirty="0">
                <a:solidFill>
                  <a:srgbClr val="000000"/>
                </a:solidFill>
                <a:effectLst/>
                <a:latin typeface="Arial" pitchFamily="34" charset="0"/>
              </a:rPr>
              <a:t>speech codes</a:t>
            </a:r>
            <a:endParaRPr lang="en-US" dirty="0">
              <a:solidFill>
                <a:srgbClr val="000000"/>
              </a:solidFill>
              <a:effectLst/>
            </a:endParaRPr>
          </a:p>
        </p:txBody>
      </p:sp>
      <p:sp>
        <p:nvSpPr>
          <p:cNvPr id="477194" name="Line 10"/>
          <p:cNvSpPr>
            <a:spLocks noChangeShapeType="1"/>
          </p:cNvSpPr>
          <p:nvPr/>
        </p:nvSpPr>
        <p:spPr bwMode="auto">
          <a:xfrm>
            <a:off x="1828800" y="1524000"/>
            <a:ext cx="1828800" cy="1447800"/>
          </a:xfrm>
          <a:prstGeom prst="line">
            <a:avLst/>
          </a:prstGeom>
          <a:noFill/>
          <a:ln w="19050">
            <a:solidFill>
              <a:srgbClr val="000000"/>
            </a:solidFill>
            <a:round/>
            <a:headEnd/>
            <a:tailEnd type="oval" w="med" len="med"/>
          </a:ln>
          <a:effectLst/>
        </p:spPr>
        <p:txBody>
          <a:bodyPr wrap="none" anchor="ctr"/>
          <a:lstStyle/>
          <a:p>
            <a:endParaRPr lang="en-US"/>
          </a:p>
        </p:txBody>
      </p:sp>
      <p:sp>
        <p:nvSpPr>
          <p:cNvPr id="477195" name="Line 11"/>
          <p:cNvSpPr>
            <a:spLocks noChangeShapeType="1"/>
          </p:cNvSpPr>
          <p:nvPr/>
        </p:nvSpPr>
        <p:spPr bwMode="auto">
          <a:xfrm>
            <a:off x="1828800" y="1524000"/>
            <a:ext cx="2209800" cy="304800"/>
          </a:xfrm>
          <a:prstGeom prst="line">
            <a:avLst/>
          </a:prstGeom>
          <a:noFill/>
          <a:ln w="19050">
            <a:solidFill>
              <a:srgbClr val="000000"/>
            </a:solidFill>
            <a:round/>
            <a:headEnd/>
            <a:tailEnd type="oval" w="med" len="med"/>
          </a:ln>
          <a:effectLst/>
        </p:spPr>
        <p:txBody>
          <a:bodyPr wrap="none" anchor="ctr"/>
          <a:lstStyle/>
          <a:p>
            <a:endParaRPr lang="en-US"/>
          </a:p>
        </p:txBody>
      </p:sp>
      <p:sp>
        <p:nvSpPr>
          <p:cNvPr id="477196" name="Text Box 12"/>
          <p:cNvSpPr txBox="1">
            <a:spLocks noChangeArrowheads="1"/>
          </p:cNvSpPr>
          <p:nvPr/>
        </p:nvSpPr>
        <p:spPr bwMode="auto">
          <a:xfrm>
            <a:off x="152400" y="6172200"/>
            <a:ext cx="5181600" cy="366713"/>
          </a:xfrm>
          <a:prstGeom prst="rect">
            <a:avLst/>
          </a:prstGeom>
          <a:noFill/>
          <a:ln w="9525">
            <a:noFill/>
            <a:miter lim="800000"/>
            <a:headEnd/>
            <a:tailEnd/>
          </a:ln>
          <a:effectLst/>
        </p:spPr>
        <p:txBody>
          <a:bodyPr>
            <a:spAutoFit/>
          </a:bodyPr>
          <a:lstStyle/>
          <a:p>
            <a:pPr eaLnBrk="0" hangingPunct="0"/>
            <a:r>
              <a:rPr lang="en-US" sz="1800">
                <a:latin typeface="Arial" pitchFamily="34" charset="0"/>
              </a:rPr>
              <a:t>HICKOK &amp; POEPPEL (2000, 2004)</a:t>
            </a:r>
          </a:p>
        </p:txBody>
      </p:sp>
      <p:sp>
        <p:nvSpPr>
          <p:cNvPr id="477197" name="Line 13"/>
          <p:cNvSpPr>
            <a:spLocks noChangeShapeType="1"/>
          </p:cNvSpPr>
          <p:nvPr/>
        </p:nvSpPr>
        <p:spPr bwMode="auto">
          <a:xfrm flipV="1">
            <a:off x="3886200" y="3733800"/>
            <a:ext cx="889000" cy="1371600"/>
          </a:xfrm>
          <a:prstGeom prst="line">
            <a:avLst/>
          </a:prstGeom>
          <a:noFill/>
          <a:ln w="19050">
            <a:solidFill>
              <a:srgbClr val="000000"/>
            </a:solidFill>
            <a:round/>
            <a:headEnd/>
            <a:tailEnd type="oval" w="med" len="med"/>
          </a:ln>
          <a:effectLst/>
        </p:spPr>
        <p:txBody>
          <a:bodyPr wrap="none" anchor="ctr"/>
          <a:lstStyle/>
          <a:p>
            <a:endParaRPr lang="en-US"/>
          </a:p>
        </p:txBody>
      </p:sp>
      <p:sp>
        <p:nvSpPr>
          <p:cNvPr id="477198" name="Text Box 14"/>
          <p:cNvSpPr txBox="1">
            <a:spLocks noChangeArrowheads="1"/>
          </p:cNvSpPr>
          <p:nvPr/>
        </p:nvSpPr>
        <p:spPr bwMode="auto">
          <a:xfrm>
            <a:off x="2743200" y="5105400"/>
            <a:ext cx="1943100" cy="711200"/>
          </a:xfrm>
          <a:prstGeom prst="rect">
            <a:avLst/>
          </a:prstGeom>
          <a:solidFill>
            <a:srgbClr val="FBFBFF"/>
          </a:solidFill>
          <a:ln w="9525">
            <a:solidFill>
              <a:schemeClr val="tx1"/>
            </a:solidFill>
            <a:miter lim="800000"/>
            <a:headEnd/>
            <a:tailEnd/>
          </a:ln>
          <a:effectLst/>
        </p:spPr>
        <p:txBody>
          <a:bodyPr wrap="none">
            <a:spAutoFit/>
          </a:bodyPr>
          <a:lstStyle/>
          <a:p>
            <a:pPr algn="ctr" eaLnBrk="0" hangingPunct="0"/>
            <a:r>
              <a:rPr lang="en-US" sz="2000" b="1" u="sng" dirty="0">
                <a:solidFill>
                  <a:srgbClr val="000000"/>
                </a:solidFill>
                <a:effectLst/>
                <a:latin typeface="Arial" pitchFamily="34" charset="0"/>
              </a:rPr>
              <a:t>STS</a:t>
            </a:r>
            <a:r>
              <a:rPr lang="en-US" sz="2000" dirty="0">
                <a:solidFill>
                  <a:srgbClr val="000000"/>
                </a:solidFill>
                <a:effectLst/>
                <a:latin typeface="Arial" pitchFamily="34" charset="0"/>
              </a:rPr>
              <a:t> phoneme </a:t>
            </a:r>
          </a:p>
          <a:p>
            <a:pPr algn="ctr" eaLnBrk="0" hangingPunct="0"/>
            <a:r>
              <a:rPr lang="en-US" sz="2000" dirty="0">
                <a:solidFill>
                  <a:srgbClr val="000000"/>
                </a:solidFill>
                <a:effectLst/>
                <a:latin typeface="Arial" pitchFamily="34" charset="0"/>
              </a:rPr>
              <a:t>representations</a:t>
            </a:r>
          </a:p>
        </p:txBody>
      </p:sp>
      <p:sp>
        <p:nvSpPr>
          <p:cNvPr id="477199" name="Line 15"/>
          <p:cNvSpPr>
            <a:spLocks noChangeShapeType="1"/>
          </p:cNvSpPr>
          <p:nvPr/>
        </p:nvSpPr>
        <p:spPr bwMode="auto">
          <a:xfrm flipH="1">
            <a:off x="5486400" y="1828800"/>
            <a:ext cx="2362200" cy="1295400"/>
          </a:xfrm>
          <a:prstGeom prst="line">
            <a:avLst/>
          </a:prstGeom>
          <a:noFill/>
          <a:ln w="19050">
            <a:solidFill>
              <a:srgbClr val="000000"/>
            </a:solidFill>
            <a:round/>
            <a:headEnd/>
            <a:tailEnd type="oval"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295400" y="533400"/>
            <a:ext cx="6537678" cy="1485900"/>
          </a:xfrm>
        </p:spPr>
        <p:txBody>
          <a:bodyPr>
            <a:normAutofit fontScale="90000"/>
          </a:bodyPr>
          <a:lstStyle/>
          <a:p>
            <a:pPr>
              <a:defRPr/>
            </a:pPr>
            <a:r>
              <a:rPr lang="en-US" sz="4000" b="1" dirty="0" smtClean="0"/>
              <a:t>Education should change Brain Connections &amp; Wiring, aka “Synapses”</a:t>
            </a:r>
          </a:p>
        </p:txBody>
      </p:sp>
      <p:sp>
        <p:nvSpPr>
          <p:cNvPr id="14339" name="Text Box 3"/>
          <p:cNvSpPr txBox="1">
            <a:spLocks noChangeArrowheads="1"/>
          </p:cNvSpPr>
          <p:nvPr/>
        </p:nvSpPr>
        <p:spPr bwMode="auto">
          <a:xfrm>
            <a:off x="1219200" y="2438400"/>
            <a:ext cx="8153400" cy="1615827"/>
          </a:xfrm>
          <a:prstGeom prst="rect">
            <a:avLst/>
          </a:prstGeom>
          <a:noFill/>
          <a:ln w="9525">
            <a:noFill/>
            <a:miter lim="800000"/>
            <a:headEnd/>
            <a:tailEnd/>
          </a:ln>
        </p:spPr>
        <p:txBody>
          <a:bodyPr>
            <a:spAutoFit/>
          </a:bodyPr>
          <a:lstStyle/>
          <a:p>
            <a:pPr eaLnBrk="1" hangingPunct="1">
              <a:spcBef>
                <a:spcPct val="50000"/>
              </a:spcBef>
              <a:buClrTx/>
              <a:buSzTx/>
              <a:buFontTx/>
              <a:buNone/>
            </a:pPr>
            <a:r>
              <a:rPr lang="en-US" dirty="0" smtClean="0">
                <a:solidFill>
                  <a:srgbClr val="FFFFFF"/>
                </a:solidFill>
                <a:effectLst/>
                <a:latin typeface="Arial" charset="0"/>
              </a:rPr>
              <a:t>At what age in your life do your neurons lose the ability to make new connections (synapses) or new wiring (networks)?</a:t>
            </a:r>
          </a:p>
          <a:p>
            <a:pPr eaLnBrk="1" hangingPunct="1">
              <a:spcBef>
                <a:spcPct val="50000"/>
              </a:spcBef>
              <a:buClrTx/>
              <a:buSzTx/>
              <a:buFontTx/>
              <a:buNone/>
            </a:pPr>
            <a:r>
              <a:rPr lang="en-US" dirty="0" smtClean="0">
                <a:solidFill>
                  <a:srgbClr val="FFFFFF"/>
                </a:solidFill>
                <a:effectLst/>
                <a:latin typeface="Arial" charset="0"/>
              </a:rPr>
              <a:t>Can neural networks make new connections even after documented brain injury? </a:t>
            </a:r>
            <a:endParaRPr lang="en-US" dirty="0">
              <a:solidFill>
                <a:srgbClr val="FFFFFF"/>
              </a:solidFill>
              <a:effectLst/>
              <a:latin typeface="Arial" charset="0"/>
            </a:endParaRPr>
          </a:p>
        </p:txBody>
      </p:sp>
    </p:spTree>
    <p:extLst>
      <p:ext uri="{BB962C8B-B14F-4D97-AF65-F5344CB8AC3E}">
        <p14:creationId xmlns:p14="http://schemas.microsoft.com/office/powerpoint/2010/main" val="472292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wipe(up)">
                                      <p:cBhvr>
                                        <p:cTn id="7" dur="1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2133600" y="123825"/>
            <a:ext cx="5257800" cy="643766"/>
          </a:xfrm>
          <a:prstGeom prst="rect">
            <a:avLst/>
          </a:prstGeom>
          <a:noFill/>
          <a:ln w="12700">
            <a:noFill/>
            <a:miter lim="800000"/>
            <a:headEnd/>
            <a:tailEnd/>
          </a:ln>
          <a:effectLst/>
        </p:spPr>
        <p:txBody>
          <a:bodyPr wrap="square" lIns="90488" tIns="44450" rIns="90488" bIns="44450">
            <a:spAutoFit/>
          </a:bodyPr>
          <a:lstStyle/>
          <a:p>
            <a:pPr marL="342900" indent="-342900" eaLnBrk="0" hangingPunct="0">
              <a:spcBef>
                <a:spcPct val="20000"/>
              </a:spcBef>
              <a:buClr>
                <a:schemeClr val="hlink"/>
              </a:buClr>
              <a:buSzPct val="75000"/>
              <a:buFont typeface="Monotype Sorts" pitchFamily="2" charset="2"/>
              <a:buNone/>
            </a:pPr>
            <a:r>
              <a:rPr lang="en-US" sz="3600" dirty="0" smtClean="0">
                <a:solidFill>
                  <a:srgbClr val="FF0000"/>
                </a:solidFill>
                <a:effectLst>
                  <a:outerShdw blurRad="38100" dist="38100" dir="2700000" algn="tl">
                    <a:srgbClr val="000000"/>
                  </a:outerShdw>
                </a:effectLst>
                <a:latin typeface="Arial" pitchFamily="34" charset="0"/>
              </a:rPr>
              <a:t>SEMANTIC activity</a:t>
            </a:r>
            <a:endParaRPr lang="en-US" sz="3600" dirty="0">
              <a:solidFill>
                <a:srgbClr val="FF0000"/>
              </a:solidFill>
              <a:effectLst>
                <a:outerShdw blurRad="38100" dist="38100" dir="2700000" algn="tl">
                  <a:srgbClr val="000000"/>
                </a:outerShdw>
              </a:effectLst>
              <a:latin typeface="Arial" pitchFamily="34" charset="0"/>
            </a:endParaRPr>
          </a:p>
        </p:txBody>
      </p:sp>
      <p:pic>
        <p:nvPicPr>
          <p:cNvPr id="478211" name="Picture 3"/>
          <p:cNvPicPr>
            <a:picLocks noChangeAspect="1" noChangeArrowheads="1"/>
          </p:cNvPicPr>
          <p:nvPr/>
        </p:nvPicPr>
        <p:blipFill>
          <a:blip r:embed="rId2" cstate="print"/>
          <a:srcRect/>
          <a:stretch>
            <a:fillRect/>
          </a:stretch>
        </p:blipFill>
        <p:spPr bwMode="auto">
          <a:xfrm>
            <a:off x="457200" y="681038"/>
            <a:ext cx="8382000" cy="5818187"/>
          </a:xfrm>
          <a:prstGeom prst="rect">
            <a:avLst/>
          </a:prstGeom>
          <a:noFill/>
          <a:ln w="9525">
            <a:noFill/>
            <a:miter lim="800000"/>
            <a:headEnd/>
            <a:tailEnd/>
          </a:ln>
          <a:effectLst/>
        </p:spPr>
      </p:pic>
      <p:sp>
        <p:nvSpPr>
          <p:cNvPr id="478212" name="Text Box 4"/>
          <p:cNvSpPr txBox="1">
            <a:spLocks noChangeArrowheads="1"/>
          </p:cNvSpPr>
          <p:nvPr/>
        </p:nvSpPr>
        <p:spPr bwMode="auto">
          <a:xfrm>
            <a:off x="1447800" y="6172200"/>
            <a:ext cx="5011738" cy="363538"/>
          </a:xfrm>
          <a:prstGeom prst="rect">
            <a:avLst/>
          </a:prstGeom>
          <a:noFill/>
          <a:ln w="12700">
            <a:noFill/>
            <a:miter lim="800000"/>
            <a:headEnd/>
            <a:tailEnd/>
          </a:ln>
          <a:effectLst/>
        </p:spPr>
        <p:txBody>
          <a:bodyPr lIns="90488" tIns="44450" rIns="90488" bIns="44450">
            <a:spAutoFit/>
          </a:bodyPr>
          <a:lstStyle/>
          <a:p>
            <a:pPr marL="342900" indent="-342900" eaLnBrk="0" hangingPunct="0">
              <a:spcBef>
                <a:spcPct val="50000"/>
              </a:spcBef>
              <a:buClr>
                <a:schemeClr val="hlink"/>
              </a:buClr>
              <a:buSzPct val="75000"/>
              <a:buFont typeface="Monotype Sorts" pitchFamily="2" charset="2"/>
              <a:buNone/>
            </a:pPr>
            <a:r>
              <a:rPr lang="en-US" sz="1800">
                <a:solidFill>
                  <a:schemeClr val="tx2"/>
                </a:solidFill>
                <a:latin typeface="Arial" pitchFamily="34" charset="0"/>
              </a:rPr>
              <a:t>VIGNEAU et al.,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ext Box 2"/>
          <p:cNvSpPr txBox="1">
            <a:spLocks noChangeArrowheads="1"/>
          </p:cNvSpPr>
          <p:nvPr/>
        </p:nvSpPr>
        <p:spPr bwMode="auto">
          <a:xfrm>
            <a:off x="914400" y="123825"/>
            <a:ext cx="8001000" cy="643766"/>
          </a:xfrm>
          <a:prstGeom prst="rect">
            <a:avLst/>
          </a:prstGeom>
          <a:noFill/>
          <a:ln w="12700">
            <a:noFill/>
            <a:miter lim="800000"/>
            <a:headEnd/>
            <a:tailEnd/>
          </a:ln>
          <a:effectLst/>
        </p:spPr>
        <p:txBody>
          <a:bodyPr wrap="square" lIns="90488" tIns="44450" rIns="90488" bIns="44450">
            <a:spAutoFit/>
          </a:bodyPr>
          <a:lstStyle/>
          <a:p>
            <a:pPr marL="342900" indent="-342900" eaLnBrk="0" hangingPunct="0">
              <a:spcBef>
                <a:spcPct val="20000"/>
              </a:spcBef>
              <a:buClr>
                <a:schemeClr val="hlink"/>
              </a:buClr>
              <a:buSzPct val="75000"/>
              <a:buFont typeface="Monotype Sorts" pitchFamily="2" charset="2"/>
              <a:buNone/>
            </a:pPr>
            <a:r>
              <a:rPr lang="en-US" sz="3600" dirty="0" smtClean="0">
                <a:solidFill>
                  <a:srgbClr val="00FF00"/>
                </a:solidFill>
                <a:effectLst>
                  <a:outerShdw blurRad="38100" dist="38100" dir="2700000" algn="tl">
                    <a:srgbClr val="000000"/>
                  </a:outerShdw>
                </a:effectLst>
                <a:latin typeface="Arial" pitchFamily="34" charset="0"/>
              </a:rPr>
              <a:t>SENTENCE/SYNTACTIC Activity</a:t>
            </a:r>
            <a:endParaRPr lang="en-US" sz="3600" dirty="0">
              <a:solidFill>
                <a:srgbClr val="00FF00"/>
              </a:solidFill>
              <a:effectLst>
                <a:outerShdw blurRad="38100" dist="38100" dir="2700000" algn="tl">
                  <a:srgbClr val="000000"/>
                </a:outerShdw>
              </a:effectLst>
              <a:latin typeface="Arial" pitchFamily="34" charset="0"/>
            </a:endParaRPr>
          </a:p>
        </p:txBody>
      </p:sp>
      <p:pic>
        <p:nvPicPr>
          <p:cNvPr id="479235" name="Picture 3"/>
          <p:cNvPicPr>
            <a:picLocks noChangeAspect="1" noChangeArrowheads="1"/>
          </p:cNvPicPr>
          <p:nvPr/>
        </p:nvPicPr>
        <p:blipFill>
          <a:blip r:embed="rId2" cstate="print"/>
          <a:srcRect/>
          <a:stretch>
            <a:fillRect/>
          </a:stretch>
        </p:blipFill>
        <p:spPr bwMode="auto">
          <a:xfrm>
            <a:off x="457200" y="685800"/>
            <a:ext cx="8382000" cy="5851525"/>
          </a:xfrm>
          <a:prstGeom prst="rect">
            <a:avLst/>
          </a:prstGeom>
          <a:noFill/>
          <a:ln w="9525">
            <a:noFill/>
            <a:miter lim="800000"/>
            <a:headEnd/>
            <a:tailEnd/>
          </a:ln>
          <a:effectLst/>
        </p:spPr>
      </p:pic>
      <p:sp>
        <p:nvSpPr>
          <p:cNvPr id="479236" name="Text Box 4"/>
          <p:cNvSpPr txBox="1">
            <a:spLocks noChangeArrowheads="1"/>
          </p:cNvSpPr>
          <p:nvPr/>
        </p:nvSpPr>
        <p:spPr bwMode="auto">
          <a:xfrm>
            <a:off x="1447800" y="6172200"/>
            <a:ext cx="5011738" cy="363538"/>
          </a:xfrm>
          <a:prstGeom prst="rect">
            <a:avLst/>
          </a:prstGeom>
          <a:noFill/>
          <a:ln w="12700">
            <a:noFill/>
            <a:miter lim="800000"/>
            <a:headEnd/>
            <a:tailEnd/>
          </a:ln>
          <a:effectLst/>
        </p:spPr>
        <p:txBody>
          <a:bodyPr lIns="90488" tIns="44450" rIns="90488" bIns="44450">
            <a:spAutoFit/>
          </a:bodyPr>
          <a:lstStyle/>
          <a:p>
            <a:pPr marL="342900" indent="-342900" eaLnBrk="0" hangingPunct="0">
              <a:spcBef>
                <a:spcPct val="50000"/>
              </a:spcBef>
              <a:buClr>
                <a:schemeClr val="hlink"/>
              </a:buClr>
              <a:buSzPct val="75000"/>
              <a:buFont typeface="Monotype Sorts" pitchFamily="2" charset="2"/>
              <a:buNone/>
            </a:pPr>
            <a:r>
              <a:rPr lang="en-US" sz="1800">
                <a:solidFill>
                  <a:schemeClr val="tx2"/>
                </a:solidFill>
                <a:latin typeface="Arial" pitchFamily="34" charset="0"/>
              </a:rPr>
              <a:t>VIGNEAU et al., 2006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2" cstate="print"/>
          <a:srcRect/>
          <a:stretch>
            <a:fillRect/>
          </a:stretch>
        </p:blipFill>
        <p:spPr bwMode="auto">
          <a:xfrm>
            <a:off x="457200" y="685800"/>
            <a:ext cx="8382000" cy="5868988"/>
          </a:xfrm>
          <a:prstGeom prst="rect">
            <a:avLst/>
          </a:prstGeom>
          <a:noFill/>
          <a:ln w="9525">
            <a:noFill/>
            <a:miter lim="800000"/>
            <a:headEnd/>
            <a:tailEnd/>
          </a:ln>
          <a:effectLst/>
        </p:spPr>
      </p:pic>
      <p:sp>
        <p:nvSpPr>
          <p:cNvPr id="480259" name="Text Box 3"/>
          <p:cNvSpPr txBox="1">
            <a:spLocks noChangeArrowheads="1"/>
          </p:cNvSpPr>
          <p:nvPr/>
        </p:nvSpPr>
        <p:spPr bwMode="auto">
          <a:xfrm>
            <a:off x="838200" y="123825"/>
            <a:ext cx="6705600" cy="638175"/>
          </a:xfrm>
          <a:prstGeom prst="rect">
            <a:avLst/>
          </a:prstGeom>
          <a:noFill/>
          <a:ln w="12700">
            <a:noFill/>
            <a:miter lim="800000"/>
            <a:headEnd/>
            <a:tailEnd/>
          </a:ln>
          <a:effectLst/>
        </p:spPr>
        <p:txBody>
          <a:bodyPr wrap="square" lIns="90488" tIns="44450" rIns="90488" bIns="44450">
            <a:spAutoFit/>
          </a:bodyPr>
          <a:lstStyle/>
          <a:p>
            <a:pPr marL="342900" indent="-342900" algn="ctr" eaLnBrk="0" hangingPunct="0">
              <a:spcBef>
                <a:spcPct val="20000"/>
              </a:spcBef>
              <a:buClr>
                <a:schemeClr val="hlink"/>
              </a:buClr>
              <a:buSzPct val="75000"/>
              <a:buFont typeface="Monotype Sorts" pitchFamily="2" charset="2"/>
              <a:buNone/>
            </a:pPr>
            <a:r>
              <a:rPr lang="en-US" sz="3600" dirty="0" smtClean="0">
                <a:solidFill>
                  <a:srgbClr val="33CCFF"/>
                </a:solidFill>
                <a:effectLst>
                  <a:outerShdw blurRad="38100" dist="38100" dir="2700000" algn="tl">
                    <a:srgbClr val="000000"/>
                  </a:outerShdw>
                </a:effectLst>
                <a:latin typeface="Arial" pitchFamily="34" charset="0"/>
              </a:rPr>
              <a:t>PHONOLOGICAL activity</a:t>
            </a:r>
            <a:endParaRPr lang="en-US" sz="3600" dirty="0">
              <a:solidFill>
                <a:srgbClr val="33CCFF"/>
              </a:solidFill>
              <a:effectLst>
                <a:outerShdw blurRad="38100" dist="38100" dir="2700000" algn="tl">
                  <a:srgbClr val="000000"/>
                </a:outerShdw>
              </a:effectLst>
              <a:latin typeface="Arial" pitchFamily="34" charset="0"/>
            </a:endParaRPr>
          </a:p>
        </p:txBody>
      </p:sp>
      <p:sp>
        <p:nvSpPr>
          <p:cNvPr id="480260" name="Text Box 4"/>
          <p:cNvSpPr txBox="1">
            <a:spLocks noChangeArrowheads="1"/>
          </p:cNvSpPr>
          <p:nvPr/>
        </p:nvSpPr>
        <p:spPr bwMode="auto">
          <a:xfrm>
            <a:off x="1447800" y="6172200"/>
            <a:ext cx="5011738" cy="363538"/>
          </a:xfrm>
          <a:prstGeom prst="rect">
            <a:avLst/>
          </a:prstGeom>
          <a:noFill/>
          <a:ln w="12700">
            <a:noFill/>
            <a:miter lim="800000"/>
            <a:headEnd/>
            <a:tailEnd/>
          </a:ln>
          <a:effectLst/>
        </p:spPr>
        <p:txBody>
          <a:bodyPr lIns="90488" tIns="44450" rIns="90488" bIns="44450">
            <a:spAutoFit/>
          </a:bodyPr>
          <a:lstStyle/>
          <a:p>
            <a:pPr marL="342900" indent="-342900" eaLnBrk="0" hangingPunct="0">
              <a:spcBef>
                <a:spcPct val="50000"/>
              </a:spcBef>
              <a:buClr>
                <a:schemeClr val="hlink"/>
              </a:buClr>
              <a:buSzPct val="75000"/>
              <a:buFont typeface="Monotype Sorts" pitchFamily="2" charset="2"/>
              <a:buNone/>
            </a:pPr>
            <a:r>
              <a:rPr lang="en-US" sz="1800">
                <a:solidFill>
                  <a:schemeClr val="tx2"/>
                </a:solidFill>
                <a:latin typeface="Arial" pitchFamily="34" charset="0"/>
              </a:rPr>
              <a:t>VIGNEAU et al., 2006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304800" y="942975"/>
            <a:ext cx="8534400" cy="5915025"/>
          </a:xfrm>
          <a:prstGeom prst="rect">
            <a:avLst/>
          </a:prstGeom>
          <a:noFill/>
          <a:ln w="9525">
            <a:noFill/>
            <a:miter lim="800000"/>
            <a:headEnd/>
            <a:tailEnd/>
          </a:ln>
          <a:effectLst/>
        </p:spPr>
      </p:pic>
      <p:sp>
        <p:nvSpPr>
          <p:cNvPr id="481283" name="Rectangle 3"/>
          <p:cNvSpPr>
            <a:spLocks noChangeArrowheads="1"/>
          </p:cNvSpPr>
          <p:nvPr/>
        </p:nvSpPr>
        <p:spPr bwMode="auto">
          <a:xfrm>
            <a:off x="0" y="152400"/>
            <a:ext cx="9144000" cy="914400"/>
          </a:xfrm>
          <a:prstGeom prst="rect">
            <a:avLst/>
          </a:prstGeom>
          <a:solidFill>
            <a:schemeClr val="tx1"/>
          </a:solidFill>
          <a:ln w="9525">
            <a:noFill/>
            <a:miter lim="800000"/>
            <a:headEnd/>
            <a:tailEnd/>
          </a:ln>
          <a:effectLst/>
        </p:spPr>
        <p:txBody>
          <a:bodyPr>
            <a:spAutoFit/>
          </a:bodyPr>
          <a:lstStyle/>
          <a:p>
            <a:pPr algn="ctr"/>
            <a:r>
              <a:rPr lang="en-US" sz="2700" b="1" dirty="0">
                <a:solidFill>
                  <a:srgbClr val="FFFFFF"/>
                </a:solidFill>
                <a:effectLst/>
                <a:latin typeface="Arial" pitchFamily="34" charset="0"/>
              </a:rPr>
              <a:t>UNIQUE and OVERLAPPING NETWORKS</a:t>
            </a:r>
            <a:r>
              <a:rPr lang="en-US" sz="2700" b="1" dirty="0">
                <a:solidFill>
                  <a:srgbClr val="FFFF00"/>
                </a:solidFill>
                <a:effectLst/>
                <a:latin typeface="Arial" pitchFamily="34" charset="0"/>
              </a:rPr>
              <a:t> </a:t>
            </a:r>
          </a:p>
          <a:p>
            <a:pPr algn="ctr"/>
            <a:r>
              <a:rPr lang="en-US" sz="2700" b="1" dirty="0">
                <a:solidFill>
                  <a:srgbClr val="00FF00"/>
                </a:solidFill>
                <a:effectLst/>
                <a:latin typeface="Arial" pitchFamily="34" charset="0"/>
              </a:rPr>
              <a:t>SENTENCE/SYNTACTIC</a:t>
            </a:r>
            <a:r>
              <a:rPr lang="en-US" sz="2700" b="1" dirty="0">
                <a:solidFill>
                  <a:schemeClr val="tx2"/>
                </a:solidFill>
                <a:effectLst/>
                <a:latin typeface="Arial" pitchFamily="34" charset="0"/>
              </a:rPr>
              <a:t>, </a:t>
            </a:r>
            <a:r>
              <a:rPr lang="en-US" sz="2700" b="1" dirty="0">
                <a:solidFill>
                  <a:srgbClr val="FF0000"/>
                </a:solidFill>
                <a:effectLst/>
                <a:latin typeface="Arial" pitchFamily="34" charset="0"/>
              </a:rPr>
              <a:t>SEMANTIC</a:t>
            </a:r>
            <a:r>
              <a:rPr lang="en-US" sz="2700" b="1" dirty="0">
                <a:solidFill>
                  <a:schemeClr val="tx2"/>
                </a:solidFill>
                <a:effectLst/>
                <a:latin typeface="Arial" pitchFamily="34" charset="0"/>
              </a:rPr>
              <a:t>, </a:t>
            </a:r>
            <a:r>
              <a:rPr lang="en-US" sz="2700" b="1" dirty="0">
                <a:solidFill>
                  <a:srgbClr val="33CCFF"/>
                </a:solidFill>
                <a:effectLst/>
                <a:latin typeface="Arial" pitchFamily="34" charset="0"/>
              </a:rPr>
              <a:t>PHONOLOGICAL</a:t>
            </a:r>
          </a:p>
        </p:txBody>
      </p:sp>
      <p:sp>
        <p:nvSpPr>
          <p:cNvPr id="481284" name="Text Box 4"/>
          <p:cNvSpPr txBox="1">
            <a:spLocks noChangeArrowheads="1"/>
          </p:cNvSpPr>
          <p:nvPr/>
        </p:nvSpPr>
        <p:spPr bwMode="auto">
          <a:xfrm>
            <a:off x="76200" y="6494462"/>
            <a:ext cx="5011738" cy="363538"/>
          </a:xfrm>
          <a:prstGeom prst="rect">
            <a:avLst/>
          </a:prstGeom>
          <a:noFill/>
          <a:ln w="12700">
            <a:noFill/>
            <a:miter lim="800000"/>
            <a:headEnd/>
            <a:tailEnd/>
          </a:ln>
          <a:effectLst/>
        </p:spPr>
        <p:txBody>
          <a:bodyPr lIns="90488" tIns="44450" rIns="90488" bIns="44450">
            <a:spAutoFit/>
          </a:bodyPr>
          <a:lstStyle/>
          <a:p>
            <a:pPr marL="342900" indent="-342900" eaLnBrk="0" hangingPunct="0">
              <a:spcBef>
                <a:spcPct val="50000"/>
              </a:spcBef>
              <a:buClr>
                <a:schemeClr val="hlink"/>
              </a:buClr>
              <a:buSzPct val="75000"/>
              <a:buFont typeface="Monotype Sorts" pitchFamily="2" charset="2"/>
              <a:buNone/>
            </a:pPr>
            <a:r>
              <a:rPr lang="en-US" sz="1800" dirty="0" smtClean="0">
                <a:solidFill>
                  <a:schemeClr val="tx2"/>
                </a:solidFill>
                <a:latin typeface="Arial" pitchFamily="34" charset="0"/>
              </a:rPr>
              <a:t>(VIGNEAU </a:t>
            </a:r>
            <a:r>
              <a:rPr lang="en-US" sz="1800" dirty="0">
                <a:solidFill>
                  <a:schemeClr val="tx2"/>
                </a:solidFill>
                <a:latin typeface="Arial" pitchFamily="34" charset="0"/>
              </a:rPr>
              <a:t>et al., </a:t>
            </a:r>
            <a:r>
              <a:rPr lang="en-US" sz="1800" dirty="0" smtClean="0">
                <a:solidFill>
                  <a:schemeClr val="tx2"/>
                </a:solidFill>
                <a:latin typeface="Arial" pitchFamily="34" charset="0"/>
              </a:rPr>
              <a:t>2006)</a:t>
            </a:r>
            <a:endParaRPr lang="en-US" sz="1800" dirty="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117600" y="0"/>
            <a:ext cx="7797800" cy="1143000"/>
          </a:xfrm>
        </p:spPr>
        <p:txBody>
          <a:bodyPr/>
          <a:lstStyle/>
          <a:p>
            <a:r>
              <a:rPr lang="en-US" b="0" dirty="0" smtClean="0"/>
              <a:t>NEURONS </a:t>
            </a:r>
            <a:br>
              <a:rPr lang="en-US" b="0" dirty="0" smtClean="0"/>
            </a:br>
            <a:r>
              <a:rPr lang="en-US" b="0" dirty="0" smtClean="0"/>
              <a:t>– follow a developmental journey</a:t>
            </a:r>
            <a:endParaRPr lang="en-US" b="0" dirty="0"/>
          </a:p>
        </p:txBody>
      </p:sp>
      <p:pic>
        <p:nvPicPr>
          <p:cNvPr id="367619" name="Picture 3"/>
          <p:cNvPicPr>
            <a:picLocks noChangeAspect="1" noChangeArrowheads="1"/>
          </p:cNvPicPr>
          <p:nvPr/>
        </p:nvPicPr>
        <p:blipFill>
          <a:blip r:embed="rId2" cstate="print"/>
          <a:srcRect/>
          <a:stretch>
            <a:fillRect/>
          </a:stretch>
        </p:blipFill>
        <p:spPr bwMode="auto">
          <a:xfrm>
            <a:off x="439738" y="1371600"/>
            <a:ext cx="3148012" cy="5029200"/>
          </a:xfrm>
          <a:prstGeom prst="rect">
            <a:avLst/>
          </a:prstGeom>
          <a:noFill/>
          <a:ln w="12700">
            <a:noFill/>
            <a:miter lim="800000"/>
            <a:headEnd/>
            <a:tailEnd/>
          </a:ln>
          <a:effectLst/>
        </p:spPr>
      </p:pic>
      <p:sp>
        <p:nvSpPr>
          <p:cNvPr id="367620" name="Rectangle 4"/>
          <p:cNvSpPr>
            <a:spLocks noChangeArrowheads="1"/>
          </p:cNvSpPr>
          <p:nvPr/>
        </p:nvSpPr>
        <p:spPr bwMode="auto">
          <a:xfrm>
            <a:off x="0" y="6600825"/>
            <a:ext cx="5867400" cy="333375"/>
          </a:xfrm>
          <a:prstGeom prst="rect">
            <a:avLst/>
          </a:prstGeom>
          <a:noFill/>
          <a:ln w="12700">
            <a:noFill/>
            <a:miter lim="800000"/>
            <a:headEnd/>
            <a:tailEnd/>
          </a:ln>
          <a:effectLst/>
        </p:spPr>
        <p:txBody>
          <a:bodyPr lIns="90488" tIns="44450" rIns="90488" bIns="44450">
            <a:spAutoFit/>
          </a:bodyPr>
          <a:lstStyle/>
          <a:p>
            <a:pPr marL="342900" indent="-342900" eaLnBrk="0" hangingPunct="0">
              <a:spcBef>
                <a:spcPct val="20000"/>
              </a:spcBef>
              <a:buClr>
                <a:schemeClr val="hlink"/>
              </a:buClr>
              <a:buSzPct val="75000"/>
              <a:buFont typeface="Monotype Sorts" pitchFamily="2" charset="2"/>
              <a:buNone/>
            </a:pPr>
            <a:r>
              <a:rPr lang="en-US" sz="1600" dirty="0" err="1">
                <a:latin typeface="Arial" pitchFamily="34" charset="0"/>
              </a:rPr>
              <a:t>www.thebrain.mcgill.ca</a:t>
            </a:r>
            <a:endParaRPr lang="en-US" sz="1600" dirty="0">
              <a:latin typeface="Arial" pitchFamily="34" charset="0"/>
            </a:endParaRPr>
          </a:p>
        </p:txBody>
      </p:sp>
      <p:pic>
        <p:nvPicPr>
          <p:cNvPr id="367621" name="Picture 5"/>
          <p:cNvPicPr>
            <a:picLocks noChangeAspect="1" noChangeArrowheads="1"/>
          </p:cNvPicPr>
          <p:nvPr/>
        </p:nvPicPr>
        <p:blipFill>
          <a:blip r:embed="rId3" cstate="print"/>
          <a:srcRect/>
          <a:stretch>
            <a:fillRect/>
          </a:stretch>
        </p:blipFill>
        <p:spPr bwMode="auto">
          <a:xfrm>
            <a:off x="4165600" y="1371600"/>
            <a:ext cx="4538663" cy="5003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762000"/>
            <a:ext cx="7002162" cy="838200"/>
          </a:xfrm>
        </p:spPr>
        <p:txBody>
          <a:bodyPr/>
          <a:lstStyle/>
          <a:p>
            <a:pPr algn="ctr"/>
            <a:r>
              <a:rPr lang="en-US" dirty="0"/>
              <a:t>W</a:t>
            </a:r>
            <a:r>
              <a:rPr lang="en-US" dirty="0" smtClean="0"/>
              <a:t>hat </a:t>
            </a:r>
            <a:r>
              <a:rPr lang="en-US" dirty="0"/>
              <a:t>D</a:t>
            </a:r>
            <a:r>
              <a:rPr lang="en-US" dirty="0" smtClean="0"/>
              <a:t>o Children Learn First….?</a:t>
            </a:r>
            <a:endParaRPr lang="en-US" dirty="0"/>
          </a:p>
        </p:txBody>
      </p:sp>
      <p:sp>
        <p:nvSpPr>
          <p:cNvPr id="3" name="Rectangle 2"/>
          <p:cNvSpPr/>
          <p:nvPr/>
        </p:nvSpPr>
        <p:spPr>
          <a:xfrm>
            <a:off x="1219200" y="2028617"/>
            <a:ext cx="7619999" cy="3046988"/>
          </a:xfrm>
          <a:prstGeom prst="rect">
            <a:avLst/>
          </a:prstGeom>
        </p:spPr>
        <p:txBody>
          <a:bodyPr wrap="square">
            <a:spAutoFit/>
          </a:bodyPr>
          <a:lstStyle/>
          <a:p>
            <a:r>
              <a:rPr lang="en-US" sz="3200" dirty="0" smtClean="0">
                <a:solidFill>
                  <a:srgbClr val="FFFFFF"/>
                </a:solidFill>
              </a:rPr>
              <a:t>Spoken </a:t>
            </a:r>
            <a:r>
              <a:rPr lang="en-US" sz="3200" dirty="0">
                <a:solidFill>
                  <a:srgbClr val="FFFFFF"/>
                </a:solidFill>
              </a:rPr>
              <a:t>L</a:t>
            </a:r>
            <a:r>
              <a:rPr lang="en-US" sz="3200" dirty="0" smtClean="0">
                <a:solidFill>
                  <a:srgbClr val="FFFFFF"/>
                </a:solidFill>
              </a:rPr>
              <a:t>anguage Skills </a:t>
            </a:r>
          </a:p>
          <a:p>
            <a:endParaRPr lang="en-US" sz="3200" dirty="0" smtClean="0">
              <a:solidFill>
                <a:srgbClr val="FFFFFF"/>
              </a:solidFill>
            </a:endParaRPr>
          </a:p>
          <a:p>
            <a:r>
              <a:rPr lang="en-US" sz="3200" dirty="0" smtClean="0">
                <a:solidFill>
                  <a:srgbClr val="FFFFFF"/>
                </a:solidFill>
              </a:rPr>
              <a:t> or</a:t>
            </a:r>
          </a:p>
          <a:p>
            <a:endParaRPr lang="en-US" sz="3200" dirty="0" smtClean="0">
              <a:solidFill>
                <a:srgbClr val="FFFFFF"/>
              </a:solidFill>
            </a:endParaRPr>
          </a:p>
          <a:p>
            <a:r>
              <a:rPr lang="en-US" sz="3200" dirty="0" smtClean="0">
                <a:solidFill>
                  <a:srgbClr val="FFFFFF"/>
                </a:solidFill>
              </a:rPr>
              <a:t>Written </a:t>
            </a:r>
            <a:r>
              <a:rPr lang="en-US" sz="3200" dirty="0">
                <a:solidFill>
                  <a:srgbClr val="FFFFFF"/>
                </a:solidFill>
              </a:rPr>
              <a:t>Language Skills </a:t>
            </a:r>
            <a:r>
              <a:rPr lang="en-US" sz="2400" dirty="0">
                <a:solidFill>
                  <a:srgbClr val="FFFFFF"/>
                </a:solidFill>
              </a:rPr>
              <a:t>(reading and spelling)</a:t>
            </a:r>
            <a:r>
              <a:rPr lang="en-US" sz="3200" dirty="0">
                <a:solidFill>
                  <a:srgbClr val="FFFFFF"/>
                </a:solidFill>
              </a:rPr>
              <a:t>?</a:t>
            </a:r>
          </a:p>
        </p:txBody>
      </p:sp>
    </p:spTree>
    <p:extLst>
      <p:ext uri="{BB962C8B-B14F-4D97-AF65-F5344CB8AC3E}">
        <p14:creationId xmlns:p14="http://schemas.microsoft.com/office/powerpoint/2010/main" val="10707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p:cNvPicPr>
            <a:picLocks noChangeAspect="1" noChangeArrowheads="1"/>
          </p:cNvPicPr>
          <p:nvPr/>
        </p:nvPicPr>
        <p:blipFill>
          <a:blip r:embed="rId2" cstate="print"/>
          <a:srcRect t="4445" b="5556"/>
          <a:stretch>
            <a:fillRect/>
          </a:stretch>
        </p:blipFill>
        <p:spPr bwMode="auto">
          <a:xfrm>
            <a:off x="2667000" y="685800"/>
            <a:ext cx="4192588" cy="6172200"/>
          </a:xfrm>
          <a:prstGeom prst="rect">
            <a:avLst/>
          </a:prstGeom>
          <a:noFill/>
          <a:ln w="12700">
            <a:noFill/>
            <a:miter lim="800000"/>
            <a:headEnd/>
            <a:tailEnd/>
          </a:ln>
          <a:effectLst/>
        </p:spPr>
      </p:pic>
      <p:sp>
        <p:nvSpPr>
          <p:cNvPr id="430083" name="Rectangle 3"/>
          <p:cNvSpPr>
            <a:spLocks noChangeArrowheads="1"/>
          </p:cNvSpPr>
          <p:nvPr/>
        </p:nvSpPr>
        <p:spPr bwMode="auto">
          <a:xfrm>
            <a:off x="0" y="6570662"/>
            <a:ext cx="8516937" cy="363538"/>
          </a:xfrm>
          <a:prstGeom prst="rect">
            <a:avLst/>
          </a:prstGeom>
          <a:noFill/>
          <a:ln w="12700">
            <a:noFill/>
            <a:miter lim="800000"/>
            <a:headEnd/>
            <a:tailEnd/>
          </a:ln>
          <a:effectLst/>
        </p:spPr>
        <p:txBody>
          <a:bodyPr lIns="90488" tIns="44450" rIns="90488" bIns="44450">
            <a:spAutoFit/>
          </a:bodyPr>
          <a:lstStyle/>
          <a:p>
            <a:pPr marL="342900" indent="-342900" eaLnBrk="0" hangingPunct="0">
              <a:spcBef>
                <a:spcPct val="20000"/>
              </a:spcBef>
              <a:buClr>
                <a:schemeClr val="hlink"/>
              </a:buClr>
              <a:buSzPct val="75000"/>
              <a:buFont typeface="Monotype Sorts" pitchFamily="2" charset="2"/>
              <a:buNone/>
            </a:pPr>
            <a:r>
              <a:rPr lang="en-US" sz="1800" dirty="0" err="1">
                <a:latin typeface="Arial" pitchFamily="34" charset="0"/>
              </a:rPr>
              <a:t>www.thebrain.mcgill.ca</a:t>
            </a:r>
            <a:endParaRPr lang="en-US" sz="1800" dirty="0">
              <a:latin typeface="Arial" pitchFamily="34" charset="0"/>
            </a:endParaRPr>
          </a:p>
        </p:txBody>
      </p:sp>
      <p:sp>
        <p:nvSpPr>
          <p:cNvPr id="430084" name="Rectangle 4"/>
          <p:cNvSpPr>
            <a:spLocks noChangeArrowheads="1"/>
          </p:cNvSpPr>
          <p:nvPr/>
        </p:nvSpPr>
        <p:spPr bwMode="auto">
          <a:xfrm>
            <a:off x="457200" y="152400"/>
            <a:ext cx="8534399" cy="646331"/>
          </a:xfrm>
          <a:prstGeom prst="rect">
            <a:avLst/>
          </a:prstGeom>
          <a:noFill/>
          <a:ln w="9525">
            <a:noFill/>
            <a:miter lim="800000"/>
            <a:headEnd/>
            <a:tailEnd/>
          </a:ln>
          <a:effectLst/>
        </p:spPr>
        <p:txBody>
          <a:bodyPr wrap="square">
            <a:spAutoFit/>
          </a:bodyPr>
          <a:lstStyle/>
          <a:p>
            <a:pPr algn="ctr"/>
            <a:r>
              <a:rPr lang="en-US" sz="3600" dirty="0" smtClean="0">
                <a:solidFill>
                  <a:srgbClr val="FFFFFF"/>
                </a:solidFill>
                <a:latin typeface="Arial" pitchFamily="34" charset="0"/>
              </a:rPr>
              <a:t>A journey forms specific brain layers</a:t>
            </a:r>
            <a:endParaRPr lang="en-US" sz="36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2286000"/>
            <a:ext cx="3657600" cy="2590800"/>
          </a:xfrm>
          <a:solidFill>
            <a:schemeClr val="tx1"/>
          </a:solidFill>
        </p:spPr>
        <p:txBody>
          <a:bodyPr>
            <a:normAutofit/>
          </a:bodyPr>
          <a:lstStyle/>
          <a:p>
            <a:pPr>
              <a:defRPr/>
            </a:pPr>
            <a:r>
              <a:rPr lang="en-US" sz="3200" dirty="0" smtClean="0">
                <a:latin typeface="Arial" pitchFamily="34" charset="0"/>
                <a:cs typeface="Arial" pitchFamily="34" charset="0"/>
              </a:rPr>
              <a:t>Maybe neuronal migration</a:t>
            </a:r>
            <a:br>
              <a:rPr lang="en-US" sz="3200" dirty="0" smtClean="0">
                <a:latin typeface="Arial" pitchFamily="34" charset="0"/>
                <a:cs typeface="Arial" pitchFamily="34" charset="0"/>
              </a:rPr>
            </a:br>
            <a:r>
              <a:rPr lang="en-US" sz="3200" dirty="0" smtClean="0">
                <a:latin typeface="Arial" pitchFamily="34" charset="0"/>
                <a:cs typeface="Arial" pitchFamily="34" charset="0"/>
              </a:rPr>
              <a:t>goes awry in developmental dyslexia?</a:t>
            </a:r>
          </a:p>
        </p:txBody>
      </p:sp>
      <p:pic>
        <p:nvPicPr>
          <p:cNvPr id="25603" name="Picture 3"/>
          <p:cNvPicPr>
            <a:picLocks noChangeAspect="1" noChangeArrowheads="1"/>
          </p:cNvPicPr>
          <p:nvPr/>
        </p:nvPicPr>
        <p:blipFill>
          <a:blip r:embed="rId3" cstate="print"/>
          <a:srcRect t="3334" b="2222"/>
          <a:stretch>
            <a:fillRect/>
          </a:stretch>
        </p:blipFill>
        <p:spPr bwMode="auto">
          <a:xfrm>
            <a:off x="3886200" y="26988"/>
            <a:ext cx="5257800" cy="6831012"/>
          </a:xfrm>
          <a:prstGeom prst="rect">
            <a:avLst/>
          </a:prstGeom>
          <a:noFill/>
          <a:ln w="12700">
            <a:noFill/>
            <a:miter lim="800000"/>
            <a:headEnd/>
            <a:tailEnd/>
          </a:ln>
        </p:spPr>
      </p:pic>
      <p:sp>
        <p:nvSpPr>
          <p:cNvPr id="178180" name="Text Box 4"/>
          <p:cNvSpPr txBox="1">
            <a:spLocks noChangeArrowheads="1"/>
          </p:cNvSpPr>
          <p:nvPr/>
        </p:nvSpPr>
        <p:spPr bwMode="auto">
          <a:xfrm rot="5400000">
            <a:off x="5945236" y="2620169"/>
            <a:ext cx="4060728" cy="2133600"/>
          </a:xfrm>
          <a:prstGeom prst="rect">
            <a:avLst/>
          </a:prstGeom>
          <a:noFill/>
          <a:ln w="12700">
            <a:noFill/>
            <a:miter lim="800000"/>
            <a:headEnd/>
            <a:tailEnd/>
          </a:ln>
          <a:effectLst/>
        </p:spPr>
        <p:txBody>
          <a:bodyPr vert="eaVert" lIns="90488" tIns="44450" rIns="90488" bIns="44450">
            <a:spAutoFit/>
          </a:bodyPr>
          <a:lstStyle/>
          <a:p>
            <a:pPr marL="342900" indent="-342900">
              <a:spcBef>
                <a:spcPct val="50000"/>
              </a:spcBef>
              <a:buFont typeface="Monotype Sorts" pitchFamily="2" charset="2"/>
              <a:buNone/>
              <a:defRPr/>
            </a:pPr>
            <a:r>
              <a:rPr lang="en-US" sz="25200" dirty="0">
                <a:solidFill>
                  <a:srgbClr val="FF0000"/>
                </a:solidFill>
                <a:effectLst>
                  <a:outerShdw blurRad="38100" dist="38100" dir="2700000" algn="tl">
                    <a:srgbClr val="000000"/>
                  </a:outerShdw>
                </a:effectLst>
              </a:rPr>
              <a:t>X</a:t>
            </a:r>
          </a:p>
        </p:txBody>
      </p:sp>
      <p:sp>
        <p:nvSpPr>
          <p:cNvPr id="25605" name="Rectangle 5"/>
          <p:cNvSpPr>
            <a:spLocks noChangeArrowheads="1"/>
          </p:cNvSpPr>
          <p:nvPr/>
        </p:nvSpPr>
        <p:spPr bwMode="auto">
          <a:xfrm>
            <a:off x="0" y="6553200"/>
            <a:ext cx="2878667" cy="363538"/>
          </a:xfrm>
          <a:prstGeom prst="rect">
            <a:avLst/>
          </a:prstGeom>
          <a:noFill/>
          <a:ln w="12700">
            <a:noFill/>
            <a:miter lim="800000"/>
            <a:headEnd/>
            <a:tailEnd/>
          </a:ln>
        </p:spPr>
        <p:txBody>
          <a:bodyPr wrap="square" lIns="90488" tIns="44450" rIns="90488" bIns="44450">
            <a:spAutoFit/>
          </a:bodyPr>
          <a:lstStyle/>
          <a:p>
            <a:pPr marL="342900" indent="-342900">
              <a:buFont typeface="Monotype Sorts" pitchFamily="2" charset="2"/>
              <a:buNone/>
            </a:pPr>
            <a:r>
              <a:rPr lang="en-US" sz="1800" dirty="0">
                <a:effectLst/>
                <a:latin typeface="Arial" charset="0"/>
              </a:rPr>
              <a:t>www.thebrain.mcgill.ca</a:t>
            </a:r>
          </a:p>
        </p:txBody>
      </p:sp>
      <p:sp>
        <p:nvSpPr>
          <p:cNvPr id="25606" name="Rectangle 6"/>
          <p:cNvSpPr>
            <a:spLocks noChangeArrowheads="1"/>
          </p:cNvSpPr>
          <p:nvPr/>
        </p:nvSpPr>
        <p:spPr bwMode="auto">
          <a:xfrm>
            <a:off x="1016000" y="400050"/>
            <a:ext cx="2870200" cy="1754326"/>
          </a:xfrm>
          <a:prstGeom prst="rect">
            <a:avLst/>
          </a:prstGeom>
          <a:noFill/>
          <a:ln w="9525">
            <a:noFill/>
            <a:miter lim="800000"/>
            <a:headEnd/>
            <a:tailEnd/>
          </a:ln>
        </p:spPr>
        <p:txBody>
          <a:bodyPr wrap="square">
            <a:spAutoFit/>
          </a:bodyPr>
          <a:lstStyle/>
          <a:p>
            <a:pPr eaLnBrk="1" hangingPunct="1">
              <a:spcBef>
                <a:spcPct val="0"/>
              </a:spcBef>
              <a:buClrTx/>
              <a:buSzTx/>
              <a:buFontTx/>
              <a:buNone/>
            </a:pPr>
            <a:r>
              <a:rPr lang="en-US" sz="3600" dirty="0" smtClean="0">
                <a:solidFill>
                  <a:srgbClr val="FFFFFF"/>
                </a:solidFill>
                <a:effectLst/>
                <a:latin typeface="Arial" charset="0"/>
              </a:rPr>
              <a:t>NEURONAL MIGRATION (journey)</a:t>
            </a:r>
            <a:endParaRPr lang="en-US" sz="3600" dirty="0">
              <a:solidFill>
                <a:srgbClr val="FFFFFF"/>
              </a:solidFill>
              <a:effectLst/>
              <a:latin typeface="Arial" charset="0"/>
            </a:endParaRPr>
          </a:p>
        </p:txBody>
      </p:sp>
    </p:spTree>
    <p:extLst>
      <p:ext uri="{BB962C8B-B14F-4D97-AF65-F5344CB8AC3E}">
        <p14:creationId xmlns:p14="http://schemas.microsoft.com/office/powerpoint/2010/main" val="1211080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78180"/>
                                        </p:tgtEl>
                                        <p:attrNameLst>
                                          <p:attrName>style.visibility</p:attrName>
                                        </p:attrNameLst>
                                      </p:cBhvr>
                                      <p:to>
                                        <p:strVal val="visible"/>
                                      </p:to>
                                    </p:set>
                                  </p:childTnLst>
                                </p:cTn>
                              </p:par>
                            </p:childTnLst>
                          </p:cTn>
                        </p:par>
                        <p:par>
                          <p:cTn id="10" fill="hold">
                            <p:stCondLst>
                              <p:cond delay="2000"/>
                            </p:stCondLst>
                            <p:childTnLst>
                              <p:par>
                                <p:cTn id="11" presetID="6" presetClass="emph" presetSubtype="0" fill="hold" grpId="1" nodeType="afterEffect">
                                  <p:stCondLst>
                                    <p:cond delay="1000"/>
                                  </p:stCondLst>
                                  <p:childTnLst>
                                    <p:animScale>
                                      <p:cBhvr>
                                        <p:cTn id="12" dur="2000" fill="hold"/>
                                        <p:tgtEl>
                                          <p:spTgt spid="1781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80" grpId="0"/>
      <p:bldP spid="17818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Dyslexia is genetic and tends to run in families.</a:t>
            </a:r>
          </a:p>
          <a:p>
            <a:pPr lvl="1"/>
            <a:r>
              <a:rPr lang="en-US" dirty="0" smtClean="0"/>
              <a:t>It is hereditary and has been linked to 6-9 different genes that may contribute to the development of dyslexia.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28638"/>
            <a:ext cx="7826375" cy="1376362"/>
          </a:xfrm>
        </p:spPr>
        <p:txBody>
          <a:bodyPr/>
          <a:lstStyle/>
          <a:p>
            <a:r>
              <a:rPr lang="en-US" dirty="0" smtClean="0"/>
              <a:t>Dyslexia</a:t>
            </a:r>
            <a:endParaRPr lang="en-US" dirty="0"/>
          </a:p>
        </p:txBody>
      </p:sp>
      <p:sp>
        <p:nvSpPr>
          <p:cNvPr id="3" name="Content Placeholder 2"/>
          <p:cNvSpPr>
            <a:spLocks noGrp="1"/>
          </p:cNvSpPr>
          <p:nvPr>
            <p:ph idx="1"/>
          </p:nvPr>
        </p:nvSpPr>
        <p:spPr/>
        <p:txBody>
          <a:bodyPr/>
          <a:lstStyle/>
          <a:p>
            <a:r>
              <a:rPr lang="en-US" dirty="0" smtClean="0"/>
              <a:t>Dyslexia is a genetic, neurobiological learning difficulty and is commonly believed to include visual, language, sensory, motor, behavioral, and attention difficulties. However, many common beliefs are myths, not supported by research data. Importantly, research on both the prevention and the remediation of the phonological and decoding deficits common to dyslexia shows robust success for children and for adults.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52400"/>
            <a:ext cx="7826375" cy="1376362"/>
          </a:xfrm>
        </p:spPr>
        <p:txBody>
          <a:bodyPr/>
          <a:lstStyle/>
          <a:p>
            <a:r>
              <a:rPr lang="en-US" dirty="0" smtClean="0"/>
              <a:t>What is Dyslexia? </a:t>
            </a:r>
            <a:endParaRPr lang="en-US" dirty="0"/>
          </a:p>
        </p:txBody>
      </p:sp>
      <p:sp>
        <p:nvSpPr>
          <p:cNvPr id="3" name="Content Placeholder 2"/>
          <p:cNvSpPr>
            <a:spLocks noGrp="1"/>
          </p:cNvSpPr>
          <p:nvPr>
            <p:ph idx="1"/>
          </p:nvPr>
        </p:nvSpPr>
        <p:spPr>
          <a:xfrm>
            <a:off x="1235075" y="762000"/>
            <a:ext cx="7551738" cy="4956175"/>
          </a:xfrm>
        </p:spPr>
        <p:txBody>
          <a:bodyPr/>
          <a:lstStyle/>
          <a:p>
            <a:r>
              <a:rPr lang="en-US" dirty="0" smtClean="0"/>
              <a:t>Definition:</a:t>
            </a:r>
          </a:p>
          <a:p>
            <a:pPr lvl="1"/>
            <a:r>
              <a:rPr lang="en-US" dirty="0" smtClean="0"/>
              <a:t>Difficulty with words (</a:t>
            </a:r>
            <a:r>
              <a:rPr lang="en-US" dirty="0" err="1" smtClean="0"/>
              <a:t>dys</a:t>
            </a:r>
            <a:r>
              <a:rPr lang="en-US" dirty="0" smtClean="0"/>
              <a:t> = difficulty; </a:t>
            </a:r>
            <a:r>
              <a:rPr lang="en-US" dirty="0" err="1" smtClean="0"/>
              <a:t>lex</a:t>
            </a:r>
            <a:r>
              <a:rPr lang="en-US" dirty="0" smtClean="0"/>
              <a:t> = words)</a:t>
            </a:r>
          </a:p>
          <a:p>
            <a:pPr lvl="1"/>
            <a:r>
              <a:rPr lang="en-US" dirty="0" smtClean="0"/>
              <a:t>Difficulty in learning to read despite adequate intelligence, educational opportunities and cannot be due to an impairment in a primary sensory system (e.g. blindness). </a:t>
            </a:r>
          </a:p>
          <a:p>
            <a:pPr lvl="1"/>
            <a:r>
              <a:rPr lang="en-US" dirty="0" smtClean="0"/>
              <a:t>Can affect other language skills besides reading, i.e. spelling, speech, language expression and language comprehension.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Dyslexia is not very common?</a:t>
            </a:r>
          </a:p>
          <a:p>
            <a:pPr lvl="1"/>
            <a:r>
              <a:rPr lang="en-US" dirty="0" smtClean="0"/>
              <a:t>Current estimates are nearly 20% of children have dyslexia. </a:t>
            </a:r>
          </a:p>
          <a:p>
            <a:pPr lvl="1"/>
            <a:r>
              <a:rPr lang="en-US" dirty="0" smtClean="0"/>
              <a:t>That’s a prevalence of 1 out of every 5 children</a:t>
            </a:r>
          </a:p>
          <a:p>
            <a:pPr lvl="1"/>
            <a:r>
              <a:rPr lang="en-US" dirty="0" smtClean="0"/>
              <a:t>Among those diagnosed with a learning disability, 80% of these children have a specific learning disability in reading.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Individuals with Dyslexia see words backwards</a:t>
            </a:r>
          </a:p>
          <a:p>
            <a:pPr lvl="1"/>
            <a:r>
              <a:rPr lang="en-US" dirty="0" smtClean="0"/>
              <a:t>Child looks at the word WAS and says “saw”</a:t>
            </a:r>
          </a:p>
          <a:p>
            <a:pPr lvl="1"/>
            <a:r>
              <a:rPr lang="en-US" dirty="0" smtClean="0"/>
              <a:t>Does the child look at THE and say “</a:t>
            </a:r>
            <a:r>
              <a:rPr lang="en-US" dirty="0" err="1" smtClean="0"/>
              <a:t>eht</a:t>
            </a:r>
            <a:r>
              <a:rPr lang="en-US" dirty="0" smtClean="0"/>
              <a:t>” ?</a:t>
            </a:r>
          </a:p>
          <a:p>
            <a:pPr lvl="2"/>
            <a:r>
              <a:rPr lang="en-US" dirty="0" smtClean="0"/>
              <a:t>Why not?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Dyslexia is a visual problem that can be fixed with eye exercises? </a:t>
            </a:r>
          </a:p>
          <a:p>
            <a:pPr lvl="1"/>
            <a:r>
              <a:rPr lang="en-US" dirty="0" smtClean="0"/>
              <a:t>Eye training has not been shown to improve decoding skills in children with dyslexia (</a:t>
            </a:r>
            <a:r>
              <a:rPr lang="en-US" sz="1800" dirty="0" smtClean="0"/>
              <a:t>2009)</a:t>
            </a:r>
            <a:r>
              <a:rPr lang="en-US" dirty="0" smtClean="0"/>
              <a:t>. </a:t>
            </a:r>
          </a:p>
          <a:p>
            <a:pPr lvl="2"/>
            <a:r>
              <a:rPr lang="en-US" sz="1600" dirty="0" smtClean="0"/>
              <a:t>AMERICAN ACADEMY OF PEDIATRICS</a:t>
            </a:r>
          </a:p>
          <a:p>
            <a:pPr lvl="2"/>
            <a:r>
              <a:rPr lang="en-US" sz="1600" dirty="0" smtClean="0"/>
              <a:t>AMERICAN ACADEMY OF OPHTHALMOLOGY</a:t>
            </a:r>
          </a:p>
          <a:p>
            <a:pPr lvl="2"/>
            <a:r>
              <a:rPr lang="en-US" sz="1600" dirty="0" smtClean="0"/>
              <a:t>AMERICAN ASSOCIATION FOR PEDIATRIC OPHTHALMOLOGY AND STRABISMUS</a:t>
            </a:r>
          </a:p>
          <a:p>
            <a:pPr lvl="2"/>
            <a:r>
              <a:rPr lang="en-US" sz="1600" dirty="0" smtClean="0"/>
              <a:t>AMERICAN ASSOCIATION OF CERTIFIED </a:t>
            </a:r>
            <a:r>
              <a:rPr lang="en-US" sz="1600" dirty="0" err="1" smtClean="0"/>
              <a:t>ORTHOPTISTS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Dyslexia is a developmental lag and if we just retain or hold a child back one year then reading  will “click”, because the child will have matured and caught up to his/her peers.</a:t>
            </a:r>
          </a:p>
          <a:p>
            <a:pPr lvl="1"/>
            <a:r>
              <a:rPr lang="en-US" dirty="0" smtClean="0"/>
              <a:t>Retention does not produce better reading skills in children with dyslexia</a:t>
            </a:r>
          </a:p>
          <a:p>
            <a:pPr lvl="1"/>
            <a:r>
              <a:rPr lang="en-US" dirty="0" smtClean="0"/>
              <a:t>Another year of the same educational methods – yields the same results it did the first time – POOR. </a:t>
            </a:r>
          </a:p>
          <a:p>
            <a:pPr lvl="1"/>
            <a:r>
              <a:rPr lang="en-US" dirty="0" smtClean="0"/>
              <a:t>Matching children with and without dyslexia for total reading experience, stills shows that the children with dyslexia are making more errors when reading.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729259"/>
            <a:ext cx="10730002" cy="4147541"/>
            <a:chOff x="1004798" y="653059"/>
            <a:chExt cx="10730002" cy="4147541"/>
          </a:xfrm>
        </p:grpSpPr>
        <p:sp>
          <p:nvSpPr>
            <p:cNvPr id="7171" name="Text Box 3"/>
            <p:cNvSpPr txBox="1">
              <a:spLocks noChangeArrowheads="1"/>
            </p:cNvSpPr>
            <p:nvPr/>
          </p:nvSpPr>
          <p:spPr bwMode="auto">
            <a:xfrm>
              <a:off x="1004798" y="653059"/>
              <a:ext cx="9144000" cy="1046440"/>
            </a:xfrm>
            <a:prstGeom prst="rect">
              <a:avLst/>
            </a:prstGeom>
            <a:noFill/>
            <a:ln w="9525">
              <a:noFill/>
              <a:miter lim="800000"/>
              <a:headEnd/>
              <a:tailEnd/>
            </a:ln>
          </p:spPr>
          <p:txBody>
            <a:bodyPr wrap="square">
              <a:spAutoFit/>
            </a:bodyPr>
            <a:lstStyle/>
            <a:p>
              <a:pPr algn="ctr">
                <a:buNone/>
              </a:pPr>
              <a:r>
                <a:rPr lang="en-US" sz="4000" i="1" dirty="0">
                  <a:solidFill>
                    <a:srgbClr val="FFFFFF"/>
                  </a:solidFill>
                  <a:effectLst/>
                  <a:latin typeface="Arial Black" pitchFamily="34" charset="0"/>
                </a:rPr>
                <a:t>DYS</a:t>
              </a:r>
              <a:r>
                <a:rPr lang="en-US" sz="4000" dirty="0">
                  <a:solidFill>
                    <a:srgbClr val="FFFFFF"/>
                  </a:solidFill>
                  <a:effectLst/>
                  <a:latin typeface="Times New Roman" pitchFamily="18" charset="0"/>
                </a:rPr>
                <a:t> </a:t>
              </a:r>
              <a:r>
                <a:rPr lang="en-US" sz="4000" dirty="0">
                  <a:solidFill>
                    <a:srgbClr val="FFFFFF"/>
                  </a:solidFill>
                  <a:effectLst/>
                </a:rPr>
                <a:t>= </a:t>
              </a:r>
              <a:r>
                <a:rPr lang="en-US" sz="4000" dirty="0" smtClean="0">
                  <a:solidFill>
                    <a:srgbClr val="FFFFFF"/>
                  </a:solidFill>
                  <a:effectLst/>
                </a:rPr>
                <a:t>trouble    </a:t>
              </a:r>
              <a:r>
                <a:rPr lang="en-US" sz="4000" i="1" dirty="0" smtClean="0">
                  <a:solidFill>
                    <a:srgbClr val="FFFFFF"/>
                  </a:solidFill>
                  <a:effectLst/>
                  <a:latin typeface="Arial Black" pitchFamily="34" charset="0"/>
                </a:rPr>
                <a:t>LEXIA</a:t>
              </a:r>
              <a:r>
                <a:rPr lang="en-US" sz="4000" dirty="0" smtClean="0">
                  <a:solidFill>
                    <a:srgbClr val="FFFFFF"/>
                  </a:solidFill>
                  <a:effectLst/>
                </a:rPr>
                <a:t> = words</a:t>
              </a:r>
              <a:endParaRPr lang="en-US" dirty="0" smtClean="0">
                <a:solidFill>
                  <a:srgbClr val="FFFFFF"/>
                </a:solidFill>
                <a:effectLst/>
              </a:endParaRPr>
            </a:p>
            <a:p>
              <a:pPr algn="ctr">
                <a:buNone/>
              </a:pPr>
              <a:endParaRPr lang="en-US" dirty="0">
                <a:solidFill>
                  <a:srgbClr val="FFFFFF"/>
                </a:solidFill>
                <a:effectLst/>
              </a:endParaRPr>
            </a:p>
          </p:txBody>
        </p:sp>
        <p:sp>
          <p:nvSpPr>
            <p:cNvPr id="7173" name="Text Box 5"/>
            <p:cNvSpPr txBox="1">
              <a:spLocks noChangeArrowheads="1"/>
            </p:cNvSpPr>
            <p:nvPr/>
          </p:nvSpPr>
          <p:spPr bwMode="auto">
            <a:xfrm>
              <a:off x="1004798" y="1314034"/>
              <a:ext cx="9144000" cy="646331"/>
            </a:xfrm>
            <a:prstGeom prst="rect">
              <a:avLst/>
            </a:prstGeom>
            <a:noFill/>
            <a:ln w="9525">
              <a:noFill/>
              <a:miter lim="800000"/>
              <a:headEnd/>
              <a:tailEnd/>
            </a:ln>
          </p:spPr>
          <p:txBody>
            <a:bodyPr wrap="square">
              <a:spAutoFit/>
            </a:bodyPr>
            <a:lstStyle/>
            <a:p>
              <a:pPr algn="ctr">
                <a:buNone/>
              </a:pPr>
              <a:r>
                <a:rPr lang="en-US" sz="3600" i="1" u="sng" dirty="0" smtClean="0">
                  <a:solidFill>
                    <a:srgbClr val="FFFFFF"/>
                  </a:solidFill>
                  <a:effectLst/>
                </a:rPr>
                <a:t>Dyslexia is…</a:t>
              </a:r>
              <a:endParaRPr lang="en-US" sz="3200" i="1" u="sng" dirty="0">
                <a:solidFill>
                  <a:srgbClr val="FFFFFF"/>
                </a:solidFill>
                <a:effectLst/>
              </a:endParaRPr>
            </a:p>
          </p:txBody>
        </p:sp>
        <p:sp>
          <p:nvSpPr>
            <p:cNvPr id="33798" name="Text Box 6"/>
            <p:cNvSpPr txBox="1">
              <a:spLocks noChangeArrowheads="1"/>
            </p:cNvSpPr>
            <p:nvPr/>
          </p:nvSpPr>
          <p:spPr bwMode="auto">
            <a:xfrm>
              <a:off x="2376398" y="1999833"/>
              <a:ext cx="9358402" cy="2800767"/>
            </a:xfrm>
            <a:prstGeom prst="rect">
              <a:avLst/>
            </a:prstGeom>
            <a:noFill/>
            <a:ln w="9525">
              <a:noFill/>
              <a:miter lim="800000"/>
              <a:headEnd/>
              <a:tailEnd/>
            </a:ln>
          </p:spPr>
          <p:txBody>
            <a:bodyPr wrap="square">
              <a:spAutoFit/>
            </a:bodyPr>
            <a:lstStyle/>
            <a:p>
              <a:pPr>
                <a:buClr>
                  <a:srgbClr val="FFFF00"/>
                </a:buClr>
                <a:buFont typeface="Wingdings" pitchFamily="2" charset="2"/>
                <a:buChar char="Ø"/>
              </a:pPr>
              <a:r>
                <a:rPr lang="en-US" dirty="0" smtClean="0">
                  <a:solidFill>
                    <a:srgbClr val="FFFFFF"/>
                  </a:solidFill>
                  <a:effectLst/>
                  <a:latin typeface="Arial" pitchFamily="34" charset="0"/>
                  <a:cs typeface="Arial" pitchFamily="34" charset="0"/>
                </a:rPr>
                <a:t> Neurologic in origin – genetic</a:t>
              </a:r>
            </a:p>
            <a:p>
              <a:pPr>
                <a:buClr>
                  <a:srgbClr val="FFFF00"/>
                </a:buClr>
                <a:buFont typeface="Wingdings" pitchFamily="2" charset="2"/>
                <a:buChar char="Ø"/>
              </a:pPr>
              <a:r>
                <a:rPr lang="en-US" dirty="0" smtClean="0">
                  <a:solidFill>
                    <a:srgbClr val="FFFFFF"/>
                  </a:solidFill>
                  <a:effectLst/>
                  <a:latin typeface="Arial" pitchFamily="34" charset="0"/>
                  <a:cs typeface="Arial" pitchFamily="34" charset="0"/>
                </a:rPr>
                <a:t> Lifelong – but environment may alter course</a:t>
              </a:r>
            </a:p>
            <a:p>
              <a:pPr>
                <a:buClr>
                  <a:srgbClr val="FFFF00"/>
                </a:buClr>
                <a:buFont typeface="Wingdings" pitchFamily="2" charset="2"/>
                <a:buChar char="Ø"/>
              </a:pPr>
              <a:r>
                <a:rPr lang="en-US" dirty="0" smtClean="0">
                  <a:solidFill>
                    <a:srgbClr val="FFFFFF"/>
                  </a:solidFill>
                  <a:effectLst/>
                  <a:latin typeface="Arial" pitchFamily="34" charset="0"/>
                  <a:cs typeface="Arial" pitchFamily="34" charset="0"/>
                </a:rPr>
                <a:t> Reading comprehension &gt; word reading skills</a:t>
              </a:r>
            </a:p>
            <a:p>
              <a:pPr>
                <a:buClr>
                  <a:srgbClr val="FFFF00"/>
                </a:buClr>
                <a:buNone/>
              </a:pPr>
              <a:r>
                <a:rPr lang="en-US" dirty="0" smtClean="0">
                  <a:solidFill>
                    <a:srgbClr val="FFFFFF"/>
                  </a:solidFill>
                  <a:effectLst/>
                  <a:latin typeface="Arial" pitchFamily="34" charset="0"/>
                  <a:cs typeface="Arial" pitchFamily="34" charset="0"/>
                </a:rPr>
                <a:t>Dyslexia may include accompanying challenges</a:t>
              </a:r>
            </a:p>
            <a:p>
              <a:pPr lvl="1">
                <a:buClr>
                  <a:srgbClr val="FFFF00"/>
                </a:buClr>
                <a:buFont typeface="Wingdings" pitchFamily="2" charset="2"/>
                <a:buChar char="Ø"/>
              </a:pPr>
              <a:r>
                <a:rPr lang="en-US" dirty="0" smtClean="0">
                  <a:solidFill>
                    <a:srgbClr val="FFFFFF"/>
                  </a:solidFill>
                  <a:effectLst/>
                  <a:latin typeface="Arial" pitchFamily="34" charset="0"/>
                  <a:cs typeface="Arial" pitchFamily="34" charset="0"/>
                </a:rPr>
                <a:t> ADHD 50-70%</a:t>
              </a:r>
            </a:p>
            <a:p>
              <a:pPr lvl="1">
                <a:buClr>
                  <a:srgbClr val="FFFF00"/>
                </a:buClr>
                <a:buFont typeface="Wingdings" pitchFamily="2" charset="2"/>
                <a:buChar char="Ø"/>
              </a:pPr>
              <a:r>
                <a:rPr lang="en-US" dirty="0" smtClean="0">
                  <a:solidFill>
                    <a:srgbClr val="FFFFFF"/>
                  </a:solidFill>
                  <a:effectLst/>
                  <a:latin typeface="Arial" pitchFamily="34" charset="0"/>
                  <a:cs typeface="Arial" pitchFamily="34" charset="0"/>
                </a:rPr>
                <a:t> Behavioral problems</a:t>
              </a:r>
            </a:p>
            <a:p>
              <a:pPr lvl="1">
                <a:buClr>
                  <a:srgbClr val="FFFF00"/>
                </a:buClr>
                <a:buFont typeface="Wingdings" pitchFamily="2" charset="2"/>
                <a:buChar char="Ø"/>
              </a:pPr>
              <a:r>
                <a:rPr lang="en-US" dirty="0" smtClean="0">
                  <a:solidFill>
                    <a:srgbClr val="FFFFFF"/>
                  </a:solidFill>
                  <a:effectLst/>
                  <a:latin typeface="Arial" pitchFamily="34" charset="0"/>
                  <a:cs typeface="Arial" pitchFamily="34" charset="0"/>
                </a:rPr>
                <a:t> Sensory motor difficulty</a:t>
              </a:r>
            </a:p>
            <a:p>
              <a:pPr lvl="1">
                <a:buClr>
                  <a:srgbClr val="FFFF00"/>
                </a:buClr>
                <a:buNone/>
              </a:pPr>
              <a:r>
                <a:rPr lang="en-US" dirty="0" smtClean="0">
                  <a:solidFill>
                    <a:srgbClr val="FFFFFF"/>
                  </a:solidFill>
                  <a:effectLst/>
                  <a:latin typeface="Arial" pitchFamily="34" charset="0"/>
                  <a:cs typeface="Arial" pitchFamily="34" charset="0"/>
                </a:rPr>
                <a:t>= More challenging to remediate</a:t>
              </a:r>
              <a:endParaRPr lang="en-US" dirty="0">
                <a:solidFill>
                  <a:srgbClr val="FFFFFF"/>
                </a:solidFill>
                <a:effectLst/>
                <a:latin typeface="Arial" pitchFamily="34" charset="0"/>
                <a:cs typeface="Arial" pitchFamily="34" charset="0"/>
              </a:endParaRPr>
            </a:p>
          </p:txBody>
        </p:sp>
      </p:grpSp>
    </p:spTree>
    <p:extLst>
      <p:ext uri="{BB962C8B-B14F-4D97-AF65-F5344CB8AC3E}">
        <p14:creationId xmlns:p14="http://schemas.microsoft.com/office/powerpoint/2010/main" val="115953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40664"/>
            <a:ext cx="7772400" cy="2078736"/>
          </a:xfrm>
        </p:spPr>
        <p:txBody>
          <a:bodyPr/>
          <a:lstStyle/>
          <a:p>
            <a:r>
              <a:rPr lang="en-US" dirty="0"/>
              <a:t>At what age do </a:t>
            </a:r>
            <a:r>
              <a:rPr lang="en-US" dirty="0" smtClean="0"/>
              <a:t>children begin </a:t>
            </a:r>
            <a:r>
              <a:rPr lang="en-US" dirty="0"/>
              <a:t>to learn the speech sounds of </a:t>
            </a:r>
            <a:r>
              <a:rPr lang="en-US" dirty="0" smtClean="0"/>
              <a:t>their native </a:t>
            </a:r>
            <a:r>
              <a:rPr lang="en-US" dirty="0"/>
              <a:t>language</a:t>
            </a:r>
            <a:r>
              <a:rPr lang="en-US" dirty="0" smtClean="0"/>
              <a:t>?</a:t>
            </a:r>
            <a:br>
              <a:rPr lang="en-US" dirty="0" smtClean="0"/>
            </a:br>
            <a:r>
              <a:rPr lang="en-US" dirty="0"/>
              <a:t/>
            </a:r>
            <a:br>
              <a:rPr lang="en-US" dirty="0"/>
            </a:br>
            <a:endParaRPr lang="en-US" dirty="0"/>
          </a:p>
        </p:txBody>
      </p:sp>
      <p:sp>
        <p:nvSpPr>
          <p:cNvPr id="4" name="Rectangle 3"/>
          <p:cNvSpPr/>
          <p:nvPr/>
        </p:nvSpPr>
        <p:spPr>
          <a:xfrm>
            <a:off x="1143000" y="2290227"/>
            <a:ext cx="7239000" cy="3231654"/>
          </a:xfrm>
          <a:prstGeom prst="rect">
            <a:avLst/>
          </a:prstGeom>
        </p:spPr>
        <p:txBody>
          <a:bodyPr wrap="square">
            <a:spAutoFit/>
          </a:bodyPr>
          <a:lstStyle/>
          <a:p>
            <a:r>
              <a:rPr lang="en-US" sz="3400" spc="-100" dirty="0">
                <a:solidFill>
                  <a:prstClr val="white"/>
                </a:solidFill>
                <a:effectLst/>
                <a:latin typeface="Arial" panose="020B0604020202020204" pitchFamily="34" charset="0"/>
                <a:ea typeface="+mj-ea"/>
                <a:cs typeface="Arial" panose="020B0604020202020204" pitchFamily="34" charset="0"/>
              </a:rPr>
              <a:t>Do </a:t>
            </a:r>
            <a:r>
              <a:rPr lang="en-US" sz="3400" spc="-100" dirty="0" smtClean="0">
                <a:solidFill>
                  <a:prstClr val="white"/>
                </a:solidFill>
                <a:effectLst/>
                <a:latin typeface="Arial" panose="020B0604020202020204" pitchFamily="34" charset="0"/>
                <a:ea typeface="+mj-ea"/>
                <a:cs typeface="Arial" panose="020B0604020202020204" pitchFamily="34" charset="0"/>
              </a:rPr>
              <a:t>children hear </a:t>
            </a:r>
            <a:r>
              <a:rPr lang="en-US" sz="3400" spc="-100" dirty="0">
                <a:solidFill>
                  <a:prstClr val="white"/>
                </a:solidFill>
                <a:effectLst/>
                <a:latin typeface="Arial" panose="020B0604020202020204" pitchFamily="34" charset="0"/>
                <a:ea typeface="+mj-ea"/>
                <a:cs typeface="Arial" panose="020B0604020202020204" pitchFamily="34" charset="0"/>
              </a:rPr>
              <a:t>words first or say words first</a:t>
            </a:r>
            <a:r>
              <a:rPr lang="en-US" sz="3400" spc="-100" dirty="0" smtClean="0">
                <a:solidFill>
                  <a:prstClr val="white"/>
                </a:solidFill>
                <a:effectLst/>
                <a:latin typeface="Arial" panose="020B0604020202020204" pitchFamily="34" charset="0"/>
                <a:ea typeface="+mj-ea"/>
                <a:cs typeface="Arial" panose="020B0604020202020204" pitchFamily="34" charset="0"/>
              </a:rPr>
              <a:t>?</a:t>
            </a:r>
          </a:p>
          <a:p>
            <a:endParaRPr lang="en-US" sz="3400" spc="-100" dirty="0">
              <a:solidFill>
                <a:prstClr val="white"/>
              </a:solidFill>
              <a:effectLst/>
              <a:latin typeface="Arial" panose="020B0604020202020204" pitchFamily="34" charset="0"/>
              <a:ea typeface="+mj-ea"/>
              <a:cs typeface="Arial" panose="020B0604020202020204" pitchFamily="34" charset="0"/>
            </a:endParaRPr>
          </a:p>
          <a:p>
            <a:r>
              <a:rPr lang="en-US" sz="3400" spc="-100" dirty="0" smtClean="0">
                <a:solidFill>
                  <a:prstClr val="white"/>
                </a:solidFill>
                <a:effectLst/>
                <a:latin typeface="Arial" panose="020B0604020202020204" pitchFamily="34" charset="0"/>
                <a:ea typeface="+mj-ea"/>
                <a:cs typeface="Arial" panose="020B0604020202020204" pitchFamily="34" charset="0"/>
              </a:rPr>
              <a:t>Does Speech Perception Develop Before Speech Production or vice versa?</a:t>
            </a:r>
            <a:endParaRPr lang="en-US" sz="3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90600" y="457200"/>
            <a:ext cx="8382000" cy="1107996"/>
          </a:xfrm>
          <a:prstGeom prst="rect">
            <a:avLst/>
          </a:prstGeom>
          <a:noFill/>
          <a:ln w="9525">
            <a:noFill/>
            <a:miter lim="800000"/>
            <a:headEnd/>
            <a:tailEnd/>
          </a:ln>
        </p:spPr>
        <p:txBody>
          <a:bodyPr wrap="square">
            <a:spAutoFit/>
          </a:bodyPr>
          <a:lstStyle/>
          <a:p>
            <a:pPr eaLnBrk="0" hangingPunct="0">
              <a:spcBef>
                <a:spcPct val="50000"/>
              </a:spcBef>
              <a:buNone/>
            </a:pPr>
            <a:r>
              <a:rPr lang="en-US" dirty="0">
                <a:solidFill>
                  <a:schemeClr val="bg1">
                    <a:lumMod val="20000"/>
                    <a:lumOff val="80000"/>
                  </a:schemeClr>
                </a:solidFill>
              </a:rPr>
              <a:t>GROWTH IN “</a:t>
            </a:r>
            <a:r>
              <a:rPr lang="en-US" dirty="0">
                <a:solidFill>
                  <a:srgbClr val="FFFF00"/>
                </a:solidFill>
              </a:rPr>
              <a:t>PHONICS</a:t>
            </a:r>
            <a:r>
              <a:rPr lang="en-US" dirty="0">
                <a:solidFill>
                  <a:schemeClr val="bg1">
                    <a:lumMod val="20000"/>
                    <a:lumOff val="80000"/>
                  </a:schemeClr>
                </a:solidFill>
              </a:rPr>
              <a:t>” ABILITY OF CHILDREN WHO BEGIN FIRST GRADE IN THE BOTTOM </a:t>
            </a:r>
            <a:r>
              <a:rPr lang="en-US" dirty="0" err="1" smtClean="0">
                <a:solidFill>
                  <a:schemeClr val="bg1">
                    <a:lumMod val="20000"/>
                    <a:lumOff val="80000"/>
                  </a:schemeClr>
                </a:solidFill>
              </a:rPr>
              <a:t>20%ile</a:t>
            </a:r>
            <a:r>
              <a:rPr lang="en-US" dirty="0" smtClean="0">
                <a:solidFill>
                  <a:schemeClr val="bg1">
                    <a:lumMod val="20000"/>
                    <a:lumOff val="80000"/>
                  </a:schemeClr>
                </a:solidFill>
              </a:rPr>
              <a:t> </a:t>
            </a:r>
            <a:r>
              <a:rPr lang="en-US" dirty="0">
                <a:solidFill>
                  <a:schemeClr val="bg1">
                    <a:lumMod val="20000"/>
                    <a:lumOff val="80000"/>
                  </a:schemeClr>
                </a:solidFill>
              </a:rPr>
              <a:t>IN PHONEME AWARENESS AND LETTER </a:t>
            </a:r>
            <a:r>
              <a:rPr lang="en-US" dirty="0" smtClean="0">
                <a:solidFill>
                  <a:schemeClr val="bg1">
                    <a:lumMod val="20000"/>
                    <a:lumOff val="80000"/>
                  </a:schemeClr>
                </a:solidFill>
              </a:rPr>
              <a:t>KNOWLEDGE</a:t>
            </a:r>
            <a:endParaRPr lang="en-US" sz="1800" b="0" dirty="0">
              <a:solidFill>
                <a:schemeClr val="bg1">
                  <a:lumMod val="20000"/>
                  <a:lumOff val="80000"/>
                </a:schemeClr>
              </a:solidFill>
            </a:endParaRPr>
          </a:p>
        </p:txBody>
      </p:sp>
      <p:grpSp>
        <p:nvGrpSpPr>
          <p:cNvPr id="2" name="Group 3"/>
          <p:cNvGrpSpPr>
            <a:grpSpLocks/>
          </p:cNvGrpSpPr>
          <p:nvPr/>
        </p:nvGrpSpPr>
        <p:grpSpPr bwMode="auto">
          <a:xfrm>
            <a:off x="1293813" y="1755775"/>
            <a:ext cx="7850187" cy="4813300"/>
            <a:chOff x="815" y="1106"/>
            <a:chExt cx="4945" cy="3032"/>
          </a:xfrm>
        </p:grpSpPr>
        <p:sp>
          <p:nvSpPr>
            <p:cNvPr id="34822" name="Rectangle 4"/>
            <p:cNvSpPr>
              <a:spLocks noChangeArrowheads="1"/>
            </p:cNvSpPr>
            <p:nvPr/>
          </p:nvSpPr>
          <p:spPr bwMode="auto">
            <a:xfrm>
              <a:off x="1106" y="1106"/>
              <a:ext cx="154"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 6</a:t>
              </a:r>
              <a:endParaRPr lang="en-US" b="0">
                <a:solidFill>
                  <a:srgbClr val="FFFFFF"/>
                </a:solidFill>
                <a:latin typeface="Arial Black" pitchFamily="34" charset="0"/>
              </a:endParaRPr>
            </a:p>
          </p:txBody>
        </p:sp>
        <p:sp>
          <p:nvSpPr>
            <p:cNvPr id="34823" name="Freeform 5"/>
            <p:cNvSpPr>
              <a:spLocks/>
            </p:cNvSpPr>
            <p:nvPr/>
          </p:nvSpPr>
          <p:spPr bwMode="auto">
            <a:xfrm>
              <a:off x="1342" y="1498"/>
              <a:ext cx="18" cy="1970"/>
            </a:xfrm>
            <a:custGeom>
              <a:avLst/>
              <a:gdLst>
                <a:gd name="T0" fmla="*/ 18 w 18"/>
                <a:gd name="T1" fmla="*/ 9 h 1970"/>
                <a:gd name="T2" fmla="*/ 15 w 18"/>
                <a:gd name="T3" fmla="*/ 7 h 1970"/>
                <a:gd name="T4" fmla="*/ 15 w 18"/>
                <a:gd name="T5" fmla="*/ 5 h 1970"/>
                <a:gd name="T6" fmla="*/ 13 w 18"/>
                <a:gd name="T7" fmla="*/ 3 h 1970"/>
                <a:gd name="T8" fmla="*/ 13 w 18"/>
                <a:gd name="T9" fmla="*/ 0 h 1970"/>
                <a:gd name="T10" fmla="*/ 5 w 18"/>
                <a:gd name="T11" fmla="*/ 0 h 1970"/>
                <a:gd name="T12" fmla="*/ 0 w 18"/>
                <a:gd name="T13" fmla="*/ 5 h 1970"/>
                <a:gd name="T14" fmla="*/ 0 w 18"/>
                <a:gd name="T15" fmla="*/ 1966 h 1970"/>
                <a:gd name="T16" fmla="*/ 2 w 18"/>
                <a:gd name="T17" fmla="*/ 1966 h 1970"/>
                <a:gd name="T18" fmla="*/ 5 w 18"/>
                <a:gd name="T19" fmla="*/ 1968 h 1970"/>
                <a:gd name="T20" fmla="*/ 7 w 18"/>
                <a:gd name="T21" fmla="*/ 1968 h 1970"/>
                <a:gd name="T22" fmla="*/ 9 w 18"/>
                <a:gd name="T23" fmla="*/ 1970 h 1970"/>
                <a:gd name="T24" fmla="*/ 11 w 18"/>
                <a:gd name="T25" fmla="*/ 1968 h 1970"/>
                <a:gd name="T26" fmla="*/ 13 w 18"/>
                <a:gd name="T27" fmla="*/ 1968 h 1970"/>
                <a:gd name="T28" fmla="*/ 13 w 18"/>
                <a:gd name="T29" fmla="*/ 1966 h 1970"/>
                <a:gd name="T30" fmla="*/ 15 w 18"/>
                <a:gd name="T31" fmla="*/ 1966 h 1970"/>
                <a:gd name="T32" fmla="*/ 15 w 18"/>
                <a:gd name="T33" fmla="*/ 1963 h 1970"/>
                <a:gd name="T34" fmla="*/ 18 w 18"/>
                <a:gd name="T35" fmla="*/ 1961 h 1970"/>
                <a:gd name="T36" fmla="*/ 18 w 18"/>
                <a:gd name="T37" fmla="*/ 9 h 19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970"/>
                <a:gd name="T59" fmla="*/ 18 w 18"/>
                <a:gd name="T60" fmla="*/ 1970 h 19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970">
                  <a:moveTo>
                    <a:pt x="18" y="9"/>
                  </a:moveTo>
                  <a:lnTo>
                    <a:pt x="15" y="7"/>
                  </a:lnTo>
                  <a:lnTo>
                    <a:pt x="15" y="5"/>
                  </a:lnTo>
                  <a:lnTo>
                    <a:pt x="13" y="3"/>
                  </a:lnTo>
                  <a:lnTo>
                    <a:pt x="13" y="0"/>
                  </a:lnTo>
                  <a:lnTo>
                    <a:pt x="5" y="0"/>
                  </a:lnTo>
                  <a:lnTo>
                    <a:pt x="0" y="5"/>
                  </a:lnTo>
                  <a:lnTo>
                    <a:pt x="0" y="1966"/>
                  </a:lnTo>
                  <a:lnTo>
                    <a:pt x="2" y="1966"/>
                  </a:lnTo>
                  <a:lnTo>
                    <a:pt x="5" y="1968"/>
                  </a:lnTo>
                  <a:lnTo>
                    <a:pt x="7" y="1968"/>
                  </a:lnTo>
                  <a:lnTo>
                    <a:pt x="9" y="1970"/>
                  </a:lnTo>
                  <a:lnTo>
                    <a:pt x="11" y="1968"/>
                  </a:lnTo>
                  <a:lnTo>
                    <a:pt x="13" y="1968"/>
                  </a:lnTo>
                  <a:lnTo>
                    <a:pt x="13" y="1966"/>
                  </a:lnTo>
                  <a:lnTo>
                    <a:pt x="15" y="1966"/>
                  </a:lnTo>
                  <a:lnTo>
                    <a:pt x="15" y="1963"/>
                  </a:lnTo>
                  <a:lnTo>
                    <a:pt x="18" y="1961"/>
                  </a:lnTo>
                  <a:lnTo>
                    <a:pt x="18" y="9"/>
                  </a:lnTo>
                  <a:close/>
                </a:path>
              </a:pathLst>
            </a:custGeom>
            <a:solidFill>
              <a:srgbClr val="000000"/>
            </a:solidFill>
            <a:ln w="9525">
              <a:solidFill>
                <a:srgbClr val="FFFFFF"/>
              </a:solidFill>
              <a:round/>
              <a:headEnd/>
              <a:tailEnd/>
            </a:ln>
          </p:spPr>
          <p:txBody>
            <a:bodyPr/>
            <a:lstStyle/>
            <a:p>
              <a:pPr>
                <a:buNone/>
              </a:pPr>
              <a:endParaRPr lang="en-US"/>
            </a:p>
          </p:txBody>
        </p:sp>
        <p:sp>
          <p:nvSpPr>
            <p:cNvPr id="34824" name="Freeform 6"/>
            <p:cNvSpPr>
              <a:spLocks/>
            </p:cNvSpPr>
            <p:nvPr/>
          </p:nvSpPr>
          <p:spPr bwMode="auto">
            <a:xfrm>
              <a:off x="1342" y="3451"/>
              <a:ext cx="3593" cy="17"/>
            </a:xfrm>
            <a:custGeom>
              <a:avLst/>
              <a:gdLst>
                <a:gd name="T0" fmla="*/ 9 w 3593"/>
                <a:gd name="T1" fmla="*/ 0 h 17"/>
                <a:gd name="T2" fmla="*/ 5 w 3593"/>
                <a:gd name="T3" fmla="*/ 0 h 17"/>
                <a:gd name="T4" fmla="*/ 0 w 3593"/>
                <a:gd name="T5" fmla="*/ 4 h 17"/>
                <a:gd name="T6" fmla="*/ 0 w 3593"/>
                <a:gd name="T7" fmla="*/ 13 h 17"/>
                <a:gd name="T8" fmla="*/ 2 w 3593"/>
                <a:gd name="T9" fmla="*/ 13 h 17"/>
                <a:gd name="T10" fmla="*/ 5 w 3593"/>
                <a:gd name="T11" fmla="*/ 15 h 17"/>
                <a:gd name="T12" fmla="*/ 7 w 3593"/>
                <a:gd name="T13" fmla="*/ 15 h 17"/>
                <a:gd name="T14" fmla="*/ 9 w 3593"/>
                <a:gd name="T15" fmla="*/ 17 h 17"/>
                <a:gd name="T16" fmla="*/ 3585 w 3593"/>
                <a:gd name="T17" fmla="*/ 17 h 17"/>
                <a:gd name="T18" fmla="*/ 3587 w 3593"/>
                <a:gd name="T19" fmla="*/ 15 h 17"/>
                <a:gd name="T20" fmla="*/ 3589 w 3593"/>
                <a:gd name="T21" fmla="*/ 15 h 17"/>
                <a:gd name="T22" fmla="*/ 3589 w 3593"/>
                <a:gd name="T23" fmla="*/ 13 h 17"/>
                <a:gd name="T24" fmla="*/ 3591 w 3593"/>
                <a:gd name="T25" fmla="*/ 13 h 17"/>
                <a:gd name="T26" fmla="*/ 3591 w 3593"/>
                <a:gd name="T27" fmla="*/ 10 h 17"/>
                <a:gd name="T28" fmla="*/ 3593 w 3593"/>
                <a:gd name="T29" fmla="*/ 8 h 17"/>
                <a:gd name="T30" fmla="*/ 3591 w 3593"/>
                <a:gd name="T31" fmla="*/ 6 h 17"/>
                <a:gd name="T32" fmla="*/ 3591 w 3593"/>
                <a:gd name="T33" fmla="*/ 4 h 17"/>
                <a:gd name="T34" fmla="*/ 3589 w 3593"/>
                <a:gd name="T35" fmla="*/ 2 h 17"/>
                <a:gd name="T36" fmla="*/ 3589 w 3593"/>
                <a:gd name="T37" fmla="*/ 0 h 17"/>
                <a:gd name="T38" fmla="*/ 3585 w 3593"/>
                <a:gd name="T39" fmla="*/ 0 h 17"/>
                <a:gd name="T40" fmla="*/ 9 w 359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93"/>
                <a:gd name="T64" fmla="*/ 0 h 17"/>
                <a:gd name="T65" fmla="*/ 3593 w 359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93" h="17">
                  <a:moveTo>
                    <a:pt x="9" y="0"/>
                  </a:moveTo>
                  <a:lnTo>
                    <a:pt x="5" y="0"/>
                  </a:lnTo>
                  <a:lnTo>
                    <a:pt x="0" y="4"/>
                  </a:lnTo>
                  <a:lnTo>
                    <a:pt x="0" y="13"/>
                  </a:lnTo>
                  <a:lnTo>
                    <a:pt x="2" y="13"/>
                  </a:lnTo>
                  <a:lnTo>
                    <a:pt x="5" y="15"/>
                  </a:lnTo>
                  <a:lnTo>
                    <a:pt x="7" y="15"/>
                  </a:lnTo>
                  <a:lnTo>
                    <a:pt x="9" y="17"/>
                  </a:lnTo>
                  <a:lnTo>
                    <a:pt x="3585" y="17"/>
                  </a:lnTo>
                  <a:lnTo>
                    <a:pt x="3587" y="15"/>
                  </a:lnTo>
                  <a:lnTo>
                    <a:pt x="3589" y="15"/>
                  </a:lnTo>
                  <a:lnTo>
                    <a:pt x="3589" y="13"/>
                  </a:lnTo>
                  <a:lnTo>
                    <a:pt x="3591" y="13"/>
                  </a:lnTo>
                  <a:lnTo>
                    <a:pt x="3591" y="10"/>
                  </a:lnTo>
                  <a:lnTo>
                    <a:pt x="3593" y="8"/>
                  </a:lnTo>
                  <a:lnTo>
                    <a:pt x="3591" y="6"/>
                  </a:lnTo>
                  <a:lnTo>
                    <a:pt x="3591" y="4"/>
                  </a:lnTo>
                  <a:lnTo>
                    <a:pt x="3589" y="2"/>
                  </a:lnTo>
                  <a:lnTo>
                    <a:pt x="3589" y="0"/>
                  </a:lnTo>
                  <a:lnTo>
                    <a:pt x="3585" y="0"/>
                  </a:lnTo>
                  <a:lnTo>
                    <a:pt x="9" y="0"/>
                  </a:lnTo>
                  <a:close/>
                </a:path>
              </a:pathLst>
            </a:custGeom>
            <a:solidFill>
              <a:srgbClr val="000000"/>
            </a:solidFill>
            <a:ln w="9525">
              <a:solidFill>
                <a:srgbClr val="FFFFFF"/>
              </a:solidFill>
              <a:round/>
              <a:headEnd/>
              <a:tailEnd/>
            </a:ln>
          </p:spPr>
          <p:txBody>
            <a:bodyPr/>
            <a:lstStyle/>
            <a:p>
              <a:pPr>
                <a:buNone/>
              </a:pPr>
              <a:endParaRPr lang="en-US"/>
            </a:p>
          </p:txBody>
        </p:sp>
        <p:sp>
          <p:nvSpPr>
            <p:cNvPr id="34825" name="Freeform 7"/>
            <p:cNvSpPr>
              <a:spLocks/>
            </p:cNvSpPr>
            <p:nvPr/>
          </p:nvSpPr>
          <p:spPr bwMode="auto">
            <a:xfrm>
              <a:off x="1342" y="1132"/>
              <a:ext cx="18" cy="384"/>
            </a:xfrm>
            <a:custGeom>
              <a:avLst/>
              <a:gdLst>
                <a:gd name="T0" fmla="*/ 0 w 18"/>
                <a:gd name="T1" fmla="*/ 375 h 384"/>
                <a:gd name="T2" fmla="*/ 0 w 18"/>
                <a:gd name="T3" fmla="*/ 379 h 384"/>
                <a:gd name="T4" fmla="*/ 2 w 18"/>
                <a:gd name="T5" fmla="*/ 379 h 384"/>
                <a:gd name="T6" fmla="*/ 5 w 18"/>
                <a:gd name="T7" fmla="*/ 382 h 384"/>
                <a:gd name="T8" fmla="*/ 7 w 18"/>
                <a:gd name="T9" fmla="*/ 382 h 384"/>
                <a:gd name="T10" fmla="*/ 9 w 18"/>
                <a:gd name="T11" fmla="*/ 384 h 384"/>
                <a:gd name="T12" fmla="*/ 11 w 18"/>
                <a:gd name="T13" fmla="*/ 382 h 384"/>
                <a:gd name="T14" fmla="*/ 13 w 18"/>
                <a:gd name="T15" fmla="*/ 382 h 384"/>
                <a:gd name="T16" fmla="*/ 13 w 18"/>
                <a:gd name="T17" fmla="*/ 379 h 384"/>
                <a:gd name="T18" fmla="*/ 15 w 18"/>
                <a:gd name="T19" fmla="*/ 379 h 384"/>
                <a:gd name="T20" fmla="*/ 15 w 18"/>
                <a:gd name="T21" fmla="*/ 377 h 384"/>
                <a:gd name="T22" fmla="*/ 18 w 18"/>
                <a:gd name="T23" fmla="*/ 375 h 384"/>
                <a:gd name="T24" fmla="*/ 18 w 18"/>
                <a:gd name="T25" fmla="*/ 9 h 384"/>
                <a:gd name="T26" fmla="*/ 15 w 18"/>
                <a:gd name="T27" fmla="*/ 7 h 384"/>
                <a:gd name="T28" fmla="*/ 15 w 18"/>
                <a:gd name="T29" fmla="*/ 5 h 384"/>
                <a:gd name="T30" fmla="*/ 13 w 18"/>
                <a:gd name="T31" fmla="*/ 2 h 384"/>
                <a:gd name="T32" fmla="*/ 13 w 18"/>
                <a:gd name="T33" fmla="*/ 0 h 384"/>
                <a:gd name="T34" fmla="*/ 5 w 18"/>
                <a:gd name="T35" fmla="*/ 0 h 384"/>
                <a:gd name="T36" fmla="*/ 0 w 18"/>
                <a:gd name="T37" fmla="*/ 5 h 384"/>
                <a:gd name="T38" fmla="*/ 0 w 18"/>
                <a:gd name="T39" fmla="*/ 9 h 384"/>
                <a:gd name="T40" fmla="*/ 0 w 18"/>
                <a:gd name="T41" fmla="*/ 375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84"/>
                <a:gd name="T65" fmla="*/ 18 w 18"/>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84">
                  <a:moveTo>
                    <a:pt x="0" y="375"/>
                  </a:moveTo>
                  <a:lnTo>
                    <a:pt x="0" y="379"/>
                  </a:lnTo>
                  <a:lnTo>
                    <a:pt x="2" y="379"/>
                  </a:lnTo>
                  <a:lnTo>
                    <a:pt x="5" y="382"/>
                  </a:lnTo>
                  <a:lnTo>
                    <a:pt x="7" y="382"/>
                  </a:lnTo>
                  <a:lnTo>
                    <a:pt x="9" y="384"/>
                  </a:lnTo>
                  <a:lnTo>
                    <a:pt x="11" y="382"/>
                  </a:lnTo>
                  <a:lnTo>
                    <a:pt x="13" y="382"/>
                  </a:lnTo>
                  <a:lnTo>
                    <a:pt x="13" y="379"/>
                  </a:lnTo>
                  <a:lnTo>
                    <a:pt x="15" y="379"/>
                  </a:lnTo>
                  <a:lnTo>
                    <a:pt x="15" y="377"/>
                  </a:lnTo>
                  <a:lnTo>
                    <a:pt x="18" y="375"/>
                  </a:lnTo>
                  <a:lnTo>
                    <a:pt x="18" y="9"/>
                  </a:lnTo>
                  <a:lnTo>
                    <a:pt x="15" y="7"/>
                  </a:lnTo>
                  <a:lnTo>
                    <a:pt x="15" y="5"/>
                  </a:lnTo>
                  <a:lnTo>
                    <a:pt x="13" y="2"/>
                  </a:lnTo>
                  <a:lnTo>
                    <a:pt x="13" y="0"/>
                  </a:lnTo>
                  <a:lnTo>
                    <a:pt x="5" y="0"/>
                  </a:lnTo>
                  <a:lnTo>
                    <a:pt x="0" y="5"/>
                  </a:lnTo>
                  <a:lnTo>
                    <a:pt x="0" y="9"/>
                  </a:lnTo>
                  <a:lnTo>
                    <a:pt x="0" y="375"/>
                  </a:lnTo>
                  <a:close/>
                </a:path>
              </a:pathLst>
            </a:custGeom>
            <a:solidFill>
              <a:srgbClr val="000000"/>
            </a:solidFill>
            <a:ln w="9525">
              <a:solidFill>
                <a:srgbClr val="FFFFFF"/>
              </a:solidFill>
              <a:round/>
              <a:headEnd/>
              <a:tailEnd/>
            </a:ln>
          </p:spPr>
          <p:txBody>
            <a:bodyPr/>
            <a:lstStyle/>
            <a:p>
              <a:pPr>
                <a:buNone/>
              </a:pPr>
              <a:endParaRPr lang="en-US"/>
            </a:p>
          </p:txBody>
        </p:sp>
        <p:sp>
          <p:nvSpPr>
            <p:cNvPr id="34826" name="Freeform 8"/>
            <p:cNvSpPr>
              <a:spLocks/>
            </p:cNvSpPr>
            <p:nvPr/>
          </p:nvSpPr>
          <p:spPr bwMode="auto">
            <a:xfrm>
              <a:off x="1342" y="2798"/>
              <a:ext cx="57" cy="18"/>
            </a:xfrm>
            <a:custGeom>
              <a:avLst/>
              <a:gdLst>
                <a:gd name="T0" fmla="*/ 9 w 57"/>
                <a:gd name="T1" fmla="*/ 0 h 18"/>
                <a:gd name="T2" fmla="*/ 5 w 57"/>
                <a:gd name="T3" fmla="*/ 0 h 18"/>
                <a:gd name="T4" fmla="*/ 0 w 57"/>
                <a:gd name="T5" fmla="*/ 5 h 18"/>
                <a:gd name="T6" fmla="*/ 0 w 57"/>
                <a:gd name="T7" fmla="*/ 13 h 18"/>
                <a:gd name="T8" fmla="*/ 2 w 57"/>
                <a:gd name="T9" fmla="*/ 13 h 18"/>
                <a:gd name="T10" fmla="*/ 5 w 57"/>
                <a:gd name="T11" fmla="*/ 16 h 18"/>
                <a:gd name="T12" fmla="*/ 7 w 57"/>
                <a:gd name="T13" fmla="*/ 16 h 18"/>
                <a:gd name="T14" fmla="*/ 9 w 57"/>
                <a:gd name="T15" fmla="*/ 18 h 18"/>
                <a:gd name="T16" fmla="*/ 48 w 57"/>
                <a:gd name="T17" fmla="*/ 18 h 18"/>
                <a:gd name="T18" fmla="*/ 50 w 57"/>
                <a:gd name="T19" fmla="*/ 16 h 18"/>
                <a:gd name="T20" fmla="*/ 52 w 57"/>
                <a:gd name="T21" fmla="*/ 16 h 18"/>
                <a:gd name="T22" fmla="*/ 52 w 57"/>
                <a:gd name="T23" fmla="*/ 13 h 18"/>
                <a:gd name="T24" fmla="*/ 54 w 57"/>
                <a:gd name="T25" fmla="*/ 13 h 18"/>
                <a:gd name="T26" fmla="*/ 54 w 57"/>
                <a:gd name="T27" fmla="*/ 11 h 18"/>
                <a:gd name="T28" fmla="*/ 57 w 57"/>
                <a:gd name="T29" fmla="*/ 9 h 18"/>
                <a:gd name="T30" fmla="*/ 54 w 57"/>
                <a:gd name="T31" fmla="*/ 7 h 18"/>
                <a:gd name="T32" fmla="*/ 54 w 57"/>
                <a:gd name="T33" fmla="*/ 5 h 18"/>
                <a:gd name="T34" fmla="*/ 52 w 57"/>
                <a:gd name="T35" fmla="*/ 3 h 18"/>
                <a:gd name="T36" fmla="*/ 52 w 57"/>
                <a:gd name="T37" fmla="*/ 0 h 18"/>
                <a:gd name="T38" fmla="*/ 48 w 57"/>
                <a:gd name="T39" fmla="*/ 0 h 18"/>
                <a:gd name="T40" fmla="*/ 9 w 5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8"/>
                <a:gd name="T65" fmla="*/ 57 w 5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8">
                  <a:moveTo>
                    <a:pt x="9" y="0"/>
                  </a:moveTo>
                  <a:lnTo>
                    <a:pt x="5" y="0"/>
                  </a:lnTo>
                  <a:lnTo>
                    <a:pt x="0" y="5"/>
                  </a:lnTo>
                  <a:lnTo>
                    <a:pt x="0" y="13"/>
                  </a:lnTo>
                  <a:lnTo>
                    <a:pt x="2" y="13"/>
                  </a:lnTo>
                  <a:lnTo>
                    <a:pt x="5" y="16"/>
                  </a:lnTo>
                  <a:lnTo>
                    <a:pt x="7" y="16"/>
                  </a:lnTo>
                  <a:lnTo>
                    <a:pt x="9" y="18"/>
                  </a:lnTo>
                  <a:lnTo>
                    <a:pt x="48" y="18"/>
                  </a:lnTo>
                  <a:lnTo>
                    <a:pt x="50" y="16"/>
                  </a:lnTo>
                  <a:lnTo>
                    <a:pt x="52" y="16"/>
                  </a:lnTo>
                  <a:lnTo>
                    <a:pt x="52" y="13"/>
                  </a:lnTo>
                  <a:lnTo>
                    <a:pt x="54" y="13"/>
                  </a:lnTo>
                  <a:lnTo>
                    <a:pt x="54" y="11"/>
                  </a:lnTo>
                  <a:lnTo>
                    <a:pt x="57" y="9"/>
                  </a:lnTo>
                  <a:lnTo>
                    <a:pt x="54" y="7"/>
                  </a:lnTo>
                  <a:lnTo>
                    <a:pt x="54" y="5"/>
                  </a:lnTo>
                  <a:lnTo>
                    <a:pt x="52" y="3"/>
                  </a:lnTo>
                  <a:lnTo>
                    <a:pt x="52" y="0"/>
                  </a:lnTo>
                  <a:lnTo>
                    <a:pt x="48" y="0"/>
                  </a:lnTo>
                  <a:lnTo>
                    <a:pt x="9" y="0"/>
                  </a:lnTo>
                  <a:close/>
                </a:path>
              </a:pathLst>
            </a:custGeom>
            <a:solidFill>
              <a:srgbClr val="000000"/>
            </a:solidFill>
            <a:ln w="9525">
              <a:noFill/>
              <a:round/>
              <a:headEnd/>
              <a:tailEnd/>
            </a:ln>
          </p:spPr>
          <p:txBody>
            <a:bodyPr/>
            <a:lstStyle/>
            <a:p>
              <a:pPr>
                <a:buNone/>
              </a:pPr>
              <a:endParaRPr lang="en-US"/>
            </a:p>
          </p:txBody>
        </p:sp>
        <p:sp>
          <p:nvSpPr>
            <p:cNvPr id="34827" name="Freeform 9"/>
            <p:cNvSpPr>
              <a:spLocks/>
            </p:cNvSpPr>
            <p:nvPr/>
          </p:nvSpPr>
          <p:spPr bwMode="auto">
            <a:xfrm>
              <a:off x="1342" y="2473"/>
              <a:ext cx="57" cy="18"/>
            </a:xfrm>
            <a:custGeom>
              <a:avLst/>
              <a:gdLst>
                <a:gd name="T0" fmla="*/ 9 w 57"/>
                <a:gd name="T1" fmla="*/ 0 h 18"/>
                <a:gd name="T2" fmla="*/ 5 w 57"/>
                <a:gd name="T3" fmla="*/ 0 h 18"/>
                <a:gd name="T4" fmla="*/ 0 w 57"/>
                <a:gd name="T5" fmla="*/ 5 h 18"/>
                <a:gd name="T6" fmla="*/ 0 w 57"/>
                <a:gd name="T7" fmla="*/ 13 h 18"/>
                <a:gd name="T8" fmla="*/ 2 w 57"/>
                <a:gd name="T9" fmla="*/ 13 h 18"/>
                <a:gd name="T10" fmla="*/ 5 w 57"/>
                <a:gd name="T11" fmla="*/ 16 h 18"/>
                <a:gd name="T12" fmla="*/ 7 w 57"/>
                <a:gd name="T13" fmla="*/ 16 h 18"/>
                <a:gd name="T14" fmla="*/ 9 w 57"/>
                <a:gd name="T15" fmla="*/ 18 h 18"/>
                <a:gd name="T16" fmla="*/ 48 w 57"/>
                <a:gd name="T17" fmla="*/ 18 h 18"/>
                <a:gd name="T18" fmla="*/ 50 w 57"/>
                <a:gd name="T19" fmla="*/ 16 h 18"/>
                <a:gd name="T20" fmla="*/ 52 w 57"/>
                <a:gd name="T21" fmla="*/ 16 h 18"/>
                <a:gd name="T22" fmla="*/ 52 w 57"/>
                <a:gd name="T23" fmla="*/ 13 h 18"/>
                <a:gd name="T24" fmla="*/ 54 w 57"/>
                <a:gd name="T25" fmla="*/ 13 h 18"/>
                <a:gd name="T26" fmla="*/ 54 w 57"/>
                <a:gd name="T27" fmla="*/ 11 h 18"/>
                <a:gd name="T28" fmla="*/ 57 w 57"/>
                <a:gd name="T29" fmla="*/ 9 h 18"/>
                <a:gd name="T30" fmla="*/ 54 w 57"/>
                <a:gd name="T31" fmla="*/ 7 h 18"/>
                <a:gd name="T32" fmla="*/ 54 w 57"/>
                <a:gd name="T33" fmla="*/ 5 h 18"/>
                <a:gd name="T34" fmla="*/ 52 w 57"/>
                <a:gd name="T35" fmla="*/ 3 h 18"/>
                <a:gd name="T36" fmla="*/ 52 w 57"/>
                <a:gd name="T37" fmla="*/ 0 h 18"/>
                <a:gd name="T38" fmla="*/ 48 w 57"/>
                <a:gd name="T39" fmla="*/ 0 h 18"/>
                <a:gd name="T40" fmla="*/ 9 w 5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8"/>
                <a:gd name="T65" fmla="*/ 57 w 5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8">
                  <a:moveTo>
                    <a:pt x="9" y="0"/>
                  </a:moveTo>
                  <a:lnTo>
                    <a:pt x="5" y="0"/>
                  </a:lnTo>
                  <a:lnTo>
                    <a:pt x="0" y="5"/>
                  </a:lnTo>
                  <a:lnTo>
                    <a:pt x="0" y="13"/>
                  </a:lnTo>
                  <a:lnTo>
                    <a:pt x="2" y="13"/>
                  </a:lnTo>
                  <a:lnTo>
                    <a:pt x="5" y="16"/>
                  </a:lnTo>
                  <a:lnTo>
                    <a:pt x="7" y="16"/>
                  </a:lnTo>
                  <a:lnTo>
                    <a:pt x="9" y="18"/>
                  </a:lnTo>
                  <a:lnTo>
                    <a:pt x="48" y="18"/>
                  </a:lnTo>
                  <a:lnTo>
                    <a:pt x="50" y="16"/>
                  </a:lnTo>
                  <a:lnTo>
                    <a:pt x="52" y="16"/>
                  </a:lnTo>
                  <a:lnTo>
                    <a:pt x="52" y="13"/>
                  </a:lnTo>
                  <a:lnTo>
                    <a:pt x="54" y="13"/>
                  </a:lnTo>
                  <a:lnTo>
                    <a:pt x="54" y="11"/>
                  </a:lnTo>
                  <a:lnTo>
                    <a:pt x="57" y="9"/>
                  </a:lnTo>
                  <a:lnTo>
                    <a:pt x="54" y="7"/>
                  </a:lnTo>
                  <a:lnTo>
                    <a:pt x="54" y="5"/>
                  </a:lnTo>
                  <a:lnTo>
                    <a:pt x="52" y="3"/>
                  </a:lnTo>
                  <a:lnTo>
                    <a:pt x="52" y="0"/>
                  </a:lnTo>
                  <a:lnTo>
                    <a:pt x="48" y="0"/>
                  </a:lnTo>
                  <a:lnTo>
                    <a:pt x="9" y="0"/>
                  </a:lnTo>
                  <a:close/>
                </a:path>
              </a:pathLst>
            </a:custGeom>
            <a:solidFill>
              <a:srgbClr val="000000"/>
            </a:solidFill>
            <a:ln w="9525">
              <a:noFill/>
              <a:round/>
              <a:headEnd/>
              <a:tailEnd/>
            </a:ln>
          </p:spPr>
          <p:txBody>
            <a:bodyPr/>
            <a:lstStyle/>
            <a:p>
              <a:pPr>
                <a:buNone/>
              </a:pPr>
              <a:endParaRPr lang="en-US"/>
            </a:p>
          </p:txBody>
        </p:sp>
        <p:sp>
          <p:nvSpPr>
            <p:cNvPr id="34828" name="Freeform 10"/>
            <p:cNvSpPr>
              <a:spLocks/>
            </p:cNvSpPr>
            <p:nvPr/>
          </p:nvSpPr>
          <p:spPr bwMode="auto">
            <a:xfrm>
              <a:off x="1342" y="2148"/>
              <a:ext cx="57" cy="18"/>
            </a:xfrm>
            <a:custGeom>
              <a:avLst/>
              <a:gdLst>
                <a:gd name="T0" fmla="*/ 9 w 57"/>
                <a:gd name="T1" fmla="*/ 0 h 18"/>
                <a:gd name="T2" fmla="*/ 5 w 57"/>
                <a:gd name="T3" fmla="*/ 0 h 18"/>
                <a:gd name="T4" fmla="*/ 0 w 57"/>
                <a:gd name="T5" fmla="*/ 5 h 18"/>
                <a:gd name="T6" fmla="*/ 0 w 57"/>
                <a:gd name="T7" fmla="*/ 13 h 18"/>
                <a:gd name="T8" fmla="*/ 2 w 57"/>
                <a:gd name="T9" fmla="*/ 13 h 18"/>
                <a:gd name="T10" fmla="*/ 5 w 57"/>
                <a:gd name="T11" fmla="*/ 16 h 18"/>
                <a:gd name="T12" fmla="*/ 7 w 57"/>
                <a:gd name="T13" fmla="*/ 16 h 18"/>
                <a:gd name="T14" fmla="*/ 9 w 57"/>
                <a:gd name="T15" fmla="*/ 18 h 18"/>
                <a:gd name="T16" fmla="*/ 48 w 57"/>
                <a:gd name="T17" fmla="*/ 18 h 18"/>
                <a:gd name="T18" fmla="*/ 50 w 57"/>
                <a:gd name="T19" fmla="*/ 16 h 18"/>
                <a:gd name="T20" fmla="*/ 52 w 57"/>
                <a:gd name="T21" fmla="*/ 16 h 18"/>
                <a:gd name="T22" fmla="*/ 52 w 57"/>
                <a:gd name="T23" fmla="*/ 13 h 18"/>
                <a:gd name="T24" fmla="*/ 54 w 57"/>
                <a:gd name="T25" fmla="*/ 13 h 18"/>
                <a:gd name="T26" fmla="*/ 54 w 57"/>
                <a:gd name="T27" fmla="*/ 11 h 18"/>
                <a:gd name="T28" fmla="*/ 57 w 57"/>
                <a:gd name="T29" fmla="*/ 9 h 18"/>
                <a:gd name="T30" fmla="*/ 54 w 57"/>
                <a:gd name="T31" fmla="*/ 7 h 18"/>
                <a:gd name="T32" fmla="*/ 54 w 57"/>
                <a:gd name="T33" fmla="*/ 5 h 18"/>
                <a:gd name="T34" fmla="*/ 52 w 57"/>
                <a:gd name="T35" fmla="*/ 3 h 18"/>
                <a:gd name="T36" fmla="*/ 52 w 57"/>
                <a:gd name="T37" fmla="*/ 0 h 18"/>
                <a:gd name="T38" fmla="*/ 48 w 57"/>
                <a:gd name="T39" fmla="*/ 0 h 18"/>
                <a:gd name="T40" fmla="*/ 9 w 5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8"/>
                <a:gd name="T65" fmla="*/ 57 w 5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8">
                  <a:moveTo>
                    <a:pt x="9" y="0"/>
                  </a:moveTo>
                  <a:lnTo>
                    <a:pt x="5" y="0"/>
                  </a:lnTo>
                  <a:lnTo>
                    <a:pt x="0" y="5"/>
                  </a:lnTo>
                  <a:lnTo>
                    <a:pt x="0" y="13"/>
                  </a:lnTo>
                  <a:lnTo>
                    <a:pt x="2" y="13"/>
                  </a:lnTo>
                  <a:lnTo>
                    <a:pt x="5" y="16"/>
                  </a:lnTo>
                  <a:lnTo>
                    <a:pt x="7" y="16"/>
                  </a:lnTo>
                  <a:lnTo>
                    <a:pt x="9" y="18"/>
                  </a:lnTo>
                  <a:lnTo>
                    <a:pt x="48" y="18"/>
                  </a:lnTo>
                  <a:lnTo>
                    <a:pt x="50" y="16"/>
                  </a:lnTo>
                  <a:lnTo>
                    <a:pt x="52" y="16"/>
                  </a:lnTo>
                  <a:lnTo>
                    <a:pt x="52" y="13"/>
                  </a:lnTo>
                  <a:lnTo>
                    <a:pt x="54" y="13"/>
                  </a:lnTo>
                  <a:lnTo>
                    <a:pt x="54" y="11"/>
                  </a:lnTo>
                  <a:lnTo>
                    <a:pt x="57" y="9"/>
                  </a:lnTo>
                  <a:lnTo>
                    <a:pt x="54" y="7"/>
                  </a:lnTo>
                  <a:lnTo>
                    <a:pt x="54" y="5"/>
                  </a:lnTo>
                  <a:lnTo>
                    <a:pt x="52" y="3"/>
                  </a:lnTo>
                  <a:lnTo>
                    <a:pt x="52" y="0"/>
                  </a:lnTo>
                  <a:lnTo>
                    <a:pt x="48" y="0"/>
                  </a:lnTo>
                  <a:lnTo>
                    <a:pt x="9" y="0"/>
                  </a:lnTo>
                  <a:close/>
                </a:path>
              </a:pathLst>
            </a:custGeom>
            <a:solidFill>
              <a:srgbClr val="000000"/>
            </a:solidFill>
            <a:ln w="9525">
              <a:noFill/>
              <a:round/>
              <a:headEnd/>
              <a:tailEnd/>
            </a:ln>
          </p:spPr>
          <p:txBody>
            <a:bodyPr/>
            <a:lstStyle/>
            <a:p>
              <a:pPr>
                <a:buNone/>
              </a:pPr>
              <a:endParaRPr lang="en-US"/>
            </a:p>
          </p:txBody>
        </p:sp>
        <p:sp>
          <p:nvSpPr>
            <p:cNvPr id="34829" name="Freeform 11"/>
            <p:cNvSpPr>
              <a:spLocks/>
            </p:cNvSpPr>
            <p:nvPr/>
          </p:nvSpPr>
          <p:spPr bwMode="auto">
            <a:xfrm>
              <a:off x="1342" y="1823"/>
              <a:ext cx="57" cy="18"/>
            </a:xfrm>
            <a:custGeom>
              <a:avLst/>
              <a:gdLst>
                <a:gd name="T0" fmla="*/ 9 w 57"/>
                <a:gd name="T1" fmla="*/ 0 h 18"/>
                <a:gd name="T2" fmla="*/ 5 w 57"/>
                <a:gd name="T3" fmla="*/ 0 h 18"/>
                <a:gd name="T4" fmla="*/ 0 w 57"/>
                <a:gd name="T5" fmla="*/ 5 h 18"/>
                <a:gd name="T6" fmla="*/ 0 w 57"/>
                <a:gd name="T7" fmla="*/ 13 h 18"/>
                <a:gd name="T8" fmla="*/ 2 w 57"/>
                <a:gd name="T9" fmla="*/ 13 h 18"/>
                <a:gd name="T10" fmla="*/ 5 w 57"/>
                <a:gd name="T11" fmla="*/ 16 h 18"/>
                <a:gd name="T12" fmla="*/ 7 w 57"/>
                <a:gd name="T13" fmla="*/ 16 h 18"/>
                <a:gd name="T14" fmla="*/ 9 w 57"/>
                <a:gd name="T15" fmla="*/ 18 h 18"/>
                <a:gd name="T16" fmla="*/ 48 w 57"/>
                <a:gd name="T17" fmla="*/ 18 h 18"/>
                <a:gd name="T18" fmla="*/ 50 w 57"/>
                <a:gd name="T19" fmla="*/ 16 h 18"/>
                <a:gd name="T20" fmla="*/ 52 w 57"/>
                <a:gd name="T21" fmla="*/ 16 h 18"/>
                <a:gd name="T22" fmla="*/ 52 w 57"/>
                <a:gd name="T23" fmla="*/ 13 h 18"/>
                <a:gd name="T24" fmla="*/ 54 w 57"/>
                <a:gd name="T25" fmla="*/ 13 h 18"/>
                <a:gd name="T26" fmla="*/ 54 w 57"/>
                <a:gd name="T27" fmla="*/ 11 h 18"/>
                <a:gd name="T28" fmla="*/ 57 w 57"/>
                <a:gd name="T29" fmla="*/ 9 h 18"/>
                <a:gd name="T30" fmla="*/ 54 w 57"/>
                <a:gd name="T31" fmla="*/ 7 h 18"/>
                <a:gd name="T32" fmla="*/ 54 w 57"/>
                <a:gd name="T33" fmla="*/ 5 h 18"/>
                <a:gd name="T34" fmla="*/ 52 w 57"/>
                <a:gd name="T35" fmla="*/ 3 h 18"/>
                <a:gd name="T36" fmla="*/ 52 w 57"/>
                <a:gd name="T37" fmla="*/ 0 h 18"/>
                <a:gd name="T38" fmla="*/ 48 w 57"/>
                <a:gd name="T39" fmla="*/ 0 h 18"/>
                <a:gd name="T40" fmla="*/ 9 w 5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8"/>
                <a:gd name="T65" fmla="*/ 57 w 5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8">
                  <a:moveTo>
                    <a:pt x="9" y="0"/>
                  </a:moveTo>
                  <a:lnTo>
                    <a:pt x="5" y="0"/>
                  </a:lnTo>
                  <a:lnTo>
                    <a:pt x="0" y="5"/>
                  </a:lnTo>
                  <a:lnTo>
                    <a:pt x="0" y="13"/>
                  </a:lnTo>
                  <a:lnTo>
                    <a:pt x="2" y="13"/>
                  </a:lnTo>
                  <a:lnTo>
                    <a:pt x="5" y="16"/>
                  </a:lnTo>
                  <a:lnTo>
                    <a:pt x="7" y="16"/>
                  </a:lnTo>
                  <a:lnTo>
                    <a:pt x="9" y="18"/>
                  </a:lnTo>
                  <a:lnTo>
                    <a:pt x="48" y="18"/>
                  </a:lnTo>
                  <a:lnTo>
                    <a:pt x="50" y="16"/>
                  </a:lnTo>
                  <a:lnTo>
                    <a:pt x="52" y="16"/>
                  </a:lnTo>
                  <a:lnTo>
                    <a:pt x="52" y="13"/>
                  </a:lnTo>
                  <a:lnTo>
                    <a:pt x="54" y="13"/>
                  </a:lnTo>
                  <a:lnTo>
                    <a:pt x="54" y="11"/>
                  </a:lnTo>
                  <a:lnTo>
                    <a:pt x="57" y="9"/>
                  </a:lnTo>
                  <a:lnTo>
                    <a:pt x="54" y="7"/>
                  </a:lnTo>
                  <a:lnTo>
                    <a:pt x="54" y="5"/>
                  </a:lnTo>
                  <a:lnTo>
                    <a:pt x="52" y="3"/>
                  </a:lnTo>
                  <a:lnTo>
                    <a:pt x="52" y="0"/>
                  </a:lnTo>
                  <a:lnTo>
                    <a:pt x="48" y="0"/>
                  </a:lnTo>
                  <a:lnTo>
                    <a:pt x="9" y="0"/>
                  </a:lnTo>
                  <a:close/>
                </a:path>
              </a:pathLst>
            </a:custGeom>
            <a:solidFill>
              <a:srgbClr val="000000"/>
            </a:solidFill>
            <a:ln w="9525">
              <a:noFill/>
              <a:round/>
              <a:headEnd/>
              <a:tailEnd/>
            </a:ln>
          </p:spPr>
          <p:txBody>
            <a:bodyPr/>
            <a:lstStyle/>
            <a:p>
              <a:pPr>
                <a:buNone/>
              </a:pPr>
              <a:endParaRPr lang="en-US"/>
            </a:p>
          </p:txBody>
        </p:sp>
        <p:sp>
          <p:nvSpPr>
            <p:cNvPr id="34830" name="Freeform 12"/>
            <p:cNvSpPr>
              <a:spLocks/>
            </p:cNvSpPr>
            <p:nvPr/>
          </p:nvSpPr>
          <p:spPr bwMode="auto">
            <a:xfrm>
              <a:off x="1342" y="1498"/>
              <a:ext cx="57" cy="18"/>
            </a:xfrm>
            <a:custGeom>
              <a:avLst/>
              <a:gdLst>
                <a:gd name="T0" fmla="*/ 9 w 57"/>
                <a:gd name="T1" fmla="*/ 0 h 18"/>
                <a:gd name="T2" fmla="*/ 5 w 57"/>
                <a:gd name="T3" fmla="*/ 0 h 18"/>
                <a:gd name="T4" fmla="*/ 0 w 57"/>
                <a:gd name="T5" fmla="*/ 5 h 18"/>
                <a:gd name="T6" fmla="*/ 0 w 57"/>
                <a:gd name="T7" fmla="*/ 13 h 18"/>
                <a:gd name="T8" fmla="*/ 2 w 57"/>
                <a:gd name="T9" fmla="*/ 13 h 18"/>
                <a:gd name="T10" fmla="*/ 5 w 57"/>
                <a:gd name="T11" fmla="*/ 16 h 18"/>
                <a:gd name="T12" fmla="*/ 7 w 57"/>
                <a:gd name="T13" fmla="*/ 16 h 18"/>
                <a:gd name="T14" fmla="*/ 9 w 57"/>
                <a:gd name="T15" fmla="*/ 18 h 18"/>
                <a:gd name="T16" fmla="*/ 48 w 57"/>
                <a:gd name="T17" fmla="*/ 18 h 18"/>
                <a:gd name="T18" fmla="*/ 50 w 57"/>
                <a:gd name="T19" fmla="*/ 16 h 18"/>
                <a:gd name="T20" fmla="*/ 52 w 57"/>
                <a:gd name="T21" fmla="*/ 16 h 18"/>
                <a:gd name="T22" fmla="*/ 52 w 57"/>
                <a:gd name="T23" fmla="*/ 13 h 18"/>
                <a:gd name="T24" fmla="*/ 54 w 57"/>
                <a:gd name="T25" fmla="*/ 13 h 18"/>
                <a:gd name="T26" fmla="*/ 54 w 57"/>
                <a:gd name="T27" fmla="*/ 11 h 18"/>
                <a:gd name="T28" fmla="*/ 57 w 57"/>
                <a:gd name="T29" fmla="*/ 9 h 18"/>
                <a:gd name="T30" fmla="*/ 54 w 57"/>
                <a:gd name="T31" fmla="*/ 7 h 18"/>
                <a:gd name="T32" fmla="*/ 54 w 57"/>
                <a:gd name="T33" fmla="*/ 5 h 18"/>
                <a:gd name="T34" fmla="*/ 52 w 57"/>
                <a:gd name="T35" fmla="*/ 3 h 18"/>
                <a:gd name="T36" fmla="*/ 52 w 57"/>
                <a:gd name="T37" fmla="*/ 0 h 18"/>
                <a:gd name="T38" fmla="*/ 48 w 57"/>
                <a:gd name="T39" fmla="*/ 0 h 18"/>
                <a:gd name="T40" fmla="*/ 9 w 5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8"/>
                <a:gd name="T65" fmla="*/ 57 w 5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8">
                  <a:moveTo>
                    <a:pt x="9" y="0"/>
                  </a:moveTo>
                  <a:lnTo>
                    <a:pt x="5" y="0"/>
                  </a:lnTo>
                  <a:lnTo>
                    <a:pt x="0" y="5"/>
                  </a:lnTo>
                  <a:lnTo>
                    <a:pt x="0" y="13"/>
                  </a:lnTo>
                  <a:lnTo>
                    <a:pt x="2" y="13"/>
                  </a:lnTo>
                  <a:lnTo>
                    <a:pt x="5" y="16"/>
                  </a:lnTo>
                  <a:lnTo>
                    <a:pt x="7" y="16"/>
                  </a:lnTo>
                  <a:lnTo>
                    <a:pt x="9" y="18"/>
                  </a:lnTo>
                  <a:lnTo>
                    <a:pt x="48" y="18"/>
                  </a:lnTo>
                  <a:lnTo>
                    <a:pt x="50" y="16"/>
                  </a:lnTo>
                  <a:lnTo>
                    <a:pt x="52" y="16"/>
                  </a:lnTo>
                  <a:lnTo>
                    <a:pt x="52" y="13"/>
                  </a:lnTo>
                  <a:lnTo>
                    <a:pt x="54" y="13"/>
                  </a:lnTo>
                  <a:lnTo>
                    <a:pt x="54" y="11"/>
                  </a:lnTo>
                  <a:lnTo>
                    <a:pt x="57" y="9"/>
                  </a:lnTo>
                  <a:lnTo>
                    <a:pt x="54" y="7"/>
                  </a:lnTo>
                  <a:lnTo>
                    <a:pt x="54" y="5"/>
                  </a:lnTo>
                  <a:lnTo>
                    <a:pt x="52" y="3"/>
                  </a:lnTo>
                  <a:lnTo>
                    <a:pt x="52" y="0"/>
                  </a:lnTo>
                  <a:lnTo>
                    <a:pt x="48" y="0"/>
                  </a:lnTo>
                  <a:lnTo>
                    <a:pt x="9" y="0"/>
                  </a:lnTo>
                  <a:close/>
                </a:path>
              </a:pathLst>
            </a:custGeom>
            <a:solidFill>
              <a:srgbClr val="000000"/>
            </a:solidFill>
            <a:ln w="9525">
              <a:noFill/>
              <a:round/>
              <a:headEnd/>
              <a:tailEnd/>
            </a:ln>
          </p:spPr>
          <p:txBody>
            <a:bodyPr/>
            <a:lstStyle/>
            <a:p>
              <a:pPr>
                <a:buNone/>
              </a:pPr>
              <a:endParaRPr lang="en-US"/>
            </a:p>
          </p:txBody>
        </p:sp>
        <p:sp>
          <p:nvSpPr>
            <p:cNvPr id="34831" name="Freeform 13"/>
            <p:cNvSpPr>
              <a:spLocks/>
            </p:cNvSpPr>
            <p:nvPr/>
          </p:nvSpPr>
          <p:spPr bwMode="auto">
            <a:xfrm>
              <a:off x="1342" y="1173"/>
              <a:ext cx="57" cy="18"/>
            </a:xfrm>
            <a:custGeom>
              <a:avLst/>
              <a:gdLst>
                <a:gd name="T0" fmla="*/ 9 w 57"/>
                <a:gd name="T1" fmla="*/ 0 h 18"/>
                <a:gd name="T2" fmla="*/ 5 w 57"/>
                <a:gd name="T3" fmla="*/ 0 h 18"/>
                <a:gd name="T4" fmla="*/ 0 w 57"/>
                <a:gd name="T5" fmla="*/ 5 h 18"/>
                <a:gd name="T6" fmla="*/ 0 w 57"/>
                <a:gd name="T7" fmla="*/ 13 h 18"/>
                <a:gd name="T8" fmla="*/ 2 w 57"/>
                <a:gd name="T9" fmla="*/ 13 h 18"/>
                <a:gd name="T10" fmla="*/ 5 w 57"/>
                <a:gd name="T11" fmla="*/ 16 h 18"/>
                <a:gd name="T12" fmla="*/ 7 w 57"/>
                <a:gd name="T13" fmla="*/ 16 h 18"/>
                <a:gd name="T14" fmla="*/ 9 w 57"/>
                <a:gd name="T15" fmla="*/ 18 h 18"/>
                <a:gd name="T16" fmla="*/ 48 w 57"/>
                <a:gd name="T17" fmla="*/ 18 h 18"/>
                <a:gd name="T18" fmla="*/ 50 w 57"/>
                <a:gd name="T19" fmla="*/ 16 h 18"/>
                <a:gd name="T20" fmla="*/ 52 w 57"/>
                <a:gd name="T21" fmla="*/ 16 h 18"/>
                <a:gd name="T22" fmla="*/ 52 w 57"/>
                <a:gd name="T23" fmla="*/ 13 h 18"/>
                <a:gd name="T24" fmla="*/ 54 w 57"/>
                <a:gd name="T25" fmla="*/ 13 h 18"/>
                <a:gd name="T26" fmla="*/ 54 w 57"/>
                <a:gd name="T27" fmla="*/ 11 h 18"/>
                <a:gd name="T28" fmla="*/ 57 w 57"/>
                <a:gd name="T29" fmla="*/ 9 h 18"/>
                <a:gd name="T30" fmla="*/ 54 w 57"/>
                <a:gd name="T31" fmla="*/ 7 h 18"/>
                <a:gd name="T32" fmla="*/ 54 w 57"/>
                <a:gd name="T33" fmla="*/ 5 h 18"/>
                <a:gd name="T34" fmla="*/ 52 w 57"/>
                <a:gd name="T35" fmla="*/ 3 h 18"/>
                <a:gd name="T36" fmla="*/ 52 w 57"/>
                <a:gd name="T37" fmla="*/ 0 h 18"/>
                <a:gd name="T38" fmla="*/ 48 w 57"/>
                <a:gd name="T39" fmla="*/ 0 h 18"/>
                <a:gd name="T40" fmla="*/ 9 w 5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8"/>
                <a:gd name="T65" fmla="*/ 57 w 5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8">
                  <a:moveTo>
                    <a:pt x="9" y="0"/>
                  </a:moveTo>
                  <a:lnTo>
                    <a:pt x="5" y="0"/>
                  </a:lnTo>
                  <a:lnTo>
                    <a:pt x="0" y="5"/>
                  </a:lnTo>
                  <a:lnTo>
                    <a:pt x="0" y="13"/>
                  </a:lnTo>
                  <a:lnTo>
                    <a:pt x="2" y="13"/>
                  </a:lnTo>
                  <a:lnTo>
                    <a:pt x="5" y="16"/>
                  </a:lnTo>
                  <a:lnTo>
                    <a:pt x="7" y="16"/>
                  </a:lnTo>
                  <a:lnTo>
                    <a:pt x="9" y="18"/>
                  </a:lnTo>
                  <a:lnTo>
                    <a:pt x="48" y="18"/>
                  </a:lnTo>
                  <a:lnTo>
                    <a:pt x="50" y="16"/>
                  </a:lnTo>
                  <a:lnTo>
                    <a:pt x="52" y="16"/>
                  </a:lnTo>
                  <a:lnTo>
                    <a:pt x="52" y="13"/>
                  </a:lnTo>
                  <a:lnTo>
                    <a:pt x="54" y="13"/>
                  </a:lnTo>
                  <a:lnTo>
                    <a:pt x="54" y="11"/>
                  </a:lnTo>
                  <a:lnTo>
                    <a:pt x="57" y="9"/>
                  </a:lnTo>
                  <a:lnTo>
                    <a:pt x="54" y="7"/>
                  </a:lnTo>
                  <a:lnTo>
                    <a:pt x="54" y="5"/>
                  </a:lnTo>
                  <a:lnTo>
                    <a:pt x="52" y="3"/>
                  </a:lnTo>
                  <a:lnTo>
                    <a:pt x="52" y="0"/>
                  </a:lnTo>
                  <a:lnTo>
                    <a:pt x="48" y="0"/>
                  </a:lnTo>
                  <a:lnTo>
                    <a:pt x="9" y="0"/>
                  </a:lnTo>
                  <a:close/>
                </a:path>
              </a:pathLst>
            </a:custGeom>
            <a:solidFill>
              <a:srgbClr val="000000"/>
            </a:solidFill>
            <a:ln w="9525">
              <a:noFill/>
              <a:round/>
              <a:headEnd/>
              <a:tailEnd/>
            </a:ln>
          </p:spPr>
          <p:txBody>
            <a:bodyPr/>
            <a:lstStyle/>
            <a:p>
              <a:pPr>
                <a:buNone/>
              </a:pPr>
              <a:endParaRPr lang="en-US"/>
            </a:p>
          </p:txBody>
        </p:sp>
        <p:sp>
          <p:nvSpPr>
            <p:cNvPr id="34832" name="Freeform 14"/>
            <p:cNvSpPr>
              <a:spLocks/>
            </p:cNvSpPr>
            <p:nvPr/>
          </p:nvSpPr>
          <p:spPr bwMode="auto">
            <a:xfrm>
              <a:off x="1342" y="3123"/>
              <a:ext cx="57" cy="18"/>
            </a:xfrm>
            <a:custGeom>
              <a:avLst/>
              <a:gdLst>
                <a:gd name="T0" fmla="*/ 9 w 57"/>
                <a:gd name="T1" fmla="*/ 0 h 18"/>
                <a:gd name="T2" fmla="*/ 5 w 57"/>
                <a:gd name="T3" fmla="*/ 0 h 18"/>
                <a:gd name="T4" fmla="*/ 0 w 57"/>
                <a:gd name="T5" fmla="*/ 5 h 18"/>
                <a:gd name="T6" fmla="*/ 0 w 57"/>
                <a:gd name="T7" fmla="*/ 13 h 18"/>
                <a:gd name="T8" fmla="*/ 2 w 57"/>
                <a:gd name="T9" fmla="*/ 13 h 18"/>
                <a:gd name="T10" fmla="*/ 5 w 57"/>
                <a:gd name="T11" fmla="*/ 16 h 18"/>
                <a:gd name="T12" fmla="*/ 7 w 57"/>
                <a:gd name="T13" fmla="*/ 16 h 18"/>
                <a:gd name="T14" fmla="*/ 9 w 57"/>
                <a:gd name="T15" fmla="*/ 18 h 18"/>
                <a:gd name="T16" fmla="*/ 48 w 57"/>
                <a:gd name="T17" fmla="*/ 18 h 18"/>
                <a:gd name="T18" fmla="*/ 50 w 57"/>
                <a:gd name="T19" fmla="*/ 16 h 18"/>
                <a:gd name="T20" fmla="*/ 52 w 57"/>
                <a:gd name="T21" fmla="*/ 16 h 18"/>
                <a:gd name="T22" fmla="*/ 52 w 57"/>
                <a:gd name="T23" fmla="*/ 13 h 18"/>
                <a:gd name="T24" fmla="*/ 54 w 57"/>
                <a:gd name="T25" fmla="*/ 13 h 18"/>
                <a:gd name="T26" fmla="*/ 54 w 57"/>
                <a:gd name="T27" fmla="*/ 11 h 18"/>
                <a:gd name="T28" fmla="*/ 57 w 57"/>
                <a:gd name="T29" fmla="*/ 9 h 18"/>
                <a:gd name="T30" fmla="*/ 54 w 57"/>
                <a:gd name="T31" fmla="*/ 7 h 18"/>
                <a:gd name="T32" fmla="*/ 54 w 57"/>
                <a:gd name="T33" fmla="*/ 5 h 18"/>
                <a:gd name="T34" fmla="*/ 52 w 57"/>
                <a:gd name="T35" fmla="*/ 3 h 18"/>
                <a:gd name="T36" fmla="*/ 52 w 57"/>
                <a:gd name="T37" fmla="*/ 0 h 18"/>
                <a:gd name="T38" fmla="*/ 48 w 57"/>
                <a:gd name="T39" fmla="*/ 0 h 18"/>
                <a:gd name="T40" fmla="*/ 9 w 5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8"/>
                <a:gd name="T65" fmla="*/ 57 w 5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8">
                  <a:moveTo>
                    <a:pt x="9" y="0"/>
                  </a:moveTo>
                  <a:lnTo>
                    <a:pt x="5" y="0"/>
                  </a:lnTo>
                  <a:lnTo>
                    <a:pt x="0" y="5"/>
                  </a:lnTo>
                  <a:lnTo>
                    <a:pt x="0" y="13"/>
                  </a:lnTo>
                  <a:lnTo>
                    <a:pt x="2" y="13"/>
                  </a:lnTo>
                  <a:lnTo>
                    <a:pt x="5" y="16"/>
                  </a:lnTo>
                  <a:lnTo>
                    <a:pt x="7" y="16"/>
                  </a:lnTo>
                  <a:lnTo>
                    <a:pt x="9" y="18"/>
                  </a:lnTo>
                  <a:lnTo>
                    <a:pt x="48" y="18"/>
                  </a:lnTo>
                  <a:lnTo>
                    <a:pt x="50" y="16"/>
                  </a:lnTo>
                  <a:lnTo>
                    <a:pt x="52" y="16"/>
                  </a:lnTo>
                  <a:lnTo>
                    <a:pt x="52" y="13"/>
                  </a:lnTo>
                  <a:lnTo>
                    <a:pt x="54" y="13"/>
                  </a:lnTo>
                  <a:lnTo>
                    <a:pt x="54" y="11"/>
                  </a:lnTo>
                  <a:lnTo>
                    <a:pt x="57" y="9"/>
                  </a:lnTo>
                  <a:lnTo>
                    <a:pt x="54" y="7"/>
                  </a:lnTo>
                  <a:lnTo>
                    <a:pt x="54" y="5"/>
                  </a:lnTo>
                  <a:lnTo>
                    <a:pt x="52" y="3"/>
                  </a:lnTo>
                  <a:lnTo>
                    <a:pt x="52" y="0"/>
                  </a:lnTo>
                  <a:lnTo>
                    <a:pt x="48" y="0"/>
                  </a:lnTo>
                  <a:lnTo>
                    <a:pt x="9" y="0"/>
                  </a:lnTo>
                  <a:close/>
                </a:path>
              </a:pathLst>
            </a:custGeom>
            <a:solidFill>
              <a:srgbClr val="000000"/>
            </a:solidFill>
            <a:ln w="9525">
              <a:noFill/>
              <a:round/>
              <a:headEnd/>
              <a:tailEnd/>
            </a:ln>
          </p:spPr>
          <p:txBody>
            <a:bodyPr/>
            <a:lstStyle/>
            <a:p>
              <a:pPr>
                <a:buNone/>
              </a:pPr>
              <a:endParaRPr lang="en-US"/>
            </a:p>
          </p:txBody>
        </p:sp>
        <p:sp>
          <p:nvSpPr>
            <p:cNvPr id="34833" name="Rectangle 15"/>
            <p:cNvSpPr>
              <a:spLocks noChangeArrowheads="1"/>
            </p:cNvSpPr>
            <p:nvPr/>
          </p:nvSpPr>
          <p:spPr bwMode="auto">
            <a:xfrm>
              <a:off x="1106" y="2408"/>
              <a:ext cx="154"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 2</a:t>
              </a:r>
              <a:endParaRPr lang="en-US" b="0">
                <a:solidFill>
                  <a:srgbClr val="FFFFFF"/>
                </a:solidFill>
                <a:latin typeface="Arial Black" pitchFamily="34" charset="0"/>
              </a:endParaRPr>
            </a:p>
          </p:txBody>
        </p:sp>
        <p:sp>
          <p:nvSpPr>
            <p:cNvPr id="34834" name="Rectangle 16"/>
            <p:cNvSpPr>
              <a:spLocks noChangeArrowheads="1"/>
            </p:cNvSpPr>
            <p:nvPr/>
          </p:nvSpPr>
          <p:spPr bwMode="auto">
            <a:xfrm>
              <a:off x="1106" y="1756"/>
              <a:ext cx="154"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 4</a:t>
              </a:r>
              <a:endParaRPr lang="en-US" b="0">
                <a:solidFill>
                  <a:srgbClr val="FFFFFF"/>
                </a:solidFill>
                <a:latin typeface="Arial Black" pitchFamily="34" charset="0"/>
              </a:endParaRPr>
            </a:p>
          </p:txBody>
        </p:sp>
        <p:sp>
          <p:nvSpPr>
            <p:cNvPr id="34835" name="Freeform 17"/>
            <p:cNvSpPr>
              <a:spLocks/>
            </p:cNvSpPr>
            <p:nvPr/>
          </p:nvSpPr>
          <p:spPr bwMode="auto">
            <a:xfrm>
              <a:off x="1992" y="3409"/>
              <a:ext cx="17" cy="59"/>
            </a:xfrm>
            <a:custGeom>
              <a:avLst/>
              <a:gdLst>
                <a:gd name="T0" fmla="*/ 0 w 17"/>
                <a:gd name="T1" fmla="*/ 50 h 59"/>
                <a:gd name="T2" fmla="*/ 0 w 17"/>
                <a:gd name="T3" fmla="*/ 55 h 59"/>
                <a:gd name="T4" fmla="*/ 2 w 17"/>
                <a:gd name="T5" fmla="*/ 55 h 59"/>
                <a:gd name="T6" fmla="*/ 4 w 17"/>
                <a:gd name="T7" fmla="*/ 57 h 59"/>
                <a:gd name="T8" fmla="*/ 6 w 17"/>
                <a:gd name="T9" fmla="*/ 57 h 59"/>
                <a:gd name="T10" fmla="*/ 9 w 17"/>
                <a:gd name="T11" fmla="*/ 59 h 59"/>
                <a:gd name="T12" fmla="*/ 11 w 17"/>
                <a:gd name="T13" fmla="*/ 57 h 59"/>
                <a:gd name="T14" fmla="*/ 13 w 17"/>
                <a:gd name="T15" fmla="*/ 57 h 59"/>
                <a:gd name="T16" fmla="*/ 13 w 17"/>
                <a:gd name="T17" fmla="*/ 55 h 59"/>
                <a:gd name="T18" fmla="*/ 15 w 17"/>
                <a:gd name="T19" fmla="*/ 55 h 59"/>
                <a:gd name="T20" fmla="*/ 15 w 17"/>
                <a:gd name="T21" fmla="*/ 52 h 59"/>
                <a:gd name="T22" fmla="*/ 17 w 17"/>
                <a:gd name="T23" fmla="*/ 50 h 59"/>
                <a:gd name="T24" fmla="*/ 17 w 17"/>
                <a:gd name="T25" fmla="*/ 9 h 59"/>
                <a:gd name="T26" fmla="*/ 15 w 17"/>
                <a:gd name="T27" fmla="*/ 7 h 59"/>
                <a:gd name="T28" fmla="*/ 15 w 17"/>
                <a:gd name="T29" fmla="*/ 5 h 59"/>
                <a:gd name="T30" fmla="*/ 13 w 17"/>
                <a:gd name="T31" fmla="*/ 3 h 59"/>
                <a:gd name="T32" fmla="*/ 13 w 17"/>
                <a:gd name="T33" fmla="*/ 0 h 59"/>
                <a:gd name="T34" fmla="*/ 4 w 17"/>
                <a:gd name="T35" fmla="*/ 0 h 59"/>
                <a:gd name="T36" fmla="*/ 0 w 17"/>
                <a:gd name="T37" fmla="*/ 5 h 59"/>
                <a:gd name="T38" fmla="*/ 0 w 17"/>
                <a:gd name="T39" fmla="*/ 9 h 59"/>
                <a:gd name="T40" fmla="*/ 0 w 17"/>
                <a:gd name="T41" fmla="*/ 5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9"/>
                <a:gd name="T65" fmla="*/ 17 w 1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9">
                  <a:moveTo>
                    <a:pt x="0" y="50"/>
                  </a:moveTo>
                  <a:lnTo>
                    <a:pt x="0" y="55"/>
                  </a:lnTo>
                  <a:lnTo>
                    <a:pt x="2" y="55"/>
                  </a:lnTo>
                  <a:lnTo>
                    <a:pt x="4" y="57"/>
                  </a:lnTo>
                  <a:lnTo>
                    <a:pt x="6" y="57"/>
                  </a:lnTo>
                  <a:lnTo>
                    <a:pt x="9" y="59"/>
                  </a:lnTo>
                  <a:lnTo>
                    <a:pt x="11" y="57"/>
                  </a:lnTo>
                  <a:lnTo>
                    <a:pt x="13" y="57"/>
                  </a:lnTo>
                  <a:lnTo>
                    <a:pt x="13" y="55"/>
                  </a:lnTo>
                  <a:lnTo>
                    <a:pt x="15" y="55"/>
                  </a:lnTo>
                  <a:lnTo>
                    <a:pt x="15" y="52"/>
                  </a:lnTo>
                  <a:lnTo>
                    <a:pt x="17" y="50"/>
                  </a:lnTo>
                  <a:lnTo>
                    <a:pt x="17" y="9"/>
                  </a:lnTo>
                  <a:lnTo>
                    <a:pt x="15" y="7"/>
                  </a:lnTo>
                  <a:lnTo>
                    <a:pt x="15" y="5"/>
                  </a:lnTo>
                  <a:lnTo>
                    <a:pt x="13" y="3"/>
                  </a:lnTo>
                  <a:lnTo>
                    <a:pt x="13" y="0"/>
                  </a:lnTo>
                  <a:lnTo>
                    <a:pt x="4" y="0"/>
                  </a:lnTo>
                  <a:lnTo>
                    <a:pt x="0" y="5"/>
                  </a:lnTo>
                  <a:lnTo>
                    <a:pt x="0" y="9"/>
                  </a:lnTo>
                  <a:lnTo>
                    <a:pt x="0" y="50"/>
                  </a:lnTo>
                  <a:close/>
                </a:path>
              </a:pathLst>
            </a:custGeom>
            <a:solidFill>
              <a:srgbClr val="000000"/>
            </a:solidFill>
            <a:ln w="9525">
              <a:noFill/>
              <a:round/>
              <a:headEnd/>
              <a:tailEnd/>
            </a:ln>
          </p:spPr>
          <p:txBody>
            <a:bodyPr/>
            <a:lstStyle/>
            <a:p>
              <a:pPr>
                <a:buNone/>
              </a:pPr>
              <a:endParaRPr lang="en-US"/>
            </a:p>
          </p:txBody>
        </p:sp>
        <p:sp>
          <p:nvSpPr>
            <p:cNvPr id="34836" name="Freeform 18"/>
            <p:cNvSpPr>
              <a:spLocks/>
            </p:cNvSpPr>
            <p:nvPr/>
          </p:nvSpPr>
          <p:spPr bwMode="auto">
            <a:xfrm>
              <a:off x="2683" y="3409"/>
              <a:ext cx="17" cy="59"/>
            </a:xfrm>
            <a:custGeom>
              <a:avLst/>
              <a:gdLst>
                <a:gd name="T0" fmla="*/ 0 w 17"/>
                <a:gd name="T1" fmla="*/ 50 h 59"/>
                <a:gd name="T2" fmla="*/ 0 w 17"/>
                <a:gd name="T3" fmla="*/ 55 h 59"/>
                <a:gd name="T4" fmla="*/ 2 w 17"/>
                <a:gd name="T5" fmla="*/ 55 h 59"/>
                <a:gd name="T6" fmla="*/ 4 w 17"/>
                <a:gd name="T7" fmla="*/ 57 h 59"/>
                <a:gd name="T8" fmla="*/ 6 w 17"/>
                <a:gd name="T9" fmla="*/ 57 h 59"/>
                <a:gd name="T10" fmla="*/ 9 w 17"/>
                <a:gd name="T11" fmla="*/ 59 h 59"/>
                <a:gd name="T12" fmla="*/ 11 w 17"/>
                <a:gd name="T13" fmla="*/ 57 h 59"/>
                <a:gd name="T14" fmla="*/ 13 w 17"/>
                <a:gd name="T15" fmla="*/ 57 h 59"/>
                <a:gd name="T16" fmla="*/ 13 w 17"/>
                <a:gd name="T17" fmla="*/ 55 h 59"/>
                <a:gd name="T18" fmla="*/ 15 w 17"/>
                <a:gd name="T19" fmla="*/ 55 h 59"/>
                <a:gd name="T20" fmla="*/ 15 w 17"/>
                <a:gd name="T21" fmla="*/ 52 h 59"/>
                <a:gd name="T22" fmla="*/ 17 w 17"/>
                <a:gd name="T23" fmla="*/ 50 h 59"/>
                <a:gd name="T24" fmla="*/ 17 w 17"/>
                <a:gd name="T25" fmla="*/ 9 h 59"/>
                <a:gd name="T26" fmla="*/ 15 w 17"/>
                <a:gd name="T27" fmla="*/ 7 h 59"/>
                <a:gd name="T28" fmla="*/ 15 w 17"/>
                <a:gd name="T29" fmla="*/ 5 h 59"/>
                <a:gd name="T30" fmla="*/ 13 w 17"/>
                <a:gd name="T31" fmla="*/ 3 h 59"/>
                <a:gd name="T32" fmla="*/ 13 w 17"/>
                <a:gd name="T33" fmla="*/ 0 h 59"/>
                <a:gd name="T34" fmla="*/ 4 w 17"/>
                <a:gd name="T35" fmla="*/ 0 h 59"/>
                <a:gd name="T36" fmla="*/ 0 w 17"/>
                <a:gd name="T37" fmla="*/ 5 h 59"/>
                <a:gd name="T38" fmla="*/ 0 w 17"/>
                <a:gd name="T39" fmla="*/ 9 h 59"/>
                <a:gd name="T40" fmla="*/ 0 w 17"/>
                <a:gd name="T41" fmla="*/ 5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9"/>
                <a:gd name="T65" fmla="*/ 17 w 1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9">
                  <a:moveTo>
                    <a:pt x="0" y="50"/>
                  </a:moveTo>
                  <a:lnTo>
                    <a:pt x="0" y="55"/>
                  </a:lnTo>
                  <a:lnTo>
                    <a:pt x="2" y="55"/>
                  </a:lnTo>
                  <a:lnTo>
                    <a:pt x="4" y="57"/>
                  </a:lnTo>
                  <a:lnTo>
                    <a:pt x="6" y="57"/>
                  </a:lnTo>
                  <a:lnTo>
                    <a:pt x="9" y="59"/>
                  </a:lnTo>
                  <a:lnTo>
                    <a:pt x="11" y="57"/>
                  </a:lnTo>
                  <a:lnTo>
                    <a:pt x="13" y="57"/>
                  </a:lnTo>
                  <a:lnTo>
                    <a:pt x="13" y="55"/>
                  </a:lnTo>
                  <a:lnTo>
                    <a:pt x="15" y="55"/>
                  </a:lnTo>
                  <a:lnTo>
                    <a:pt x="15" y="52"/>
                  </a:lnTo>
                  <a:lnTo>
                    <a:pt x="17" y="50"/>
                  </a:lnTo>
                  <a:lnTo>
                    <a:pt x="17" y="9"/>
                  </a:lnTo>
                  <a:lnTo>
                    <a:pt x="15" y="7"/>
                  </a:lnTo>
                  <a:lnTo>
                    <a:pt x="15" y="5"/>
                  </a:lnTo>
                  <a:lnTo>
                    <a:pt x="13" y="3"/>
                  </a:lnTo>
                  <a:lnTo>
                    <a:pt x="13" y="0"/>
                  </a:lnTo>
                  <a:lnTo>
                    <a:pt x="4" y="0"/>
                  </a:lnTo>
                  <a:lnTo>
                    <a:pt x="0" y="5"/>
                  </a:lnTo>
                  <a:lnTo>
                    <a:pt x="0" y="9"/>
                  </a:lnTo>
                  <a:lnTo>
                    <a:pt x="0" y="50"/>
                  </a:lnTo>
                  <a:close/>
                </a:path>
              </a:pathLst>
            </a:custGeom>
            <a:solidFill>
              <a:srgbClr val="000000"/>
            </a:solidFill>
            <a:ln w="9525">
              <a:noFill/>
              <a:round/>
              <a:headEnd/>
              <a:tailEnd/>
            </a:ln>
          </p:spPr>
          <p:txBody>
            <a:bodyPr/>
            <a:lstStyle/>
            <a:p>
              <a:pPr>
                <a:buNone/>
              </a:pPr>
              <a:endParaRPr lang="en-US"/>
            </a:p>
          </p:txBody>
        </p:sp>
        <p:sp>
          <p:nvSpPr>
            <p:cNvPr id="34837" name="Freeform 19"/>
            <p:cNvSpPr>
              <a:spLocks/>
            </p:cNvSpPr>
            <p:nvPr/>
          </p:nvSpPr>
          <p:spPr bwMode="auto">
            <a:xfrm>
              <a:off x="3294" y="3409"/>
              <a:ext cx="17" cy="59"/>
            </a:xfrm>
            <a:custGeom>
              <a:avLst/>
              <a:gdLst>
                <a:gd name="T0" fmla="*/ 0 w 17"/>
                <a:gd name="T1" fmla="*/ 50 h 59"/>
                <a:gd name="T2" fmla="*/ 0 w 17"/>
                <a:gd name="T3" fmla="*/ 55 h 59"/>
                <a:gd name="T4" fmla="*/ 2 w 17"/>
                <a:gd name="T5" fmla="*/ 55 h 59"/>
                <a:gd name="T6" fmla="*/ 4 w 17"/>
                <a:gd name="T7" fmla="*/ 57 h 59"/>
                <a:gd name="T8" fmla="*/ 6 w 17"/>
                <a:gd name="T9" fmla="*/ 57 h 59"/>
                <a:gd name="T10" fmla="*/ 8 w 17"/>
                <a:gd name="T11" fmla="*/ 59 h 59"/>
                <a:gd name="T12" fmla="*/ 10 w 17"/>
                <a:gd name="T13" fmla="*/ 57 h 59"/>
                <a:gd name="T14" fmla="*/ 13 w 17"/>
                <a:gd name="T15" fmla="*/ 57 h 59"/>
                <a:gd name="T16" fmla="*/ 13 w 17"/>
                <a:gd name="T17" fmla="*/ 55 h 59"/>
                <a:gd name="T18" fmla="*/ 15 w 17"/>
                <a:gd name="T19" fmla="*/ 55 h 59"/>
                <a:gd name="T20" fmla="*/ 15 w 17"/>
                <a:gd name="T21" fmla="*/ 52 h 59"/>
                <a:gd name="T22" fmla="*/ 17 w 17"/>
                <a:gd name="T23" fmla="*/ 50 h 59"/>
                <a:gd name="T24" fmla="*/ 17 w 17"/>
                <a:gd name="T25" fmla="*/ 9 h 59"/>
                <a:gd name="T26" fmla="*/ 15 w 17"/>
                <a:gd name="T27" fmla="*/ 7 h 59"/>
                <a:gd name="T28" fmla="*/ 15 w 17"/>
                <a:gd name="T29" fmla="*/ 5 h 59"/>
                <a:gd name="T30" fmla="*/ 13 w 17"/>
                <a:gd name="T31" fmla="*/ 3 h 59"/>
                <a:gd name="T32" fmla="*/ 13 w 17"/>
                <a:gd name="T33" fmla="*/ 0 h 59"/>
                <a:gd name="T34" fmla="*/ 4 w 17"/>
                <a:gd name="T35" fmla="*/ 0 h 59"/>
                <a:gd name="T36" fmla="*/ 0 w 17"/>
                <a:gd name="T37" fmla="*/ 5 h 59"/>
                <a:gd name="T38" fmla="*/ 0 w 17"/>
                <a:gd name="T39" fmla="*/ 9 h 59"/>
                <a:gd name="T40" fmla="*/ 0 w 17"/>
                <a:gd name="T41" fmla="*/ 5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9"/>
                <a:gd name="T65" fmla="*/ 17 w 1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9">
                  <a:moveTo>
                    <a:pt x="0" y="50"/>
                  </a:moveTo>
                  <a:lnTo>
                    <a:pt x="0" y="55"/>
                  </a:lnTo>
                  <a:lnTo>
                    <a:pt x="2" y="55"/>
                  </a:lnTo>
                  <a:lnTo>
                    <a:pt x="4" y="57"/>
                  </a:lnTo>
                  <a:lnTo>
                    <a:pt x="6" y="57"/>
                  </a:lnTo>
                  <a:lnTo>
                    <a:pt x="8" y="59"/>
                  </a:lnTo>
                  <a:lnTo>
                    <a:pt x="10" y="57"/>
                  </a:lnTo>
                  <a:lnTo>
                    <a:pt x="13" y="57"/>
                  </a:lnTo>
                  <a:lnTo>
                    <a:pt x="13" y="55"/>
                  </a:lnTo>
                  <a:lnTo>
                    <a:pt x="15" y="55"/>
                  </a:lnTo>
                  <a:lnTo>
                    <a:pt x="15" y="52"/>
                  </a:lnTo>
                  <a:lnTo>
                    <a:pt x="17" y="50"/>
                  </a:lnTo>
                  <a:lnTo>
                    <a:pt x="17" y="9"/>
                  </a:lnTo>
                  <a:lnTo>
                    <a:pt x="15" y="7"/>
                  </a:lnTo>
                  <a:lnTo>
                    <a:pt x="15" y="5"/>
                  </a:lnTo>
                  <a:lnTo>
                    <a:pt x="13" y="3"/>
                  </a:lnTo>
                  <a:lnTo>
                    <a:pt x="13" y="0"/>
                  </a:lnTo>
                  <a:lnTo>
                    <a:pt x="4" y="0"/>
                  </a:lnTo>
                  <a:lnTo>
                    <a:pt x="0" y="5"/>
                  </a:lnTo>
                  <a:lnTo>
                    <a:pt x="0" y="9"/>
                  </a:lnTo>
                  <a:lnTo>
                    <a:pt x="0" y="50"/>
                  </a:lnTo>
                  <a:close/>
                </a:path>
              </a:pathLst>
            </a:custGeom>
            <a:solidFill>
              <a:srgbClr val="000000"/>
            </a:solidFill>
            <a:ln w="9525">
              <a:noFill/>
              <a:round/>
              <a:headEnd/>
              <a:tailEnd/>
            </a:ln>
          </p:spPr>
          <p:txBody>
            <a:bodyPr/>
            <a:lstStyle/>
            <a:p>
              <a:pPr>
                <a:buNone/>
              </a:pPr>
              <a:endParaRPr lang="en-US"/>
            </a:p>
          </p:txBody>
        </p:sp>
        <p:sp>
          <p:nvSpPr>
            <p:cNvPr id="34838" name="Freeform 20"/>
            <p:cNvSpPr>
              <a:spLocks/>
            </p:cNvSpPr>
            <p:nvPr/>
          </p:nvSpPr>
          <p:spPr bwMode="auto">
            <a:xfrm>
              <a:off x="3943" y="3409"/>
              <a:ext cx="18" cy="59"/>
            </a:xfrm>
            <a:custGeom>
              <a:avLst/>
              <a:gdLst>
                <a:gd name="T0" fmla="*/ 0 w 18"/>
                <a:gd name="T1" fmla="*/ 50 h 59"/>
                <a:gd name="T2" fmla="*/ 0 w 18"/>
                <a:gd name="T3" fmla="*/ 55 h 59"/>
                <a:gd name="T4" fmla="*/ 3 w 18"/>
                <a:gd name="T5" fmla="*/ 55 h 59"/>
                <a:gd name="T6" fmla="*/ 5 w 18"/>
                <a:gd name="T7" fmla="*/ 57 h 59"/>
                <a:gd name="T8" fmla="*/ 7 w 18"/>
                <a:gd name="T9" fmla="*/ 57 h 59"/>
                <a:gd name="T10" fmla="*/ 9 w 18"/>
                <a:gd name="T11" fmla="*/ 59 h 59"/>
                <a:gd name="T12" fmla="*/ 11 w 18"/>
                <a:gd name="T13" fmla="*/ 57 h 59"/>
                <a:gd name="T14" fmla="*/ 13 w 18"/>
                <a:gd name="T15" fmla="*/ 57 h 59"/>
                <a:gd name="T16" fmla="*/ 13 w 18"/>
                <a:gd name="T17" fmla="*/ 55 h 59"/>
                <a:gd name="T18" fmla="*/ 16 w 18"/>
                <a:gd name="T19" fmla="*/ 55 h 59"/>
                <a:gd name="T20" fmla="*/ 16 w 18"/>
                <a:gd name="T21" fmla="*/ 52 h 59"/>
                <a:gd name="T22" fmla="*/ 18 w 18"/>
                <a:gd name="T23" fmla="*/ 50 h 59"/>
                <a:gd name="T24" fmla="*/ 18 w 18"/>
                <a:gd name="T25" fmla="*/ 9 h 59"/>
                <a:gd name="T26" fmla="*/ 16 w 18"/>
                <a:gd name="T27" fmla="*/ 7 h 59"/>
                <a:gd name="T28" fmla="*/ 16 w 18"/>
                <a:gd name="T29" fmla="*/ 5 h 59"/>
                <a:gd name="T30" fmla="*/ 13 w 18"/>
                <a:gd name="T31" fmla="*/ 3 h 59"/>
                <a:gd name="T32" fmla="*/ 13 w 18"/>
                <a:gd name="T33" fmla="*/ 0 h 59"/>
                <a:gd name="T34" fmla="*/ 5 w 18"/>
                <a:gd name="T35" fmla="*/ 0 h 59"/>
                <a:gd name="T36" fmla="*/ 0 w 18"/>
                <a:gd name="T37" fmla="*/ 5 h 59"/>
                <a:gd name="T38" fmla="*/ 0 w 18"/>
                <a:gd name="T39" fmla="*/ 9 h 59"/>
                <a:gd name="T40" fmla="*/ 0 w 18"/>
                <a:gd name="T41" fmla="*/ 5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59"/>
                <a:gd name="T65" fmla="*/ 18 w 18"/>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59">
                  <a:moveTo>
                    <a:pt x="0" y="50"/>
                  </a:moveTo>
                  <a:lnTo>
                    <a:pt x="0" y="55"/>
                  </a:lnTo>
                  <a:lnTo>
                    <a:pt x="3" y="55"/>
                  </a:lnTo>
                  <a:lnTo>
                    <a:pt x="5" y="57"/>
                  </a:lnTo>
                  <a:lnTo>
                    <a:pt x="7" y="57"/>
                  </a:lnTo>
                  <a:lnTo>
                    <a:pt x="9" y="59"/>
                  </a:lnTo>
                  <a:lnTo>
                    <a:pt x="11" y="57"/>
                  </a:lnTo>
                  <a:lnTo>
                    <a:pt x="13" y="57"/>
                  </a:lnTo>
                  <a:lnTo>
                    <a:pt x="13" y="55"/>
                  </a:lnTo>
                  <a:lnTo>
                    <a:pt x="16" y="55"/>
                  </a:lnTo>
                  <a:lnTo>
                    <a:pt x="16" y="52"/>
                  </a:lnTo>
                  <a:lnTo>
                    <a:pt x="18" y="50"/>
                  </a:lnTo>
                  <a:lnTo>
                    <a:pt x="18" y="9"/>
                  </a:lnTo>
                  <a:lnTo>
                    <a:pt x="16" y="7"/>
                  </a:lnTo>
                  <a:lnTo>
                    <a:pt x="16" y="5"/>
                  </a:lnTo>
                  <a:lnTo>
                    <a:pt x="13" y="3"/>
                  </a:lnTo>
                  <a:lnTo>
                    <a:pt x="13" y="0"/>
                  </a:lnTo>
                  <a:lnTo>
                    <a:pt x="5" y="0"/>
                  </a:lnTo>
                  <a:lnTo>
                    <a:pt x="0" y="5"/>
                  </a:lnTo>
                  <a:lnTo>
                    <a:pt x="0" y="9"/>
                  </a:lnTo>
                  <a:lnTo>
                    <a:pt x="0" y="50"/>
                  </a:lnTo>
                  <a:close/>
                </a:path>
              </a:pathLst>
            </a:custGeom>
            <a:solidFill>
              <a:srgbClr val="000000"/>
            </a:solidFill>
            <a:ln w="9525">
              <a:noFill/>
              <a:round/>
              <a:headEnd/>
              <a:tailEnd/>
            </a:ln>
          </p:spPr>
          <p:txBody>
            <a:bodyPr/>
            <a:lstStyle/>
            <a:p>
              <a:pPr>
                <a:buNone/>
              </a:pPr>
              <a:endParaRPr lang="en-US"/>
            </a:p>
          </p:txBody>
        </p:sp>
        <p:sp>
          <p:nvSpPr>
            <p:cNvPr id="34839" name="Freeform 21"/>
            <p:cNvSpPr>
              <a:spLocks/>
            </p:cNvSpPr>
            <p:nvPr/>
          </p:nvSpPr>
          <p:spPr bwMode="auto">
            <a:xfrm>
              <a:off x="4593" y="3409"/>
              <a:ext cx="17" cy="59"/>
            </a:xfrm>
            <a:custGeom>
              <a:avLst/>
              <a:gdLst>
                <a:gd name="T0" fmla="*/ 0 w 17"/>
                <a:gd name="T1" fmla="*/ 50 h 59"/>
                <a:gd name="T2" fmla="*/ 0 w 17"/>
                <a:gd name="T3" fmla="*/ 55 h 59"/>
                <a:gd name="T4" fmla="*/ 2 w 17"/>
                <a:gd name="T5" fmla="*/ 55 h 59"/>
                <a:gd name="T6" fmla="*/ 4 w 17"/>
                <a:gd name="T7" fmla="*/ 57 h 59"/>
                <a:gd name="T8" fmla="*/ 7 w 17"/>
                <a:gd name="T9" fmla="*/ 57 h 59"/>
                <a:gd name="T10" fmla="*/ 9 w 17"/>
                <a:gd name="T11" fmla="*/ 59 h 59"/>
                <a:gd name="T12" fmla="*/ 11 w 17"/>
                <a:gd name="T13" fmla="*/ 57 h 59"/>
                <a:gd name="T14" fmla="*/ 13 w 17"/>
                <a:gd name="T15" fmla="*/ 57 h 59"/>
                <a:gd name="T16" fmla="*/ 13 w 17"/>
                <a:gd name="T17" fmla="*/ 55 h 59"/>
                <a:gd name="T18" fmla="*/ 15 w 17"/>
                <a:gd name="T19" fmla="*/ 55 h 59"/>
                <a:gd name="T20" fmla="*/ 15 w 17"/>
                <a:gd name="T21" fmla="*/ 52 h 59"/>
                <a:gd name="T22" fmla="*/ 17 w 17"/>
                <a:gd name="T23" fmla="*/ 50 h 59"/>
                <a:gd name="T24" fmla="*/ 17 w 17"/>
                <a:gd name="T25" fmla="*/ 9 h 59"/>
                <a:gd name="T26" fmla="*/ 15 w 17"/>
                <a:gd name="T27" fmla="*/ 7 h 59"/>
                <a:gd name="T28" fmla="*/ 15 w 17"/>
                <a:gd name="T29" fmla="*/ 5 h 59"/>
                <a:gd name="T30" fmla="*/ 13 w 17"/>
                <a:gd name="T31" fmla="*/ 3 h 59"/>
                <a:gd name="T32" fmla="*/ 13 w 17"/>
                <a:gd name="T33" fmla="*/ 0 h 59"/>
                <a:gd name="T34" fmla="*/ 4 w 17"/>
                <a:gd name="T35" fmla="*/ 0 h 59"/>
                <a:gd name="T36" fmla="*/ 0 w 17"/>
                <a:gd name="T37" fmla="*/ 5 h 59"/>
                <a:gd name="T38" fmla="*/ 0 w 17"/>
                <a:gd name="T39" fmla="*/ 9 h 59"/>
                <a:gd name="T40" fmla="*/ 0 w 17"/>
                <a:gd name="T41" fmla="*/ 5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9"/>
                <a:gd name="T65" fmla="*/ 17 w 1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9">
                  <a:moveTo>
                    <a:pt x="0" y="50"/>
                  </a:moveTo>
                  <a:lnTo>
                    <a:pt x="0" y="55"/>
                  </a:lnTo>
                  <a:lnTo>
                    <a:pt x="2" y="55"/>
                  </a:lnTo>
                  <a:lnTo>
                    <a:pt x="4" y="57"/>
                  </a:lnTo>
                  <a:lnTo>
                    <a:pt x="7" y="57"/>
                  </a:lnTo>
                  <a:lnTo>
                    <a:pt x="9" y="59"/>
                  </a:lnTo>
                  <a:lnTo>
                    <a:pt x="11" y="57"/>
                  </a:lnTo>
                  <a:lnTo>
                    <a:pt x="13" y="57"/>
                  </a:lnTo>
                  <a:lnTo>
                    <a:pt x="13" y="55"/>
                  </a:lnTo>
                  <a:lnTo>
                    <a:pt x="15" y="55"/>
                  </a:lnTo>
                  <a:lnTo>
                    <a:pt x="15" y="52"/>
                  </a:lnTo>
                  <a:lnTo>
                    <a:pt x="17" y="50"/>
                  </a:lnTo>
                  <a:lnTo>
                    <a:pt x="17" y="9"/>
                  </a:lnTo>
                  <a:lnTo>
                    <a:pt x="15" y="7"/>
                  </a:lnTo>
                  <a:lnTo>
                    <a:pt x="15" y="5"/>
                  </a:lnTo>
                  <a:lnTo>
                    <a:pt x="13" y="3"/>
                  </a:lnTo>
                  <a:lnTo>
                    <a:pt x="13" y="0"/>
                  </a:lnTo>
                  <a:lnTo>
                    <a:pt x="4" y="0"/>
                  </a:lnTo>
                  <a:lnTo>
                    <a:pt x="0" y="5"/>
                  </a:lnTo>
                  <a:lnTo>
                    <a:pt x="0" y="9"/>
                  </a:lnTo>
                  <a:lnTo>
                    <a:pt x="0" y="50"/>
                  </a:lnTo>
                  <a:close/>
                </a:path>
              </a:pathLst>
            </a:custGeom>
            <a:solidFill>
              <a:srgbClr val="000000"/>
            </a:solidFill>
            <a:ln w="9525">
              <a:noFill/>
              <a:round/>
              <a:headEnd/>
              <a:tailEnd/>
            </a:ln>
          </p:spPr>
          <p:txBody>
            <a:bodyPr/>
            <a:lstStyle/>
            <a:p>
              <a:pPr>
                <a:buNone/>
              </a:pPr>
              <a:endParaRPr lang="en-US"/>
            </a:p>
          </p:txBody>
        </p:sp>
        <p:sp>
          <p:nvSpPr>
            <p:cNvPr id="34840" name="Rectangle 22"/>
            <p:cNvSpPr>
              <a:spLocks noChangeArrowheads="1"/>
            </p:cNvSpPr>
            <p:nvPr/>
          </p:nvSpPr>
          <p:spPr bwMode="auto">
            <a:xfrm>
              <a:off x="2001" y="3628"/>
              <a:ext cx="103"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1</a:t>
              </a:r>
              <a:endParaRPr lang="en-US" b="0">
                <a:solidFill>
                  <a:srgbClr val="FFFFFF"/>
                </a:solidFill>
                <a:latin typeface="Arial Black" pitchFamily="34" charset="0"/>
              </a:endParaRPr>
            </a:p>
          </p:txBody>
        </p:sp>
        <p:sp>
          <p:nvSpPr>
            <p:cNvPr id="34841" name="Rectangle 23"/>
            <p:cNvSpPr>
              <a:spLocks noChangeArrowheads="1"/>
            </p:cNvSpPr>
            <p:nvPr/>
          </p:nvSpPr>
          <p:spPr bwMode="auto">
            <a:xfrm>
              <a:off x="2650" y="3628"/>
              <a:ext cx="103"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2</a:t>
              </a:r>
              <a:endParaRPr lang="en-US" b="0">
                <a:solidFill>
                  <a:srgbClr val="FFFFFF"/>
                </a:solidFill>
                <a:latin typeface="Arial Black" pitchFamily="34" charset="0"/>
              </a:endParaRPr>
            </a:p>
          </p:txBody>
        </p:sp>
        <p:sp>
          <p:nvSpPr>
            <p:cNvPr id="34842" name="Rectangle 24"/>
            <p:cNvSpPr>
              <a:spLocks noChangeArrowheads="1"/>
            </p:cNvSpPr>
            <p:nvPr/>
          </p:nvSpPr>
          <p:spPr bwMode="auto">
            <a:xfrm>
              <a:off x="3261" y="3628"/>
              <a:ext cx="103"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3</a:t>
              </a:r>
              <a:endParaRPr lang="en-US" b="0">
                <a:solidFill>
                  <a:srgbClr val="FFFFFF"/>
                </a:solidFill>
                <a:latin typeface="Arial Black" pitchFamily="34" charset="0"/>
              </a:endParaRPr>
            </a:p>
          </p:txBody>
        </p:sp>
        <p:sp>
          <p:nvSpPr>
            <p:cNvPr id="34843" name="Rectangle 25"/>
            <p:cNvSpPr>
              <a:spLocks noChangeArrowheads="1"/>
            </p:cNvSpPr>
            <p:nvPr/>
          </p:nvSpPr>
          <p:spPr bwMode="auto">
            <a:xfrm>
              <a:off x="3911" y="3628"/>
              <a:ext cx="103"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4</a:t>
              </a:r>
              <a:endParaRPr lang="en-US" b="0">
                <a:solidFill>
                  <a:srgbClr val="FFFFFF"/>
                </a:solidFill>
                <a:latin typeface="Arial Black" pitchFamily="34" charset="0"/>
              </a:endParaRPr>
            </a:p>
          </p:txBody>
        </p:sp>
        <p:sp>
          <p:nvSpPr>
            <p:cNvPr id="34844" name="Rectangle 26"/>
            <p:cNvSpPr>
              <a:spLocks noChangeArrowheads="1"/>
            </p:cNvSpPr>
            <p:nvPr/>
          </p:nvSpPr>
          <p:spPr bwMode="auto">
            <a:xfrm>
              <a:off x="4561" y="3628"/>
              <a:ext cx="103"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5</a:t>
              </a:r>
              <a:endParaRPr lang="en-US" b="0">
                <a:solidFill>
                  <a:srgbClr val="FFFFFF"/>
                </a:solidFill>
                <a:latin typeface="Arial Black" pitchFamily="34" charset="0"/>
              </a:endParaRPr>
            </a:p>
          </p:txBody>
        </p:sp>
        <p:sp>
          <p:nvSpPr>
            <p:cNvPr id="34845" name="Rectangle 27"/>
            <p:cNvSpPr>
              <a:spLocks noChangeArrowheads="1"/>
            </p:cNvSpPr>
            <p:nvPr/>
          </p:nvSpPr>
          <p:spPr bwMode="auto">
            <a:xfrm>
              <a:off x="1147" y="2733"/>
              <a:ext cx="103"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1</a:t>
              </a:r>
              <a:endParaRPr lang="en-US" b="0">
                <a:solidFill>
                  <a:srgbClr val="FFFFFF"/>
                </a:solidFill>
                <a:latin typeface="Arial Black" pitchFamily="34" charset="0"/>
              </a:endParaRPr>
            </a:p>
          </p:txBody>
        </p:sp>
        <p:sp>
          <p:nvSpPr>
            <p:cNvPr id="34846" name="Rectangle 28"/>
            <p:cNvSpPr>
              <a:spLocks noChangeArrowheads="1"/>
            </p:cNvSpPr>
            <p:nvPr/>
          </p:nvSpPr>
          <p:spPr bwMode="auto">
            <a:xfrm>
              <a:off x="1106" y="2083"/>
              <a:ext cx="154"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 3</a:t>
              </a:r>
              <a:endParaRPr lang="en-US" b="0">
                <a:solidFill>
                  <a:srgbClr val="FFFFFF"/>
                </a:solidFill>
                <a:latin typeface="Arial Black" pitchFamily="34" charset="0"/>
              </a:endParaRPr>
            </a:p>
          </p:txBody>
        </p:sp>
        <p:sp>
          <p:nvSpPr>
            <p:cNvPr id="34847" name="Rectangle 29"/>
            <p:cNvSpPr>
              <a:spLocks noChangeArrowheads="1"/>
            </p:cNvSpPr>
            <p:nvPr/>
          </p:nvSpPr>
          <p:spPr bwMode="auto">
            <a:xfrm>
              <a:off x="1106" y="1431"/>
              <a:ext cx="154"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 5</a:t>
              </a:r>
              <a:endParaRPr lang="en-US" b="0">
                <a:solidFill>
                  <a:srgbClr val="FFFFFF"/>
                </a:solidFill>
                <a:latin typeface="Arial Black" pitchFamily="34" charset="0"/>
              </a:endParaRPr>
            </a:p>
          </p:txBody>
        </p:sp>
        <p:sp>
          <p:nvSpPr>
            <p:cNvPr id="34848" name="Rectangle 30"/>
            <p:cNvSpPr>
              <a:spLocks noChangeArrowheads="1"/>
            </p:cNvSpPr>
            <p:nvPr/>
          </p:nvSpPr>
          <p:spPr bwMode="auto">
            <a:xfrm>
              <a:off x="4643" y="1150"/>
              <a:ext cx="257"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5.9</a:t>
              </a:r>
              <a:endParaRPr lang="en-US" b="0">
                <a:solidFill>
                  <a:srgbClr val="FFFFFF"/>
                </a:solidFill>
                <a:latin typeface="Arial Black" pitchFamily="34" charset="0"/>
              </a:endParaRPr>
            </a:p>
          </p:txBody>
        </p:sp>
        <p:sp>
          <p:nvSpPr>
            <p:cNvPr id="34849" name="Rectangle 31"/>
            <p:cNvSpPr>
              <a:spLocks noChangeArrowheads="1"/>
            </p:cNvSpPr>
            <p:nvPr/>
          </p:nvSpPr>
          <p:spPr bwMode="auto">
            <a:xfrm>
              <a:off x="4643" y="2246"/>
              <a:ext cx="257"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2.3</a:t>
              </a:r>
              <a:endParaRPr lang="en-US" b="0">
                <a:solidFill>
                  <a:srgbClr val="FFFFFF"/>
                </a:solidFill>
                <a:latin typeface="Arial Black" pitchFamily="34" charset="0"/>
              </a:endParaRPr>
            </a:p>
          </p:txBody>
        </p:sp>
        <p:sp>
          <p:nvSpPr>
            <p:cNvPr id="34850" name="Rectangle 32"/>
            <p:cNvSpPr>
              <a:spLocks noChangeArrowheads="1"/>
            </p:cNvSpPr>
            <p:nvPr/>
          </p:nvSpPr>
          <p:spPr bwMode="auto">
            <a:xfrm>
              <a:off x="2042" y="1594"/>
              <a:ext cx="668" cy="223"/>
            </a:xfrm>
            <a:prstGeom prst="rect">
              <a:avLst/>
            </a:prstGeom>
            <a:noFill/>
            <a:ln w="9525">
              <a:noFill/>
              <a:miter lim="800000"/>
              <a:headEnd/>
              <a:tailEnd/>
            </a:ln>
          </p:spPr>
          <p:txBody>
            <a:bodyPr wrap="none" lIns="0" tIns="0" rIns="0" bIns="0">
              <a:spAutoFit/>
            </a:bodyPr>
            <a:lstStyle/>
            <a:p>
              <a:pPr>
                <a:buNone/>
              </a:pPr>
              <a:r>
                <a:rPr lang="en-US" sz="2300" b="0">
                  <a:solidFill>
                    <a:srgbClr val="000000"/>
                  </a:solidFill>
                  <a:latin typeface="CG Times" charset="0"/>
                </a:rPr>
                <a:t>Low PA </a:t>
              </a:r>
              <a:endParaRPr lang="en-US" b="0">
                <a:latin typeface="Arial Black" pitchFamily="34" charset="0"/>
              </a:endParaRPr>
            </a:p>
          </p:txBody>
        </p:sp>
        <p:sp>
          <p:nvSpPr>
            <p:cNvPr id="34851" name="Freeform 33"/>
            <p:cNvSpPr>
              <a:spLocks/>
            </p:cNvSpPr>
            <p:nvPr/>
          </p:nvSpPr>
          <p:spPr bwMode="auto">
            <a:xfrm>
              <a:off x="1505" y="1661"/>
              <a:ext cx="504" cy="17"/>
            </a:xfrm>
            <a:custGeom>
              <a:avLst/>
              <a:gdLst>
                <a:gd name="T0" fmla="*/ 8 w 504"/>
                <a:gd name="T1" fmla="*/ 0 h 17"/>
                <a:gd name="T2" fmla="*/ 4 w 504"/>
                <a:gd name="T3" fmla="*/ 0 h 17"/>
                <a:gd name="T4" fmla="*/ 0 w 504"/>
                <a:gd name="T5" fmla="*/ 4 h 17"/>
                <a:gd name="T6" fmla="*/ 0 w 504"/>
                <a:gd name="T7" fmla="*/ 13 h 17"/>
                <a:gd name="T8" fmla="*/ 2 w 504"/>
                <a:gd name="T9" fmla="*/ 13 h 17"/>
                <a:gd name="T10" fmla="*/ 4 w 504"/>
                <a:gd name="T11" fmla="*/ 15 h 17"/>
                <a:gd name="T12" fmla="*/ 6 w 504"/>
                <a:gd name="T13" fmla="*/ 15 h 17"/>
                <a:gd name="T14" fmla="*/ 8 w 504"/>
                <a:gd name="T15" fmla="*/ 17 h 17"/>
                <a:gd name="T16" fmla="*/ 496 w 504"/>
                <a:gd name="T17" fmla="*/ 17 h 17"/>
                <a:gd name="T18" fmla="*/ 498 w 504"/>
                <a:gd name="T19" fmla="*/ 15 h 17"/>
                <a:gd name="T20" fmla="*/ 500 w 504"/>
                <a:gd name="T21" fmla="*/ 15 h 17"/>
                <a:gd name="T22" fmla="*/ 500 w 504"/>
                <a:gd name="T23" fmla="*/ 13 h 17"/>
                <a:gd name="T24" fmla="*/ 502 w 504"/>
                <a:gd name="T25" fmla="*/ 13 h 17"/>
                <a:gd name="T26" fmla="*/ 502 w 504"/>
                <a:gd name="T27" fmla="*/ 11 h 17"/>
                <a:gd name="T28" fmla="*/ 504 w 504"/>
                <a:gd name="T29" fmla="*/ 9 h 17"/>
                <a:gd name="T30" fmla="*/ 502 w 504"/>
                <a:gd name="T31" fmla="*/ 6 h 17"/>
                <a:gd name="T32" fmla="*/ 502 w 504"/>
                <a:gd name="T33" fmla="*/ 4 h 17"/>
                <a:gd name="T34" fmla="*/ 500 w 504"/>
                <a:gd name="T35" fmla="*/ 2 h 17"/>
                <a:gd name="T36" fmla="*/ 500 w 504"/>
                <a:gd name="T37" fmla="*/ 0 h 17"/>
                <a:gd name="T38" fmla="*/ 496 w 504"/>
                <a:gd name="T39" fmla="*/ 0 h 17"/>
                <a:gd name="T40" fmla="*/ 8 w 504"/>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4"/>
                <a:gd name="T64" fmla="*/ 0 h 17"/>
                <a:gd name="T65" fmla="*/ 504 w 504"/>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4" h="17">
                  <a:moveTo>
                    <a:pt x="8" y="0"/>
                  </a:moveTo>
                  <a:lnTo>
                    <a:pt x="4" y="0"/>
                  </a:lnTo>
                  <a:lnTo>
                    <a:pt x="0" y="4"/>
                  </a:lnTo>
                  <a:lnTo>
                    <a:pt x="0" y="13"/>
                  </a:lnTo>
                  <a:lnTo>
                    <a:pt x="2" y="13"/>
                  </a:lnTo>
                  <a:lnTo>
                    <a:pt x="4" y="15"/>
                  </a:lnTo>
                  <a:lnTo>
                    <a:pt x="6" y="15"/>
                  </a:lnTo>
                  <a:lnTo>
                    <a:pt x="8" y="17"/>
                  </a:lnTo>
                  <a:lnTo>
                    <a:pt x="496" y="17"/>
                  </a:lnTo>
                  <a:lnTo>
                    <a:pt x="498" y="15"/>
                  </a:lnTo>
                  <a:lnTo>
                    <a:pt x="500" y="15"/>
                  </a:lnTo>
                  <a:lnTo>
                    <a:pt x="500" y="13"/>
                  </a:lnTo>
                  <a:lnTo>
                    <a:pt x="502" y="13"/>
                  </a:lnTo>
                  <a:lnTo>
                    <a:pt x="502" y="11"/>
                  </a:lnTo>
                  <a:lnTo>
                    <a:pt x="504" y="9"/>
                  </a:lnTo>
                  <a:lnTo>
                    <a:pt x="502" y="6"/>
                  </a:lnTo>
                  <a:lnTo>
                    <a:pt x="502" y="4"/>
                  </a:lnTo>
                  <a:lnTo>
                    <a:pt x="500" y="2"/>
                  </a:lnTo>
                  <a:lnTo>
                    <a:pt x="500" y="0"/>
                  </a:lnTo>
                  <a:lnTo>
                    <a:pt x="496" y="0"/>
                  </a:lnTo>
                  <a:lnTo>
                    <a:pt x="8" y="0"/>
                  </a:lnTo>
                  <a:close/>
                </a:path>
              </a:pathLst>
            </a:custGeom>
            <a:solidFill>
              <a:srgbClr val="0000FF"/>
            </a:solidFill>
            <a:ln w="9525">
              <a:noFill/>
              <a:round/>
              <a:headEnd/>
              <a:tailEnd/>
            </a:ln>
          </p:spPr>
          <p:txBody>
            <a:bodyPr/>
            <a:lstStyle/>
            <a:p>
              <a:pPr>
                <a:buNone/>
              </a:pPr>
              <a:endParaRPr lang="en-US"/>
            </a:p>
          </p:txBody>
        </p:sp>
        <p:sp>
          <p:nvSpPr>
            <p:cNvPr id="34852" name="Rectangle 34"/>
            <p:cNvSpPr>
              <a:spLocks noChangeArrowheads="1"/>
            </p:cNvSpPr>
            <p:nvPr/>
          </p:nvSpPr>
          <p:spPr bwMode="auto">
            <a:xfrm>
              <a:off x="1147" y="3058"/>
              <a:ext cx="124" cy="223"/>
            </a:xfrm>
            <a:prstGeom prst="rect">
              <a:avLst/>
            </a:prstGeom>
            <a:noFill/>
            <a:ln w="9525">
              <a:noFill/>
              <a:miter lim="800000"/>
              <a:headEnd/>
              <a:tailEnd/>
            </a:ln>
          </p:spPr>
          <p:txBody>
            <a:bodyPr wrap="none" lIns="0" tIns="0" rIns="0" bIns="0">
              <a:spAutoFit/>
            </a:bodyPr>
            <a:lstStyle/>
            <a:p>
              <a:pPr>
                <a:buNone/>
              </a:pPr>
              <a:r>
                <a:rPr lang="en-US" sz="2300" b="0">
                  <a:solidFill>
                    <a:srgbClr val="FFFFFF"/>
                  </a:solidFill>
                  <a:latin typeface="CG Times" charset="0"/>
                </a:rPr>
                <a:t>K</a:t>
              </a:r>
              <a:endParaRPr lang="en-US" b="0">
                <a:solidFill>
                  <a:srgbClr val="FFFFFF"/>
                </a:solidFill>
                <a:latin typeface="Arial Black" pitchFamily="34" charset="0"/>
              </a:endParaRPr>
            </a:p>
          </p:txBody>
        </p:sp>
        <p:sp>
          <p:nvSpPr>
            <p:cNvPr id="34853" name="Freeform 35"/>
            <p:cNvSpPr>
              <a:spLocks/>
            </p:cNvSpPr>
            <p:nvPr/>
          </p:nvSpPr>
          <p:spPr bwMode="auto">
            <a:xfrm>
              <a:off x="1992" y="2515"/>
              <a:ext cx="708" cy="221"/>
            </a:xfrm>
            <a:custGeom>
              <a:avLst/>
              <a:gdLst>
                <a:gd name="T0" fmla="*/ 4 w 708"/>
                <a:gd name="T1" fmla="*/ 203 h 221"/>
                <a:gd name="T2" fmla="*/ 0 w 708"/>
                <a:gd name="T3" fmla="*/ 208 h 221"/>
                <a:gd name="T4" fmla="*/ 0 w 708"/>
                <a:gd name="T5" fmla="*/ 216 h 221"/>
                <a:gd name="T6" fmla="*/ 2 w 708"/>
                <a:gd name="T7" fmla="*/ 218 h 221"/>
                <a:gd name="T8" fmla="*/ 4 w 708"/>
                <a:gd name="T9" fmla="*/ 218 h 221"/>
                <a:gd name="T10" fmla="*/ 6 w 708"/>
                <a:gd name="T11" fmla="*/ 221 h 221"/>
                <a:gd name="T12" fmla="*/ 9 w 708"/>
                <a:gd name="T13" fmla="*/ 221 h 221"/>
                <a:gd name="T14" fmla="*/ 11 w 708"/>
                <a:gd name="T15" fmla="*/ 218 h 221"/>
                <a:gd name="T16" fmla="*/ 702 w 708"/>
                <a:gd name="T17" fmla="*/ 15 h 221"/>
                <a:gd name="T18" fmla="*/ 704 w 708"/>
                <a:gd name="T19" fmla="*/ 15 h 221"/>
                <a:gd name="T20" fmla="*/ 708 w 708"/>
                <a:gd name="T21" fmla="*/ 10 h 221"/>
                <a:gd name="T22" fmla="*/ 708 w 708"/>
                <a:gd name="T23" fmla="*/ 8 h 221"/>
                <a:gd name="T24" fmla="*/ 706 w 708"/>
                <a:gd name="T25" fmla="*/ 4 h 221"/>
                <a:gd name="T26" fmla="*/ 704 w 708"/>
                <a:gd name="T27" fmla="*/ 2 h 221"/>
                <a:gd name="T28" fmla="*/ 704 w 708"/>
                <a:gd name="T29" fmla="*/ 0 h 221"/>
                <a:gd name="T30" fmla="*/ 695 w 708"/>
                <a:gd name="T31" fmla="*/ 0 h 221"/>
                <a:gd name="T32" fmla="*/ 4 w 708"/>
                <a:gd name="T33" fmla="*/ 203 h 2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8"/>
                <a:gd name="T52" fmla="*/ 0 h 221"/>
                <a:gd name="T53" fmla="*/ 708 w 708"/>
                <a:gd name="T54" fmla="*/ 221 h 2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8" h="221">
                  <a:moveTo>
                    <a:pt x="4" y="203"/>
                  </a:moveTo>
                  <a:lnTo>
                    <a:pt x="0" y="208"/>
                  </a:lnTo>
                  <a:lnTo>
                    <a:pt x="0" y="216"/>
                  </a:lnTo>
                  <a:lnTo>
                    <a:pt x="2" y="218"/>
                  </a:lnTo>
                  <a:lnTo>
                    <a:pt x="4" y="218"/>
                  </a:lnTo>
                  <a:lnTo>
                    <a:pt x="6" y="221"/>
                  </a:lnTo>
                  <a:lnTo>
                    <a:pt x="9" y="221"/>
                  </a:lnTo>
                  <a:lnTo>
                    <a:pt x="11" y="218"/>
                  </a:lnTo>
                  <a:lnTo>
                    <a:pt x="702" y="15"/>
                  </a:lnTo>
                  <a:lnTo>
                    <a:pt x="704" y="15"/>
                  </a:lnTo>
                  <a:lnTo>
                    <a:pt x="708" y="10"/>
                  </a:lnTo>
                  <a:lnTo>
                    <a:pt x="708" y="8"/>
                  </a:lnTo>
                  <a:lnTo>
                    <a:pt x="706" y="4"/>
                  </a:lnTo>
                  <a:lnTo>
                    <a:pt x="704" y="2"/>
                  </a:lnTo>
                  <a:lnTo>
                    <a:pt x="704" y="0"/>
                  </a:lnTo>
                  <a:lnTo>
                    <a:pt x="695" y="0"/>
                  </a:lnTo>
                  <a:lnTo>
                    <a:pt x="4" y="203"/>
                  </a:lnTo>
                  <a:close/>
                </a:path>
              </a:pathLst>
            </a:custGeom>
            <a:solidFill>
              <a:srgbClr val="000000"/>
            </a:solidFill>
            <a:ln w="9525">
              <a:noFill/>
              <a:round/>
              <a:headEnd/>
              <a:tailEnd/>
            </a:ln>
          </p:spPr>
          <p:txBody>
            <a:bodyPr/>
            <a:lstStyle/>
            <a:p>
              <a:pPr>
                <a:buNone/>
              </a:pPr>
              <a:endParaRPr lang="en-US"/>
            </a:p>
          </p:txBody>
        </p:sp>
        <p:sp>
          <p:nvSpPr>
            <p:cNvPr id="34854" name="Freeform 36"/>
            <p:cNvSpPr>
              <a:spLocks/>
            </p:cNvSpPr>
            <p:nvPr/>
          </p:nvSpPr>
          <p:spPr bwMode="auto">
            <a:xfrm>
              <a:off x="2683" y="2190"/>
              <a:ext cx="628" cy="342"/>
            </a:xfrm>
            <a:custGeom>
              <a:avLst/>
              <a:gdLst>
                <a:gd name="T0" fmla="*/ 4 w 628"/>
                <a:gd name="T1" fmla="*/ 325 h 342"/>
                <a:gd name="T2" fmla="*/ 0 w 628"/>
                <a:gd name="T3" fmla="*/ 329 h 342"/>
                <a:gd name="T4" fmla="*/ 0 w 628"/>
                <a:gd name="T5" fmla="*/ 338 h 342"/>
                <a:gd name="T6" fmla="*/ 2 w 628"/>
                <a:gd name="T7" fmla="*/ 338 h 342"/>
                <a:gd name="T8" fmla="*/ 6 w 628"/>
                <a:gd name="T9" fmla="*/ 342 h 342"/>
                <a:gd name="T10" fmla="*/ 11 w 628"/>
                <a:gd name="T11" fmla="*/ 342 h 342"/>
                <a:gd name="T12" fmla="*/ 13 w 628"/>
                <a:gd name="T13" fmla="*/ 340 h 342"/>
                <a:gd name="T14" fmla="*/ 624 w 628"/>
                <a:gd name="T15" fmla="*/ 15 h 342"/>
                <a:gd name="T16" fmla="*/ 626 w 628"/>
                <a:gd name="T17" fmla="*/ 13 h 342"/>
                <a:gd name="T18" fmla="*/ 626 w 628"/>
                <a:gd name="T19" fmla="*/ 10 h 342"/>
                <a:gd name="T20" fmla="*/ 628 w 628"/>
                <a:gd name="T21" fmla="*/ 8 h 342"/>
                <a:gd name="T22" fmla="*/ 628 w 628"/>
                <a:gd name="T23" fmla="*/ 6 h 342"/>
                <a:gd name="T24" fmla="*/ 626 w 628"/>
                <a:gd name="T25" fmla="*/ 4 h 342"/>
                <a:gd name="T26" fmla="*/ 626 w 628"/>
                <a:gd name="T27" fmla="*/ 2 h 342"/>
                <a:gd name="T28" fmla="*/ 624 w 628"/>
                <a:gd name="T29" fmla="*/ 0 h 342"/>
                <a:gd name="T30" fmla="*/ 615 w 628"/>
                <a:gd name="T31" fmla="*/ 0 h 342"/>
                <a:gd name="T32" fmla="*/ 4 w 628"/>
                <a:gd name="T33" fmla="*/ 325 h 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8"/>
                <a:gd name="T52" fmla="*/ 0 h 342"/>
                <a:gd name="T53" fmla="*/ 628 w 628"/>
                <a:gd name="T54" fmla="*/ 342 h 3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8" h="342">
                  <a:moveTo>
                    <a:pt x="4" y="325"/>
                  </a:moveTo>
                  <a:lnTo>
                    <a:pt x="0" y="329"/>
                  </a:lnTo>
                  <a:lnTo>
                    <a:pt x="0" y="338"/>
                  </a:lnTo>
                  <a:lnTo>
                    <a:pt x="2" y="338"/>
                  </a:lnTo>
                  <a:lnTo>
                    <a:pt x="6" y="342"/>
                  </a:lnTo>
                  <a:lnTo>
                    <a:pt x="11" y="342"/>
                  </a:lnTo>
                  <a:lnTo>
                    <a:pt x="13" y="340"/>
                  </a:lnTo>
                  <a:lnTo>
                    <a:pt x="624" y="15"/>
                  </a:lnTo>
                  <a:lnTo>
                    <a:pt x="626" y="13"/>
                  </a:lnTo>
                  <a:lnTo>
                    <a:pt x="626" y="10"/>
                  </a:lnTo>
                  <a:lnTo>
                    <a:pt x="628" y="8"/>
                  </a:lnTo>
                  <a:lnTo>
                    <a:pt x="628" y="6"/>
                  </a:lnTo>
                  <a:lnTo>
                    <a:pt x="626" y="4"/>
                  </a:lnTo>
                  <a:lnTo>
                    <a:pt x="626" y="2"/>
                  </a:lnTo>
                  <a:lnTo>
                    <a:pt x="624" y="0"/>
                  </a:lnTo>
                  <a:lnTo>
                    <a:pt x="615" y="0"/>
                  </a:lnTo>
                  <a:lnTo>
                    <a:pt x="4" y="325"/>
                  </a:lnTo>
                  <a:close/>
                </a:path>
              </a:pathLst>
            </a:custGeom>
            <a:solidFill>
              <a:srgbClr val="000000"/>
            </a:solidFill>
            <a:ln w="9525">
              <a:noFill/>
              <a:round/>
              <a:headEnd/>
              <a:tailEnd/>
            </a:ln>
          </p:spPr>
          <p:txBody>
            <a:bodyPr/>
            <a:lstStyle/>
            <a:p>
              <a:pPr>
                <a:buNone/>
              </a:pPr>
              <a:endParaRPr lang="en-US"/>
            </a:p>
          </p:txBody>
        </p:sp>
        <p:sp>
          <p:nvSpPr>
            <p:cNvPr id="34855" name="Freeform 37"/>
            <p:cNvSpPr>
              <a:spLocks/>
            </p:cNvSpPr>
            <p:nvPr/>
          </p:nvSpPr>
          <p:spPr bwMode="auto">
            <a:xfrm>
              <a:off x="3294" y="1620"/>
              <a:ext cx="667" cy="587"/>
            </a:xfrm>
            <a:custGeom>
              <a:avLst/>
              <a:gdLst>
                <a:gd name="T0" fmla="*/ 2 w 667"/>
                <a:gd name="T1" fmla="*/ 572 h 587"/>
                <a:gd name="T2" fmla="*/ 0 w 667"/>
                <a:gd name="T3" fmla="*/ 572 h 587"/>
                <a:gd name="T4" fmla="*/ 0 w 667"/>
                <a:gd name="T5" fmla="*/ 580 h 587"/>
                <a:gd name="T6" fmla="*/ 2 w 667"/>
                <a:gd name="T7" fmla="*/ 583 h 587"/>
                <a:gd name="T8" fmla="*/ 2 w 667"/>
                <a:gd name="T9" fmla="*/ 585 h 587"/>
                <a:gd name="T10" fmla="*/ 4 w 667"/>
                <a:gd name="T11" fmla="*/ 585 h 587"/>
                <a:gd name="T12" fmla="*/ 6 w 667"/>
                <a:gd name="T13" fmla="*/ 587 h 587"/>
                <a:gd name="T14" fmla="*/ 8 w 667"/>
                <a:gd name="T15" fmla="*/ 587 h 587"/>
                <a:gd name="T16" fmla="*/ 10 w 667"/>
                <a:gd name="T17" fmla="*/ 585 h 587"/>
                <a:gd name="T18" fmla="*/ 13 w 667"/>
                <a:gd name="T19" fmla="*/ 585 h 587"/>
                <a:gd name="T20" fmla="*/ 662 w 667"/>
                <a:gd name="T21" fmla="*/ 15 h 587"/>
                <a:gd name="T22" fmla="*/ 665 w 667"/>
                <a:gd name="T23" fmla="*/ 13 h 587"/>
                <a:gd name="T24" fmla="*/ 665 w 667"/>
                <a:gd name="T25" fmla="*/ 11 h 587"/>
                <a:gd name="T26" fmla="*/ 667 w 667"/>
                <a:gd name="T27" fmla="*/ 8 h 587"/>
                <a:gd name="T28" fmla="*/ 667 w 667"/>
                <a:gd name="T29" fmla="*/ 6 h 587"/>
                <a:gd name="T30" fmla="*/ 665 w 667"/>
                <a:gd name="T31" fmla="*/ 4 h 587"/>
                <a:gd name="T32" fmla="*/ 665 w 667"/>
                <a:gd name="T33" fmla="*/ 2 h 587"/>
                <a:gd name="T34" fmla="*/ 662 w 667"/>
                <a:gd name="T35" fmla="*/ 0 h 587"/>
                <a:gd name="T36" fmla="*/ 654 w 667"/>
                <a:gd name="T37" fmla="*/ 0 h 587"/>
                <a:gd name="T38" fmla="*/ 652 w 667"/>
                <a:gd name="T39" fmla="*/ 2 h 587"/>
                <a:gd name="T40" fmla="*/ 2 w 667"/>
                <a:gd name="T41" fmla="*/ 572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7"/>
                <a:gd name="T64" fmla="*/ 0 h 587"/>
                <a:gd name="T65" fmla="*/ 667 w 667"/>
                <a:gd name="T66" fmla="*/ 587 h 5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7" h="587">
                  <a:moveTo>
                    <a:pt x="2" y="572"/>
                  </a:moveTo>
                  <a:lnTo>
                    <a:pt x="0" y="572"/>
                  </a:lnTo>
                  <a:lnTo>
                    <a:pt x="0" y="580"/>
                  </a:lnTo>
                  <a:lnTo>
                    <a:pt x="2" y="583"/>
                  </a:lnTo>
                  <a:lnTo>
                    <a:pt x="2" y="585"/>
                  </a:lnTo>
                  <a:lnTo>
                    <a:pt x="4" y="585"/>
                  </a:lnTo>
                  <a:lnTo>
                    <a:pt x="6" y="587"/>
                  </a:lnTo>
                  <a:lnTo>
                    <a:pt x="8" y="587"/>
                  </a:lnTo>
                  <a:lnTo>
                    <a:pt x="10" y="585"/>
                  </a:lnTo>
                  <a:lnTo>
                    <a:pt x="13" y="585"/>
                  </a:lnTo>
                  <a:lnTo>
                    <a:pt x="662" y="15"/>
                  </a:lnTo>
                  <a:lnTo>
                    <a:pt x="665" y="13"/>
                  </a:lnTo>
                  <a:lnTo>
                    <a:pt x="665" y="11"/>
                  </a:lnTo>
                  <a:lnTo>
                    <a:pt x="667" y="8"/>
                  </a:lnTo>
                  <a:lnTo>
                    <a:pt x="667" y="6"/>
                  </a:lnTo>
                  <a:lnTo>
                    <a:pt x="665" y="4"/>
                  </a:lnTo>
                  <a:lnTo>
                    <a:pt x="665" y="2"/>
                  </a:lnTo>
                  <a:lnTo>
                    <a:pt x="662" y="0"/>
                  </a:lnTo>
                  <a:lnTo>
                    <a:pt x="654" y="0"/>
                  </a:lnTo>
                  <a:lnTo>
                    <a:pt x="652" y="2"/>
                  </a:lnTo>
                  <a:lnTo>
                    <a:pt x="2" y="572"/>
                  </a:lnTo>
                  <a:close/>
                </a:path>
              </a:pathLst>
            </a:custGeom>
            <a:solidFill>
              <a:srgbClr val="000000"/>
            </a:solidFill>
            <a:ln w="9525">
              <a:noFill/>
              <a:round/>
              <a:headEnd/>
              <a:tailEnd/>
            </a:ln>
          </p:spPr>
          <p:txBody>
            <a:bodyPr/>
            <a:lstStyle/>
            <a:p>
              <a:pPr>
                <a:buNone/>
              </a:pPr>
              <a:endParaRPr lang="en-US"/>
            </a:p>
          </p:txBody>
        </p:sp>
        <p:sp>
          <p:nvSpPr>
            <p:cNvPr id="34856" name="Freeform 38"/>
            <p:cNvSpPr>
              <a:spLocks/>
            </p:cNvSpPr>
            <p:nvPr/>
          </p:nvSpPr>
          <p:spPr bwMode="auto">
            <a:xfrm>
              <a:off x="3943" y="1212"/>
              <a:ext cx="667" cy="425"/>
            </a:xfrm>
            <a:custGeom>
              <a:avLst/>
              <a:gdLst>
                <a:gd name="T0" fmla="*/ 3 w 667"/>
                <a:gd name="T1" fmla="*/ 408 h 425"/>
                <a:gd name="T2" fmla="*/ 3 w 667"/>
                <a:gd name="T3" fmla="*/ 410 h 425"/>
                <a:gd name="T4" fmla="*/ 0 w 667"/>
                <a:gd name="T5" fmla="*/ 412 h 425"/>
                <a:gd name="T6" fmla="*/ 0 w 667"/>
                <a:gd name="T7" fmla="*/ 421 h 425"/>
                <a:gd name="T8" fmla="*/ 3 w 667"/>
                <a:gd name="T9" fmla="*/ 423 h 425"/>
                <a:gd name="T10" fmla="*/ 5 w 667"/>
                <a:gd name="T11" fmla="*/ 423 h 425"/>
                <a:gd name="T12" fmla="*/ 7 w 667"/>
                <a:gd name="T13" fmla="*/ 425 h 425"/>
                <a:gd name="T14" fmla="*/ 9 w 667"/>
                <a:gd name="T15" fmla="*/ 425 h 425"/>
                <a:gd name="T16" fmla="*/ 11 w 667"/>
                <a:gd name="T17" fmla="*/ 423 h 425"/>
                <a:gd name="T18" fmla="*/ 13 w 667"/>
                <a:gd name="T19" fmla="*/ 423 h 425"/>
                <a:gd name="T20" fmla="*/ 663 w 667"/>
                <a:gd name="T21" fmla="*/ 16 h 425"/>
                <a:gd name="T22" fmla="*/ 665 w 667"/>
                <a:gd name="T23" fmla="*/ 13 h 425"/>
                <a:gd name="T24" fmla="*/ 665 w 667"/>
                <a:gd name="T25" fmla="*/ 11 h 425"/>
                <a:gd name="T26" fmla="*/ 667 w 667"/>
                <a:gd name="T27" fmla="*/ 11 h 425"/>
                <a:gd name="T28" fmla="*/ 667 w 667"/>
                <a:gd name="T29" fmla="*/ 7 h 425"/>
                <a:gd name="T30" fmla="*/ 665 w 667"/>
                <a:gd name="T31" fmla="*/ 5 h 425"/>
                <a:gd name="T32" fmla="*/ 665 w 667"/>
                <a:gd name="T33" fmla="*/ 3 h 425"/>
                <a:gd name="T34" fmla="*/ 663 w 667"/>
                <a:gd name="T35" fmla="*/ 3 h 425"/>
                <a:gd name="T36" fmla="*/ 661 w 667"/>
                <a:gd name="T37" fmla="*/ 0 h 425"/>
                <a:gd name="T38" fmla="*/ 652 w 667"/>
                <a:gd name="T39" fmla="*/ 0 h 425"/>
                <a:gd name="T40" fmla="*/ 3 w 667"/>
                <a:gd name="T41" fmla="*/ 408 h 4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7"/>
                <a:gd name="T64" fmla="*/ 0 h 425"/>
                <a:gd name="T65" fmla="*/ 667 w 667"/>
                <a:gd name="T66" fmla="*/ 425 h 4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7" h="425">
                  <a:moveTo>
                    <a:pt x="3" y="408"/>
                  </a:moveTo>
                  <a:lnTo>
                    <a:pt x="3" y="410"/>
                  </a:lnTo>
                  <a:lnTo>
                    <a:pt x="0" y="412"/>
                  </a:lnTo>
                  <a:lnTo>
                    <a:pt x="0" y="421"/>
                  </a:lnTo>
                  <a:lnTo>
                    <a:pt x="3" y="423"/>
                  </a:lnTo>
                  <a:lnTo>
                    <a:pt x="5" y="423"/>
                  </a:lnTo>
                  <a:lnTo>
                    <a:pt x="7" y="425"/>
                  </a:lnTo>
                  <a:lnTo>
                    <a:pt x="9" y="425"/>
                  </a:lnTo>
                  <a:lnTo>
                    <a:pt x="11" y="423"/>
                  </a:lnTo>
                  <a:lnTo>
                    <a:pt x="13" y="423"/>
                  </a:lnTo>
                  <a:lnTo>
                    <a:pt x="663" y="16"/>
                  </a:lnTo>
                  <a:lnTo>
                    <a:pt x="665" y="13"/>
                  </a:lnTo>
                  <a:lnTo>
                    <a:pt x="665" y="11"/>
                  </a:lnTo>
                  <a:lnTo>
                    <a:pt x="667" y="11"/>
                  </a:lnTo>
                  <a:lnTo>
                    <a:pt x="667" y="7"/>
                  </a:lnTo>
                  <a:lnTo>
                    <a:pt x="665" y="5"/>
                  </a:lnTo>
                  <a:lnTo>
                    <a:pt x="665" y="3"/>
                  </a:lnTo>
                  <a:lnTo>
                    <a:pt x="663" y="3"/>
                  </a:lnTo>
                  <a:lnTo>
                    <a:pt x="661" y="0"/>
                  </a:lnTo>
                  <a:lnTo>
                    <a:pt x="652" y="0"/>
                  </a:lnTo>
                  <a:lnTo>
                    <a:pt x="3" y="408"/>
                  </a:lnTo>
                  <a:close/>
                </a:path>
              </a:pathLst>
            </a:custGeom>
            <a:solidFill>
              <a:srgbClr val="000000"/>
            </a:solidFill>
            <a:ln w="9525">
              <a:noFill/>
              <a:round/>
              <a:headEnd/>
              <a:tailEnd/>
            </a:ln>
          </p:spPr>
          <p:txBody>
            <a:bodyPr/>
            <a:lstStyle/>
            <a:p>
              <a:pPr>
                <a:buNone/>
              </a:pPr>
              <a:endParaRPr lang="en-US"/>
            </a:p>
          </p:txBody>
        </p:sp>
        <p:sp>
          <p:nvSpPr>
            <p:cNvPr id="34857" name="Freeform 39"/>
            <p:cNvSpPr>
              <a:spLocks/>
            </p:cNvSpPr>
            <p:nvPr/>
          </p:nvSpPr>
          <p:spPr bwMode="auto">
            <a:xfrm>
              <a:off x="1992" y="2798"/>
              <a:ext cx="708" cy="180"/>
            </a:xfrm>
            <a:custGeom>
              <a:avLst/>
              <a:gdLst>
                <a:gd name="T0" fmla="*/ 6 w 708"/>
                <a:gd name="T1" fmla="*/ 163 h 180"/>
                <a:gd name="T2" fmla="*/ 4 w 708"/>
                <a:gd name="T3" fmla="*/ 163 h 180"/>
                <a:gd name="T4" fmla="*/ 0 w 708"/>
                <a:gd name="T5" fmla="*/ 167 h 180"/>
                <a:gd name="T6" fmla="*/ 0 w 708"/>
                <a:gd name="T7" fmla="*/ 176 h 180"/>
                <a:gd name="T8" fmla="*/ 2 w 708"/>
                <a:gd name="T9" fmla="*/ 176 h 180"/>
                <a:gd name="T10" fmla="*/ 6 w 708"/>
                <a:gd name="T11" fmla="*/ 180 h 180"/>
                <a:gd name="T12" fmla="*/ 11 w 708"/>
                <a:gd name="T13" fmla="*/ 180 h 180"/>
                <a:gd name="T14" fmla="*/ 702 w 708"/>
                <a:gd name="T15" fmla="*/ 18 h 180"/>
                <a:gd name="T16" fmla="*/ 706 w 708"/>
                <a:gd name="T17" fmla="*/ 13 h 180"/>
                <a:gd name="T18" fmla="*/ 706 w 708"/>
                <a:gd name="T19" fmla="*/ 11 h 180"/>
                <a:gd name="T20" fmla="*/ 708 w 708"/>
                <a:gd name="T21" fmla="*/ 9 h 180"/>
                <a:gd name="T22" fmla="*/ 708 w 708"/>
                <a:gd name="T23" fmla="*/ 7 h 180"/>
                <a:gd name="T24" fmla="*/ 706 w 708"/>
                <a:gd name="T25" fmla="*/ 5 h 180"/>
                <a:gd name="T26" fmla="*/ 706 w 708"/>
                <a:gd name="T27" fmla="*/ 3 h 180"/>
                <a:gd name="T28" fmla="*/ 704 w 708"/>
                <a:gd name="T29" fmla="*/ 0 h 180"/>
                <a:gd name="T30" fmla="*/ 697 w 708"/>
                <a:gd name="T31" fmla="*/ 0 h 180"/>
                <a:gd name="T32" fmla="*/ 6 w 708"/>
                <a:gd name="T33" fmla="*/ 163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8"/>
                <a:gd name="T52" fmla="*/ 0 h 180"/>
                <a:gd name="T53" fmla="*/ 708 w 708"/>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8" h="180">
                  <a:moveTo>
                    <a:pt x="6" y="163"/>
                  </a:moveTo>
                  <a:lnTo>
                    <a:pt x="4" y="163"/>
                  </a:lnTo>
                  <a:lnTo>
                    <a:pt x="0" y="167"/>
                  </a:lnTo>
                  <a:lnTo>
                    <a:pt x="0" y="176"/>
                  </a:lnTo>
                  <a:lnTo>
                    <a:pt x="2" y="176"/>
                  </a:lnTo>
                  <a:lnTo>
                    <a:pt x="6" y="180"/>
                  </a:lnTo>
                  <a:lnTo>
                    <a:pt x="11" y="180"/>
                  </a:lnTo>
                  <a:lnTo>
                    <a:pt x="702" y="18"/>
                  </a:lnTo>
                  <a:lnTo>
                    <a:pt x="706" y="13"/>
                  </a:lnTo>
                  <a:lnTo>
                    <a:pt x="706" y="11"/>
                  </a:lnTo>
                  <a:lnTo>
                    <a:pt x="708" y="9"/>
                  </a:lnTo>
                  <a:lnTo>
                    <a:pt x="708" y="7"/>
                  </a:lnTo>
                  <a:lnTo>
                    <a:pt x="706" y="5"/>
                  </a:lnTo>
                  <a:lnTo>
                    <a:pt x="706" y="3"/>
                  </a:lnTo>
                  <a:lnTo>
                    <a:pt x="704" y="0"/>
                  </a:lnTo>
                  <a:lnTo>
                    <a:pt x="697" y="0"/>
                  </a:lnTo>
                  <a:lnTo>
                    <a:pt x="6" y="163"/>
                  </a:lnTo>
                  <a:close/>
                </a:path>
              </a:pathLst>
            </a:custGeom>
            <a:solidFill>
              <a:srgbClr val="0000FF"/>
            </a:solidFill>
            <a:ln w="9525">
              <a:noFill/>
              <a:round/>
              <a:headEnd/>
              <a:tailEnd/>
            </a:ln>
          </p:spPr>
          <p:txBody>
            <a:bodyPr/>
            <a:lstStyle/>
            <a:p>
              <a:pPr>
                <a:buNone/>
              </a:pPr>
              <a:endParaRPr lang="en-US"/>
            </a:p>
          </p:txBody>
        </p:sp>
        <p:sp>
          <p:nvSpPr>
            <p:cNvPr id="34858" name="Freeform 40"/>
            <p:cNvSpPr>
              <a:spLocks/>
            </p:cNvSpPr>
            <p:nvPr/>
          </p:nvSpPr>
          <p:spPr bwMode="auto">
            <a:xfrm>
              <a:off x="2683" y="2636"/>
              <a:ext cx="628" cy="180"/>
            </a:xfrm>
            <a:custGeom>
              <a:avLst/>
              <a:gdLst>
                <a:gd name="T0" fmla="*/ 6 w 628"/>
                <a:gd name="T1" fmla="*/ 162 h 180"/>
                <a:gd name="T2" fmla="*/ 4 w 628"/>
                <a:gd name="T3" fmla="*/ 162 h 180"/>
                <a:gd name="T4" fmla="*/ 0 w 628"/>
                <a:gd name="T5" fmla="*/ 167 h 180"/>
                <a:gd name="T6" fmla="*/ 0 w 628"/>
                <a:gd name="T7" fmla="*/ 175 h 180"/>
                <a:gd name="T8" fmla="*/ 2 w 628"/>
                <a:gd name="T9" fmla="*/ 175 h 180"/>
                <a:gd name="T10" fmla="*/ 4 w 628"/>
                <a:gd name="T11" fmla="*/ 178 h 180"/>
                <a:gd name="T12" fmla="*/ 6 w 628"/>
                <a:gd name="T13" fmla="*/ 178 h 180"/>
                <a:gd name="T14" fmla="*/ 9 w 628"/>
                <a:gd name="T15" fmla="*/ 180 h 180"/>
                <a:gd name="T16" fmla="*/ 11 w 628"/>
                <a:gd name="T17" fmla="*/ 178 h 180"/>
                <a:gd name="T18" fmla="*/ 621 w 628"/>
                <a:gd name="T19" fmla="*/ 15 h 180"/>
                <a:gd name="T20" fmla="*/ 624 w 628"/>
                <a:gd name="T21" fmla="*/ 15 h 180"/>
                <a:gd name="T22" fmla="*/ 624 w 628"/>
                <a:gd name="T23" fmla="*/ 13 h 180"/>
                <a:gd name="T24" fmla="*/ 626 w 628"/>
                <a:gd name="T25" fmla="*/ 13 h 180"/>
                <a:gd name="T26" fmla="*/ 626 w 628"/>
                <a:gd name="T27" fmla="*/ 11 h 180"/>
                <a:gd name="T28" fmla="*/ 628 w 628"/>
                <a:gd name="T29" fmla="*/ 9 h 180"/>
                <a:gd name="T30" fmla="*/ 626 w 628"/>
                <a:gd name="T31" fmla="*/ 6 h 180"/>
                <a:gd name="T32" fmla="*/ 626 w 628"/>
                <a:gd name="T33" fmla="*/ 4 h 180"/>
                <a:gd name="T34" fmla="*/ 624 w 628"/>
                <a:gd name="T35" fmla="*/ 2 h 180"/>
                <a:gd name="T36" fmla="*/ 624 w 628"/>
                <a:gd name="T37" fmla="*/ 0 h 180"/>
                <a:gd name="T38" fmla="*/ 617 w 628"/>
                <a:gd name="T39" fmla="*/ 0 h 180"/>
                <a:gd name="T40" fmla="*/ 6 w 628"/>
                <a:gd name="T41" fmla="*/ 162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8"/>
                <a:gd name="T64" fmla="*/ 0 h 180"/>
                <a:gd name="T65" fmla="*/ 628 w 628"/>
                <a:gd name="T66" fmla="*/ 180 h 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8" h="180">
                  <a:moveTo>
                    <a:pt x="6" y="162"/>
                  </a:moveTo>
                  <a:lnTo>
                    <a:pt x="4" y="162"/>
                  </a:lnTo>
                  <a:lnTo>
                    <a:pt x="0" y="167"/>
                  </a:lnTo>
                  <a:lnTo>
                    <a:pt x="0" y="175"/>
                  </a:lnTo>
                  <a:lnTo>
                    <a:pt x="2" y="175"/>
                  </a:lnTo>
                  <a:lnTo>
                    <a:pt x="4" y="178"/>
                  </a:lnTo>
                  <a:lnTo>
                    <a:pt x="6" y="178"/>
                  </a:lnTo>
                  <a:lnTo>
                    <a:pt x="9" y="180"/>
                  </a:lnTo>
                  <a:lnTo>
                    <a:pt x="11" y="178"/>
                  </a:lnTo>
                  <a:lnTo>
                    <a:pt x="621" y="15"/>
                  </a:lnTo>
                  <a:lnTo>
                    <a:pt x="624" y="15"/>
                  </a:lnTo>
                  <a:lnTo>
                    <a:pt x="624" y="13"/>
                  </a:lnTo>
                  <a:lnTo>
                    <a:pt x="626" y="13"/>
                  </a:lnTo>
                  <a:lnTo>
                    <a:pt x="626" y="11"/>
                  </a:lnTo>
                  <a:lnTo>
                    <a:pt x="628" y="9"/>
                  </a:lnTo>
                  <a:lnTo>
                    <a:pt x="626" y="6"/>
                  </a:lnTo>
                  <a:lnTo>
                    <a:pt x="626" y="4"/>
                  </a:lnTo>
                  <a:lnTo>
                    <a:pt x="624" y="2"/>
                  </a:lnTo>
                  <a:lnTo>
                    <a:pt x="624" y="0"/>
                  </a:lnTo>
                  <a:lnTo>
                    <a:pt x="617" y="0"/>
                  </a:lnTo>
                  <a:lnTo>
                    <a:pt x="6" y="162"/>
                  </a:lnTo>
                  <a:close/>
                </a:path>
              </a:pathLst>
            </a:custGeom>
            <a:solidFill>
              <a:srgbClr val="0000FF"/>
            </a:solidFill>
            <a:ln w="9525">
              <a:noFill/>
              <a:round/>
              <a:headEnd/>
              <a:tailEnd/>
            </a:ln>
          </p:spPr>
          <p:txBody>
            <a:bodyPr/>
            <a:lstStyle/>
            <a:p>
              <a:pPr>
                <a:buNone/>
              </a:pPr>
              <a:endParaRPr lang="en-US"/>
            </a:p>
          </p:txBody>
        </p:sp>
        <p:sp>
          <p:nvSpPr>
            <p:cNvPr id="34859" name="Freeform 41"/>
            <p:cNvSpPr>
              <a:spLocks/>
            </p:cNvSpPr>
            <p:nvPr/>
          </p:nvSpPr>
          <p:spPr bwMode="auto">
            <a:xfrm>
              <a:off x="3294" y="2432"/>
              <a:ext cx="667" cy="221"/>
            </a:xfrm>
            <a:custGeom>
              <a:avLst/>
              <a:gdLst>
                <a:gd name="T0" fmla="*/ 4 w 667"/>
                <a:gd name="T1" fmla="*/ 204 h 221"/>
                <a:gd name="T2" fmla="*/ 2 w 667"/>
                <a:gd name="T3" fmla="*/ 204 h 221"/>
                <a:gd name="T4" fmla="*/ 2 w 667"/>
                <a:gd name="T5" fmla="*/ 206 h 221"/>
                <a:gd name="T6" fmla="*/ 0 w 667"/>
                <a:gd name="T7" fmla="*/ 208 h 221"/>
                <a:gd name="T8" fmla="*/ 0 w 667"/>
                <a:gd name="T9" fmla="*/ 217 h 221"/>
                <a:gd name="T10" fmla="*/ 2 w 667"/>
                <a:gd name="T11" fmla="*/ 219 h 221"/>
                <a:gd name="T12" fmla="*/ 4 w 667"/>
                <a:gd name="T13" fmla="*/ 219 h 221"/>
                <a:gd name="T14" fmla="*/ 6 w 667"/>
                <a:gd name="T15" fmla="*/ 221 h 221"/>
                <a:gd name="T16" fmla="*/ 8 w 667"/>
                <a:gd name="T17" fmla="*/ 221 h 221"/>
                <a:gd name="T18" fmla="*/ 10 w 667"/>
                <a:gd name="T19" fmla="*/ 219 h 221"/>
                <a:gd name="T20" fmla="*/ 660 w 667"/>
                <a:gd name="T21" fmla="*/ 15 h 221"/>
                <a:gd name="T22" fmla="*/ 662 w 667"/>
                <a:gd name="T23" fmla="*/ 15 h 221"/>
                <a:gd name="T24" fmla="*/ 665 w 667"/>
                <a:gd name="T25" fmla="*/ 13 h 221"/>
                <a:gd name="T26" fmla="*/ 665 w 667"/>
                <a:gd name="T27" fmla="*/ 11 h 221"/>
                <a:gd name="T28" fmla="*/ 667 w 667"/>
                <a:gd name="T29" fmla="*/ 9 h 221"/>
                <a:gd name="T30" fmla="*/ 667 w 667"/>
                <a:gd name="T31" fmla="*/ 7 h 221"/>
                <a:gd name="T32" fmla="*/ 665 w 667"/>
                <a:gd name="T33" fmla="*/ 5 h 221"/>
                <a:gd name="T34" fmla="*/ 665 w 667"/>
                <a:gd name="T35" fmla="*/ 2 h 221"/>
                <a:gd name="T36" fmla="*/ 662 w 667"/>
                <a:gd name="T37" fmla="*/ 2 h 221"/>
                <a:gd name="T38" fmla="*/ 660 w 667"/>
                <a:gd name="T39" fmla="*/ 0 h 221"/>
                <a:gd name="T40" fmla="*/ 654 w 667"/>
                <a:gd name="T41" fmla="*/ 0 h 221"/>
                <a:gd name="T42" fmla="*/ 4 w 667"/>
                <a:gd name="T43" fmla="*/ 204 h 2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7"/>
                <a:gd name="T67" fmla="*/ 0 h 221"/>
                <a:gd name="T68" fmla="*/ 667 w 667"/>
                <a:gd name="T69" fmla="*/ 221 h 2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7" h="221">
                  <a:moveTo>
                    <a:pt x="4" y="204"/>
                  </a:moveTo>
                  <a:lnTo>
                    <a:pt x="2" y="204"/>
                  </a:lnTo>
                  <a:lnTo>
                    <a:pt x="2" y="206"/>
                  </a:lnTo>
                  <a:lnTo>
                    <a:pt x="0" y="208"/>
                  </a:lnTo>
                  <a:lnTo>
                    <a:pt x="0" y="217"/>
                  </a:lnTo>
                  <a:lnTo>
                    <a:pt x="2" y="219"/>
                  </a:lnTo>
                  <a:lnTo>
                    <a:pt x="4" y="219"/>
                  </a:lnTo>
                  <a:lnTo>
                    <a:pt x="6" y="221"/>
                  </a:lnTo>
                  <a:lnTo>
                    <a:pt x="8" y="221"/>
                  </a:lnTo>
                  <a:lnTo>
                    <a:pt x="10" y="219"/>
                  </a:lnTo>
                  <a:lnTo>
                    <a:pt x="660" y="15"/>
                  </a:lnTo>
                  <a:lnTo>
                    <a:pt x="662" y="15"/>
                  </a:lnTo>
                  <a:lnTo>
                    <a:pt x="665" y="13"/>
                  </a:lnTo>
                  <a:lnTo>
                    <a:pt x="665" y="11"/>
                  </a:lnTo>
                  <a:lnTo>
                    <a:pt x="667" y="9"/>
                  </a:lnTo>
                  <a:lnTo>
                    <a:pt x="667" y="7"/>
                  </a:lnTo>
                  <a:lnTo>
                    <a:pt x="665" y="5"/>
                  </a:lnTo>
                  <a:lnTo>
                    <a:pt x="665" y="2"/>
                  </a:lnTo>
                  <a:lnTo>
                    <a:pt x="662" y="2"/>
                  </a:lnTo>
                  <a:lnTo>
                    <a:pt x="660" y="0"/>
                  </a:lnTo>
                  <a:lnTo>
                    <a:pt x="654" y="0"/>
                  </a:lnTo>
                  <a:lnTo>
                    <a:pt x="4" y="204"/>
                  </a:lnTo>
                  <a:close/>
                </a:path>
              </a:pathLst>
            </a:custGeom>
            <a:solidFill>
              <a:srgbClr val="0000FF"/>
            </a:solidFill>
            <a:ln w="9525">
              <a:noFill/>
              <a:round/>
              <a:headEnd/>
              <a:tailEnd/>
            </a:ln>
          </p:spPr>
          <p:txBody>
            <a:bodyPr/>
            <a:lstStyle/>
            <a:p>
              <a:pPr>
                <a:buNone/>
              </a:pPr>
              <a:endParaRPr lang="en-US"/>
            </a:p>
          </p:txBody>
        </p:sp>
        <p:sp>
          <p:nvSpPr>
            <p:cNvPr id="34860" name="Freeform 42"/>
            <p:cNvSpPr>
              <a:spLocks/>
            </p:cNvSpPr>
            <p:nvPr/>
          </p:nvSpPr>
          <p:spPr bwMode="auto">
            <a:xfrm>
              <a:off x="3943" y="2352"/>
              <a:ext cx="667" cy="98"/>
            </a:xfrm>
            <a:custGeom>
              <a:avLst/>
              <a:gdLst>
                <a:gd name="T0" fmla="*/ 7 w 667"/>
                <a:gd name="T1" fmla="*/ 80 h 98"/>
                <a:gd name="T2" fmla="*/ 3 w 667"/>
                <a:gd name="T3" fmla="*/ 80 h 98"/>
                <a:gd name="T4" fmla="*/ 0 w 667"/>
                <a:gd name="T5" fmla="*/ 82 h 98"/>
                <a:gd name="T6" fmla="*/ 0 w 667"/>
                <a:gd name="T7" fmla="*/ 93 h 98"/>
                <a:gd name="T8" fmla="*/ 3 w 667"/>
                <a:gd name="T9" fmla="*/ 95 h 98"/>
                <a:gd name="T10" fmla="*/ 5 w 667"/>
                <a:gd name="T11" fmla="*/ 95 h 98"/>
                <a:gd name="T12" fmla="*/ 7 w 667"/>
                <a:gd name="T13" fmla="*/ 98 h 98"/>
                <a:gd name="T14" fmla="*/ 9 w 667"/>
                <a:gd name="T15" fmla="*/ 98 h 98"/>
                <a:gd name="T16" fmla="*/ 659 w 667"/>
                <a:gd name="T17" fmla="*/ 17 h 98"/>
                <a:gd name="T18" fmla="*/ 661 w 667"/>
                <a:gd name="T19" fmla="*/ 15 h 98"/>
                <a:gd name="T20" fmla="*/ 663 w 667"/>
                <a:gd name="T21" fmla="*/ 15 h 98"/>
                <a:gd name="T22" fmla="*/ 665 w 667"/>
                <a:gd name="T23" fmla="*/ 13 h 98"/>
                <a:gd name="T24" fmla="*/ 665 w 667"/>
                <a:gd name="T25" fmla="*/ 11 h 98"/>
                <a:gd name="T26" fmla="*/ 667 w 667"/>
                <a:gd name="T27" fmla="*/ 9 h 98"/>
                <a:gd name="T28" fmla="*/ 667 w 667"/>
                <a:gd name="T29" fmla="*/ 7 h 98"/>
                <a:gd name="T30" fmla="*/ 665 w 667"/>
                <a:gd name="T31" fmla="*/ 4 h 98"/>
                <a:gd name="T32" fmla="*/ 665 w 667"/>
                <a:gd name="T33" fmla="*/ 2 h 98"/>
                <a:gd name="T34" fmla="*/ 663 w 667"/>
                <a:gd name="T35" fmla="*/ 0 h 98"/>
                <a:gd name="T36" fmla="*/ 657 w 667"/>
                <a:gd name="T37" fmla="*/ 0 h 98"/>
                <a:gd name="T38" fmla="*/ 7 w 667"/>
                <a:gd name="T39" fmla="*/ 80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7"/>
                <a:gd name="T61" fmla="*/ 0 h 98"/>
                <a:gd name="T62" fmla="*/ 667 w 667"/>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7" h="98">
                  <a:moveTo>
                    <a:pt x="7" y="80"/>
                  </a:moveTo>
                  <a:lnTo>
                    <a:pt x="3" y="80"/>
                  </a:lnTo>
                  <a:lnTo>
                    <a:pt x="0" y="82"/>
                  </a:lnTo>
                  <a:lnTo>
                    <a:pt x="0" y="93"/>
                  </a:lnTo>
                  <a:lnTo>
                    <a:pt x="3" y="95"/>
                  </a:lnTo>
                  <a:lnTo>
                    <a:pt x="5" y="95"/>
                  </a:lnTo>
                  <a:lnTo>
                    <a:pt x="7" y="98"/>
                  </a:lnTo>
                  <a:lnTo>
                    <a:pt x="9" y="98"/>
                  </a:lnTo>
                  <a:lnTo>
                    <a:pt x="659" y="17"/>
                  </a:lnTo>
                  <a:lnTo>
                    <a:pt x="661" y="15"/>
                  </a:lnTo>
                  <a:lnTo>
                    <a:pt x="663" y="15"/>
                  </a:lnTo>
                  <a:lnTo>
                    <a:pt x="665" y="13"/>
                  </a:lnTo>
                  <a:lnTo>
                    <a:pt x="665" y="11"/>
                  </a:lnTo>
                  <a:lnTo>
                    <a:pt x="667" y="9"/>
                  </a:lnTo>
                  <a:lnTo>
                    <a:pt x="667" y="7"/>
                  </a:lnTo>
                  <a:lnTo>
                    <a:pt x="665" y="4"/>
                  </a:lnTo>
                  <a:lnTo>
                    <a:pt x="665" y="2"/>
                  </a:lnTo>
                  <a:lnTo>
                    <a:pt x="663" y="0"/>
                  </a:lnTo>
                  <a:lnTo>
                    <a:pt x="657" y="0"/>
                  </a:lnTo>
                  <a:lnTo>
                    <a:pt x="7" y="80"/>
                  </a:lnTo>
                  <a:close/>
                </a:path>
              </a:pathLst>
            </a:custGeom>
            <a:solidFill>
              <a:srgbClr val="0000FF"/>
            </a:solidFill>
            <a:ln w="9525">
              <a:noFill/>
              <a:round/>
              <a:headEnd/>
              <a:tailEnd/>
            </a:ln>
          </p:spPr>
          <p:txBody>
            <a:bodyPr/>
            <a:lstStyle/>
            <a:p>
              <a:pPr>
                <a:buNone/>
              </a:pPr>
              <a:endParaRPr lang="en-US"/>
            </a:p>
          </p:txBody>
        </p:sp>
        <p:sp>
          <p:nvSpPr>
            <p:cNvPr id="34861" name="Freeform 43"/>
            <p:cNvSpPr>
              <a:spLocks/>
            </p:cNvSpPr>
            <p:nvPr/>
          </p:nvSpPr>
          <p:spPr bwMode="auto">
            <a:xfrm>
              <a:off x="4435" y="2885"/>
              <a:ext cx="9" cy="9"/>
            </a:xfrm>
            <a:custGeom>
              <a:avLst/>
              <a:gdLst>
                <a:gd name="T0" fmla="*/ 4 w 9"/>
                <a:gd name="T1" fmla="*/ 0 h 9"/>
                <a:gd name="T2" fmla="*/ 0 w 9"/>
                <a:gd name="T3" fmla="*/ 0 h 9"/>
                <a:gd name="T4" fmla="*/ 0 w 9"/>
                <a:gd name="T5" fmla="*/ 7 h 9"/>
                <a:gd name="T6" fmla="*/ 2 w 9"/>
                <a:gd name="T7" fmla="*/ 7 h 9"/>
                <a:gd name="T8" fmla="*/ 2 w 9"/>
                <a:gd name="T9" fmla="*/ 9 h 9"/>
                <a:gd name="T10" fmla="*/ 4 w 9"/>
                <a:gd name="T11" fmla="*/ 9 h 9"/>
                <a:gd name="T12" fmla="*/ 9 w 9"/>
                <a:gd name="T13" fmla="*/ 4 h 9"/>
                <a:gd name="T14" fmla="*/ 9 w 9"/>
                <a:gd name="T15" fmla="*/ 2 h 9"/>
                <a:gd name="T16" fmla="*/ 7 w 9"/>
                <a:gd name="T17" fmla="*/ 2 h 9"/>
                <a:gd name="T18" fmla="*/ 7 w 9"/>
                <a:gd name="T19" fmla="*/ 0 h 9"/>
                <a:gd name="T20" fmla="*/ 4 w 9"/>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9"/>
                <a:gd name="T35" fmla="*/ 9 w 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9">
                  <a:moveTo>
                    <a:pt x="4" y="0"/>
                  </a:moveTo>
                  <a:lnTo>
                    <a:pt x="0" y="0"/>
                  </a:lnTo>
                  <a:lnTo>
                    <a:pt x="0" y="7"/>
                  </a:lnTo>
                  <a:lnTo>
                    <a:pt x="2" y="7"/>
                  </a:lnTo>
                  <a:lnTo>
                    <a:pt x="2" y="9"/>
                  </a:lnTo>
                  <a:lnTo>
                    <a:pt x="4" y="9"/>
                  </a:lnTo>
                  <a:lnTo>
                    <a:pt x="9" y="4"/>
                  </a:lnTo>
                  <a:lnTo>
                    <a:pt x="9" y="2"/>
                  </a:lnTo>
                  <a:lnTo>
                    <a:pt x="7" y="2"/>
                  </a:lnTo>
                  <a:lnTo>
                    <a:pt x="7" y="0"/>
                  </a:lnTo>
                  <a:lnTo>
                    <a:pt x="4" y="0"/>
                  </a:lnTo>
                  <a:close/>
                </a:path>
              </a:pathLst>
            </a:custGeom>
            <a:solidFill>
              <a:srgbClr val="000000"/>
            </a:solidFill>
            <a:ln w="9525">
              <a:noFill/>
              <a:round/>
              <a:headEnd/>
              <a:tailEnd/>
            </a:ln>
          </p:spPr>
          <p:txBody>
            <a:bodyPr/>
            <a:lstStyle/>
            <a:p>
              <a:pPr>
                <a:buNone/>
              </a:pPr>
              <a:endParaRPr lang="en-US"/>
            </a:p>
          </p:txBody>
        </p:sp>
        <p:sp>
          <p:nvSpPr>
            <p:cNvPr id="34862" name="Freeform 44"/>
            <p:cNvSpPr>
              <a:spLocks/>
            </p:cNvSpPr>
            <p:nvPr/>
          </p:nvSpPr>
          <p:spPr bwMode="auto">
            <a:xfrm>
              <a:off x="4422" y="2896"/>
              <a:ext cx="9" cy="9"/>
            </a:xfrm>
            <a:custGeom>
              <a:avLst/>
              <a:gdLst>
                <a:gd name="T0" fmla="*/ 4 w 9"/>
                <a:gd name="T1" fmla="*/ 0 h 9"/>
                <a:gd name="T2" fmla="*/ 2 w 9"/>
                <a:gd name="T3" fmla="*/ 0 h 9"/>
                <a:gd name="T4" fmla="*/ 2 w 9"/>
                <a:gd name="T5" fmla="*/ 2 h 9"/>
                <a:gd name="T6" fmla="*/ 0 w 9"/>
                <a:gd name="T7" fmla="*/ 2 h 9"/>
                <a:gd name="T8" fmla="*/ 0 w 9"/>
                <a:gd name="T9" fmla="*/ 9 h 9"/>
                <a:gd name="T10" fmla="*/ 7 w 9"/>
                <a:gd name="T11" fmla="*/ 9 h 9"/>
                <a:gd name="T12" fmla="*/ 9 w 9"/>
                <a:gd name="T13" fmla="*/ 6 h 9"/>
                <a:gd name="T14" fmla="*/ 9 w 9"/>
                <a:gd name="T15" fmla="*/ 2 h 9"/>
                <a:gd name="T16" fmla="*/ 7 w 9"/>
                <a:gd name="T17" fmla="*/ 2 h 9"/>
                <a:gd name="T18" fmla="*/ 4 w 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4" y="0"/>
                  </a:moveTo>
                  <a:lnTo>
                    <a:pt x="2" y="0"/>
                  </a:lnTo>
                  <a:lnTo>
                    <a:pt x="2" y="2"/>
                  </a:lnTo>
                  <a:lnTo>
                    <a:pt x="0" y="2"/>
                  </a:lnTo>
                  <a:lnTo>
                    <a:pt x="0" y="9"/>
                  </a:lnTo>
                  <a:lnTo>
                    <a:pt x="7" y="9"/>
                  </a:lnTo>
                  <a:lnTo>
                    <a:pt x="9" y="6"/>
                  </a:lnTo>
                  <a:lnTo>
                    <a:pt x="9" y="2"/>
                  </a:lnTo>
                  <a:lnTo>
                    <a:pt x="7" y="2"/>
                  </a:lnTo>
                  <a:lnTo>
                    <a:pt x="4" y="0"/>
                  </a:lnTo>
                  <a:close/>
                </a:path>
              </a:pathLst>
            </a:custGeom>
            <a:solidFill>
              <a:srgbClr val="000000"/>
            </a:solidFill>
            <a:ln w="9525">
              <a:noFill/>
              <a:round/>
              <a:headEnd/>
              <a:tailEnd/>
            </a:ln>
          </p:spPr>
          <p:txBody>
            <a:bodyPr/>
            <a:lstStyle/>
            <a:p>
              <a:pPr>
                <a:buNone/>
              </a:pPr>
              <a:endParaRPr lang="en-US"/>
            </a:p>
          </p:txBody>
        </p:sp>
        <p:sp>
          <p:nvSpPr>
            <p:cNvPr id="34863" name="Freeform 45"/>
            <p:cNvSpPr>
              <a:spLocks/>
            </p:cNvSpPr>
            <p:nvPr/>
          </p:nvSpPr>
          <p:spPr bwMode="auto">
            <a:xfrm>
              <a:off x="4409" y="2909"/>
              <a:ext cx="9" cy="9"/>
            </a:xfrm>
            <a:custGeom>
              <a:avLst/>
              <a:gdLst>
                <a:gd name="T0" fmla="*/ 4 w 9"/>
                <a:gd name="T1" fmla="*/ 0 h 9"/>
                <a:gd name="T2" fmla="*/ 2 w 9"/>
                <a:gd name="T3" fmla="*/ 0 h 9"/>
                <a:gd name="T4" fmla="*/ 2 w 9"/>
                <a:gd name="T5" fmla="*/ 2 h 9"/>
                <a:gd name="T6" fmla="*/ 0 w 9"/>
                <a:gd name="T7" fmla="*/ 2 h 9"/>
                <a:gd name="T8" fmla="*/ 0 w 9"/>
                <a:gd name="T9" fmla="*/ 6 h 9"/>
                <a:gd name="T10" fmla="*/ 2 w 9"/>
                <a:gd name="T11" fmla="*/ 9 h 9"/>
                <a:gd name="T12" fmla="*/ 9 w 9"/>
                <a:gd name="T13" fmla="*/ 9 h 9"/>
                <a:gd name="T14" fmla="*/ 9 w 9"/>
                <a:gd name="T15" fmla="*/ 2 h 9"/>
                <a:gd name="T16" fmla="*/ 7 w 9"/>
                <a:gd name="T17" fmla="*/ 0 h 9"/>
                <a:gd name="T18" fmla="*/ 4 w 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4" y="0"/>
                  </a:moveTo>
                  <a:lnTo>
                    <a:pt x="2" y="0"/>
                  </a:lnTo>
                  <a:lnTo>
                    <a:pt x="2" y="2"/>
                  </a:lnTo>
                  <a:lnTo>
                    <a:pt x="0" y="2"/>
                  </a:lnTo>
                  <a:lnTo>
                    <a:pt x="0" y="6"/>
                  </a:lnTo>
                  <a:lnTo>
                    <a:pt x="2" y="9"/>
                  </a:lnTo>
                  <a:lnTo>
                    <a:pt x="9" y="9"/>
                  </a:lnTo>
                  <a:lnTo>
                    <a:pt x="9" y="2"/>
                  </a:lnTo>
                  <a:lnTo>
                    <a:pt x="7" y="0"/>
                  </a:lnTo>
                  <a:lnTo>
                    <a:pt x="4" y="0"/>
                  </a:lnTo>
                  <a:close/>
                </a:path>
              </a:pathLst>
            </a:custGeom>
            <a:solidFill>
              <a:srgbClr val="000000"/>
            </a:solidFill>
            <a:ln w="9525">
              <a:noFill/>
              <a:round/>
              <a:headEnd/>
              <a:tailEnd/>
            </a:ln>
          </p:spPr>
          <p:txBody>
            <a:bodyPr/>
            <a:lstStyle/>
            <a:p>
              <a:pPr>
                <a:buNone/>
              </a:pPr>
              <a:endParaRPr lang="en-US"/>
            </a:p>
          </p:txBody>
        </p:sp>
        <p:sp>
          <p:nvSpPr>
            <p:cNvPr id="34864" name="Freeform 46"/>
            <p:cNvSpPr>
              <a:spLocks/>
            </p:cNvSpPr>
            <p:nvPr/>
          </p:nvSpPr>
          <p:spPr bwMode="auto">
            <a:xfrm>
              <a:off x="4396" y="2922"/>
              <a:ext cx="9" cy="9"/>
            </a:xfrm>
            <a:custGeom>
              <a:avLst/>
              <a:gdLst>
                <a:gd name="T0" fmla="*/ 4 w 9"/>
                <a:gd name="T1" fmla="*/ 0 h 9"/>
                <a:gd name="T2" fmla="*/ 2 w 9"/>
                <a:gd name="T3" fmla="*/ 0 h 9"/>
                <a:gd name="T4" fmla="*/ 2 w 9"/>
                <a:gd name="T5" fmla="*/ 2 h 9"/>
                <a:gd name="T6" fmla="*/ 0 w 9"/>
                <a:gd name="T7" fmla="*/ 2 h 9"/>
                <a:gd name="T8" fmla="*/ 0 w 9"/>
                <a:gd name="T9" fmla="*/ 4 h 9"/>
                <a:gd name="T10" fmla="*/ 2 w 9"/>
                <a:gd name="T11" fmla="*/ 6 h 9"/>
                <a:gd name="T12" fmla="*/ 2 w 9"/>
                <a:gd name="T13" fmla="*/ 9 h 9"/>
                <a:gd name="T14" fmla="*/ 7 w 9"/>
                <a:gd name="T15" fmla="*/ 9 h 9"/>
                <a:gd name="T16" fmla="*/ 9 w 9"/>
                <a:gd name="T17" fmla="*/ 6 h 9"/>
                <a:gd name="T18" fmla="*/ 9 w 9"/>
                <a:gd name="T19" fmla="*/ 0 h 9"/>
                <a:gd name="T20" fmla="*/ 4 w 9"/>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9"/>
                <a:gd name="T35" fmla="*/ 9 w 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9">
                  <a:moveTo>
                    <a:pt x="4" y="0"/>
                  </a:moveTo>
                  <a:lnTo>
                    <a:pt x="2" y="0"/>
                  </a:lnTo>
                  <a:lnTo>
                    <a:pt x="2" y="2"/>
                  </a:lnTo>
                  <a:lnTo>
                    <a:pt x="0" y="2"/>
                  </a:lnTo>
                  <a:lnTo>
                    <a:pt x="0" y="4"/>
                  </a:lnTo>
                  <a:lnTo>
                    <a:pt x="2" y="6"/>
                  </a:lnTo>
                  <a:lnTo>
                    <a:pt x="2" y="9"/>
                  </a:lnTo>
                  <a:lnTo>
                    <a:pt x="7" y="9"/>
                  </a:lnTo>
                  <a:lnTo>
                    <a:pt x="9" y="6"/>
                  </a:lnTo>
                  <a:lnTo>
                    <a:pt x="9" y="0"/>
                  </a:lnTo>
                  <a:lnTo>
                    <a:pt x="4" y="0"/>
                  </a:lnTo>
                  <a:close/>
                </a:path>
              </a:pathLst>
            </a:custGeom>
            <a:solidFill>
              <a:srgbClr val="000000"/>
            </a:solidFill>
            <a:ln w="9525">
              <a:noFill/>
              <a:round/>
              <a:headEnd/>
              <a:tailEnd/>
            </a:ln>
          </p:spPr>
          <p:txBody>
            <a:bodyPr/>
            <a:lstStyle/>
            <a:p>
              <a:pPr>
                <a:buNone/>
              </a:pPr>
              <a:endParaRPr lang="en-US"/>
            </a:p>
          </p:txBody>
        </p:sp>
        <p:sp>
          <p:nvSpPr>
            <p:cNvPr id="34865" name="Freeform 47"/>
            <p:cNvSpPr>
              <a:spLocks/>
            </p:cNvSpPr>
            <p:nvPr/>
          </p:nvSpPr>
          <p:spPr bwMode="auto">
            <a:xfrm>
              <a:off x="1509" y="1936"/>
              <a:ext cx="505" cy="17"/>
            </a:xfrm>
            <a:custGeom>
              <a:avLst/>
              <a:gdLst>
                <a:gd name="T0" fmla="*/ 9 w 505"/>
                <a:gd name="T1" fmla="*/ 0 h 17"/>
                <a:gd name="T2" fmla="*/ 4 w 505"/>
                <a:gd name="T3" fmla="*/ 0 h 17"/>
                <a:gd name="T4" fmla="*/ 0 w 505"/>
                <a:gd name="T5" fmla="*/ 4 h 17"/>
                <a:gd name="T6" fmla="*/ 0 w 505"/>
                <a:gd name="T7" fmla="*/ 13 h 17"/>
                <a:gd name="T8" fmla="*/ 2 w 505"/>
                <a:gd name="T9" fmla="*/ 13 h 17"/>
                <a:gd name="T10" fmla="*/ 4 w 505"/>
                <a:gd name="T11" fmla="*/ 15 h 17"/>
                <a:gd name="T12" fmla="*/ 7 w 505"/>
                <a:gd name="T13" fmla="*/ 15 h 17"/>
                <a:gd name="T14" fmla="*/ 9 w 505"/>
                <a:gd name="T15" fmla="*/ 17 h 17"/>
                <a:gd name="T16" fmla="*/ 496 w 505"/>
                <a:gd name="T17" fmla="*/ 17 h 17"/>
                <a:gd name="T18" fmla="*/ 498 w 505"/>
                <a:gd name="T19" fmla="*/ 15 h 17"/>
                <a:gd name="T20" fmla="*/ 500 w 505"/>
                <a:gd name="T21" fmla="*/ 15 h 17"/>
                <a:gd name="T22" fmla="*/ 500 w 505"/>
                <a:gd name="T23" fmla="*/ 13 h 17"/>
                <a:gd name="T24" fmla="*/ 502 w 505"/>
                <a:gd name="T25" fmla="*/ 13 h 17"/>
                <a:gd name="T26" fmla="*/ 502 w 505"/>
                <a:gd name="T27" fmla="*/ 11 h 17"/>
                <a:gd name="T28" fmla="*/ 505 w 505"/>
                <a:gd name="T29" fmla="*/ 9 h 17"/>
                <a:gd name="T30" fmla="*/ 502 w 505"/>
                <a:gd name="T31" fmla="*/ 7 h 17"/>
                <a:gd name="T32" fmla="*/ 502 w 505"/>
                <a:gd name="T33" fmla="*/ 4 h 17"/>
                <a:gd name="T34" fmla="*/ 500 w 505"/>
                <a:gd name="T35" fmla="*/ 2 h 17"/>
                <a:gd name="T36" fmla="*/ 500 w 505"/>
                <a:gd name="T37" fmla="*/ 0 h 17"/>
                <a:gd name="T38" fmla="*/ 496 w 505"/>
                <a:gd name="T39" fmla="*/ 0 h 17"/>
                <a:gd name="T40" fmla="*/ 9 w 505"/>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5"/>
                <a:gd name="T64" fmla="*/ 0 h 17"/>
                <a:gd name="T65" fmla="*/ 505 w 50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5" h="17">
                  <a:moveTo>
                    <a:pt x="9" y="0"/>
                  </a:moveTo>
                  <a:lnTo>
                    <a:pt x="4" y="0"/>
                  </a:lnTo>
                  <a:lnTo>
                    <a:pt x="0" y="4"/>
                  </a:lnTo>
                  <a:lnTo>
                    <a:pt x="0" y="13"/>
                  </a:lnTo>
                  <a:lnTo>
                    <a:pt x="2" y="13"/>
                  </a:lnTo>
                  <a:lnTo>
                    <a:pt x="4" y="15"/>
                  </a:lnTo>
                  <a:lnTo>
                    <a:pt x="7" y="15"/>
                  </a:lnTo>
                  <a:lnTo>
                    <a:pt x="9" y="17"/>
                  </a:lnTo>
                  <a:lnTo>
                    <a:pt x="496" y="17"/>
                  </a:lnTo>
                  <a:lnTo>
                    <a:pt x="498" y="15"/>
                  </a:lnTo>
                  <a:lnTo>
                    <a:pt x="500" y="15"/>
                  </a:lnTo>
                  <a:lnTo>
                    <a:pt x="500" y="13"/>
                  </a:lnTo>
                  <a:lnTo>
                    <a:pt x="502" y="13"/>
                  </a:lnTo>
                  <a:lnTo>
                    <a:pt x="502" y="11"/>
                  </a:lnTo>
                  <a:lnTo>
                    <a:pt x="505" y="9"/>
                  </a:lnTo>
                  <a:lnTo>
                    <a:pt x="502" y="7"/>
                  </a:lnTo>
                  <a:lnTo>
                    <a:pt x="502" y="4"/>
                  </a:lnTo>
                  <a:lnTo>
                    <a:pt x="500" y="2"/>
                  </a:lnTo>
                  <a:lnTo>
                    <a:pt x="500" y="0"/>
                  </a:lnTo>
                  <a:lnTo>
                    <a:pt x="496" y="0"/>
                  </a:lnTo>
                  <a:lnTo>
                    <a:pt x="9" y="0"/>
                  </a:lnTo>
                  <a:close/>
                </a:path>
              </a:pathLst>
            </a:custGeom>
            <a:solidFill>
              <a:srgbClr val="000000"/>
            </a:solidFill>
            <a:ln w="9525">
              <a:noFill/>
              <a:round/>
              <a:headEnd/>
              <a:tailEnd/>
            </a:ln>
          </p:spPr>
          <p:txBody>
            <a:bodyPr/>
            <a:lstStyle/>
            <a:p>
              <a:pPr>
                <a:buNone/>
              </a:pPr>
              <a:endParaRPr lang="en-US"/>
            </a:p>
          </p:txBody>
        </p:sp>
        <p:sp>
          <p:nvSpPr>
            <p:cNvPr id="34866" name="Rectangle 48"/>
            <p:cNvSpPr>
              <a:spLocks noChangeArrowheads="1"/>
            </p:cNvSpPr>
            <p:nvPr/>
          </p:nvSpPr>
          <p:spPr bwMode="auto">
            <a:xfrm>
              <a:off x="2087" y="1871"/>
              <a:ext cx="654" cy="223"/>
            </a:xfrm>
            <a:prstGeom prst="rect">
              <a:avLst/>
            </a:prstGeom>
            <a:noFill/>
            <a:ln w="9525">
              <a:noFill/>
              <a:miter lim="800000"/>
              <a:headEnd/>
              <a:tailEnd/>
            </a:ln>
          </p:spPr>
          <p:txBody>
            <a:bodyPr wrap="none" lIns="0" tIns="0" rIns="0" bIns="0">
              <a:spAutoFit/>
            </a:bodyPr>
            <a:lstStyle/>
            <a:p>
              <a:pPr>
                <a:buNone/>
              </a:pPr>
              <a:r>
                <a:rPr lang="en-US" sz="2300" b="0">
                  <a:solidFill>
                    <a:srgbClr val="000000"/>
                  </a:solidFill>
                  <a:latin typeface="CG Times" charset="0"/>
                </a:rPr>
                <a:t>Ave. PA</a:t>
              </a:r>
              <a:endParaRPr lang="en-US" b="0">
                <a:latin typeface="Arial Black" pitchFamily="34" charset="0"/>
              </a:endParaRPr>
            </a:p>
          </p:txBody>
        </p:sp>
        <p:sp>
          <p:nvSpPr>
            <p:cNvPr id="34867" name="Text Box 49"/>
            <p:cNvSpPr txBox="1">
              <a:spLocks noChangeArrowheads="1"/>
            </p:cNvSpPr>
            <p:nvPr/>
          </p:nvSpPr>
          <p:spPr bwMode="auto">
            <a:xfrm>
              <a:off x="1968" y="3888"/>
              <a:ext cx="3792" cy="250"/>
            </a:xfrm>
            <a:prstGeom prst="rect">
              <a:avLst/>
            </a:prstGeom>
            <a:noFill/>
            <a:ln w="9525">
              <a:noFill/>
              <a:miter lim="800000"/>
              <a:headEnd/>
              <a:tailEnd/>
            </a:ln>
          </p:spPr>
          <p:txBody>
            <a:bodyPr>
              <a:spAutoFit/>
            </a:bodyPr>
            <a:lstStyle/>
            <a:p>
              <a:pPr eaLnBrk="0" hangingPunct="0">
                <a:spcBef>
                  <a:spcPct val="50000"/>
                </a:spcBef>
                <a:buNone/>
              </a:pPr>
              <a:r>
                <a:rPr lang="en-US" sz="2000" b="0" dirty="0">
                  <a:solidFill>
                    <a:schemeClr val="bg1">
                      <a:lumMod val="20000"/>
                      <a:lumOff val="80000"/>
                    </a:schemeClr>
                  </a:solidFill>
                  <a:latin typeface="Times New Roman" pitchFamily="18" charset="0"/>
                </a:rPr>
                <a:t>GRADE LEVEL CORRESPONDING TO AGE</a:t>
              </a:r>
              <a:endParaRPr lang="en-US" b="0" dirty="0">
                <a:solidFill>
                  <a:schemeClr val="bg1">
                    <a:lumMod val="20000"/>
                    <a:lumOff val="80000"/>
                  </a:schemeClr>
                </a:solidFill>
                <a:latin typeface="Times New Roman" pitchFamily="18" charset="0"/>
              </a:endParaRPr>
            </a:p>
          </p:txBody>
        </p:sp>
        <p:sp>
          <p:nvSpPr>
            <p:cNvPr id="34868" name="Text Box 50"/>
            <p:cNvSpPr txBox="1">
              <a:spLocks noChangeArrowheads="1"/>
            </p:cNvSpPr>
            <p:nvPr/>
          </p:nvSpPr>
          <p:spPr bwMode="auto">
            <a:xfrm rot="16200000">
              <a:off x="-67" y="2081"/>
              <a:ext cx="2016" cy="252"/>
            </a:xfrm>
            <a:prstGeom prst="rect">
              <a:avLst/>
            </a:prstGeom>
            <a:noFill/>
            <a:ln w="9525">
              <a:noFill/>
              <a:miter lim="800000"/>
              <a:headEnd/>
              <a:tailEnd/>
            </a:ln>
          </p:spPr>
          <p:txBody>
            <a:bodyPr>
              <a:spAutoFit/>
            </a:bodyPr>
            <a:lstStyle/>
            <a:p>
              <a:pPr eaLnBrk="0" hangingPunct="0">
                <a:spcBef>
                  <a:spcPct val="50000"/>
                </a:spcBef>
                <a:buNone/>
              </a:pPr>
              <a:r>
                <a:rPr lang="en-US" sz="2000" b="0" dirty="0">
                  <a:solidFill>
                    <a:schemeClr val="bg1">
                      <a:lumMod val="20000"/>
                      <a:lumOff val="80000"/>
                    </a:schemeClr>
                  </a:solidFill>
                  <a:latin typeface="Times New Roman" pitchFamily="18" charset="0"/>
                </a:rPr>
                <a:t>READING GRADE LEVEL</a:t>
              </a:r>
              <a:endParaRPr lang="en-US" b="0" dirty="0">
                <a:solidFill>
                  <a:schemeClr val="bg1">
                    <a:lumMod val="20000"/>
                    <a:lumOff val="80000"/>
                  </a:schemeClr>
                </a:solidFill>
                <a:latin typeface="Times New Roman" pitchFamily="18" charset="0"/>
              </a:endParaRPr>
            </a:p>
          </p:txBody>
        </p:sp>
        <p:sp>
          <p:nvSpPr>
            <p:cNvPr id="34869" name="Line 51"/>
            <p:cNvSpPr>
              <a:spLocks noChangeShapeType="1"/>
            </p:cNvSpPr>
            <p:nvPr/>
          </p:nvSpPr>
          <p:spPr bwMode="auto">
            <a:xfrm flipV="1">
              <a:off x="1968" y="2544"/>
              <a:ext cx="672" cy="192"/>
            </a:xfrm>
            <a:prstGeom prst="line">
              <a:avLst/>
            </a:prstGeom>
            <a:noFill/>
            <a:ln w="76200">
              <a:solidFill>
                <a:srgbClr val="FF0000"/>
              </a:solidFill>
              <a:round/>
              <a:headEnd/>
              <a:tailEnd/>
            </a:ln>
          </p:spPr>
          <p:txBody>
            <a:bodyPr wrap="none" anchor="ctr"/>
            <a:lstStyle/>
            <a:p>
              <a:pPr>
                <a:buNone/>
              </a:pPr>
              <a:endParaRPr lang="en-US"/>
            </a:p>
          </p:txBody>
        </p:sp>
        <p:sp>
          <p:nvSpPr>
            <p:cNvPr id="34870" name="Line 52"/>
            <p:cNvSpPr>
              <a:spLocks noChangeShapeType="1"/>
            </p:cNvSpPr>
            <p:nvPr/>
          </p:nvSpPr>
          <p:spPr bwMode="auto">
            <a:xfrm flipV="1">
              <a:off x="2640" y="2208"/>
              <a:ext cx="624" cy="336"/>
            </a:xfrm>
            <a:prstGeom prst="line">
              <a:avLst/>
            </a:prstGeom>
            <a:noFill/>
            <a:ln w="76200">
              <a:solidFill>
                <a:srgbClr val="FF0000"/>
              </a:solidFill>
              <a:round/>
              <a:headEnd/>
              <a:tailEnd/>
            </a:ln>
          </p:spPr>
          <p:txBody>
            <a:bodyPr wrap="none" anchor="ctr"/>
            <a:lstStyle/>
            <a:p>
              <a:pPr>
                <a:buNone/>
              </a:pPr>
              <a:endParaRPr lang="en-US"/>
            </a:p>
          </p:txBody>
        </p:sp>
        <p:sp>
          <p:nvSpPr>
            <p:cNvPr id="34871" name="Line 53"/>
            <p:cNvSpPr>
              <a:spLocks noChangeShapeType="1"/>
            </p:cNvSpPr>
            <p:nvPr/>
          </p:nvSpPr>
          <p:spPr bwMode="auto">
            <a:xfrm flipV="1">
              <a:off x="3264" y="1632"/>
              <a:ext cx="672" cy="576"/>
            </a:xfrm>
            <a:prstGeom prst="line">
              <a:avLst/>
            </a:prstGeom>
            <a:noFill/>
            <a:ln w="76200">
              <a:solidFill>
                <a:srgbClr val="FF0000"/>
              </a:solidFill>
              <a:round/>
              <a:headEnd/>
              <a:tailEnd/>
            </a:ln>
          </p:spPr>
          <p:txBody>
            <a:bodyPr wrap="none" anchor="ctr"/>
            <a:lstStyle/>
            <a:p>
              <a:pPr>
                <a:buNone/>
              </a:pPr>
              <a:endParaRPr lang="en-US"/>
            </a:p>
          </p:txBody>
        </p:sp>
        <p:sp>
          <p:nvSpPr>
            <p:cNvPr id="34872" name="Line 54"/>
            <p:cNvSpPr>
              <a:spLocks noChangeShapeType="1"/>
            </p:cNvSpPr>
            <p:nvPr/>
          </p:nvSpPr>
          <p:spPr bwMode="auto">
            <a:xfrm flipV="1">
              <a:off x="3936" y="1200"/>
              <a:ext cx="672" cy="432"/>
            </a:xfrm>
            <a:prstGeom prst="line">
              <a:avLst/>
            </a:prstGeom>
            <a:noFill/>
            <a:ln w="76200">
              <a:solidFill>
                <a:srgbClr val="FF0000"/>
              </a:solidFill>
              <a:round/>
              <a:headEnd/>
              <a:tailEnd/>
            </a:ln>
          </p:spPr>
          <p:txBody>
            <a:bodyPr wrap="none" anchor="ctr"/>
            <a:lstStyle/>
            <a:p>
              <a:pPr>
                <a:buNone/>
              </a:pPr>
              <a:endParaRPr lang="en-US"/>
            </a:p>
          </p:txBody>
        </p:sp>
        <p:sp>
          <p:nvSpPr>
            <p:cNvPr id="34873" name="Line 55"/>
            <p:cNvSpPr>
              <a:spLocks noChangeShapeType="1"/>
            </p:cNvSpPr>
            <p:nvPr/>
          </p:nvSpPr>
          <p:spPr bwMode="auto">
            <a:xfrm flipV="1">
              <a:off x="1968" y="2640"/>
              <a:ext cx="1344" cy="336"/>
            </a:xfrm>
            <a:prstGeom prst="line">
              <a:avLst/>
            </a:prstGeom>
            <a:noFill/>
            <a:ln w="76200">
              <a:solidFill>
                <a:srgbClr val="FFFF66"/>
              </a:solidFill>
              <a:round/>
              <a:headEnd/>
              <a:tailEnd/>
            </a:ln>
          </p:spPr>
          <p:txBody>
            <a:bodyPr wrap="none" anchor="ctr"/>
            <a:lstStyle/>
            <a:p>
              <a:pPr>
                <a:buNone/>
              </a:pPr>
              <a:endParaRPr lang="en-US"/>
            </a:p>
          </p:txBody>
        </p:sp>
        <p:sp>
          <p:nvSpPr>
            <p:cNvPr id="34874" name="Line 56"/>
            <p:cNvSpPr>
              <a:spLocks noChangeShapeType="1"/>
            </p:cNvSpPr>
            <p:nvPr/>
          </p:nvSpPr>
          <p:spPr bwMode="auto">
            <a:xfrm flipV="1">
              <a:off x="3312" y="2448"/>
              <a:ext cx="624" cy="192"/>
            </a:xfrm>
            <a:prstGeom prst="line">
              <a:avLst/>
            </a:prstGeom>
            <a:noFill/>
            <a:ln w="76200">
              <a:solidFill>
                <a:srgbClr val="FFFF66"/>
              </a:solidFill>
              <a:round/>
              <a:headEnd/>
              <a:tailEnd/>
            </a:ln>
          </p:spPr>
          <p:txBody>
            <a:bodyPr wrap="none" anchor="ctr"/>
            <a:lstStyle/>
            <a:p>
              <a:pPr>
                <a:buNone/>
              </a:pPr>
              <a:endParaRPr lang="en-US"/>
            </a:p>
          </p:txBody>
        </p:sp>
        <p:sp>
          <p:nvSpPr>
            <p:cNvPr id="34875" name="Line 57"/>
            <p:cNvSpPr>
              <a:spLocks noChangeShapeType="1"/>
            </p:cNvSpPr>
            <p:nvPr/>
          </p:nvSpPr>
          <p:spPr bwMode="auto">
            <a:xfrm flipV="1">
              <a:off x="3936" y="2352"/>
              <a:ext cx="672" cy="96"/>
            </a:xfrm>
            <a:prstGeom prst="line">
              <a:avLst/>
            </a:prstGeom>
            <a:noFill/>
            <a:ln w="76200">
              <a:solidFill>
                <a:srgbClr val="FFFF66"/>
              </a:solidFill>
              <a:round/>
              <a:headEnd/>
              <a:tailEnd/>
            </a:ln>
          </p:spPr>
          <p:txBody>
            <a:bodyPr wrap="none" anchor="ctr"/>
            <a:lstStyle/>
            <a:p>
              <a:pPr>
                <a:buNone/>
              </a:pPr>
              <a:endParaRPr lang="en-US"/>
            </a:p>
          </p:txBody>
        </p:sp>
        <p:sp>
          <p:nvSpPr>
            <p:cNvPr id="34876" name="Rectangle 58"/>
            <p:cNvSpPr>
              <a:spLocks noChangeArrowheads="1"/>
            </p:cNvSpPr>
            <p:nvPr/>
          </p:nvSpPr>
          <p:spPr bwMode="auto">
            <a:xfrm>
              <a:off x="1488" y="1344"/>
              <a:ext cx="1536" cy="768"/>
            </a:xfrm>
            <a:prstGeom prst="rect">
              <a:avLst/>
            </a:prstGeom>
            <a:solidFill>
              <a:schemeClr val="bg1"/>
            </a:solidFill>
            <a:ln w="9525">
              <a:noFill/>
              <a:miter lim="800000"/>
              <a:headEnd/>
              <a:tailEnd/>
            </a:ln>
          </p:spPr>
          <p:txBody>
            <a:bodyPr wrap="none" anchor="ctr"/>
            <a:lstStyle/>
            <a:p>
              <a:pPr>
                <a:buNone/>
              </a:pPr>
              <a:endParaRPr lang="en-US"/>
            </a:p>
          </p:txBody>
        </p:sp>
        <p:sp>
          <p:nvSpPr>
            <p:cNvPr id="34877" name="Text Box 59"/>
            <p:cNvSpPr txBox="1">
              <a:spLocks noChangeArrowheads="1"/>
            </p:cNvSpPr>
            <p:nvPr/>
          </p:nvSpPr>
          <p:spPr bwMode="auto">
            <a:xfrm>
              <a:off x="1968" y="1440"/>
              <a:ext cx="1008" cy="416"/>
            </a:xfrm>
            <a:prstGeom prst="rect">
              <a:avLst/>
            </a:prstGeom>
            <a:noFill/>
            <a:ln w="9525">
              <a:noFill/>
              <a:miter lim="800000"/>
              <a:headEnd/>
              <a:tailEnd/>
            </a:ln>
          </p:spPr>
          <p:txBody>
            <a:bodyPr>
              <a:spAutoFit/>
            </a:bodyPr>
            <a:lstStyle/>
            <a:p>
              <a:pPr eaLnBrk="0" hangingPunct="0">
                <a:spcBef>
                  <a:spcPct val="5000"/>
                </a:spcBef>
                <a:buNone/>
              </a:pPr>
              <a:r>
                <a:rPr lang="en-US" b="0"/>
                <a:t>Average</a:t>
              </a:r>
            </a:p>
            <a:p>
              <a:pPr eaLnBrk="0" hangingPunct="0">
                <a:spcBef>
                  <a:spcPct val="5000"/>
                </a:spcBef>
                <a:buNone/>
              </a:pPr>
              <a:endParaRPr lang="en-US" b="0"/>
            </a:p>
          </p:txBody>
        </p:sp>
        <p:sp>
          <p:nvSpPr>
            <p:cNvPr id="34878" name="Line 60"/>
            <p:cNvSpPr>
              <a:spLocks noChangeShapeType="1"/>
            </p:cNvSpPr>
            <p:nvPr/>
          </p:nvSpPr>
          <p:spPr bwMode="auto">
            <a:xfrm>
              <a:off x="1632" y="1584"/>
              <a:ext cx="336" cy="0"/>
            </a:xfrm>
            <a:prstGeom prst="line">
              <a:avLst/>
            </a:prstGeom>
            <a:noFill/>
            <a:ln w="76200">
              <a:solidFill>
                <a:srgbClr val="FF0000"/>
              </a:solidFill>
              <a:round/>
              <a:headEnd/>
              <a:tailEnd/>
            </a:ln>
          </p:spPr>
          <p:txBody>
            <a:bodyPr wrap="none" anchor="ctr"/>
            <a:lstStyle/>
            <a:p>
              <a:pPr>
                <a:buNone/>
              </a:pPr>
              <a:endParaRPr lang="en-US"/>
            </a:p>
          </p:txBody>
        </p:sp>
        <p:sp>
          <p:nvSpPr>
            <p:cNvPr id="34879" name="Line 61"/>
            <p:cNvSpPr>
              <a:spLocks noChangeShapeType="1"/>
            </p:cNvSpPr>
            <p:nvPr/>
          </p:nvSpPr>
          <p:spPr bwMode="auto">
            <a:xfrm>
              <a:off x="1632" y="1824"/>
              <a:ext cx="336" cy="0"/>
            </a:xfrm>
            <a:prstGeom prst="line">
              <a:avLst/>
            </a:prstGeom>
            <a:noFill/>
            <a:ln w="76200">
              <a:solidFill>
                <a:srgbClr val="FFFF66"/>
              </a:solidFill>
              <a:round/>
              <a:headEnd/>
              <a:tailEnd/>
            </a:ln>
          </p:spPr>
          <p:txBody>
            <a:bodyPr wrap="none" anchor="ctr"/>
            <a:lstStyle/>
            <a:p>
              <a:pPr>
                <a:buNone/>
              </a:pPr>
              <a:endParaRPr lang="en-US"/>
            </a:p>
          </p:txBody>
        </p:sp>
        <p:sp>
          <p:nvSpPr>
            <p:cNvPr id="34880" name="Rectangle 62"/>
            <p:cNvSpPr>
              <a:spLocks noChangeArrowheads="1"/>
            </p:cNvSpPr>
            <p:nvPr/>
          </p:nvSpPr>
          <p:spPr bwMode="auto">
            <a:xfrm>
              <a:off x="2016" y="1680"/>
              <a:ext cx="374" cy="233"/>
            </a:xfrm>
            <a:prstGeom prst="rect">
              <a:avLst/>
            </a:prstGeom>
            <a:noFill/>
            <a:ln w="9525">
              <a:noFill/>
              <a:miter lim="800000"/>
              <a:headEnd/>
              <a:tailEnd/>
            </a:ln>
          </p:spPr>
          <p:txBody>
            <a:bodyPr wrap="none">
              <a:spAutoFit/>
            </a:bodyPr>
            <a:lstStyle/>
            <a:p>
              <a:pPr eaLnBrk="0" hangingPunct="0">
                <a:spcBef>
                  <a:spcPct val="5000"/>
                </a:spcBef>
                <a:buNone/>
              </a:pPr>
              <a:r>
                <a:rPr lang="en-US" b="0"/>
                <a:t>Low</a:t>
              </a:r>
            </a:p>
          </p:txBody>
        </p:sp>
      </p:grpSp>
      <p:sp>
        <p:nvSpPr>
          <p:cNvPr id="34820" name="Text Box 63"/>
          <p:cNvSpPr txBox="1">
            <a:spLocks noChangeArrowheads="1"/>
          </p:cNvSpPr>
          <p:nvPr/>
        </p:nvSpPr>
        <p:spPr bwMode="auto">
          <a:xfrm>
            <a:off x="6346825" y="6773863"/>
            <a:ext cx="184150" cy="369332"/>
          </a:xfrm>
          <a:prstGeom prst="rect">
            <a:avLst/>
          </a:prstGeom>
          <a:noFill/>
          <a:ln w="9525">
            <a:noFill/>
            <a:miter lim="800000"/>
            <a:headEnd/>
            <a:tailEnd/>
          </a:ln>
        </p:spPr>
        <p:txBody>
          <a:bodyPr>
            <a:spAutoFit/>
          </a:bodyPr>
          <a:lstStyle/>
          <a:p>
            <a:pPr>
              <a:spcBef>
                <a:spcPct val="50000"/>
              </a:spcBef>
              <a:buNone/>
            </a:pPr>
            <a:r>
              <a:rPr lang="en-US" b="0">
                <a:latin typeface="Times New Roman" pitchFamily="18" charset="0"/>
              </a:rPr>
              <a:t>`</a:t>
            </a:r>
          </a:p>
        </p:txBody>
      </p:sp>
      <p:sp>
        <p:nvSpPr>
          <p:cNvPr id="65" name="Rectangle 64"/>
          <p:cNvSpPr/>
          <p:nvPr/>
        </p:nvSpPr>
        <p:spPr>
          <a:xfrm>
            <a:off x="0" y="6595646"/>
            <a:ext cx="2660985" cy="338554"/>
          </a:xfrm>
          <a:prstGeom prst="rect">
            <a:avLst/>
          </a:prstGeom>
        </p:spPr>
        <p:txBody>
          <a:bodyPr wrap="none">
            <a:spAutoFit/>
          </a:bodyPr>
          <a:lstStyle/>
          <a:p>
            <a:pPr>
              <a:buNone/>
            </a:pPr>
            <a:r>
              <a:rPr lang="en-US" sz="1600" dirty="0" smtClean="0"/>
              <a:t>(</a:t>
            </a:r>
            <a:r>
              <a:rPr lang="en-US" sz="1600" dirty="0" err="1" smtClean="0"/>
              <a:t>Torgesen</a:t>
            </a:r>
            <a:r>
              <a:rPr lang="en-US" sz="1600" dirty="0" smtClean="0"/>
              <a:t> &amp; </a:t>
            </a:r>
            <a:r>
              <a:rPr lang="en-US" sz="1600" dirty="0" err="1" smtClean="0"/>
              <a:t>Mathes</a:t>
            </a:r>
            <a:r>
              <a:rPr lang="en-US" sz="1600" dirty="0" smtClean="0"/>
              <a:t>, 2000)</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812800" y="257651"/>
            <a:ext cx="8178800" cy="1723549"/>
          </a:xfrm>
          <a:prstGeom prst="rect">
            <a:avLst/>
          </a:prstGeom>
          <a:noFill/>
          <a:ln w="9525">
            <a:noFill/>
            <a:miter lim="800000"/>
            <a:headEnd/>
            <a:tailEnd/>
          </a:ln>
        </p:spPr>
        <p:txBody>
          <a:bodyPr wrap="square">
            <a:spAutoFit/>
          </a:bodyPr>
          <a:lstStyle/>
          <a:p>
            <a:pPr eaLnBrk="0" hangingPunct="0">
              <a:spcBef>
                <a:spcPct val="50000"/>
              </a:spcBef>
              <a:buNone/>
            </a:pPr>
            <a:r>
              <a:rPr lang="en-US" sz="2600" dirty="0">
                <a:solidFill>
                  <a:schemeClr val="bg1">
                    <a:lumMod val="20000"/>
                    <a:lumOff val="80000"/>
                  </a:schemeClr>
                </a:solidFill>
              </a:rPr>
              <a:t>GROWTH IN </a:t>
            </a:r>
            <a:r>
              <a:rPr lang="en-US" sz="2600" dirty="0">
                <a:solidFill>
                  <a:srgbClr val="FFFF00"/>
                </a:solidFill>
              </a:rPr>
              <a:t>WORD READING ABILITY </a:t>
            </a:r>
            <a:r>
              <a:rPr lang="en-US" sz="2600" dirty="0">
                <a:solidFill>
                  <a:schemeClr val="bg1">
                    <a:lumMod val="20000"/>
                    <a:lumOff val="80000"/>
                  </a:schemeClr>
                </a:solidFill>
              </a:rPr>
              <a:t>OF CHILDREN WHO BEGIN FIRST GRADE IN THE BOTTOM </a:t>
            </a:r>
            <a:r>
              <a:rPr lang="en-US" sz="2600" dirty="0" err="1" smtClean="0">
                <a:solidFill>
                  <a:schemeClr val="bg1">
                    <a:lumMod val="20000"/>
                    <a:lumOff val="80000"/>
                  </a:schemeClr>
                </a:solidFill>
              </a:rPr>
              <a:t>20%ile</a:t>
            </a:r>
            <a:r>
              <a:rPr lang="en-US" sz="2600" dirty="0" smtClean="0">
                <a:solidFill>
                  <a:schemeClr val="bg1">
                    <a:lumMod val="20000"/>
                    <a:lumOff val="80000"/>
                  </a:schemeClr>
                </a:solidFill>
              </a:rPr>
              <a:t> </a:t>
            </a:r>
            <a:r>
              <a:rPr lang="en-US" sz="2600" dirty="0">
                <a:solidFill>
                  <a:schemeClr val="bg1">
                    <a:lumMod val="20000"/>
                    <a:lumOff val="80000"/>
                  </a:schemeClr>
                </a:solidFill>
              </a:rPr>
              <a:t>IN PHONEME AWARENESS AND LETTER KNOWLEDGE</a:t>
            </a:r>
            <a:r>
              <a:rPr lang="en-US" sz="2800" b="0" dirty="0">
                <a:solidFill>
                  <a:schemeClr val="bg1">
                    <a:lumMod val="20000"/>
                    <a:lumOff val="80000"/>
                  </a:schemeClr>
                </a:solidFill>
                <a:latin typeface="Albertus Medium" pitchFamily="34" charset="0"/>
              </a:rPr>
              <a:t>     </a:t>
            </a:r>
            <a:r>
              <a:rPr lang="en-US" sz="1600" b="0" dirty="0">
                <a:solidFill>
                  <a:schemeClr val="bg1">
                    <a:lumMod val="20000"/>
                    <a:lumOff val="80000"/>
                  </a:schemeClr>
                </a:solidFill>
                <a:latin typeface="Albertus Medium" pitchFamily="34" charset="0"/>
              </a:rPr>
              <a:t>(Torgesen &amp; </a:t>
            </a:r>
            <a:r>
              <a:rPr lang="en-US" sz="1600" b="0" dirty="0" err="1">
                <a:solidFill>
                  <a:schemeClr val="bg1">
                    <a:lumMod val="20000"/>
                    <a:lumOff val="80000"/>
                  </a:schemeClr>
                </a:solidFill>
                <a:latin typeface="Albertus Medium" pitchFamily="34" charset="0"/>
              </a:rPr>
              <a:t>Mathes</a:t>
            </a:r>
            <a:r>
              <a:rPr lang="en-US" sz="1600" b="0" dirty="0">
                <a:solidFill>
                  <a:schemeClr val="bg1">
                    <a:lumMod val="20000"/>
                    <a:lumOff val="80000"/>
                  </a:schemeClr>
                </a:solidFill>
                <a:latin typeface="Albertus Medium" pitchFamily="34" charset="0"/>
              </a:rPr>
              <a:t>, 2000)</a:t>
            </a:r>
            <a:endParaRPr lang="en-US" sz="2800" b="0" dirty="0">
              <a:solidFill>
                <a:schemeClr val="bg1">
                  <a:lumMod val="20000"/>
                  <a:lumOff val="80000"/>
                </a:schemeClr>
              </a:solidFill>
              <a:latin typeface="Albertus Medium" pitchFamily="34" charset="0"/>
            </a:endParaRPr>
          </a:p>
        </p:txBody>
      </p:sp>
      <p:grpSp>
        <p:nvGrpSpPr>
          <p:cNvPr id="2" name="Group 4"/>
          <p:cNvGrpSpPr>
            <a:grpSpLocks/>
          </p:cNvGrpSpPr>
          <p:nvPr/>
        </p:nvGrpSpPr>
        <p:grpSpPr bwMode="auto">
          <a:xfrm>
            <a:off x="1676400" y="1755776"/>
            <a:ext cx="7408863" cy="4967286"/>
            <a:chOff x="661" y="1007"/>
            <a:chExt cx="4667" cy="3227"/>
          </a:xfrm>
        </p:grpSpPr>
        <p:sp>
          <p:nvSpPr>
            <p:cNvPr id="35846" name="Freeform 5"/>
            <p:cNvSpPr>
              <a:spLocks/>
            </p:cNvSpPr>
            <p:nvPr/>
          </p:nvSpPr>
          <p:spPr bwMode="auto">
            <a:xfrm>
              <a:off x="1131" y="1543"/>
              <a:ext cx="20" cy="2190"/>
            </a:xfrm>
            <a:custGeom>
              <a:avLst/>
              <a:gdLst>
                <a:gd name="T0" fmla="*/ 20 w 20"/>
                <a:gd name="T1" fmla="*/ 9 h 2190"/>
                <a:gd name="T2" fmla="*/ 17 w 20"/>
                <a:gd name="T3" fmla="*/ 7 h 2190"/>
                <a:gd name="T4" fmla="*/ 17 w 20"/>
                <a:gd name="T5" fmla="*/ 4 h 2190"/>
                <a:gd name="T6" fmla="*/ 15 w 20"/>
                <a:gd name="T7" fmla="*/ 2 h 2190"/>
                <a:gd name="T8" fmla="*/ 15 w 20"/>
                <a:gd name="T9" fmla="*/ 0 h 2190"/>
                <a:gd name="T10" fmla="*/ 5 w 20"/>
                <a:gd name="T11" fmla="*/ 0 h 2190"/>
                <a:gd name="T12" fmla="*/ 0 w 20"/>
                <a:gd name="T13" fmla="*/ 4 h 2190"/>
                <a:gd name="T14" fmla="*/ 0 w 20"/>
                <a:gd name="T15" fmla="*/ 2186 h 2190"/>
                <a:gd name="T16" fmla="*/ 3 w 20"/>
                <a:gd name="T17" fmla="*/ 2186 h 2190"/>
                <a:gd name="T18" fmla="*/ 5 w 20"/>
                <a:gd name="T19" fmla="*/ 2188 h 2190"/>
                <a:gd name="T20" fmla="*/ 8 w 20"/>
                <a:gd name="T21" fmla="*/ 2188 h 2190"/>
                <a:gd name="T22" fmla="*/ 10 w 20"/>
                <a:gd name="T23" fmla="*/ 2190 h 2190"/>
                <a:gd name="T24" fmla="*/ 12 w 20"/>
                <a:gd name="T25" fmla="*/ 2188 h 2190"/>
                <a:gd name="T26" fmla="*/ 15 w 20"/>
                <a:gd name="T27" fmla="*/ 2188 h 2190"/>
                <a:gd name="T28" fmla="*/ 15 w 20"/>
                <a:gd name="T29" fmla="*/ 2186 h 2190"/>
                <a:gd name="T30" fmla="*/ 17 w 20"/>
                <a:gd name="T31" fmla="*/ 2186 h 2190"/>
                <a:gd name="T32" fmla="*/ 17 w 20"/>
                <a:gd name="T33" fmla="*/ 2183 h 2190"/>
                <a:gd name="T34" fmla="*/ 20 w 20"/>
                <a:gd name="T35" fmla="*/ 2181 h 2190"/>
                <a:gd name="T36" fmla="*/ 20 w 20"/>
                <a:gd name="T37" fmla="*/ 9 h 2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90"/>
                <a:gd name="T59" fmla="*/ 20 w 20"/>
                <a:gd name="T60" fmla="*/ 2190 h 2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90">
                  <a:moveTo>
                    <a:pt x="20" y="9"/>
                  </a:moveTo>
                  <a:lnTo>
                    <a:pt x="17" y="7"/>
                  </a:lnTo>
                  <a:lnTo>
                    <a:pt x="17" y="4"/>
                  </a:lnTo>
                  <a:lnTo>
                    <a:pt x="15" y="2"/>
                  </a:lnTo>
                  <a:lnTo>
                    <a:pt x="15" y="0"/>
                  </a:lnTo>
                  <a:lnTo>
                    <a:pt x="5" y="0"/>
                  </a:lnTo>
                  <a:lnTo>
                    <a:pt x="0" y="4"/>
                  </a:lnTo>
                  <a:lnTo>
                    <a:pt x="0" y="2186"/>
                  </a:lnTo>
                  <a:lnTo>
                    <a:pt x="3" y="2186"/>
                  </a:lnTo>
                  <a:lnTo>
                    <a:pt x="5" y="2188"/>
                  </a:lnTo>
                  <a:lnTo>
                    <a:pt x="8" y="2188"/>
                  </a:lnTo>
                  <a:lnTo>
                    <a:pt x="10" y="2190"/>
                  </a:lnTo>
                  <a:lnTo>
                    <a:pt x="12" y="2188"/>
                  </a:lnTo>
                  <a:lnTo>
                    <a:pt x="15" y="2188"/>
                  </a:lnTo>
                  <a:lnTo>
                    <a:pt x="15" y="2186"/>
                  </a:lnTo>
                  <a:lnTo>
                    <a:pt x="17" y="2186"/>
                  </a:lnTo>
                  <a:lnTo>
                    <a:pt x="17" y="2183"/>
                  </a:lnTo>
                  <a:lnTo>
                    <a:pt x="20" y="2181"/>
                  </a:lnTo>
                  <a:lnTo>
                    <a:pt x="20" y="9"/>
                  </a:lnTo>
                  <a:close/>
                </a:path>
              </a:pathLst>
            </a:custGeom>
            <a:solidFill>
              <a:srgbClr val="000000"/>
            </a:solidFill>
            <a:ln w="9525">
              <a:solidFill>
                <a:srgbClr val="FFFFFF"/>
              </a:solidFill>
              <a:round/>
              <a:headEnd/>
              <a:tailEnd/>
            </a:ln>
          </p:spPr>
          <p:txBody>
            <a:bodyPr/>
            <a:lstStyle/>
            <a:p>
              <a:pPr>
                <a:buNone/>
              </a:pPr>
              <a:endParaRPr lang="en-US"/>
            </a:p>
          </p:txBody>
        </p:sp>
        <p:sp>
          <p:nvSpPr>
            <p:cNvPr id="35847" name="Freeform 6"/>
            <p:cNvSpPr>
              <a:spLocks/>
            </p:cNvSpPr>
            <p:nvPr/>
          </p:nvSpPr>
          <p:spPr bwMode="auto">
            <a:xfrm>
              <a:off x="1131" y="3714"/>
              <a:ext cx="4000" cy="19"/>
            </a:xfrm>
            <a:custGeom>
              <a:avLst/>
              <a:gdLst>
                <a:gd name="T0" fmla="*/ 10 w 4000"/>
                <a:gd name="T1" fmla="*/ 0 h 19"/>
                <a:gd name="T2" fmla="*/ 5 w 4000"/>
                <a:gd name="T3" fmla="*/ 0 h 19"/>
                <a:gd name="T4" fmla="*/ 0 w 4000"/>
                <a:gd name="T5" fmla="*/ 5 h 19"/>
                <a:gd name="T6" fmla="*/ 0 w 4000"/>
                <a:gd name="T7" fmla="*/ 15 h 19"/>
                <a:gd name="T8" fmla="*/ 3 w 4000"/>
                <a:gd name="T9" fmla="*/ 15 h 19"/>
                <a:gd name="T10" fmla="*/ 5 w 4000"/>
                <a:gd name="T11" fmla="*/ 17 h 19"/>
                <a:gd name="T12" fmla="*/ 8 w 4000"/>
                <a:gd name="T13" fmla="*/ 17 h 19"/>
                <a:gd name="T14" fmla="*/ 10 w 4000"/>
                <a:gd name="T15" fmla="*/ 19 h 19"/>
                <a:gd name="T16" fmla="*/ 3991 w 4000"/>
                <a:gd name="T17" fmla="*/ 19 h 19"/>
                <a:gd name="T18" fmla="*/ 3993 w 4000"/>
                <a:gd name="T19" fmla="*/ 17 h 19"/>
                <a:gd name="T20" fmla="*/ 3996 w 4000"/>
                <a:gd name="T21" fmla="*/ 17 h 19"/>
                <a:gd name="T22" fmla="*/ 3996 w 4000"/>
                <a:gd name="T23" fmla="*/ 15 h 19"/>
                <a:gd name="T24" fmla="*/ 3998 w 4000"/>
                <a:gd name="T25" fmla="*/ 15 h 19"/>
                <a:gd name="T26" fmla="*/ 3998 w 4000"/>
                <a:gd name="T27" fmla="*/ 12 h 19"/>
                <a:gd name="T28" fmla="*/ 4000 w 4000"/>
                <a:gd name="T29" fmla="*/ 10 h 19"/>
                <a:gd name="T30" fmla="*/ 3998 w 4000"/>
                <a:gd name="T31" fmla="*/ 7 h 19"/>
                <a:gd name="T32" fmla="*/ 3998 w 4000"/>
                <a:gd name="T33" fmla="*/ 5 h 19"/>
                <a:gd name="T34" fmla="*/ 3996 w 4000"/>
                <a:gd name="T35" fmla="*/ 2 h 19"/>
                <a:gd name="T36" fmla="*/ 3996 w 4000"/>
                <a:gd name="T37" fmla="*/ 0 h 19"/>
                <a:gd name="T38" fmla="*/ 3991 w 4000"/>
                <a:gd name="T39" fmla="*/ 0 h 19"/>
                <a:gd name="T40" fmla="*/ 10 w 4000"/>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00"/>
                <a:gd name="T64" fmla="*/ 0 h 19"/>
                <a:gd name="T65" fmla="*/ 4000 w 4000"/>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00" h="19">
                  <a:moveTo>
                    <a:pt x="10" y="0"/>
                  </a:moveTo>
                  <a:lnTo>
                    <a:pt x="5" y="0"/>
                  </a:lnTo>
                  <a:lnTo>
                    <a:pt x="0" y="5"/>
                  </a:lnTo>
                  <a:lnTo>
                    <a:pt x="0" y="15"/>
                  </a:lnTo>
                  <a:lnTo>
                    <a:pt x="3" y="15"/>
                  </a:lnTo>
                  <a:lnTo>
                    <a:pt x="5" y="17"/>
                  </a:lnTo>
                  <a:lnTo>
                    <a:pt x="8" y="17"/>
                  </a:lnTo>
                  <a:lnTo>
                    <a:pt x="10" y="19"/>
                  </a:lnTo>
                  <a:lnTo>
                    <a:pt x="3991" y="19"/>
                  </a:lnTo>
                  <a:lnTo>
                    <a:pt x="3993" y="17"/>
                  </a:lnTo>
                  <a:lnTo>
                    <a:pt x="3996" y="17"/>
                  </a:lnTo>
                  <a:lnTo>
                    <a:pt x="3996" y="15"/>
                  </a:lnTo>
                  <a:lnTo>
                    <a:pt x="3998" y="15"/>
                  </a:lnTo>
                  <a:lnTo>
                    <a:pt x="3998" y="12"/>
                  </a:lnTo>
                  <a:lnTo>
                    <a:pt x="4000" y="10"/>
                  </a:lnTo>
                  <a:lnTo>
                    <a:pt x="3998" y="7"/>
                  </a:lnTo>
                  <a:lnTo>
                    <a:pt x="3998" y="5"/>
                  </a:lnTo>
                  <a:lnTo>
                    <a:pt x="3996" y="2"/>
                  </a:lnTo>
                  <a:lnTo>
                    <a:pt x="3996" y="0"/>
                  </a:lnTo>
                  <a:lnTo>
                    <a:pt x="3991" y="0"/>
                  </a:lnTo>
                  <a:lnTo>
                    <a:pt x="10" y="0"/>
                  </a:lnTo>
                  <a:close/>
                </a:path>
              </a:pathLst>
            </a:custGeom>
            <a:solidFill>
              <a:srgbClr val="000000"/>
            </a:solidFill>
            <a:ln w="9525">
              <a:solidFill>
                <a:srgbClr val="FFFFFF"/>
              </a:solidFill>
              <a:round/>
              <a:headEnd/>
              <a:tailEnd/>
            </a:ln>
          </p:spPr>
          <p:txBody>
            <a:bodyPr/>
            <a:lstStyle/>
            <a:p>
              <a:pPr>
                <a:buNone/>
              </a:pPr>
              <a:endParaRPr lang="en-US"/>
            </a:p>
          </p:txBody>
        </p:sp>
        <p:sp>
          <p:nvSpPr>
            <p:cNvPr id="35848" name="Freeform 7"/>
            <p:cNvSpPr>
              <a:spLocks/>
            </p:cNvSpPr>
            <p:nvPr/>
          </p:nvSpPr>
          <p:spPr bwMode="auto">
            <a:xfrm>
              <a:off x="1131" y="1135"/>
              <a:ext cx="20" cy="427"/>
            </a:xfrm>
            <a:custGeom>
              <a:avLst/>
              <a:gdLst>
                <a:gd name="T0" fmla="*/ 0 w 20"/>
                <a:gd name="T1" fmla="*/ 417 h 427"/>
                <a:gd name="T2" fmla="*/ 0 w 20"/>
                <a:gd name="T3" fmla="*/ 422 h 427"/>
                <a:gd name="T4" fmla="*/ 3 w 20"/>
                <a:gd name="T5" fmla="*/ 422 h 427"/>
                <a:gd name="T6" fmla="*/ 5 w 20"/>
                <a:gd name="T7" fmla="*/ 424 h 427"/>
                <a:gd name="T8" fmla="*/ 8 w 20"/>
                <a:gd name="T9" fmla="*/ 424 h 427"/>
                <a:gd name="T10" fmla="*/ 10 w 20"/>
                <a:gd name="T11" fmla="*/ 427 h 427"/>
                <a:gd name="T12" fmla="*/ 12 w 20"/>
                <a:gd name="T13" fmla="*/ 424 h 427"/>
                <a:gd name="T14" fmla="*/ 15 w 20"/>
                <a:gd name="T15" fmla="*/ 424 h 427"/>
                <a:gd name="T16" fmla="*/ 15 w 20"/>
                <a:gd name="T17" fmla="*/ 422 h 427"/>
                <a:gd name="T18" fmla="*/ 17 w 20"/>
                <a:gd name="T19" fmla="*/ 422 h 427"/>
                <a:gd name="T20" fmla="*/ 17 w 20"/>
                <a:gd name="T21" fmla="*/ 420 h 427"/>
                <a:gd name="T22" fmla="*/ 20 w 20"/>
                <a:gd name="T23" fmla="*/ 417 h 427"/>
                <a:gd name="T24" fmla="*/ 20 w 20"/>
                <a:gd name="T25" fmla="*/ 10 h 427"/>
                <a:gd name="T26" fmla="*/ 17 w 20"/>
                <a:gd name="T27" fmla="*/ 8 h 427"/>
                <a:gd name="T28" fmla="*/ 17 w 20"/>
                <a:gd name="T29" fmla="*/ 5 h 427"/>
                <a:gd name="T30" fmla="*/ 15 w 20"/>
                <a:gd name="T31" fmla="*/ 3 h 427"/>
                <a:gd name="T32" fmla="*/ 15 w 20"/>
                <a:gd name="T33" fmla="*/ 0 h 427"/>
                <a:gd name="T34" fmla="*/ 5 w 20"/>
                <a:gd name="T35" fmla="*/ 0 h 427"/>
                <a:gd name="T36" fmla="*/ 0 w 20"/>
                <a:gd name="T37" fmla="*/ 5 h 427"/>
                <a:gd name="T38" fmla="*/ 0 w 20"/>
                <a:gd name="T39" fmla="*/ 10 h 427"/>
                <a:gd name="T40" fmla="*/ 0 w 20"/>
                <a:gd name="T41" fmla="*/ 417 h 4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27"/>
                <a:gd name="T65" fmla="*/ 20 w 20"/>
                <a:gd name="T66" fmla="*/ 427 h 4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27">
                  <a:moveTo>
                    <a:pt x="0" y="417"/>
                  </a:moveTo>
                  <a:lnTo>
                    <a:pt x="0" y="422"/>
                  </a:lnTo>
                  <a:lnTo>
                    <a:pt x="3" y="422"/>
                  </a:lnTo>
                  <a:lnTo>
                    <a:pt x="5" y="424"/>
                  </a:lnTo>
                  <a:lnTo>
                    <a:pt x="8" y="424"/>
                  </a:lnTo>
                  <a:lnTo>
                    <a:pt x="10" y="427"/>
                  </a:lnTo>
                  <a:lnTo>
                    <a:pt x="12" y="424"/>
                  </a:lnTo>
                  <a:lnTo>
                    <a:pt x="15" y="424"/>
                  </a:lnTo>
                  <a:lnTo>
                    <a:pt x="15" y="422"/>
                  </a:lnTo>
                  <a:lnTo>
                    <a:pt x="17" y="422"/>
                  </a:lnTo>
                  <a:lnTo>
                    <a:pt x="17" y="420"/>
                  </a:lnTo>
                  <a:lnTo>
                    <a:pt x="20" y="417"/>
                  </a:lnTo>
                  <a:lnTo>
                    <a:pt x="20" y="10"/>
                  </a:lnTo>
                  <a:lnTo>
                    <a:pt x="17" y="8"/>
                  </a:lnTo>
                  <a:lnTo>
                    <a:pt x="17" y="5"/>
                  </a:lnTo>
                  <a:lnTo>
                    <a:pt x="15" y="3"/>
                  </a:lnTo>
                  <a:lnTo>
                    <a:pt x="15" y="0"/>
                  </a:lnTo>
                  <a:lnTo>
                    <a:pt x="5" y="0"/>
                  </a:lnTo>
                  <a:lnTo>
                    <a:pt x="0" y="5"/>
                  </a:lnTo>
                  <a:lnTo>
                    <a:pt x="0" y="10"/>
                  </a:lnTo>
                  <a:lnTo>
                    <a:pt x="0" y="417"/>
                  </a:lnTo>
                  <a:close/>
                </a:path>
              </a:pathLst>
            </a:custGeom>
            <a:solidFill>
              <a:srgbClr val="000000"/>
            </a:solidFill>
            <a:ln w="9525">
              <a:solidFill>
                <a:srgbClr val="FFFFFF"/>
              </a:solidFill>
              <a:round/>
              <a:headEnd/>
              <a:tailEnd/>
            </a:ln>
          </p:spPr>
          <p:txBody>
            <a:bodyPr/>
            <a:lstStyle/>
            <a:p>
              <a:pPr>
                <a:buNone/>
              </a:pPr>
              <a:endParaRPr lang="en-US"/>
            </a:p>
          </p:txBody>
        </p:sp>
        <p:sp>
          <p:nvSpPr>
            <p:cNvPr id="35849" name="Freeform 8"/>
            <p:cNvSpPr>
              <a:spLocks/>
            </p:cNvSpPr>
            <p:nvPr/>
          </p:nvSpPr>
          <p:spPr bwMode="auto">
            <a:xfrm>
              <a:off x="1131" y="2989"/>
              <a:ext cx="65" cy="19"/>
            </a:xfrm>
            <a:custGeom>
              <a:avLst/>
              <a:gdLst>
                <a:gd name="T0" fmla="*/ 10 w 65"/>
                <a:gd name="T1" fmla="*/ 0 h 19"/>
                <a:gd name="T2" fmla="*/ 5 w 65"/>
                <a:gd name="T3" fmla="*/ 0 h 19"/>
                <a:gd name="T4" fmla="*/ 0 w 65"/>
                <a:gd name="T5" fmla="*/ 4 h 19"/>
                <a:gd name="T6" fmla="*/ 0 w 65"/>
                <a:gd name="T7" fmla="*/ 14 h 19"/>
                <a:gd name="T8" fmla="*/ 3 w 65"/>
                <a:gd name="T9" fmla="*/ 14 h 19"/>
                <a:gd name="T10" fmla="*/ 5 w 65"/>
                <a:gd name="T11" fmla="*/ 17 h 19"/>
                <a:gd name="T12" fmla="*/ 8 w 65"/>
                <a:gd name="T13" fmla="*/ 17 h 19"/>
                <a:gd name="T14" fmla="*/ 10 w 65"/>
                <a:gd name="T15" fmla="*/ 19 h 19"/>
                <a:gd name="T16" fmla="*/ 56 w 65"/>
                <a:gd name="T17" fmla="*/ 19 h 19"/>
                <a:gd name="T18" fmla="*/ 58 w 65"/>
                <a:gd name="T19" fmla="*/ 17 h 19"/>
                <a:gd name="T20" fmla="*/ 61 w 65"/>
                <a:gd name="T21" fmla="*/ 17 h 19"/>
                <a:gd name="T22" fmla="*/ 61 w 65"/>
                <a:gd name="T23" fmla="*/ 14 h 19"/>
                <a:gd name="T24" fmla="*/ 63 w 65"/>
                <a:gd name="T25" fmla="*/ 14 h 19"/>
                <a:gd name="T26" fmla="*/ 63 w 65"/>
                <a:gd name="T27" fmla="*/ 12 h 19"/>
                <a:gd name="T28" fmla="*/ 65 w 65"/>
                <a:gd name="T29" fmla="*/ 9 h 19"/>
                <a:gd name="T30" fmla="*/ 63 w 65"/>
                <a:gd name="T31" fmla="*/ 7 h 19"/>
                <a:gd name="T32" fmla="*/ 63 w 65"/>
                <a:gd name="T33" fmla="*/ 4 h 19"/>
                <a:gd name="T34" fmla="*/ 61 w 65"/>
                <a:gd name="T35" fmla="*/ 2 h 19"/>
                <a:gd name="T36" fmla="*/ 61 w 65"/>
                <a:gd name="T37" fmla="*/ 0 h 19"/>
                <a:gd name="T38" fmla="*/ 56 w 65"/>
                <a:gd name="T39" fmla="*/ 0 h 19"/>
                <a:gd name="T40" fmla="*/ 10 w 6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9"/>
                <a:gd name="T65" fmla="*/ 65 w 6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9">
                  <a:moveTo>
                    <a:pt x="10" y="0"/>
                  </a:moveTo>
                  <a:lnTo>
                    <a:pt x="5" y="0"/>
                  </a:lnTo>
                  <a:lnTo>
                    <a:pt x="0" y="4"/>
                  </a:lnTo>
                  <a:lnTo>
                    <a:pt x="0" y="14"/>
                  </a:lnTo>
                  <a:lnTo>
                    <a:pt x="3" y="14"/>
                  </a:lnTo>
                  <a:lnTo>
                    <a:pt x="5" y="17"/>
                  </a:lnTo>
                  <a:lnTo>
                    <a:pt x="8" y="17"/>
                  </a:lnTo>
                  <a:lnTo>
                    <a:pt x="10" y="19"/>
                  </a:lnTo>
                  <a:lnTo>
                    <a:pt x="56" y="19"/>
                  </a:lnTo>
                  <a:lnTo>
                    <a:pt x="58" y="17"/>
                  </a:lnTo>
                  <a:lnTo>
                    <a:pt x="61" y="17"/>
                  </a:lnTo>
                  <a:lnTo>
                    <a:pt x="61" y="14"/>
                  </a:lnTo>
                  <a:lnTo>
                    <a:pt x="63" y="14"/>
                  </a:lnTo>
                  <a:lnTo>
                    <a:pt x="63" y="12"/>
                  </a:lnTo>
                  <a:lnTo>
                    <a:pt x="65" y="9"/>
                  </a:lnTo>
                  <a:lnTo>
                    <a:pt x="63" y="7"/>
                  </a:lnTo>
                  <a:lnTo>
                    <a:pt x="63" y="4"/>
                  </a:lnTo>
                  <a:lnTo>
                    <a:pt x="61" y="2"/>
                  </a:lnTo>
                  <a:lnTo>
                    <a:pt x="61" y="0"/>
                  </a:lnTo>
                  <a:lnTo>
                    <a:pt x="56" y="0"/>
                  </a:lnTo>
                  <a:lnTo>
                    <a:pt x="10" y="0"/>
                  </a:lnTo>
                  <a:close/>
                </a:path>
              </a:pathLst>
            </a:custGeom>
            <a:solidFill>
              <a:srgbClr val="000000"/>
            </a:solidFill>
            <a:ln w="9525">
              <a:noFill/>
              <a:round/>
              <a:headEnd/>
              <a:tailEnd/>
            </a:ln>
          </p:spPr>
          <p:txBody>
            <a:bodyPr/>
            <a:lstStyle/>
            <a:p>
              <a:pPr>
                <a:buNone/>
              </a:pPr>
              <a:endParaRPr lang="en-US"/>
            </a:p>
          </p:txBody>
        </p:sp>
        <p:sp>
          <p:nvSpPr>
            <p:cNvPr id="35850" name="Freeform 9"/>
            <p:cNvSpPr>
              <a:spLocks/>
            </p:cNvSpPr>
            <p:nvPr/>
          </p:nvSpPr>
          <p:spPr bwMode="auto">
            <a:xfrm>
              <a:off x="1131" y="2627"/>
              <a:ext cx="65" cy="19"/>
            </a:xfrm>
            <a:custGeom>
              <a:avLst/>
              <a:gdLst>
                <a:gd name="T0" fmla="*/ 10 w 65"/>
                <a:gd name="T1" fmla="*/ 0 h 19"/>
                <a:gd name="T2" fmla="*/ 5 w 65"/>
                <a:gd name="T3" fmla="*/ 0 h 19"/>
                <a:gd name="T4" fmla="*/ 0 w 65"/>
                <a:gd name="T5" fmla="*/ 5 h 19"/>
                <a:gd name="T6" fmla="*/ 0 w 65"/>
                <a:gd name="T7" fmla="*/ 15 h 19"/>
                <a:gd name="T8" fmla="*/ 3 w 65"/>
                <a:gd name="T9" fmla="*/ 15 h 19"/>
                <a:gd name="T10" fmla="*/ 5 w 65"/>
                <a:gd name="T11" fmla="*/ 17 h 19"/>
                <a:gd name="T12" fmla="*/ 8 w 65"/>
                <a:gd name="T13" fmla="*/ 17 h 19"/>
                <a:gd name="T14" fmla="*/ 10 w 65"/>
                <a:gd name="T15" fmla="*/ 19 h 19"/>
                <a:gd name="T16" fmla="*/ 56 w 65"/>
                <a:gd name="T17" fmla="*/ 19 h 19"/>
                <a:gd name="T18" fmla="*/ 58 w 65"/>
                <a:gd name="T19" fmla="*/ 17 h 19"/>
                <a:gd name="T20" fmla="*/ 61 w 65"/>
                <a:gd name="T21" fmla="*/ 17 h 19"/>
                <a:gd name="T22" fmla="*/ 61 w 65"/>
                <a:gd name="T23" fmla="*/ 15 h 19"/>
                <a:gd name="T24" fmla="*/ 63 w 65"/>
                <a:gd name="T25" fmla="*/ 15 h 19"/>
                <a:gd name="T26" fmla="*/ 63 w 65"/>
                <a:gd name="T27" fmla="*/ 12 h 19"/>
                <a:gd name="T28" fmla="*/ 65 w 65"/>
                <a:gd name="T29" fmla="*/ 10 h 19"/>
                <a:gd name="T30" fmla="*/ 63 w 65"/>
                <a:gd name="T31" fmla="*/ 7 h 19"/>
                <a:gd name="T32" fmla="*/ 63 w 65"/>
                <a:gd name="T33" fmla="*/ 5 h 19"/>
                <a:gd name="T34" fmla="*/ 61 w 65"/>
                <a:gd name="T35" fmla="*/ 3 h 19"/>
                <a:gd name="T36" fmla="*/ 61 w 65"/>
                <a:gd name="T37" fmla="*/ 0 h 19"/>
                <a:gd name="T38" fmla="*/ 56 w 65"/>
                <a:gd name="T39" fmla="*/ 0 h 19"/>
                <a:gd name="T40" fmla="*/ 10 w 6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9"/>
                <a:gd name="T65" fmla="*/ 65 w 6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9">
                  <a:moveTo>
                    <a:pt x="10" y="0"/>
                  </a:moveTo>
                  <a:lnTo>
                    <a:pt x="5" y="0"/>
                  </a:lnTo>
                  <a:lnTo>
                    <a:pt x="0" y="5"/>
                  </a:lnTo>
                  <a:lnTo>
                    <a:pt x="0" y="15"/>
                  </a:lnTo>
                  <a:lnTo>
                    <a:pt x="3" y="15"/>
                  </a:lnTo>
                  <a:lnTo>
                    <a:pt x="5" y="17"/>
                  </a:lnTo>
                  <a:lnTo>
                    <a:pt x="8" y="17"/>
                  </a:lnTo>
                  <a:lnTo>
                    <a:pt x="10" y="19"/>
                  </a:lnTo>
                  <a:lnTo>
                    <a:pt x="56" y="19"/>
                  </a:lnTo>
                  <a:lnTo>
                    <a:pt x="58" y="17"/>
                  </a:lnTo>
                  <a:lnTo>
                    <a:pt x="61" y="17"/>
                  </a:lnTo>
                  <a:lnTo>
                    <a:pt x="61" y="15"/>
                  </a:lnTo>
                  <a:lnTo>
                    <a:pt x="63" y="15"/>
                  </a:lnTo>
                  <a:lnTo>
                    <a:pt x="63" y="12"/>
                  </a:lnTo>
                  <a:lnTo>
                    <a:pt x="65" y="10"/>
                  </a:lnTo>
                  <a:lnTo>
                    <a:pt x="63" y="7"/>
                  </a:lnTo>
                  <a:lnTo>
                    <a:pt x="63" y="5"/>
                  </a:lnTo>
                  <a:lnTo>
                    <a:pt x="61" y="3"/>
                  </a:lnTo>
                  <a:lnTo>
                    <a:pt x="61" y="0"/>
                  </a:lnTo>
                  <a:lnTo>
                    <a:pt x="56" y="0"/>
                  </a:lnTo>
                  <a:lnTo>
                    <a:pt x="10" y="0"/>
                  </a:lnTo>
                  <a:close/>
                </a:path>
              </a:pathLst>
            </a:custGeom>
            <a:solidFill>
              <a:srgbClr val="000000"/>
            </a:solidFill>
            <a:ln w="9525">
              <a:noFill/>
              <a:round/>
              <a:headEnd/>
              <a:tailEnd/>
            </a:ln>
          </p:spPr>
          <p:txBody>
            <a:bodyPr/>
            <a:lstStyle/>
            <a:p>
              <a:pPr>
                <a:buNone/>
              </a:pPr>
              <a:endParaRPr lang="en-US"/>
            </a:p>
          </p:txBody>
        </p:sp>
        <p:sp>
          <p:nvSpPr>
            <p:cNvPr id="35851" name="Freeform 10"/>
            <p:cNvSpPr>
              <a:spLocks/>
            </p:cNvSpPr>
            <p:nvPr/>
          </p:nvSpPr>
          <p:spPr bwMode="auto">
            <a:xfrm>
              <a:off x="1131" y="2266"/>
              <a:ext cx="65" cy="19"/>
            </a:xfrm>
            <a:custGeom>
              <a:avLst/>
              <a:gdLst>
                <a:gd name="T0" fmla="*/ 10 w 65"/>
                <a:gd name="T1" fmla="*/ 0 h 19"/>
                <a:gd name="T2" fmla="*/ 5 w 65"/>
                <a:gd name="T3" fmla="*/ 0 h 19"/>
                <a:gd name="T4" fmla="*/ 0 w 65"/>
                <a:gd name="T5" fmla="*/ 4 h 19"/>
                <a:gd name="T6" fmla="*/ 0 w 65"/>
                <a:gd name="T7" fmla="*/ 14 h 19"/>
                <a:gd name="T8" fmla="*/ 3 w 65"/>
                <a:gd name="T9" fmla="*/ 14 h 19"/>
                <a:gd name="T10" fmla="*/ 5 w 65"/>
                <a:gd name="T11" fmla="*/ 17 h 19"/>
                <a:gd name="T12" fmla="*/ 8 w 65"/>
                <a:gd name="T13" fmla="*/ 17 h 19"/>
                <a:gd name="T14" fmla="*/ 10 w 65"/>
                <a:gd name="T15" fmla="*/ 19 h 19"/>
                <a:gd name="T16" fmla="*/ 56 w 65"/>
                <a:gd name="T17" fmla="*/ 19 h 19"/>
                <a:gd name="T18" fmla="*/ 58 w 65"/>
                <a:gd name="T19" fmla="*/ 17 h 19"/>
                <a:gd name="T20" fmla="*/ 61 w 65"/>
                <a:gd name="T21" fmla="*/ 17 h 19"/>
                <a:gd name="T22" fmla="*/ 61 w 65"/>
                <a:gd name="T23" fmla="*/ 14 h 19"/>
                <a:gd name="T24" fmla="*/ 63 w 65"/>
                <a:gd name="T25" fmla="*/ 14 h 19"/>
                <a:gd name="T26" fmla="*/ 63 w 65"/>
                <a:gd name="T27" fmla="*/ 12 h 19"/>
                <a:gd name="T28" fmla="*/ 65 w 65"/>
                <a:gd name="T29" fmla="*/ 9 h 19"/>
                <a:gd name="T30" fmla="*/ 63 w 65"/>
                <a:gd name="T31" fmla="*/ 7 h 19"/>
                <a:gd name="T32" fmla="*/ 63 w 65"/>
                <a:gd name="T33" fmla="*/ 4 h 19"/>
                <a:gd name="T34" fmla="*/ 61 w 65"/>
                <a:gd name="T35" fmla="*/ 2 h 19"/>
                <a:gd name="T36" fmla="*/ 61 w 65"/>
                <a:gd name="T37" fmla="*/ 0 h 19"/>
                <a:gd name="T38" fmla="*/ 56 w 65"/>
                <a:gd name="T39" fmla="*/ 0 h 19"/>
                <a:gd name="T40" fmla="*/ 10 w 6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9"/>
                <a:gd name="T65" fmla="*/ 65 w 6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9">
                  <a:moveTo>
                    <a:pt x="10" y="0"/>
                  </a:moveTo>
                  <a:lnTo>
                    <a:pt x="5" y="0"/>
                  </a:lnTo>
                  <a:lnTo>
                    <a:pt x="0" y="4"/>
                  </a:lnTo>
                  <a:lnTo>
                    <a:pt x="0" y="14"/>
                  </a:lnTo>
                  <a:lnTo>
                    <a:pt x="3" y="14"/>
                  </a:lnTo>
                  <a:lnTo>
                    <a:pt x="5" y="17"/>
                  </a:lnTo>
                  <a:lnTo>
                    <a:pt x="8" y="17"/>
                  </a:lnTo>
                  <a:lnTo>
                    <a:pt x="10" y="19"/>
                  </a:lnTo>
                  <a:lnTo>
                    <a:pt x="56" y="19"/>
                  </a:lnTo>
                  <a:lnTo>
                    <a:pt x="58" y="17"/>
                  </a:lnTo>
                  <a:lnTo>
                    <a:pt x="61" y="17"/>
                  </a:lnTo>
                  <a:lnTo>
                    <a:pt x="61" y="14"/>
                  </a:lnTo>
                  <a:lnTo>
                    <a:pt x="63" y="14"/>
                  </a:lnTo>
                  <a:lnTo>
                    <a:pt x="63" y="12"/>
                  </a:lnTo>
                  <a:lnTo>
                    <a:pt x="65" y="9"/>
                  </a:lnTo>
                  <a:lnTo>
                    <a:pt x="63" y="7"/>
                  </a:lnTo>
                  <a:lnTo>
                    <a:pt x="63" y="4"/>
                  </a:lnTo>
                  <a:lnTo>
                    <a:pt x="61" y="2"/>
                  </a:lnTo>
                  <a:lnTo>
                    <a:pt x="61" y="0"/>
                  </a:lnTo>
                  <a:lnTo>
                    <a:pt x="56" y="0"/>
                  </a:lnTo>
                  <a:lnTo>
                    <a:pt x="10" y="0"/>
                  </a:lnTo>
                  <a:close/>
                </a:path>
              </a:pathLst>
            </a:custGeom>
            <a:solidFill>
              <a:srgbClr val="000000"/>
            </a:solidFill>
            <a:ln w="9525">
              <a:noFill/>
              <a:round/>
              <a:headEnd/>
              <a:tailEnd/>
            </a:ln>
          </p:spPr>
          <p:txBody>
            <a:bodyPr/>
            <a:lstStyle/>
            <a:p>
              <a:pPr>
                <a:buNone/>
              </a:pPr>
              <a:endParaRPr lang="en-US"/>
            </a:p>
          </p:txBody>
        </p:sp>
        <p:sp>
          <p:nvSpPr>
            <p:cNvPr id="35852" name="Freeform 11"/>
            <p:cNvSpPr>
              <a:spLocks/>
            </p:cNvSpPr>
            <p:nvPr/>
          </p:nvSpPr>
          <p:spPr bwMode="auto">
            <a:xfrm>
              <a:off x="1131" y="1904"/>
              <a:ext cx="65" cy="19"/>
            </a:xfrm>
            <a:custGeom>
              <a:avLst/>
              <a:gdLst>
                <a:gd name="T0" fmla="*/ 10 w 65"/>
                <a:gd name="T1" fmla="*/ 0 h 19"/>
                <a:gd name="T2" fmla="*/ 5 w 65"/>
                <a:gd name="T3" fmla="*/ 0 h 19"/>
                <a:gd name="T4" fmla="*/ 0 w 65"/>
                <a:gd name="T5" fmla="*/ 5 h 19"/>
                <a:gd name="T6" fmla="*/ 0 w 65"/>
                <a:gd name="T7" fmla="*/ 15 h 19"/>
                <a:gd name="T8" fmla="*/ 3 w 65"/>
                <a:gd name="T9" fmla="*/ 15 h 19"/>
                <a:gd name="T10" fmla="*/ 5 w 65"/>
                <a:gd name="T11" fmla="*/ 17 h 19"/>
                <a:gd name="T12" fmla="*/ 8 w 65"/>
                <a:gd name="T13" fmla="*/ 17 h 19"/>
                <a:gd name="T14" fmla="*/ 10 w 65"/>
                <a:gd name="T15" fmla="*/ 19 h 19"/>
                <a:gd name="T16" fmla="*/ 56 w 65"/>
                <a:gd name="T17" fmla="*/ 19 h 19"/>
                <a:gd name="T18" fmla="*/ 58 w 65"/>
                <a:gd name="T19" fmla="*/ 17 h 19"/>
                <a:gd name="T20" fmla="*/ 61 w 65"/>
                <a:gd name="T21" fmla="*/ 17 h 19"/>
                <a:gd name="T22" fmla="*/ 61 w 65"/>
                <a:gd name="T23" fmla="*/ 15 h 19"/>
                <a:gd name="T24" fmla="*/ 63 w 65"/>
                <a:gd name="T25" fmla="*/ 15 h 19"/>
                <a:gd name="T26" fmla="*/ 63 w 65"/>
                <a:gd name="T27" fmla="*/ 12 h 19"/>
                <a:gd name="T28" fmla="*/ 65 w 65"/>
                <a:gd name="T29" fmla="*/ 10 h 19"/>
                <a:gd name="T30" fmla="*/ 63 w 65"/>
                <a:gd name="T31" fmla="*/ 7 h 19"/>
                <a:gd name="T32" fmla="*/ 63 w 65"/>
                <a:gd name="T33" fmla="*/ 5 h 19"/>
                <a:gd name="T34" fmla="*/ 61 w 65"/>
                <a:gd name="T35" fmla="*/ 3 h 19"/>
                <a:gd name="T36" fmla="*/ 61 w 65"/>
                <a:gd name="T37" fmla="*/ 0 h 19"/>
                <a:gd name="T38" fmla="*/ 56 w 65"/>
                <a:gd name="T39" fmla="*/ 0 h 19"/>
                <a:gd name="T40" fmla="*/ 10 w 6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9"/>
                <a:gd name="T65" fmla="*/ 65 w 6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9">
                  <a:moveTo>
                    <a:pt x="10" y="0"/>
                  </a:moveTo>
                  <a:lnTo>
                    <a:pt x="5" y="0"/>
                  </a:lnTo>
                  <a:lnTo>
                    <a:pt x="0" y="5"/>
                  </a:lnTo>
                  <a:lnTo>
                    <a:pt x="0" y="15"/>
                  </a:lnTo>
                  <a:lnTo>
                    <a:pt x="3" y="15"/>
                  </a:lnTo>
                  <a:lnTo>
                    <a:pt x="5" y="17"/>
                  </a:lnTo>
                  <a:lnTo>
                    <a:pt x="8" y="17"/>
                  </a:lnTo>
                  <a:lnTo>
                    <a:pt x="10" y="19"/>
                  </a:lnTo>
                  <a:lnTo>
                    <a:pt x="56" y="19"/>
                  </a:lnTo>
                  <a:lnTo>
                    <a:pt x="58" y="17"/>
                  </a:lnTo>
                  <a:lnTo>
                    <a:pt x="61" y="17"/>
                  </a:lnTo>
                  <a:lnTo>
                    <a:pt x="61" y="15"/>
                  </a:lnTo>
                  <a:lnTo>
                    <a:pt x="63" y="15"/>
                  </a:lnTo>
                  <a:lnTo>
                    <a:pt x="63" y="12"/>
                  </a:lnTo>
                  <a:lnTo>
                    <a:pt x="65" y="10"/>
                  </a:lnTo>
                  <a:lnTo>
                    <a:pt x="63" y="7"/>
                  </a:lnTo>
                  <a:lnTo>
                    <a:pt x="63" y="5"/>
                  </a:lnTo>
                  <a:lnTo>
                    <a:pt x="61" y="3"/>
                  </a:lnTo>
                  <a:lnTo>
                    <a:pt x="61" y="0"/>
                  </a:lnTo>
                  <a:lnTo>
                    <a:pt x="56" y="0"/>
                  </a:lnTo>
                  <a:lnTo>
                    <a:pt x="10" y="0"/>
                  </a:lnTo>
                  <a:close/>
                </a:path>
              </a:pathLst>
            </a:custGeom>
            <a:solidFill>
              <a:srgbClr val="000000"/>
            </a:solidFill>
            <a:ln w="9525">
              <a:noFill/>
              <a:round/>
              <a:headEnd/>
              <a:tailEnd/>
            </a:ln>
          </p:spPr>
          <p:txBody>
            <a:bodyPr/>
            <a:lstStyle/>
            <a:p>
              <a:pPr>
                <a:buNone/>
              </a:pPr>
              <a:endParaRPr lang="en-US"/>
            </a:p>
          </p:txBody>
        </p:sp>
        <p:sp>
          <p:nvSpPr>
            <p:cNvPr id="35853" name="Freeform 12"/>
            <p:cNvSpPr>
              <a:spLocks/>
            </p:cNvSpPr>
            <p:nvPr/>
          </p:nvSpPr>
          <p:spPr bwMode="auto">
            <a:xfrm>
              <a:off x="1131" y="1543"/>
              <a:ext cx="65" cy="19"/>
            </a:xfrm>
            <a:custGeom>
              <a:avLst/>
              <a:gdLst>
                <a:gd name="T0" fmla="*/ 10 w 65"/>
                <a:gd name="T1" fmla="*/ 0 h 19"/>
                <a:gd name="T2" fmla="*/ 5 w 65"/>
                <a:gd name="T3" fmla="*/ 0 h 19"/>
                <a:gd name="T4" fmla="*/ 0 w 65"/>
                <a:gd name="T5" fmla="*/ 4 h 19"/>
                <a:gd name="T6" fmla="*/ 0 w 65"/>
                <a:gd name="T7" fmla="*/ 14 h 19"/>
                <a:gd name="T8" fmla="*/ 3 w 65"/>
                <a:gd name="T9" fmla="*/ 14 h 19"/>
                <a:gd name="T10" fmla="*/ 5 w 65"/>
                <a:gd name="T11" fmla="*/ 16 h 19"/>
                <a:gd name="T12" fmla="*/ 8 w 65"/>
                <a:gd name="T13" fmla="*/ 16 h 19"/>
                <a:gd name="T14" fmla="*/ 10 w 65"/>
                <a:gd name="T15" fmla="*/ 19 h 19"/>
                <a:gd name="T16" fmla="*/ 56 w 65"/>
                <a:gd name="T17" fmla="*/ 19 h 19"/>
                <a:gd name="T18" fmla="*/ 58 w 65"/>
                <a:gd name="T19" fmla="*/ 16 h 19"/>
                <a:gd name="T20" fmla="*/ 61 w 65"/>
                <a:gd name="T21" fmla="*/ 16 h 19"/>
                <a:gd name="T22" fmla="*/ 61 w 65"/>
                <a:gd name="T23" fmla="*/ 14 h 19"/>
                <a:gd name="T24" fmla="*/ 63 w 65"/>
                <a:gd name="T25" fmla="*/ 14 h 19"/>
                <a:gd name="T26" fmla="*/ 63 w 65"/>
                <a:gd name="T27" fmla="*/ 12 h 19"/>
                <a:gd name="T28" fmla="*/ 65 w 65"/>
                <a:gd name="T29" fmla="*/ 9 h 19"/>
                <a:gd name="T30" fmla="*/ 63 w 65"/>
                <a:gd name="T31" fmla="*/ 7 h 19"/>
                <a:gd name="T32" fmla="*/ 63 w 65"/>
                <a:gd name="T33" fmla="*/ 4 h 19"/>
                <a:gd name="T34" fmla="*/ 61 w 65"/>
                <a:gd name="T35" fmla="*/ 2 h 19"/>
                <a:gd name="T36" fmla="*/ 61 w 65"/>
                <a:gd name="T37" fmla="*/ 0 h 19"/>
                <a:gd name="T38" fmla="*/ 56 w 65"/>
                <a:gd name="T39" fmla="*/ 0 h 19"/>
                <a:gd name="T40" fmla="*/ 10 w 6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9"/>
                <a:gd name="T65" fmla="*/ 65 w 6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9">
                  <a:moveTo>
                    <a:pt x="10" y="0"/>
                  </a:moveTo>
                  <a:lnTo>
                    <a:pt x="5" y="0"/>
                  </a:lnTo>
                  <a:lnTo>
                    <a:pt x="0" y="4"/>
                  </a:lnTo>
                  <a:lnTo>
                    <a:pt x="0" y="14"/>
                  </a:lnTo>
                  <a:lnTo>
                    <a:pt x="3" y="14"/>
                  </a:lnTo>
                  <a:lnTo>
                    <a:pt x="5" y="16"/>
                  </a:lnTo>
                  <a:lnTo>
                    <a:pt x="8" y="16"/>
                  </a:lnTo>
                  <a:lnTo>
                    <a:pt x="10" y="19"/>
                  </a:lnTo>
                  <a:lnTo>
                    <a:pt x="56" y="19"/>
                  </a:lnTo>
                  <a:lnTo>
                    <a:pt x="58" y="16"/>
                  </a:lnTo>
                  <a:lnTo>
                    <a:pt x="61" y="16"/>
                  </a:lnTo>
                  <a:lnTo>
                    <a:pt x="61" y="14"/>
                  </a:lnTo>
                  <a:lnTo>
                    <a:pt x="63" y="14"/>
                  </a:lnTo>
                  <a:lnTo>
                    <a:pt x="63" y="12"/>
                  </a:lnTo>
                  <a:lnTo>
                    <a:pt x="65" y="9"/>
                  </a:lnTo>
                  <a:lnTo>
                    <a:pt x="63" y="7"/>
                  </a:lnTo>
                  <a:lnTo>
                    <a:pt x="63" y="4"/>
                  </a:lnTo>
                  <a:lnTo>
                    <a:pt x="61" y="2"/>
                  </a:lnTo>
                  <a:lnTo>
                    <a:pt x="61" y="0"/>
                  </a:lnTo>
                  <a:lnTo>
                    <a:pt x="56" y="0"/>
                  </a:lnTo>
                  <a:lnTo>
                    <a:pt x="10" y="0"/>
                  </a:lnTo>
                  <a:close/>
                </a:path>
              </a:pathLst>
            </a:custGeom>
            <a:solidFill>
              <a:srgbClr val="000000"/>
            </a:solidFill>
            <a:ln w="9525">
              <a:noFill/>
              <a:round/>
              <a:headEnd/>
              <a:tailEnd/>
            </a:ln>
          </p:spPr>
          <p:txBody>
            <a:bodyPr/>
            <a:lstStyle/>
            <a:p>
              <a:pPr>
                <a:buNone/>
              </a:pPr>
              <a:endParaRPr lang="en-US"/>
            </a:p>
          </p:txBody>
        </p:sp>
        <p:sp>
          <p:nvSpPr>
            <p:cNvPr id="35854" name="Freeform 13"/>
            <p:cNvSpPr>
              <a:spLocks/>
            </p:cNvSpPr>
            <p:nvPr/>
          </p:nvSpPr>
          <p:spPr bwMode="auto">
            <a:xfrm>
              <a:off x="1131" y="1181"/>
              <a:ext cx="65" cy="19"/>
            </a:xfrm>
            <a:custGeom>
              <a:avLst/>
              <a:gdLst>
                <a:gd name="T0" fmla="*/ 10 w 65"/>
                <a:gd name="T1" fmla="*/ 0 h 19"/>
                <a:gd name="T2" fmla="*/ 5 w 65"/>
                <a:gd name="T3" fmla="*/ 0 h 19"/>
                <a:gd name="T4" fmla="*/ 0 w 65"/>
                <a:gd name="T5" fmla="*/ 5 h 19"/>
                <a:gd name="T6" fmla="*/ 0 w 65"/>
                <a:gd name="T7" fmla="*/ 15 h 19"/>
                <a:gd name="T8" fmla="*/ 3 w 65"/>
                <a:gd name="T9" fmla="*/ 15 h 19"/>
                <a:gd name="T10" fmla="*/ 5 w 65"/>
                <a:gd name="T11" fmla="*/ 17 h 19"/>
                <a:gd name="T12" fmla="*/ 8 w 65"/>
                <a:gd name="T13" fmla="*/ 17 h 19"/>
                <a:gd name="T14" fmla="*/ 10 w 65"/>
                <a:gd name="T15" fmla="*/ 19 h 19"/>
                <a:gd name="T16" fmla="*/ 56 w 65"/>
                <a:gd name="T17" fmla="*/ 19 h 19"/>
                <a:gd name="T18" fmla="*/ 58 w 65"/>
                <a:gd name="T19" fmla="*/ 17 h 19"/>
                <a:gd name="T20" fmla="*/ 61 w 65"/>
                <a:gd name="T21" fmla="*/ 17 h 19"/>
                <a:gd name="T22" fmla="*/ 61 w 65"/>
                <a:gd name="T23" fmla="*/ 15 h 19"/>
                <a:gd name="T24" fmla="*/ 63 w 65"/>
                <a:gd name="T25" fmla="*/ 15 h 19"/>
                <a:gd name="T26" fmla="*/ 63 w 65"/>
                <a:gd name="T27" fmla="*/ 12 h 19"/>
                <a:gd name="T28" fmla="*/ 65 w 65"/>
                <a:gd name="T29" fmla="*/ 10 h 19"/>
                <a:gd name="T30" fmla="*/ 63 w 65"/>
                <a:gd name="T31" fmla="*/ 7 h 19"/>
                <a:gd name="T32" fmla="*/ 63 w 65"/>
                <a:gd name="T33" fmla="*/ 5 h 19"/>
                <a:gd name="T34" fmla="*/ 61 w 65"/>
                <a:gd name="T35" fmla="*/ 3 h 19"/>
                <a:gd name="T36" fmla="*/ 61 w 65"/>
                <a:gd name="T37" fmla="*/ 0 h 19"/>
                <a:gd name="T38" fmla="*/ 56 w 65"/>
                <a:gd name="T39" fmla="*/ 0 h 19"/>
                <a:gd name="T40" fmla="*/ 10 w 6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9"/>
                <a:gd name="T65" fmla="*/ 65 w 6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9">
                  <a:moveTo>
                    <a:pt x="10" y="0"/>
                  </a:moveTo>
                  <a:lnTo>
                    <a:pt x="5" y="0"/>
                  </a:lnTo>
                  <a:lnTo>
                    <a:pt x="0" y="5"/>
                  </a:lnTo>
                  <a:lnTo>
                    <a:pt x="0" y="15"/>
                  </a:lnTo>
                  <a:lnTo>
                    <a:pt x="3" y="15"/>
                  </a:lnTo>
                  <a:lnTo>
                    <a:pt x="5" y="17"/>
                  </a:lnTo>
                  <a:lnTo>
                    <a:pt x="8" y="17"/>
                  </a:lnTo>
                  <a:lnTo>
                    <a:pt x="10" y="19"/>
                  </a:lnTo>
                  <a:lnTo>
                    <a:pt x="56" y="19"/>
                  </a:lnTo>
                  <a:lnTo>
                    <a:pt x="58" y="17"/>
                  </a:lnTo>
                  <a:lnTo>
                    <a:pt x="61" y="17"/>
                  </a:lnTo>
                  <a:lnTo>
                    <a:pt x="61" y="15"/>
                  </a:lnTo>
                  <a:lnTo>
                    <a:pt x="63" y="15"/>
                  </a:lnTo>
                  <a:lnTo>
                    <a:pt x="63" y="12"/>
                  </a:lnTo>
                  <a:lnTo>
                    <a:pt x="65" y="10"/>
                  </a:lnTo>
                  <a:lnTo>
                    <a:pt x="63" y="7"/>
                  </a:lnTo>
                  <a:lnTo>
                    <a:pt x="63" y="5"/>
                  </a:lnTo>
                  <a:lnTo>
                    <a:pt x="61" y="3"/>
                  </a:lnTo>
                  <a:lnTo>
                    <a:pt x="61" y="0"/>
                  </a:lnTo>
                  <a:lnTo>
                    <a:pt x="56" y="0"/>
                  </a:lnTo>
                  <a:lnTo>
                    <a:pt x="10" y="0"/>
                  </a:lnTo>
                  <a:close/>
                </a:path>
              </a:pathLst>
            </a:custGeom>
            <a:solidFill>
              <a:srgbClr val="000000"/>
            </a:solidFill>
            <a:ln w="9525">
              <a:noFill/>
              <a:round/>
              <a:headEnd/>
              <a:tailEnd/>
            </a:ln>
          </p:spPr>
          <p:txBody>
            <a:bodyPr/>
            <a:lstStyle/>
            <a:p>
              <a:pPr>
                <a:buNone/>
              </a:pPr>
              <a:endParaRPr lang="en-US"/>
            </a:p>
          </p:txBody>
        </p:sp>
        <p:sp>
          <p:nvSpPr>
            <p:cNvPr id="35855" name="Freeform 14"/>
            <p:cNvSpPr>
              <a:spLocks/>
            </p:cNvSpPr>
            <p:nvPr/>
          </p:nvSpPr>
          <p:spPr bwMode="auto">
            <a:xfrm>
              <a:off x="1131" y="3350"/>
              <a:ext cx="65" cy="19"/>
            </a:xfrm>
            <a:custGeom>
              <a:avLst/>
              <a:gdLst>
                <a:gd name="T0" fmla="*/ 10 w 65"/>
                <a:gd name="T1" fmla="*/ 0 h 19"/>
                <a:gd name="T2" fmla="*/ 5 w 65"/>
                <a:gd name="T3" fmla="*/ 0 h 19"/>
                <a:gd name="T4" fmla="*/ 0 w 65"/>
                <a:gd name="T5" fmla="*/ 5 h 19"/>
                <a:gd name="T6" fmla="*/ 0 w 65"/>
                <a:gd name="T7" fmla="*/ 15 h 19"/>
                <a:gd name="T8" fmla="*/ 3 w 65"/>
                <a:gd name="T9" fmla="*/ 15 h 19"/>
                <a:gd name="T10" fmla="*/ 5 w 65"/>
                <a:gd name="T11" fmla="*/ 17 h 19"/>
                <a:gd name="T12" fmla="*/ 8 w 65"/>
                <a:gd name="T13" fmla="*/ 17 h 19"/>
                <a:gd name="T14" fmla="*/ 10 w 65"/>
                <a:gd name="T15" fmla="*/ 19 h 19"/>
                <a:gd name="T16" fmla="*/ 56 w 65"/>
                <a:gd name="T17" fmla="*/ 19 h 19"/>
                <a:gd name="T18" fmla="*/ 58 w 65"/>
                <a:gd name="T19" fmla="*/ 17 h 19"/>
                <a:gd name="T20" fmla="*/ 61 w 65"/>
                <a:gd name="T21" fmla="*/ 17 h 19"/>
                <a:gd name="T22" fmla="*/ 61 w 65"/>
                <a:gd name="T23" fmla="*/ 15 h 19"/>
                <a:gd name="T24" fmla="*/ 63 w 65"/>
                <a:gd name="T25" fmla="*/ 15 h 19"/>
                <a:gd name="T26" fmla="*/ 63 w 65"/>
                <a:gd name="T27" fmla="*/ 12 h 19"/>
                <a:gd name="T28" fmla="*/ 65 w 65"/>
                <a:gd name="T29" fmla="*/ 10 h 19"/>
                <a:gd name="T30" fmla="*/ 63 w 65"/>
                <a:gd name="T31" fmla="*/ 7 h 19"/>
                <a:gd name="T32" fmla="*/ 63 w 65"/>
                <a:gd name="T33" fmla="*/ 5 h 19"/>
                <a:gd name="T34" fmla="*/ 61 w 65"/>
                <a:gd name="T35" fmla="*/ 3 h 19"/>
                <a:gd name="T36" fmla="*/ 61 w 65"/>
                <a:gd name="T37" fmla="*/ 0 h 19"/>
                <a:gd name="T38" fmla="*/ 56 w 65"/>
                <a:gd name="T39" fmla="*/ 0 h 19"/>
                <a:gd name="T40" fmla="*/ 10 w 65"/>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9"/>
                <a:gd name="T65" fmla="*/ 65 w 6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9">
                  <a:moveTo>
                    <a:pt x="10" y="0"/>
                  </a:moveTo>
                  <a:lnTo>
                    <a:pt x="5" y="0"/>
                  </a:lnTo>
                  <a:lnTo>
                    <a:pt x="0" y="5"/>
                  </a:lnTo>
                  <a:lnTo>
                    <a:pt x="0" y="15"/>
                  </a:lnTo>
                  <a:lnTo>
                    <a:pt x="3" y="15"/>
                  </a:lnTo>
                  <a:lnTo>
                    <a:pt x="5" y="17"/>
                  </a:lnTo>
                  <a:lnTo>
                    <a:pt x="8" y="17"/>
                  </a:lnTo>
                  <a:lnTo>
                    <a:pt x="10" y="19"/>
                  </a:lnTo>
                  <a:lnTo>
                    <a:pt x="56" y="19"/>
                  </a:lnTo>
                  <a:lnTo>
                    <a:pt x="58" y="17"/>
                  </a:lnTo>
                  <a:lnTo>
                    <a:pt x="61" y="17"/>
                  </a:lnTo>
                  <a:lnTo>
                    <a:pt x="61" y="15"/>
                  </a:lnTo>
                  <a:lnTo>
                    <a:pt x="63" y="15"/>
                  </a:lnTo>
                  <a:lnTo>
                    <a:pt x="63" y="12"/>
                  </a:lnTo>
                  <a:lnTo>
                    <a:pt x="65" y="10"/>
                  </a:lnTo>
                  <a:lnTo>
                    <a:pt x="63" y="7"/>
                  </a:lnTo>
                  <a:lnTo>
                    <a:pt x="63" y="5"/>
                  </a:lnTo>
                  <a:lnTo>
                    <a:pt x="61" y="3"/>
                  </a:lnTo>
                  <a:lnTo>
                    <a:pt x="61" y="0"/>
                  </a:lnTo>
                  <a:lnTo>
                    <a:pt x="56" y="0"/>
                  </a:lnTo>
                  <a:lnTo>
                    <a:pt x="10" y="0"/>
                  </a:lnTo>
                  <a:close/>
                </a:path>
              </a:pathLst>
            </a:custGeom>
            <a:solidFill>
              <a:srgbClr val="000000"/>
            </a:solidFill>
            <a:ln w="9525">
              <a:noFill/>
              <a:round/>
              <a:headEnd/>
              <a:tailEnd/>
            </a:ln>
          </p:spPr>
          <p:txBody>
            <a:bodyPr/>
            <a:lstStyle/>
            <a:p>
              <a:pPr>
                <a:buNone/>
              </a:pPr>
              <a:endParaRPr lang="en-US"/>
            </a:p>
          </p:txBody>
        </p:sp>
        <p:sp>
          <p:nvSpPr>
            <p:cNvPr id="35856" name="Freeform 15"/>
            <p:cNvSpPr>
              <a:spLocks/>
            </p:cNvSpPr>
            <p:nvPr/>
          </p:nvSpPr>
          <p:spPr bwMode="auto">
            <a:xfrm>
              <a:off x="1854" y="3668"/>
              <a:ext cx="19" cy="65"/>
            </a:xfrm>
            <a:custGeom>
              <a:avLst/>
              <a:gdLst>
                <a:gd name="T0" fmla="*/ 0 w 19"/>
                <a:gd name="T1" fmla="*/ 56 h 65"/>
                <a:gd name="T2" fmla="*/ 0 w 19"/>
                <a:gd name="T3" fmla="*/ 61 h 65"/>
                <a:gd name="T4" fmla="*/ 3 w 19"/>
                <a:gd name="T5" fmla="*/ 61 h 65"/>
                <a:gd name="T6" fmla="*/ 5 w 19"/>
                <a:gd name="T7" fmla="*/ 63 h 65"/>
                <a:gd name="T8" fmla="*/ 7 w 19"/>
                <a:gd name="T9" fmla="*/ 63 h 65"/>
                <a:gd name="T10" fmla="*/ 10 w 19"/>
                <a:gd name="T11" fmla="*/ 65 h 65"/>
                <a:gd name="T12" fmla="*/ 12 w 19"/>
                <a:gd name="T13" fmla="*/ 63 h 65"/>
                <a:gd name="T14" fmla="*/ 15 w 19"/>
                <a:gd name="T15" fmla="*/ 63 h 65"/>
                <a:gd name="T16" fmla="*/ 15 w 19"/>
                <a:gd name="T17" fmla="*/ 61 h 65"/>
                <a:gd name="T18" fmla="*/ 17 w 19"/>
                <a:gd name="T19" fmla="*/ 61 h 65"/>
                <a:gd name="T20" fmla="*/ 17 w 19"/>
                <a:gd name="T21" fmla="*/ 58 h 65"/>
                <a:gd name="T22" fmla="*/ 19 w 19"/>
                <a:gd name="T23" fmla="*/ 56 h 65"/>
                <a:gd name="T24" fmla="*/ 19 w 19"/>
                <a:gd name="T25" fmla="*/ 10 h 65"/>
                <a:gd name="T26" fmla="*/ 17 w 19"/>
                <a:gd name="T27" fmla="*/ 8 h 65"/>
                <a:gd name="T28" fmla="*/ 17 w 19"/>
                <a:gd name="T29" fmla="*/ 5 h 65"/>
                <a:gd name="T30" fmla="*/ 15 w 19"/>
                <a:gd name="T31" fmla="*/ 3 h 65"/>
                <a:gd name="T32" fmla="*/ 15 w 19"/>
                <a:gd name="T33" fmla="*/ 0 h 65"/>
                <a:gd name="T34" fmla="*/ 5 w 19"/>
                <a:gd name="T35" fmla="*/ 0 h 65"/>
                <a:gd name="T36" fmla="*/ 0 w 19"/>
                <a:gd name="T37" fmla="*/ 5 h 65"/>
                <a:gd name="T38" fmla="*/ 0 w 19"/>
                <a:gd name="T39" fmla="*/ 10 h 65"/>
                <a:gd name="T40" fmla="*/ 0 w 19"/>
                <a:gd name="T41" fmla="*/ 5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65"/>
                <a:gd name="T65" fmla="*/ 19 w 19"/>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65">
                  <a:moveTo>
                    <a:pt x="0" y="56"/>
                  </a:moveTo>
                  <a:lnTo>
                    <a:pt x="0" y="61"/>
                  </a:lnTo>
                  <a:lnTo>
                    <a:pt x="3" y="61"/>
                  </a:lnTo>
                  <a:lnTo>
                    <a:pt x="5" y="63"/>
                  </a:lnTo>
                  <a:lnTo>
                    <a:pt x="7" y="63"/>
                  </a:lnTo>
                  <a:lnTo>
                    <a:pt x="10" y="65"/>
                  </a:lnTo>
                  <a:lnTo>
                    <a:pt x="12" y="63"/>
                  </a:lnTo>
                  <a:lnTo>
                    <a:pt x="15" y="63"/>
                  </a:lnTo>
                  <a:lnTo>
                    <a:pt x="15" y="61"/>
                  </a:lnTo>
                  <a:lnTo>
                    <a:pt x="17" y="61"/>
                  </a:lnTo>
                  <a:lnTo>
                    <a:pt x="17" y="58"/>
                  </a:lnTo>
                  <a:lnTo>
                    <a:pt x="19" y="56"/>
                  </a:lnTo>
                  <a:lnTo>
                    <a:pt x="19" y="10"/>
                  </a:lnTo>
                  <a:lnTo>
                    <a:pt x="17" y="8"/>
                  </a:lnTo>
                  <a:lnTo>
                    <a:pt x="17" y="5"/>
                  </a:lnTo>
                  <a:lnTo>
                    <a:pt x="15" y="3"/>
                  </a:lnTo>
                  <a:lnTo>
                    <a:pt x="15" y="0"/>
                  </a:lnTo>
                  <a:lnTo>
                    <a:pt x="5" y="0"/>
                  </a:lnTo>
                  <a:lnTo>
                    <a:pt x="0" y="5"/>
                  </a:lnTo>
                  <a:lnTo>
                    <a:pt x="0" y="10"/>
                  </a:lnTo>
                  <a:lnTo>
                    <a:pt x="0" y="56"/>
                  </a:lnTo>
                  <a:close/>
                </a:path>
              </a:pathLst>
            </a:custGeom>
            <a:solidFill>
              <a:srgbClr val="000000"/>
            </a:solidFill>
            <a:ln w="9525">
              <a:noFill/>
              <a:round/>
              <a:headEnd/>
              <a:tailEnd/>
            </a:ln>
          </p:spPr>
          <p:txBody>
            <a:bodyPr/>
            <a:lstStyle/>
            <a:p>
              <a:pPr>
                <a:buNone/>
              </a:pPr>
              <a:endParaRPr lang="en-US"/>
            </a:p>
          </p:txBody>
        </p:sp>
        <p:sp>
          <p:nvSpPr>
            <p:cNvPr id="35857" name="Freeform 16"/>
            <p:cNvSpPr>
              <a:spLocks/>
            </p:cNvSpPr>
            <p:nvPr/>
          </p:nvSpPr>
          <p:spPr bwMode="auto">
            <a:xfrm>
              <a:off x="2623" y="3668"/>
              <a:ext cx="19" cy="65"/>
            </a:xfrm>
            <a:custGeom>
              <a:avLst/>
              <a:gdLst>
                <a:gd name="T0" fmla="*/ 0 w 19"/>
                <a:gd name="T1" fmla="*/ 56 h 65"/>
                <a:gd name="T2" fmla="*/ 0 w 19"/>
                <a:gd name="T3" fmla="*/ 61 h 65"/>
                <a:gd name="T4" fmla="*/ 2 w 19"/>
                <a:gd name="T5" fmla="*/ 61 h 65"/>
                <a:gd name="T6" fmla="*/ 5 w 19"/>
                <a:gd name="T7" fmla="*/ 63 h 65"/>
                <a:gd name="T8" fmla="*/ 7 w 19"/>
                <a:gd name="T9" fmla="*/ 63 h 65"/>
                <a:gd name="T10" fmla="*/ 10 w 19"/>
                <a:gd name="T11" fmla="*/ 65 h 65"/>
                <a:gd name="T12" fmla="*/ 12 w 19"/>
                <a:gd name="T13" fmla="*/ 63 h 65"/>
                <a:gd name="T14" fmla="*/ 14 w 19"/>
                <a:gd name="T15" fmla="*/ 63 h 65"/>
                <a:gd name="T16" fmla="*/ 14 w 19"/>
                <a:gd name="T17" fmla="*/ 61 h 65"/>
                <a:gd name="T18" fmla="*/ 17 w 19"/>
                <a:gd name="T19" fmla="*/ 61 h 65"/>
                <a:gd name="T20" fmla="*/ 17 w 19"/>
                <a:gd name="T21" fmla="*/ 58 h 65"/>
                <a:gd name="T22" fmla="*/ 19 w 19"/>
                <a:gd name="T23" fmla="*/ 56 h 65"/>
                <a:gd name="T24" fmla="*/ 19 w 19"/>
                <a:gd name="T25" fmla="*/ 10 h 65"/>
                <a:gd name="T26" fmla="*/ 17 w 19"/>
                <a:gd name="T27" fmla="*/ 8 h 65"/>
                <a:gd name="T28" fmla="*/ 17 w 19"/>
                <a:gd name="T29" fmla="*/ 5 h 65"/>
                <a:gd name="T30" fmla="*/ 14 w 19"/>
                <a:gd name="T31" fmla="*/ 3 h 65"/>
                <a:gd name="T32" fmla="*/ 14 w 19"/>
                <a:gd name="T33" fmla="*/ 0 h 65"/>
                <a:gd name="T34" fmla="*/ 5 w 19"/>
                <a:gd name="T35" fmla="*/ 0 h 65"/>
                <a:gd name="T36" fmla="*/ 0 w 19"/>
                <a:gd name="T37" fmla="*/ 5 h 65"/>
                <a:gd name="T38" fmla="*/ 0 w 19"/>
                <a:gd name="T39" fmla="*/ 10 h 65"/>
                <a:gd name="T40" fmla="*/ 0 w 19"/>
                <a:gd name="T41" fmla="*/ 5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65"/>
                <a:gd name="T65" fmla="*/ 19 w 19"/>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65">
                  <a:moveTo>
                    <a:pt x="0" y="56"/>
                  </a:moveTo>
                  <a:lnTo>
                    <a:pt x="0" y="61"/>
                  </a:lnTo>
                  <a:lnTo>
                    <a:pt x="2" y="61"/>
                  </a:lnTo>
                  <a:lnTo>
                    <a:pt x="5" y="63"/>
                  </a:lnTo>
                  <a:lnTo>
                    <a:pt x="7" y="63"/>
                  </a:lnTo>
                  <a:lnTo>
                    <a:pt x="10" y="65"/>
                  </a:lnTo>
                  <a:lnTo>
                    <a:pt x="12" y="63"/>
                  </a:lnTo>
                  <a:lnTo>
                    <a:pt x="14" y="63"/>
                  </a:lnTo>
                  <a:lnTo>
                    <a:pt x="14" y="61"/>
                  </a:lnTo>
                  <a:lnTo>
                    <a:pt x="17" y="61"/>
                  </a:lnTo>
                  <a:lnTo>
                    <a:pt x="17" y="58"/>
                  </a:lnTo>
                  <a:lnTo>
                    <a:pt x="19" y="56"/>
                  </a:lnTo>
                  <a:lnTo>
                    <a:pt x="19" y="10"/>
                  </a:lnTo>
                  <a:lnTo>
                    <a:pt x="17" y="8"/>
                  </a:lnTo>
                  <a:lnTo>
                    <a:pt x="17" y="5"/>
                  </a:lnTo>
                  <a:lnTo>
                    <a:pt x="14" y="3"/>
                  </a:lnTo>
                  <a:lnTo>
                    <a:pt x="14" y="0"/>
                  </a:lnTo>
                  <a:lnTo>
                    <a:pt x="5" y="0"/>
                  </a:lnTo>
                  <a:lnTo>
                    <a:pt x="0" y="5"/>
                  </a:lnTo>
                  <a:lnTo>
                    <a:pt x="0" y="10"/>
                  </a:lnTo>
                  <a:lnTo>
                    <a:pt x="0" y="56"/>
                  </a:lnTo>
                  <a:close/>
                </a:path>
              </a:pathLst>
            </a:custGeom>
            <a:solidFill>
              <a:srgbClr val="000000"/>
            </a:solidFill>
            <a:ln w="9525">
              <a:noFill/>
              <a:round/>
              <a:headEnd/>
              <a:tailEnd/>
            </a:ln>
          </p:spPr>
          <p:txBody>
            <a:bodyPr/>
            <a:lstStyle/>
            <a:p>
              <a:pPr>
                <a:buNone/>
              </a:pPr>
              <a:endParaRPr lang="en-US"/>
            </a:p>
          </p:txBody>
        </p:sp>
        <p:sp>
          <p:nvSpPr>
            <p:cNvPr id="35858" name="Freeform 17"/>
            <p:cNvSpPr>
              <a:spLocks/>
            </p:cNvSpPr>
            <p:nvPr/>
          </p:nvSpPr>
          <p:spPr bwMode="auto">
            <a:xfrm>
              <a:off x="3302" y="3668"/>
              <a:ext cx="20" cy="65"/>
            </a:xfrm>
            <a:custGeom>
              <a:avLst/>
              <a:gdLst>
                <a:gd name="T0" fmla="*/ 0 w 20"/>
                <a:gd name="T1" fmla="*/ 56 h 65"/>
                <a:gd name="T2" fmla="*/ 0 w 20"/>
                <a:gd name="T3" fmla="*/ 61 h 65"/>
                <a:gd name="T4" fmla="*/ 3 w 20"/>
                <a:gd name="T5" fmla="*/ 61 h 65"/>
                <a:gd name="T6" fmla="*/ 5 w 20"/>
                <a:gd name="T7" fmla="*/ 63 h 65"/>
                <a:gd name="T8" fmla="*/ 8 w 20"/>
                <a:gd name="T9" fmla="*/ 63 h 65"/>
                <a:gd name="T10" fmla="*/ 10 w 20"/>
                <a:gd name="T11" fmla="*/ 65 h 65"/>
                <a:gd name="T12" fmla="*/ 12 w 20"/>
                <a:gd name="T13" fmla="*/ 63 h 65"/>
                <a:gd name="T14" fmla="*/ 15 w 20"/>
                <a:gd name="T15" fmla="*/ 63 h 65"/>
                <a:gd name="T16" fmla="*/ 15 w 20"/>
                <a:gd name="T17" fmla="*/ 61 h 65"/>
                <a:gd name="T18" fmla="*/ 17 w 20"/>
                <a:gd name="T19" fmla="*/ 61 h 65"/>
                <a:gd name="T20" fmla="*/ 17 w 20"/>
                <a:gd name="T21" fmla="*/ 58 h 65"/>
                <a:gd name="T22" fmla="*/ 20 w 20"/>
                <a:gd name="T23" fmla="*/ 56 h 65"/>
                <a:gd name="T24" fmla="*/ 20 w 20"/>
                <a:gd name="T25" fmla="*/ 10 h 65"/>
                <a:gd name="T26" fmla="*/ 17 w 20"/>
                <a:gd name="T27" fmla="*/ 8 h 65"/>
                <a:gd name="T28" fmla="*/ 17 w 20"/>
                <a:gd name="T29" fmla="*/ 5 h 65"/>
                <a:gd name="T30" fmla="*/ 15 w 20"/>
                <a:gd name="T31" fmla="*/ 3 h 65"/>
                <a:gd name="T32" fmla="*/ 15 w 20"/>
                <a:gd name="T33" fmla="*/ 0 h 65"/>
                <a:gd name="T34" fmla="*/ 5 w 20"/>
                <a:gd name="T35" fmla="*/ 0 h 65"/>
                <a:gd name="T36" fmla="*/ 0 w 20"/>
                <a:gd name="T37" fmla="*/ 5 h 65"/>
                <a:gd name="T38" fmla="*/ 0 w 20"/>
                <a:gd name="T39" fmla="*/ 10 h 65"/>
                <a:gd name="T40" fmla="*/ 0 w 20"/>
                <a:gd name="T41" fmla="*/ 5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5"/>
                <a:gd name="T65" fmla="*/ 20 w 2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5">
                  <a:moveTo>
                    <a:pt x="0" y="56"/>
                  </a:moveTo>
                  <a:lnTo>
                    <a:pt x="0" y="61"/>
                  </a:lnTo>
                  <a:lnTo>
                    <a:pt x="3" y="61"/>
                  </a:lnTo>
                  <a:lnTo>
                    <a:pt x="5" y="63"/>
                  </a:lnTo>
                  <a:lnTo>
                    <a:pt x="8" y="63"/>
                  </a:lnTo>
                  <a:lnTo>
                    <a:pt x="10" y="65"/>
                  </a:lnTo>
                  <a:lnTo>
                    <a:pt x="12" y="63"/>
                  </a:lnTo>
                  <a:lnTo>
                    <a:pt x="15" y="63"/>
                  </a:lnTo>
                  <a:lnTo>
                    <a:pt x="15" y="61"/>
                  </a:lnTo>
                  <a:lnTo>
                    <a:pt x="17" y="61"/>
                  </a:lnTo>
                  <a:lnTo>
                    <a:pt x="17" y="58"/>
                  </a:lnTo>
                  <a:lnTo>
                    <a:pt x="20" y="56"/>
                  </a:lnTo>
                  <a:lnTo>
                    <a:pt x="20" y="10"/>
                  </a:lnTo>
                  <a:lnTo>
                    <a:pt x="17" y="8"/>
                  </a:lnTo>
                  <a:lnTo>
                    <a:pt x="17" y="5"/>
                  </a:lnTo>
                  <a:lnTo>
                    <a:pt x="15" y="3"/>
                  </a:lnTo>
                  <a:lnTo>
                    <a:pt x="15" y="0"/>
                  </a:lnTo>
                  <a:lnTo>
                    <a:pt x="5" y="0"/>
                  </a:lnTo>
                  <a:lnTo>
                    <a:pt x="0" y="5"/>
                  </a:lnTo>
                  <a:lnTo>
                    <a:pt x="0" y="10"/>
                  </a:lnTo>
                  <a:lnTo>
                    <a:pt x="0" y="56"/>
                  </a:lnTo>
                  <a:close/>
                </a:path>
              </a:pathLst>
            </a:custGeom>
            <a:solidFill>
              <a:srgbClr val="000000"/>
            </a:solidFill>
            <a:ln w="9525">
              <a:noFill/>
              <a:round/>
              <a:headEnd/>
              <a:tailEnd/>
            </a:ln>
          </p:spPr>
          <p:txBody>
            <a:bodyPr/>
            <a:lstStyle/>
            <a:p>
              <a:pPr>
                <a:buNone/>
              </a:pPr>
              <a:endParaRPr lang="en-US"/>
            </a:p>
          </p:txBody>
        </p:sp>
        <p:sp>
          <p:nvSpPr>
            <p:cNvPr id="35859" name="Freeform 18"/>
            <p:cNvSpPr>
              <a:spLocks/>
            </p:cNvSpPr>
            <p:nvPr/>
          </p:nvSpPr>
          <p:spPr bwMode="auto">
            <a:xfrm>
              <a:off x="4025" y="3668"/>
              <a:ext cx="20" cy="65"/>
            </a:xfrm>
            <a:custGeom>
              <a:avLst/>
              <a:gdLst>
                <a:gd name="T0" fmla="*/ 0 w 20"/>
                <a:gd name="T1" fmla="*/ 56 h 65"/>
                <a:gd name="T2" fmla="*/ 0 w 20"/>
                <a:gd name="T3" fmla="*/ 61 h 65"/>
                <a:gd name="T4" fmla="*/ 3 w 20"/>
                <a:gd name="T5" fmla="*/ 61 h 65"/>
                <a:gd name="T6" fmla="*/ 5 w 20"/>
                <a:gd name="T7" fmla="*/ 63 h 65"/>
                <a:gd name="T8" fmla="*/ 8 w 20"/>
                <a:gd name="T9" fmla="*/ 63 h 65"/>
                <a:gd name="T10" fmla="*/ 10 w 20"/>
                <a:gd name="T11" fmla="*/ 65 h 65"/>
                <a:gd name="T12" fmla="*/ 12 w 20"/>
                <a:gd name="T13" fmla="*/ 63 h 65"/>
                <a:gd name="T14" fmla="*/ 15 w 20"/>
                <a:gd name="T15" fmla="*/ 63 h 65"/>
                <a:gd name="T16" fmla="*/ 15 w 20"/>
                <a:gd name="T17" fmla="*/ 61 h 65"/>
                <a:gd name="T18" fmla="*/ 17 w 20"/>
                <a:gd name="T19" fmla="*/ 61 h 65"/>
                <a:gd name="T20" fmla="*/ 17 w 20"/>
                <a:gd name="T21" fmla="*/ 58 h 65"/>
                <a:gd name="T22" fmla="*/ 20 w 20"/>
                <a:gd name="T23" fmla="*/ 56 h 65"/>
                <a:gd name="T24" fmla="*/ 20 w 20"/>
                <a:gd name="T25" fmla="*/ 10 h 65"/>
                <a:gd name="T26" fmla="*/ 17 w 20"/>
                <a:gd name="T27" fmla="*/ 8 h 65"/>
                <a:gd name="T28" fmla="*/ 17 w 20"/>
                <a:gd name="T29" fmla="*/ 5 h 65"/>
                <a:gd name="T30" fmla="*/ 15 w 20"/>
                <a:gd name="T31" fmla="*/ 3 h 65"/>
                <a:gd name="T32" fmla="*/ 15 w 20"/>
                <a:gd name="T33" fmla="*/ 0 h 65"/>
                <a:gd name="T34" fmla="*/ 5 w 20"/>
                <a:gd name="T35" fmla="*/ 0 h 65"/>
                <a:gd name="T36" fmla="*/ 0 w 20"/>
                <a:gd name="T37" fmla="*/ 5 h 65"/>
                <a:gd name="T38" fmla="*/ 0 w 20"/>
                <a:gd name="T39" fmla="*/ 10 h 65"/>
                <a:gd name="T40" fmla="*/ 0 w 20"/>
                <a:gd name="T41" fmla="*/ 5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5"/>
                <a:gd name="T65" fmla="*/ 20 w 2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5">
                  <a:moveTo>
                    <a:pt x="0" y="56"/>
                  </a:moveTo>
                  <a:lnTo>
                    <a:pt x="0" y="61"/>
                  </a:lnTo>
                  <a:lnTo>
                    <a:pt x="3" y="61"/>
                  </a:lnTo>
                  <a:lnTo>
                    <a:pt x="5" y="63"/>
                  </a:lnTo>
                  <a:lnTo>
                    <a:pt x="8" y="63"/>
                  </a:lnTo>
                  <a:lnTo>
                    <a:pt x="10" y="65"/>
                  </a:lnTo>
                  <a:lnTo>
                    <a:pt x="12" y="63"/>
                  </a:lnTo>
                  <a:lnTo>
                    <a:pt x="15" y="63"/>
                  </a:lnTo>
                  <a:lnTo>
                    <a:pt x="15" y="61"/>
                  </a:lnTo>
                  <a:lnTo>
                    <a:pt x="17" y="61"/>
                  </a:lnTo>
                  <a:lnTo>
                    <a:pt x="17" y="58"/>
                  </a:lnTo>
                  <a:lnTo>
                    <a:pt x="20" y="56"/>
                  </a:lnTo>
                  <a:lnTo>
                    <a:pt x="20" y="10"/>
                  </a:lnTo>
                  <a:lnTo>
                    <a:pt x="17" y="8"/>
                  </a:lnTo>
                  <a:lnTo>
                    <a:pt x="17" y="5"/>
                  </a:lnTo>
                  <a:lnTo>
                    <a:pt x="15" y="3"/>
                  </a:lnTo>
                  <a:lnTo>
                    <a:pt x="15" y="0"/>
                  </a:lnTo>
                  <a:lnTo>
                    <a:pt x="5" y="0"/>
                  </a:lnTo>
                  <a:lnTo>
                    <a:pt x="0" y="5"/>
                  </a:lnTo>
                  <a:lnTo>
                    <a:pt x="0" y="10"/>
                  </a:lnTo>
                  <a:lnTo>
                    <a:pt x="0" y="56"/>
                  </a:lnTo>
                  <a:close/>
                </a:path>
              </a:pathLst>
            </a:custGeom>
            <a:solidFill>
              <a:srgbClr val="000000"/>
            </a:solidFill>
            <a:ln w="9525">
              <a:noFill/>
              <a:round/>
              <a:headEnd/>
              <a:tailEnd/>
            </a:ln>
          </p:spPr>
          <p:txBody>
            <a:bodyPr/>
            <a:lstStyle/>
            <a:p>
              <a:pPr>
                <a:buNone/>
              </a:pPr>
              <a:endParaRPr lang="en-US"/>
            </a:p>
          </p:txBody>
        </p:sp>
        <p:sp>
          <p:nvSpPr>
            <p:cNvPr id="35860" name="Freeform 19"/>
            <p:cNvSpPr>
              <a:spLocks/>
            </p:cNvSpPr>
            <p:nvPr/>
          </p:nvSpPr>
          <p:spPr bwMode="auto">
            <a:xfrm>
              <a:off x="4748" y="3668"/>
              <a:ext cx="19" cy="65"/>
            </a:xfrm>
            <a:custGeom>
              <a:avLst/>
              <a:gdLst>
                <a:gd name="T0" fmla="*/ 0 w 19"/>
                <a:gd name="T1" fmla="*/ 56 h 65"/>
                <a:gd name="T2" fmla="*/ 0 w 19"/>
                <a:gd name="T3" fmla="*/ 61 h 65"/>
                <a:gd name="T4" fmla="*/ 3 w 19"/>
                <a:gd name="T5" fmla="*/ 61 h 65"/>
                <a:gd name="T6" fmla="*/ 5 w 19"/>
                <a:gd name="T7" fmla="*/ 63 h 65"/>
                <a:gd name="T8" fmla="*/ 7 w 19"/>
                <a:gd name="T9" fmla="*/ 63 h 65"/>
                <a:gd name="T10" fmla="*/ 10 w 19"/>
                <a:gd name="T11" fmla="*/ 65 h 65"/>
                <a:gd name="T12" fmla="*/ 12 w 19"/>
                <a:gd name="T13" fmla="*/ 63 h 65"/>
                <a:gd name="T14" fmla="*/ 15 w 19"/>
                <a:gd name="T15" fmla="*/ 63 h 65"/>
                <a:gd name="T16" fmla="*/ 15 w 19"/>
                <a:gd name="T17" fmla="*/ 61 h 65"/>
                <a:gd name="T18" fmla="*/ 17 w 19"/>
                <a:gd name="T19" fmla="*/ 61 h 65"/>
                <a:gd name="T20" fmla="*/ 17 w 19"/>
                <a:gd name="T21" fmla="*/ 58 h 65"/>
                <a:gd name="T22" fmla="*/ 19 w 19"/>
                <a:gd name="T23" fmla="*/ 56 h 65"/>
                <a:gd name="T24" fmla="*/ 19 w 19"/>
                <a:gd name="T25" fmla="*/ 10 h 65"/>
                <a:gd name="T26" fmla="*/ 17 w 19"/>
                <a:gd name="T27" fmla="*/ 8 h 65"/>
                <a:gd name="T28" fmla="*/ 17 w 19"/>
                <a:gd name="T29" fmla="*/ 5 h 65"/>
                <a:gd name="T30" fmla="*/ 15 w 19"/>
                <a:gd name="T31" fmla="*/ 3 h 65"/>
                <a:gd name="T32" fmla="*/ 15 w 19"/>
                <a:gd name="T33" fmla="*/ 0 h 65"/>
                <a:gd name="T34" fmla="*/ 5 w 19"/>
                <a:gd name="T35" fmla="*/ 0 h 65"/>
                <a:gd name="T36" fmla="*/ 0 w 19"/>
                <a:gd name="T37" fmla="*/ 5 h 65"/>
                <a:gd name="T38" fmla="*/ 0 w 19"/>
                <a:gd name="T39" fmla="*/ 10 h 65"/>
                <a:gd name="T40" fmla="*/ 0 w 19"/>
                <a:gd name="T41" fmla="*/ 5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65"/>
                <a:gd name="T65" fmla="*/ 19 w 19"/>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65">
                  <a:moveTo>
                    <a:pt x="0" y="56"/>
                  </a:moveTo>
                  <a:lnTo>
                    <a:pt x="0" y="61"/>
                  </a:lnTo>
                  <a:lnTo>
                    <a:pt x="3" y="61"/>
                  </a:lnTo>
                  <a:lnTo>
                    <a:pt x="5" y="63"/>
                  </a:lnTo>
                  <a:lnTo>
                    <a:pt x="7" y="63"/>
                  </a:lnTo>
                  <a:lnTo>
                    <a:pt x="10" y="65"/>
                  </a:lnTo>
                  <a:lnTo>
                    <a:pt x="12" y="63"/>
                  </a:lnTo>
                  <a:lnTo>
                    <a:pt x="15" y="63"/>
                  </a:lnTo>
                  <a:lnTo>
                    <a:pt x="15" y="61"/>
                  </a:lnTo>
                  <a:lnTo>
                    <a:pt x="17" y="61"/>
                  </a:lnTo>
                  <a:lnTo>
                    <a:pt x="17" y="58"/>
                  </a:lnTo>
                  <a:lnTo>
                    <a:pt x="19" y="56"/>
                  </a:lnTo>
                  <a:lnTo>
                    <a:pt x="19" y="10"/>
                  </a:lnTo>
                  <a:lnTo>
                    <a:pt x="17" y="8"/>
                  </a:lnTo>
                  <a:lnTo>
                    <a:pt x="17" y="5"/>
                  </a:lnTo>
                  <a:lnTo>
                    <a:pt x="15" y="3"/>
                  </a:lnTo>
                  <a:lnTo>
                    <a:pt x="15" y="0"/>
                  </a:lnTo>
                  <a:lnTo>
                    <a:pt x="5" y="0"/>
                  </a:lnTo>
                  <a:lnTo>
                    <a:pt x="0" y="5"/>
                  </a:lnTo>
                  <a:lnTo>
                    <a:pt x="0" y="10"/>
                  </a:lnTo>
                  <a:lnTo>
                    <a:pt x="0" y="56"/>
                  </a:lnTo>
                  <a:close/>
                </a:path>
              </a:pathLst>
            </a:custGeom>
            <a:solidFill>
              <a:srgbClr val="000000"/>
            </a:solidFill>
            <a:ln w="9525">
              <a:noFill/>
              <a:round/>
              <a:headEnd/>
              <a:tailEnd/>
            </a:ln>
          </p:spPr>
          <p:txBody>
            <a:bodyPr/>
            <a:lstStyle/>
            <a:p>
              <a:pPr>
                <a:buNone/>
              </a:pPr>
              <a:endParaRPr lang="en-US"/>
            </a:p>
          </p:txBody>
        </p:sp>
        <p:sp>
          <p:nvSpPr>
            <p:cNvPr id="35861" name="Rectangle 20"/>
            <p:cNvSpPr>
              <a:spLocks noChangeArrowheads="1"/>
            </p:cNvSpPr>
            <p:nvPr/>
          </p:nvSpPr>
          <p:spPr bwMode="auto">
            <a:xfrm>
              <a:off x="2045" y="1379"/>
              <a:ext cx="756" cy="252"/>
            </a:xfrm>
            <a:prstGeom prst="rect">
              <a:avLst/>
            </a:prstGeom>
            <a:noFill/>
            <a:ln w="9525">
              <a:noFill/>
              <a:miter lim="800000"/>
              <a:headEnd/>
              <a:tailEnd/>
            </a:ln>
          </p:spPr>
          <p:txBody>
            <a:bodyPr wrap="none" lIns="0" tIns="0" rIns="0" bIns="0">
              <a:spAutoFit/>
            </a:bodyPr>
            <a:lstStyle/>
            <a:p>
              <a:pPr>
                <a:buNone/>
              </a:pPr>
              <a:r>
                <a:rPr lang="en-US" sz="2600" b="0">
                  <a:solidFill>
                    <a:srgbClr val="000000"/>
                  </a:solidFill>
                  <a:latin typeface="CG Times" charset="0"/>
                </a:rPr>
                <a:t>Low PA </a:t>
              </a:r>
              <a:endParaRPr lang="en-US" b="0">
                <a:latin typeface="Arial Black" pitchFamily="34" charset="0"/>
              </a:endParaRPr>
            </a:p>
          </p:txBody>
        </p:sp>
        <p:sp>
          <p:nvSpPr>
            <p:cNvPr id="35862" name="Freeform 21"/>
            <p:cNvSpPr>
              <a:spLocks/>
            </p:cNvSpPr>
            <p:nvPr/>
          </p:nvSpPr>
          <p:spPr bwMode="auto">
            <a:xfrm>
              <a:off x="1447" y="1451"/>
              <a:ext cx="561" cy="19"/>
            </a:xfrm>
            <a:custGeom>
              <a:avLst/>
              <a:gdLst>
                <a:gd name="T0" fmla="*/ 10 w 561"/>
                <a:gd name="T1" fmla="*/ 0 h 19"/>
                <a:gd name="T2" fmla="*/ 5 w 561"/>
                <a:gd name="T3" fmla="*/ 0 h 19"/>
                <a:gd name="T4" fmla="*/ 0 w 561"/>
                <a:gd name="T5" fmla="*/ 5 h 19"/>
                <a:gd name="T6" fmla="*/ 0 w 561"/>
                <a:gd name="T7" fmla="*/ 15 h 19"/>
                <a:gd name="T8" fmla="*/ 2 w 561"/>
                <a:gd name="T9" fmla="*/ 15 h 19"/>
                <a:gd name="T10" fmla="*/ 5 w 561"/>
                <a:gd name="T11" fmla="*/ 17 h 19"/>
                <a:gd name="T12" fmla="*/ 7 w 561"/>
                <a:gd name="T13" fmla="*/ 17 h 19"/>
                <a:gd name="T14" fmla="*/ 10 w 561"/>
                <a:gd name="T15" fmla="*/ 19 h 19"/>
                <a:gd name="T16" fmla="*/ 552 w 561"/>
                <a:gd name="T17" fmla="*/ 19 h 19"/>
                <a:gd name="T18" fmla="*/ 554 w 561"/>
                <a:gd name="T19" fmla="*/ 17 h 19"/>
                <a:gd name="T20" fmla="*/ 557 w 561"/>
                <a:gd name="T21" fmla="*/ 17 h 19"/>
                <a:gd name="T22" fmla="*/ 557 w 561"/>
                <a:gd name="T23" fmla="*/ 15 h 19"/>
                <a:gd name="T24" fmla="*/ 559 w 561"/>
                <a:gd name="T25" fmla="*/ 15 h 19"/>
                <a:gd name="T26" fmla="*/ 559 w 561"/>
                <a:gd name="T27" fmla="*/ 12 h 19"/>
                <a:gd name="T28" fmla="*/ 561 w 561"/>
                <a:gd name="T29" fmla="*/ 10 h 19"/>
                <a:gd name="T30" fmla="*/ 559 w 561"/>
                <a:gd name="T31" fmla="*/ 7 h 19"/>
                <a:gd name="T32" fmla="*/ 559 w 561"/>
                <a:gd name="T33" fmla="*/ 5 h 19"/>
                <a:gd name="T34" fmla="*/ 557 w 561"/>
                <a:gd name="T35" fmla="*/ 2 h 19"/>
                <a:gd name="T36" fmla="*/ 557 w 561"/>
                <a:gd name="T37" fmla="*/ 0 h 19"/>
                <a:gd name="T38" fmla="*/ 552 w 561"/>
                <a:gd name="T39" fmla="*/ 0 h 19"/>
                <a:gd name="T40" fmla="*/ 10 w 56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1"/>
                <a:gd name="T64" fmla="*/ 0 h 19"/>
                <a:gd name="T65" fmla="*/ 561 w 56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1" h="19">
                  <a:moveTo>
                    <a:pt x="10" y="0"/>
                  </a:moveTo>
                  <a:lnTo>
                    <a:pt x="5" y="0"/>
                  </a:lnTo>
                  <a:lnTo>
                    <a:pt x="0" y="5"/>
                  </a:lnTo>
                  <a:lnTo>
                    <a:pt x="0" y="15"/>
                  </a:lnTo>
                  <a:lnTo>
                    <a:pt x="2" y="15"/>
                  </a:lnTo>
                  <a:lnTo>
                    <a:pt x="5" y="17"/>
                  </a:lnTo>
                  <a:lnTo>
                    <a:pt x="7" y="17"/>
                  </a:lnTo>
                  <a:lnTo>
                    <a:pt x="10" y="19"/>
                  </a:lnTo>
                  <a:lnTo>
                    <a:pt x="552" y="19"/>
                  </a:lnTo>
                  <a:lnTo>
                    <a:pt x="554" y="17"/>
                  </a:lnTo>
                  <a:lnTo>
                    <a:pt x="557" y="17"/>
                  </a:lnTo>
                  <a:lnTo>
                    <a:pt x="557" y="15"/>
                  </a:lnTo>
                  <a:lnTo>
                    <a:pt x="559" y="15"/>
                  </a:lnTo>
                  <a:lnTo>
                    <a:pt x="559" y="12"/>
                  </a:lnTo>
                  <a:lnTo>
                    <a:pt x="561" y="10"/>
                  </a:lnTo>
                  <a:lnTo>
                    <a:pt x="559" y="7"/>
                  </a:lnTo>
                  <a:lnTo>
                    <a:pt x="559" y="5"/>
                  </a:lnTo>
                  <a:lnTo>
                    <a:pt x="557" y="2"/>
                  </a:lnTo>
                  <a:lnTo>
                    <a:pt x="557" y="0"/>
                  </a:lnTo>
                  <a:lnTo>
                    <a:pt x="552" y="0"/>
                  </a:lnTo>
                  <a:lnTo>
                    <a:pt x="10" y="0"/>
                  </a:lnTo>
                  <a:close/>
                </a:path>
              </a:pathLst>
            </a:custGeom>
            <a:solidFill>
              <a:srgbClr val="0000FF"/>
            </a:solidFill>
            <a:ln w="9525">
              <a:noFill/>
              <a:round/>
              <a:headEnd/>
              <a:tailEnd/>
            </a:ln>
          </p:spPr>
          <p:txBody>
            <a:bodyPr/>
            <a:lstStyle/>
            <a:p>
              <a:pPr>
                <a:buNone/>
              </a:pPr>
              <a:endParaRPr lang="en-US"/>
            </a:p>
          </p:txBody>
        </p:sp>
        <p:sp>
          <p:nvSpPr>
            <p:cNvPr id="35863" name="Freeform 22"/>
            <p:cNvSpPr>
              <a:spLocks/>
            </p:cNvSpPr>
            <p:nvPr/>
          </p:nvSpPr>
          <p:spPr bwMode="auto">
            <a:xfrm>
              <a:off x="1447" y="1451"/>
              <a:ext cx="48" cy="19"/>
            </a:xfrm>
            <a:custGeom>
              <a:avLst/>
              <a:gdLst>
                <a:gd name="T0" fmla="*/ 10 w 48"/>
                <a:gd name="T1" fmla="*/ 0 h 19"/>
                <a:gd name="T2" fmla="*/ 5 w 48"/>
                <a:gd name="T3" fmla="*/ 0 h 19"/>
                <a:gd name="T4" fmla="*/ 0 w 48"/>
                <a:gd name="T5" fmla="*/ 5 h 19"/>
                <a:gd name="T6" fmla="*/ 0 w 48"/>
                <a:gd name="T7" fmla="*/ 15 h 19"/>
                <a:gd name="T8" fmla="*/ 2 w 48"/>
                <a:gd name="T9" fmla="*/ 15 h 19"/>
                <a:gd name="T10" fmla="*/ 5 w 48"/>
                <a:gd name="T11" fmla="*/ 17 h 19"/>
                <a:gd name="T12" fmla="*/ 7 w 48"/>
                <a:gd name="T13" fmla="*/ 17 h 19"/>
                <a:gd name="T14" fmla="*/ 10 w 48"/>
                <a:gd name="T15" fmla="*/ 19 h 19"/>
                <a:gd name="T16" fmla="*/ 39 w 48"/>
                <a:gd name="T17" fmla="*/ 19 h 19"/>
                <a:gd name="T18" fmla="*/ 41 w 48"/>
                <a:gd name="T19" fmla="*/ 17 h 19"/>
                <a:gd name="T20" fmla="*/ 43 w 48"/>
                <a:gd name="T21" fmla="*/ 17 h 19"/>
                <a:gd name="T22" fmla="*/ 43 w 48"/>
                <a:gd name="T23" fmla="*/ 15 h 19"/>
                <a:gd name="T24" fmla="*/ 46 w 48"/>
                <a:gd name="T25" fmla="*/ 15 h 19"/>
                <a:gd name="T26" fmla="*/ 46 w 48"/>
                <a:gd name="T27" fmla="*/ 12 h 19"/>
                <a:gd name="T28" fmla="*/ 48 w 48"/>
                <a:gd name="T29" fmla="*/ 10 h 19"/>
                <a:gd name="T30" fmla="*/ 46 w 48"/>
                <a:gd name="T31" fmla="*/ 7 h 19"/>
                <a:gd name="T32" fmla="*/ 46 w 48"/>
                <a:gd name="T33" fmla="*/ 5 h 19"/>
                <a:gd name="T34" fmla="*/ 43 w 48"/>
                <a:gd name="T35" fmla="*/ 2 h 19"/>
                <a:gd name="T36" fmla="*/ 43 w 48"/>
                <a:gd name="T37" fmla="*/ 0 h 19"/>
                <a:gd name="T38" fmla="*/ 39 w 48"/>
                <a:gd name="T39" fmla="*/ 0 h 19"/>
                <a:gd name="T40" fmla="*/ 10 w 4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9"/>
                <a:gd name="T65" fmla="*/ 48 w 4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9">
                  <a:moveTo>
                    <a:pt x="10" y="0"/>
                  </a:moveTo>
                  <a:lnTo>
                    <a:pt x="5" y="0"/>
                  </a:lnTo>
                  <a:lnTo>
                    <a:pt x="0" y="5"/>
                  </a:lnTo>
                  <a:lnTo>
                    <a:pt x="0" y="15"/>
                  </a:lnTo>
                  <a:lnTo>
                    <a:pt x="2" y="15"/>
                  </a:lnTo>
                  <a:lnTo>
                    <a:pt x="5" y="17"/>
                  </a:lnTo>
                  <a:lnTo>
                    <a:pt x="7" y="17"/>
                  </a:lnTo>
                  <a:lnTo>
                    <a:pt x="10" y="19"/>
                  </a:lnTo>
                  <a:lnTo>
                    <a:pt x="39" y="19"/>
                  </a:lnTo>
                  <a:lnTo>
                    <a:pt x="41" y="17"/>
                  </a:lnTo>
                  <a:lnTo>
                    <a:pt x="43" y="17"/>
                  </a:lnTo>
                  <a:lnTo>
                    <a:pt x="43" y="15"/>
                  </a:lnTo>
                  <a:lnTo>
                    <a:pt x="46" y="15"/>
                  </a:lnTo>
                  <a:lnTo>
                    <a:pt x="46" y="12"/>
                  </a:lnTo>
                  <a:lnTo>
                    <a:pt x="48" y="10"/>
                  </a:lnTo>
                  <a:lnTo>
                    <a:pt x="46" y="7"/>
                  </a:lnTo>
                  <a:lnTo>
                    <a:pt x="46" y="5"/>
                  </a:lnTo>
                  <a:lnTo>
                    <a:pt x="43" y="2"/>
                  </a:lnTo>
                  <a:lnTo>
                    <a:pt x="43" y="0"/>
                  </a:lnTo>
                  <a:lnTo>
                    <a:pt x="39" y="0"/>
                  </a:lnTo>
                  <a:lnTo>
                    <a:pt x="10" y="0"/>
                  </a:lnTo>
                  <a:close/>
                </a:path>
              </a:pathLst>
            </a:custGeom>
            <a:solidFill>
              <a:srgbClr val="0000FF"/>
            </a:solidFill>
            <a:ln w="9525">
              <a:noFill/>
              <a:round/>
              <a:headEnd/>
              <a:tailEnd/>
            </a:ln>
          </p:spPr>
          <p:txBody>
            <a:bodyPr/>
            <a:lstStyle/>
            <a:p>
              <a:pPr>
                <a:buNone/>
              </a:pPr>
              <a:endParaRPr lang="en-US"/>
            </a:p>
          </p:txBody>
        </p:sp>
        <p:sp>
          <p:nvSpPr>
            <p:cNvPr id="35864" name="Freeform 23"/>
            <p:cNvSpPr>
              <a:spLocks/>
            </p:cNvSpPr>
            <p:nvPr/>
          </p:nvSpPr>
          <p:spPr bwMode="auto">
            <a:xfrm>
              <a:off x="1514" y="1451"/>
              <a:ext cx="49" cy="19"/>
            </a:xfrm>
            <a:custGeom>
              <a:avLst/>
              <a:gdLst>
                <a:gd name="T0" fmla="*/ 10 w 49"/>
                <a:gd name="T1" fmla="*/ 0 h 19"/>
                <a:gd name="T2" fmla="*/ 5 w 49"/>
                <a:gd name="T3" fmla="*/ 0 h 19"/>
                <a:gd name="T4" fmla="*/ 0 w 49"/>
                <a:gd name="T5" fmla="*/ 5 h 19"/>
                <a:gd name="T6" fmla="*/ 0 w 49"/>
                <a:gd name="T7" fmla="*/ 15 h 19"/>
                <a:gd name="T8" fmla="*/ 3 w 49"/>
                <a:gd name="T9" fmla="*/ 15 h 19"/>
                <a:gd name="T10" fmla="*/ 5 w 49"/>
                <a:gd name="T11" fmla="*/ 17 h 19"/>
                <a:gd name="T12" fmla="*/ 8 w 49"/>
                <a:gd name="T13" fmla="*/ 17 h 19"/>
                <a:gd name="T14" fmla="*/ 10 w 49"/>
                <a:gd name="T15" fmla="*/ 19 h 19"/>
                <a:gd name="T16" fmla="*/ 39 w 49"/>
                <a:gd name="T17" fmla="*/ 19 h 19"/>
                <a:gd name="T18" fmla="*/ 41 w 49"/>
                <a:gd name="T19" fmla="*/ 17 h 19"/>
                <a:gd name="T20" fmla="*/ 44 w 49"/>
                <a:gd name="T21" fmla="*/ 17 h 19"/>
                <a:gd name="T22" fmla="*/ 44 w 49"/>
                <a:gd name="T23" fmla="*/ 15 h 19"/>
                <a:gd name="T24" fmla="*/ 46 w 49"/>
                <a:gd name="T25" fmla="*/ 15 h 19"/>
                <a:gd name="T26" fmla="*/ 46 w 49"/>
                <a:gd name="T27" fmla="*/ 12 h 19"/>
                <a:gd name="T28" fmla="*/ 49 w 49"/>
                <a:gd name="T29" fmla="*/ 10 h 19"/>
                <a:gd name="T30" fmla="*/ 46 w 49"/>
                <a:gd name="T31" fmla="*/ 7 h 19"/>
                <a:gd name="T32" fmla="*/ 46 w 49"/>
                <a:gd name="T33" fmla="*/ 5 h 19"/>
                <a:gd name="T34" fmla="*/ 44 w 49"/>
                <a:gd name="T35" fmla="*/ 2 h 19"/>
                <a:gd name="T36" fmla="*/ 44 w 49"/>
                <a:gd name="T37" fmla="*/ 0 h 19"/>
                <a:gd name="T38" fmla="*/ 39 w 49"/>
                <a:gd name="T39" fmla="*/ 0 h 19"/>
                <a:gd name="T40" fmla="*/ 10 w 4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9"/>
                <a:gd name="T65" fmla="*/ 49 w 49"/>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9">
                  <a:moveTo>
                    <a:pt x="10" y="0"/>
                  </a:moveTo>
                  <a:lnTo>
                    <a:pt x="5" y="0"/>
                  </a:lnTo>
                  <a:lnTo>
                    <a:pt x="0" y="5"/>
                  </a:lnTo>
                  <a:lnTo>
                    <a:pt x="0" y="15"/>
                  </a:lnTo>
                  <a:lnTo>
                    <a:pt x="3" y="15"/>
                  </a:lnTo>
                  <a:lnTo>
                    <a:pt x="5" y="17"/>
                  </a:lnTo>
                  <a:lnTo>
                    <a:pt x="8" y="17"/>
                  </a:lnTo>
                  <a:lnTo>
                    <a:pt x="10" y="19"/>
                  </a:lnTo>
                  <a:lnTo>
                    <a:pt x="39" y="19"/>
                  </a:lnTo>
                  <a:lnTo>
                    <a:pt x="41" y="17"/>
                  </a:lnTo>
                  <a:lnTo>
                    <a:pt x="44" y="17"/>
                  </a:lnTo>
                  <a:lnTo>
                    <a:pt x="44" y="15"/>
                  </a:lnTo>
                  <a:lnTo>
                    <a:pt x="46" y="15"/>
                  </a:lnTo>
                  <a:lnTo>
                    <a:pt x="46" y="12"/>
                  </a:lnTo>
                  <a:lnTo>
                    <a:pt x="49" y="10"/>
                  </a:lnTo>
                  <a:lnTo>
                    <a:pt x="46" y="7"/>
                  </a:lnTo>
                  <a:lnTo>
                    <a:pt x="46" y="5"/>
                  </a:lnTo>
                  <a:lnTo>
                    <a:pt x="44" y="2"/>
                  </a:lnTo>
                  <a:lnTo>
                    <a:pt x="44" y="0"/>
                  </a:lnTo>
                  <a:lnTo>
                    <a:pt x="39" y="0"/>
                  </a:lnTo>
                  <a:lnTo>
                    <a:pt x="10" y="0"/>
                  </a:lnTo>
                  <a:close/>
                </a:path>
              </a:pathLst>
            </a:custGeom>
            <a:solidFill>
              <a:srgbClr val="0000FF"/>
            </a:solidFill>
            <a:ln w="9525">
              <a:noFill/>
              <a:round/>
              <a:headEnd/>
              <a:tailEnd/>
            </a:ln>
          </p:spPr>
          <p:txBody>
            <a:bodyPr/>
            <a:lstStyle/>
            <a:p>
              <a:pPr>
                <a:buNone/>
              </a:pPr>
              <a:endParaRPr lang="en-US"/>
            </a:p>
          </p:txBody>
        </p:sp>
        <p:sp>
          <p:nvSpPr>
            <p:cNvPr id="35865" name="Freeform 24"/>
            <p:cNvSpPr>
              <a:spLocks/>
            </p:cNvSpPr>
            <p:nvPr/>
          </p:nvSpPr>
          <p:spPr bwMode="auto">
            <a:xfrm>
              <a:off x="1582" y="1451"/>
              <a:ext cx="48" cy="19"/>
            </a:xfrm>
            <a:custGeom>
              <a:avLst/>
              <a:gdLst>
                <a:gd name="T0" fmla="*/ 10 w 48"/>
                <a:gd name="T1" fmla="*/ 0 h 19"/>
                <a:gd name="T2" fmla="*/ 5 w 48"/>
                <a:gd name="T3" fmla="*/ 0 h 19"/>
                <a:gd name="T4" fmla="*/ 0 w 48"/>
                <a:gd name="T5" fmla="*/ 5 h 19"/>
                <a:gd name="T6" fmla="*/ 0 w 48"/>
                <a:gd name="T7" fmla="*/ 15 h 19"/>
                <a:gd name="T8" fmla="*/ 2 w 48"/>
                <a:gd name="T9" fmla="*/ 15 h 19"/>
                <a:gd name="T10" fmla="*/ 5 w 48"/>
                <a:gd name="T11" fmla="*/ 17 h 19"/>
                <a:gd name="T12" fmla="*/ 7 w 48"/>
                <a:gd name="T13" fmla="*/ 17 h 19"/>
                <a:gd name="T14" fmla="*/ 10 w 48"/>
                <a:gd name="T15" fmla="*/ 19 h 19"/>
                <a:gd name="T16" fmla="*/ 38 w 48"/>
                <a:gd name="T17" fmla="*/ 19 h 19"/>
                <a:gd name="T18" fmla="*/ 41 w 48"/>
                <a:gd name="T19" fmla="*/ 17 h 19"/>
                <a:gd name="T20" fmla="*/ 43 w 48"/>
                <a:gd name="T21" fmla="*/ 17 h 19"/>
                <a:gd name="T22" fmla="*/ 43 w 48"/>
                <a:gd name="T23" fmla="*/ 15 h 19"/>
                <a:gd name="T24" fmla="*/ 46 w 48"/>
                <a:gd name="T25" fmla="*/ 15 h 19"/>
                <a:gd name="T26" fmla="*/ 46 w 48"/>
                <a:gd name="T27" fmla="*/ 12 h 19"/>
                <a:gd name="T28" fmla="*/ 48 w 48"/>
                <a:gd name="T29" fmla="*/ 10 h 19"/>
                <a:gd name="T30" fmla="*/ 46 w 48"/>
                <a:gd name="T31" fmla="*/ 7 h 19"/>
                <a:gd name="T32" fmla="*/ 46 w 48"/>
                <a:gd name="T33" fmla="*/ 5 h 19"/>
                <a:gd name="T34" fmla="*/ 43 w 48"/>
                <a:gd name="T35" fmla="*/ 2 h 19"/>
                <a:gd name="T36" fmla="*/ 43 w 48"/>
                <a:gd name="T37" fmla="*/ 0 h 19"/>
                <a:gd name="T38" fmla="*/ 38 w 48"/>
                <a:gd name="T39" fmla="*/ 0 h 19"/>
                <a:gd name="T40" fmla="*/ 10 w 4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9"/>
                <a:gd name="T65" fmla="*/ 48 w 4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9">
                  <a:moveTo>
                    <a:pt x="10" y="0"/>
                  </a:moveTo>
                  <a:lnTo>
                    <a:pt x="5" y="0"/>
                  </a:lnTo>
                  <a:lnTo>
                    <a:pt x="0" y="5"/>
                  </a:lnTo>
                  <a:lnTo>
                    <a:pt x="0" y="15"/>
                  </a:lnTo>
                  <a:lnTo>
                    <a:pt x="2" y="15"/>
                  </a:lnTo>
                  <a:lnTo>
                    <a:pt x="5" y="17"/>
                  </a:lnTo>
                  <a:lnTo>
                    <a:pt x="7" y="17"/>
                  </a:lnTo>
                  <a:lnTo>
                    <a:pt x="10" y="19"/>
                  </a:lnTo>
                  <a:lnTo>
                    <a:pt x="38" y="19"/>
                  </a:lnTo>
                  <a:lnTo>
                    <a:pt x="41" y="17"/>
                  </a:lnTo>
                  <a:lnTo>
                    <a:pt x="43" y="17"/>
                  </a:lnTo>
                  <a:lnTo>
                    <a:pt x="43" y="15"/>
                  </a:lnTo>
                  <a:lnTo>
                    <a:pt x="46" y="15"/>
                  </a:lnTo>
                  <a:lnTo>
                    <a:pt x="46" y="12"/>
                  </a:lnTo>
                  <a:lnTo>
                    <a:pt x="48" y="10"/>
                  </a:lnTo>
                  <a:lnTo>
                    <a:pt x="46" y="7"/>
                  </a:lnTo>
                  <a:lnTo>
                    <a:pt x="46" y="5"/>
                  </a:lnTo>
                  <a:lnTo>
                    <a:pt x="43" y="2"/>
                  </a:lnTo>
                  <a:lnTo>
                    <a:pt x="43" y="0"/>
                  </a:lnTo>
                  <a:lnTo>
                    <a:pt x="38" y="0"/>
                  </a:lnTo>
                  <a:lnTo>
                    <a:pt x="10" y="0"/>
                  </a:lnTo>
                  <a:close/>
                </a:path>
              </a:pathLst>
            </a:custGeom>
            <a:solidFill>
              <a:srgbClr val="0000FF"/>
            </a:solidFill>
            <a:ln w="9525">
              <a:noFill/>
              <a:round/>
              <a:headEnd/>
              <a:tailEnd/>
            </a:ln>
          </p:spPr>
          <p:txBody>
            <a:bodyPr/>
            <a:lstStyle/>
            <a:p>
              <a:pPr>
                <a:buNone/>
              </a:pPr>
              <a:endParaRPr lang="en-US"/>
            </a:p>
          </p:txBody>
        </p:sp>
        <p:sp>
          <p:nvSpPr>
            <p:cNvPr id="35866" name="Freeform 25"/>
            <p:cNvSpPr>
              <a:spLocks/>
            </p:cNvSpPr>
            <p:nvPr/>
          </p:nvSpPr>
          <p:spPr bwMode="auto">
            <a:xfrm>
              <a:off x="1649" y="1451"/>
              <a:ext cx="49" cy="19"/>
            </a:xfrm>
            <a:custGeom>
              <a:avLst/>
              <a:gdLst>
                <a:gd name="T0" fmla="*/ 10 w 49"/>
                <a:gd name="T1" fmla="*/ 0 h 19"/>
                <a:gd name="T2" fmla="*/ 5 w 49"/>
                <a:gd name="T3" fmla="*/ 0 h 19"/>
                <a:gd name="T4" fmla="*/ 0 w 49"/>
                <a:gd name="T5" fmla="*/ 5 h 19"/>
                <a:gd name="T6" fmla="*/ 0 w 49"/>
                <a:gd name="T7" fmla="*/ 15 h 19"/>
                <a:gd name="T8" fmla="*/ 3 w 49"/>
                <a:gd name="T9" fmla="*/ 15 h 19"/>
                <a:gd name="T10" fmla="*/ 5 w 49"/>
                <a:gd name="T11" fmla="*/ 17 h 19"/>
                <a:gd name="T12" fmla="*/ 8 w 49"/>
                <a:gd name="T13" fmla="*/ 17 h 19"/>
                <a:gd name="T14" fmla="*/ 10 w 49"/>
                <a:gd name="T15" fmla="*/ 19 h 19"/>
                <a:gd name="T16" fmla="*/ 39 w 49"/>
                <a:gd name="T17" fmla="*/ 19 h 19"/>
                <a:gd name="T18" fmla="*/ 41 w 49"/>
                <a:gd name="T19" fmla="*/ 17 h 19"/>
                <a:gd name="T20" fmla="*/ 44 w 49"/>
                <a:gd name="T21" fmla="*/ 17 h 19"/>
                <a:gd name="T22" fmla="*/ 44 w 49"/>
                <a:gd name="T23" fmla="*/ 15 h 19"/>
                <a:gd name="T24" fmla="*/ 46 w 49"/>
                <a:gd name="T25" fmla="*/ 15 h 19"/>
                <a:gd name="T26" fmla="*/ 46 w 49"/>
                <a:gd name="T27" fmla="*/ 12 h 19"/>
                <a:gd name="T28" fmla="*/ 49 w 49"/>
                <a:gd name="T29" fmla="*/ 10 h 19"/>
                <a:gd name="T30" fmla="*/ 46 w 49"/>
                <a:gd name="T31" fmla="*/ 7 h 19"/>
                <a:gd name="T32" fmla="*/ 46 w 49"/>
                <a:gd name="T33" fmla="*/ 5 h 19"/>
                <a:gd name="T34" fmla="*/ 44 w 49"/>
                <a:gd name="T35" fmla="*/ 2 h 19"/>
                <a:gd name="T36" fmla="*/ 44 w 49"/>
                <a:gd name="T37" fmla="*/ 0 h 19"/>
                <a:gd name="T38" fmla="*/ 39 w 49"/>
                <a:gd name="T39" fmla="*/ 0 h 19"/>
                <a:gd name="T40" fmla="*/ 10 w 4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9"/>
                <a:gd name="T65" fmla="*/ 49 w 49"/>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9">
                  <a:moveTo>
                    <a:pt x="10" y="0"/>
                  </a:moveTo>
                  <a:lnTo>
                    <a:pt x="5" y="0"/>
                  </a:lnTo>
                  <a:lnTo>
                    <a:pt x="0" y="5"/>
                  </a:lnTo>
                  <a:lnTo>
                    <a:pt x="0" y="15"/>
                  </a:lnTo>
                  <a:lnTo>
                    <a:pt x="3" y="15"/>
                  </a:lnTo>
                  <a:lnTo>
                    <a:pt x="5" y="17"/>
                  </a:lnTo>
                  <a:lnTo>
                    <a:pt x="8" y="17"/>
                  </a:lnTo>
                  <a:lnTo>
                    <a:pt x="10" y="19"/>
                  </a:lnTo>
                  <a:lnTo>
                    <a:pt x="39" y="19"/>
                  </a:lnTo>
                  <a:lnTo>
                    <a:pt x="41" y="17"/>
                  </a:lnTo>
                  <a:lnTo>
                    <a:pt x="44" y="17"/>
                  </a:lnTo>
                  <a:lnTo>
                    <a:pt x="44" y="15"/>
                  </a:lnTo>
                  <a:lnTo>
                    <a:pt x="46" y="15"/>
                  </a:lnTo>
                  <a:lnTo>
                    <a:pt x="46" y="12"/>
                  </a:lnTo>
                  <a:lnTo>
                    <a:pt x="49" y="10"/>
                  </a:lnTo>
                  <a:lnTo>
                    <a:pt x="46" y="7"/>
                  </a:lnTo>
                  <a:lnTo>
                    <a:pt x="46" y="5"/>
                  </a:lnTo>
                  <a:lnTo>
                    <a:pt x="44" y="2"/>
                  </a:lnTo>
                  <a:lnTo>
                    <a:pt x="44" y="0"/>
                  </a:lnTo>
                  <a:lnTo>
                    <a:pt x="39" y="0"/>
                  </a:lnTo>
                  <a:lnTo>
                    <a:pt x="10" y="0"/>
                  </a:lnTo>
                  <a:close/>
                </a:path>
              </a:pathLst>
            </a:custGeom>
            <a:solidFill>
              <a:srgbClr val="0000FF"/>
            </a:solidFill>
            <a:ln w="9525">
              <a:noFill/>
              <a:round/>
              <a:headEnd/>
              <a:tailEnd/>
            </a:ln>
          </p:spPr>
          <p:txBody>
            <a:bodyPr/>
            <a:lstStyle/>
            <a:p>
              <a:pPr>
                <a:buNone/>
              </a:pPr>
              <a:endParaRPr lang="en-US"/>
            </a:p>
          </p:txBody>
        </p:sp>
        <p:sp>
          <p:nvSpPr>
            <p:cNvPr id="35867" name="Freeform 26"/>
            <p:cNvSpPr>
              <a:spLocks/>
            </p:cNvSpPr>
            <p:nvPr/>
          </p:nvSpPr>
          <p:spPr bwMode="auto">
            <a:xfrm>
              <a:off x="1717" y="1451"/>
              <a:ext cx="48" cy="19"/>
            </a:xfrm>
            <a:custGeom>
              <a:avLst/>
              <a:gdLst>
                <a:gd name="T0" fmla="*/ 9 w 48"/>
                <a:gd name="T1" fmla="*/ 0 h 19"/>
                <a:gd name="T2" fmla="*/ 5 w 48"/>
                <a:gd name="T3" fmla="*/ 0 h 19"/>
                <a:gd name="T4" fmla="*/ 0 w 48"/>
                <a:gd name="T5" fmla="*/ 5 h 19"/>
                <a:gd name="T6" fmla="*/ 0 w 48"/>
                <a:gd name="T7" fmla="*/ 15 h 19"/>
                <a:gd name="T8" fmla="*/ 2 w 48"/>
                <a:gd name="T9" fmla="*/ 15 h 19"/>
                <a:gd name="T10" fmla="*/ 5 w 48"/>
                <a:gd name="T11" fmla="*/ 17 h 19"/>
                <a:gd name="T12" fmla="*/ 7 w 48"/>
                <a:gd name="T13" fmla="*/ 17 h 19"/>
                <a:gd name="T14" fmla="*/ 9 w 48"/>
                <a:gd name="T15" fmla="*/ 19 h 19"/>
                <a:gd name="T16" fmla="*/ 38 w 48"/>
                <a:gd name="T17" fmla="*/ 19 h 19"/>
                <a:gd name="T18" fmla="*/ 41 w 48"/>
                <a:gd name="T19" fmla="*/ 17 h 19"/>
                <a:gd name="T20" fmla="*/ 43 w 48"/>
                <a:gd name="T21" fmla="*/ 17 h 19"/>
                <a:gd name="T22" fmla="*/ 43 w 48"/>
                <a:gd name="T23" fmla="*/ 15 h 19"/>
                <a:gd name="T24" fmla="*/ 46 w 48"/>
                <a:gd name="T25" fmla="*/ 15 h 19"/>
                <a:gd name="T26" fmla="*/ 46 w 48"/>
                <a:gd name="T27" fmla="*/ 12 h 19"/>
                <a:gd name="T28" fmla="*/ 48 w 48"/>
                <a:gd name="T29" fmla="*/ 10 h 19"/>
                <a:gd name="T30" fmla="*/ 46 w 48"/>
                <a:gd name="T31" fmla="*/ 7 h 19"/>
                <a:gd name="T32" fmla="*/ 46 w 48"/>
                <a:gd name="T33" fmla="*/ 5 h 19"/>
                <a:gd name="T34" fmla="*/ 43 w 48"/>
                <a:gd name="T35" fmla="*/ 2 h 19"/>
                <a:gd name="T36" fmla="*/ 43 w 48"/>
                <a:gd name="T37" fmla="*/ 0 h 19"/>
                <a:gd name="T38" fmla="*/ 38 w 48"/>
                <a:gd name="T39" fmla="*/ 0 h 19"/>
                <a:gd name="T40" fmla="*/ 9 w 4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9"/>
                <a:gd name="T65" fmla="*/ 48 w 4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9">
                  <a:moveTo>
                    <a:pt x="9" y="0"/>
                  </a:moveTo>
                  <a:lnTo>
                    <a:pt x="5" y="0"/>
                  </a:lnTo>
                  <a:lnTo>
                    <a:pt x="0" y="5"/>
                  </a:lnTo>
                  <a:lnTo>
                    <a:pt x="0" y="15"/>
                  </a:lnTo>
                  <a:lnTo>
                    <a:pt x="2" y="15"/>
                  </a:lnTo>
                  <a:lnTo>
                    <a:pt x="5" y="17"/>
                  </a:lnTo>
                  <a:lnTo>
                    <a:pt x="7" y="17"/>
                  </a:lnTo>
                  <a:lnTo>
                    <a:pt x="9" y="19"/>
                  </a:lnTo>
                  <a:lnTo>
                    <a:pt x="38" y="19"/>
                  </a:lnTo>
                  <a:lnTo>
                    <a:pt x="41" y="17"/>
                  </a:lnTo>
                  <a:lnTo>
                    <a:pt x="43" y="17"/>
                  </a:lnTo>
                  <a:lnTo>
                    <a:pt x="43" y="15"/>
                  </a:lnTo>
                  <a:lnTo>
                    <a:pt x="46" y="15"/>
                  </a:lnTo>
                  <a:lnTo>
                    <a:pt x="46" y="12"/>
                  </a:lnTo>
                  <a:lnTo>
                    <a:pt x="48" y="10"/>
                  </a:lnTo>
                  <a:lnTo>
                    <a:pt x="46" y="7"/>
                  </a:lnTo>
                  <a:lnTo>
                    <a:pt x="46" y="5"/>
                  </a:lnTo>
                  <a:lnTo>
                    <a:pt x="43" y="2"/>
                  </a:lnTo>
                  <a:lnTo>
                    <a:pt x="43" y="0"/>
                  </a:lnTo>
                  <a:lnTo>
                    <a:pt x="38" y="0"/>
                  </a:lnTo>
                  <a:lnTo>
                    <a:pt x="9" y="0"/>
                  </a:lnTo>
                  <a:close/>
                </a:path>
              </a:pathLst>
            </a:custGeom>
            <a:solidFill>
              <a:srgbClr val="0000FF"/>
            </a:solidFill>
            <a:ln w="9525">
              <a:noFill/>
              <a:round/>
              <a:headEnd/>
              <a:tailEnd/>
            </a:ln>
          </p:spPr>
          <p:txBody>
            <a:bodyPr/>
            <a:lstStyle/>
            <a:p>
              <a:pPr>
                <a:buNone/>
              </a:pPr>
              <a:endParaRPr lang="en-US"/>
            </a:p>
          </p:txBody>
        </p:sp>
        <p:sp>
          <p:nvSpPr>
            <p:cNvPr id="35868" name="Freeform 27"/>
            <p:cNvSpPr>
              <a:spLocks/>
            </p:cNvSpPr>
            <p:nvPr/>
          </p:nvSpPr>
          <p:spPr bwMode="auto">
            <a:xfrm>
              <a:off x="1784" y="1451"/>
              <a:ext cx="49" cy="19"/>
            </a:xfrm>
            <a:custGeom>
              <a:avLst/>
              <a:gdLst>
                <a:gd name="T0" fmla="*/ 10 w 49"/>
                <a:gd name="T1" fmla="*/ 0 h 19"/>
                <a:gd name="T2" fmla="*/ 5 w 49"/>
                <a:gd name="T3" fmla="*/ 0 h 19"/>
                <a:gd name="T4" fmla="*/ 0 w 49"/>
                <a:gd name="T5" fmla="*/ 5 h 19"/>
                <a:gd name="T6" fmla="*/ 0 w 49"/>
                <a:gd name="T7" fmla="*/ 15 h 19"/>
                <a:gd name="T8" fmla="*/ 3 w 49"/>
                <a:gd name="T9" fmla="*/ 15 h 19"/>
                <a:gd name="T10" fmla="*/ 5 w 49"/>
                <a:gd name="T11" fmla="*/ 17 h 19"/>
                <a:gd name="T12" fmla="*/ 8 w 49"/>
                <a:gd name="T13" fmla="*/ 17 h 19"/>
                <a:gd name="T14" fmla="*/ 10 w 49"/>
                <a:gd name="T15" fmla="*/ 19 h 19"/>
                <a:gd name="T16" fmla="*/ 39 w 49"/>
                <a:gd name="T17" fmla="*/ 19 h 19"/>
                <a:gd name="T18" fmla="*/ 41 w 49"/>
                <a:gd name="T19" fmla="*/ 17 h 19"/>
                <a:gd name="T20" fmla="*/ 44 w 49"/>
                <a:gd name="T21" fmla="*/ 17 h 19"/>
                <a:gd name="T22" fmla="*/ 44 w 49"/>
                <a:gd name="T23" fmla="*/ 15 h 19"/>
                <a:gd name="T24" fmla="*/ 46 w 49"/>
                <a:gd name="T25" fmla="*/ 15 h 19"/>
                <a:gd name="T26" fmla="*/ 46 w 49"/>
                <a:gd name="T27" fmla="*/ 12 h 19"/>
                <a:gd name="T28" fmla="*/ 49 w 49"/>
                <a:gd name="T29" fmla="*/ 10 h 19"/>
                <a:gd name="T30" fmla="*/ 46 w 49"/>
                <a:gd name="T31" fmla="*/ 7 h 19"/>
                <a:gd name="T32" fmla="*/ 46 w 49"/>
                <a:gd name="T33" fmla="*/ 5 h 19"/>
                <a:gd name="T34" fmla="*/ 44 w 49"/>
                <a:gd name="T35" fmla="*/ 2 h 19"/>
                <a:gd name="T36" fmla="*/ 44 w 49"/>
                <a:gd name="T37" fmla="*/ 0 h 19"/>
                <a:gd name="T38" fmla="*/ 39 w 49"/>
                <a:gd name="T39" fmla="*/ 0 h 19"/>
                <a:gd name="T40" fmla="*/ 10 w 4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9"/>
                <a:gd name="T65" fmla="*/ 49 w 49"/>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9">
                  <a:moveTo>
                    <a:pt x="10" y="0"/>
                  </a:moveTo>
                  <a:lnTo>
                    <a:pt x="5" y="0"/>
                  </a:lnTo>
                  <a:lnTo>
                    <a:pt x="0" y="5"/>
                  </a:lnTo>
                  <a:lnTo>
                    <a:pt x="0" y="15"/>
                  </a:lnTo>
                  <a:lnTo>
                    <a:pt x="3" y="15"/>
                  </a:lnTo>
                  <a:lnTo>
                    <a:pt x="5" y="17"/>
                  </a:lnTo>
                  <a:lnTo>
                    <a:pt x="8" y="17"/>
                  </a:lnTo>
                  <a:lnTo>
                    <a:pt x="10" y="19"/>
                  </a:lnTo>
                  <a:lnTo>
                    <a:pt x="39" y="19"/>
                  </a:lnTo>
                  <a:lnTo>
                    <a:pt x="41" y="17"/>
                  </a:lnTo>
                  <a:lnTo>
                    <a:pt x="44" y="17"/>
                  </a:lnTo>
                  <a:lnTo>
                    <a:pt x="44" y="15"/>
                  </a:lnTo>
                  <a:lnTo>
                    <a:pt x="46" y="15"/>
                  </a:lnTo>
                  <a:lnTo>
                    <a:pt x="46" y="12"/>
                  </a:lnTo>
                  <a:lnTo>
                    <a:pt x="49" y="10"/>
                  </a:lnTo>
                  <a:lnTo>
                    <a:pt x="46" y="7"/>
                  </a:lnTo>
                  <a:lnTo>
                    <a:pt x="46" y="5"/>
                  </a:lnTo>
                  <a:lnTo>
                    <a:pt x="44" y="2"/>
                  </a:lnTo>
                  <a:lnTo>
                    <a:pt x="44" y="0"/>
                  </a:lnTo>
                  <a:lnTo>
                    <a:pt x="39" y="0"/>
                  </a:lnTo>
                  <a:lnTo>
                    <a:pt x="10" y="0"/>
                  </a:lnTo>
                  <a:close/>
                </a:path>
              </a:pathLst>
            </a:custGeom>
            <a:solidFill>
              <a:srgbClr val="0000FF"/>
            </a:solidFill>
            <a:ln w="9525">
              <a:noFill/>
              <a:round/>
              <a:headEnd/>
              <a:tailEnd/>
            </a:ln>
          </p:spPr>
          <p:txBody>
            <a:bodyPr/>
            <a:lstStyle/>
            <a:p>
              <a:pPr>
                <a:buNone/>
              </a:pPr>
              <a:endParaRPr lang="en-US"/>
            </a:p>
          </p:txBody>
        </p:sp>
        <p:sp>
          <p:nvSpPr>
            <p:cNvPr id="35869" name="Freeform 28"/>
            <p:cNvSpPr>
              <a:spLocks/>
            </p:cNvSpPr>
            <p:nvPr/>
          </p:nvSpPr>
          <p:spPr bwMode="auto">
            <a:xfrm>
              <a:off x="1852" y="1451"/>
              <a:ext cx="48" cy="19"/>
            </a:xfrm>
            <a:custGeom>
              <a:avLst/>
              <a:gdLst>
                <a:gd name="T0" fmla="*/ 9 w 48"/>
                <a:gd name="T1" fmla="*/ 0 h 19"/>
                <a:gd name="T2" fmla="*/ 5 w 48"/>
                <a:gd name="T3" fmla="*/ 0 h 19"/>
                <a:gd name="T4" fmla="*/ 0 w 48"/>
                <a:gd name="T5" fmla="*/ 5 h 19"/>
                <a:gd name="T6" fmla="*/ 0 w 48"/>
                <a:gd name="T7" fmla="*/ 15 h 19"/>
                <a:gd name="T8" fmla="*/ 2 w 48"/>
                <a:gd name="T9" fmla="*/ 15 h 19"/>
                <a:gd name="T10" fmla="*/ 5 w 48"/>
                <a:gd name="T11" fmla="*/ 17 h 19"/>
                <a:gd name="T12" fmla="*/ 7 w 48"/>
                <a:gd name="T13" fmla="*/ 17 h 19"/>
                <a:gd name="T14" fmla="*/ 9 w 48"/>
                <a:gd name="T15" fmla="*/ 19 h 19"/>
                <a:gd name="T16" fmla="*/ 38 w 48"/>
                <a:gd name="T17" fmla="*/ 19 h 19"/>
                <a:gd name="T18" fmla="*/ 41 w 48"/>
                <a:gd name="T19" fmla="*/ 17 h 19"/>
                <a:gd name="T20" fmla="*/ 43 w 48"/>
                <a:gd name="T21" fmla="*/ 17 h 19"/>
                <a:gd name="T22" fmla="*/ 43 w 48"/>
                <a:gd name="T23" fmla="*/ 15 h 19"/>
                <a:gd name="T24" fmla="*/ 46 w 48"/>
                <a:gd name="T25" fmla="*/ 15 h 19"/>
                <a:gd name="T26" fmla="*/ 46 w 48"/>
                <a:gd name="T27" fmla="*/ 12 h 19"/>
                <a:gd name="T28" fmla="*/ 48 w 48"/>
                <a:gd name="T29" fmla="*/ 10 h 19"/>
                <a:gd name="T30" fmla="*/ 46 w 48"/>
                <a:gd name="T31" fmla="*/ 7 h 19"/>
                <a:gd name="T32" fmla="*/ 46 w 48"/>
                <a:gd name="T33" fmla="*/ 5 h 19"/>
                <a:gd name="T34" fmla="*/ 43 w 48"/>
                <a:gd name="T35" fmla="*/ 2 h 19"/>
                <a:gd name="T36" fmla="*/ 43 w 48"/>
                <a:gd name="T37" fmla="*/ 0 h 19"/>
                <a:gd name="T38" fmla="*/ 38 w 48"/>
                <a:gd name="T39" fmla="*/ 0 h 19"/>
                <a:gd name="T40" fmla="*/ 9 w 4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9"/>
                <a:gd name="T65" fmla="*/ 48 w 4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9">
                  <a:moveTo>
                    <a:pt x="9" y="0"/>
                  </a:moveTo>
                  <a:lnTo>
                    <a:pt x="5" y="0"/>
                  </a:lnTo>
                  <a:lnTo>
                    <a:pt x="0" y="5"/>
                  </a:lnTo>
                  <a:lnTo>
                    <a:pt x="0" y="15"/>
                  </a:lnTo>
                  <a:lnTo>
                    <a:pt x="2" y="15"/>
                  </a:lnTo>
                  <a:lnTo>
                    <a:pt x="5" y="17"/>
                  </a:lnTo>
                  <a:lnTo>
                    <a:pt x="7" y="17"/>
                  </a:lnTo>
                  <a:lnTo>
                    <a:pt x="9" y="19"/>
                  </a:lnTo>
                  <a:lnTo>
                    <a:pt x="38" y="19"/>
                  </a:lnTo>
                  <a:lnTo>
                    <a:pt x="41" y="17"/>
                  </a:lnTo>
                  <a:lnTo>
                    <a:pt x="43" y="17"/>
                  </a:lnTo>
                  <a:lnTo>
                    <a:pt x="43" y="15"/>
                  </a:lnTo>
                  <a:lnTo>
                    <a:pt x="46" y="15"/>
                  </a:lnTo>
                  <a:lnTo>
                    <a:pt x="46" y="12"/>
                  </a:lnTo>
                  <a:lnTo>
                    <a:pt x="48" y="10"/>
                  </a:lnTo>
                  <a:lnTo>
                    <a:pt x="46" y="7"/>
                  </a:lnTo>
                  <a:lnTo>
                    <a:pt x="46" y="5"/>
                  </a:lnTo>
                  <a:lnTo>
                    <a:pt x="43" y="2"/>
                  </a:lnTo>
                  <a:lnTo>
                    <a:pt x="43" y="0"/>
                  </a:lnTo>
                  <a:lnTo>
                    <a:pt x="38" y="0"/>
                  </a:lnTo>
                  <a:lnTo>
                    <a:pt x="9" y="0"/>
                  </a:lnTo>
                  <a:close/>
                </a:path>
              </a:pathLst>
            </a:custGeom>
            <a:solidFill>
              <a:srgbClr val="0000FF"/>
            </a:solidFill>
            <a:ln w="9525">
              <a:noFill/>
              <a:round/>
              <a:headEnd/>
              <a:tailEnd/>
            </a:ln>
          </p:spPr>
          <p:txBody>
            <a:bodyPr/>
            <a:lstStyle/>
            <a:p>
              <a:pPr>
                <a:buNone/>
              </a:pPr>
              <a:endParaRPr lang="en-US"/>
            </a:p>
          </p:txBody>
        </p:sp>
        <p:sp>
          <p:nvSpPr>
            <p:cNvPr id="35870" name="Freeform 29"/>
            <p:cNvSpPr>
              <a:spLocks/>
            </p:cNvSpPr>
            <p:nvPr/>
          </p:nvSpPr>
          <p:spPr bwMode="auto">
            <a:xfrm>
              <a:off x="1919" y="1451"/>
              <a:ext cx="48" cy="19"/>
            </a:xfrm>
            <a:custGeom>
              <a:avLst/>
              <a:gdLst>
                <a:gd name="T0" fmla="*/ 10 w 48"/>
                <a:gd name="T1" fmla="*/ 0 h 19"/>
                <a:gd name="T2" fmla="*/ 5 w 48"/>
                <a:gd name="T3" fmla="*/ 0 h 19"/>
                <a:gd name="T4" fmla="*/ 0 w 48"/>
                <a:gd name="T5" fmla="*/ 5 h 19"/>
                <a:gd name="T6" fmla="*/ 0 w 48"/>
                <a:gd name="T7" fmla="*/ 15 h 19"/>
                <a:gd name="T8" fmla="*/ 3 w 48"/>
                <a:gd name="T9" fmla="*/ 15 h 19"/>
                <a:gd name="T10" fmla="*/ 5 w 48"/>
                <a:gd name="T11" fmla="*/ 17 h 19"/>
                <a:gd name="T12" fmla="*/ 7 w 48"/>
                <a:gd name="T13" fmla="*/ 17 h 19"/>
                <a:gd name="T14" fmla="*/ 10 w 48"/>
                <a:gd name="T15" fmla="*/ 19 h 19"/>
                <a:gd name="T16" fmla="*/ 39 w 48"/>
                <a:gd name="T17" fmla="*/ 19 h 19"/>
                <a:gd name="T18" fmla="*/ 41 w 48"/>
                <a:gd name="T19" fmla="*/ 17 h 19"/>
                <a:gd name="T20" fmla="*/ 44 w 48"/>
                <a:gd name="T21" fmla="*/ 17 h 19"/>
                <a:gd name="T22" fmla="*/ 44 w 48"/>
                <a:gd name="T23" fmla="*/ 15 h 19"/>
                <a:gd name="T24" fmla="*/ 46 w 48"/>
                <a:gd name="T25" fmla="*/ 15 h 19"/>
                <a:gd name="T26" fmla="*/ 46 w 48"/>
                <a:gd name="T27" fmla="*/ 12 h 19"/>
                <a:gd name="T28" fmla="*/ 48 w 48"/>
                <a:gd name="T29" fmla="*/ 10 h 19"/>
                <a:gd name="T30" fmla="*/ 46 w 48"/>
                <a:gd name="T31" fmla="*/ 7 h 19"/>
                <a:gd name="T32" fmla="*/ 46 w 48"/>
                <a:gd name="T33" fmla="*/ 5 h 19"/>
                <a:gd name="T34" fmla="*/ 44 w 48"/>
                <a:gd name="T35" fmla="*/ 2 h 19"/>
                <a:gd name="T36" fmla="*/ 44 w 48"/>
                <a:gd name="T37" fmla="*/ 0 h 19"/>
                <a:gd name="T38" fmla="*/ 39 w 48"/>
                <a:gd name="T39" fmla="*/ 0 h 19"/>
                <a:gd name="T40" fmla="*/ 10 w 4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9"/>
                <a:gd name="T65" fmla="*/ 48 w 4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9">
                  <a:moveTo>
                    <a:pt x="10" y="0"/>
                  </a:moveTo>
                  <a:lnTo>
                    <a:pt x="5" y="0"/>
                  </a:lnTo>
                  <a:lnTo>
                    <a:pt x="0" y="5"/>
                  </a:lnTo>
                  <a:lnTo>
                    <a:pt x="0" y="15"/>
                  </a:lnTo>
                  <a:lnTo>
                    <a:pt x="3" y="15"/>
                  </a:lnTo>
                  <a:lnTo>
                    <a:pt x="5" y="17"/>
                  </a:lnTo>
                  <a:lnTo>
                    <a:pt x="7" y="17"/>
                  </a:lnTo>
                  <a:lnTo>
                    <a:pt x="10" y="19"/>
                  </a:lnTo>
                  <a:lnTo>
                    <a:pt x="39" y="19"/>
                  </a:lnTo>
                  <a:lnTo>
                    <a:pt x="41" y="17"/>
                  </a:lnTo>
                  <a:lnTo>
                    <a:pt x="44" y="17"/>
                  </a:lnTo>
                  <a:lnTo>
                    <a:pt x="44" y="15"/>
                  </a:lnTo>
                  <a:lnTo>
                    <a:pt x="46" y="15"/>
                  </a:lnTo>
                  <a:lnTo>
                    <a:pt x="46" y="12"/>
                  </a:lnTo>
                  <a:lnTo>
                    <a:pt x="48" y="10"/>
                  </a:lnTo>
                  <a:lnTo>
                    <a:pt x="46" y="7"/>
                  </a:lnTo>
                  <a:lnTo>
                    <a:pt x="46" y="5"/>
                  </a:lnTo>
                  <a:lnTo>
                    <a:pt x="44" y="2"/>
                  </a:lnTo>
                  <a:lnTo>
                    <a:pt x="44" y="0"/>
                  </a:lnTo>
                  <a:lnTo>
                    <a:pt x="39" y="0"/>
                  </a:lnTo>
                  <a:lnTo>
                    <a:pt x="10" y="0"/>
                  </a:lnTo>
                  <a:close/>
                </a:path>
              </a:pathLst>
            </a:custGeom>
            <a:solidFill>
              <a:srgbClr val="0000FF"/>
            </a:solidFill>
            <a:ln w="9525">
              <a:noFill/>
              <a:round/>
              <a:headEnd/>
              <a:tailEnd/>
            </a:ln>
          </p:spPr>
          <p:txBody>
            <a:bodyPr/>
            <a:lstStyle/>
            <a:p>
              <a:pPr>
                <a:buNone/>
              </a:pPr>
              <a:endParaRPr lang="en-US"/>
            </a:p>
          </p:txBody>
        </p:sp>
        <p:sp>
          <p:nvSpPr>
            <p:cNvPr id="35871" name="Freeform 30"/>
            <p:cNvSpPr>
              <a:spLocks/>
            </p:cNvSpPr>
            <p:nvPr/>
          </p:nvSpPr>
          <p:spPr bwMode="auto">
            <a:xfrm>
              <a:off x="1987" y="1451"/>
              <a:ext cx="21" cy="19"/>
            </a:xfrm>
            <a:custGeom>
              <a:avLst/>
              <a:gdLst>
                <a:gd name="T0" fmla="*/ 9 w 21"/>
                <a:gd name="T1" fmla="*/ 0 h 19"/>
                <a:gd name="T2" fmla="*/ 5 w 21"/>
                <a:gd name="T3" fmla="*/ 0 h 19"/>
                <a:gd name="T4" fmla="*/ 0 w 21"/>
                <a:gd name="T5" fmla="*/ 5 h 19"/>
                <a:gd name="T6" fmla="*/ 0 w 21"/>
                <a:gd name="T7" fmla="*/ 15 h 19"/>
                <a:gd name="T8" fmla="*/ 2 w 21"/>
                <a:gd name="T9" fmla="*/ 15 h 19"/>
                <a:gd name="T10" fmla="*/ 5 w 21"/>
                <a:gd name="T11" fmla="*/ 17 h 19"/>
                <a:gd name="T12" fmla="*/ 7 w 21"/>
                <a:gd name="T13" fmla="*/ 17 h 19"/>
                <a:gd name="T14" fmla="*/ 9 w 21"/>
                <a:gd name="T15" fmla="*/ 19 h 19"/>
                <a:gd name="T16" fmla="*/ 12 w 21"/>
                <a:gd name="T17" fmla="*/ 19 h 19"/>
                <a:gd name="T18" fmla="*/ 14 w 21"/>
                <a:gd name="T19" fmla="*/ 17 h 19"/>
                <a:gd name="T20" fmla="*/ 17 w 21"/>
                <a:gd name="T21" fmla="*/ 17 h 19"/>
                <a:gd name="T22" fmla="*/ 17 w 21"/>
                <a:gd name="T23" fmla="*/ 15 h 19"/>
                <a:gd name="T24" fmla="*/ 19 w 21"/>
                <a:gd name="T25" fmla="*/ 15 h 19"/>
                <a:gd name="T26" fmla="*/ 19 w 21"/>
                <a:gd name="T27" fmla="*/ 12 h 19"/>
                <a:gd name="T28" fmla="*/ 21 w 21"/>
                <a:gd name="T29" fmla="*/ 10 h 19"/>
                <a:gd name="T30" fmla="*/ 19 w 21"/>
                <a:gd name="T31" fmla="*/ 7 h 19"/>
                <a:gd name="T32" fmla="*/ 19 w 21"/>
                <a:gd name="T33" fmla="*/ 5 h 19"/>
                <a:gd name="T34" fmla="*/ 17 w 21"/>
                <a:gd name="T35" fmla="*/ 2 h 19"/>
                <a:gd name="T36" fmla="*/ 17 w 21"/>
                <a:gd name="T37" fmla="*/ 0 h 19"/>
                <a:gd name="T38" fmla="*/ 12 w 21"/>
                <a:gd name="T39" fmla="*/ 0 h 19"/>
                <a:gd name="T40" fmla="*/ 9 w 2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9"/>
                <a:gd name="T65" fmla="*/ 21 w 2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9">
                  <a:moveTo>
                    <a:pt x="9" y="0"/>
                  </a:moveTo>
                  <a:lnTo>
                    <a:pt x="5" y="0"/>
                  </a:lnTo>
                  <a:lnTo>
                    <a:pt x="0" y="5"/>
                  </a:lnTo>
                  <a:lnTo>
                    <a:pt x="0" y="15"/>
                  </a:lnTo>
                  <a:lnTo>
                    <a:pt x="2" y="15"/>
                  </a:lnTo>
                  <a:lnTo>
                    <a:pt x="5" y="17"/>
                  </a:lnTo>
                  <a:lnTo>
                    <a:pt x="7" y="17"/>
                  </a:lnTo>
                  <a:lnTo>
                    <a:pt x="9" y="19"/>
                  </a:lnTo>
                  <a:lnTo>
                    <a:pt x="12" y="19"/>
                  </a:lnTo>
                  <a:lnTo>
                    <a:pt x="14" y="17"/>
                  </a:lnTo>
                  <a:lnTo>
                    <a:pt x="17" y="17"/>
                  </a:lnTo>
                  <a:lnTo>
                    <a:pt x="17" y="15"/>
                  </a:lnTo>
                  <a:lnTo>
                    <a:pt x="19" y="15"/>
                  </a:lnTo>
                  <a:lnTo>
                    <a:pt x="19" y="12"/>
                  </a:lnTo>
                  <a:lnTo>
                    <a:pt x="21" y="10"/>
                  </a:lnTo>
                  <a:lnTo>
                    <a:pt x="19" y="7"/>
                  </a:lnTo>
                  <a:lnTo>
                    <a:pt x="19" y="5"/>
                  </a:lnTo>
                  <a:lnTo>
                    <a:pt x="17" y="2"/>
                  </a:lnTo>
                  <a:lnTo>
                    <a:pt x="17" y="0"/>
                  </a:lnTo>
                  <a:lnTo>
                    <a:pt x="12" y="0"/>
                  </a:lnTo>
                  <a:lnTo>
                    <a:pt x="9" y="0"/>
                  </a:lnTo>
                  <a:close/>
                </a:path>
              </a:pathLst>
            </a:custGeom>
            <a:solidFill>
              <a:srgbClr val="0000FF"/>
            </a:solidFill>
            <a:ln w="9525">
              <a:noFill/>
              <a:round/>
              <a:headEnd/>
              <a:tailEnd/>
            </a:ln>
          </p:spPr>
          <p:txBody>
            <a:bodyPr/>
            <a:lstStyle/>
            <a:p>
              <a:pPr>
                <a:buNone/>
              </a:pPr>
              <a:endParaRPr lang="en-US"/>
            </a:p>
          </p:txBody>
        </p:sp>
        <p:sp>
          <p:nvSpPr>
            <p:cNvPr id="35872" name="Rectangle 31"/>
            <p:cNvSpPr>
              <a:spLocks noChangeArrowheads="1"/>
            </p:cNvSpPr>
            <p:nvPr/>
          </p:nvSpPr>
          <p:spPr bwMode="auto">
            <a:xfrm>
              <a:off x="4804" y="1241"/>
              <a:ext cx="293"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5.7</a:t>
              </a:r>
              <a:endParaRPr lang="en-US" b="0">
                <a:solidFill>
                  <a:srgbClr val="FFFFFF"/>
                </a:solidFill>
                <a:latin typeface="Arial Black" pitchFamily="34" charset="0"/>
              </a:endParaRPr>
            </a:p>
          </p:txBody>
        </p:sp>
        <p:sp>
          <p:nvSpPr>
            <p:cNvPr id="35873" name="Rectangle 32"/>
            <p:cNvSpPr>
              <a:spLocks noChangeArrowheads="1"/>
            </p:cNvSpPr>
            <p:nvPr/>
          </p:nvSpPr>
          <p:spPr bwMode="auto">
            <a:xfrm>
              <a:off x="4804" y="2013"/>
              <a:ext cx="293"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3.5</a:t>
              </a:r>
              <a:endParaRPr lang="en-US" b="0">
                <a:solidFill>
                  <a:srgbClr val="FFFFFF"/>
                </a:solidFill>
                <a:latin typeface="Arial Black" pitchFamily="34" charset="0"/>
              </a:endParaRPr>
            </a:p>
          </p:txBody>
        </p:sp>
        <p:sp>
          <p:nvSpPr>
            <p:cNvPr id="35874" name="Rectangle 33"/>
            <p:cNvSpPr>
              <a:spLocks noChangeArrowheads="1"/>
            </p:cNvSpPr>
            <p:nvPr/>
          </p:nvSpPr>
          <p:spPr bwMode="auto">
            <a:xfrm>
              <a:off x="914" y="2555"/>
              <a:ext cx="176"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 2</a:t>
              </a:r>
              <a:endParaRPr lang="en-US" b="0">
                <a:solidFill>
                  <a:srgbClr val="FFFFFF"/>
                </a:solidFill>
                <a:latin typeface="Arial Black" pitchFamily="34" charset="0"/>
              </a:endParaRPr>
            </a:p>
          </p:txBody>
        </p:sp>
        <p:sp>
          <p:nvSpPr>
            <p:cNvPr id="35875" name="Rectangle 34"/>
            <p:cNvSpPr>
              <a:spLocks noChangeArrowheads="1"/>
            </p:cNvSpPr>
            <p:nvPr/>
          </p:nvSpPr>
          <p:spPr bwMode="auto">
            <a:xfrm>
              <a:off x="914" y="1829"/>
              <a:ext cx="176"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 4</a:t>
              </a:r>
              <a:endParaRPr lang="en-US" b="0">
                <a:solidFill>
                  <a:srgbClr val="FFFFFF"/>
                </a:solidFill>
                <a:latin typeface="Arial Black" pitchFamily="34" charset="0"/>
              </a:endParaRPr>
            </a:p>
          </p:txBody>
        </p:sp>
        <p:sp>
          <p:nvSpPr>
            <p:cNvPr id="35876" name="Rectangle 35"/>
            <p:cNvSpPr>
              <a:spLocks noChangeArrowheads="1"/>
            </p:cNvSpPr>
            <p:nvPr/>
          </p:nvSpPr>
          <p:spPr bwMode="auto">
            <a:xfrm>
              <a:off x="960" y="2916"/>
              <a:ext cx="117"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1</a:t>
              </a:r>
              <a:endParaRPr lang="en-US" b="0">
                <a:solidFill>
                  <a:srgbClr val="FFFFFF"/>
                </a:solidFill>
                <a:latin typeface="Arial Black" pitchFamily="34" charset="0"/>
              </a:endParaRPr>
            </a:p>
          </p:txBody>
        </p:sp>
        <p:sp>
          <p:nvSpPr>
            <p:cNvPr id="35877" name="Rectangle 36"/>
            <p:cNvSpPr>
              <a:spLocks noChangeArrowheads="1"/>
            </p:cNvSpPr>
            <p:nvPr/>
          </p:nvSpPr>
          <p:spPr bwMode="auto">
            <a:xfrm>
              <a:off x="914" y="2193"/>
              <a:ext cx="176"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 3</a:t>
              </a:r>
              <a:endParaRPr lang="en-US" b="0">
                <a:solidFill>
                  <a:srgbClr val="FFFFFF"/>
                </a:solidFill>
                <a:latin typeface="Arial Black" pitchFamily="34" charset="0"/>
              </a:endParaRPr>
            </a:p>
          </p:txBody>
        </p:sp>
        <p:sp>
          <p:nvSpPr>
            <p:cNvPr id="35878" name="Rectangle 37"/>
            <p:cNvSpPr>
              <a:spLocks noChangeArrowheads="1"/>
            </p:cNvSpPr>
            <p:nvPr/>
          </p:nvSpPr>
          <p:spPr bwMode="auto">
            <a:xfrm>
              <a:off x="914" y="1468"/>
              <a:ext cx="176"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 5</a:t>
              </a:r>
              <a:endParaRPr lang="en-US" b="0">
                <a:solidFill>
                  <a:srgbClr val="FFFFFF"/>
                </a:solidFill>
                <a:latin typeface="Arial Black" pitchFamily="34" charset="0"/>
              </a:endParaRPr>
            </a:p>
          </p:txBody>
        </p:sp>
        <p:sp>
          <p:nvSpPr>
            <p:cNvPr id="35879" name="Rectangle 38"/>
            <p:cNvSpPr>
              <a:spLocks noChangeArrowheads="1"/>
            </p:cNvSpPr>
            <p:nvPr/>
          </p:nvSpPr>
          <p:spPr bwMode="auto">
            <a:xfrm>
              <a:off x="960" y="3278"/>
              <a:ext cx="140" cy="252"/>
            </a:xfrm>
            <a:prstGeom prst="rect">
              <a:avLst/>
            </a:prstGeom>
            <a:noFill/>
            <a:ln w="9525">
              <a:noFill/>
              <a:miter lim="800000"/>
              <a:headEnd/>
              <a:tailEnd/>
            </a:ln>
          </p:spPr>
          <p:txBody>
            <a:bodyPr wrap="none" lIns="0" tIns="0" rIns="0" bIns="0">
              <a:spAutoFit/>
            </a:bodyPr>
            <a:lstStyle/>
            <a:p>
              <a:pPr>
                <a:buNone/>
              </a:pPr>
              <a:r>
                <a:rPr lang="en-US" sz="2600" b="0">
                  <a:solidFill>
                    <a:srgbClr val="FFFFFF"/>
                  </a:solidFill>
                  <a:latin typeface="CG Times" charset="0"/>
                </a:rPr>
                <a:t>K</a:t>
              </a:r>
              <a:endParaRPr lang="en-US" b="0">
                <a:solidFill>
                  <a:srgbClr val="FFFFFF"/>
                </a:solidFill>
                <a:latin typeface="Arial Black" pitchFamily="34" charset="0"/>
              </a:endParaRPr>
            </a:p>
          </p:txBody>
        </p:sp>
        <p:sp>
          <p:nvSpPr>
            <p:cNvPr id="35880" name="Freeform 39"/>
            <p:cNvSpPr>
              <a:spLocks/>
            </p:cNvSpPr>
            <p:nvPr/>
          </p:nvSpPr>
          <p:spPr bwMode="auto">
            <a:xfrm>
              <a:off x="1854" y="2401"/>
              <a:ext cx="788" cy="426"/>
            </a:xfrm>
            <a:custGeom>
              <a:avLst/>
              <a:gdLst>
                <a:gd name="T0" fmla="*/ 5 w 788"/>
                <a:gd name="T1" fmla="*/ 407 h 426"/>
                <a:gd name="T2" fmla="*/ 3 w 788"/>
                <a:gd name="T3" fmla="*/ 409 h 426"/>
                <a:gd name="T4" fmla="*/ 0 w 788"/>
                <a:gd name="T5" fmla="*/ 409 h 426"/>
                <a:gd name="T6" fmla="*/ 0 w 788"/>
                <a:gd name="T7" fmla="*/ 419 h 426"/>
                <a:gd name="T8" fmla="*/ 3 w 788"/>
                <a:gd name="T9" fmla="*/ 421 h 426"/>
                <a:gd name="T10" fmla="*/ 3 w 788"/>
                <a:gd name="T11" fmla="*/ 424 h 426"/>
                <a:gd name="T12" fmla="*/ 5 w 788"/>
                <a:gd name="T13" fmla="*/ 424 h 426"/>
                <a:gd name="T14" fmla="*/ 7 w 788"/>
                <a:gd name="T15" fmla="*/ 426 h 426"/>
                <a:gd name="T16" fmla="*/ 12 w 788"/>
                <a:gd name="T17" fmla="*/ 426 h 426"/>
                <a:gd name="T18" fmla="*/ 12 w 788"/>
                <a:gd name="T19" fmla="*/ 424 h 426"/>
                <a:gd name="T20" fmla="*/ 781 w 788"/>
                <a:gd name="T21" fmla="*/ 16 h 426"/>
                <a:gd name="T22" fmla="*/ 783 w 788"/>
                <a:gd name="T23" fmla="*/ 16 h 426"/>
                <a:gd name="T24" fmla="*/ 786 w 788"/>
                <a:gd name="T25" fmla="*/ 14 h 426"/>
                <a:gd name="T26" fmla="*/ 786 w 788"/>
                <a:gd name="T27" fmla="*/ 12 h 426"/>
                <a:gd name="T28" fmla="*/ 788 w 788"/>
                <a:gd name="T29" fmla="*/ 9 h 426"/>
                <a:gd name="T30" fmla="*/ 788 w 788"/>
                <a:gd name="T31" fmla="*/ 7 h 426"/>
                <a:gd name="T32" fmla="*/ 786 w 788"/>
                <a:gd name="T33" fmla="*/ 4 h 426"/>
                <a:gd name="T34" fmla="*/ 786 w 788"/>
                <a:gd name="T35" fmla="*/ 2 h 426"/>
                <a:gd name="T36" fmla="*/ 783 w 788"/>
                <a:gd name="T37" fmla="*/ 0 h 426"/>
                <a:gd name="T38" fmla="*/ 774 w 788"/>
                <a:gd name="T39" fmla="*/ 0 h 426"/>
                <a:gd name="T40" fmla="*/ 5 w 788"/>
                <a:gd name="T41" fmla="*/ 407 h 4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8"/>
                <a:gd name="T64" fmla="*/ 0 h 426"/>
                <a:gd name="T65" fmla="*/ 788 w 788"/>
                <a:gd name="T66" fmla="*/ 426 h 4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8" h="426">
                  <a:moveTo>
                    <a:pt x="5" y="407"/>
                  </a:moveTo>
                  <a:lnTo>
                    <a:pt x="3" y="409"/>
                  </a:lnTo>
                  <a:lnTo>
                    <a:pt x="0" y="409"/>
                  </a:lnTo>
                  <a:lnTo>
                    <a:pt x="0" y="419"/>
                  </a:lnTo>
                  <a:lnTo>
                    <a:pt x="3" y="421"/>
                  </a:lnTo>
                  <a:lnTo>
                    <a:pt x="3" y="424"/>
                  </a:lnTo>
                  <a:lnTo>
                    <a:pt x="5" y="424"/>
                  </a:lnTo>
                  <a:lnTo>
                    <a:pt x="7" y="426"/>
                  </a:lnTo>
                  <a:lnTo>
                    <a:pt x="12" y="426"/>
                  </a:lnTo>
                  <a:lnTo>
                    <a:pt x="12" y="424"/>
                  </a:lnTo>
                  <a:lnTo>
                    <a:pt x="781" y="16"/>
                  </a:lnTo>
                  <a:lnTo>
                    <a:pt x="783" y="16"/>
                  </a:lnTo>
                  <a:lnTo>
                    <a:pt x="786" y="14"/>
                  </a:lnTo>
                  <a:lnTo>
                    <a:pt x="786" y="12"/>
                  </a:lnTo>
                  <a:lnTo>
                    <a:pt x="788" y="9"/>
                  </a:lnTo>
                  <a:lnTo>
                    <a:pt x="788" y="7"/>
                  </a:lnTo>
                  <a:lnTo>
                    <a:pt x="786" y="4"/>
                  </a:lnTo>
                  <a:lnTo>
                    <a:pt x="786" y="2"/>
                  </a:lnTo>
                  <a:lnTo>
                    <a:pt x="783" y="0"/>
                  </a:lnTo>
                  <a:lnTo>
                    <a:pt x="774" y="0"/>
                  </a:lnTo>
                  <a:lnTo>
                    <a:pt x="5" y="407"/>
                  </a:lnTo>
                  <a:close/>
                </a:path>
              </a:pathLst>
            </a:custGeom>
            <a:solidFill>
              <a:srgbClr val="000000"/>
            </a:solidFill>
            <a:ln w="9525">
              <a:noFill/>
              <a:round/>
              <a:headEnd/>
              <a:tailEnd/>
            </a:ln>
          </p:spPr>
          <p:txBody>
            <a:bodyPr/>
            <a:lstStyle/>
            <a:p>
              <a:pPr>
                <a:buNone/>
              </a:pPr>
              <a:endParaRPr lang="en-US"/>
            </a:p>
          </p:txBody>
        </p:sp>
        <p:sp>
          <p:nvSpPr>
            <p:cNvPr id="35881" name="Freeform 40"/>
            <p:cNvSpPr>
              <a:spLocks/>
            </p:cNvSpPr>
            <p:nvPr/>
          </p:nvSpPr>
          <p:spPr bwMode="auto">
            <a:xfrm>
              <a:off x="2623" y="1950"/>
              <a:ext cx="699" cy="470"/>
            </a:xfrm>
            <a:custGeom>
              <a:avLst/>
              <a:gdLst>
                <a:gd name="T0" fmla="*/ 2 w 699"/>
                <a:gd name="T1" fmla="*/ 451 h 470"/>
                <a:gd name="T2" fmla="*/ 2 w 699"/>
                <a:gd name="T3" fmla="*/ 453 h 470"/>
                <a:gd name="T4" fmla="*/ 0 w 699"/>
                <a:gd name="T5" fmla="*/ 455 h 470"/>
                <a:gd name="T6" fmla="*/ 0 w 699"/>
                <a:gd name="T7" fmla="*/ 465 h 470"/>
                <a:gd name="T8" fmla="*/ 2 w 699"/>
                <a:gd name="T9" fmla="*/ 467 h 470"/>
                <a:gd name="T10" fmla="*/ 5 w 699"/>
                <a:gd name="T11" fmla="*/ 467 h 470"/>
                <a:gd name="T12" fmla="*/ 7 w 699"/>
                <a:gd name="T13" fmla="*/ 470 h 470"/>
                <a:gd name="T14" fmla="*/ 10 w 699"/>
                <a:gd name="T15" fmla="*/ 470 h 470"/>
                <a:gd name="T16" fmla="*/ 12 w 699"/>
                <a:gd name="T17" fmla="*/ 467 h 470"/>
                <a:gd name="T18" fmla="*/ 14 w 699"/>
                <a:gd name="T19" fmla="*/ 467 h 470"/>
                <a:gd name="T20" fmla="*/ 694 w 699"/>
                <a:gd name="T21" fmla="*/ 17 h 470"/>
                <a:gd name="T22" fmla="*/ 696 w 699"/>
                <a:gd name="T23" fmla="*/ 14 h 470"/>
                <a:gd name="T24" fmla="*/ 696 w 699"/>
                <a:gd name="T25" fmla="*/ 12 h 470"/>
                <a:gd name="T26" fmla="*/ 699 w 699"/>
                <a:gd name="T27" fmla="*/ 10 h 470"/>
                <a:gd name="T28" fmla="*/ 699 w 699"/>
                <a:gd name="T29" fmla="*/ 7 h 470"/>
                <a:gd name="T30" fmla="*/ 696 w 699"/>
                <a:gd name="T31" fmla="*/ 5 h 470"/>
                <a:gd name="T32" fmla="*/ 696 w 699"/>
                <a:gd name="T33" fmla="*/ 2 h 470"/>
                <a:gd name="T34" fmla="*/ 694 w 699"/>
                <a:gd name="T35" fmla="*/ 2 h 470"/>
                <a:gd name="T36" fmla="*/ 691 w 699"/>
                <a:gd name="T37" fmla="*/ 0 h 470"/>
                <a:gd name="T38" fmla="*/ 682 w 699"/>
                <a:gd name="T39" fmla="*/ 0 h 470"/>
                <a:gd name="T40" fmla="*/ 2 w 699"/>
                <a:gd name="T41" fmla="*/ 451 h 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9"/>
                <a:gd name="T64" fmla="*/ 0 h 470"/>
                <a:gd name="T65" fmla="*/ 699 w 699"/>
                <a:gd name="T66" fmla="*/ 470 h 4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9" h="470">
                  <a:moveTo>
                    <a:pt x="2" y="451"/>
                  </a:moveTo>
                  <a:lnTo>
                    <a:pt x="2" y="453"/>
                  </a:lnTo>
                  <a:lnTo>
                    <a:pt x="0" y="455"/>
                  </a:lnTo>
                  <a:lnTo>
                    <a:pt x="0" y="465"/>
                  </a:lnTo>
                  <a:lnTo>
                    <a:pt x="2" y="467"/>
                  </a:lnTo>
                  <a:lnTo>
                    <a:pt x="5" y="467"/>
                  </a:lnTo>
                  <a:lnTo>
                    <a:pt x="7" y="470"/>
                  </a:lnTo>
                  <a:lnTo>
                    <a:pt x="10" y="470"/>
                  </a:lnTo>
                  <a:lnTo>
                    <a:pt x="12" y="467"/>
                  </a:lnTo>
                  <a:lnTo>
                    <a:pt x="14" y="467"/>
                  </a:lnTo>
                  <a:lnTo>
                    <a:pt x="694" y="17"/>
                  </a:lnTo>
                  <a:lnTo>
                    <a:pt x="696" y="14"/>
                  </a:lnTo>
                  <a:lnTo>
                    <a:pt x="696" y="12"/>
                  </a:lnTo>
                  <a:lnTo>
                    <a:pt x="699" y="10"/>
                  </a:lnTo>
                  <a:lnTo>
                    <a:pt x="699" y="7"/>
                  </a:lnTo>
                  <a:lnTo>
                    <a:pt x="696" y="5"/>
                  </a:lnTo>
                  <a:lnTo>
                    <a:pt x="696" y="2"/>
                  </a:lnTo>
                  <a:lnTo>
                    <a:pt x="694" y="2"/>
                  </a:lnTo>
                  <a:lnTo>
                    <a:pt x="691" y="0"/>
                  </a:lnTo>
                  <a:lnTo>
                    <a:pt x="682" y="0"/>
                  </a:lnTo>
                  <a:lnTo>
                    <a:pt x="2" y="451"/>
                  </a:lnTo>
                  <a:close/>
                </a:path>
              </a:pathLst>
            </a:custGeom>
            <a:solidFill>
              <a:srgbClr val="000000"/>
            </a:solidFill>
            <a:ln w="9525">
              <a:noFill/>
              <a:round/>
              <a:headEnd/>
              <a:tailEnd/>
            </a:ln>
          </p:spPr>
          <p:txBody>
            <a:bodyPr/>
            <a:lstStyle/>
            <a:p>
              <a:pPr>
                <a:buNone/>
              </a:pPr>
              <a:endParaRPr lang="en-US"/>
            </a:p>
          </p:txBody>
        </p:sp>
        <p:sp>
          <p:nvSpPr>
            <p:cNvPr id="35882" name="Freeform 41"/>
            <p:cNvSpPr>
              <a:spLocks/>
            </p:cNvSpPr>
            <p:nvPr/>
          </p:nvSpPr>
          <p:spPr bwMode="auto">
            <a:xfrm>
              <a:off x="3302" y="1543"/>
              <a:ext cx="743" cy="426"/>
            </a:xfrm>
            <a:custGeom>
              <a:avLst/>
              <a:gdLst>
                <a:gd name="T0" fmla="*/ 5 w 743"/>
                <a:gd name="T1" fmla="*/ 407 h 426"/>
                <a:gd name="T2" fmla="*/ 0 w 743"/>
                <a:gd name="T3" fmla="*/ 412 h 426"/>
                <a:gd name="T4" fmla="*/ 0 w 743"/>
                <a:gd name="T5" fmla="*/ 421 h 426"/>
                <a:gd name="T6" fmla="*/ 3 w 743"/>
                <a:gd name="T7" fmla="*/ 421 h 426"/>
                <a:gd name="T8" fmla="*/ 5 w 743"/>
                <a:gd name="T9" fmla="*/ 424 h 426"/>
                <a:gd name="T10" fmla="*/ 8 w 743"/>
                <a:gd name="T11" fmla="*/ 424 h 426"/>
                <a:gd name="T12" fmla="*/ 10 w 743"/>
                <a:gd name="T13" fmla="*/ 426 h 426"/>
                <a:gd name="T14" fmla="*/ 12 w 743"/>
                <a:gd name="T15" fmla="*/ 424 h 426"/>
                <a:gd name="T16" fmla="*/ 15 w 743"/>
                <a:gd name="T17" fmla="*/ 424 h 426"/>
                <a:gd name="T18" fmla="*/ 738 w 743"/>
                <a:gd name="T19" fmla="*/ 16 h 426"/>
                <a:gd name="T20" fmla="*/ 738 w 743"/>
                <a:gd name="T21" fmla="*/ 14 h 426"/>
                <a:gd name="T22" fmla="*/ 740 w 743"/>
                <a:gd name="T23" fmla="*/ 14 h 426"/>
                <a:gd name="T24" fmla="*/ 740 w 743"/>
                <a:gd name="T25" fmla="*/ 12 h 426"/>
                <a:gd name="T26" fmla="*/ 743 w 743"/>
                <a:gd name="T27" fmla="*/ 9 h 426"/>
                <a:gd name="T28" fmla="*/ 740 w 743"/>
                <a:gd name="T29" fmla="*/ 7 h 426"/>
                <a:gd name="T30" fmla="*/ 740 w 743"/>
                <a:gd name="T31" fmla="*/ 4 h 426"/>
                <a:gd name="T32" fmla="*/ 738 w 743"/>
                <a:gd name="T33" fmla="*/ 2 h 426"/>
                <a:gd name="T34" fmla="*/ 738 w 743"/>
                <a:gd name="T35" fmla="*/ 0 h 426"/>
                <a:gd name="T36" fmla="*/ 728 w 743"/>
                <a:gd name="T37" fmla="*/ 0 h 426"/>
                <a:gd name="T38" fmla="*/ 5 w 743"/>
                <a:gd name="T39" fmla="*/ 407 h 4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3"/>
                <a:gd name="T61" fmla="*/ 0 h 426"/>
                <a:gd name="T62" fmla="*/ 743 w 743"/>
                <a:gd name="T63" fmla="*/ 426 h 4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3" h="426">
                  <a:moveTo>
                    <a:pt x="5" y="407"/>
                  </a:moveTo>
                  <a:lnTo>
                    <a:pt x="0" y="412"/>
                  </a:lnTo>
                  <a:lnTo>
                    <a:pt x="0" y="421"/>
                  </a:lnTo>
                  <a:lnTo>
                    <a:pt x="3" y="421"/>
                  </a:lnTo>
                  <a:lnTo>
                    <a:pt x="5" y="424"/>
                  </a:lnTo>
                  <a:lnTo>
                    <a:pt x="8" y="424"/>
                  </a:lnTo>
                  <a:lnTo>
                    <a:pt x="10" y="426"/>
                  </a:lnTo>
                  <a:lnTo>
                    <a:pt x="12" y="424"/>
                  </a:lnTo>
                  <a:lnTo>
                    <a:pt x="15" y="424"/>
                  </a:lnTo>
                  <a:lnTo>
                    <a:pt x="738" y="16"/>
                  </a:lnTo>
                  <a:lnTo>
                    <a:pt x="738" y="14"/>
                  </a:lnTo>
                  <a:lnTo>
                    <a:pt x="740" y="14"/>
                  </a:lnTo>
                  <a:lnTo>
                    <a:pt x="740" y="12"/>
                  </a:lnTo>
                  <a:lnTo>
                    <a:pt x="743" y="9"/>
                  </a:lnTo>
                  <a:lnTo>
                    <a:pt x="740" y="7"/>
                  </a:lnTo>
                  <a:lnTo>
                    <a:pt x="740" y="4"/>
                  </a:lnTo>
                  <a:lnTo>
                    <a:pt x="738" y="2"/>
                  </a:lnTo>
                  <a:lnTo>
                    <a:pt x="738" y="0"/>
                  </a:lnTo>
                  <a:lnTo>
                    <a:pt x="728" y="0"/>
                  </a:lnTo>
                  <a:lnTo>
                    <a:pt x="5" y="407"/>
                  </a:lnTo>
                  <a:close/>
                </a:path>
              </a:pathLst>
            </a:custGeom>
            <a:solidFill>
              <a:srgbClr val="000000"/>
            </a:solidFill>
            <a:ln w="9525">
              <a:noFill/>
              <a:round/>
              <a:headEnd/>
              <a:tailEnd/>
            </a:ln>
          </p:spPr>
          <p:txBody>
            <a:bodyPr/>
            <a:lstStyle/>
            <a:p>
              <a:pPr>
                <a:buNone/>
              </a:pPr>
              <a:endParaRPr lang="en-US"/>
            </a:p>
          </p:txBody>
        </p:sp>
        <p:sp>
          <p:nvSpPr>
            <p:cNvPr id="35883" name="Freeform 42"/>
            <p:cNvSpPr>
              <a:spLocks/>
            </p:cNvSpPr>
            <p:nvPr/>
          </p:nvSpPr>
          <p:spPr bwMode="auto">
            <a:xfrm>
              <a:off x="4025" y="1316"/>
              <a:ext cx="742" cy="246"/>
            </a:xfrm>
            <a:custGeom>
              <a:avLst/>
              <a:gdLst>
                <a:gd name="T0" fmla="*/ 5 w 742"/>
                <a:gd name="T1" fmla="*/ 227 h 246"/>
                <a:gd name="T2" fmla="*/ 3 w 742"/>
                <a:gd name="T3" fmla="*/ 227 h 246"/>
                <a:gd name="T4" fmla="*/ 3 w 742"/>
                <a:gd name="T5" fmla="*/ 229 h 246"/>
                <a:gd name="T6" fmla="*/ 0 w 742"/>
                <a:gd name="T7" fmla="*/ 231 h 246"/>
                <a:gd name="T8" fmla="*/ 0 w 742"/>
                <a:gd name="T9" fmla="*/ 241 h 246"/>
                <a:gd name="T10" fmla="*/ 3 w 742"/>
                <a:gd name="T11" fmla="*/ 243 h 246"/>
                <a:gd name="T12" fmla="*/ 5 w 742"/>
                <a:gd name="T13" fmla="*/ 243 h 246"/>
                <a:gd name="T14" fmla="*/ 8 w 742"/>
                <a:gd name="T15" fmla="*/ 246 h 246"/>
                <a:gd name="T16" fmla="*/ 10 w 742"/>
                <a:gd name="T17" fmla="*/ 246 h 246"/>
                <a:gd name="T18" fmla="*/ 12 w 742"/>
                <a:gd name="T19" fmla="*/ 243 h 246"/>
                <a:gd name="T20" fmla="*/ 735 w 742"/>
                <a:gd name="T21" fmla="*/ 17 h 246"/>
                <a:gd name="T22" fmla="*/ 738 w 742"/>
                <a:gd name="T23" fmla="*/ 17 h 246"/>
                <a:gd name="T24" fmla="*/ 740 w 742"/>
                <a:gd name="T25" fmla="*/ 15 h 246"/>
                <a:gd name="T26" fmla="*/ 740 w 742"/>
                <a:gd name="T27" fmla="*/ 12 h 246"/>
                <a:gd name="T28" fmla="*/ 742 w 742"/>
                <a:gd name="T29" fmla="*/ 10 h 246"/>
                <a:gd name="T30" fmla="*/ 742 w 742"/>
                <a:gd name="T31" fmla="*/ 7 h 246"/>
                <a:gd name="T32" fmla="*/ 740 w 742"/>
                <a:gd name="T33" fmla="*/ 5 h 246"/>
                <a:gd name="T34" fmla="*/ 740 w 742"/>
                <a:gd name="T35" fmla="*/ 2 h 246"/>
                <a:gd name="T36" fmla="*/ 738 w 742"/>
                <a:gd name="T37" fmla="*/ 2 h 246"/>
                <a:gd name="T38" fmla="*/ 735 w 742"/>
                <a:gd name="T39" fmla="*/ 0 h 246"/>
                <a:gd name="T40" fmla="*/ 728 w 742"/>
                <a:gd name="T41" fmla="*/ 0 h 246"/>
                <a:gd name="T42" fmla="*/ 5 w 742"/>
                <a:gd name="T43" fmla="*/ 22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2"/>
                <a:gd name="T67" fmla="*/ 0 h 246"/>
                <a:gd name="T68" fmla="*/ 742 w 74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2" h="246">
                  <a:moveTo>
                    <a:pt x="5" y="227"/>
                  </a:moveTo>
                  <a:lnTo>
                    <a:pt x="3" y="227"/>
                  </a:lnTo>
                  <a:lnTo>
                    <a:pt x="3" y="229"/>
                  </a:lnTo>
                  <a:lnTo>
                    <a:pt x="0" y="231"/>
                  </a:lnTo>
                  <a:lnTo>
                    <a:pt x="0" y="241"/>
                  </a:lnTo>
                  <a:lnTo>
                    <a:pt x="3" y="243"/>
                  </a:lnTo>
                  <a:lnTo>
                    <a:pt x="5" y="243"/>
                  </a:lnTo>
                  <a:lnTo>
                    <a:pt x="8" y="246"/>
                  </a:lnTo>
                  <a:lnTo>
                    <a:pt x="10" y="246"/>
                  </a:lnTo>
                  <a:lnTo>
                    <a:pt x="12" y="243"/>
                  </a:lnTo>
                  <a:lnTo>
                    <a:pt x="735" y="17"/>
                  </a:lnTo>
                  <a:lnTo>
                    <a:pt x="738" y="17"/>
                  </a:lnTo>
                  <a:lnTo>
                    <a:pt x="740" y="15"/>
                  </a:lnTo>
                  <a:lnTo>
                    <a:pt x="740" y="12"/>
                  </a:lnTo>
                  <a:lnTo>
                    <a:pt x="742" y="10"/>
                  </a:lnTo>
                  <a:lnTo>
                    <a:pt x="742" y="7"/>
                  </a:lnTo>
                  <a:lnTo>
                    <a:pt x="740" y="5"/>
                  </a:lnTo>
                  <a:lnTo>
                    <a:pt x="740" y="2"/>
                  </a:lnTo>
                  <a:lnTo>
                    <a:pt x="738" y="2"/>
                  </a:lnTo>
                  <a:lnTo>
                    <a:pt x="735" y="0"/>
                  </a:lnTo>
                  <a:lnTo>
                    <a:pt x="728" y="0"/>
                  </a:lnTo>
                  <a:lnTo>
                    <a:pt x="5" y="227"/>
                  </a:lnTo>
                  <a:close/>
                </a:path>
              </a:pathLst>
            </a:custGeom>
            <a:solidFill>
              <a:srgbClr val="000000"/>
            </a:solidFill>
            <a:ln w="9525">
              <a:noFill/>
              <a:round/>
              <a:headEnd/>
              <a:tailEnd/>
            </a:ln>
          </p:spPr>
          <p:txBody>
            <a:bodyPr/>
            <a:lstStyle/>
            <a:p>
              <a:pPr>
                <a:buNone/>
              </a:pPr>
              <a:endParaRPr lang="en-US"/>
            </a:p>
          </p:txBody>
        </p:sp>
        <p:sp>
          <p:nvSpPr>
            <p:cNvPr id="35884" name="Freeform 43"/>
            <p:cNvSpPr>
              <a:spLocks/>
            </p:cNvSpPr>
            <p:nvPr/>
          </p:nvSpPr>
          <p:spPr bwMode="auto">
            <a:xfrm>
              <a:off x="1854" y="2808"/>
              <a:ext cx="788" cy="200"/>
            </a:xfrm>
            <a:custGeom>
              <a:avLst/>
              <a:gdLst>
                <a:gd name="T0" fmla="*/ 7 w 788"/>
                <a:gd name="T1" fmla="*/ 181 h 200"/>
                <a:gd name="T2" fmla="*/ 5 w 788"/>
                <a:gd name="T3" fmla="*/ 181 h 200"/>
                <a:gd name="T4" fmla="*/ 0 w 788"/>
                <a:gd name="T5" fmla="*/ 185 h 200"/>
                <a:gd name="T6" fmla="*/ 0 w 788"/>
                <a:gd name="T7" fmla="*/ 195 h 200"/>
                <a:gd name="T8" fmla="*/ 3 w 788"/>
                <a:gd name="T9" fmla="*/ 195 h 200"/>
                <a:gd name="T10" fmla="*/ 7 w 788"/>
                <a:gd name="T11" fmla="*/ 200 h 200"/>
                <a:gd name="T12" fmla="*/ 12 w 788"/>
                <a:gd name="T13" fmla="*/ 200 h 200"/>
                <a:gd name="T14" fmla="*/ 781 w 788"/>
                <a:gd name="T15" fmla="*/ 19 h 200"/>
                <a:gd name="T16" fmla="*/ 786 w 788"/>
                <a:gd name="T17" fmla="*/ 14 h 200"/>
                <a:gd name="T18" fmla="*/ 786 w 788"/>
                <a:gd name="T19" fmla="*/ 12 h 200"/>
                <a:gd name="T20" fmla="*/ 788 w 788"/>
                <a:gd name="T21" fmla="*/ 10 h 200"/>
                <a:gd name="T22" fmla="*/ 788 w 788"/>
                <a:gd name="T23" fmla="*/ 7 h 200"/>
                <a:gd name="T24" fmla="*/ 786 w 788"/>
                <a:gd name="T25" fmla="*/ 5 h 200"/>
                <a:gd name="T26" fmla="*/ 786 w 788"/>
                <a:gd name="T27" fmla="*/ 2 h 200"/>
                <a:gd name="T28" fmla="*/ 783 w 788"/>
                <a:gd name="T29" fmla="*/ 0 h 200"/>
                <a:gd name="T30" fmla="*/ 776 w 788"/>
                <a:gd name="T31" fmla="*/ 0 h 200"/>
                <a:gd name="T32" fmla="*/ 7 w 788"/>
                <a:gd name="T33" fmla="*/ 181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8"/>
                <a:gd name="T52" fmla="*/ 0 h 200"/>
                <a:gd name="T53" fmla="*/ 788 w 788"/>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8" h="200">
                  <a:moveTo>
                    <a:pt x="7" y="181"/>
                  </a:moveTo>
                  <a:lnTo>
                    <a:pt x="5" y="181"/>
                  </a:lnTo>
                  <a:lnTo>
                    <a:pt x="0" y="185"/>
                  </a:lnTo>
                  <a:lnTo>
                    <a:pt x="0" y="195"/>
                  </a:lnTo>
                  <a:lnTo>
                    <a:pt x="3" y="195"/>
                  </a:lnTo>
                  <a:lnTo>
                    <a:pt x="7" y="200"/>
                  </a:lnTo>
                  <a:lnTo>
                    <a:pt x="12" y="200"/>
                  </a:lnTo>
                  <a:lnTo>
                    <a:pt x="781" y="19"/>
                  </a:lnTo>
                  <a:lnTo>
                    <a:pt x="786" y="14"/>
                  </a:lnTo>
                  <a:lnTo>
                    <a:pt x="786" y="12"/>
                  </a:lnTo>
                  <a:lnTo>
                    <a:pt x="788" y="10"/>
                  </a:lnTo>
                  <a:lnTo>
                    <a:pt x="788" y="7"/>
                  </a:lnTo>
                  <a:lnTo>
                    <a:pt x="786" y="5"/>
                  </a:lnTo>
                  <a:lnTo>
                    <a:pt x="786" y="2"/>
                  </a:lnTo>
                  <a:lnTo>
                    <a:pt x="783" y="0"/>
                  </a:lnTo>
                  <a:lnTo>
                    <a:pt x="776" y="0"/>
                  </a:lnTo>
                  <a:lnTo>
                    <a:pt x="7" y="181"/>
                  </a:lnTo>
                  <a:close/>
                </a:path>
              </a:pathLst>
            </a:custGeom>
            <a:solidFill>
              <a:srgbClr val="0000FF"/>
            </a:solidFill>
            <a:ln w="9525">
              <a:noFill/>
              <a:round/>
              <a:headEnd/>
              <a:tailEnd/>
            </a:ln>
          </p:spPr>
          <p:txBody>
            <a:bodyPr/>
            <a:lstStyle/>
            <a:p>
              <a:pPr>
                <a:buNone/>
              </a:pPr>
              <a:endParaRPr lang="en-US"/>
            </a:p>
          </p:txBody>
        </p:sp>
        <p:sp>
          <p:nvSpPr>
            <p:cNvPr id="35885" name="Freeform 44"/>
            <p:cNvSpPr>
              <a:spLocks/>
            </p:cNvSpPr>
            <p:nvPr/>
          </p:nvSpPr>
          <p:spPr bwMode="auto">
            <a:xfrm>
              <a:off x="2623" y="2581"/>
              <a:ext cx="744" cy="246"/>
            </a:xfrm>
            <a:custGeom>
              <a:avLst/>
              <a:gdLst>
                <a:gd name="T0" fmla="*/ 5 w 744"/>
                <a:gd name="T1" fmla="*/ 227 h 246"/>
                <a:gd name="T2" fmla="*/ 2 w 744"/>
                <a:gd name="T3" fmla="*/ 227 h 246"/>
                <a:gd name="T4" fmla="*/ 2 w 744"/>
                <a:gd name="T5" fmla="*/ 229 h 246"/>
                <a:gd name="T6" fmla="*/ 0 w 744"/>
                <a:gd name="T7" fmla="*/ 232 h 246"/>
                <a:gd name="T8" fmla="*/ 0 w 744"/>
                <a:gd name="T9" fmla="*/ 241 h 246"/>
                <a:gd name="T10" fmla="*/ 2 w 744"/>
                <a:gd name="T11" fmla="*/ 244 h 246"/>
                <a:gd name="T12" fmla="*/ 5 w 744"/>
                <a:gd name="T13" fmla="*/ 244 h 246"/>
                <a:gd name="T14" fmla="*/ 7 w 744"/>
                <a:gd name="T15" fmla="*/ 246 h 246"/>
                <a:gd name="T16" fmla="*/ 10 w 744"/>
                <a:gd name="T17" fmla="*/ 246 h 246"/>
                <a:gd name="T18" fmla="*/ 12 w 744"/>
                <a:gd name="T19" fmla="*/ 244 h 246"/>
                <a:gd name="T20" fmla="*/ 737 w 744"/>
                <a:gd name="T21" fmla="*/ 17 h 246"/>
                <a:gd name="T22" fmla="*/ 740 w 744"/>
                <a:gd name="T23" fmla="*/ 17 h 246"/>
                <a:gd name="T24" fmla="*/ 742 w 744"/>
                <a:gd name="T25" fmla="*/ 15 h 246"/>
                <a:gd name="T26" fmla="*/ 742 w 744"/>
                <a:gd name="T27" fmla="*/ 12 h 246"/>
                <a:gd name="T28" fmla="*/ 744 w 744"/>
                <a:gd name="T29" fmla="*/ 10 h 246"/>
                <a:gd name="T30" fmla="*/ 744 w 744"/>
                <a:gd name="T31" fmla="*/ 8 h 246"/>
                <a:gd name="T32" fmla="*/ 742 w 744"/>
                <a:gd name="T33" fmla="*/ 5 h 246"/>
                <a:gd name="T34" fmla="*/ 742 w 744"/>
                <a:gd name="T35" fmla="*/ 3 h 246"/>
                <a:gd name="T36" fmla="*/ 740 w 744"/>
                <a:gd name="T37" fmla="*/ 3 h 246"/>
                <a:gd name="T38" fmla="*/ 737 w 744"/>
                <a:gd name="T39" fmla="*/ 0 h 246"/>
                <a:gd name="T40" fmla="*/ 730 w 744"/>
                <a:gd name="T41" fmla="*/ 0 h 246"/>
                <a:gd name="T42" fmla="*/ 5 w 744"/>
                <a:gd name="T43" fmla="*/ 22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4"/>
                <a:gd name="T67" fmla="*/ 0 h 246"/>
                <a:gd name="T68" fmla="*/ 744 w 744"/>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4" h="246">
                  <a:moveTo>
                    <a:pt x="5" y="227"/>
                  </a:moveTo>
                  <a:lnTo>
                    <a:pt x="2" y="227"/>
                  </a:lnTo>
                  <a:lnTo>
                    <a:pt x="2" y="229"/>
                  </a:lnTo>
                  <a:lnTo>
                    <a:pt x="0" y="232"/>
                  </a:lnTo>
                  <a:lnTo>
                    <a:pt x="0" y="241"/>
                  </a:lnTo>
                  <a:lnTo>
                    <a:pt x="2" y="244"/>
                  </a:lnTo>
                  <a:lnTo>
                    <a:pt x="5" y="244"/>
                  </a:lnTo>
                  <a:lnTo>
                    <a:pt x="7" y="246"/>
                  </a:lnTo>
                  <a:lnTo>
                    <a:pt x="10" y="246"/>
                  </a:lnTo>
                  <a:lnTo>
                    <a:pt x="12" y="244"/>
                  </a:lnTo>
                  <a:lnTo>
                    <a:pt x="737" y="17"/>
                  </a:lnTo>
                  <a:lnTo>
                    <a:pt x="740" y="17"/>
                  </a:lnTo>
                  <a:lnTo>
                    <a:pt x="742" y="15"/>
                  </a:lnTo>
                  <a:lnTo>
                    <a:pt x="742" y="12"/>
                  </a:lnTo>
                  <a:lnTo>
                    <a:pt x="744" y="10"/>
                  </a:lnTo>
                  <a:lnTo>
                    <a:pt x="744" y="8"/>
                  </a:lnTo>
                  <a:lnTo>
                    <a:pt x="742" y="5"/>
                  </a:lnTo>
                  <a:lnTo>
                    <a:pt x="742" y="3"/>
                  </a:lnTo>
                  <a:lnTo>
                    <a:pt x="740" y="3"/>
                  </a:lnTo>
                  <a:lnTo>
                    <a:pt x="737" y="0"/>
                  </a:lnTo>
                  <a:lnTo>
                    <a:pt x="730" y="0"/>
                  </a:lnTo>
                  <a:lnTo>
                    <a:pt x="5" y="227"/>
                  </a:lnTo>
                  <a:close/>
                </a:path>
              </a:pathLst>
            </a:custGeom>
            <a:solidFill>
              <a:srgbClr val="0000FF"/>
            </a:solidFill>
            <a:ln w="9525">
              <a:noFill/>
              <a:round/>
              <a:headEnd/>
              <a:tailEnd/>
            </a:ln>
          </p:spPr>
          <p:txBody>
            <a:bodyPr/>
            <a:lstStyle/>
            <a:p>
              <a:pPr>
                <a:buNone/>
              </a:pPr>
              <a:endParaRPr lang="en-US"/>
            </a:p>
          </p:txBody>
        </p:sp>
        <p:sp>
          <p:nvSpPr>
            <p:cNvPr id="35886" name="Freeform 45"/>
            <p:cNvSpPr>
              <a:spLocks/>
            </p:cNvSpPr>
            <p:nvPr/>
          </p:nvSpPr>
          <p:spPr bwMode="auto">
            <a:xfrm>
              <a:off x="4025" y="2085"/>
              <a:ext cx="742" cy="154"/>
            </a:xfrm>
            <a:custGeom>
              <a:avLst/>
              <a:gdLst>
                <a:gd name="T0" fmla="*/ 8 w 742"/>
                <a:gd name="T1" fmla="*/ 135 h 154"/>
                <a:gd name="T2" fmla="*/ 5 w 742"/>
                <a:gd name="T3" fmla="*/ 135 h 154"/>
                <a:gd name="T4" fmla="*/ 3 w 742"/>
                <a:gd name="T5" fmla="*/ 137 h 154"/>
                <a:gd name="T6" fmla="*/ 0 w 742"/>
                <a:gd name="T7" fmla="*/ 137 h 154"/>
                <a:gd name="T8" fmla="*/ 0 w 742"/>
                <a:gd name="T9" fmla="*/ 147 h 154"/>
                <a:gd name="T10" fmla="*/ 3 w 742"/>
                <a:gd name="T11" fmla="*/ 149 h 154"/>
                <a:gd name="T12" fmla="*/ 3 w 742"/>
                <a:gd name="T13" fmla="*/ 152 h 154"/>
                <a:gd name="T14" fmla="*/ 5 w 742"/>
                <a:gd name="T15" fmla="*/ 152 h 154"/>
                <a:gd name="T16" fmla="*/ 8 w 742"/>
                <a:gd name="T17" fmla="*/ 154 h 154"/>
                <a:gd name="T18" fmla="*/ 10 w 742"/>
                <a:gd name="T19" fmla="*/ 154 h 154"/>
                <a:gd name="T20" fmla="*/ 733 w 742"/>
                <a:gd name="T21" fmla="*/ 19 h 154"/>
                <a:gd name="T22" fmla="*/ 735 w 742"/>
                <a:gd name="T23" fmla="*/ 17 h 154"/>
                <a:gd name="T24" fmla="*/ 738 w 742"/>
                <a:gd name="T25" fmla="*/ 17 h 154"/>
                <a:gd name="T26" fmla="*/ 740 w 742"/>
                <a:gd name="T27" fmla="*/ 14 h 154"/>
                <a:gd name="T28" fmla="*/ 740 w 742"/>
                <a:gd name="T29" fmla="*/ 12 h 154"/>
                <a:gd name="T30" fmla="*/ 742 w 742"/>
                <a:gd name="T31" fmla="*/ 10 h 154"/>
                <a:gd name="T32" fmla="*/ 742 w 742"/>
                <a:gd name="T33" fmla="*/ 7 h 154"/>
                <a:gd name="T34" fmla="*/ 740 w 742"/>
                <a:gd name="T35" fmla="*/ 5 h 154"/>
                <a:gd name="T36" fmla="*/ 740 w 742"/>
                <a:gd name="T37" fmla="*/ 2 h 154"/>
                <a:gd name="T38" fmla="*/ 738 w 742"/>
                <a:gd name="T39" fmla="*/ 0 h 154"/>
                <a:gd name="T40" fmla="*/ 730 w 742"/>
                <a:gd name="T41" fmla="*/ 0 h 154"/>
                <a:gd name="T42" fmla="*/ 8 w 742"/>
                <a:gd name="T43" fmla="*/ 135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2"/>
                <a:gd name="T67" fmla="*/ 0 h 154"/>
                <a:gd name="T68" fmla="*/ 742 w 74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2" h="154">
                  <a:moveTo>
                    <a:pt x="8" y="135"/>
                  </a:moveTo>
                  <a:lnTo>
                    <a:pt x="5" y="135"/>
                  </a:lnTo>
                  <a:lnTo>
                    <a:pt x="3" y="137"/>
                  </a:lnTo>
                  <a:lnTo>
                    <a:pt x="0" y="137"/>
                  </a:lnTo>
                  <a:lnTo>
                    <a:pt x="0" y="147"/>
                  </a:lnTo>
                  <a:lnTo>
                    <a:pt x="3" y="149"/>
                  </a:lnTo>
                  <a:lnTo>
                    <a:pt x="3" y="152"/>
                  </a:lnTo>
                  <a:lnTo>
                    <a:pt x="5" y="152"/>
                  </a:lnTo>
                  <a:lnTo>
                    <a:pt x="8" y="154"/>
                  </a:lnTo>
                  <a:lnTo>
                    <a:pt x="10" y="154"/>
                  </a:lnTo>
                  <a:lnTo>
                    <a:pt x="733" y="19"/>
                  </a:lnTo>
                  <a:lnTo>
                    <a:pt x="735" y="17"/>
                  </a:lnTo>
                  <a:lnTo>
                    <a:pt x="738" y="17"/>
                  </a:lnTo>
                  <a:lnTo>
                    <a:pt x="740" y="14"/>
                  </a:lnTo>
                  <a:lnTo>
                    <a:pt x="740" y="12"/>
                  </a:lnTo>
                  <a:lnTo>
                    <a:pt x="742" y="10"/>
                  </a:lnTo>
                  <a:lnTo>
                    <a:pt x="742" y="7"/>
                  </a:lnTo>
                  <a:lnTo>
                    <a:pt x="740" y="5"/>
                  </a:lnTo>
                  <a:lnTo>
                    <a:pt x="740" y="2"/>
                  </a:lnTo>
                  <a:lnTo>
                    <a:pt x="738" y="0"/>
                  </a:lnTo>
                  <a:lnTo>
                    <a:pt x="730" y="0"/>
                  </a:lnTo>
                  <a:lnTo>
                    <a:pt x="8" y="135"/>
                  </a:lnTo>
                  <a:close/>
                </a:path>
              </a:pathLst>
            </a:custGeom>
            <a:solidFill>
              <a:srgbClr val="0000FF"/>
            </a:solidFill>
            <a:ln w="9525">
              <a:noFill/>
              <a:round/>
              <a:headEnd/>
              <a:tailEnd/>
            </a:ln>
          </p:spPr>
          <p:txBody>
            <a:bodyPr/>
            <a:lstStyle/>
            <a:p>
              <a:pPr>
                <a:buNone/>
              </a:pPr>
              <a:endParaRPr lang="en-US"/>
            </a:p>
          </p:txBody>
        </p:sp>
        <p:sp>
          <p:nvSpPr>
            <p:cNvPr id="35887" name="Freeform 46"/>
            <p:cNvSpPr>
              <a:spLocks/>
            </p:cNvSpPr>
            <p:nvPr/>
          </p:nvSpPr>
          <p:spPr bwMode="auto">
            <a:xfrm>
              <a:off x="3348" y="2220"/>
              <a:ext cx="697" cy="381"/>
            </a:xfrm>
            <a:custGeom>
              <a:avLst/>
              <a:gdLst>
                <a:gd name="T0" fmla="*/ 5 w 697"/>
                <a:gd name="T1" fmla="*/ 361 h 381"/>
                <a:gd name="T2" fmla="*/ 0 w 697"/>
                <a:gd name="T3" fmla="*/ 366 h 381"/>
                <a:gd name="T4" fmla="*/ 0 w 697"/>
                <a:gd name="T5" fmla="*/ 376 h 381"/>
                <a:gd name="T6" fmla="*/ 3 w 697"/>
                <a:gd name="T7" fmla="*/ 376 h 381"/>
                <a:gd name="T8" fmla="*/ 7 w 697"/>
                <a:gd name="T9" fmla="*/ 381 h 381"/>
                <a:gd name="T10" fmla="*/ 12 w 697"/>
                <a:gd name="T11" fmla="*/ 381 h 381"/>
                <a:gd name="T12" fmla="*/ 15 w 697"/>
                <a:gd name="T13" fmla="*/ 378 h 381"/>
                <a:gd name="T14" fmla="*/ 692 w 697"/>
                <a:gd name="T15" fmla="*/ 17 h 381"/>
                <a:gd name="T16" fmla="*/ 694 w 697"/>
                <a:gd name="T17" fmla="*/ 14 h 381"/>
                <a:gd name="T18" fmla="*/ 694 w 697"/>
                <a:gd name="T19" fmla="*/ 12 h 381"/>
                <a:gd name="T20" fmla="*/ 697 w 697"/>
                <a:gd name="T21" fmla="*/ 9 h 381"/>
                <a:gd name="T22" fmla="*/ 697 w 697"/>
                <a:gd name="T23" fmla="*/ 7 h 381"/>
                <a:gd name="T24" fmla="*/ 694 w 697"/>
                <a:gd name="T25" fmla="*/ 5 h 381"/>
                <a:gd name="T26" fmla="*/ 694 w 697"/>
                <a:gd name="T27" fmla="*/ 2 h 381"/>
                <a:gd name="T28" fmla="*/ 692 w 697"/>
                <a:gd name="T29" fmla="*/ 0 h 381"/>
                <a:gd name="T30" fmla="*/ 682 w 697"/>
                <a:gd name="T31" fmla="*/ 0 h 381"/>
                <a:gd name="T32" fmla="*/ 5 w 697"/>
                <a:gd name="T33" fmla="*/ 361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7"/>
                <a:gd name="T52" fmla="*/ 0 h 381"/>
                <a:gd name="T53" fmla="*/ 697 w 697"/>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7" h="381">
                  <a:moveTo>
                    <a:pt x="5" y="361"/>
                  </a:moveTo>
                  <a:lnTo>
                    <a:pt x="0" y="366"/>
                  </a:lnTo>
                  <a:lnTo>
                    <a:pt x="0" y="376"/>
                  </a:lnTo>
                  <a:lnTo>
                    <a:pt x="3" y="376"/>
                  </a:lnTo>
                  <a:lnTo>
                    <a:pt x="7" y="381"/>
                  </a:lnTo>
                  <a:lnTo>
                    <a:pt x="12" y="381"/>
                  </a:lnTo>
                  <a:lnTo>
                    <a:pt x="15" y="378"/>
                  </a:lnTo>
                  <a:lnTo>
                    <a:pt x="692" y="17"/>
                  </a:lnTo>
                  <a:lnTo>
                    <a:pt x="694" y="14"/>
                  </a:lnTo>
                  <a:lnTo>
                    <a:pt x="694" y="12"/>
                  </a:lnTo>
                  <a:lnTo>
                    <a:pt x="697" y="9"/>
                  </a:lnTo>
                  <a:lnTo>
                    <a:pt x="697" y="7"/>
                  </a:lnTo>
                  <a:lnTo>
                    <a:pt x="694" y="5"/>
                  </a:lnTo>
                  <a:lnTo>
                    <a:pt x="694" y="2"/>
                  </a:lnTo>
                  <a:lnTo>
                    <a:pt x="692" y="0"/>
                  </a:lnTo>
                  <a:lnTo>
                    <a:pt x="682" y="0"/>
                  </a:lnTo>
                  <a:lnTo>
                    <a:pt x="5" y="361"/>
                  </a:lnTo>
                  <a:close/>
                </a:path>
              </a:pathLst>
            </a:custGeom>
            <a:solidFill>
              <a:srgbClr val="0000FF"/>
            </a:solidFill>
            <a:ln w="9525">
              <a:noFill/>
              <a:round/>
              <a:headEnd/>
              <a:tailEnd/>
            </a:ln>
          </p:spPr>
          <p:txBody>
            <a:bodyPr/>
            <a:lstStyle/>
            <a:p>
              <a:pPr>
                <a:buNone/>
              </a:pPr>
              <a:endParaRPr lang="en-US"/>
            </a:p>
          </p:txBody>
        </p:sp>
        <p:sp>
          <p:nvSpPr>
            <p:cNvPr id="35888" name="Freeform 47"/>
            <p:cNvSpPr>
              <a:spLocks/>
            </p:cNvSpPr>
            <p:nvPr/>
          </p:nvSpPr>
          <p:spPr bwMode="auto">
            <a:xfrm>
              <a:off x="1447" y="1813"/>
              <a:ext cx="561" cy="19"/>
            </a:xfrm>
            <a:custGeom>
              <a:avLst/>
              <a:gdLst>
                <a:gd name="T0" fmla="*/ 10 w 561"/>
                <a:gd name="T1" fmla="*/ 0 h 19"/>
                <a:gd name="T2" fmla="*/ 5 w 561"/>
                <a:gd name="T3" fmla="*/ 0 h 19"/>
                <a:gd name="T4" fmla="*/ 0 w 561"/>
                <a:gd name="T5" fmla="*/ 4 h 19"/>
                <a:gd name="T6" fmla="*/ 0 w 561"/>
                <a:gd name="T7" fmla="*/ 14 h 19"/>
                <a:gd name="T8" fmla="*/ 2 w 561"/>
                <a:gd name="T9" fmla="*/ 14 h 19"/>
                <a:gd name="T10" fmla="*/ 5 w 561"/>
                <a:gd name="T11" fmla="*/ 16 h 19"/>
                <a:gd name="T12" fmla="*/ 7 w 561"/>
                <a:gd name="T13" fmla="*/ 16 h 19"/>
                <a:gd name="T14" fmla="*/ 10 w 561"/>
                <a:gd name="T15" fmla="*/ 19 h 19"/>
                <a:gd name="T16" fmla="*/ 552 w 561"/>
                <a:gd name="T17" fmla="*/ 19 h 19"/>
                <a:gd name="T18" fmla="*/ 554 w 561"/>
                <a:gd name="T19" fmla="*/ 16 h 19"/>
                <a:gd name="T20" fmla="*/ 557 w 561"/>
                <a:gd name="T21" fmla="*/ 16 h 19"/>
                <a:gd name="T22" fmla="*/ 557 w 561"/>
                <a:gd name="T23" fmla="*/ 14 h 19"/>
                <a:gd name="T24" fmla="*/ 559 w 561"/>
                <a:gd name="T25" fmla="*/ 14 h 19"/>
                <a:gd name="T26" fmla="*/ 559 w 561"/>
                <a:gd name="T27" fmla="*/ 12 h 19"/>
                <a:gd name="T28" fmla="*/ 561 w 561"/>
                <a:gd name="T29" fmla="*/ 9 h 19"/>
                <a:gd name="T30" fmla="*/ 559 w 561"/>
                <a:gd name="T31" fmla="*/ 7 h 19"/>
                <a:gd name="T32" fmla="*/ 559 w 561"/>
                <a:gd name="T33" fmla="*/ 4 h 19"/>
                <a:gd name="T34" fmla="*/ 557 w 561"/>
                <a:gd name="T35" fmla="*/ 2 h 19"/>
                <a:gd name="T36" fmla="*/ 557 w 561"/>
                <a:gd name="T37" fmla="*/ 0 h 19"/>
                <a:gd name="T38" fmla="*/ 552 w 561"/>
                <a:gd name="T39" fmla="*/ 0 h 19"/>
                <a:gd name="T40" fmla="*/ 10 w 561"/>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1"/>
                <a:gd name="T64" fmla="*/ 0 h 19"/>
                <a:gd name="T65" fmla="*/ 561 w 561"/>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1" h="19">
                  <a:moveTo>
                    <a:pt x="10" y="0"/>
                  </a:moveTo>
                  <a:lnTo>
                    <a:pt x="5" y="0"/>
                  </a:lnTo>
                  <a:lnTo>
                    <a:pt x="0" y="4"/>
                  </a:lnTo>
                  <a:lnTo>
                    <a:pt x="0" y="14"/>
                  </a:lnTo>
                  <a:lnTo>
                    <a:pt x="2" y="14"/>
                  </a:lnTo>
                  <a:lnTo>
                    <a:pt x="5" y="16"/>
                  </a:lnTo>
                  <a:lnTo>
                    <a:pt x="7" y="16"/>
                  </a:lnTo>
                  <a:lnTo>
                    <a:pt x="10" y="19"/>
                  </a:lnTo>
                  <a:lnTo>
                    <a:pt x="552" y="19"/>
                  </a:lnTo>
                  <a:lnTo>
                    <a:pt x="554" y="16"/>
                  </a:lnTo>
                  <a:lnTo>
                    <a:pt x="557" y="16"/>
                  </a:lnTo>
                  <a:lnTo>
                    <a:pt x="557" y="14"/>
                  </a:lnTo>
                  <a:lnTo>
                    <a:pt x="559" y="14"/>
                  </a:lnTo>
                  <a:lnTo>
                    <a:pt x="559" y="12"/>
                  </a:lnTo>
                  <a:lnTo>
                    <a:pt x="561" y="9"/>
                  </a:lnTo>
                  <a:lnTo>
                    <a:pt x="559" y="7"/>
                  </a:lnTo>
                  <a:lnTo>
                    <a:pt x="559" y="4"/>
                  </a:lnTo>
                  <a:lnTo>
                    <a:pt x="557" y="2"/>
                  </a:lnTo>
                  <a:lnTo>
                    <a:pt x="557" y="0"/>
                  </a:lnTo>
                  <a:lnTo>
                    <a:pt x="552" y="0"/>
                  </a:lnTo>
                  <a:lnTo>
                    <a:pt x="10" y="0"/>
                  </a:lnTo>
                  <a:close/>
                </a:path>
              </a:pathLst>
            </a:custGeom>
            <a:solidFill>
              <a:srgbClr val="000000"/>
            </a:solidFill>
            <a:ln w="9525">
              <a:noFill/>
              <a:round/>
              <a:headEnd/>
              <a:tailEnd/>
            </a:ln>
          </p:spPr>
          <p:txBody>
            <a:bodyPr/>
            <a:lstStyle/>
            <a:p>
              <a:pPr>
                <a:buNone/>
              </a:pPr>
              <a:endParaRPr lang="en-US"/>
            </a:p>
          </p:txBody>
        </p:sp>
        <p:sp>
          <p:nvSpPr>
            <p:cNvPr id="35889" name="Rectangle 48"/>
            <p:cNvSpPr>
              <a:spLocks noChangeArrowheads="1"/>
            </p:cNvSpPr>
            <p:nvPr/>
          </p:nvSpPr>
          <p:spPr bwMode="auto">
            <a:xfrm>
              <a:off x="2090" y="1740"/>
              <a:ext cx="741" cy="252"/>
            </a:xfrm>
            <a:prstGeom prst="rect">
              <a:avLst/>
            </a:prstGeom>
            <a:noFill/>
            <a:ln w="9525">
              <a:noFill/>
              <a:miter lim="800000"/>
              <a:headEnd/>
              <a:tailEnd/>
            </a:ln>
          </p:spPr>
          <p:txBody>
            <a:bodyPr wrap="none" lIns="0" tIns="0" rIns="0" bIns="0">
              <a:spAutoFit/>
            </a:bodyPr>
            <a:lstStyle/>
            <a:p>
              <a:pPr>
                <a:buNone/>
              </a:pPr>
              <a:r>
                <a:rPr lang="en-US" sz="2600" b="0">
                  <a:solidFill>
                    <a:srgbClr val="000000"/>
                  </a:solidFill>
                  <a:latin typeface="CG Times" charset="0"/>
                </a:rPr>
                <a:t>Ave. PA</a:t>
              </a:r>
              <a:endParaRPr lang="en-US" b="0">
                <a:latin typeface="Arial Black" pitchFamily="34" charset="0"/>
              </a:endParaRPr>
            </a:p>
          </p:txBody>
        </p:sp>
        <p:sp>
          <p:nvSpPr>
            <p:cNvPr id="35890" name="Text Box 49"/>
            <p:cNvSpPr txBox="1">
              <a:spLocks noChangeArrowheads="1"/>
            </p:cNvSpPr>
            <p:nvPr/>
          </p:nvSpPr>
          <p:spPr bwMode="auto">
            <a:xfrm>
              <a:off x="1680" y="3984"/>
              <a:ext cx="3456" cy="250"/>
            </a:xfrm>
            <a:prstGeom prst="rect">
              <a:avLst/>
            </a:prstGeom>
            <a:noFill/>
            <a:ln w="9525">
              <a:noFill/>
              <a:miter lim="800000"/>
              <a:headEnd/>
              <a:tailEnd/>
            </a:ln>
          </p:spPr>
          <p:txBody>
            <a:bodyPr>
              <a:spAutoFit/>
            </a:bodyPr>
            <a:lstStyle/>
            <a:p>
              <a:pPr eaLnBrk="0" hangingPunct="0">
                <a:spcBef>
                  <a:spcPct val="50000"/>
                </a:spcBef>
                <a:buNone/>
              </a:pPr>
              <a:r>
                <a:rPr lang="en-US" sz="2000" b="0" dirty="0">
                  <a:solidFill>
                    <a:schemeClr val="bg1">
                      <a:lumMod val="20000"/>
                      <a:lumOff val="80000"/>
                    </a:schemeClr>
                  </a:solidFill>
                  <a:latin typeface="Times New Roman" pitchFamily="18" charset="0"/>
                </a:rPr>
                <a:t>GRADE LEVEL CORRESPONDING TO AGE</a:t>
              </a:r>
              <a:endParaRPr lang="en-US" b="0" dirty="0">
                <a:solidFill>
                  <a:schemeClr val="bg1">
                    <a:lumMod val="20000"/>
                    <a:lumOff val="80000"/>
                  </a:schemeClr>
                </a:solidFill>
                <a:latin typeface="Times New Roman" pitchFamily="18" charset="0"/>
              </a:endParaRPr>
            </a:p>
          </p:txBody>
        </p:sp>
        <p:sp>
          <p:nvSpPr>
            <p:cNvPr id="35891" name="Text Box 50"/>
            <p:cNvSpPr txBox="1">
              <a:spLocks noChangeArrowheads="1"/>
            </p:cNvSpPr>
            <p:nvPr/>
          </p:nvSpPr>
          <p:spPr bwMode="auto">
            <a:xfrm>
              <a:off x="1104" y="3792"/>
              <a:ext cx="4224" cy="271"/>
            </a:xfrm>
            <a:prstGeom prst="rect">
              <a:avLst/>
            </a:prstGeom>
            <a:noFill/>
            <a:ln w="9525">
              <a:noFill/>
              <a:miter lim="800000"/>
              <a:headEnd/>
              <a:tailEnd/>
            </a:ln>
          </p:spPr>
          <p:txBody>
            <a:bodyPr>
              <a:spAutoFit/>
            </a:bodyPr>
            <a:lstStyle/>
            <a:p>
              <a:pPr eaLnBrk="0" hangingPunct="0">
                <a:spcBef>
                  <a:spcPct val="50000"/>
                </a:spcBef>
                <a:buNone/>
              </a:pPr>
              <a:r>
                <a:rPr lang="en-US" b="0" dirty="0">
                  <a:solidFill>
                    <a:schemeClr val="bg1">
                      <a:lumMod val="20000"/>
                      <a:lumOff val="80000"/>
                    </a:schemeClr>
                  </a:solidFill>
                  <a:latin typeface="Times New Roman" pitchFamily="18" charset="0"/>
                </a:rPr>
                <a:t>	 </a:t>
              </a:r>
              <a:r>
                <a:rPr lang="en-US" sz="2000" b="0" dirty="0">
                  <a:solidFill>
                    <a:schemeClr val="bg1">
                      <a:lumMod val="20000"/>
                      <a:lumOff val="80000"/>
                    </a:schemeClr>
                  </a:solidFill>
                  <a:latin typeface="Times New Roman" pitchFamily="18" charset="0"/>
                </a:rPr>
                <a:t>1	     2	       3		4	  5</a:t>
              </a:r>
            </a:p>
          </p:txBody>
        </p:sp>
        <p:sp>
          <p:nvSpPr>
            <p:cNvPr id="35892" name="Text Box 51"/>
            <p:cNvSpPr txBox="1">
              <a:spLocks noChangeArrowheads="1"/>
            </p:cNvSpPr>
            <p:nvPr/>
          </p:nvSpPr>
          <p:spPr bwMode="auto">
            <a:xfrm rot="16200000">
              <a:off x="-343" y="2011"/>
              <a:ext cx="2259" cy="252"/>
            </a:xfrm>
            <a:prstGeom prst="rect">
              <a:avLst/>
            </a:prstGeom>
            <a:noFill/>
            <a:ln w="9525">
              <a:noFill/>
              <a:miter lim="800000"/>
              <a:headEnd/>
              <a:tailEnd/>
            </a:ln>
          </p:spPr>
          <p:txBody>
            <a:bodyPr>
              <a:spAutoFit/>
            </a:bodyPr>
            <a:lstStyle/>
            <a:p>
              <a:pPr eaLnBrk="0" hangingPunct="0">
                <a:spcBef>
                  <a:spcPct val="50000"/>
                </a:spcBef>
                <a:buNone/>
              </a:pPr>
              <a:r>
                <a:rPr lang="en-US" sz="2000" b="0" dirty="0">
                  <a:solidFill>
                    <a:schemeClr val="bg1">
                      <a:lumMod val="20000"/>
                      <a:lumOff val="80000"/>
                    </a:schemeClr>
                  </a:solidFill>
                  <a:latin typeface="Times New Roman" pitchFamily="18" charset="0"/>
                </a:rPr>
                <a:t>READING GRADE LEVEL</a:t>
              </a:r>
              <a:endParaRPr lang="en-US" b="0" dirty="0">
                <a:solidFill>
                  <a:schemeClr val="bg1">
                    <a:lumMod val="20000"/>
                    <a:lumOff val="80000"/>
                  </a:schemeClr>
                </a:solidFill>
                <a:latin typeface="Times New Roman" pitchFamily="18" charset="0"/>
              </a:endParaRPr>
            </a:p>
          </p:txBody>
        </p:sp>
        <p:sp>
          <p:nvSpPr>
            <p:cNvPr id="35893" name="Line 52"/>
            <p:cNvSpPr>
              <a:spLocks noChangeShapeType="1"/>
            </p:cNvSpPr>
            <p:nvPr/>
          </p:nvSpPr>
          <p:spPr bwMode="auto">
            <a:xfrm flipV="1">
              <a:off x="1872" y="2400"/>
              <a:ext cx="768" cy="432"/>
            </a:xfrm>
            <a:prstGeom prst="line">
              <a:avLst/>
            </a:prstGeom>
            <a:noFill/>
            <a:ln w="76200">
              <a:solidFill>
                <a:srgbClr val="FF0000"/>
              </a:solidFill>
              <a:round/>
              <a:headEnd/>
              <a:tailEnd/>
            </a:ln>
          </p:spPr>
          <p:txBody>
            <a:bodyPr wrap="none" anchor="ctr"/>
            <a:lstStyle/>
            <a:p>
              <a:pPr>
                <a:buNone/>
              </a:pPr>
              <a:endParaRPr lang="en-US"/>
            </a:p>
          </p:txBody>
        </p:sp>
        <p:sp>
          <p:nvSpPr>
            <p:cNvPr id="35894" name="Line 53"/>
            <p:cNvSpPr>
              <a:spLocks noChangeShapeType="1"/>
            </p:cNvSpPr>
            <p:nvPr/>
          </p:nvSpPr>
          <p:spPr bwMode="auto">
            <a:xfrm flipV="1">
              <a:off x="2640" y="1968"/>
              <a:ext cx="672" cy="432"/>
            </a:xfrm>
            <a:prstGeom prst="line">
              <a:avLst/>
            </a:prstGeom>
            <a:noFill/>
            <a:ln w="76200">
              <a:solidFill>
                <a:srgbClr val="FF0000"/>
              </a:solidFill>
              <a:round/>
              <a:headEnd/>
              <a:tailEnd/>
            </a:ln>
          </p:spPr>
          <p:txBody>
            <a:bodyPr wrap="none" anchor="ctr"/>
            <a:lstStyle/>
            <a:p>
              <a:pPr>
                <a:buNone/>
              </a:pPr>
              <a:endParaRPr lang="en-US"/>
            </a:p>
          </p:txBody>
        </p:sp>
        <p:sp>
          <p:nvSpPr>
            <p:cNvPr id="35895" name="Line 54"/>
            <p:cNvSpPr>
              <a:spLocks noChangeShapeType="1"/>
            </p:cNvSpPr>
            <p:nvPr/>
          </p:nvSpPr>
          <p:spPr bwMode="auto">
            <a:xfrm flipV="1">
              <a:off x="3312" y="1536"/>
              <a:ext cx="720" cy="432"/>
            </a:xfrm>
            <a:prstGeom prst="line">
              <a:avLst/>
            </a:prstGeom>
            <a:noFill/>
            <a:ln w="76200">
              <a:solidFill>
                <a:srgbClr val="FF0000"/>
              </a:solidFill>
              <a:round/>
              <a:headEnd/>
              <a:tailEnd/>
            </a:ln>
          </p:spPr>
          <p:txBody>
            <a:bodyPr wrap="none" anchor="ctr"/>
            <a:lstStyle/>
            <a:p>
              <a:pPr>
                <a:buNone/>
              </a:pPr>
              <a:endParaRPr lang="en-US"/>
            </a:p>
          </p:txBody>
        </p:sp>
        <p:sp>
          <p:nvSpPr>
            <p:cNvPr id="35896" name="Line 55"/>
            <p:cNvSpPr>
              <a:spLocks noChangeShapeType="1"/>
            </p:cNvSpPr>
            <p:nvPr/>
          </p:nvSpPr>
          <p:spPr bwMode="auto">
            <a:xfrm flipV="1">
              <a:off x="4032" y="1296"/>
              <a:ext cx="720" cy="240"/>
            </a:xfrm>
            <a:prstGeom prst="line">
              <a:avLst/>
            </a:prstGeom>
            <a:noFill/>
            <a:ln w="76200">
              <a:solidFill>
                <a:srgbClr val="FF0000"/>
              </a:solidFill>
              <a:round/>
              <a:headEnd/>
              <a:tailEnd/>
            </a:ln>
          </p:spPr>
          <p:txBody>
            <a:bodyPr wrap="none" anchor="ctr"/>
            <a:lstStyle/>
            <a:p>
              <a:pPr>
                <a:buNone/>
              </a:pPr>
              <a:endParaRPr lang="en-US"/>
            </a:p>
          </p:txBody>
        </p:sp>
        <p:sp>
          <p:nvSpPr>
            <p:cNvPr id="35897" name="Line 56"/>
            <p:cNvSpPr>
              <a:spLocks noChangeShapeType="1"/>
            </p:cNvSpPr>
            <p:nvPr/>
          </p:nvSpPr>
          <p:spPr bwMode="auto">
            <a:xfrm flipV="1">
              <a:off x="1872" y="2823"/>
              <a:ext cx="768" cy="192"/>
            </a:xfrm>
            <a:prstGeom prst="line">
              <a:avLst/>
            </a:prstGeom>
            <a:noFill/>
            <a:ln w="76200">
              <a:solidFill>
                <a:srgbClr val="FFFF66"/>
              </a:solidFill>
              <a:round/>
              <a:headEnd/>
              <a:tailEnd/>
            </a:ln>
          </p:spPr>
          <p:txBody>
            <a:bodyPr wrap="none" anchor="ctr"/>
            <a:lstStyle/>
            <a:p>
              <a:pPr>
                <a:buNone/>
              </a:pPr>
              <a:endParaRPr lang="en-US"/>
            </a:p>
          </p:txBody>
        </p:sp>
        <p:sp>
          <p:nvSpPr>
            <p:cNvPr id="35898" name="Line 57"/>
            <p:cNvSpPr>
              <a:spLocks noChangeShapeType="1"/>
            </p:cNvSpPr>
            <p:nvPr/>
          </p:nvSpPr>
          <p:spPr bwMode="auto">
            <a:xfrm flipV="1">
              <a:off x="2640" y="2610"/>
              <a:ext cx="672" cy="222"/>
            </a:xfrm>
            <a:prstGeom prst="line">
              <a:avLst/>
            </a:prstGeom>
            <a:noFill/>
            <a:ln w="76200">
              <a:solidFill>
                <a:srgbClr val="FFFF66"/>
              </a:solidFill>
              <a:round/>
              <a:headEnd/>
              <a:tailEnd/>
            </a:ln>
          </p:spPr>
          <p:txBody>
            <a:bodyPr wrap="none" anchor="ctr"/>
            <a:lstStyle/>
            <a:p>
              <a:pPr>
                <a:buNone/>
              </a:pPr>
              <a:endParaRPr lang="en-US"/>
            </a:p>
          </p:txBody>
        </p:sp>
        <p:sp>
          <p:nvSpPr>
            <p:cNvPr id="35899" name="Line 58"/>
            <p:cNvSpPr>
              <a:spLocks noChangeShapeType="1"/>
            </p:cNvSpPr>
            <p:nvPr/>
          </p:nvSpPr>
          <p:spPr bwMode="auto">
            <a:xfrm flipV="1">
              <a:off x="3330" y="2217"/>
              <a:ext cx="720" cy="384"/>
            </a:xfrm>
            <a:prstGeom prst="line">
              <a:avLst/>
            </a:prstGeom>
            <a:noFill/>
            <a:ln w="76200">
              <a:solidFill>
                <a:srgbClr val="FFFF66"/>
              </a:solidFill>
              <a:round/>
              <a:headEnd/>
              <a:tailEnd/>
            </a:ln>
          </p:spPr>
          <p:txBody>
            <a:bodyPr wrap="none" anchor="ctr"/>
            <a:lstStyle/>
            <a:p>
              <a:pPr>
                <a:buNone/>
              </a:pPr>
              <a:endParaRPr lang="en-US"/>
            </a:p>
          </p:txBody>
        </p:sp>
        <p:sp>
          <p:nvSpPr>
            <p:cNvPr id="35900" name="Line 59"/>
            <p:cNvSpPr>
              <a:spLocks noChangeShapeType="1"/>
            </p:cNvSpPr>
            <p:nvPr/>
          </p:nvSpPr>
          <p:spPr bwMode="auto">
            <a:xfrm flipV="1">
              <a:off x="4032" y="2082"/>
              <a:ext cx="720" cy="144"/>
            </a:xfrm>
            <a:prstGeom prst="line">
              <a:avLst/>
            </a:prstGeom>
            <a:noFill/>
            <a:ln w="76200">
              <a:solidFill>
                <a:srgbClr val="FFFF66"/>
              </a:solidFill>
              <a:round/>
              <a:headEnd/>
              <a:tailEnd/>
            </a:ln>
          </p:spPr>
          <p:txBody>
            <a:bodyPr wrap="none" anchor="ctr"/>
            <a:lstStyle/>
            <a:p>
              <a:pPr>
                <a:buNone/>
              </a:pPr>
              <a:endParaRPr lang="en-US"/>
            </a:p>
          </p:txBody>
        </p:sp>
        <p:sp>
          <p:nvSpPr>
            <p:cNvPr id="35901" name="Rectangle 60"/>
            <p:cNvSpPr>
              <a:spLocks noChangeArrowheads="1"/>
            </p:cNvSpPr>
            <p:nvPr/>
          </p:nvSpPr>
          <p:spPr bwMode="auto">
            <a:xfrm>
              <a:off x="1344" y="1296"/>
              <a:ext cx="1584" cy="816"/>
            </a:xfrm>
            <a:prstGeom prst="rect">
              <a:avLst/>
            </a:prstGeom>
            <a:solidFill>
              <a:schemeClr val="bg1"/>
            </a:solidFill>
            <a:ln w="9525">
              <a:noFill/>
              <a:miter lim="800000"/>
              <a:headEnd/>
              <a:tailEnd/>
            </a:ln>
          </p:spPr>
          <p:txBody>
            <a:bodyPr wrap="none" anchor="ctr"/>
            <a:lstStyle/>
            <a:p>
              <a:pPr algn="ctr" eaLnBrk="0" hangingPunct="0">
                <a:spcBef>
                  <a:spcPct val="5000"/>
                </a:spcBef>
                <a:buNone/>
              </a:pPr>
              <a:endParaRPr lang="en-US" b="0"/>
            </a:p>
            <a:p>
              <a:pPr algn="ctr">
                <a:buNone/>
              </a:pPr>
              <a:endParaRPr lang="en-US" b="0">
                <a:latin typeface="Arial Black" pitchFamily="34" charset="0"/>
              </a:endParaRPr>
            </a:p>
          </p:txBody>
        </p:sp>
        <p:sp>
          <p:nvSpPr>
            <p:cNvPr id="35902" name="Text Box 61"/>
            <p:cNvSpPr txBox="1">
              <a:spLocks noChangeArrowheads="1"/>
            </p:cNvSpPr>
            <p:nvPr/>
          </p:nvSpPr>
          <p:spPr bwMode="auto">
            <a:xfrm>
              <a:off x="2016" y="1440"/>
              <a:ext cx="912" cy="233"/>
            </a:xfrm>
            <a:prstGeom prst="rect">
              <a:avLst/>
            </a:prstGeom>
            <a:noFill/>
            <a:ln w="9525">
              <a:noFill/>
              <a:miter lim="800000"/>
              <a:headEnd/>
              <a:tailEnd/>
            </a:ln>
          </p:spPr>
          <p:txBody>
            <a:bodyPr>
              <a:spAutoFit/>
            </a:bodyPr>
            <a:lstStyle/>
            <a:p>
              <a:pPr eaLnBrk="0" hangingPunct="0">
                <a:spcBef>
                  <a:spcPct val="5000"/>
                </a:spcBef>
                <a:buNone/>
              </a:pPr>
              <a:r>
                <a:rPr lang="en-US" b="0"/>
                <a:t>Average</a:t>
              </a:r>
            </a:p>
          </p:txBody>
        </p:sp>
        <p:sp>
          <p:nvSpPr>
            <p:cNvPr id="35903" name="Line 62"/>
            <p:cNvSpPr>
              <a:spLocks noChangeShapeType="1"/>
            </p:cNvSpPr>
            <p:nvPr/>
          </p:nvSpPr>
          <p:spPr bwMode="auto">
            <a:xfrm>
              <a:off x="1632" y="1584"/>
              <a:ext cx="336" cy="0"/>
            </a:xfrm>
            <a:prstGeom prst="line">
              <a:avLst/>
            </a:prstGeom>
            <a:noFill/>
            <a:ln w="76200">
              <a:solidFill>
                <a:srgbClr val="FF0000"/>
              </a:solidFill>
              <a:round/>
              <a:headEnd/>
              <a:tailEnd/>
            </a:ln>
          </p:spPr>
          <p:txBody>
            <a:bodyPr wrap="none" anchor="ctr"/>
            <a:lstStyle/>
            <a:p>
              <a:pPr>
                <a:buNone/>
              </a:pPr>
              <a:endParaRPr lang="en-US"/>
            </a:p>
          </p:txBody>
        </p:sp>
        <p:sp>
          <p:nvSpPr>
            <p:cNvPr id="35904" name="Line 63"/>
            <p:cNvSpPr>
              <a:spLocks noChangeShapeType="1"/>
            </p:cNvSpPr>
            <p:nvPr/>
          </p:nvSpPr>
          <p:spPr bwMode="auto">
            <a:xfrm>
              <a:off x="1632" y="1824"/>
              <a:ext cx="336" cy="0"/>
            </a:xfrm>
            <a:prstGeom prst="line">
              <a:avLst/>
            </a:prstGeom>
            <a:noFill/>
            <a:ln w="76200">
              <a:solidFill>
                <a:srgbClr val="FFFF66"/>
              </a:solidFill>
              <a:round/>
              <a:headEnd/>
              <a:tailEnd/>
            </a:ln>
          </p:spPr>
          <p:txBody>
            <a:bodyPr wrap="none" anchor="ctr"/>
            <a:lstStyle/>
            <a:p>
              <a:pPr>
                <a:buNone/>
              </a:pPr>
              <a:endParaRPr lang="en-US"/>
            </a:p>
          </p:txBody>
        </p:sp>
        <p:sp>
          <p:nvSpPr>
            <p:cNvPr id="35905" name="Text Box 64"/>
            <p:cNvSpPr txBox="1">
              <a:spLocks noChangeArrowheads="1"/>
            </p:cNvSpPr>
            <p:nvPr/>
          </p:nvSpPr>
          <p:spPr bwMode="auto">
            <a:xfrm>
              <a:off x="2016" y="1674"/>
              <a:ext cx="374" cy="233"/>
            </a:xfrm>
            <a:prstGeom prst="rect">
              <a:avLst/>
            </a:prstGeom>
            <a:noFill/>
            <a:ln w="9525">
              <a:noFill/>
              <a:miter lim="800000"/>
              <a:headEnd/>
              <a:tailEnd/>
            </a:ln>
          </p:spPr>
          <p:txBody>
            <a:bodyPr wrap="none">
              <a:spAutoFit/>
            </a:bodyPr>
            <a:lstStyle/>
            <a:p>
              <a:pPr>
                <a:buNone/>
              </a:pPr>
              <a:r>
                <a:rPr lang="en-US" b="0"/>
                <a:t>Low</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0"/>
            <a:ext cx="8001000" cy="369332"/>
          </a:xfrm>
          <a:prstGeom prst="rect">
            <a:avLst/>
          </a:prstGeom>
          <a:noFill/>
          <a:ln w="9525">
            <a:noFill/>
            <a:miter lim="800000"/>
            <a:headEnd/>
            <a:tailEnd/>
          </a:ln>
        </p:spPr>
        <p:txBody>
          <a:bodyPr>
            <a:spAutoFit/>
          </a:bodyPr>
          <a:lstStyle/>
          <a:p>
            <a:pPr eaLnBrk="0" hangingPunct="0">
              <a:spcBef>
                <a:spcPct val="50000"/>
              </a:spcBef>
              <a:buNone/>
            </a:pPr>
            <a:endParaRPr lang="en-US" b="0">
              <a:latin typeface="Times New Roman" pitchFamily="18" charset="0"/>
            </a:endParaRPr>
          </a:p>
        </p:txBody>
      </p:sp>
      <p:sp>
        <p:nvSpPr>
          <p:cNvPr id="36867" name="Text Box 3"/>
          <p:cNvSpPr txBox="1">
            <a:spLocks noChangeArrowheads="1"/>
          </p:cNvSpPr>
          <p:nvPr/>
        </p:nvSpPr>
        <p:spPr bwMode="auto">
          <a:xfrm>
            <a:off x="897467" y="333851"/>
            <a:ext cx="8398933" cy="1723549"/>
          </a:xfrm>
          <a:prstGeom prst="rect">
            <a:avLst/>
          </a:prstGeom>
          <a:noFill/>
          <a:ln w="9525">
            <a:noFill/>
            <a:miter lim="800000"/>
            <a:headEnd/>
            <a:tailEnd/>
          </a:ln>
        </p:spPr>
        <p:txBody>
          <a:bodyPr wrap="square">
            <a:spAutoFit/>
          </a:bodyPr>
          <a:lstStyle/>
          <a:p>
            <a:pPr eaLnBrk="0" hangingPunct="0">
              <a:spcBef>
                <a:spcPct val="50000"/>
              </a:spcBef>
              <a:buNone/>
            </a:pPr>
            <a:r>
              <a:rPr lang="en-US" sz="2600" dirty="0">
                <a:solidFill>
                  <a:schemeClr val="bg1">
                    <a:lumMod val="20000"/>
                    <a:lumOff val="80000"/>
                  </a:schemeClr>
                </a:solidFill>
              </a:rPr>
              <a:t>GROWTH IN </a:t>
            </a:r>
            <a:r>
              <a:rPr lang="en-US" sz="2600" dirty="0">
                <a:solidFill>
                  <a:srgbClr val="FFFF00"/>
                </a:solidFill>
              </a:rPr>
              <a:t>READING COMPREHENSION</a:t>
            </a:r>
            <a:r>
              <a:rPr lang="en-US" sz="2600" dirty="0">
                <a:solidFill>
                  <a:schemeClr val="bg1">
                    <a:lumMod val="20000"/>
                    <a:lumOff val="80000"/>
                  </a:schemeClr>
                </a:solidFill>
              </a:rPr>
              <a:t> </a:t>
            </a:r>
            <a:r>
              <a:rPr lang="en-US" sz="2600" dirty="0" smtClean="0">
                <a:solidFill>
                  <a:schemeClr val="bg1">
                    <a:lumMod val="20000"/>
                    <a:lumOff val="80000"/>
                  </a:schemeClr>
                </a:solidFill>
              </a:rPr>
              <a:t>OF </a:t>
            </a:r>
            <a:r>
              <a:rPr lang="en-US" sz="2600" dirty="0">
                <a:solidFill>
                  <a:schemeClr val="bg1">
                    <a:lumMod val="20000"/>
                    <a:lumOff val="80000"/>
                  </a:schemeClr>
                </a:solidFill>
              </a:rPr>
              <a:t>CHILDREN WHO BEGIN FIRST GRADE IN THE BOTTOM </a:t>
            </a:r>
            <a:r>
              <a:rPr lang="en-US" sz="2600" dirty="0" err="1" smtClean="0">
                <a:solidFill>
                  <a:schemeClr val="bg1">
                    <a:lumMod val="20000"/>
                    <a:lumOff val="80000"/>
                  </a:schemeClr>
                </a:solidFill>
              </a:rPr>
              <a:t>20%ile</a:t>
            </a:r>
            <a:r>
              <a:rPr lang="en-US" sz="2600" dirty="0" smtClean="0">
                <a:solidFill>
                  <a:schemeClr val="bg1">
                    <a:lumMod val="20000"/>
                    <a:lumOff val="80000"/>
                  </a:schemeClr>
                </a:solidFill>
              </a:rPr>
              <a:t> IN </a:t>
            </a:r>
            <a:r>
              <a:rPr lang="en-US" sz="2600" dirty="0">
                <a:solidFill>
                  <a:schemeClr val="bg1">
                    <a:lumMod val="20000"/>
                    <a:lumOff val="80000"/>
                  </a:schemeClr>
                </a:solidFill>
              </a:rPr>
              <a:t>PHONEME AWARENESS AND LETTER KNOWLEDGE</a:t>
            </a:r>
            <a:r>
              <a:rPr lang="en-US" sz="2800" b="0" dirty="0">
                <a:solidFill>
                  <a:schemeClr val="bg1">
                    <a:lumMod val="20000"/>
                    <a:lumOff val="80000"/>
                  </a:schemeClr>
                </a:solidFill>
                <a:latin typeface="Albertus Medium" pitchFamily="34" charset="0"/>
              </a:rPr>
              <a:t> </a:t>
            </a:r>
            <a:r>
              <a:rPr lang="en-US" sz="1600" b="0" dirty="0">
                <a:solidFill>
                  <a:schemeClr val="bg1">
                    <a:lumMod val="20000"/>
                    <a:lumOff val="80000"/>
                  </a:schemeClr>
                </a:solidFill>
                <a:latin typeface="Albertus Medium" pitchFamily="34" charset="0"/>
              </a:rPr>
              <a:t>(Torgesen &amp; </a:t>
            </a:r>
            <a:r>
              <a:rPr lang="en-US" sz="1600" b="0" dirty="0" err="1">
                <a:solidFill>
                  <a:schemeClr val="bg1">
                    <a:lumMod val="20000"/>
                    <a:lumOff val="80000"/>
                  </a:schemeClr>
                </a:solidFill>
                <a:latin typeface="Albertus Medium" pitchFamily="34" charset="0"/>
              </a:rPr>
              <a:t>Mathes</a:t>
            </a:r>
            <a:r>
              <a:rPr lang="en-US" sz="1600" b="0" dirty="0">
                <a:solidFill>
                  <a:schemeClr val="bg1">
                    <a:lumMod val="20000"/>
                    <a:lumOff val="80000"/>
                  </a:schemeClr>
                </a:solidFill>
                <a:latin typeface="Albertus Medium" pitchFamily="34" charset="0"/>
              </a:rPr>
              <a:t>, 2000)</a:t>
            </a:r>
          </a:p>
        </p:txBody>
      </p:sp>
      <p:grpSp>
        <p:nvGrpSpPr>
          <p:cNvPr id="2" name="Group 4"/>
          <p:cNvGrpSpPr>
            <a:grpSpLocks/>
          </p:cNvGrpSpPr>
          <p:nvPr/>
        </p:nvGrpSpPr>
        <p:grpSpPr bwMode="auto">
          <a:xfrm>
            <a:off x="1290639" y="1755775"/>
            <a:ext cx="7751762" cy="4965700"/>
            <a:chOff x="813" y="1106"/>
            <a:chExt cx="4883" cy="3128"/>
          </a:xfrm>
        </p:grpSpPr>
        <p:sp>
          <p:nvSpPr>
            <p:cNvPr id="36871" name="Freeform 5"/>
            <p:cNvSpPr>
              <a:spLocks/>
            </p:cNvSpPr>
            <p:nvPr/>
          </p:nvSpPr>
          <p:spPr bwMode="auto">
            <a:xfrm>
              <a:off x="1389" y="1106"/>
              <a:ext cx="17" cy="407"/>
            </a:xfrm>
            <a:custGeom>
              <a:avLst/>
              <a:gdLst>
                <a:gd name="T0" fmla="*/ 0 w 17"/>
                <a:gd name="T1" fmla="*/ 399 h 407"/>
                <a:gd name="T2" fmla="*/ 0 w 17"/>
                <a:gd name="T3" fmla="*/ 403 h 407"/>
                <a:gd name="T4" fmla="*/ 2 w 17"/>
                <a:gd name="T5" fmla="*/ 403 h 407"/>
                <a:gd name="T6" fmla="*/ 4 w 17"/>
                <a:gd name="T7" fmla="*/ 405 h 407"/>
                <a:gd name="T8" fmla="*/ 6 w 17"/>
                <a:gd name="T9" fmla="*/ 405 h 407"/>
                <a:gd name="T10" fmla="*/ 8 w 17"/>
                <a:gd name="T11" fmla="*/ 407 h 407"/>
                <a:gd name="T12" fmla="*/ 11 w 17"/>
                <a:gd name="T13" fmla="*/ 405 h 407"/>
                <a:gd name="T14" fmla="*/ 13 w 17"/>
                <a:gd name="T15" fmla="*/ 405 h 407"/>
                <a:gd name="T16" fmla="*/ 13 w 17"/>
                <a:gd name="T17" fmla="*/ 403 h 407"/>
                <a:gd name="T18" fmla="*/ 15 w 17"/>
                <a:gd name="T19" fmla="*/ 403 h 407"/>
                <a:gd name="T20" fmla="*/ 15 w 17"/>
                <a:gd name="T21" fmla="*/ 401 h 407"/>
                <a:gd name="T22" fmla="*/ 17 w 17"/>
                <a:gd name="T23" fmla="*/ 399 h 407"/>
                <a:gd name="T24" fmla="*/ 17 w 17"/>
                <a:gd name="T25" fmla="*/ 8 h 407"/>
                <a:gd name="T26" fmla="*/ 15 w 17"/>
                <a:gd name="T27" fmla="*/ 6 h 407"/>
                <a:gd name="T28" fmla="*/ 15 w 17"/>
                <a:gd name="T29" fmla="*/ 4 h 407"/>
                <a:gd name="T30" fmla="*/ 13 w 17"/>
                <a:gd name="T31" fmla="*/ 2 h 407"/>
                <a:gd name="T32" fmla="*/ 13 w 17"/>
                <a:gd name="T33" fmla="*/ 0 h 407"/>
                <a:gd name="T34" fmla="*/ 4 w 17"/>
                <a:gd name="T35" fmla="*/ 0 h 407"/>
                <a:gd name="T36" fmla="*/ 0 w 17"/>
                <a:gd name="T37" fmla="*/ 4 h 407"/>
                <a:gd name="T38" fmla="*/ 0 w 17"/>
                <a:gd name="T39" fmla="*/ 8 h 407"/>
                <a:gd name="T40" fmla="*/ 0 w 17"/>
                <a:gd name="T41" fmla="*/ 399 h 4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407"/>
                <a:gd name="T65" fmla="*/ 17 w 17"/>
                <a:gd name="T66" fmla="*/ 407 h 4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407">
                  <a:moveTo>
                    <a:pt x="0" y="399"/>
                  </a:moveTo>
                  <a:lnTo>
                    <a:pt x="0" y="403"/>
                  </a:lnTo>
                  <a:lnTo>
                    <a:pt x="2" y="403"/>
                  </a:lnTo>
                  <a:lnTo>
                    <a:pt x="4" y="405"/>
                  </a:lnTo>
                  <a:lnTo>
                    <a:pt x="6" y="405"/>
                  </a:lnTo>
                  <a:lnTo>
                    <a:pt x="8" y="407"/>
                  </a:lnTo>
                  <a:lnTo>
                    <a:pt x="11" y="405"/>
                  </a:lnTo>
                  <a:lnTo>
                    <a:pt x="13" y="405"/>
                  </a:lnTo>
                  <a:lnTo>
                    <a:pt x="13" y="403"/>
                  </a:lnTo>
                  <a:lnTo>
                    <a:pt x="15" y="403"/>
                  </a:lnTo>
                  <a:lnTo>
                    <a:pt x="15" y="401"/>
                  </a:lnTo>
                  <a:lnTo>
                    <a:pt x="17" y="399"/>
                  </a:lnTo>
                  <a:lnTo>
                    <a:pt x="17" y="8"/>
                  </a:lnTo>
                  <a:lnTo>
                    <a:pt x="15" y="6"/>
                  </a:lnTo>
                  <a:lnTo>
                    <a:pt x="15" y="4"/>
                  </a:lnTo>
                  <a:lnTo>
                    <a:pt x="13" y="2"/>
                  </a:lnTo>
                  <a:lnTo>
                    <a:pt x="13" y="0"/>
                  </a:lnTo>
                  <a:lnTo>
                    <a:pt x="4" y="0"/>
                  </a:lnTo>
                  <a:lnTo>
                    <a:pt x="0" y="4"/>
                  </a:lnTo>
                  <a:lnTo>
                    <a:pt x="0" y="8"/>
                  </a:lnTo>
                  <a:lnTo>
                    <a:pt x="0" y="399"/>
                  </a:lnTo>
                  <a:close/>
                </a:path>
              </a:pathLst>
            </a:custGeom>
            <a:solidFill>
              <a:srgbClr val="000000"/>
            </a:solidFill>
            <a:ln w="9525">
              <a:noFill/>
              <a:round/>
              <a:headEnd/>
              <a:tailEnd/>
            </a:ln>
          </p:spPr>
          <p:txBody>
            <a:bodyPr/>
            <a:lstStyle/>
            <a:p>
              <a:pPr>
                <a:buNone/>
              </a:pPr>
              <a:endParaRPr lang="en-US"/>
            </a:p>
          </p:txBody>
        </p:sp>
        <p:sp>
          <p:nvSpPr>
            <p:cNvPr id="36872" name="Rectangle 6"/>
            <p:cNvSpPr>
              <a:spLocks noChangeArrowheads="1"/>
            </p:cNvSpPr>
            <p:nvPr/>
          </p:nvSpPr>
          <p:spPr bwMode="auto">
            <a:xfrm>
              <a:off x="1536" y="1392"/>
              <a:ext cx="1248" cy="720"/>
            </a:xfrm>
            <a:prstGeom prst="rect">
              <a:avLst/>
            </a:prstGeom>
            <a:solidFill>
              <a:schemeClr val="bg1"/>
            </a:solidFill>
            <a:ln w="9525">
              <a:noFill/>
              <a:miter lim="800000"/>
              <a:headEnd/>
              <a:tailEnd/>
            </a:ln>
          </p:spPr>
          <p:txBody>
            <a:bodyPr wrap="none" anchor="ctr"/>
            <a:lstStyle/>
            <a:p>
              <a:pPr algn="ctr" eaLnBrk="0" hangingPunct="0">
                <a:spcBef>
                  <a:spcPct val="5000"/>
                </a:spcBef>
                <a:buNone/>
              </a:pPr>
              <a:endParaRPr lang="en-US" b="0"/>
            </a:p>
            <a:p>
              <a:pPr algn="ctr">
                <a:buNone/>
              </a:pPr>
              <a:endParaRPr lang="en-US" b="0">
                <a:latin typeface="Arial Black" pitchFamily="34" charset="0"/>
              </a:endParaRPr>
            </a:p>
          </p:txBody>
        </p:sp>
        <p:sp>
          <p:nvSpPr>
            <p:cNvPr id="36873" name="Freeform 7"/>
            <p:cNvSpPr>
              <a:spLocks/>
            </p:cNvSpPr>
            <p:nvPr/>
          </p:nvSpPr>
          <p:spPr bwMode="auto">
            <a:xfrm>
              <a:off x="1389" y="1808"/>
              <a:ext cx="17" cy="1889"/>
            </a:xfrm>
            <a:custGeom>
              <a:avLst/>
              <a:gdLst>
                <a:gd name="T0" fmla="*/ 17 w 17"/>
                <a:gd name="T1" fmla="*/ 9 h 1889"/>
                <a:gd name="T2" fmla="*/ 15 w 17"/>
                <a:gd name="T3" fmla="*/ 7 h 1889"/>
                <a:gd name="T4" fmla="*/ 15 w 17"/>
                <a:gd name="T5" fmla="*/ 5 h 1889"/>
                <a:gd name="T6" fmla="*/ 13 w 17"/>
                <a:gd name="T7" fmla="*/ 3 h 1889"/>
                <a:gd name="T8" fmla="*/ 13 w 17"/>
                <a:gd name="T9" fmla="*/ 0 h 1889"/>
                <a:gd name="T10" fmla="*/ 4 w 17"/>
                <a:gd name="T11" fmla="*/ 0 h 1889"/>
                <a:gd name="T12" fmla="*/ 0 w 17"/>
                <a:gd name="T13" fmla="*/ 5 h 1889"/>
                <a:gd name="T14" fmla="*/ 0 w 17"/>
                <a:gd name="T15" fmla="*/ 1885 h 1889"/>
                <a:gd name="T16" fmla="*/ 2 w 17"/>
                <a:gd name="T17" fmla="*/ 1885 h 1889"/>
                <a:gd name="T18" fmla="*/ 4 w 17"/>
                <a:gd name="T19" fmla="*/ 1887 h 1889"/>
                <a:gd name="T20" fmla="*/ 6 w 17"/>
                <a:gd name="T21" fmla="*/ 1887 h 1889"/>
                <a:gd name="T22" fmla="*/ 8 w 17"/>
                <a:gd name="T23" fmla="*/ 1889 h 1889"/>
                <a:gd name="T24" fmla="*/ 11 w 17"/>
                <a:gd name="T25" fmla="*/ 1887 h 1889"/>
                <a:gd name="T26" fmla="*/ 13 w 17"/>
                <a:gd name="T27" fmla="*/ 1887 h 1889"/>
                <a:gd name="T28" fmla="*/ 13 w 17"/>
                <a:gd name="T29" fmla="*/ 1885 h 1889"/>
                <a:gd name="T30" fmla="*/ 15 w 17"/>
                <a:gd name="T31" fmla="*/ 1885 h 1889"/>
                <a:gd name="T32" fmla="*/ 15 w 17"/>
                <a:gd name="T33" fmla="*/ 1883 h 1889"/>
                <a:gd name="T34" fmla="*/ 17 w 17"/>
                <a:gd name="T35" fmla="*/ 1881 h 1889"/>
                <a:gd name="T36" fmla="*/ 17 w 17"/>
                <a:gd name="T37" fmla="*/ 9 h 18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89"/>
                <a:gd name="T59" fmla="*/ 17 w 17"/>
                <a:gd name="T60" fmla="*/ 1889 h 18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89">
                  <a:moveTo>
                    <a:pt x="17" y="9"/>
                  </a:moveTo>
                  <a:lnTo>
                    <a:pt x="15" y="7"/>
                  </a:lnTo>
                  <a:lnTo>
                    <a:pt x="15" y="5"/>
                  </a:lnTo>
                  <a:lnTo>
                    <a:pt x="13" y="3"/>
                  </a:lnTo>
                  <a:lnTo>
                    <a:pt x="13" y="0"/>
                  </a:lnTo>
                  <a:lnTo>
                    <a:pt x="4" y="0"/>
                  </a:lnTo>
                  <a:lnTo>
                    <a:pt x="0" y="5"/>
                  </a:lnTo>
                  <a:lnTo>
                    <a:pt x="0" y="1885"/>
                  </a:lnTo>
                  <a:lnTo>
                    <a:pt x="2" y="1885"/>
                  </a:lnTo>
                  <a:lnTo>
                    <a:pt x="4" y="1887"/>
                  </a:lnTo>
                  <a:lnTo>
                    <a:pt x="6" y="1887"/>
                  </a:lnTo>
                  <a:lnTo>
                    <a:pt x="8" y="1889"/>
                  </a:lnTo>
                  <a:lnTo>
                    <a:pt x="11" y="1887"/>
                  </a:lnTo>
                  <a:lnTo>
                    <a:pt x="13" y="1887"/>
                  </a:lnTo>
                  <a:lnTo>
                    <a:pt x="13" y="1885"/>
                  </a:lnTo>
                  <a:lnTo>
                    <a:pt x="15" y="1885"/>
                  </a:lnTo>
                  <a:lnTo>
                    <a:pt x="15" y="1883"/>
                  </a:lnTo>
                  <a:lnTo>
                    <a:pt x="17" y="1881"/>
                  </a:lnTo>
                  <a:lnTo>
                    <a:pt x="17" y="9"/>
                  </a:lnTo>
                  <a:close/>
                </a:path>
              </a:pathLst>
            </a:custGeom>
            <a:solidFill>
              <a:srgbClr val="000000"/>
            </a:solidFill>
            <a:ln w="9525">
              <a:solidFill>
                <a:srgbClr val="FFFFFF"/>
              </a:solidFill>
              <a:round/>
              <a:headEnd/>
              <a:tailEnd/>
            </a:ln>
          </p:spPr>
          <p:txBody>
            <a:bodyPr/>
            <a:lstStyle/>
            <a:p>
              <a:pPr>
                <a:buNone/>
              </a:pPr>
              <a:endParaRPr lang="en-US"/>
            </a:p>
          </p:txBody>
        </p:sp>
        <p:sp>
          <p:nvSpPr>
            <p:cNvPr id="36874" name="Freeform 8"/>
            <p:cNvSpPr>
              <a:spLocks/>
            </p:cNvSpPr>
            <p:nvPr/>
          </p:nvSpPr>
          <p:spPr bwMode="auto">
            <a:xfrm>
              <a:off x="1389" y="3681"/>
              <a:ext cx="3451" cy="16"/>
            </a:xfrm>
            <a:custGeom>
              <a:avLst/>
              <a:gdLst>
                <a:gd name="T0" fmla="*/ 8 w 3451"/>
                <a:gd name="T1" fmla="*/ 0 h 16"/>
                <a:gd name="T2" fmla="*/ 4 w 3451"/>
                <a:gd name="T3" fmla="*/ 0 h 16"/>
                <a:gd name="T4" fmla="*/ 0 w 3451"/>
                <a:gd name="T5" fmla="*/ 4 h 16"/>
                <a:gd name="T6" fmla="*/ 0 w 3451"/>
                <a:gd name="T7" fmla="*/ 12 h 16"/>
                <a:gd name="T8" fmla="*/ 2 w 3451"/>
                <a:gd name="T9" fmla="*/ 12 h 16"/>
                <a:gd name="T10" fmla="*/ 4 w 3451"/>
                <a:gd name="T11" fmla="*/ 14 h 16"/>
                <a:gd name="T12" fmla="*/ 6 w 3451"/>
                <a:gd name="T13" fmla="*/ 14 h 16"/>
                <a:gd name="T14" fmla="*/ 8 w 3451"/>
                <a:gd name="T15" fmla="*/ 16 h 16"/>
                <a:gd name="T16" fmla="*/ 3442 w 3451"/>
                <a:gd name="T17" fmla="*/ 16 h 16"/>
                <a:gd name="T18" fmla="*/ 3444 w 3451"/>
                <a:gd name="T19" fmla="*/ 14 h 16"/>
                <a:gd name="T20" fmla="*/ 3447 w 3451"/>
                <a:gd name="T21" fmla="*/ 14 h 16"/>
                <a:gd name="T22" fmla="*/ 3447 w 3451"/>
                <a:gd name="T23" fmla="*/ 12 h 16"/>
                <a:gd name="T24" fmla="*/ 3449 w 3451"/>
                <a:gd name="T25" fmla="*/ 12 h 16"/>
                <a:gd name="T26" fmla="*/ 3449 w 3451"/>
                <a:gd name="T27" fmla="*/ 10 h 16"/>
                <a:gd name="T28" fmla="*/ 3451 w 3451"/>
                <a:gd name="T29" fmla="*/ 8 h 16"/>
                <a:gd name="T30" fmla="*/ 3449 w 3451"/>
                <a:gd name="T31" fmla="*/ 6 h 16"/>
                <a:gd name="T32" fmla="*/ 3449 w 3451"/>
                <a:gd name="T33" fmla="*/ 4 h 16"/>
                <a:gd name="T34" fmla="*/ 3447 w 3451"/>
                <a:gd name="T35" fmla="*/ 2 h 16"/>
                <a:gd name="T36" fmla="*/ 3447 w 3451"/>
                <a:gd name="T37" fmla="*/ 0 h 16"/>
                <a:gd name="T38" fmla="*/ 3442 w 3451"/>
                <a:gd name="T39" fmla="*/ 0 h 16"/>
                <a:gd name="T40" fmla="*/ 8 w 345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51"/>
                <a:gd name="T64" fmla="*/ 0 h 16"/>
                <a:gd name="T65" fmla="*/ 3451 w 345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51" h="16">
                  <a:moveTo>
                    <a:pt x="8" y="0"/>
                  </a:moveTo>
                  <a:lnTo>
                    <a:pt x="4" y="0"/>
                  </a:lnTo>
                  <a:lnTo>
                    <a:pt x="0" y="4"/>
                  </a:lnTo>
                  <a:lnTo>
                    <a:pt x="0" y="12"/>
                  </a:lnTo>
                  <a:lnTo>
                    <a:pt x="2" y="12"/>
                  </a:lnTo>
                  <a:lnTo>
                    <a:pt x="4" y="14"/>
                  </a:lnTo>
                  <a:lnTo>
                    <a:pt x="6" y="14"/>
                  </a:lnTo>
                  <a:lnTo>
                    <a:pt x="8" y="16"/>
                  </a:lnTo>
                  <a:lnTo>
                    <a:pt x="3442" y="16"/>
                  </a:lnTo>
                  <a:lnTo>
                    <a:pt x="3444" y="14"/>
                  </a:lnTo>
                  <a:lnTo>
                    <a:pt x="3447" y="14"/>
                  </a:lnTo>
                  <a:lnTo>
                    <a:pt x="3447" y="12"/>
                  </a:lnTo>
                  <a:lnTo>
                    <a:pt x="3449" y="12"/>
                  </a:lnTo>
                  <a:lnTo>
                    <a:pt x="3449" y="10"/>
                  </a:lnTo>
                  <a:lnTo>
                    <a:pt x="3451" y="8"/>
                  </a:lnTo>
                  <a:lnTo>
                    <a:pt x="3449" y="6"/>
                  </a:lnTo>
                  <a:lnTo>
                    <a:pt x="3449" y="4"/>
                  </a:lnTo>
                  <a:lnTo>
                    <a:pt x="3447" y="2"/>
                  </a:lnTo>
                  <a:lnTo>
                    <a:pt x="3447" y="0"/>
                  </a:lnTo>
                  <a:lnTo>
                    <a:pt x="3442" y="0"/>
                  </a:lnTo>
                  <a:lnTo>
                    <a:pt x="8" y="0"/>
                  </a:lnTo>
                  <a:close/>
                </a:path>
              </a:pathLst>
            </a:custGeom>
            <a:solidFill>
              <a:srgbClr val="000000"/>
            </a:solidFill>
            <a:ln w="9525">
              <a:solidFill>
                <a:srgbClr val="FFFFFF"/>
              </a:solidFill>
              <a:round/>
              <a:headEnd/>
              <a:tailEnd/>
            </a:ln>
          </p:spPr>
          <p:txBody>
            <a:bodyPr/>
            <a:lstStyle/>
            <a:p>
              <a:pPr>
                <a:buNone/>
              </a:pPr>
              <a:endParaRPr lang="en-US"/>
            </a:p>
          </p:txBody>
        </p:sp>
        <p:sp>
          <p:nvSpPr>
            <p:cNvPr id="36875" name="Freeform 9"/>
            <p:cNvSpPr>
              <a:spLocks/>
            </p:cNvSpPr>
            <p:nvPr/>
          </p:nvSpPr>
          <p:spPr bwMode="auto">
            <a:xfrm>
              <a:off x="1389" y="1457"/>
              <a:ext cx="17" cy="368"/>
            </a:xfrm>
            <a:custGeom>
              <a:avLst/>
              <a:gdLst>
                <a:gd name="T0" fmla="*/ 0 w 17"/>
                <a:gd name="T1" fmla="*/ 360 h 368"/>
                <a:gd name="T2" fmla="*/ 0 w 17"/>
                <a:gd name="T3" fmla="*/ 364 h 368"/>
                <a:gd name="T4" fmla="*/ 2 w 17"/>
                <a:gd name="T5" fmla="*/ 364 h 368"/>
                <a:gd name="T6" fmla="*/ 4 w 17"/>
                <a:gd name="T7" fmla="*/ 366 h 368"/>
                <a:gd name="T8" fmla="*/ 6 w 17"/>
                <a:gd name="T9" fmla="*/ 366 h 368"/>
                <a:gd name="T10" fmla="*/ 8 w 17"/>
                <a:gd name="T11" fmla="*/ 368 h 368"/>
                <a:gd name="T12" fmla="*/ 11 w 17"/>
                <a:gd name="T13" fmla="*/ 366 h 368"/>
                <a:gd name="T14" fmla="*/ 13 w 17"/>
                <a:gd name="T15" fmla="*/ 366 h 368"/>
                <a:gd name="T16" fmla="*/ 13 w 17"/>
                <a:gd name="T17" fmla="*/ 364 h 368"/>
                <a:gd name="T18" fmla="*/ 15 w 17"/>
                <a:gd name="T19" fmla="*/ 364 h 368"/>
                <a:gd name="T20" fmla="*/ 15 w 17"/>
                <a:gd name="T21" fmla="*/ 362 h 368"/>
                <a:gd name="T22" fmla="*/ 17 w 17"/>
                <a:gd name="T23" fmla="*/ 360 h 368"/>
                <a:gd name="T24" fmla="*/ 17 w 17"/>
                <a:gd name="T25" fmla="*/ 9 h 368"/>
                <a:gd name="T26" fmla="*/ 15 w 17"/>
                <a:gd name="T27" fmla="*/ 6 h 368"/>
                <a:gd name="T28" fmla="*/ 15 w 17"/>
                <a:gd name="T29" fmla="*/ 4 h 368"/>
                <a:gd name="T30" fmla="*/ 13 w 17"/>
                <a:gd name="T31" fmla="*/ 2 h 368"/>
                <a:gd name="T32" fmla="*/ 13 w 17"/>
                <a:gd name="T33" fmla="*/ 0 h 368"/>
                <a:gd name="T34" fmla="*/ 4 w 17"/>
                <a:gd name="T35" fmla="*/ 0 h 368"/>
                <a:gd name="T36" fmla="*/ 0 w 17"/>
                <a:gd name="T37" fmla="*/ 4 h 368"/>
                <a:gd name="T38" fmla="*/ 0 w 17"/>
                <a:gd name="T39" fmla="*/ 9 h 368"/>
                <a:gd name="T40" fmla="*/ 0 w 17"/>
                <a:gd name="T41" fmla="*/ 360 h 3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368"/>
                <a:gd name="T65" fmla="*/ 17 w 17"/>
                <a:gd name="T66" fmla="*/ 368 h 3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368">
                  <a:moveTo>
                    <a:pt x="0" y="360"/>
                  </a:moveTo>
                  <a:lnTo>
                    <a:pt x="0" y="364"/>
                  </a:lnTo>
                  <a:lnTo>
                    <a:pt x="2" y="364"/>
                  </a:lnTo>
                  <a:lnTo>
                    <a:pt x="4" y="366"/>
                  </a:lnTo>
                  <a:lnTo>
                    <a:pt x="6" y="366"/>
                  </a:lnTo>
                  <a:lnTo>
                    <a:pt x="8" y="368"/>
                  </a:lnTo>
                  <a:lnTo>
                    <a:pt x="11" y="366"/>
                  </a:lnTo>
                  <a:lnTo>
                    <a:pt x="13" y="366"/>
                  </a:lnTo>
                  <a:lnTo>
                    <a:pt x="13" y="364"/>
                  </a:lnTo>
                  <a:lnTo>
                    <a:pt x="15" y="364"/>
                  </a:lnTo>
                  <a:lnTo>
                    <a:pt x="15" y="362"/>
                  </a:lnTo>
                  <a:lnTo>
                    <a:pt x="17" y="360"/>
                  </a:lnTo>
                  <a:lnTo>
                    <a:pt x="17" y="9"/>
                  </a:lnTo>
                  <a:lnTo>
                    <a:pt x="15" y="6"/>
                  </a:lnTo>
                  <a:lnTo>
                    <a:pt x="15" y="4"/>
                  </a:lnTo>
                  <a:lnTo>
                    <a:pt x="13" y="2"/>
                  </a:lnTo>
                  <a:lnTo>
                    <a:pt x="13" y="0"/>
                  </a:lnTo>
                  <a:lnTo>
                    <a:pt x="4" y="0"/>
                  </a:lnTo>
                  <a:lnTo>
                    <a:pt x="0" y="4"/>
                  </a:lnTo>
                  <a:lnTo>
                    <a:pt x="0" y="9"/>
                  </a:lnTo>
                  <a:lnTo>
                    <a:pt x="0" y="360"/>
                  </a:lnTo>
                  <a:close/>
                </a:path>
              </a:pathLst>
            </a:custGeom>
            <a:solidFill>
              <a:srgbClr val="000000"/>
            </a:solidFill>
            <a:ln w="9525">
              <a:solidFill>
                <a:srgbClr val="FFFFFF"/>
              </a:solidFill>
              <a:round/>
              <a:headEnd/>
              <a:tailEnd/>
            </a:ln>
          </p:spPr>
          <p:txBody>
            <a:bodyPr/>
            <a:lstStyle/>
            <a:p>
              <a:pPr>
                <a:buNone/>
              </a:pPr>
              <a:endParaRPr lang="en-US"/>
            </a:p>
          </p:txBody>
        </p:sp>
        <p:sp>
          <p:nvSpPr>
            <p:cNvPr id="36876" name="Freeform 10"/>
            <p:cNvSpPr>
              <a:spLocks/>
            </p:cNvSpPr>
            <p:nvPr/>
          </p:nvSpPr>
          <p:spPr bwMode="auto">
            <a:xfrm>
              <a:off x="1389" y="3055"/>
              <a:ext cx="56" cy="17"/>
            </a:xfrm>
            <a:custGeom>
              <a:avLst/>
              <a:gdLst>
                <a:gd name="T0" fmla="*/ 8 w 56"/>
                <a:gd name="T1" fmla="*/ 0 h 17"/>
                <a:gd name="T2" fmla="*/ 4 w 56"/>
                <a:gd name="T3" fmla="*/ 0 h 17"/>
                <a:gd name="T4" fmla="*/ 0 w 56"/>
                <a:gd name="T5" fmla="*/ 4 h 17"/>
                <a:gd name="T6" fmla="*/ 0 w 56"/>
                <a:gd name="T7" fmla="*/ 13 h 17"/>
                <a:gd name="T8" fmla="*/ 2 w 56"/>
                <a:gd name="T9" fmla="*/ 13 h 17"/>
                <a:gd name="T10" fmla="*/ 4 w 56"/>
                <a:gd name="T11" fmla="*/ 15 h 17"/>
                <a:gd name="T12" fmla="*/ 6 w 56"/>
                <a:gd name="T13" fmla="*/ 15 h 17"/>
                <a:gd name="T14" fmla="*/ 8 w 56"/>
                <a:gd name="T15" fmla="*/ 17 h 17"/>
                <a:gd name="T16" fmla="*/ 48 w 56"/>
                <a:gd name="T17" fmla="*/ 17 h 17"/>
                <a:gd name="T18" fmla="*/ 50 w 56"/>
                <a:gd name="T19" fmla="*/ 15 h 17"/>
                <a:gd name="T20" fmla="*/ 52 w 56"/>
                <a:gd name="T21" fmla="*/ 15 h 17"/>
                <a:gd name="T22" fmla="*/ 52 w 56"/>
                <a:gd name="T23" fmla="*/ 13 h 17"/>
                <a:gd name="T24" fmla="*/ 54 w 56"/>
                <a:gd name="T25" fmla="*/ 13 h 17"/>
                <a:gd name="T26" fmla="*/ 54 w 56"/>
                <a:gd name="T27" fmla="*/ 11 h 17"/>
                <a:gd name="T28" fmla="*/ 56 w 56"/>
                <a:gd name="T29" fmla="*/ 9 h 17"/>
                <a:gd name="T30" fmla="*/ 54 w 56"/>
                <a:gd name="T31" fmla="*/ 6 h 17"/>
                <a:gd name="T32" fmla="*/ 54 w 56"/>
                <a:gd name="T33" fmla="*/ 4 h 17"/>
                <a:gd name="T34" fmla="*/ 52 w 56"/>
                <a:gd name="T35" fmla="*/ 2 h 17"/>
                <a:gd name="T36" fmla="*/ 52 w 56"/>
                <a:gd name="T37" fmla="*/ 0 h 17"/>
                <a:gd name="T38" fmla="*/ 48 w 56"/>
                <a:gd name="T39" fmla="*/ 0 h 17"/>
                <a:gd name="T40" fmla="*/ 8 w 5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7"/>
                <a:gd name="T65" fmla="*/ 56 w 5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7">
                  <a:moveTo>
                    <a:pt x="8" y="0"/>
                  </a:moveTo>
                  <a:lnTo>
                    <a:pt x="4" y="0"/>
                  </a:lnTo>
                  <a:lnTo>
                    <a:pt x="0" y="4"/>
                  </a:lnTo>
                  <a:lnTo>
                    <a:pt x="0" y="13"/>
                  </a:lnTo>
                  <a:lnTo>
                    <a:pt x="2" y="13"/>
                  </a:lnTo>
                  <a:lnTo>
                    <a:pt x="4" y="15"/>
                  </a:lnTo>
                  <a:lnTo>
                    <a:pt x="6" y="15"/>
                  </a:lnTo>
                  <a:lnTo>
                    <a:pt x="8" y="17"/>
                  </a:lnTo>
                  <a:lnTo>
                    <a:pt x="48" y="17"/>
                  </a:lnTo>
                  <a:lnTo>
                    <a:pt x="50" y="15"/>
                  </a:lnTo>
                  <a:lnTo>
                    <a:pt x="52" y="15"/>
                  </a:lnTo>
                  <a:lnTo>
                    <a:pt x="52" y="13"/>
                  </a:lnTo>
                  <a:lnTo>
                    <a:pt x="54" y="13"/>
                  </a:lnTo>
                  <a:lnTo>
                    <a:pt x="54" y="11"/>
                  </a:lnTo>
                  <a:lnTo>
                    <a:pt x="56" y="9"/>
                  </a:lnTo>
                  <a:lnTo>
                    <a:pt x="54" y="6"/>
                  </a:lnTo>
                  <a:lnTo>
                    <a:pt x="54" y="4"/>
                  </a:lnTo>
                  <a:lnTo>
                    <a:pt x="52" y="2"/>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877" name="Freeform 11"/>
            <p:cNvSpPr>
              <a:spLocks/>
            </p:cNvSpPr>
            <p:nvPr/>
          </p:nvSpPr>
          <p:spPr bwMode="auto">
            <a:xfrm>
              <a:off x="1389" y="2744"/>
              <a:ext cx="56" cy="16"/>
            </a:xfrm>
            <a:custGeom>
              <a:avLst/>
              <a:gdLst>
                <a:gd name="T0" fmla="*/ 8 w 56"/>
                <a:gd name="T1" fmla="*/ 0 h 16"/>
                <a:gd name="T2" fmla="*/ 4 w 56"/>
                <a:gd name="T3" fmla="*/ 0 h 16"/>
                <a:gd name="T4" fmla="*/ 0 w 56"/>
                <a:gd name="T5" fmla="*/ 4 h 16"/>
                <a:gd name="T6" fmla="*/ 0 w 56"/>
                <a:gd name="T7" fmla="*/ 12 h 16"/>
                <a:gd name="T8" fmla="*/ 2 w 56"/>
                <a:gd name="T9" fmla="*/ 12 h 16"/>
                <a:gd name="T10" fmla="*/ 4 w 56"/>
                <a:gd name="T11" fmla="*/ 14 h 16"/>
                <a:gd name="T12" fmla="*/ 6 w 56"/>
                <a:gd name="T13" fmla="*/ 14 h 16"/>
                <a:gd name="T14" fmla="*/ 8 w 56"/>
                <a:gd name="T15" fmla="*/ 16 h 16"/>
                <a:gd name="T16" fmla="*/ 48 w 56"/>
                <a:gd name="T17" fmla="*/ 16 h 16"/>
                <a:gd name="T18" fmla="*/ 50 w 56"/>
                <a:gd name="T19" fmla="*/ 14 h 16"/>
                <a:gd name="T20" fmla="*/ 52 w 56"/>
                <a:gd name="T21" fmla="*/ 14 h 16"/>
                <a:gd name="T22" fmla="*/ 52 w 56"/>
                <a:gd name="T23" fmla="*/ 12 h 16"/>
                <a:gd name="T24" fmla="*/ 54 w 56"/>
                <a:gd name="T25" fmla="*/ 12 h 16"/>
                <a:gd name="T26" fmla="*/ 54 w 56"/>
                <a:gd name="T27" fmla="*/ 10 h 16"/>
                <a:gd name="T28" fmla="*/ 56 w 56"/>
                <a:gd name="T29" fmla="*/ 8 h 16"/>
                <a:gd name="T30" fmla="*/ 54 w 56"/>
                <a:gd name="T31" fmla="*/ 6 h 16"/>
                <a:gd name="T32" fmla="*/ 54 w 56"/>
                <a:gd name="T33" fmla="*/ 4 h 16"/>
                <a:gd name="T34" fmla="*/ 52 w 56"/>
                <a:gd name="T35" fmla="*/ 2 h 16"/>
                <a:gd name="T36" fmla="*/ 52 w 56"/>
                <a:gd name="T37" fmla="*/ 0 h 16"/>
                <a:gd name="T38" fmla="*/ 48 w 56"/>
                <a:gd name="T39" fmla="*/ 0 h 16"/>
                <a:gd name="T40" fmla="*/ 8 w 56"/>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6"/>
                <a:gd name="T65" fmla="*/ 56 w 56"/>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6">
                  <a:moveTo>
                    <a:pt x="8" y="0"/>
                  </a:moveTo>
                  <a:lnTo>
                    <a:pt x="4" y="0"/>
                  </a:lnTo>
                  <a:lnTo>
                    <a:pt x="0" y="4"/>
                  </a:lnTo>
                  <a:lnTo>
                    <a:pt x="0" y="12"/>
                  </a:lnTo>
                  <a:lnTo>
                    <a:pt x="2" y="12"/>
                  </a:lnTo>
                  <a:lnTo>
                    <a:pt x="4" y="14"/>
                  </a:lnTo>
                  <a:lnTo>
                    <a:pt x="6" y="14"/>
                  </a:lnTo>
                  <a:lnTo>
                    <a:pt x="8" y="16"/>
                  </a:lnTo>
                  <a:lnTo>
                    <a:pt x="48" y="16"/>
                  </a:lnTo>
                  <a:lnTo>
                    <a:pt x="50" y="14"/>
                  </a:lnTo>
                  <a:lnTo>
                    <a:pt x="52" y="14"/>
                  </a:lnTo>
                  <a:lnTo>
                    <a:pt x="52" y="12"/>
                  </a:lnTo>
                  <a:lnTo>
                    <a:pt x="54" y="12"/>
                  </a:lnTo>
                  <a:lnTo>
                    <a:pt x="54" y="10"/>
                  </a:lnTo>
                  <a:lnTo>
                    <a:pt x="56" y="8"/>
                  </a:lnTo>
                  <a:lnTo>
                    <a:pt x="54" y="6"/>
                  </a:lnTo>
                  <a:lnTo>
                    <a:pt x="54" y="4"/>
                  </a:lnTo>
                  <a:lnTo>
                    <a:pt x="52" y="2"/>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878" name="Freeform 12"/>
            <p:cNvSpPr>
              <a:spLocks/>
            </p:cNvSpPr>
            <p:nvPr/>
          </p:nvSpPr>
          <p:spPr bwMode="auto">
            <a:xfrm>
              <a:off x="1389" y="2432"/>
              <a:ext cx="56" cy="16"/>
            </a:xfrm>
            <a:custGeom>
              <a:avLst/>
              <a:gdLst>
                <a:gd name="T0" fmla="*/ 8 w 56"/>
                <a:gd name="T1" fmla="*/ 0 h 16"/>
                <a:gd name="T2" fmla="*/ 4 w 56"/>
                <a:gd name="T3" fmla="*/ 0 h 16"/>
                <a:gd name="T4" fmla="*/ 0 w 56"/>
                <a:gd name="T5" fmla="*/ 4 h 16"/>
                <a:gd name="T6" fmla="*/ 0 w 56"/>
                <a:gd name="T7" fmla="*/ 12 h 16"/>
                <a:gd name="T8" fmla="*/ 2 w 56"/>
                <a:gd name="T9" fmla="*/ 12 h 16"/>
                <a:gd name="T10" fmla="*/ 4 w 56"/>
                <a:gd name="T11" fmla="*/ 14 h 16"/>
                <a:gd name="T12" fmla="*/ 6 w 56"/>
                <a:gd name="T13" fmla="*/ 14 h 16"/>
                <a:gd name="T14" fmla="*/ 8 w 56"/>
                <a:gd name="T15" fmla="*/ 16 h 16"/>
                <a:gd name="T16" fmla="*/ 48 w 56"/>
                <a:gd name="T17" fmla="*/ 16 h 16"/>
                <a:gd name="T18" fmla="*/ 50 w 56"/>
                <a:gd name="T19" fmla="*/ 14 h 16"/>
                <a:gd name="T20" fmla="*/ 52 w 56"/>
                <a:gd name="T21" fmla="*/ 14 h 16"/>
                <a:gd name="T22" fmla="*/ 52 w 56"/>
                <a:gd name="T23" fmla="*/ 12 h 16"/>
                <a:gd name="T24" fmla="*/ 54 w 56"/>
                <a:gd name="T25" fmla="*/ 12 h 16"/>
                <a:gd name="T26" fmla="*/ 54 w 56"/>
                <a:gd name="T27" fmla="*/ 10 h 16"/>
                <a:gd name="T28" fmla="*/ 56 w 56"/>
                <a:gd name="T29" fmla="*/ 8 h 16"/>
                <a:gd name="T30" fmla="*/ 54 w 56"/>
                <a:gd name="T31" fmla="*/ 6 h 16"/>
                <a:gd name="T32" fmla="*/ 54 w 56"/>
                <a:gd name="T33" fmla="*/ 4 h 16"/>
                <a:gd name="T34" fmla="*/ 52 w 56"/>
                <a:gd name="T35" fmla="*/ 2 h 16"/>
                <a:gd name="T36" fmla="*/ 52 w 56"/>
                <a:gd name="T37" fmla="*/ 0 h 16"/>
                <a:gd name="T38" fmla="*/ 48 w 56"/>
                <a:gd name="T39" fmla="*/ 0 h 16"/>
                <a:gd name="T40" fmla="*/ 8 w 56"/>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6"/>
                <a:gd name="T65" fmla="*/ 56 w 56"/>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6">
                  <a:moveTo>
                    <a:pt x="8" y="0"/>
                  </a:moveTo>
                  <a:lnTo>
                    <a:pt x="4" y="0"/>
                  </a:lnTo>
                  <a:lnTo>
                    <a:pt x="0" y="4"/>
                  </a:lnTo>
                  <a:lnTo>
                    <a:pt x="0" y="12"/>
                  </a:lnTo>
                  <a:lnTo>
                    <a:pt x="2" y="12"/>
                  </a:lnTo>
                  <a:lnTo>
                    <a:pt x="4" y="14"/>
                  </a:lnTo>
                  <a:lnTo>
                    <a:pt x="6" y="14"/>
                  </a:lnTo>
                  <a:lnTo>
                    <a:pt x="8" y="16"/>
                  </a:lnTo>
                  <a:lnTo>
                    <a:pt x="48" y="16"/>
                  </a:lnTo>
                  <a:lnTo>
                    <a:pt x="50" y="14"/>
                  </a:lnTo>
                  <a:lnTo>
                    <a:pt x="52" y="14"/>
                  </a:lnTo>
                  <a:lnTo>
                    <a:pt x="52" y="12"/>
                  </a:lnTo>
                  <a:lnTo>
                    <a:pt x="54" y="12"/>
                  </a:lnTo>
                  <a:lnTo>
                    <a:pt x="54" y="10"/>
                  </a:lnTo>
                  <a:lnTo>
                    <a:pt x="56" y="8"/>
                  </a:lnTo>
                  <a:lnTo>
                    <a:pt x="54" y="6"/>
                  </a:lnTo>
                  <a:lnTo>
                    <a:pt x="54" y="4"/>
                  </a:lnTo>
                  <a:lnTo>
                    <a:pt x="52" y="2"/>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879" name="Freeform 13"/>
            <p:cNvSpPr>
              <a:spLocks/>
            </p:cNvSpPr>
            <p:nvPr/>
          </p:nvSpPr>
          <p:spPr bwMode="auto">
            <a:xfrm>
              <a:off x="1389" y="2120"/>
              <a:ext cx="56" cy="17"/>
            </a:xfrm>
            <a:custGeom>
              <a:avLst/>
              <a:gdLst>
                <a:gd name="T0" fmla="*/ 8 w 56"/>
                <a:gd name="T1" fmla="*/ 0 h 17"/>
                <a:gd name="T2" fmla="*/ 4 w 56"/>
                <a:gd name="T3" fmla="*/ 0 h 17"/>
                <a:gd name="T4" fmla="*/ 0 w 56"/>
                <a:gd name="T5" fmla="*/ 4 h 17"/>
                <a:gd name="T6" fmla="*/ 0 w 56"/>
                <a:gd name="T7" fmla="*/ 13 h 17"/>
                <a:gd name="T8" fmla="*/ 2 w 56"/>
                <a:gd name="T9" fmla="*/ 13 h 17"/>
                <a:gd name="T10" fmla="*/ 4 w 56"/>
                <a:gd name="T11" fmla="*/ 15 h 17"/>
                <a:gd name="T12" fmla="*/ 6 w 56"/>
                <a:gd name="T13" fmla="*/ 15 h 17"/>
                <a:gd name="T14" fmla="*/ 8 w 56"/>
                <a:gd name="T15" fmla="*/ 17 h 17"/>
                <a:gd name="T16" fmla="*/ 48 w 56"/>
                <a:gd name="T17" fmla="*/ 17 h 17"/>
                <a:gd name="T18" fmla="*/ 50 w 56"/>
                <a:gd name="T19" fmla="*/ 15 h 17"/>
                <a:gd name="T20" fmla="*/ 52 w 56"/>
                <a:gd name="T21" fmla="*/ 15 h 17"/>
                <a:gd name="T22" fmla="*/ 52 w 56"/>
                <a:gd name="T23" fmla="*/ 13 h 17"/>
                <a:gd name="T24" fmla="*/ 54 w 56"/>
                <a:gd name="T25" fmla="*/ 13 h 17"/>
                <a:gd name="T26" fmla="*/ 54 w 56"/>
                <a:gd name="T27" fmla="*/ 11 h 17"/>
                <a:gd name="T28" fmla="*/ 56 w 56"/>
                <a:gd name="T29" fmla="*/ 8 h 17"/>
                <a:gd name="T30" fmla="*/ 54 w 56"/>
                <a:gd name="T31" fmla="*/ 6 h 17"/>
                <a:gd name="T32" fmla="*/ 54 w 56"/>
                <a:gd name="T33" fmla="*/ 4 h 17"/>
                <a:gd name="T34" fmla="*/ 52 w 56"/>
                <a:gd name="T35" fmla="*/ 2 h 17"/>
                <a:gd name="T36" fmla="*/ 52 w 56"/>
                <a:gd name="T37" fmla="*/ 0 h 17"/>
                <a:gd name="T38" fmla="*/ 48 w 56"/>
                <a:gd name="T39" fmla="*/ 0 h 17"/>
                <a:gd name="T40" fmla="*/ 8 w 5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7"/>
                <a:gd name="T65" fmla="*/ 56 w 5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7">
                  <a:moveTo>
                    <a:pt x="8" y="0"/>
                  </a:moveTo>
                  <a:lnTo>
                    <a:pt x="4" y="0"/>
                  </a:lnTo>
                  <a:lnTo>
                    <a:pt x="0" y="4"/>
                  </a:lnTo>
                  <a:lnTo>
                    <a:pt x="0" y="13"/>
                  </a:lnTo>
                  <a:lnTo>
                    <a:pt x="2" y="13"/>
                  </a:lnTo>
                  <a:lnTo>
                    <a:pt x="4" y="15"/>
                  </a:lnTo>
                  <a:lnTo>
                    <a:pt x="6" y="15"/>
                  </a:lnTo>
                  <a:lnTo>
                    <a:pt x="8" y="17"/>
                  </a:lnTo>
                  <a:lnTo>
                    <a:pt x="48" y="17"/>
                  </a:lnTo>
                  <a:lnTo>
                    <a:pt x="50" y="15"/>
                  </a:lnTo>
                  <a:lnTo>
                    <a:pt x="52" y="15"/>
                  </a:lnTo>
                  <a:lnTo>
                    <a:pt x="52" y="13"/>
                  </a:lnTo>
                  <a:lnTo>
                    <a:pt x="54" y="13"/>
                  </a:lnTo>
                  <a:lnTo>
                    <a:pt x="54" y="11"/>
                  </a:lnTo>
                  <a:lnTo>
                    <a:pt x="56" y="8"/>
                  </a:lnTo>
                  <a:lnTo>
                    <a:pt x="54" y="6"/>
                  </a:lnTo>
                  <a:lnTo>
                    <a:pt x="54" y="4"/>
                  </a:lnTo>
                  <a:lnTo>
                    <a:pt x="52" y="2"/>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880" name="Freeform 14"/>
            <p:cNvSpPr>
              <a:spLocks/>
            </p:cNvSpPr>
            <p:nvPr/>
          </p:nvSpPr>
          <p:spPr bwMode="auto">
            <a:xfrm>
              <a:off x="1389" y="1808"/>
              <a:ext cx="56" cy="17"/>
            </a:xfrm>
            <a:custGeom>
              <a:avLst/>
              <a:gdLst>
                <a:gd name="T0" fmla="*/ 8 w 56"/>
                <a:gd name="T1" fmla="*/ 0 h 17"/>
                <a:gd name="T2" fmla="*/ 4 w 56"/>
                <a:gd name="T3" fmla="*/ 0 h 17"/>
                <a:gd name="T4" fmla="*/ 0 w 56"/>
                <a:gd name="T5" fmla="*/ 5 h 17"/>
                <a:gd name="T6" fmla="*/ 0 w 56"/>
                <a:gd name="T7" fmla="*/ 13 h 17"/>
                <a:gd name="T8" fmla="*/ 2 w 56"/>
                <a:gd name="T9" fmla="*/ 13 h 17"/>
                <a:gd name="T10" fmla="*/ 4 w 56"/>
                <a:gd name="T11" fmla="*/ 15 h 17"/>
                <a:gd name="T12" fmla="*/ 6 w 56"/>
                <a:gd name="T13" fmla="*/ 15 h 17"/>
                <a:gd name="T14" fmla="*/ 8 w 56"/>
                <a:gd name="T15" fmla="*/ 17 h 17"/>
                <a:gd name="T16" fmla="*/ 48 w 56"/>
                <a:gd name="T17" fmla="*/ 17 h 17"/>
                <a:gd name="T18" fmla="*/ 50 w 56"/>
                <a:gd name="T19" fmla="*/ 15 h 17"/>
                <a:gd name="T20" fmla="*/ 52 w 56"/>
                <a:gd name="T21" fmla="*/ 15 h 17"/>
                <a:gd name="T22" fmla="*/ 52 w 56"/>
                <a:gd name="T23" fmla="*/ 13 h 17"/>
                <a:gd name="T24" fmla="*/ 54 w 56"/>
                <a:gd name="T25" fmla="*/ 13 h 17"/>
                <a:gd name="T26" fmla="*/ 54 w 56"/>
                <a:gd name="T27" fmla="*/ 11 h 17"/>
                <a:gd name="T28" fmla="*/ 56 w 56"/>
                <a:gd name="T29" fmla="*/ 9 h 17"/>
                <a:gd name="T30" fmla="*/ 54 w 56"/>
                <a:gd name="T31" fmla="*/ 7 h 17"/>
                <a:gd name="T32" fmla="*/ 54 w 56"/>
                <a:gd name="T33" fmla="*/ 5 h 17"/>
                <a:gd name="T34" fmla="*/ 52 w 56"/>
                <a:gd name="T35" fmla="*/ 3 h 17"/>
                <a:gd name="T36" fmla="*/ 52 w 56"/>
                <a:gd name="T37" fmla="*/ 0 h 17"/>
                <a:gd name="T38" fmla="*/ 48 w 56"/>
                <a:gd name="T39" fmla="*/ 0 h 17"/>
                <a:gd name="T40" fmla="*/ 8 w 5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7"/>
                <a:gd name="T65" fmla="*/ 56 w 5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7">
                  <a:moveTo>
                    <a:pt x="8" y="0"/>
                  </a:moveTo>
                  <a:lnTo>
                    <a:pt x="4" y="0"/>
                  </a:lnTo>
                  <a:lnTo>
                    <a:pt x="0" y="5"/>
                  </a:lnTo>
                  <a:lnTo>
                    <a:pt x="0" y="13"/>
                  </a:lnTo>
                  <a:lnTo>
                    <a:pt x="2" y="13"/>
                  </a:lnTo>
                  <a:lnTo>
                    <a:pt x="4" y="15"/>
                  </a:lnTo>
                  <a:lnTo>
                    <a:pt x="6" y="15"/>
                  </a:lnTo>
                  <a:lnTo>
                    <a:pt x="8" y="17"/>
                  </a:lnTo>
                  <a:lnTo>
                    <a:pt x="48" y="17"/>
                  </a:lnTo>
                  <a:lnTo>
                    <a:pt x="50" y="15"/>
                  </a:lnTo>
                  <a:lnTo>
                    <a:pt x="52" y="15"/>
                  </a:lnTo>
                  <a:lnTo>
                    <a:pt x="52" y="13"/>
                  </a:lnTo>
                  <a:lnTo>
                    <a:pt x="54" y="13"/>
                  </a:lnTo>
                  <a:lnTo>
                    <a:pt x="54" y="11"/>
                  </a:lnTo>
                  <a:lnTo>
                    <a:pt x="56" y="9"/>
                  </a:lnTo>
                  <a:lnTo>
                    <a:pt x="54" y="7"/>
                  </a:lnTo>
                  <a:lnTo>
                    <a:pt x="54" y="5"/>
                  </a:lnTo>
                  <a:lnTo>
                    <a:pt x="52" y="3"/>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881" name="Freeform 15"/>
            <p:cNvSpPr>
              <a:spLocks/>
            </p:cNvSpPr>
            <p:nvPr/>
          </p:nvSpPr>
          <p:spPr bwMode="auto">
            <a:xfrm>
              <a:off x="1389" y="1497"/>
              <a:ext cx="56" cy="16"/>
            </a:xfrm>
            <a:custGeom>
              <a:avLst/>
              <a:gdLst>
                <a:gd name="T0" fmla="*/ 8 w 56"/>
                <a:gd name="T1" fmla="*/ 0 h 16"/>
                <a:gd name="T2" fmla="*/ 4 w 56"/>
                <a:gd name="T3" fmla="*/ 0 h 16"/>
                <a:gd name="T4" fmla="*/ 0 w 56"/>
                <a:gd name="T5" fmla="*/ 4 h 16"/>
                <a:gd name="T6" fmla="*/ 0 w 56"/>
                <a:gd name="T7" fmla="*/ 12 h 16"/>
                <a:gd name="T8" fmla="*/ 2 w 56"/>
                <a:gd name="T9" fmla="*/ 12 h 16"/>
                <a:gd name="T10" fmla="*/ 4 w 56"/>
                <a:gd name="T11" fmla="*/ 14 h 16"/>
                <a:gd name="T12" fmla="*/ 6 w 56"/>
                <a:gd name="T13" fmla="*/ 14 h 16"/>
                <a:gd name="T14" fmla="*/ 8 w 56"/>
                <a:gd name="T15" fmla="*/ 16 h 16"/>
                <a:gd name="T16" fmla="*/ 48 w 56"/>
                <a:gd name="T17" fmla="*/ 16 h 16"/>
                <a:gd name="T18" fmla="*/ 50 w 56"/>
                <a:gd name="T19" fmla="*/ 14 h 16"/>
                <a:gd name="T20" fmla="*/ 52 w 56"/>
                <a:gd name="T21" fmla="*/ 14 h 16"/>
                <a:gd name="T22" fmla="*/ 52 w 56"/>
                <a:gd name="T23" fmla="*/ 12 h 16"/>
                <a:gd name="T24" fmla="*/ 54 w 56"/>
                <a:gd name="T25" fmla="*/ 12 h 16"/>
                <a:gd name="T26" fmla="*/ 54 w 56"/>
                <a:gd name="T27" fmla="*/ 10 h 16"/>
                <a:gd name="T28" fmla="*/ 56 w 56"/>
                <a:gd name="T29" fmla="*/ 8 h 16"/>
                <a:gd name="T30" fmla="*/ 54 w 56"/>
                <a:gd name="T31" fmla="*/ 6 h 16"/>
                <a:gd name="T32" fmla="*/ 54 w 56"/>
                <a:gd name="T33" fmla="*/ 4 h 16"/>
                <a:gd name="T34" fmla="*/ 52 w 56"/>
                <a:gd name="T35" fmla="*/ 2 h 16"/>
                <a:gd name="T36" fmla="*/ 52 w 56"/>
                <a:gd name="T37" fmla="*/ 0 h 16"/>
                <a:gd name="T38" fmla="*/ 48 w 56"/>
                <a:gd name="T39" fmla="*/ 0 h 16"/>
                <a:gd name="T40" fmla="*/ 8 w 56"/>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6"/>
                <a:gd name="T65" fmla="*/ 56 w 56"/>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6">
                  <a:moveTo>
                    <a:pt x="8" y="0"/>
                  </a:moveTo>
                  <a:lnTo>
                    <a:pt x="4" y="0"/>
                  </a:lnTo>
                  <a:lnTo>
                    <a:pt x="0" y="4"/>
                  </a:lnTo>
                  <a:lnTo>
                    <a:pt x="0" y="12"/>
                  </a:lnTo>
                  <a:lnTo>
                    <a:pt x="2" y="12"/>
                  </a:lnTo>
                  <a:lnTo>
                    <a:pt x="4" y="14"/>
                  </a:lnTo>
                  <a:lnTo>
                    <a:pt x="6" y="14"/>
                  </a:lnTo>
                  <a:lnTo>
                    <a:pt x="8" y="16"/>
                  </a:lnTo>
                  <a:lnTo>
                    <a:pt x="48" y="16"/>
                  </a:lnTo>
                  <a:lnTo>
                    <a:pt x="50" y="14"/>
                  </a:lnTo>
                  <a:lnTo>
                    <a:pt x="52" y="14"/>
                  </a:lnTo>
                  <a:lnTo>
                    <a:pt x="52" y="12"/>
                  </a:lnTo>
                  <a:lnTo>
                    <a:pt x="54" y="12"/>
                  </a:lnTo>
                  <a:lnTo>
                    <a:pt x="54" y="10"/>
                  </a:lnTo>
                  <a:lnTo>
                    <a:pt x="56" y="8"/>
                  </a:lnTo>
                  <a:lnTo>
                    <a:pt x="54" y="6"/>
                  </a:lnTo>
                  <a:lnTo>
                    <a:pt x="54" y="4"/>
                  </a:lnTo>
                  <a:lnTo>
                    <a:pt x="52" y="2"/>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882" name="Freeform 16"/>
            <p:cNvSpPr>
              <a:spLocks/>
            </p:cNvSpPr>
            <p:nvPr/>
          </p:nvSpPr>
          <p:spPr bwMode="auto">
            <a:xfrm>
              <a:off x="1389" y="3369"/>
              <a:ext cx="56" cy="17"/>
            </a:xfrm>
            <a:custGeom>
              <a:avLst/>
              <a:gdLst>
                <a:gd name="T0" fmla="*/ 8 w 56"/>
                <a:gd name="T1" fmla="*/ 0 h 17"/>
                <a:gd name="T2" fmla="*/ 4 w 56"/>
                <a:gd name="T3" fmla="*/ 0 h 17"/>
                <a:gd name="T4" fmla="*/ 0 w 56"/>
                <a:gd name="T5" fmla="*/ 4 h 17"/>
                <a:gd name="T6" fmla="*/ 0 w 56"/>
                <a:gd name="T7" fmla="*/ 12 h 17"/>
                <a:gd name="T8" fmla="*/ 2 w 56"/>
                <a:gd name="T9" fmla="*/ 12 h 17"/>
                <a:gd name="T10" fmla="*/ 4 w 56"/>
                <a:gd name="T11" fmla="*/ 15 h 17"/>
                <a:gd name="T12" fmla="*/ 6 w 56"/>
                <a:gd name="T13" fmla="*/ 15 h 17"/>
                <a:gd name="T14" fmla="*/ 8 w 56"/>
                <a:gd name="T15" fmla="*/ 17 h 17"/>
                <a:gd name="T16" fmla="*/ 48 w 56"/>
                <a:gd name="T17" fmla="*/ 17 h 17"/>
                <a:gd name="T18" fmla="*/ 50 w 56"/>
                <a:gd name="T19" fmla="*/ 15 h 17"/>
                <a:gd name="T20" fmla="*/ 52 w 56"/>
                <a:gd name="T21" fmla="*/ 15 h 17"/>
                <a:gd name="T22" fmla="*/ 52 w 56"/>
                <a:gd name="T23" fmla="*/ 12 h 17"/>
                <a:gd name="T24" fmla="*/ 54 w 56"/>
                <a:gd name="T25" fmla="*/ 12 h 17"/>
                <a:gd name="T26" fmla="*/ 54 w 56"/>
                <a:gd name="T27" fmla="*/ 10 h 17"/>
                <a:gd name="T28" fmla="*/ 56 w 56"/>
                <a:gd name="T29" fmla="*/ 8 h 17"/>
                <a:gd name="T30" fmla="*/ 54 w 56"/>
                <a:gd name="T31" fmla="*/ 6 h 17"/>
                <a:gd name="T32" fmla="*/ 54 w 56"/>
                <a:gd name="T33" fmla="*/ 4 h 17"/>
                <a:gd name="T34" fmla="*/ 52 w 56"/>
                <a:gd name="T35" fmla="*/ 2 h 17"/>
                <a:gd name="T36" fmla="*/ 52 w 56"/>
                <a:gd name="T37" fmla="*/ 0 h 17"/>
                <a:gd name="T38" fmla="*/ 48 w 56"/>
                <a:gd name="T39" fmla="*/ 0 h 17"/>
                <a:gd name="T40" fmla="*/ 8 w 5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7"/>
                <a:gd name="T65" fmla="*/ 56 w 5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7">
                  <a:moveTo>
                    <a:pt x="8" y="0"/>
                  </a:moveTo>
                  <a:lnTo>
                    <a:pt x="4" y="0"/>
                  </a:lnTo>
                  <a:lnTo>
                    <a:pt x="0" y="4"/>
                  </a:lnTo>
                  <a:lnTo>
                    <a:pt x="0" y="12"/>
                  </a:lnTo>
                  <a:lnTo>
                    <a:pt x="2" y="12"/>
                  </a:lnTo>
                  <a:lnTo>
                    <a:pt x="4" y="15"/>
                  </a:lnTo>
                  <a:lnTo>
                    <a:pt x="6" y="15"/>
                  </a:lnTo>
                  <a:lnTo>
                    <a:pt x="8" y="17"/>
                  </a:lnTo>
                  <a:lnTo>
                    <a:pt x="48" y="17"/>
                  </a:lnTo>
                  <a:lnTo>
                    <a:pt x="50" y="15"/>
                  </a:lnTo>
                  <a:lnTo>
                    <a:pt x="52" y="15"/>
                  </a:lnTo>
                  <a:lnTo>
                    <a:pt x="52" y="12"/>
                  </a:lnTo>
                  <a:lnTo>
                    <a:pt x="54" y="12"/>
                  </a:lnTo>
                  <a:lnTo>
                    <a:pt x="54" y="10"/>
                  </a:lnTo>
                  <a:lnTo>
                    <a:pt x="56" y="8"/>
                  </a:lnTo>
                  <a:lnTo>
                    <a:pt x="54" y="6"/>
                  </a:lnTo>
                  <a:lnTo>
                    <a:pt x="54" y="4"/>
                  </a:lnTo>
                  <a:lnTo>
                    <a:pt x="52" y="2"/>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883" name="Freeform 17"/>
            <p:cNvSpPr>
              <a:spLocks/>
            </p:cNvSpPr>
            <p:nvPr/>
          </p:nvSpPr>
          <p:spPr bwMode="auto">
            <a:xfrm>
              <a:off x="2013" y="3641"/>
              <a:ext cx="16" cy="56"/>
            </a:xfrm>
            <a:custGeom>
              <a:avLst/>
              <a:gdLst>
                <a:gd name="T0" fmla="*/ 0 w 16"/>
                <a:gd name="T1" fmla="*/ 48 h 56"/>
                <a:gd name="T2" fmla="*/ 0 w 16"/>
                <a:gd name="T3" fmla="*/ 52 h 56"/>
                <a:gd name="T4" fmla="*/ 2 w 16"/>
                <a:gd name="T5" fmla="*/ 52 h 56"/>
                <a:gd name="T6" fmla="*/ 4 w 16"/>
                <a:gd name="T7" fmla="*/ 54 h 56"/>
                <a:gd name="T8" fmla="*/ 6 w 16"/>
                <a:gd name="T9" fmla="*/ 54 h 56"/>
                <a:gd name="T10" fmla="*/ 8 w 16"/>
                <a:gd name="T11" fmla="*/ 56 h 56"/>
                <a:gd name="T12" fmla="*/ 10 w 16"/>
                <a:gd name="T13" fmla="*/ 54 h 56"/>
                <a:gd name="T14" fmla="*/ 12 w 16"/>
                <a:gd name="T15" fmla="*/ 54 h 56"/>
                <a:gd name="T16" fmla="*/ 12 w 16"/>
                <a:gd name="T17" fmla="*/ 52 h 56"/>
                <a:gd name="T18" fmla="*/ 14 w 16"/>
                <a:gd name="T19" fmla="*/ 52 h 56"/>
                <a:gd name="T20" fmla="*/ 14 w 16"/>
                <a:gd name="T21" fmla="*/ 50 h 56"/>
                <a:gd name="T22" fmla="*/ 16 w 16"/>
                <a:gd name="T23" fmla="*/ 48 h 56"/>
                <a:gd name="T24" fmla="*/ 16 w 16"/>
                <a:gd name="T25" fmla="*/ 8 h 56"/>
                <a:gd name="T26" fmla="*/ 14 w 16"/>
                <a:gd name="T27" fmla="*/ 6 h 56"/>
                <a:gd name="T28" fmla="*/ 14 w 16"/>
                <a:gd name="T29" fmla="*/ 4 h 56"/>
                <a:gd name="T30" fmla="*/ 12 w 16"/>
                <a:gd name="T31" fmla="*/ 2 h 56"/>
                <a:gd name="T32" fmla="*/ 12 w 16"/>
                <a:gd name="T33" fmla="*/ 0 h 56"/>
                <a:gd name="T34" fmla="*/ 4 w 16"/>
                <a:gd name="T35" fmla="*/ 0 h 56"/>
                <a:gd name="T36" fmla="*/ 0 w 16"/>
                <a:gd name="T37" fmla="*/ 4 h 56"/>
                <a:gd name="T38" fmla="*/ 0 w 16"/>
                <a:gd name="T39" fmla="*/ 8 h 56"/>
                <a:gd name="T40" fmla="*/ 0 w 16"/>
                <a:gd name="T41" fmla="*/ 48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6"/>
                <a:gd name="T65" fmla="*/ 16 w 1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6">
                  <a:moveTo>
                    <a:pt x="0" y="48"/>
                  </a:moveTo>
                  <a:lnTo>
                    <a:pt x="0" y="52"/>
                  </a:lnTo>
                  <a:lnTo>
                    <a:pt x="2" y="52"/>
                  </a:lnTo>
                  <a:lnTo>
                    <a:pt x="4" y="54"/>
                  </a:lnTo>
                  <a:lnTo>
                    <a:pt x="6" y="54"/>
                  </a:lnTo>
                  <a:lnTo>
                    <a:pt x="8" y="56"/>
                  </a:lnTo>
                  <a:lnTo>
                    <a:pt x="10" y="54"/>
                  </a:lnTo>
                  <a:lnTo>
                    <a:pt x="12" y="54"/>
                  </a:lnTo>
                  <a:lnTo>
                    <a:pt x="12" y="52"/>
                  </a:lnTo>
                  <a:lnTo>
                    <a:pt x="14" y="52"/>
                  </a:lnTo>
                  <a:lnTo>
                    <a:pt x="14" y="50"/>
                  </a:lnTo>
                  <a:lnTo>
                    <a:pt x="16" y="48"/>
                  </a:lnTo>
                  <a:lnTo>
                    <a:pt x="16" y="8"/>
                  </a:lnTo>
                  <a:lnTo>
                    <a:pt x="14" y="6"/>
                  </a:lnTo>
                  <a:lnTo>
                    <a:pt x="14" y="4"/>
                  </a:lnTo>
                  <a:lnTo>
                    <a:pt x="12" y="2"/>
                  </a:lnTo>
                  <a:lnTo>
                    <a:pt x="12" y="0"/>
                  </a:lnTo>
                  <a:lnTo>
                    <a:pt x="4" y="0"/>
                  </a:lnTo>
                  <a:lnTo>
                    <a:pt x="0" y="4"/>
                  </a:lnTo>
                  <a:lnTo>
                    <a:pt x="0" y="8"/>
                  </a:lnTo>
                  <a:lnTo>
                    <a:pt x="0" y="48"/>
                  </a:lnTo>
                  <a:close/>
                </a:path>
              </a:pathLst>
            </a:custGeom>
            <a:solidFill>
              <a:srgbClr val="000000"/>
            </a:solidFill>
            <a:ln w="9525">
              <a:noFill/>
              <a:round/>
              <a:headEnd/>
              <a:tailEnd/>
            </a:ln>
          </p:spPr>
          <p:txBody>
            <a:bodyPr/>
            <a:lstStyle/>
            <a:p>
              <a:pPr>
                <a:buNone/>
              </a:pPr>
              <a:endParaRPr lang="en-US"/>
            </a:p>
          </p:txBody>
        </p:sp>
        <p:sp>
          <p:nvSpPr>
            <p:cNvPr id="36884" name="Freeform 18"/>
            <p:cNvSpPr>
              <a:spLocks/>
            </p:cNvSpPr>
            <p:nvPr/>
          </p:nvSpPr>
          <p:spPr bwMode="auto">
            <a:xfrm>
              <a:off x="2676" y="3641"/>
              <a:ext cx="16" cy="56"/>
            </a:xfrm>
            <a:custGeom>
              <a:avLst/>
              <a:gdLst>
                <a:gd name="T0" fmla="*/ 0 w 16"/>
                <a:gd name="T1" fmla="*/ 48 h 56"/>
                <a:gd name="T2" fmla="*/ 0 w 16"/>
                <a:gd name="T3" fmla="*/ 52 h 56"/>
                <a:gd name="T4" fmla="*/ 2 w 16"/>
                <a:gd name="T5" fmla="*/ 52 h 56"/>
                <a:gd name="T6" fmla="*/ 4 w 16"/>
                <a:gd name="T7" fmla="*/ 54 h 56"/>
                <a:gd name="T8" fmla="*/ 6 w 16"/>
                <a:gd name="T9" fmla="*/ 54 h 56"/>
                <a:gd name="T10" fmla="*/ 8 w 16"/>
                <a:gd name="T11" fmla="*/ 56 h 56"/>
                <a:gd name="T12" fmla="*/ 10 w 16"/>
                <a:gd name="T13" fmla="*/ 54 h 56"/>
                <a:gd name="T14" fmla="*/ 12 w 16"/>
                <a:gd name="T15" fmla="*/ 54 h 56"/>
                <a:gd name="T16" fmla="*/ 12 w 16"/>
                <a:gd name="T17" fmla="*/ 52 h 56"/>
                <a:gd name="T18" fmla="*/ 14 w 16"/>
                <a:gd name="T19" fmla="*/ 52 h 56"/>
                <a:gd name="T20" fmla="*/ 14 w 16"/>
                <a:gd name="T21" fmla="*/ 50 h 56"/>
                <a:gd name="T22" fmla="*/ 16 w 16"/>
                <a:gd name="T23" fmla="*/ 48 h 56"/>
                <a:gd name="T24" fmla="*/ 16 w 16"/>
                <a:gd name="T25" fmla="*/ 8 h 56"/>
                <a:gd name="T26" fmla="*/ 14 w 16"/>
                <a:gd name="T27" fmla="*/ 6 h 56"/>
                <a:gd name="T28" fmla="*/ 14 w 16"/>
                <a:gd name="T29" fmla="*/ 4 h 56"/>
                <a:gd name="T30" fmla="*/ 12 w 16"/>
                <a:gd name="T31" fmla="*/ 2 h 56"/>
                <a:gd name="T32" fmla="*/ 12 w 16"/>
                <a:gd name="T33" fmla="*/ 0 h 56"/>
                <a:gd name="T34" fmla="*/ 4 w 16"/>
                <a:gd name="T35" fmla="*/ 0 h 56"/>
                <a:gd name="T36" fmla="*/ 0 w 16"/>
                <a:gd name="T37" fmla="*/ 4 h 56"/>
                <a:gd name="T38" fmla="*/ 0 w 16"/>
                <a:gd name="T39" fmla="*/ 8 h 56"/>
                <a:gd name="T40" fmla="*/ 0 w 16"/>
                <a:gd name="T41" fmla="*/ 48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6"/>
                <a:gd name="T65" fmla="*/ 16 w 1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6">
                  <a:moveTo>
                    <a:pt x="0" y="48"/>
                  </a:moveTo>
                  <a:lnTo>
                    <a:pt x="0" y="52"/>
                  </a:lnTo>
                  <a:lnTo>
                    <a:pt x="2" y="52"/>
                  </a:lnTo>
                  <a:lnTo>
                    <a:pt x="4" y="54"/>
                  </a:lnTo>
                  <a:lnTo>
                    <a:pt x="6" y="54"/>
                  </a:lnTo>
                  <a:lnTo>
                    <a:pt x="8" y="56"/>
                  </a:lnTo>
                  <a:lnTo>
                    <a:pt x="10" y="54"/>
                  </a:lnTo>
                  <a:lnTo>
                    <a:pt x="12" y="54"/>
                  </a:lnTo>
                  <a:lnTo>
                    <a:pt x="12" y="52"/>
                  </a:lnTo>
                  <a:lnTo>
                    <a:pt x="14" y="52"/>
                  </a:lnTo>
                  <a:lnTo>
                    <a:pt x="14" y="50"/>
                  </a:lnTo>
                  <a:lnTo>
                    <a:pt x="16" y="48"/>
                  </a:lnTo>
                  <a:lnTo>
                    <a:pt x="16" y="8"/>
                  </a:lnTo>
                  <a:lnTo>
                    <a:pt x="14" y="6"/>
                  </a:lnTo>
                  <a:lnTo>
                    <a:pt x="14" y="4"/>
                  </a:lnTo>
                  <a:lnTo>
                    <a:pt x="12" y="2"/>
                  </a:lnTo>
                  <a:lnTo>
                    <a:pt x="12" y="0"/>
                  </a:lnTo>
                  <a:lnTo>
                    <a:pt x="4" y="0"/>
                  </a:lnTo>
                  <a:lnTo>
                    <a:pt x="0" y="4"/>
                  </a:lnTo>
                  <a:lnTo>
                    <a:pt x="0" y="8"/>
                  </a:lnTo>
                  <a:lnTo>
                    <a:pt x="0" y="48"/>
                  </a:lnTo>
                  <a:close/>
                </a:path>
              </a:pathLst>
            </a:custGeom>
            <a:solidFill>
              <a:srgbClr val="000000"/>
            </a:solidFill>
            <a:ln w="9525">
              <a:noFill/>
              <a:round/>
              <a:headEnd/>
              <a:tailEnd/>
            </a:ln>
          </p:spPr>
          <p:txBody>
            <a:bodyPr/>
            <a:lstStyle/>
            <a:p>
              <a:pPr>
                <a:buNone/>
              </a:pPr>
              <a:endParaRPr lang="en-US"/>
            </a:p>
          </p:txBody>
        </p:sp>
        <p:sp>
          <p:nvSpPr>
            <p:cNvPr id="36885" name="Freeform 19"/>
            <p:cNvSpPr>
              <a:spLocks/>
            </p:cNvSpPr>
            <p:nvPr/>
          </p:nvSpPr>
          <p:spPr bwMode="auto">
            <a:xfrm>
              <a:off x="3262" y="3641"/>
              <a:ext cx="17" cy="56"/>
            </a:xfrm>
            <a:custGeom>
              <a:avLst/>
              <a:gdLst>
                <a:gd name="T0" fmla="*/ 0 w 17"/>
                <a:gd name="T1" fmla="*/ 48 h 56"/>
                <a:gd name="T2" fmla="*/ 0 w 17"/>
                <a:gd name="T3" fmla="*/ 52 h 56"/>
                <a:gd name="T4" fmla="*/ 2 w 17"/>
                <a:gd name="T5" fmla="*/ 52 h 56"/>
                <a:gd name="T6" fmla="*/ 4 w 17"/>
                <a:gd name="T7" fmla="*/ 54 h 56"/>
                <a:gd name="T8" fmla="*/ 6 w 17"/>
                <a:gd name="T9" fmla="*/ 54 h 56"/>
                <a:gd name="T10" fmla="*/ 8 w 17"/>
                <a:gd name="T11" fmla="*/ 56 h 56"/>
                <a:gd name="T12" fmla="*/ 10 w 17"/>
                <a:gd name="T13" fmla="*/ 54 h 56"/>
                <a:gd name="T14" fmla="*/ 12 w 17"/>
                <a:gd name="T15" fmla="*/ 54 h 56"/>
                <a:gd name="T16" fmla="*/ 12 w 17"/>
                <a:gd name="T17" fmla="*/ 52 h 56"/>
                <a:gd name="T18" fmla="*/ 15 w 17"/>
                <a:gd name="T19" fmla="*/ 52 h 56"/>
                <a:gd name="T20" fmla="*/ 15 w 17"/>
                <a:gd name="T21" fmla="*/ 50 h 56"/>
                <a:gd name="T22" fmla="*/ 17 w 17"/>
                <a:gd name="T23" fmla="*/ 48 h 56"/>
                <a:gd name="T24" fmla="*/ 17 w 17"/>
                <a:gd name="T25" fmla="*/ 8 h 56"/>
                <a:gd name="T26" fmla="*/ 15 w 17"/>
                <a:gd name="T27" fmla="*/ 6 h 56"/>
                <a:gd name="T28" fmla="*/ 15 w 17"/>
                <a:gd name="T29" fmla="*/ 4 h 56"/>
                <a:gd name="T30" fmla="*/ 12 w 17"/>
                <a:gd name="T31" fmla="*/ 2 h 56"/>
                <a:gd name="T32" fmla="*/ 12 w 17"/>
                <a:gd name="T33" fmla="*/ 0 h 56"/>
                <a:gd name="T34" fmla="*/ 4 w 17"/>
                <a:gd name="T35" fmla="*/ 0 h 56"/>
                <a:gd name="T36" fmla="*/ 0 w 17"/>
                <a:gd name="T37" fmla="*/ 4 h 56"/>
                <a:gd name="T38" fmla="*/ 0 w 17"/>
                <a:gd name="T39" fmla="*/ 8 h 56"/>
                <a:gd name="T40" fmla="*/ 0 w 17"/>
                <a:gd name="T41" fmla="*/ 48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6"/>
                <a:gd name="T65" fmla="*/ 17 w 17"/>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6">
                  <a:moveTo>
                    <a:pt x="0" y="48"/>
                  </a:moveTo>
                  <a:lnTo>
                    <a:pt x="0" y="52"/>
                  </a:lnTo>
                  <a:lnTo>
                    <a:pt x="2" y="52"/>
                  </a:lnTo>
                  <a:lnTo>
                    <a:pt x="4" y="54"/>
                  </a:lnTo>
                  <a:lnTo>
                    <a:pt x="6" y="54"/>
                  </a:lnTo>
                  <a:lnTo>
                    <a:pt x="8" y="56"/>
                  </a:lnTo>
                  <a:lnTo>
                    <a:pt x="10" y="54"/>
                  </a:lnTo>
                  <a:lnTo>
                    <a:pt x="12" y="54"/>
                  </a:lnTo>
                  <a:lnTo>
                    <a:pt x="12" y="52"/>
                  </a:lnTo>
                  <a:lnTo>
                    <a:pt x="15" y="52"/>
                  </a:lnTo>
                  <a:lnTo>
                    <a:pt x="15" y="50"/>
                  </a:lnTo>
                  <a:lnTo>
                    <a:pt x="17" y="48"/>
                  </a:lnTo>
                  <a:lnTo>
                    <a:pt x="17" y="8"/>
                  </a:lnTo>
                  <a:lnTo>
                    <a:pt x="15" y="6"/>
                  </a:lnTo>
                  <a:lnTo>
                    <a:pt x="15" y="4"/>
                  </a:lnTo>
                  <a:lnTo>
                    <a:pt x="12" y="2"/>
                  </a:lnTo>
                  <a:lnTo>
                    <a:pt x="12" y="0"/>
                  </a:lnTo>
                  <a:lnTo>
                    <a:pt x="4" y="0"/>
                  </a:lnTo>
                  <a:lnTo>
                    <a:pt x="0" y="4"/>
                  </a:lnTo>
                  <a:lnTo>
                    <a:pt x="0" y="8"/>
                  </a:lnTo>
                  <a:lnTo>
                    <a:pt x="0" y="48"/>
                  </a:lnTo>
                  <a:close/>
                </a:path>
              </a:pathLst>
            </a:custGeom>
            <a:solidFill>
              <a:srgbClr val="000000"/>
            </a:solidFill>
            <a:ln w="9525">
              <a:noFill/>
              <a:round/>
              <a:headEnd/>
              <a:tailEnd/>
            </a:ln>
          </p:spPr>
          <p:txBody>
            <a:bodyPr/>
            <a:lstStyle/>
            <a:p>
              <a:pPr>
                <a:buNone/>
              </a:pPr>
              <a:endParaRPr lang="en-US"/>
            </a:p>
          </p:txBody>
        </p:sp>
        <p:sp>
          <p:nvSpPr>
            <p:cNvPr id="36886" name="Freeform 20"/>
            <p:cNvSpPr>
              <a:spLocks/>
            </p:cNvSpPr>
            <p:nvPr/>
          </p:nvSpPr>
          <p:spPr bwMode="auto">
            <a:xfrm>
              <a:off x="3886" y="3641"/>
              <a:ext cx="16" cy="56"/>
            </a:xfrm>
            <a:custGeom>
              <a:avLst/>
              <a:gdLst>
                <a:gd name="T0" fmla="*/ 0 w 16"/>
                <a:gd name="T1" fmla="*/ 48 h 56"/>
                <a:gd name="T2" fmla="*/ 0 w 16"/>
                <a:gd name="T3" fmla="*/ 52 h 56"/>
                <a:gd name="T4" fmla="*/ 2 w 16"/>
                <a:gd name="T5" fmla="*/ 52 h 56"/>
                <a:gd name="T6" fmla="*/ 4 w 16"/>
                <a:gd name="T7" fmla="*/ 54 h 56"/>
                <a:gd name="T8" fmla="*/ 6 w 16"/>
                <a:gd name="T9" fmla="*/ 54 h 56"/>
                <a:gd name="T10" fmla="*/ 8 w 16"/>
                <a:gd name="T11" fmla="*/ 56 h 56"/>
                <a:gd name="T12" fmla="*/ 10 w 16"/>
                <a:gd name="T13" fmla="*/ 54 h 56"/>
                <a:gd name="T14" fmla="*/ 12 w 16"/>
                <a:gd name="T15" fmla="*/ 54 h 56"/>
                <a:gd name="T16" fmla="*/ 12 w 16"/>
                <a:gd name="T17" fmla="*/ 52 h 56"/>
                <a:gd name="T18" fmla="*/ 14 w 16"/>
                <a:gd name="T19" fmla="*/ 52 h 56"/>
                <a:gd name="T20" fmla="*/ 14 w 16"/>
                <a:gd name="T21" fmla="*/ 50 h 56"/>
                <a:gd name="T22" fmla="*/ 16 w 16"/>
                <a:gd name="T23" fmla="*/ 48 h 56"/>
                <a:gd name="T24" fmla="*/ 16 w 16"/>
                <a:gd name="T25" fmla="*/ 8 h 56"/>
                <a:gd name="T26" fmla="*/ 14 w 16"/>
                <a:gd name="T27" fmla="*/ 6 h 56"/>
                <a:gd name="T28" fmla="*/ 14 w 16"/>
                <a:gd name="T29" fmla="*/ 4 h 56"/>
                <a:gd name="T30" fmla="*/ 12 w 16"/>
                <a:gd name="T31" fmla="*/ 2 h 56"/>
                <a:gd name="T32" fmla="*/ 12 w 16"/>
                <a:gd name="T33" fmla="*/ 0 h 56"/>
                <a:gd name="T34" fmla="*/ 4 w 16"/>
                <a:gd name="T35" fmla="*/ 0 h 56"/>
                <a:gd name="T36" fmla="*/ 0 w 16"/>
                <a:gd name="T37" fmla="*/ 4 h 56"/>
                <a:gd name="T38" fmla="*/ 0 w 16"/>
                <a:gd name="T39" fmla="*/ 8 h 56"/>
                <a:gd name="T40" fmla="*/ 0 w 16"/>
                <a:gd name="T41" fmla="*/ 48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6"/>
                <a:gd name="T65" fmla="*/ 16 w 1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6">
                  <a:moveTo>
                    <a:pt x="0" y="48"/>
                  </a:moveTo>
                  <a:lnTo>
                    <a:pt x="0" y="52"/>
                  </a:lnTo>
                  <a:lnTo>
                    <a:pt x="2" y="52"/>
                  </a:lnTo>
                  <a:lnTo>
                    <a:pt x="4" y="54"/>
                  </a:lnTo>
                  <a:lnTo>
                    <a:pt x="6" y="54"/>
                  </a:lnTo>
                  <a:lnTo>
                    <a:pt x="8" y="56"/>
                  </a:lnTo>
                  <a:lnTo>
                    <a:pt x="10" y="54"/>
                  </a:lnTo>
                  <a:lnTo>
                    <a:pt x="12" y="54"/>
                  </a:lnTo>
                  <a:lnTo>
                    <a:pt x="12" y="52"/>
                  </a:lnTo>
                  <a:lnTo>
                    <a:pt x="14" y="52"/>
                  </a:lnTo>
                  <a:lnTo>
                    <a:pt x="14" y="50"/>
                  </a:lnTo>
                  <a:lnTo>
                    <a:pt x="16" y="48"/>
                  </a:lnTo>
                  <a:lnTo>
                    <a:pt x="16" y="8"/>
                  </a:lnTo>
                  <a:lnTo>
                    <a:pt x="14" y="6"/>
                  </a:lnTo>
                  <a:lnTo>
                    <a:pt x="14" y="4"/>
                  </a:lnTo>
                  <a:lnTo>
                    <a:pt x="12" y="2"/>
                  </a:lnTo>
                  <a:lnTo>
                    <a:pt x="12" y="0"/>
                  </a:lnTo>
                  <a:lnTo>
                    <a:pt x="4" y="0"/>
                  </a:lnTo>
                  <a:lnTo>
                    <a:pt x="0" y="4"/>
                  </a:lnTo>
                  <a:lnTo>
                    <a:pt x="0" y="8"/>
                  </a:lnTo>
                  <a:lnTo>
                    <a:pt x="0" y="48"/>
                  </a:lnTo>
                  <a:close/>
                </a:path>
              </a:pathLst>
            </a:custGeom>
            <a:solidFill>
              <a:srgbClr val="000000"/>
            </a:solidFill>
            <a:ln w="9525">
              <a:noFill/>
              <a:round/>
              <a:headEnd/>
              <a:tailEnd/>
            </a:ln>
          </p:spPr>
          <p:txBody>
            <a:bodyPr/>
            <a:lstStyle/>
            <a:p>
              <a:pPr>
                <a:buNone/>
              </a:pPr>
              <a:endParaRPr lang="en-US"/>
            </a:p>
          </p:txBody>
        </p:sp>
        <p:sp>
          <p:nvSpPr>
            <p:cNvPr id="36887" name="Freeform 21"/>
            <p:cNvSpPr>
              <a:spLocks/>
            </p:cNvSpPr>
            <p:nvPr/>
          </p:nvSpPr>
          <p:spPr bwMode="auto">
            <a:xfrm>
              <a:off x="4509" y="3641"/>
              <a:ext cx="17" cy="56"/>
            </a:xfrm>
            <a:custGeom>
              <a:avLst/>
              <a:gdLst>
                <a:gd name="T0" fmla="*/ 0 w 17"/>
                <a:gd name="T1" fmla="*/ 48 h 56"/>
                <a:gd name="T2" fmla="*/ 0 w 17"/>
                <a:gd name="T3" fmla="*/ 52 h 56"/>
                <a:gd name="T4" fmla="*/ 2 w 17"/>
                <a:gd name="T5" fmla="*/ 52 h 56"/>
                <a:gd name="T6" fmla="*/ 4 w 17"/>
                <a:gd name="T7" fmla="*/ 54 h 56"/>
                <a:gd name="T8" fmla="*/ 6 w 17"/>
                <a:gd name="T9" fmla="*/ 54 h 56"/>
                <a:gd name="T10" fmla="*/ 8 w 17"/>
                <a:gd name="T11" fmla="*/ 56 h 56"/>
                <a:gd name="T12" fmla="*/ 11 w 17"/>
                <a:gd name="T13" fmla="*/ 54 h 56"/>
                <a:gd name="T14" fmla="*/ 13 w 17"/>
                <a:gd name="T15" fmla="*/ 54 h 56"/>
                <a:gd name="T16" fmla="*/ 13 w 17"/>
                <a:gd name="T17" fmla="*/ 52 h 56"/>
                <a:gd name="T18" fmla="*/ 15 w 17"/>
                <a:gd name="T19" fmla="*/ 52 h 56"/>
                <a:gd name="T20" fmla="*/ 15 w 17"/>
                <a:gd name="T21" fmla="*/ 50 h 56"/>
                <a:gd name="T22" fmla="*/ 17 w 17"/>
                <a:gd name="T23" fmla="*/ 48 h 56"/>
                <a:gd name="T24" fmla="*/ 17 w 17"/>
                <a:gd name="T25" fmla="*/ 8 h 56"/>
                <a:gd name="T26" fmla="*/ 15 w 17"/>
                <a:gd name="T27" fmla="*/ 6 h 56"/>
                <a:gd name="T28" fmla="*/ 15 w 17"/>
                <a:gd name="T29" fmla="*/ 4 h 56"/>
                <a:gd name="T30" fmla="*/ 13 w 17"/>
                <a:gd name="T31" fmla="*/ 2 h 56"/>
                <a:gd name="T32" fmla="*/ 13 w 17"/>
                <a:gd name="T33" fmla="*/ 0 h 56"/>
                <a:gd name="T34" fmla="*/ 4 w 17"/>
                <a:gd name="T35" fmla="*/ 0 h 56"/>
                <a:gd name="T36" fmla="*/ 0 w 17"/>
                <a:gd name="T37" fmla="*/ 4 h 56"/>
                <a:gd name="T38" fmla="*/ 0 w 17"/>
                <a:gd name="T39" fmla="*/ 8 h 56"/>
                <a:gd name="T40" fmla="*/ 0 w 17"/>
                <a:gd name="T41" fmla="*/ 48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56"/>
                <a:gd name="T65" fmla="*/ 17 w 17"/>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56">
                  <a:moveTo>
                    <a:pt x="0" y="48"/>
                  </a:moveTo>
                  <a:lnTo>
                    <a:pt x="0" y="52"/>
                  </a:lnTo>
                  <a:lnTo>
                    <a:pt x="2" y="52"/>
                  </a:lnTo>
                  <a:lnTo>
                    <a:pt x="4" y="54"/>
                  </a:lnTo>
                  <a:lnTo>
                    <a:pt x="6" y="54"/>
                  </a:lnTo>
                  <a:lnTo>
                    <a:pt x="8" y="56"/>
                  </a:lnTo>
                  <a:lnTo>
                    <a:pt x="11" y="54"/>
                  </a:lnTo>
                  <a:lnTo>
                    <a:pt x="13" y="54"/>
                  </a:lnTo>
                  <a:lnTo>
                    <a:pt x="13" y="52"/>
                  </a:lnTo>
                  <a:lnTo>
                    <a:pt x="15" y="52"/>
                  </a:lnTo>
                  <a:lnTo>
                    <a:pt x="15" y="50"/>
                  </a:lnTo>
                  <a:lnTo>
                    <a:pt x="17" y="48"/>
                  </a:lnTo>
                  <a:lnTo>
                    <a:pt x="17" y="8"/>
                  </a:lnTo>
                  <a:lnTo>
                    <a:pt x="15" y="6"/>
                  </a:lnTo>
                  <a:lnTo>
                    <a:pt x="15" y="4"/>
                  </a:lnTo>
                  <a:lnTo>
                    <a:pt x="13" y="2"/>
                  </a:lnTo>
                  <a:lnTo>
                    <a:pt x="13" y="0"/>
                  </a:lnTo>
                  <a:lnTo>
                    <a:pt x="4" y="0"/>
                  </a:lnTo>
                  <a:lnTo>
                    <a:pt x="0" y="4"/>
                  </a:lnTo>
                  <a:lnTo>
                    <a:pt x="0" y="8"/>
                  </a:lnTo>
                  <a:lnTo>
                    <a:pt x="0" y="48"/>
                  </a:lnTo>
                  <a:close/>
                </a:path>
              </a:pathLst>
            </a:custGeom>
            <a:solidFill>
              <a:srgbClr val="000000"/>
            </a:solidFill>
            <a:ln w="9525">
              <a:noFill/>
              <a:round/>
              <a:headEnd/>
              <a:tailEnd/>
            </a:ln>
          </p:spPr>
          <p:txBody>
            <a:bodyPr/>
            <a:lstStyle/>
            <a:p>
              <a:pPr>
                <a:buNone/>
              </a:pPr>
              <a:endParaRPr lang="en-US"/>
            </a:p>
          </p:txBody>
        </p:sp>
        <p:sp>
          <p:nvSpPr>
            <p:cNvPr id="36888" name="Rectangle 22"/>
            <p:cNvSpPr>
              <a:spLocks noChangeArrowheads="1"/>
            </p:cNvSpPr>
            <p:nvPr/>
          </p:nvSpPr>
          <p:spPr bwMode="auto">
            <a:xfrm>
              <a:off x="2021" y="3851"/>
              <a:ext cx="99"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1</a:t>
              </a:r>
              <a:endParaRPr lang="en-US" b="0">
                <a:solidFill>
                  <a:srgbClr val="FFFFFF"/>
                </a:solidFill>
                <a:latin typeface="Arial Black" pitchFamily="34" charset="0"/>
              </a:endParaRPr>
            </a:p>
          </p:txBody>
        </p:sp>
        <p:sp>
          <p:nvSpPr>
            <p:cNvPr id="36889" name="Rectangle 23"/>
            <p:cNvSpPr>
              <a:spLocks noChangeArrowheads="1"/>
            </p:cNvSpPr>
            <p:nvPr/>
          </p:nvSpPr>
          <p:spPr bwMode="auto">
            <a:xfrm>
              <a:off x="2645" y="3851"/>
              <a:ext cx="99"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2</a:t>
              </a:r>
              <a:endParaRPr lang="en-US" b="0">
                <a:solidFill>
                  <a:srgbClr val="FFFFFF"/>
                </a:solidFill>
                <a:latin typeface="Arial Black" pitchFamily="34" charset="0"/>
              </a:endParaRPr>
            </a:p>
          </p:txBody>
        </p:sp>
        <p:sp>
          <p:nvSpPr>
            <p:cNvPr id="36890" name="Rectangle 24"/>
            <p:cNvSpPr>
              <a:spLocks noChangeArrowheads="1"/>
            </p:cNvSpPr>
            <p:nvPr/>
          </p:nvSpPr>
          <p:spPr bwMode="auto">
            <a:xfrm>
              <a:off x="3231" y="3851"/>
              <a:ext cx="99"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3</a:t>
              </a:r>
              <a:endParaRPr lang="en-US" b="0">
                <a:solidFill>
                  <a:srgbClr val="FFFFFF"/>
                </a:solidFill>
                <a:latin typeface="Arial Black" pitchFamily="34" charset="0"/>
              </a:endParaRPr>
            </a:p>
          </p:txBody>
        </p:sp>
        <p:sp>
          <p:nvSpPr>
            <p:cNvPr id="36891" name="Rectangle 25"/>
            <p:cNvSpPr>
              <a:spLocks noChangeArrowheads="1"/>
            </p:cNvSpPr>
            <p:nvPr/>
          </p:nvSpPr>
          <p:spPr bwMode="auto">
            <a:xfrm>
              <a:off x="3854" y="3851"/>
              <a:ext cx="99"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4</a:t>
              </a:r>
              <a:endParaRPr lang="en-US" b="0">
                <a:solidFill>
                  <a:srgbClr val="FFFFFF"/>
                </a:solidFill>
                <a:latin typeface="Arial Black" pitchFamily="34" charset="0"/>
              </a:endParaRPr>
            </a:p>
          </p:txBody>
        </p:sp>
        <p:sp>
          <p:nvSpPr>
            <p:cNvPr id="36892" name="Rectangle 26"/>
            <p:cNvSpPr>
              <a:spLocks noChangeArrowheads="1"/>
            </p:cNvSpPr>
            <p:nvPr/>
          </p:nvSpPr>
          <p:spPr bwMode="auto">
            <a:xfrm>
              <a:off x="4480" y="3851"/>
              <a:ext cx="99"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5</a:t>
              </a:r>
              <a:endParaRPr lang="en-US" b="0">
                <a:solidFill>
                  <a:srgbClr val="FFFFFF"/>
                </a:solidFill>
                <a:latin typeface="Arial Black" pitchFamily="34" charset="0"/>
              </a:endParaRPr>
            </a:p>
          </p:txBody>
        </p:sp>
        <p:sp>
          <p:nvSpPr>
            <p:cNvPr id="36893" name="Rectangle 27"/>
            <p:cNvSpPr>
              <a:spLocks noChangeArrowheads="1"/>
            </p:cNvSpPr>
            <p:nvPr/>
          </p:nvSpPr>
          <p:spPr bwMode="auto">
            <a:xfrm>
              <a:off x="4206" y="2993"/>
              <a:ext cx="581" cy="194"/>
            </a:xfrm>
            <a:prstGeom prst="rect">
              <a:avLst/>
            </a:prstGeom>
            <a:noFill/>
            <a:ln w="9525">
              <a:noFill/>
              <a:miter lim="800000"/>
              <a:headEnd/>
              <a:tailEnd/>
            </a:ln>
          </p:spPr>
          <p:txBody>
            <a:bodyPr wrap="none" lIns="0" tIns="0" rIns="0" bIns="0">
              <a:spAutoFit/>
            </a:bodyPr>
            <a:lstStyle/>
            <a:p>
              <a:pPr>
                <a:buNone/>
              </a:pPr>
              <a:r>
                <a:rPr lang="en-US" sz="2000" b="0">
                  <a:solidFill>
                    <a:srgbClr val="000000"/>
                  </a:solidFill>
                  <a:latin typeface="CG Times" charset="0"/>
                </a:rPr>
                <a:t>Low PA </a:t>
              </a:r>
              <a:endParaRPr lang="en-US" b="0">
                <a:latin typeface="Arial Black" pitchFamily="34" charset="0"/>
              </a:endParaRPr>
            </a:p>
          </p:txBody>
        </p:sp>
        <p:sp>
          <p:nvSpPr>
            <p:cNvPr id="36895" name="Rectangle 29"/>
            <p:cNvSpPr>
              <a:spLocks noChangeArrowheads="1"/>
            </p:cNvSpPr>
            <p:nvPr/>
          </p:nvSpPr>
          <p:spPr bwMode="auto">
            <a:xfrm>
              <a:off x="4557" y="2174"/>
              <a:ext cx="247"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3.4</a:t>
              </a:r>
              <a:endParaRPr lang="en-US" b="0">
                <a:solidFill>
                  <a:srgbClr val="FFFFFF"/>
                </a:solidFill>
                <a:latin typeface="Arial Black" pitchFamily="34" charset="0"/>
              </a:endParaRPr>
            </a:p>
          </p:txBody>
        </p:sp>
        <p:sp>
          <p:nvSpPr>
            <p:cNvPr id="36896" name="Rectangle 30"/>
            <p:cNvSpPr>
              <a:spLocks noChangeArrowheads="1"/>
            </p:cNvSpPr>
            <p:nvPr/>
          </p:nvSpPr>
          <p:spPr bwMode="auto">
            <a:xfrm>
              <a:off x="1202" y="2681"/>
              <a:ext cx="148"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 2</a:t>
              </a:r>
              <a:endParaRPr lang="en-US" b="0">
                <a:solidFill>
                  <a:srgbClr val="FFFFFF"/>
                </a:solidFill>
                <a:latin typeface="Arial Black" pitchFamily="34" charset="0"/>
              </a:endParaRPr>
            </a:p>
          </p:txBody>
        </p:sp>
        <p:sp>
          <p:nvSpPr>
            <p:cNvPr id="36897" name="Rectangle 31"/>
            <p:cNvSpPr>
              <a:spLocks noChangeArrowheads="1"/>
            </p:cNvSpPr>
            <p:nvPr/>
          </p:nvSpPr>
          <p:spPr bwMode="auto">
            <a:xfrm>
              <a:off x="1202" y="2058"/>
              <a:ext cx="148"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 4</a:t>
              </a:r>
              <a:endParaRPr lang="en-US" b="0">
                <a:solidFill>
                  <a:srgbClr val="FFFFFF"/>
                </a:solidFill>
                <a:latin typeface="Arial Black" pitchFamily="34" charset="0"/>
              </a:endParaRPr>
            </a:p>
          </p:txBody>
        </p:sp>
        <p:sp>
          <p:nvSpPr>
            <p:cNvPr id="36898" name="Rectangle 32"/>
            <p:cNvSpPr>
              <a:spLocks noChangeArrowheads="1"/>
            </p:cNvSpPr>
            <p:nvPr/>
          </p:nvSpPr>
          <p:spPr bwMode="auto">
            <a:xfrm>
              <a:off x="1202" y="1432"/>
              <a:ext cx="148"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 6</a:t>
              </a:r>
              <a:endParaRPr lang="en-US" b="0">
                <a:solidFill>
                  <a:srgbClr val="FFFFFF"/>
                </a:solidFill>
                <a:latin typeface="Arial Black" pitchFamily="34" charset="0"/>
              </a:endParaRPr>
            </a:p>
          </p:txBody>
        </p:sp>
        <p:sp>
          <p:nvSpPr>
            <p:cNvPr id="36899" name="Rectangle 33"/>
            <p:cNvSpPr>
              <a:spLocks noChangeArrowheads="1"/>
            </p:cNvSpPr>
            <p:nvPr/>
          </p:nvSpPr>
          <p:spPr bwMode="auto">
            <a:xfrm>
              <a:off x="1242" y="2993"/>
              <a:ext cx="99"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1</a:t>
              </a:r>
              <a:endParaRPr lang="en-US" b="0">
                <a:solidFill>
                  <a:srgbClr val="FFFFFF"/>
                </a:solidFill>
                <a:latin typeface="Arial Black" pitchFamily="34" charset="0"/>
              </a:endParaRPr>
            </a:p>
          </p:txBody>
        </p:sp>
        <p:sp>
          <p:nvSpPr>
            <p:cNvPr id="36900" name="Rectangle 34"/>
            <p:cNvSpPr>
              <a:spLocks noChangeArrowheads="1"/>
            </p:cNvSpPr>
            <p:nvPr/>
          </p:nvSpPr>
          <p:spPr bwMode="auto">
            <a:xfrm>
              <a:off x="1202" y="2369"/>
              <a:ext cx="148"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 3</a:t>
              </a:r>
              <a:endParaRPr lang="en-US" b="0">
                <a:solidFill>
                  <a:srgbClr val="FFFFFF"/>
                </a:solidFill>
                <a:latin typeface="Arial Black" pitchFamily="34" charset="0"/>
              </a:endParaRPr>
            </a:p>
          </p:txBody>
        </p:sp>
        <p:sp>
          <p:nvSpPr>
            <p:cNvPr id="36901" name="Rectangle 35"/>
            <p:cNvSpPr>
              <a:spLocks noChangeArrowheads="1"/>
            </p:cNvSpPr>
            <p:nvPr/>
          </p:nvSpPr>
          <p:spPr bwMode="auto">
            <a:xfrm>
              <a:off x="1202" y="1744"/>
              <a:ext cx="148" cy="213"/>
            </a:xfrm>
            <a:prstGeom prst="rect">
              <a:avLst/>
            </a:prstGeom>
            <a:noFill/>
            <a:ln w="9525">
              <a:noFill/>
              <a:miter lim="800000"/>
              <a:headEnd/>
              <a:tailEnd/>
            </a:ln>
          </p:spPr>
          <p:txBody>
            <a:bodyPr wrap="none" lIns="0" tIns="0" rIns="0" bIns="0">
              <a:spAutoFit/>
            </a:bodyPr>
            <a:lstStyle/>
            <a:p>
              <a:pPr>
                <a:buNone/>
              </a:pPr>
              <a:r>
                <a:rPr lang="en-US" sz="2200" b="0">
                  <a:solidFill>
                    <a:srgbClr val="000000"/>
                  </a:solidFill>
                  <a:latin typeface="CG Times" charset="0"/>
                </a:rPr>
                <a:t> </a:t>
              </a:r>
              <a:r>
                <a:rPr lang="en-US" sz="2200" b="0">
                  <a:solidFill>
                    <a:srgbClr val="FFFFFF"/>
                  </a:solidFill>
                  <a:latin typeface="CG Times" charset="0"/>
                </a:rPr>
                <a:t>5</a:t>
              </a:r>
              <a:endParaRPr lang="en-US" b="0">
                <a:solidFill>
                  <a:srgbClr val="FFFFFF"/>
                </a:solidFill>
                <a:latin typeface="Arial Black" pitchFamily="34" charset="0"/>
              </a:endParaRPr>
            </a:p>
          </p:txBody>
        </p:sp>
        <p:sp>
          <p:nvSpPr>
            <p:cNvPr id="36902" name="Rectangle 36"/>
            <p:cNvSpPr>
              <a:spLocks noChangeArrowheads="1"/>
            </p:cNvSpPr>
            <p:nvPr/>
          </p:nvSpPr>
          <p:spPr bwMode="auto">
            <a:xfrm>
              <a:off x="1242" y="3305"/>
              <a:ext cx="118"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K</a:t>
              </a:r>
              <a:endParaRPr lang="en-US" b="0">
                <a:solidFill>
                  <a:srgbClr val="FFFFFF"/>
                </a:solidFill>
                <a:latin typeface="Arial Black" pitchFamily="34" charset="0"/>
              </a:endParaRPr>
            </a:p>
          </p:txBody>
        </p:sp>
        <p:sp>
          <p:nvSpPr>
            <p:cNvPr id="36905" name="Freeform 39"/>
            <p:cNvSpPr>
              <a:spLocks/>
            </p:cNvSpPr>
            <p:nvPr/>
          </p:nvSpPr>
          <p:spPr bwMode="auto">
            <a:xfrm>
              <a:off x="2013" y="2667"/>
              <a:ext cx="679" cy="288"/>
            </a:xfrm>
            <a:custGeom>
              <a:avLst/>
              <a:gdLst>
                <a:gd name="T0" fmla="*/ 4 w 679"/>
                <a:gd name="T1" fmla="*/ 272 h 288"/>
                <a:gd name="T2" fmla="*/ 2 w 679"/>
                <a:gd name="T3" fmla="*/ 272 h 288"/>
                <a:gd name="T4" fmla="*/ 0 w 679"/>
                <a:gd name="T5" fmla="*/ 274 h 288"/>
                <a:gd name="T6" fmla="*/ 0 w 679"/>
                <a:gd name="T7" fmla="*/ 284 h 288"/>
                <a:gd name="T8" fmla="*/ 2 w 679"/>
                <a:gd name="T9" fmla="*/ 286 h 288"/>
                <a:gd name="T10" fmla="*/ 4 w 679"/>
                <a:gd name="T11" fmla="*/ 286 h 288"/>
                <a:gd name="T12" fmla="*/ 6 w 679"/>
                <a:gd name="T13" fmla="*/ 288 h 288"/>
                <a:gd name="T14" fmla="*/ 8 w 679"/>
                <a:gd name="T15" fmla="*/ 288 h 288"/>
                <a:gd name="T16" fmla="*/ 10 w 679"/>
                <a:gd name="T17" fmla="*/ 286 h 288"/>
                <a:gd name="T18" fmla="*/ 673 w 679"/>
                <a:gd name="T19" fmla="*/ 14 h 288"/>
                <a:gd name="T20" fmla="*/ 675 w 679"/>
                <a:gd name="T21" fmla="*/ 14 h 288"/>
                <a:gd name="T22" fmla="*/ 677 w 679"/>
                <a:gd name="T23" fmla="*/ 12 h 288"/>
                <a:gd name="T24" fmla="*/ 677 w 679"/>
                <a:gd name="T25" fmla="*/ 10 h 288"/>
                <a:gd name="T26" fmla="*/ 679 w 679"/>
                <a:gd name="T27" fmla="*/ 8 h 288"/>
                <a:gd name="T28" fmla="*/ 679 w 679"/>
                <a:gd name="T29" fmla="*/ 6 h 288"/>
                <a:gd name="T30" fmla="*/ 677 w 679"/>
                <a:gd name="T31" fmla="*/ 4 h 288"/>
                <a:gd name="T32" fmla="*/ 677 w 679"/>
                <a:gd name="T33" fmla="*/ 2 h 288"/>
                <a:gd name="T34" fmla="*/ 675 w 679"/>
                <a:gd name="T35" fmla="*/ 0 h 288"/>
                <a:gd name="T36" fmla="*/ 667 w 679"/>
                <a:gd name="T37" fmla="*/ 0 h 288"/>
                <a:gd name="T38" fmla="*/ 4 w 679"/>
                <a:gd name="T39" fmla="*/ 272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9"/>
                <a:gd name="T61" fmla="*/ 0 h 288"/>
                <a:gd name="T62" fmla="*/ 679 w 679"/>
                <a:gd name="T63" fmla="*/ 288 h 2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9" h="288">
                  <a:moveTo>
                    <a:pt x="4" y="272"/>
                  </a:moveTo>
                  <a:lnTo>
                    <a:pt x="2" y="272"/>
                  </a:lnTo>
                  <a:lnTo>
                    <a:pt x="0" y="274"/>
                  </a:lnTo>
                  <a:lnTo>
                    <a:pt x="0" y="284"/>
                  </a:lnTo>
                  <a:lnTo>
                    <a:pt x="2" y="286"/>
                  </a:lnTo>
                  <a:lnTo>
                    <a:pt x="4" y="286"/>
                  </a:lnTo>
                  <a:lnTo>
                    <a:pt x="6" y="288"/>
                  </a:lnTo>
                  <a:lnTo>
                    <a:pt x="8" y="288"/>
                  </a:lnTo>
                  <a:lnTo>
                    <a:pt x="10" y="286"/>
                  </a:lnTo>
                  <a:lnTo>
                    <a:pt x="673" y="14"/>
                  </a:lnTo>
                  <a:lnTo>
                    <a:pt x="675" y="14"/>
                  </a:lnTo>
                  <a:lnTo>
                    <a:pt x="677" y="12"/>
                  </a:lnTo>
                  <a:lnTo>
                    <a:pt x="677" y="10"/>
                  </a:lnTo>
                  <a:lnTo>
                    <a:pt x="679" y="8"/>
                  </a:lnTo>
                  <a:lnTo>
                    <a:pt x="679" y="6"/>
                  </a:lnTo>
                  <a:lnTo>
                    <a:pt x="677" y="4"/>
                  </a:lnTo>
                  <a:lnTo>
                    <a:pt x="677" y="2"/>
                  </a:lnTo>
                  <a:lnTo>
                    <a:pt x="675" y="0"/>
                  </a:lnTo>
                  <a:lnTo>
                    <a:pt x="667" y="0"/>
                  </a:lnTo>
                  <a:lnTo>
                    <a:pt x="4" y="272"/>
                  </a:lnTo>
                  <a:close/>
                </a:path>
              </a:pathLst>
            </a:custGeom>
            <a:solidFill>
              <a:srgbClr val="000000"/>
            </a:solidFill>
            <a:ln w="9525">
              <a:noFill/>
              <a:round/>
              <a:headEnd/>
              <a:tailEnd/>
            </a:ln>
          </p:spPr>
          <p:txBody>
            <a:bodyPr/>
            <a:lstStyle/>
            <a:p>
              <a:pPr>
                <a:buNone/>
              </a:pPr>
              <a:endParaRPr lang="en-US"/>
            </a:p>
          </p:txBody>
        </p:sp>
        <p:sp>
          <p:nvSpPr>
            <p:cNvPr id="36906" name="Freeform 40"/>
            <p:cNvSpPr>
              <a:spLocks/>
            </p:cNvSpPr>
            <p:nvPr/>
          </p:nvSpPr>
          <p:spPr bwMode="auto">
            <a:xfrm>
              <a:off x="2676" y="2355"/>
              <a:ext cx="603" cy="328"/>
            </a:xfrm>
            <a:custGeom>
              <a:avLst/>
              <a:gdLst>
                <a:gd name="T0" fmla="*/ 4 w 603"/>
                <a:gd name="T1" fmla="*/ 312 h 328"/>
                <a:gd name="T2" fmla="*/ 0 w 603"/>
                <a:gd name="T3" fmla="*/ 316 h 328"/>
                <a:gd name="T4" fmla="*/ 0 w 603"/>
                <a:gd name="T5" fmla="*/ 324 h 328"/>
                <a:gd name="T6" fmla="*/ 2 w 603"/>
                <a:gd name="T7" fmla="*/ 324 h 328"/>
                <a:gd name="T8" fmla="*/ 6 w 603"/>
                <a:gd name="T9" fmla="*/ 328 h 328"/>
                <a:gd name="T10" fmla="*/ 10 w 603"/>
                <a:gd name="T11" fmla="*/ 328 h 328"/>
                <a:gd name="T12" fmla="*/ 12 w 603"/>
                <a:gd name="T13" fmla="*/ 326 h 328"/>
                <a:gd name="T14" fmla="*/ 598 w 603"/>
                <a:gd name="T15" fmla="*/ 14 h 328"/>
                <a:gd name="T16" fmla="*/ 601 w 603"/>
                <a:gd name="T17" fmla="*/ 12 h 328"/>
                <a:gd name="T18" fmla="*/ 601 w 603"/>
                <a:gd name="T19" fmla="*/ 10 h 328"/>
                <a:gd name="T20" fmla="*/ 603 w 603"/>
                <a:gd name="T21" fmla="*/ 8 h 328"/>
                <a:gd name="T22" fmla="*/ 603 w 603"/>
                <a:gd name="T23" fmla="*/ 6 h 328"/>
                <a:gd name="T24" fmla="*/ 601 w 603"/>
                <a:gd name="T25" fmla="*/ 4 h 328"/>
                <a:gd name="T26" fmla="*/ 601 w 603"/>
                <a:gd name="T27" fmla="*/ 2 h 328"/>
                <a:gd name="T28" fmla="*/ 598 w 603"/>
                <a:gd name="T29" fmla="*/ 0 h 328"/>
                <a:gd name="T30" fmla="*/ 590 w 603"/>
                <a:gd name="T31" fmla="*/ 0 h 328"/>
                <a:gd name="T32" fmla="*/ 4 w 603"/>
                <a:gd name="T33" fmla="*/ 312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3"/>
                <a:gd name="T52" fmla="*/ 0 h 328"/>
                <a:gd name="T53" fmla="*/ 603 w 603"/>
                <a:gd name="T54" fmla="*/ 328 h 3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3" h="328">
                  <a:moveTo>
                    <a:pt x="4" y="312"/>
                  </a:moveTo>
                  <a:lnTo>
                    <a:pt x="0" y="316"/>
                  </a:lnTo>
                  <a:lnTo>
                    <a:pt x="0" y="324"/>
                  </a:lnTo>
                  <a:lnTo>
                    <a:pt x="2" y="324"/>
                  </a:lnTo>
                  <a:lnTo>
                    <a:pt x="6" y="328"/>
                  </a:lnTo>
                  <a:lnTo>
                    <a:pt x="10" y="328"/>
                  </a:lnTo>
                  <a:lnTo>
                    <a:pt x="12" y="326"/>
                  </a:lnTo>
                  <a:lnTo>
                    <a:pt x="598" y="14"/>
                  </a:lnTo>
                  <a:lnTo>
                    <a:pt x="601" y="12"/>
                  </a:lnTo>
                  <a:lnTo>
                    <a:pt x="601" y="10"/>
                  </a:lnTo>
                  <a:lnTo>
                    <a:pt x="603" y="8"/>
                  </a:lnTo>
                  <a:lnTo>
                    <a:pt x="603" y="6"/>
                  </a:lnTo>
                  <a:lnTo>
                    <a:pt x="601" y="4"/>
                  </a:lnTo>
                  <a:lnTo>
                    <a:pt x="601" y="2"/>
                  </a:lnTo>
                  <a:lnTo>
                    <a:pt x="598" y="0"/>
                  </a:lnTo>
                  <a:lnTo>
                    <a:pt x="590" y="0"/>
                  </a:lnTo>
                  <a:lnTo>
                    <a:pt x="4" y="312"/>
                  </a:lnTo>
                  <a:close/>
                </a:path>
              </a:pathLst>
            </a:custGeom>
            <a:solidFill>
              <a:srgbClr val="000000"/>
            </a:solidFill>
            <a:ln w="9525">
              <a:noFill/>
              <a:round/>
              <a:headEnd/>
              <a:tailEnd/>
            </a:ln>
          </p:spPr>
          <p:txBody>
            <a:bodyPr/>
            <a:lstStyle/>
            <a:p>
              <a:pPr>
                <a:buNone/>
              </a:pPr>
              <a:endParaRPr lang="en-US"/>
            </a:p>
          </p:txBody>
        </p:sp>
        <p:sp>
          <p:nvSpPr>
            <p:cNvPr id="36907" name="Freeform 41"/>
            <p:cNvSpPr>
              <a:spLocks/>
            </p:cNvSpPr>
            <p:nvPr/>
          </p:nvSpPr>
          <p:spPr bwMode="auto">
            <a:xfrm>
              <a:off x="3262" y="1848"/>
              <a:ext cx="640" cy="524"/>
            </a:xfrm>
            <a:custGeom>
              <a:avLst/>
              <a:gdLst>
                <a:gd name="T0" fmla="*/ 2 w 640"/>
                <a:gd name="T1" fmla="*/ 509 h 524"/>
                <a:gd name="T2" fmla="*/ 0 w 640"/>
                <a:gd name="T3" fmla="*/ 509 h 524"/>
                <a:gd name="T4" fmla="*/ 0 w 640"/>
                <a:gd name="T5" fmla="*/ 517 h 524"/>
                <a:gd name="T6" fmla="*/ 2 w 640"/>
                <a:gd name="T7" fmla="*/ 519 h 524"/>
                <a:gd name="T8" fmla="*/ 2 w 640"/>
                <a:gd name="T9" fmla="*/ 521 h 524"/>
                <a:gd name="T10" fmla="*/ 4 w 640"/>
                <a:gd name="T11" fmla="*/ 521 h 524"/>
                <a:gd name="T12" fmla="*/ 6 w 640"/>
                <a:gd name="T13" fmla="*/ 524 h 524"/>
                <a:gd name="T14" fmla="*/ 8 w 640"/>
                <a:gd name="T15" fmla="*/ 524 h 524"/>
                <a:gd name="T16" fmla="*/ 10 w 640"/>
                <a:gd name="T17" fmla="*/ 521 h 524"/>
                <a:gd name="T18" fmla="*/ 12 w 640"/>
                <a:gd name="T19" fmla="*/ 521 h 524"/>
                <a:gd name="T20" fmla="*/ 636 w 640"/>
                <a:gd name="T21" fmla="*/ 14 h 524"/>
                <a:gd name="T22" fmla="*/ 638 w 640"/>
                <a:gd name="T23" fmla="*/ 12 h 524"/>
                <a:gd name="T24" fmla="*/ 638 w 640"/>
                <a:gd name="T25" fmla="*/ 10 h 524"/>
                <a:gd name="T26" fmla="*/ 640 w 640"/>
                <a:gd name="T27" fmla="*/ 8 h 524"/>
                <a:gd name="T28" fmla="*/ 640 w 640"/>
                <a:gd name="T29" fmla="*/ 6 h 524"/>
                <a:gd name="T30" fmla="*/ 638 w 640"/>
                <a:gd name="T31" fmla="*/ 4 h 524"/>
                <a:gd name="T32" fmla="*/ 638 w 640"/>
                <a:gd name="T33" fmla="*/ 2 h 524"/>
                <a:gd name="T34" fmla="*/ 636 w 640"/>
                <a:gd name="T35" fmla="*/ 0 h 524"/>
                <a:gd name="T36" fmla="*/ 628 w 640"/>
                <a:gd name="T37" fmla="*/ 0 h 524"/>
                <a:gd name="T38" fmla="*/ 626 w 640"/>
                <a:gd name="T39" fmla="*/ 2 h 524"/>
                <a:gd name="T40" fmla="*/ 2 w 640"/>
                <a:gd name="T41" fmla="*/ 509 h 5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0"/>
                <a:gd name="T64" fmla="*/ 0 h 524"/>
                <a:gd name="T65" fmla="*/ 640 w 640"/>
                <a:gd name="T66" fmla="*/ 524 h 5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0" h="524">
                  <a:moveTo>
                    <a:pt x="2" y="509"/>
                  </a:moveTo>
                  <a:lnTo>
                    <a:pt x="0" y="509"/>
                  </a:lnTo>
                  <a:lnTo>
                    <a:pt x="0" y="517"/>
                  </a:lnTo>
                  <a:lnTo>
                    <a:pt x="2" y="519"/>
                  </a:lnTo>
                  <a:lnTo>
                    <a:pt x="2" y="521"/>
                  </a:lnTo>
                  <a:lnTo>
                    <a:pt x="4" y="521"/>
                  </a:lnTo>
                  <a:lnTo>
                    <a:pt x="6" y="524"/>
                  </a:lnTo>
                  <a:lnTo>
                    <a:pt x="8" y="524"/>
                  </a:lnTo>
                  <a:lnTo>
                    <a:pt x="10" y="521"/>
                  </a:lnTo>
                  <a:lnTo>
                    <a:pt x="12" y="521"/>
                  </a:lnTo>
                  <a:lnTo>
                    <a:pt x="636" y="14"/>
                  </a:lnTo>
                  <a:lnTo>
                    <a:pt x="638" y="12"/>
                  </a:lnTo>
                  <a:lnTo>
                    <a:pt x="638" y="10"/>
                  </a:lnTo>
                  <a:lnTo>
                    <a:pt x="640" y="8"/>
                  </a:lnTo>
                  <a:lnTo>
                    <a:pt x="640" y="6"/>
                  </a:lnTo>
                  <a:lnTo>
                    <a:pt x="638" y="4"/>
                  </a:lnTo>
                  <a:lnTo>
                    <a:pt x="638" y="2"/>
                  </a:lnTo>
                  <a:lnTo>
                    <a:pt x="636" y="0"/>
                  </a:lnTo>
                  <a:lnTo>
                    <a:pt x="628" y="0"/>
                  </a:lnTo>
                  <a:lnTo>
                    <a:pt x="626" y="2"/>
                  </a:lnTo>
                  <a:lnTo>
                    <a:pt x="2" y="509"/>
                  </a:lnTo>
                  <a:close/>
                </a:path>
              </a:pathLst>
            </a:custGeom>
            <a:solidFill>
              <a:srgbClr val="000000"/>
            </a:solidFill>
            <a:ln w="9525">
              <a:noFill/>
              <a:round/>
              <a:headEnd/>
              <a:tailEnd/>
            </a:ln>
          </p:spPr>
          <p:txBody>
            <a:bodyPr/>
            <a:lstStyle/>
            <a:p>
              <a:pPr>
                <a:buNone/>
              </a:pPr>
              <a:endParaRPr lang="en-US"/>
            </a:p>
          </p:txBody>
        </p:sp>
        <p:sp>
          <p:nvSpPr>
            <p:cNvPr id="36908" name="Freeform 42"/>
            <p:cNvSpPr>
              <a:spLocks/>
            </p:cNvSpPr>
            <p:nvPr/>
          </p:nvSpPr>
          <p:spPr bwMode="auto">
            <a:xfrm>
              <a:off x="3886" y="1222"/>
              <a:ext cx="602" cy="643"/>
            </a:xfrm>
            <a:custGeom>
              <a:avLst/>
              <a:gdLst>
                <a:gd name="T0" fmla="*/ 2 w 602"/>
                <a:gd name="T1" fmla="*/ 628 h 643"/>
                <a:gd name="T2" fmla="*/ 0 w 602"/>
                <a:gd name="T3" fmla="*/ 630 h 643"/>
                <a:gd name="T4" fmla="*/ 0 w 602"/>
                <a:gd name="T5" fmla="*/ 638 h 643"/>
                <a:gd name="T6" fmla="*/ 2 w 602"/>
                <a:gd name="T7" fmla="*/ 640 h 643"/>
                <a:gd name="T8" fmla="*/ 4 w 602"/>
                <a:gd name="T9" fmla="*/ 640 h 643"/>
                <a:gd name="T10" fmla="*/ 6 w 602"/>
                <a:gd name="T11" fmla="*/ 643 h 643"/>
                <a:gd name="T12" fmla="*/ 8 w 602"/>
                <a:gd name="T13" fmla="*/ 643 h 643"/>
                <a:gd name="T14" fmla="*/ 10 w 602"/>
                <a:gd name="T15" fmla="*/ 640 h 643"/>
                <a:gd name="T16" fmla="*/ 12 w 602"/>
                <a:gd name="T17" fmla="*/ 640 h 643"/>
                <a:gd name="T18" fmla="*/ 14 w 602"/>
                <a:gd name="T19" fmla="*/ 638 h 643"/>
                <a:gd name="T20" fmla="*/ 600 w 602"/>
                <a:gd name="T21" fmla="*/ 13 h 643"/>
                <a:gd name="T22" fmla="*/ 602 w 602"/>
                <a:gd name="T23" fmla="*/ 11 h 643"/>
                <a:gd name="T24" fmla="*/ 602 w 602"/>
                <a:gd name="T25" fmla="*/ 7 h 643"/>
                <a:gd name="T26" fmla="*/ 598 w 602"/>
                <a:gd name="T27" fmla="*/ 3 h 643"/>
                <a:gd name="T28" fmla="*/ 598 w 602"/>
                <a:gd name="T29" fmla="*/ 0 h 643"/>
                <a:gd name="T30" fmla="*/ 590 w 602"/>
                <a:gd name="T31" fmla="*/ 0 h 643"/>
                <a:gd name="T32" fmla="*/ 588 w 602"/>
                <a:gd name="T33" fmla="*/ 3 h 643"/>
                <a:gd name="T34" fmla="*/ 2 w 602"/>
                <a:gd name="T35" fmla="*/ 628 h 6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2"/>
                <a:gd name="T55" fmla="*/ 0 h 643"/>
                <a:gd name="T56" fmla="*/ 602 w 602"/>
                <a:gd name="T57" fmla="*/ 643 h 6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2" h="643">
                  <a:moveTo>
                    <a:pt x="2" y="628"/>
                  </a:moveTo>
                  <a:lnTo>
                    <a:pt x="0" y="630"/>
                  </a:lnTo>
                  <a:lnTo>
                    <a:pt x="0" y="638"/>
                  </a:lnTo>
                  <a:lnTo>
                    <a:pt x="2" y="640"/>
                  </a:lnTo>
                  <a:lnTo>
                    <a:pt x="4" y="640"/>
                  </a:lnTo>
                  <a:lnTo>
                    <a:pt x="6" y="643"/>
                  </a:lnTo>
                  <a:lnTo>
                    <a:pt x="8" y="643"/>
                  </a:lnTo>
                  <a:lnTo>
                    <a:pt x="10" y="640"/>
                  </a:lnTo>
                  <a:lnTo>
                    <a:pt x="12" y="640"/>
                  </a:lnTo>
                  <a:lnTo>
                    <a:pt x="14" y="638"/>
                  </a:lnTo>
                  <a:lnTo>
                    <a:pt x="600" y="13"/>
                  </a:lnTo>
                  <a:lnTo>
                    <a:pt x="602" y="11"/>
                  </a:lnTo>
                  <a:lnTo>
                    <a:pt x="602" y="7"/>
                  </a:lnTo>
                  <a:lnTo>
                    <a:pt x="598" y="3"/>
                  </a:lnTo>
                  <a:lnTo>
                    <a:pt x="598" y="0"/>
                  </a:lnTo>
                  <a:lnTo>
                    <a:pt x="590" y="0"/>
                  </a:lnTo>
                  <a:lnTo>
                    <a:pt x="588" y="3"/>
                  </a:lnTo>
                  <a:lnTo>
                    <a:pt x="2" y="628"/>
                  </a:lnTo>
                  <a:close/>
                </a:path>
              </a:pathLst>
            </a:custGeom>
            <a:solidFill>
              <a:srgbClr val="000000"/>
            </a:solidFill>
            <a:ln w="9525">
              <a:noFill/>
              <a:round/>
              <a:headEnd/>
              <a:tailEnd/>
            </a:ln>
          </p:spPr>
          <p:txBody>
            <a:bodyPr/>
            <a:lstStyle/>
            <a:p>
              <a:pPr>
                <a:buNone/>
              </a:pPr>
              <a:endParaRPr lang="en-US"/>
            </a:p>
          </p:txBody>
        </p:sp>
        <p:sp>
          <p:nvSpPr>
            <p:cNvPr id="36909" name="Freeform 43"/>
            <p:cNvSpPr>
              <a:spLocks/>
            </p:cNvSpPr>
            <p:nvPr/>
          </p:nvSpPr>
          <p:spPr bwMode="auto">
            <a:xfrm>
              <a:off x="1389" y="1185"/>
              <a:ext cx="56" cy="17"/>
            </a:xfrm>
            <a:custGeom>
              <a:avLst/>
              <a:gdLst>
                <a:gd name="T0" fmla="*/ 8 w 56"/>
                <a:gd name="T1" fmla="*/ 0 h 17"/>
                <a:gd name="T2" fmla="*/ 4 w 56"/>
                <a:gd name="T3" fmla="*/ 0 h 17"/>
                <a:gd name="T4" fmla="*/ 0 w 56"/>
                <a:gd name="T5" fmla="*/ 4 h 17"/>
                <a:gd name="T6" fmla="*/ 0 w 56"/>
                <a:gd name="T7" fmla="*/ 13 h 17"/>
                <a:gd name="T8" fmla="*/ 2 w 56"/>
                <a:gd name="T9" fmla="*/ 13 h 17"/>
                <a:gd name="T10" fmla="*/ 4 w 56"/>
                <a:gd name="T11" fmla="*/ 15 h 17"/>
                <a:gd name="T12" fmla="*/ 6 w 56"/>
                <a:gd name="T13" fmla="*/ 15 h 17"/>
                <a:gd name="T14" fmla="*/ 8 w 56"/>
                <a:gd name="T15" fmla="*/ 17 h 17"/>
                <a:gd name="T16" fmla="*/ 48 w 56"/>
                <a:gd name="T17" fmla="*/ 17 h 17"/>
                <a:gd name="T18" fmla="*/ 50 w 56"/>
                <a:gd name="T19" fmla="*/ 15 h 17"/>
                <a:gd name="T20" fmla="*/ 52 w 56"/>
                <a:gd name="T21" fmla="*/ 15 h 17"/>
                <a:gd name="T22" fmla="*/ 52 w 56"/>
                <a:gd name="T23" fmla="*/ 13 h 17"/>
                <a:gd name="T24" fmla="*/ 54 w 56"/>
                <a:gd name="T25" fmla="*/ 13 h 17"/>
                <a:gd name="T26" fmla="*/ 54 w 56"/>
                <a:gd name="T27" fmla="*/ 10 h 17"/>
                <a:gd name="T28" fmla="*/ 56 w 56"/>
                <a:gd name="T29" fmla="*/ 8 h 17"/>
                <a:gd name="T30" fmla="*/ 54 w 56"/>
                <a:gd name="T31" fmla="*/ 6 h 17"/>
                <a:gd name="T32" fmla="*/ 54 w 56"/>
                <a:gd name="T33" fmla="*/ 4 h 17"/>
                <a:gd name="T34" fmla="*/ 52 w 56"/>
                <a:gd name="T35" fmla="*/ 2 h 17"/>
                <a:gd name="T36" fmla="*/ 52 w 56"/>
                <a:gd name="T37" fmla="*/ 0 h 17"/>
                <a:gd name="T38" fmla="*/ 48 w 56"/>
                <a:gd name="T39" fmla="*/ 0 h 17"/>
                <a:gd name="T40" fmla="*/ 8 w 5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7"/>
                <a:gd name="T65" fmla="*/ 56 w 5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7">
                  <a:moveTo>
                    <a:pt x="8" y="0"/>
                  </a:moveTo>
                  <a:lnTo>
                    <a:pt x="4" y="0"/>
                  </a:lnTo>
                  <a:lnTo>
                    <a:pt x="0" y="4"/>
                  </a:lnTo>
                  <a:lnTo>
                    <a:pt x="0" y="13"/>
                  </a:lnTo>
                  <a:lnTo>
                    <a:pt x="2" y="13"/>
                  </a:lnTo>
                  <a:lnTo>
                    <a:pt x="4" y="15"/>
                  </a:lnTo>
                  <a:lnTo>
                    <a:pt x="6" y="15"/>
                  </a:lnTo>
                  <a:lnTo>
                    <a:pt x="8" y="17"/>
                  </a:lnTo>
                  <a:lnTo>
                    <a:pt x="48" y="17"/>
                  </a:lnTo>
                  <a:lnTo>
                    <a:pt x="50" y="15"/>
                  </a:lnTo>
                  <a:lnTo>
                    <a:pt x="52" y="15"/>
                  </a:lnTo>
                  <a:lnTo>
                    <a:pt x="52" y="13"/>
                  </a:lnTo>
                  <a:lnTo>
                    <a:pt x="54" y="13"/>
                  </a:lnTo>
                  <a:lnTo>
                    <a:pt x="54" y="10"/>
                  </a:lnTo>
                  <a:lnTo>
                    <a:pt x="56" y="8"/>
                  </a:lnTo>
                  <a:lnTo>
                    <a:pt x="54" y="6"/>
                  </a:lnTo>
                  <a:lnTo>
                    <a:pt x="54" y="4"/>
                  </a:lnTo>
                  <a:lnTo>
                    <a:pt x="52" y="2"/>
                  </a:lnTo>
                  <a:lnTo>
                    <a:pt x="52" y="0"/>
                  </a:lnTo>
                  <a:lnTo>
                    <a:pt x="48" y="0"/>
                  </a:lnTo>
                  <a:lnTo>
                    <a:pt x="8" y="0"/>
                  </a:lnTo>
                  <a:close/>
                </a:path>
              </a:pathLst>
            </a:custGeom>
            <a:solidFill>
              <a:srgbClr val="000000"/>
            </a:solidFill>
            <a:ln w="9525">
              <a:noFill/>
              <a:round/>
              <a:headEnd/>
              <a:tailEnd/>
            </a:ln>
          </p:spPr>
          <p:txBody>
            <a:bodyPr/>
            <a:lstStyle/>
            <a:p>
              <a:pPr>
                <a:buNone/>
              </a:pPr>
              <a:endParaRPr lang="en-US"/>
            </a:p>
          </p:txBody>
        </p:sp>
        <p:sp>
          <p:nvSpPr>
            <p:cNvPr id="36910" name="Freeform 44"/>
            <p:cNvSpPr>
              <a:spLocks/>
            </p:cNvSpPr>
            <p:nvPr/>
          </p:nvSpPr>
          <p:spPr bwMode="auto">
            <a:xfrm>
              <a:off x="2013" y="2899"/>
              <a:ext cx="679" cy="173"/>
            </a:xfrm>
            <a:custGeom>
              <a:avLst/>
              <a:gdLst>
                <a:gd name="T0" fmla="*/ 6 w 679"/>
                <a:gd name="T1" fmla="*/ 156 h 173"/>
                <a:gd name="T2" fmla="*/ 4 w 679"/>
                <a:gd name="T3" fmla="*/ 156 h 173"/>
                <a:gd name="T4" fmla="*/ 0 w 679"/>
                <a:gd name="T5" fmla="*/ 160 h 173"/>
                <a:gd name="T6" fmla="*/ 0 w 679"/>
                <a:gd name="T7" fmla="*/ 169 h 173"/>
                <a:gd name="T8" fmla="*/ 2 w 679"/>
                <a:gd name="T9" fmla="*/ 169 h 173"/>
                <a:gd name="T10" fmla="*/ 6 w 679"/>
                <a:gd name="T11" fmla="*/ 173 h 173"/>
                <a:gd name="T12" fmla="*/ 10 w 679"/>
                <a:gd name="T13" fmla="*/ 173 h 173"/>
                <a:gd name="T14" fmla="*/ 673 w 679"/>
                <a:gd name="T15" fmla="*/ 17 h 173"/>
                <a:gd name="T16" fmla="*/ 677 w 679"/>
                <a:gd name="T17" fmla="*/ 13 h 173"/>
                <a:gd name="T18" fmla="*/ 677 w 679"/>
                <a:gd name="T19" fmla="*/ 11 h 173"/>
                <a:gd name="T20" fmla="*/ 679 w 679"/>
                <a:gd name="T21" fmla="*/ 9 h 173"/>
                <a:gd name="T22" fmla="*/ 679 w 679"/>
                <a:gd name="T23" fmla="*/ 7 h 173"/>
                <a:gd name="T24" fmla="*/ 677 w 679"/>
                <a:gd name="T25" fmla="*/ 5 h 173"/>
                <a:gd name="T26" fmla="*/ 677 w 679"/>
                <a:gd name="T27" fmla="*/ 2 h 173"/>
                <a:gd name="T28" fmla="*/ 675 w 679"/>
                <a:gd name="T29" fmla="*/ 0 h 173"/>
                <a:gd name="T30" fmla="*/ 669 w 679"/>
                <a:gd name="T31" fmla="*/ 0 h 173"/>
                <a:gd name="T32" fmla="*/ 6 w 679"/>
                <a:gd name="T33" fmla="*/ 156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9"/>
                <a:gd name="T52" fmla="*/ 0 h 173"/>
                <a:gd name="T53" fmla="*/ 679 w 679"/>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9" h="173">
                  <a:moveTo>
                    <a:pt x="6" y="156"/>
                  </a:moveTo>
                  <a:lnTo>
                    <a:pt x="4" y="156"/>
                  </a:lnTo>
                  <a:lnTo>
                    <a:pt x="0" y="160"/>
                  </a:lnTo>
                  <a:lnTo>
                    <a:pt x="0" y="169"/>
                  </a:lnTo>
                  <a:lnTo>
                    <a:pt x="2" y="169"/>
                  </a:lnTo>
                  <a:lnTo>
                    <a:pt x="6" y="173"/>
                  </a:lnTo>
                  <a:lnTo>
                    <a:pt x="10" y="173"/>
                  </a:lnTo>
                  <a:lnTo>
                    <a:pt x="673" y="17"/>
                  </a:lnTo>
                  <a:lnTo>
                    <a:pt x="677" y="13"/>
                  </a:lnTo>
                  <a:lnTo>
                    <a:pt x="677" y="11"/>
                  </a:lnTo>
                  <a:lnTo>
                    <a:pt x="679" y="9"/>
                  </a:lnTo>
                  <a:lnTo>
                    <a:pt x="679" y="7"/>
                  </a:lnTo>
                  <a:lnTo>
                    <a:pt x="677" y="5"/>
                  </a:lnTo>
                  <a:lnTo>
                    <a:pt x="677" y="2"/>
                  </a:lnTo>
                  <a:lnTo>
                    <a:pt x="675" y="0"/>
                  </a:lnTo>
                  <a:lnTo>
                    <a:pt x="669" y="0"/>
                  </a:lnTo>
                  <a:lnTo>
                    <a:pt x="6" y="156"/>
                  </a:lnTo>
                  <a:close/>
                </a:path>
              </a:pathLst>
            </a:custGeom>
            <a:solidFill>
              <a:srgbClr val="0000FF"/>
            </a:solidFill>
            <a:ln w="9525">
              <a:noFill/>
              <a:round/>
              <a:headEnd/>
              <a:tailEnd/>
            </a:ln>
          </p:spPr>
          <p:txBody>
            <a:bodyPr/>
            <a:lstStyle/>
            <a:p>
              <a:pPr>
                <a:buNone/>
              </a:pPr>
              <a:endParaRPr lang="en-US"/>
            </a:p>
          </p:txBody>
        </p:sp>
        <p:sp>
          <p:nvSpPr>
            <p:cNvPr id="36911" name="Freeform 45"/>
            <p:cNvSpPr>
              <a:spLocks/>
            </p:cNvSpPr>
            <p:nvPr/>
          </p:nvSpPr>
          <p:spPr bwMode="auto">
            <a:xfrm>
              <a:off x="2676" y="2706"/>
              <a:ext cx="603" cy="210"/>
            </a:xfrm>
            <a:custGeom>
              <a:avLst/>
              <a:gdLst>
                <a:gd name="T0" fmla="*/ 4 w 603"/>
                <a:gd name="T1" fmla="*/ 193 h 210"/>
                <a:gd name="T2" fmla="*/ 2 w 603"/>
                <a:gd name="T3" fmla="*/ 193 h 210"/>
                <a:gd name="T4" fmla="*/ 2 w 603"/>
                <a:gd name="T5" fmla="*/ 195 h 210"/>
                <a:gd name="T6" fmla="*/ 0 w 603"/>
                <a:gd name="T7" fmla="*/ 198 h 210"/>
                <a:gd name="T8" fmla="*/ 0 w 603"/>
                <a:gd name="T9" fmla="*/ 206 h 210"/>
                <a:gd name="T10" fmla="*/ 2 w 603"/>
                <a:gd name="T11" fmla="*/ 208 h 210"/>
                <a:gd name="T12" fmla="*/ 4 w 603"/>
                <a:gd name="T13" fmla="*/ 208 h 210"/>
                <a:gd name="T14" fmla="*/ 6 w 603"/>
                <a:gd name="T15" fmla="*/ 210 h 210"/>
                <a:gd name="T16" fmla="*/ 8 w 603"/>
                <a:gd name="T17" fmla="*/ 210 h 210"/>
                <a:gd name="T18" fmla="*/ 10 w 603"/>
                <a:gd name="T19" fmla="*/ 208 h 210"/>
                <a:gd name="T20" fmla="*/ 596 w 603"/>
                <a:gd name="T21" fmla="*/ 15 h 210"/>
                <a:gd name="T22" fmla="*/ 598 w 603"/>
                <a:gd name="T23" fmla="*/ 15 h 210"/>
                <a:gd name="T24" fmla="*/ 601 w 603"/>
                <a:gd name="T25" fmla="*/ 13 h 210"/>
                <a:gd name="T26" fmla="*/ 601 w 603"/>
                <a:gd name="T27" fmla="*/ 10 h 210"/>
                <a:gd name="T28" fmla="*/ 603 w 603"/>
                <a:gd name="T29" fmla="*/ 8 h 210"/>
                <a:gd name="T30" fmla="*/ 603 w 603"/>
                <a:gd name="T31" fmla="*/ 6 h 210"/>
                <a:gd name="T32" fmla="*/ 601 w 603"/>
                <a:gd name="T33" fmla="*/ 4 h 210"/>
                <a:gd name="T34" fmla="*/ 601 w 603"/>
                <a:gd name="T35" fmla="*/ 2 h 210"/>
                <a:gd name="T36" fmla="*/ 598 w 603"/>
                <a:gd name="T37" fmla="*/ 2 h 210"/>
                <a:gd name="T38" fmla="*/ 596 w 603"/>
                <a:gd name="T39" fmla="*/ 0 h 210"/>
                <a:gd name="T40" fmla="*/ 590 w 603"/>
                <a:gd name="T41" fmla="*/ 0 h 210"/>
                <a:gd name="T42" fmla="*/ 4 w 603"/>
                <a:gd name="T43" fmla="*/ 193 h 2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3"/>
                <a:gd name="T67" fmla="*/ 0 h 210"/>
                <a:gd name="T68" fmla="*/ 603 w 603"/>
                <a:gd name="T69" fmla="*/ 210 h 2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3" h="210">
                  <a:moveTo>
                    <a:pt x="4" y="193"/>
                  </a:moveTo>
                  <a:lnTo>
                    <a:pt x="2" y="193"/>
                  </a:lnTo>
                  <a:lnTo>
                    <a:pt x="2" y="195"/>
                  </a:lnTo>
                  <a:lnTo>
                    <a:pt x="0" y="198"/>
                  </a:lnTo>
                  <a:lnTo>
                    <a:pt x="0" y="206"/>
                  </a:lnTo>
                  <a:lnTo>
                    <a:pt x="2" y="208"/>
                  </a:lnTo>
                  <a:lnTo>
                    <a:pt x="4" y="208"/>
                  </a:lnTo>
                  <a:lnTo>
                    <a:pt x="6" y="210"/>
                  </a:lnTo>
                  <a:lnTo>
                    <a:pt x="8" y="210"/>
                  </a:lnTo>
                  <a:lnTo>
                    <a:pt x="10" y="208"/>
                  </a:lnTo>
                  <a:lnTo>
                    <a:pt x="596" y="15"/>
                  </a:lnTo>
                  <a:lnTo>
                    <a:pt x="598" y="15"/>
                  </a:lnTo>
                  <a:lnTo>
                    <a:pt x="601" y="13"/>
                  </a:lnTo>
                  <a:lnTo>
                    <a:pt x="601" y="10"/>
                  </a:lnTo>
                  <a:lnTo>
                    <a:pt x="603" y="8"/>
                  </a:lnTo>
                  <a:lnTo>
                    <a:pt x="603" y="6"/>
                  </a:lnTo>
                  <a:lnTo>
                    <a:pt x="601" y="4"/>
                  </a:lnTo>
                  <a:lnTo>
                    <a:pt x="601" y="2"/>
                  </a:lnTo>
                  <a:lnTo>
                    <a:pt x="598" y="2"/>
                  </a:lnTo>
                  <a:lnTo>
                    <a:pt x="596" y="0"/>
                  </a:lnTo>
                  <a:lnTo>
                    <a:pt x="590" y="0"/>
                  </a:lnTo>
                  <a:lnTo>
                    <a:pt x="4" y="193"/>
                  </a:lnTo>
                  <a:close/>
                </a:path>
              </a:pathLst>
            </a:custGeom>
            <a:solidFill>
              <a:srgbClr val="0000FF"/>
            </a:solidFill>
            <a:ln w="9525">
              <a:noFill/>
              <a:round/>
              <a:headEnd/>
              <a:tailEnd/>
            </a:ln>
          </p:spPr>
          <p:txBody>
            <a:bodyPr/>
            <a:lstStyle/>
            <a:p>
              <a:pPr>
                <a:buNone/>
              </a:pPr>
              <a:endParaRPr lang="en-US"/>
            </a:p>
          </p:txBody>
        </p:sp>
        <p:sp>
          <p:nvSpPr>
            <p:cNvPr id="36912" name="Freeform 46"/>
            <p:cNvSpPr>
              <a:spLocks/>
            </p:cNvSpPr>
            <p:nvPr/>
          </p:nvSpPr>
          <p:spPr bwMode="auto">
            <a:xfrm>
              <a:off x="3262" y="2511"/>
              <a:ext cx="640" cy="212"/>
            </a:xfrm>
            <a:custGeom>
              <a:avLst/>
              <a:gdLst>
                <a:gd name="T0" fmla="*/ 4 w 640"/>
                <a:gd name="T1" fmla="*/ 195 h 212"/>
                <a:gd name="T2" fmla="*/ 2 w 640"/>
                <a:gd name="T3" fmla="*/ 195 h 212"/>
                <a:gd name="T4" fmla="*/ 2 w 640"/>
                <a:gd name="T5" fmla="*/ 197 h 212"/>
                <a:gd name="T6" fmla="*/ 0 w 640"/>
                <a:gd name="T7" fmla="*/ 199 h 212"/>
                <a:gd name="T8" fmla="*/ 0 w 640"/>
                <a:gd name="T9" fmla="*/ 208 h 212"/>
                <a:gd name="T10" fmla="*/ 2 w 640"/>
                <a:gd name="T11" fmla="*/ 210 h 212"/>
                <a:gd name="T12" fmla="*/ 4 w 640"/>
                <a:gd name="T13" fmla="*/ 210 h 212"/>
                <a:gd name="T14" fmla="*/ 6 w 640"/>
                <a:gd name="T15" fmla="*/ 212 h 212"/>
                <a:gd name="T16" fmla="*/ 8 w 640"/>
                <a:gd name="T17" fmla="*/ 212 h 212"/>
                <a:gd name="T18" fmla="*/ 10 w 640"/>
                <a:gd name="T19" fmla="*/ 210 h 212"/>
                <a:gd name="T20" fmla="*/ 634 w 640"/>
                <a:gd name="T21" fmla="*/ 14 h 212"/>
                <a:gd name="T22" fmla="*/ 636 w 640"/>
                <a:gd name="T23" fmla="*/ 14 h 212"/>
                <a:gd name="T24" fmla="*/ 638 w 640"/>
                <a:gd name="T25" fmla="*/ 12 h 212"/>
                <a:gd name="T26" fmla="*/ 638 w 640"/>
                <a:gd name="T27" fmla="*/ 10 h 212"/>
                <a:gd name="T28" fmla="*/ 640 w 640"/>
                <a:gd name="T29" fmla="*/ 8 h 212"/>
                <a:gd name="T30" fmla="*/ 640 w 640"/>
                <a:gd name="T31" fmla="*/ 6 h 212"/>
                <a:gd name="T32" fmla="*/ 638 w 640"/>
                <a:gd name="T33" fmla="*/ 4 h 212"/>
                <a:gd name="T34" fmla="*/ 638 w 640"/>
                <a:gd name="T35" fmla="*/ 2 h 212"/>
                <a:gd name="T36" fmla="*/ 636 w 640"/>
                <a:gd name="T37" fmla="*/ 2 h 212"/>
                <a:gd name="T38" fmla="*/ 634 w 640"/>
                <a:gd name="T39" fmla="*/ 0 h 212"/>
                <a:gd name="T40" fmla="*/ 628 w 640"/>
                <a:gd name="T41" fmla="*/ 0 h 212"/>
                <a:gd name="T42" fmla="*/ 4 w 640"/>
                <a:gd name="T43" fmla="*/ 195 h 2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0"/>
                <a:gd name="T67" fmla="*/ 0 h 212"/>
                <a:gd name="T68" fmla="*/ 640 w 640"/>
                <a:gd name="T69" fmla="*/ 212 h 2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0" h="212">
                  <a:moveTo>
                    <a:pt x="4" y="195"/>
                  </a:moveTo>
                  <a:lnTo>
                    <a:pt x="2" y="195"/>
                  </a:lnTo>
                  <a:lnTo>
                    <a:pt x="2" y="197"/>
                  </a:lnTo>
                  <a:lnTo>
                    <a:pt x="0" y="199"/>
                  </a:lnTo>
                  <a:lnTo>
                    <a:pt x="0" y="208"/>
                  </a:lnTo>
                  <a:lnTo>
                    <a:pt x="2" y="210"/>
                  </a:lnTo>
                  <a:lnTo>
                    <a:pt x="4" y="210"/>
                  </a:lnTo>
                  <a:lnTo>
                    <a:pt x="6" y="212"/>
                  </a:lnTo>
                  <a:lnTo>
                    <a:pt x="8" y="212"/>
                  </a:lnTo>
                  <a:lnTo>
                    <a:pt x="10" y="210"/>
                  </a:lnTo>
                  <a:lnTo>
                    <a:pt x="634" y="14"/>
                  </a:lnTo>
                  <a:lnTo>
                    <a:pt x="636" y="14"/>
                  </a:lnTo>
                  <a:lnTo>
                    <a:pt x="638" y="12"/>
                  </a:lnTo>
                  <a:lnTo>
                    <a:pt x="638" y="10"/>
                  </a:lnTo>
                  <a:lnTo>
                    <a:pt x="640" y="8"/>
                  </a:lnTo>
                  <a:lnTo>
                    <a:pt x="640" y="6"/>
                  </a:lnTo>
                  <a:lnTo>
                    <a:pt x="638" y="4"/>
                  </a:lnTo>
                  <a:lnTo>
                    <a:pt x="638" y="2"/>
                  </a:lnTo>
                  <a:lnTo>
                    <a:pt x="636" y="2"/>
                  </a:lnTo>
                  <a:lnTo>
                    <a:pt x="634" y="0"/>
                  </a:lnTo>
                  <a:lnTo>
                    <a:pt x="628" y="0"/>
                  </a:lnTo>
                  <a:lnTo>
                    <a:pt x="4" y="195"/>
                  </a:lnTo>
                  <a:close/>
                </a:path>
              </a:pathLst>
            </a:custGeom>
            <a:solidFill>
              <a:srgbClr val="0000FF"/>
            </a:solidFill>
            <a:ln w="9525">
              <a:noFill/>
              <a:round/>
              <a:headEnd/>
              <a:tailEnd/>
            </a:ln>
          </p:spPr>
          <p:txBody>
            <a:bodyPr/>
            <a:lstStyle/>
            <a:p>
              <a:pPr>
                <a:buNone/>
              </a:pPr>
              <a:endParaRPr lang="en-US"/>
            </a:p>
          </p:txBody>
        </p:sp>
        <p:sp>
          <p:nvSpPr>
            <p:cNvPr id="36913" name="Freeform 47"/>
            <p:cNvSpPr>
              <a:spLocks/>
            </p:cNvSpPr>
            <p:nvPr/>
          </p:nvSpPr>
          <p:spPr bwMode="auto">
            <a:xfrm>
              <a:off x="3886" y="2276"/>
              <a:ext cx="640" cy="251"/>
            </a:xfrm>
            <a:custGeom>
              <a:avLst/>
              <a:gdLst>
                <a:gd name="T0" fmla="*/ 4 w 640"/>
                <a:gd name="T1" fmla="*/ 235 h 251"/>
                <a:gd name="T2" fmla="*/ 2 w 640"/>
                <a:gd name="T3" fmla="*/ 235 h 251"/>
                <a:gd name="T4" fmla="*/ 2 w 640"/>
                <a:gd name="T5" fmla="*/ 237 h 251"/>
                <a:gd name="T6" fmla="*/ 0 w 640"/>
                <a:gd name="T7" fmla="*/ 239 h 251"/>
                <a:gd name="T8" fmla="*/ 0 w 640"/>
                <a:gd name="T9" fmla="*/ 247 h 251"/>
                <a:gd name="T10" fmla="*/ 2 w 640"/>
                <a:gd name="T11" fmla="*/ 249 h 251"/>
                <a:gd name="T12" fmla="*/ 4 w 640"/>
                <a:gd name="T13" fmla="*/ 249 h 251"/>
                <a:gd name="T14" fmla="*/ 6 w 640"/>
                <a:gd name="T15" fmla="*/ 251 h 251"/>
                <a:gd name="T16" fmla="*/ 8 w 640"/>
                <a:gd name="T17" fmla="*/ 251 h 251"/>
                <a:gd name="T18" fmla="*/ 10 w 640"/>
                <a:gd name="T19" fmla="*/ 249 h 251"/>
                <a:gd name="T20" fmla="*/ 634 w 640"/>
                <a:gd name="T21" fmla="*/ 15 h 251"/>
                <a:gd name="T22" fmla="*/ 636 w 640"/>
                <a:gd name="T23" fmla="*/ 15 h 251"/>
                <a:gd name="T24" fmla="*/ 638 w 640"/>
                <a:gd name="T25" fmla="*/ 12 h 251"/>
                <a:gd name="T26" fmla="*/ 638 w 640"/>
                <a:gd name="T27" fmla="*/ 10 h 251"/>
                <a:gd name="T28" fmla="*/ 640 w 640"/>
                <a:gd name="T29" fmla="*/ 8 h 251"/>
                <a:gd name="T30" fmla="*/ 640 w 640"/>
                <a:gd name="T31" fmla="*/ 6 h 251"/>
                <a:gd name="T32" fmla="*/ 638 w 640"/>
                <a:gd name="T33" fmla="*/ 4 h 251"/>
                <a:gd name="T34" fmla="*/ 638 w 640"/>
                <a:gd name="T35" fmla="*/ 2 h 251"/>
                <a:gd name="T36" fmla="*/ 636 w 640"/>
                <a:gd name="T37" fmla="*/ 2 h 251"/>
                <a:gd name="T38" fmla="*/ 634 w 640"/>
                <a:gd name="T39" fmla="*/ 0 h 251"/>
                <a:gd name="T40" fmla="*/ 627 w 640"/>
                <a:gd name="T41" fmla="*/ 0 h 251"/>
                <a:gd name="T42" fmla="*/ 4 w 640"/>
                <a:gd name="T43" fmla="*/ 235 h 2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0"/>
                <a:gd name="T67" fmla="*/ 0 h 251"/>
                <a:gd name="T68" fmla="*/ 640 w 640"/>
                <a:gd name="T69" fmla="*/ 251 h 2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0" h="251">
                  <a:moveTo>
                    <a:pt x="4" y="235"/>
                  </a:moveTo>
                  <a:lnTo>
                    <a:pt x="2" y="235"/>
                  </a:lnTo>
                  <a:lnTo>
                    <a:pt x="2" y="237"/>
                  </a:lnTo>
                  <a:lnTo>
                    <a:pt x="0" y="239"/>
                  </a:lnTo>
                  <a:lnTo>
                    <a:pt x="0" y="247"/>
                  </a:lnTo>
                  <a:lnTo>
                    <a:pt x="2" y="249"/>
                  </a:lnTo>
                  <a:lnTo>
                    <a:pt x="4" y="249"/>
                  </a:lnTo>
                  <a:lnTo>
                    <a:pt x="6" y="251"/>
                  </a:lnTo>
                  <a:lnTo>
                    <a:pt x="8" y="251"/>
                  </a:lnTo>
                  <a:lnTo>
                    <a:pt x="10" y="249"/>
                  </a:lnTo>
                  <a:lnTo>
                    <a:pt x="634" y="15"/>
                  </a:lnTo>
                  <a:lnTo>
                    <a:pt x="636" y="15"/>
                  </a:lnTo>
                  <a:lnTo>
                    <a:pt x="638" y="12"/>
                  </a:lnTo>
                  <a:lnTo>
                    <a:pt x="638" y="10"/>
                  </a:lnTo>
                  <a:lnTo>
                    <a:pt x="640" y="8"/>
                  </a:lnTo>
                  <a:lnTo>
                    <a:pt x="640" y="6"/>
                  </a:lnTo>
                  <a:lnTo>
                    <a:pt x="638" y="4"/>
                  </a:lnTo>
                  <a:lnTo>
                    <a:pt x="638" y="2"/>
                  </a:lnTo>
                  <a:lnTo>
                    <a:pt x="636" y="2"/>
                  </a:lnTo>
                  <a:lnTo>
                    <a:pt x="634" y="0"/>
                  </a:lnTo>
                  <a:lnTo>
                    <a:pt x="627" y="0"/>
                  </a:lnTo>
                  <a:lnTo>
                    <a:pt x="4" y="235"/>
                  </a:lnTo>
                  <a:close/>
                </a:path>
              </a:pathLst>
            </a:custGeom>
            <a:solidFill>
              <a:srgbClr val="0000FF"/>
            </a:solidFill>
            <a:ln w="9525">
              <a:noFill/>
              <a:round/>
              <a:headEnd/>
              <a:tailEnd/>
            </a:ln>
          </p:spPr>
          <p:txBody>
            <a:bodyPr/>
            <a:lstStyle/>
            <a:p>
              <a:pPr>
                <a:buNone/>
              </a:pPr>
              <a:endParaRPr lang="en-US"/>
            </a:p>
          </p:txBody>
        </p:sp>
        <p:sp>
          <p:nvSpPr>
            <p:cNvPr id="36914" name="Rectangle 48"/>
            <p:cNvSpPr>
              <a:spLocks noChangeArrowheads="1"/>
            </p:cNvSpPr>
            <p:nvPr/>
          </p:nvSpPr>
          <p:spPr bwMode="auto">
            <a:xfrm>
              <a:off x="4557" y="1121"/>
              <a:ext cx="247" cy="213"/>
            </a:xfrm>
            <a:prstGeom prst="rect">
              <a:avLst/>
            </a:prstGeom>
            <a:noFill/>
            <a:ln w="9525">
              <a:noFill/>
              <a:miter lim="800000"/>
              <a:headEnd/>
              <a:tailEnd/>
            </a:ln>
          </p:spPr>
          <p:txBody>
            <a:bodyPr wrap="none" lIns="0" tIns="0" rIns="0" bIns="0">
              <a:spAutoFit/>
            </a:bodyPr>
            <a:lstStyle/>
            <a:p>
              <a:pPr>
                <a:buNone/>
              </a:pPr>
              <a:r>
                <a:rPr lang="en-US" sz="2200" b="0">
                  <a:solidFill>
                    <a:srgbClr val="FFFFFF"/>
                  </a:solidFill>
                  <a:latin typeface="CG Times" charset="0"/>
                </a:rPr>
                <a:t>6.9</a:t>
              </a:r>
              <a:endParaRPr lang="en-US" b="0">
                <a:solidFill>
                  <a:srgbClr val="FFFFFF"/>
                </a:solidFill>
                <a:latin typeface="Arial Black" pitchFamily="34" charset="0"/>
              </a:endParaRPr>
            </a:p>
          </p:txBody>
        </p:sp>
        <p:sp>
          <p:nvSpPr>
            <p:cNvPr id="36915" name="Text Box 49"/>
            <p:cNvSpPr txBox="1">
              <a:spLocks noChangeArrowheads="1"/>
            </p:cNvSpPr>
            <p:nvPr/>
          </p:nvSpPr>
          <p:spPr bwMode="auto">
            <a:xfrm>
              <a:off x="1584" y="3984"/>
              <a:ext cx="3744" cy="250"/>
            </a:xfrm>
            <a:prstGeom prst="rect">
              <a:avLst/>
            </a:prstGeom>
            <a:noFill/>
            <a:ln w="9525">
              <a:noFill/>
              <a:miter lim="800000"/>
              <a:headEnd/>
              <a:tailEnd/>
            </a:ln>
          </p:spPr>
          <p:txBody>
            <a:bodyPr>
              <a:spAutoFit/>
            </a:bodyPr>
            <a:lstStyle/>
            <a:p>
              <a:pPr eaLnBrk="0" hangingPunct="0">
                <a:spcBef>
                  <a:spcPct val="50000"/>
                </a:spcBef>
                <a:buNone/>
              </a:pPr>
              <a:r>
                <a:rPr lang="en-US" sz="2000" b="1" dirty="0">
                  <a:solidFill>
                    <a:schemeClr val="bg1">
                      <a:lumMod val="20000"/>
                      <a:lumOff val="80000"/>
                    </a:schemeClr>
                  </a:solidFill>
                </a:rPr>
                <a:t>GRADE LEVEL CORRESPONDING TO AGE</a:t>
              </a:r>
              <a:endParaRPr lang="en-US" b="1" dirty="0">
                <a:solidFill>
                  <a:schemeClr val="bg1">
                    <a:lumMod val="20000"/>
                    <a:lumOff val="80000"/>
                  </a:schemeClr>
                </a:solidFill>
              </a:endParaRPr>
            </a:p>
          </p:txBody>
        </p:sp>
        <p:sp>
          <p:nvSpPr>
            <p:cNvPr id="36916" name="Text Box 50"/>
            <p:cNvSpPr txBox="1">
              <a:spLocks noChangeArrowheads="1"/>
            </p:cNvSpPr>
            <p:nvPr/>
          </p:nvSpPr>
          <p:spPr bwMode="auto">
            <a:xfrm rot="16200000">
              <a:off x="-215" y="2368"/>
              <a:ext cx="2308" cy="252"/>
            </a:xfrm>
            <a:prstGeom prst="rect">
              <a:avLst/>
            </a:prstGeom>
            <a:noFill/>
            <a:ln w="9525">
              <a:noFill/>
              <a:miter lim="800000"/>
              <a:headEnd/>
              <a:tailEnd/>
            </a:ln>
          </p:spPr>
          <p:txBody>
            <a:bodyPr>
              <a:spAutoFit/>
            </a:bodyPr>
            <a:lstStyle/>
            <a:p>
              <a:pPr eaLnBrk="0" hangingPunct="0">
                <a:spcBef>
                  <a:spcPct val="50000"/>
                </a:spcBef>
                <a:buNone/>
              </a:pPr>
              <a:r>
                <a:rPr lang="en-US" sz="2000" b="0" dirty="0">
                  <a:solidFill>
                    <a:schemeClr val="bg1">
                      <a:lumMod val="20000"/>
                      <a:lumOff val="80000"/>
                    </a:schemeClr>
                  </a:solidFill>
                  <a:effectLst/>
                  <a:latin typeface="Arial Black" pitchFamily="34" charset="0"/>
                </a:rPr>
                <a:t>READING GRADE LEVEL</a:t>
              </a:r>
              <a:endParaRPr lang="en-US" b="0" dirty="0">
                <a:solidFill>
                  <a:schemeClr val="bg1">
                    <a:lumMod val="20000"/>
                    <a:lumOff val="80000"/>
                  </a:schemeClr>
                </a:solidFill>
                <a:effectLst/>
                <a:latin typeface="Arial Black" pitchFamily="34" charset="0"/>
              </a:endParaRPr>
            </a:p>
          </p:txBody>
        </p:sp>
        <p:sp>
          <p:nvSpPr>
            <p:cNvPr id="36917" name="Line 51"/>
            <p:cNvSpPr>
              <a:spLocks noChangeShapeType="1"/>
            </p:cNvSpPr>
            <p:nvPr/>
          </p:nvSpPr>
          <p:spPr bwMode="auto">
            <a:xfrm flipV="1">
              <a:off x="2016" y="2928"/>
              <a:ext cx="624" cy="144"/>
            </a:xfrm>
            <a:prstGeom prst="line">
              <a:avLst/>
            </a:prstGeom>
            <a:noFill/>
            <a:ln w="76200">
              <a:solidFill>
                <a:srgbClr val="FFFF66"/>
              </a:solidFill>
              <a:round/>
              <a:headEnd/>
              <a:tailEnd/>
            </a:ln>
          </p:spPr>
          <p:txBody>
            <a:bodyPr wrap="none" anchor="ctr"/>
            <a:lstStyle/>
            <a:p>
              <a:pPr>
                <a:buNone/>
              </a:pPr>
              <a:endParaRPr lang="en-US"/>
            </a:p>
          </p:txBody>
        </p:sp>
        <p:sp>
          <p:nvSpPr>
            <p:cNvPr id="36918" name="Line 52"/>
            <p:cNvSpPr>
              <a:spLocks noChangeShapeType="1"/>
            </p:cNvSpPr>
            <p:nvPr/>
          </p:nvSpPr>
          <p:spPr bwMode="auto">
            <a:xfrm flipV="1">
              <a:off x="2640" y="2544"/>
              <a:ext cx="1200" cy="384"/>
            </a:xfrm>
            <a:prstGeom prst="line">
              <a:avLst/>
            </a:prstGeom>
            <a:noFill/>
            <a:ln w="76200">
              <a:solidFill>
                <a:srgbClr val="FFFF66"/>
              </a:solidFill>
              <a:round/>
              <a:headEnd/>
              <a:tailEnd/>
            </a:ln>
          </p:spPr>
          <p:txBody>
            <a:bodyPr wrap="none" anchor="ctr"/>
            <a:lstStyle/>
            <a:p>
              <a:pPr>
                <a:buNone/>
              </a:pPr>
              <a:endParaRPr lang="en-US"/>
            </a:p>
          </p:txBody>
        </p:sp>
        <p:sp>
          <p:nvSpPr>
            <p:cNvPr id="36919" name="Line 53"/>
            <p:cNvSpPr>
              <a:spLocks noChangeShapeType="1"/>
            </p:cNvSpPr>
            <p:nvPr/>
          </p:nvSpPr>
          <p:spPr bwMode="auto">
            <a:xfrm flipV="1">
              <a:off x="3840" y="2304"/>
              <a:ext cx="672" cy="240"/>
            </a:xfrm>
            <a:prstGeom prst="line">
              <a:avLst/>
            </a:prstGeom>
            <a:noFill/>
            <a:ln w="76200">
              <a:solidFill>
                <a:srgbClr val="FFFF66"/>
              </a:solidFill>
              <a:round/>
              <a:headEnd/>
              <a:tailEnd/>
            </a:ln>
          </p:spPr>
          <p:txBody>
            <a:bodyPr wrap="none" anchor="ctr"/>
            <a:lstStyle/>
            <a:p>
              <a:pPr>
                <a:buNone/>
              </a:pPr>
              <a:endParaRPr lang="en-US"/>
            </a:p>
          </p:txBody>
        </p:sp>
        <p:sp>
          <p:nvSpPr>
            <p:cNvPr id="36920" name="Line 54"/>
            <p:cNvSpPr>
              <a:spLocks noChangeShapeType="1"/>
            </p:cNvSpPr>
            <p:nvPr/>
          </p:nvSpPr>
          <p:spPr bwMode="auto">
            <a:xfrm flipV="1">
              <a:off x="2016" y="2688"/>
              <a:ext cx="624" cy="240"/>
            </a:xfrm>
            <a:prstGeom prst="line">
              <a:avLst/>
            </a:prstGeom>
            <a:noFill/>
            <a:ln w="76200">
              <a:solidFill>
                <a:srgbClr val="FF0000"/>
              </a:solidFill>
              <a:round/>
              <a:headEnd/>
              <a:tailEnd/>
            </a:ln>
          </p:spPr>
          <p:txBody>
            <a:bodyPr wrap="none" anchor="ctr"/>
            <a:lstStyle/>
            <a:p>
              <a:pPr>
                <a:buNone/>
              </a:pPr>
              <a:endParaRPr lang="en-US"/>
            </a:p>
          </p:txBody>
        </p:sp>
        <p:sp>
          <p:nvSpPr>
            <p:cNvPr id="36921" name="Line 55"/>
            <p:cNvSpPr>
              <a:spLocks noChangeShapeType="1"/>
            </p:cNvSpPr>
            <p:nvPr/>
          </p:nvSpPr>
          <p:spPr bwMode="auto">
            <a:xfrm flipV="1">
              <a:off x="2640" y="2352"/>
              <a:ext cx="624" cy="336"/>
            </a:xfrm>
            <a:prstGeom prst="line">
              <a:avLst/>
            </a:prstGeom>
            <a:noFill/>
            <a:ln w="76200">
              <a:solidFill>
                <a:srgbClr val="FF0000"/>
              </a:solidFill>
              <a:round/>
              <a:headEnd/>
              <a:tailEnd/>
            </a:ln>
          </p:spPr>
          <p:txBody>
            <a:bodyPr wrap="none" anchor="ctr"/>
            <a:lstStyle/>
            <a:p>
              <a:pPr>
                <a:buNone/>
              </a:pPr>
              <a:endParaRPr lang="en-US"/>
            </a:p>
          </p:txBody>
        </p:sp>
        <p:sp>
          <p:nvSpPr>
            <p:cNvPr id="36922" name="Line 56"/>
            <p:cNvSpPr>
              <a:spLocks noChangeShapeType="1"/>
            </p:cNvSpPr>
            <p:nvPr/>
          </p:nvSpPr>
          <p:spPr bwMode="auto">
            <a:xfrm flipV="1">
              <a:off x="3264" y="1872"/>
              <a:ext cx="624" cy="480"/>
            </a:xfrm>
            <a:prstGeom prst="line">
              <a:avLst/>
            </a:prstGeom>
            <a:noFill/>
            <a:ln w="76200">
              <a:solidFill>
                <a:srgbClr val="FF0000"/>
              </a:solidFill>
              <a:round/>
              <a:headEnd/>
              <a:tailEnd/>
            </a:ln>
          </p:spPr>
          <p:txBody>
            <a:bodyPr wrap="none" anchor="ctr"/>
            <a:lstStyle/>
            <a:p>
              <a:pPr>
                <a:buNone/>
              </a:pPr>
              <a:endParaRPr lang="en-US"/>
            </a:p>
          </p:txBody>
        </p:sp>
        <p:sp>
          <p:nvSpPr>
            <p:cNvPr id="36923" name="Line 57"/>
            <p:cNvSpPr>
              <a:spLocks noChangeShapeType="1"/>
            </p:cNvSpPr>
            <p:nvPr/>
          </p:nvSpPr>
          <p:spPr bwMode="auto">
            <a:xfrm flipV="1">
              <a:off x="3888" y="1248"/>
              <a:ext cx="576" cy="624"/>
            </a:xfrm>
            <a:prstGeom prst="line">
              <a:avLst/>
            </a:prstGeom>
            <a:noFill/>
            <a:ln w="76200">
              <a:solidFill>
                <a:srgbClr val="FF0000"/>
              </a:solidFill>
              <a:round/>
              <a:headEnd/>
              <a:tailEnd/>
            </a:ln>
          </p:spPr>
          <p:txBody>
            <a:bodyPr wrap="none" anchor="ctr"/>
            <a:lstStyle/>
            <a:p>
              <a:pPr>
                <a:buNone/>
              </a:pPr>
              <a:endParaRPr lang="en-US"/>
            </a:p>
          </p:txBody>
        </p:sp>
        <p:sp>
          <p:nvSpPr>
            <p:cNvPr id="36924" name="Text Box 58"/>
            <p:cNvSpPr txBox="1">
              <a:spLocks noChangeArrowheads="1"/>
            </p:cNvSpPr>
            <p:nvPr/>
          </p:nvSpPr>
          <p:spPr bwMode="auto">
            <a:xfrm>
              <a:off x="1968" y="1440"/>
              <a:ext cx="912" cy="233"/>
            </a:xfrm>
            <a:prstGeom prst="rect">
              <a:avLst/>
            </a:prstGeom>
            <a:noFill/>
            <a:ln w="9525">
              <a:noFill/>
              <a:miter lim="800000"/>
              <a:headEnd/>
              <a:tailEnd/>
            </a:ln>
          </p:spPr>
          <p:txBody>
            <a:bodyPr>
              <a:spAutoFit/>
            </a:bodyPr>
            <a:lstStyle/>
            <a:p>
              <a:pPr eaLnBrk="0" hangingPunct="0">
                <a:spcBef>
                  <a:spcPct val="5000"/>
                </a:spcBef>
                <a:buNone/>
              </a:pPr>
              <a:r>
                <a:rPr lang="en-US" b="0"/>
                <a:t>Average</a:t>
              </a:r>
            </a:p>
          </p:txBody>
        </p:sp>
        <p:sp>
          <p:nvSpPr>
            <p:cNvPr id="36925" name="Line 59"/>
            <p:cNvSpPr>
              <a:spLocks noChangeShapeType="1"/>
            </p:cNvSpPr>
            <p:nvPr/>
          </p:nvSpPr>
          <p:spPr bwMode="auto">
            <a:xfrm>
              <a:off x="1632" y="1584"/>
              <a:ext cx="336" cy="0"/>
            </a:xfrm>
            <a:prstGeom prst="line">
              <a:avLst/>
            </a:prstGeom>
            <a:noFill/>
            <a:ln w="76200">
              <a:solidFill>
                <a:srgbClr val="FF0000"/>
              </a:solidFill>
              <a:round/>
              <a:headEnd/>
              <a:tailEnd/>
            </a:ln>
          </p:spPr>
          <p:txBody>
            <a:bodyPr wrap="none" anchor="ctr"/>
            <a:lstStyle/>
            <a:p>
              <a:pPr>
                <a:buNone/>
              </a:pPr>
              <a:endParaRPr lang="en-US"/>
            </a:p>
          </p:txBody>
        </p:sp>
        <p:sp>
          <p:nvSpPr>
            <p:cNvPr id="36926" name="Line 60"/>
            <p:cNvSpPr>
              <a:spLocks noChangeShapeType="1"/>
            </p:cNvSpPr>
            <p:nvPr/>
          </p:nvSpPr>
          <p:spPr bwMode="auto">
            <a:xfrm>
              <a:off x="1632" y="1824"/>
              <a:ext cx="336" cy="0"/>
            </a:xfrm>
            <a:prstGeom prst="line">
              <a:avLst/>
            </a:prstGeom>
            <a:noFill/>
            <a:ln w="76200">
              <a:solidFill>
                <a:srgbClr val="FFFF66"/>
              </a:solidFill>
              <a:round/>
              <a:headEnd/>
              <a:tailEnd/>
            </a:ln>
          </p:spPr>
          <p:txBody>
            <a:bodyPr wrap="none" anchor="ctr"/>
            <a:lstStyle/>
            <a:p>
              <a:pPr>
                <a:buNone/>
              </a:pPr>
              <a:endParaRPr lang="en-US"/>
            </a:p>
          </p:txBody>
        </p:sp>
        <p:sp>
          <p:nvSpPr>
            <p:cNvPr id="36927" name="Rectangle 61"/>
            <p:cNvSpPr>
              <a:spLocks noChangeArrowheads="1"/>
            </p:cNvSpPr>
            <p:nvPr/>
          </p:nvSpPr>
          <p:spPr bwMode="auto">
            <a:xfrm>
              <a:off x="3733" y="2640"/>
              <a:ext cx="1963" cy="1008"/>
            </a:xfrm>
            <a:prstGeom prst="rect">
              <a:avLst/>
            </a:prstGeom>
            <a:solidFill>
              <a:schemeClr val="bg1"/>
            </a:solidFill>
            <a:ln w="9525">
              <a:noFill/>
              <a:miter lim="800000"/>
              <a:headEnd/>
              <a:tailEnd/>
            </a:ln>
          </p:spPr>
          <p:txBody>
            <a:bodyPr wrap="none" anchor="ctr"/>
            <a:lstStyle/>
            <a:p>
              <a:pPr>
                <a:buNone/>
              </a:pPr>
              <a:endParaRPr lang="en-US"/>
            </a:p>
          </p:txBody>
        </p:sp>
        <p:sp>
          <p:nvSpPr>
            <p:cNvPr id="36928" name="Text Box 62"/>
            <p:cNvSpPr txBox="1">
              <a:spLocks noChangeArrowheads="1"/>
            </p:cNvSpPr>
            <p:nvPr/>
          </p:nvSpPr>
          <p:spPr bwMode="auto">
            <a:xfrm>
              <a:off x="3776" y="2688"/>
              <a:ext cx="1877" cy="834"/>
            </a:xfrm>
            <a:prstGeom prst="rect">
              <a:avLst/>
            </a:prstGeom>
            <a:noFill/>
            <a:ln w="9525">
              <a:noFill/>
              <a:miter lim="800000"/>
              <a:headEnd/>
              <a:tailEnd/>
            </a:ln>
          </p:spPr>
          <p:txBody>
            <a:bodyPr wrap="square">
              <a:spAutoFit/>
            </a:bodyPr>
            <a:lstStyle/>
            <a:p>
              <a:pPr>
                <a:spcBef>
                  <a:spcPct val="50000"/>
                </a:spcBef>
                <a:buNone/>
              </a:pPr>
              <a:r>
                <a:rPr lang="en-US" sz="2000" dirty="0"/>
                <a:t>SAME VERBAL </a:t>
              </a:r>
              <a:r>
                <a:rPr lang="en-US" sz="2000" dirty="0" smtClean="0"/>
                <a:t> ABILITY </a:t>
              </a:r>
              <a:r>
                <a:rPr lang="en-US" sz="2000" dirty="0"/>
                <a:t>– VERY DIFFERENT </a:t>
              </a:r>
              <a:r>
                <a:rPr lang="en-US" sz="2000" dirty="0" smtClean="0"/>
                <a:t>READING </a:t>
              </a:r>
              <a:r>
                <a:rPr lang="en-US" sz="2000" dirty="0"/>
                <a:t>COMPREHENSION</a:t>
              </a:r>
            </a:p>
          </p:txBody>
        </p:sp>
        <p:sp>
          <p:nvSpPr>
            <p:cNvPr id="36929" name="Text Box 63"/>
            <p:cNvSpPr txBox="1">
              <a:spLocks noChangeArrowheads="1"/>
            </p:cNvSpPr>
            <p:nvPr/>
          </p:nvSpPr>
          <p:spPr bwMode="auto">
            <a:xfrm>
              <a:off x="2006" y="1657"/>
              <a:ext cx="374" cy="233"/>
            </a:xfrm>
            <a:prstGeom prst="rect">
              <a:avLst/>
            </a:prstGeom>
            <a:noFill/>
            <a:ln w="9525">
              <a:noFill/>
              <a:miter lim="800000"/>
              <a:headEnd/>
              <a:tailEnd/>
            </a:ln>
          </p:spPr>
          <p:txBody>
            <a:bodyPr wrap="none">
              <a:spAutoFit/>
            </a:bodyPr>
            <a:lstStyle/>
            <a:p>
              <a:pPr>
                <a:buNone/>
              </a:pPr>
              <a:r>
                <a:rPr lang="en-US" b="0"/>
                <a:t>Low</a:t>
              </a:r>
            </a:p>
          </p:txBody>
        </p:sp>
      </p:grpSp>
      <p:sp>
        <p:nvSpPr>
          <p:cNvPr id="36869" name="Text Box 64"/>
          <p:cNvSpPr txBox="1">
            <a:spLocks noChangeArrowheads="1"/>
          </p:cNvSpPr>
          <p:nvPr/>
        </p:nvSpPr>
        <p:spPr bwMode="auto">
          <a:xfrm>
            <a:off x="-92075" y="6518276"/>
            <a:ext cx="184731" cy="369332"/>
          </a:xfrm>
          <a:prstGeom prst="rect">
            <a:avLst/>
          </a:prstGeom>
          <a:noFill/>
          <a:ln w="9525">
            <a:noFill/>
            <a:miter lim="800000"/>
            <a:headEnd/>
            <a:tailEnd/>
          </a:ln>
        </p:spPr>
        <p:txBody>
          <a:bodyPr wrap="none">
            <a:spAutoFit/>
          </a:bodyPr>
          <a:lstStyle/>
          <a:p>
            <a:pPr>
              <a:buNone/>
            </a:pPr>
            <a:endParaRPr lang="en-US" b="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Text Box 3"/>
          <p:cNvSpPr txBox="1">
            <a:spLocks noChangeArrowheads="1"/>
          </p:cNvSpPr>
          <p:nvPr/>
        </p:nvSpPr>
        <p:spPr bwMode="auto">
          <a:xfrm>
            <a:off x="228600" y="401360"/>
            <a:ext cx="8763000" cy="1046440"/>
          </a:xfrm>
          <a:prstGeom prst="rect">
            <a:avLst/>
          </a:prstGeom>
          <a:noFill/>
          <a:ln w="9525">
            <a:noFill/>
            <a:miter lim="800000"/>
            <a:headEnd/>
            <a:tailEnd/>
          </a:ln>
          <a:effectLst/>
        </p:spPr>
        <p:txBody>
          <a:bodyPr>
            <a:spAutoFit/>
          </a:bodyPr>
          <a:lstStyle/>
          <a:p>
            <a:pPr algn="ctr" eaLnBrk="0" hangingPunct="0">
              <a:spcBef>
                <a:spcPts val="0"/>
              </a:spcBef>
            </a:pPr>
            <a:r>
              <a:rPr lang="en-US" dirty="0">
                <a:solidFill>
                  <a:schemeClr val="bg1">
                    <a:lumMod val="20000"/>
                    <a:lumOff val="80000"/>
                  </a:schemeClr>
                </a:solidFill>
                <a:latin typeface="Arial" pitchFamily="34" charset="0"/>
              </a:rPr>
              <a:t>THE EFFECTS OF WEAKNESSES IN ORAL LANGUAGE </a:t>
            </a:r>
            <a:endParaRPr lang="en-US" dirty="0" smtClean="0">
              <a:solidFill>
                <a:schemeClr val="bg1">
                  <a:lumMod val="20000"/>
                  <a:lumOff val="80000"/>
                </a:schemeClr>
              </a:solidFill>
              <a:latin typeface="Arial" pitchFamily="34" charset="0"/>
            </a:endParaRPr>
          </a:p>
          <a:p>
            <a:pPr algn="ctr" eaLnBrk="0" hangingPunct="0">
              <a:spcBef>
                <a:spcPts val="0"/>
              </a:spcBef>
            </a:pPr>
            <a:r>
              <a:rPr lang="en-US" dirty="0" smtClean="0">
                <a:solidFill>
                  <a:schemeClr val="bg1">
                    <a:lumMod val="20000"/>
                    <a:lumOff val="80000"/>
                  </a:schemeClr>
                </a:solidFill>
                <a:latin typeface="Arial" pitchFamily="34" charset="0"/>
              </a:rPr>
              <a:t>ON </a:t>
            </a:r>
            <a:r>
              <a:rPr lang="en-US" dirty="0">
                <a:solidFill>
                  <a:schemeClr val="bg1">
                    <a:lumMod val="20000"/>
                    <a:lumOff val="80000"/>
                  </a:schemeClr>
                </a:solidFill>
                <a:latin typeface="Arial" pitchFamily="34" charset="0"/>
              </a:rPr>
              <a:t>READING GROWTH</a:t>
            </a:r>
          </a:p>
          <a:p>
            <a:pPr algn="ctr" eaLnBrk="0" hangingPunct="0"/>
            <a:r>
              <a:rPr lang="en-US" sz="1800" dirty="0">
                <a:solidFill>
                  <a:schemeClr val="bg1">
                    <a:lumMod val="20000"/>
                    <a:lumOff val="80000"/>
                  </a:schemeClr>
                </a:solidFill>
                <a:latin typeface="Albertus Medium" pitchFamily="34" charset="0"/>
              </a:rPr>
              <a:t>(Hirsch, 1996)</a:t>
            </a:r>
          </a:p>
        </p:txBody>
      </p:sp>
      <p:sp>
        <p:nvSpPr>
          <p:cNvPr id="326660" name="Line 4"/>
          <p:cNvSpPr>
            <a:spLocks noChangeShapeType="1"/>
          </p:cNvSpPr>
          <p:nvPr/>
        </p:nvSpPr>
        <p:spPr bwMode="auto">
          <a:xfrm>
            <a:off x="2209800" y="1295400"/>
            <a:ext cx="0" cy="4191000"/>
          </a:xfrm>
          <a:prstGeom prst="line">
            <a:avLst/>
          </a:prstGeom>
          <a:noFill/>
          <a:ln w="57150">
            <a:solidFill>
              <a:srgbClr val="FFFFFF"/>
            </a:solidFill>
            <a:round/>
            <a:headEnd/>
            <a:tailEnd/>
          </a:ln>
          <a:effectLst/>
        </p:spPr>
        <p:txBody>
          <a:bodyPr wrap="none" anchor="ctr"/>
          <a:lstStyle/>
          <a:p>
            <a:endParaRPr lang="en-US">
              <a:solidFill>
                <a:schemeClr val="bg1">
                  <a:lumMod val="20000"/>
                  <a:lumOff val="80000"/>
                </a:schemeClr>
              </a:solidFill>
            </a:endParaRPr>
          </a:p>
        </p:txBody>
      </p:sp>
      <p:sp>
        <p:nvSpPr>
          <p:cNvPr id="326661" name="Line 5"/>
          <p:cNvSpPr>
            <a:spLocks noChangeShapeType="1"/>
          </p:cNvSpPr>
          <p:nvPr/>
        </p:nvSpPr>
        <p:spPr bwMode="auto">
          <a:xfrm>
            <a:off x="2209800" y="5486400"/>
            <a:ext cx="4953000" cy="0"/>
          </a:xfrm>
          <a:prstGeom prst="line">
            <a:avLst/>
          </a:prstGeom>
          <a:noFill/>
          <a:ln w="57150">
            <a:solidFill>
              <a:srgbClr val="FFFFFF"/>
            </a:solidFill>
            <a:round/>
            <a:headEnd/>
            <a:tailEnd/>
          </a:ln>
          <a:effectLst/>
        </p:spPr>
        <p:txBody>
          <a:bodyPr wrap="none" anchor="ctr"/>
          <a:lstStyle/>
          <a:p>
            <a:endParaRPr lang="en-US"/>
          </a:p>
        </p:txBody>
      </p:sp>
      <p:sp>
        <p:nvSpPr>
          <p:cNvPr id="326662" name="Text Box 6"/>
          <p:cNvSpPr txBox="1">
            <a:spLocks noChangeArrowheads="1"/>
          </p:cNvSpPr>
          <p:nvPr/>
        </p:nvSpPr>
        <p:spPr bwMode="auto">
          <a:xfrm>
            <a:off x="2057400" y="5486400"/>
            <a:ext cx="5486400" cy="336550"/>
          </a:xfrm>
          <a:prstGeom prst="rect">
            <a:avLst/>
          </a:prstGeom>
          <a:noFill/>
          <a:ln w="9525">
            <a:noFill/>
            <a:miter lim="800000"/>
            <a:headEnd/>
            <a:tailEnd/>
          </a:ln>
          <a:effectLst/>
        </p:spPr>
        <p:txBody>
          <a:bodyPr>
            <a:spAutoFit/>
          </a:bodyPr>
          <a:lstStyle/>
          <a:p>
            <a:pPr defTabSz="430213" eaLnBrk="0" hangingPunct="0">
              <a:spcBef>
                <a:spcPct val="50000"/>
              </a:spcBef>
            </a:pPr>
            <a:r>
              <a:rPr lang="en-US" sz="1600" dirty="0">
                <a:solidFill>
                  <a:schemeClr val="bg1">
                    <a:lumMod val="20000"/>
                    <a:lumOff val="80000"/>
                  </a:schemeClr>
                </a:solidFill>
                <a:latin typeface="Albertus Medium" pitchFamily="34" charset="0"/>
              </a:rPr>
              <a:t>5	6	7	8	9	10	11	12	13	14	15	16</a:t>
            </a:r>
          </a:p>
        </p:txBody>
      </p:sp>
      <p:sp>
        <p:nvSpPr>
          <p:cNvPr id="326663" name="Text Box 7"/>
          <p:cNvSpPr txBox="1">
            <a:spLocks noChangeArrowheads="1"/>
          </p:cNvSpPr>
          <p:nvPr/>
        </p:nvSpPr>
        <p:spPr bwMode="auto">
          <a:xfrm>
            <a:off x="1676400" y="1219200"/>
            <a:ext cx="457200" cy="4370388"/>
          </a:xfrm>
          <a:prstGeom prst="rect">
            <a:avLst/>
          </a:prstGeom>
          <a:noFill/>
          <a:ln w="9525">
            <a:noFill/>
            <a:miter lim="800000"/>
            <a:headEnd/>
            <a:tailEnd/>
          </a:ln>
          <a:effectLst/>
        </p:spPr>
        <p:txBody>
          <a:bodyPr>
            <a:spAutoFit/>
          </a:bodyPr>
          <a:lstStyle/>
          <a:p>
            <a:pPr eaLnBrk="0" hangingPunct="0">
              <a:spcBef>
                <a:spcPct val="50000"/>
              </a:spcBef>
            </a:pPr>
            <a:r>
              <a:rPr lang="en-US" sz="1600" dirty="0">
                <a:solidFill>
                  <a:schemeClr val="bg1">
                    <a:lumMod val="20000"/>
                    <a:lumOff val="80000"/>
                  </a:schemeClr>
                </a:solidFill>
                <a:latin typeface="Albertus Medium" pitchFamily="34" charset="0"/>
              </a:rPr>
              <a:t>16</a:t>
            </a:r>
          </a:p>
          <a:p>
            <a:pPr eaLnBrk="0" hangingPunct="0">
              <a:spcBef>
                <a:spcPct val="50000"/>
              </a:spcBef>
            </a:pPr>
            <a:r>
              <a:rPr lang="en-US" sz="1600" dirty="0">
                <a:solidFill>
                  <a:schemeClr val="bg1">
                    <a:lumMod val="20000"/>
                    <a:lumOff val="80000"/>
                  </a:schemeClr>
                </a:solidFill>
                <a:latin typeface="Albertus Medium" pitchFamily="34" charset="0"/>
              </a:rPr>
              <a:t>15</a:t>
            </a:r>
          </a:p>
          <a:p>
            <a:pPr eaLnBrk="0" hangingPunct="0">
              <a:spcBef>
                <a:spcPct val="50000"/>
              </a:spcBef>
            </a:pPr>
            <a:r>
              <a:rPr lang="en-US" sz="1600" dirty="0">
                <a:solidFill>
                  <a:schemeClr val="bg1">
                    <a:lumMod val="20000"/>
                    <a:lumOff val="80000"/>
                  </a:schemeClr>
                </a:solidFill>
                <a:latin typeface="Albertus Medium" pitchFamily="34" charset="0"/>
              </a:rPr>
              <a:t>14</a:t>
            </a:r>
          </a:p>
          <a:p>
            <a:pPr eaLnBrk="0" hangingPunct="0">
              <a:spcBef>
                <a:spcPct val="50000"/>
              </a:spcBef>
            </a:pPr>
            <a:r>
              <a:rPr lang="en-US" sz="1600" dirty="0">
                <a:solidFill>
                  <a:schemeClr val="bg1">
                    <a:lumMod val="20000"/>
                    <a:lumOff val="80000"/>
                  </a:schemeClr>
                </a:solidFill>
                <a:latin typeface="Albertus Medium" pitchFamily="34" charset="0"/>
              </a:rPr>
              <a:t>13</a:t>
            </a:r>
          </a:p>
          <a:p>
            <a:pPr eaLnBrk="0" hangingPunct="0">
              <a:spcBef>
                <a:spcPct val="50000"/>
              </a:spcBef>
            </a:pPr>
            <a:r>
              <a:rPr lang="en-US" sz="1600" dirty="0">
                <a:solidFill>
                  <a:schemeClr val="bg1">
                    <a:lumMod val="20000"/>
                    <a:lumOff val="80000"/>
                  </a:schemeClr>
                </a:solidFill>
                <a:latin typeface="Albertus Medium" pitchFamily="34" charset="0"/>
              </a:rPr>
              <a:t>12</a:t>
            </a:r>
          </a:p>
          <a:p>
            <a:pPr eaLnBrk="0" hangingPunct="0">
              <a:spcBef>
                <a:spcPct val="50000"/>
              </a:spcBef>
            </a:pPr>
            <a:r>
              <a:rPr lang="en-US" sz="1600" dirty="0">
                <a:solidFill>
                  <a:schemeClr val="bg1">
                    <a:lumMod val="20000"/>
                    <a:lumOff val="80000"/>
                  </a:schemeClr>
                </a:solidFill>
                <a:latin typeface="Albertus Medium" pitchFamily="34" charset="0"/>
              </a:rPr>
              <a:t>11</a:t>
            </a:r>
          </a:p>
          <a:p>
            <a:pPr eaLnBrk="0" hangingPunct="0">
              <a:spcBef>
                <a:spcPct val="50000"/>
              </a:spcBef>
            </a:pPr>
            <a:r>
              <a:rPr lang="en-US" sz="1600" dirty="0">
                <a:solidFill>
                  <a:schemeClr val="bg1">
                    <a:lumMod val="20000"/>
                    <a:lumOff val="80000"/>
                  </a:schemeClr>
                </a:solidFill>
                <a:latin typeface="Albertus Medium" pitchFamily="34" charset="0"/>
              </a:rPr>
              <a:t>10</a:t>
            </a:r>
          </a:p>
          <a:p>
            <a:pPr eaLnBrk="0" hangingPunct="0">
              <a:spcBef>
                <a:spcPct val="50000"/>
              </a:spcBef>
            </a:pPr>
            <a:r>
              <a:rPr lang="en-US" sz="1600" dirty="0">
                <a:solidFill>
                  <a:schemeClr val="bg1">
                    <a:lumMod val="20000"/>
                    <a:lumOff val="80000"/>
                  </a:schemeClr>
                </a:solidFill>
                <a:latin typeface="Albertus Medium" pitchFamily="34" charset="0"/>
              </a:rPr>
              <a:t>  9</a:t>
            </a:r>
          </a:p>
          <a:p>
            <a:pPr eaLnBrk="0" hangingPunct="0">
              <a:spcBef>
                <a:spcPct val="50000"/>
              </a:spcBef>
            </a:pPr>
            <a:r>
              <a:rPr lang="en-US" sz="1600" dirty="0">
                <a:solidFill>
                  <a:schemeClr val="bg1">
                    <a:lumMod val="20000"/>
                    <a:lumOff val="80000"/>
                  </a:schemeClr>
                </a:solidFill>
                <a:latin typeface="Albertus Medium" pitchFamily="34" charset="0"/>
              </a:rPr>
              <a:t>  8</a:t>
            </a:r>
          </a:p>
          <a:p>
            <a:pPr eaLnBrk="0" hangingPunct="0">
              <a:spcBef>
                <a:spcPct val="50000"/>
              </a:spcBef>
            </a:pPr>
            <a:r>
              <a:rPr lang="en-US" sz="1600" dirty="0">
                <a:solidFill>
                  <a:schemeClr val="bg1">
                    <a:lumMod val="20000"/>
                    <a:lumOff val="80000"/>
                  </a:schemeClr>
                </a:solidFill>
                <a:latin typeface="Albertus Medium" pitchFamily="34" charset="0"/>
              </a:rPr>
              <a:t>  7</a:t>
            </a:r>
          </a:p>
          <a:p>
            <a:pPr eaLnBrk="0" hangingPunct="0">
              <a:spcBef>
                <a:spcPct val="50000"/>
              </a:spcBef>
            </a:pPr>
            <a:r>
              <a:rPr lang="en-US" sz="1600" dirty="0">
                <a:solidFill>
                  <a:schemeClr val="bg1">
                    <a:lumMod val="20000"/>
                    <a:lumOff val="80000"/>
                  </a:schemeClr>
                </a:solidFill>
                <a:latin typeface="Albertus Medium" pitchFamily="34" charset="0"/>
              </a:rPr>
              <a:t>  6</a:t>
            </a:r>
          </a:p>
          <a:p>
            <a:pPr eaLnBrk="0" hangingPunct="0">
              <a:spcBef>
                <a:spcPct val="50000"/>
              </a:spcBef>
            </a:pPr>
            <a:r>
              <a:rPr lang="en-US" sz="1600" dirty="0">
                <a:solidFill>
                  <a:schemeClr val="bg1">
                    <a:lumMod val="20000"/>
                    <a:lumOff val="80000"/>
                  </a:schemeClr>
                </a:solidFill>
                <a:latin typeface="Albertus Medium" pitchFamily="34" charset="0"/>
              </a:rPr>
              <a:t>  5</a:t>
            </a:r>
          </a:p>
        </p:txBody>
      </p:sp>
      <p:sp>
        <p:nvSpPr>
          <p:cNvPr id="326664" name="Line 8"/>
          <p:cNvSpPr>
            <a:spLocks noChangeShapeType="1"/>
          </p:cNvSpPr>
          <p:nvPr/>
        </p:nvSpPr>
        <p:spPr bwMode="auto">
          <a:xfrm>
            <a:off x="2667000" y="5486400"/>
            <a:ext cx="0" cy="0"/>
          </a:xfrm>
          <a:prstGeom prst="line">
            <a:avLst/>
          </a:prstGeom>
          <a:noFill/>
          <a:ln w="9525">
            <a:solidFill>
              <a:schemeClr val="tx1"/>
            </a:solidFill>
            <a:round/>
            <a:headEnd/>
            <a:tailEnd/>
          </a:ln>
          <a:effectLst/>
        </p:spPr>
        <p:txBody>
          <a:bodyPr wrap="none" anchor="ctr"/>
          <a:lstStyle/>
          <a:p>
            <a:endParaRPr lang="en-US"/>
          </a:p>
        </p:txBody>
      </p:sp>
      <p:sp>
        <p:nvSpPr>
          <p:cNvPr id="326665" name="Line 9"/>
          <p:cNvSpPr>
            <a:spLocks noChangeShapeType="1"/>
          </p:cNvSpPr>
          <p:nvPr/>
        </p:nvSpPr>
        <p:spPr bwMode="auto">
          <a:xfrm>
            <a:off x="2667000"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66" name="Line 10"/>
          <p:cNvSpPr>
            <a:spLocks noChangeShapeType="1"/>
          </p:cNvSpPr>
          <p:nvPr/>
        </p:nvSpPr>
        <p:spPr bwMode="auto">
          <a:xfrm>
            <a:off x="3048000"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67" name="Line 11"/>
          <p:cNvSpPr>
            <a:spLocks noChangeShapeType="1"/>
          </p:cNvSpPr>
          <p:nvPr/>
        </p:nvSpPr>
        <p:spPr bwMode="auto">
          <a:xfrm>
            <a:off x="3929063" y="5334000"/>
            <a:ext cx="0" cy="152400"/>
          </a:xfrm>
          <a:prstGeom prst="line">
            <a:avLst/>
          </a:prstGeom>
          <a:noFill/>
          <a:ln w="38100">
            <a:solidFill>
              <a:srgbClr val="FFFFFF"/>
            </a:solidFill>
            <a:round/>
            <a:headEnd/>
            <a:tailEnd/>
          </a:ln>
          <a:effectLst/>
        </p:spPr>
        <p:txBody>
          <a:bodyPr wrap="none" anchor="ctr"/>
          <a:lstStyle/>
          <a:p>
            <a:endParaRPr lang="en-US">
              <a:solidFill>
                <a:schemeClr val="bg1">
                  <a:lumMod val="20000"/>
                  <a:lumOff val="80000"/>
                </a:schemeClr>
              </a:solidFill>
            </a:endParaRPr>
          </a:p>
        </p:txBody>
      </p:sp>
      <p:sp>
        <p:nvSpPr>
          <p:cNvPr id="326668" name="Line 12"/>
          <p:cNvSpPr>
            <a:spLocks noChangeShapeType="1"/>
          </p:cNvSpPr>
          <p:nvPr/>
        </p:nvSpPr>
        <p:spPr bwMode="auto">
          <a:xfrm>
            <a:off x="3505200"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69" name="Line 13"/>
          <p:cNvSpPr>
            <a:spLocks noChangeShapeType="1"/>
          </p:cNvSpPr>
          <p:nvPr/>
        </p:nvSpPr>
        <p:spPr bwMode="auto">
          <a:xfrm>
            <a:off x="4452938"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70" name="Line 14"/>
          <p:cNvSpPr>
            <a:spLocks noChangeShapeType="1"/>
          </p:cNvSpPr>
          <p:nvPr/>
        </p:nvSpPr>
        <p:spPr bwMode="auto">
          <a:xfrm>
            <a:off x="4833938"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71" name="Line 15"/>
          <p:cNvSpPr>
            <a:spLocks noChangeShapeType="1"/>
          </p:cNvSpPr>
          <p:nvPr/>
        </p:nvSpPr>
        <p:spPr bwMode="auto">
          <a:xfrm>
            <a:off x="5715000"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72" name="Line 16"/>
          <p:cNvSpPr>
            <a:spLocks noChangeShapeType="1"/>
          </p:cNvSpPr>
          <p:nvPr/>
        </p:nvSpPr>
        <p:spPr bwMode="auto">
          <a:xfrm>
            <a:off x="5291138"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73" name="Line 17"/>
          <p:cNvSpPr>
            <a:spLocks noChangeShapeType="1"/>
          </p:cNvSpPr>
          <p:nvPr/>
        </p:nvSpPr>
        <p:spPr bwMode="auto">
          <a:xfrm>
            <a:off x="6172200"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74" name="Line 18"/>
          <p:cNvSpPr>
            <a:spLocks noChangeShapeType="1"/>
          </p:cNvSpPr>
          <p:nvPr/>
        </p:nvSpPr>
        <p:spPr bwMode="auto">
          <a:xfrm>
            <a:off x="6553200"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75" name="Line 19"/>
          <p:cNvSpPr>
            <a:spLocks noChangeShapeType="1"/>
          </p:cNvSpPr>
          <p:nvPr/>
        </p:nvSpPr>
        <p:spPr bwMode="auto">
          <a:xfrm>
            <a:off x="7010400" y="5334000"/>
            <a:ext cx="0" cy="152400"/>
          </a:xfrm>
          <a:prstGeom prst="line">
            <a:avLst/>
          </a:prstGeom>
          <a:noFill/>
          <a:ln w="38100">
            <a:solidFill>
              <a:srgbClr val="FFFFFF"/>
            </a:solidFill>
            <a:round/>
            <a:headEnd/>
            <a:tailEnd/>
          </a:ln>
          <a:effectLst/>
        </p:spPr>
        <p:txBody>
          <a:bodyPr wrap="none" anchor="ctr"/>
          <a:lstStyle/>
          <a:p>
            <a:endParaRPr lang="en-US"/>
          </a:p>
        </p:txBody>
      </p:sp>
      <p:sp>
        <p:nvSpPr>
          <p:cNvPr id="326676" name="Line 20"/>
          <p:cNvSpPr>
            <a:spLocks noChangeShapeType="1"/>
          </p:cNvSpPr>
          <p:nvPr/>
        </p:nvSpPr>
        <p:spPr bwMode="auto">
          <a:xfrm>
            <a:off x="2209800" y="4310063"/>
            <a:ext cx="152400" cy="0"/>
          </a:xfrm>
          <a:prstGeom prst="line">
            <a:avLst/>
          </a:prstGeom>
          <a:noFill/>
          <a:ln w="38100">
            <a:solidFill>
              <a:srgbClr val="FFFFFF"/>
            </a:solidFill>
            <a:round/>
            <a:headEnd/>
            <a:tailEnd/>
          </a:ln>
          <a:effectLst/>
        </p:spPr>
        <p:txBody>
          <a:bodyPr wrap="none" anchor="ctr"/>
          <a:lstStyle/>
          <a:p>
            <a:endParaRPr lang="en-US"/>
          </a:p>
        </p:txBody>
      </p:sp>
      <p:sp>
        <p:nvSpPr>
          <p:cNvPr id="326677" name="Line 21"/>
          <p:cNvSpPr>
            <a:spLocks noChangeShapeType="1"/>
          </p:cNvSpPr>
          <p:nvPr/>
        </p:nvSpPr>
        <p:spPr bwMode="auto">
          <a:xfrm>
            <a:off x="2209800" y="4676775"/>
            <a:ext cx="152400" cy="0"/>
          </a:xfrm>
          <a:prstGeom prst="line">
            <a:avLst/>
          </a:prstGeom>
          <a:noFill/>
          <a:ln w="38100">
            <a:solidFill>
              <a:srgbClr val="FFFFFF"/>
            </a:solidFill>
            <a:round/>
            <a:headEnd/>
            <a:tailEnd/>
          </a:ln>
          <a:effectLst/>
        </p:spPr>
        <p:txBody>
          <a:bodyPr wrap="none" anchor="ctr"/>
          <a:lstStyle/>
          <a:p>
            <a:endParaRPr lang="en-US"/>
          </a:p>
        </p:txBody>
      </p:sp>
      <p:sp>
        <p:nvSpPr>
          <p:cNvPr id="326678" name="Line 22"/>
          <p:cNvSpPr>
            <a:spLocks noChangeShapeType="1"/>
          </p:cNvSpPr>
          <p:nvPr/>
        </p:nvSpPr>
        <p:spPr bwMode="auto">
          <a:xfrm>
            <a:off x="2209800" y="5029200"/>
            <a:ext cx="152400" cy="0"/>
          </a:xfrm>
          <a:prstGeom prst="line">
            <a:avLst/>
          </a:prstGeom>
          <a:noFill/>
          <a:ln w="38100">
            <a:solidFill>
              <a:srgbClr val="FFFFFF"/>
            </a:solidFill>
            <a:round/>
            <a:headEnd/>
            <a:tailEnd/>
          </a:ln>
          <a:effectLst/>
        </p:spPr>
        <p:txBody>
          <a:bodyPr wrap="none" anchor="ctr"/>
          <a:lstStyle/>
          <a:p>
            <a:endParaRPr lang="en-US"/>
          </a:p>
        </p:txBody>
      </p:sp>
      <p:sp>
        <p:nvSpPr>
          <p:cNvPr id="326679" name="Line 23"/>
          <p:cNvSpPr>
            <a:spLocks noChangeShapeType="1"/>
          </p:cNvSpPr>
          <p:nvPr/>
        </p:nvSpPr>
        <p:spPr bwMode="auto">
          <a:xfrm>
            <a:off x="2209800" y="3962400"/>
            <a:ext cx="152400" cy="0"/>
          </a:xfrm>
          <a:prstGeom prst="line">
            <a:avLst/>
          </a:prstGeom>
          <a:noFill/>
          <a:ln w="38100">
            <a:solidFill>
              <a:srgbClr val="FFFFFF"/>
            </a:solidFill>
            <a:round/>
            <a:headEnd/>
            <a:tailEnd/>
          </a:ln>
          <a:effectLst/>
        </p:spPr>
        <p:txBody>
          <a:bodyPr wrap="none" anchor="ctr"/>
          <a:lstStyle/>
          <a:p>
            <a:endParaRPr lang="en-US"/>
          </a:p>
        </p:txBody>
      </p:sp>
      <p:sp>
        <p:nvSpPr>
          <p:cNvPr id="326680" name="Line 24"/>
          <p:cNvSpPr>
            <a:spLocks noChangeShapeType="1"/>
          </p:cNvSpPr>
          <p:nvPr/>
        </p:nvSpPr>
        <p:spPr bwMode="auto">
          <a:xfrm>
            <a:off x="2209800" y="2838450"/>
            <a:ext cx="152400" cy="0"/>
          </a:xfrm>
          <a:prstGeom prst="line">
            <a:avLst/>
          </a:prstGeom>
          <a:noFill/>
          <a:ln w="38100">
            <a:solidFill>
              <a:srgbClr val="FFFFFF"/>
            </a:solidFill>
            <a:round/>
            <a:headEnd/>
            <a:tailEnd/>
          </a:ln>
          <a:effectLst/>
        </p:spPr>
        <p:txBody>
          <a:bodyPr wrap="none" anchor="ctr"/>
          <a:lstStyle/>
          <a:p>
            <a:endParaRPr lang="en-US"/>
          </a:p>
        </p:txBody>
      </p:sp>
      <p:sp>
        <p:nvSpPr>
          <p:cNvPr id="326681" name="Line 25"/>
          <p:cNvSpPr>
            <a:spLocks noChangeShapeType="1"/>
          </p:cNvSpPr>
          <p:nvPr/>
        </p:nvSpPr>
        <p:spPr bwMode="auto">
          <a:xfrm>
            <a:off x="2209800" y="3233738"/>
            <a:ext cx="152400" cy="0"/>
          </a:xfrm>
          <a:prstGeom prst="line">
            <a:avLst/>
          </a:prstGeom>
          <a:noFill/>
          <a:ln w="38100">
            <a:solidFill>
              <a:srgbClr val="FFFFFF"/>
            </a:solidFill>
            <a:round/>
            <a:headEnd/>
            <a:tailEnd/>
          </a:ln>
          <a:effectLst/>
        </p:spPr>
        <p:txBody>
          <a:bodyPr wrap="none" anchor="ctr"/>
          <a:lstStyle/>
          <a:p>
            <a:endParaRPr lang="en-US"/>
          </a:p>
        </p:txBody>
      </p:sp>
      <p:sp>
        <p:nvSpPr>
          <p:cNvPr id="326682" name="Line 26"/>
          <p:cNvSpPr>
            <a:spLocks noChangeShapeType="1"/>
          </p:cNvSpPr>
          <p:nvPr/>
        </p:nvSpPr>
        <p:spPr bwMode="auto">
          <a:xfrm>
            <a:off x="2209800" y="3600450"/>
            <a:ext cx="152400" cy="0"/>
          </a:xfrm>
          <a:prstGeom prst="line">
            <a:avLst/>
          </a:prstGeom>
          <a:noFill/>
          <a:ln w="38100">
            <a:solidFill>
              <a:srgbClr val="FFFFFF"/>
            </a:solidFill>
            <a:round/>
            <a:headEnd/>
            <a:tailEnd/>
          </a:ln>
          <a:effectLst/>
        </p:spPr>
        <p:txBody>
          <a:bodyPr wrap="none" anchor="ctr"/>
          <a:lstStyle/>
          <a:p>
            <a:endParaRPr lang="en-US"/>
          </a:p>
        </p:txBody>
      </p:sp>
      <p:sp>
        <p:nvSpPr>
          <p:cNvPr id="326683" name="Line 27"/>
          <p:cNvSpPr>
            <a:spLocks noChangeShapeType="1"/>
          </p:cNvSpPr>
          <p:nvPr/>
        </p:nvSpPr>
        <p:spPr bwMode="auto">
          <a:xfrm>
            <a:off x="2209800" y="2476500"/>
            <a:ext cx="152400" cy="0"/>
          </a:xfrm>
          <a:prstGeom prst="line">
            <a:avLst/>
          </a:prstGeom>
          <a:noFill/>
          <a:ln w="38100">
            <a:solidFill>
              <a:srgbClr val="FFFFFF"/>
            </a:solidFill>
            <a:round/>
            <a:headEnd/>
            <a:tailEnd/>
          </a:ln>
          <a:effectLst/>
        </p:spPr>
        <p:txBody>
          <a:bodyPr wrap="none" anchor="ctr"/>
          <a:lstStyle/>
          <a:p>
            <a:endParaRPr lang="en-US"/>
          </a:p>
        </p:txBody>
      </p:sp>
      <p:sp>
        <p:nvSpPr>
          <p:cNvPr id="326684" name="Line 28"/>
          <p:cNvSpPr>
            <a:spLocks noChangeShapeType="1"/>
          </p:cNvSpPr>
          <p:nvPr/>
        </p:nvSpPr>
        <p:spPr bwMode="auto">
          <a:xfrm>
            <a:off x="2209800" y="1752600"/>
            <a:ext cx="152400" cy="0"/>
          </a:xfrm>
          <a:prstGeom prst="line">
            <a:avLst/>
          </a:prstGeom>
          <a:noFill/>
          <a:ln w="38100">
            <a:solidFill>
              <a:srgbClr val="FFFFFF"/>
            </a:solidFill>
            <a:round/>
            <a:headEnd/>
            <a:tailEnd/>
          </a:ln>
          <a:effectLst/>
        </p:spPr>
        <p:txBody>
          <a:bodyPr wrap="none" anchor="ctr"/>
          <a:lstStyle/>
          <a:p>
            <a:endParaRPr lang="en-US"/>
          </a:p>
        </p:txBody>
      </p:sp>
      <p:sp>
        <p:nvSpPr>
          <p:cNvPr id="326685" name="Line 29"/>
          <p:cNvSpPr>
            <a:spLocks noChangeShapeType="1"/>
          </p:cNvSpPr>
          <p:nvPr/>
        </p:nvSpPr>
        <p:spPr bwMode="auto">
          <a:xfrm>
            <a:off x="2209800" y="2147888"/>
            <a:ext cx="152400" cy="0"/>
          </a:xfrm>
          <a:prstGeom prst="line">
            <a:avLst/>
          </a:prstGeom>
          <a:noFill/>
          <a:ln w="38100">
            <a:solidFill>
              <a:srgbClr val="FFFFFF"/>
            </a:solidFill>
            <a:round/>
            <a:headEnd/>
            <a:tailEnd/>
          </a:ln>
          <a:effectLst/>
        </p:spPr>
        <p:txBody>
          <a:bodyPr wrap="none" anchor="ctr"/>
          <a:lstStyle/>
          <a:p>
            <a:endParaRPr lang="en-US"/>
          </a:p>
        </p:txBody>
      </p:sp>
      <p:sp>
        <p:nvSpPr>
          <p:cNvPr id="326686" name="Line 30"/>
          <p:cNvSpPr>
            <a:spLocks noChangeShapeType="1"/>
          </p:cNvSpPr>
          <p:nvPr/>
        </p:nvSpPr>
        <p:spPr bwMode="auto">
          <a:xfrm>
            <a:off x="2209800" y="1390650"/>
            <a:ext cx="152400" cy="0"/>
          </a:xfrm>
          <a:prstGeom prst="line">
            <a:avLst/>
          </a:prstGeom>
          <a:noFill/>
          <a:ln w="38100">
            <a:solidFill>
              <a:srgbClr val="FFFFFF"/>
            </a:solidFill>
            <a:round/>
            <a:headEnd/>
            <a:tailEnd/>
          </a:ln>
          <a:effectLst/>
        </p:spPr>
        <p:txBody>
          <a:bodyPr wrap="none" anchor="ctr"/>
          <a:lstStyle/>
          <a:p>
            <a:endParaRPr lang="en-US"/>
          </a:p>
        </p:txBody>
      </p:sp>
      <p:sp>
        <p:nvSpPr>
          <p:cNvPr id="326687" name="Text Box 31"/>
          <p:cNvSpPr txBox="1">
            <a:spLocks noChangeArrowheads="1"/>
          </p:cNvSpPr>
          <p:nvPr/>
        </p:nvSpPr>
        <p:spPr bwMode="auto">
          <a:xfrm rot="-5400000">
            <a:off x="334963" y="2617857"/>
            <a:ext cx="2286000" cy="707886"/>
          </a:xfrm>
          <a:prstGeom prst="rect">
            <a:avLst/>
          </a:prstGeom>
          <a:noFill/>
          <a:ln w="9525">
            <a:noFill/>
            <a:miter lim="800000"/>
            <a:headEnd/>
            <a:tailEnd/>
          </a:ln>
          <a:effectLst/>
        </p:spPr>
        <p:txBody>
          <a:bodyPr>
            <a:spAutoFit/>
          </a:bodyPr>
          <a:lstStyle/>
          <a:p>
            <a:pPr eaLnBrk="0" hangingPunct="0">
              <a:spcBef>
                <a:spcPct val="50000"/>
              </a:spcBef>
            </a:pPr>
            <a:r>
              <a:rPr lang="en-US" sz="2000" dirty="0">
                <a:solidFill>
                  <a:schemeClr val="bg1">
                    <a:lumMod val="20000"/>
                    <a:lumOff val="80000"/>
                  </a:schemeClr>
                </a:solidFill>
                <a:latin typeface="Albertus Medium" pitchFamily="34" charset="0"/>
              </a:rPr>
              <a:t>Reading Age Level</a:t>
            </a:r>
            <a:endParaRPr lang="en-US" dirty="0">
              <a:solidFill>
                <a:schemeClr val="bg1">
                  <a:lumMod val="20000"/>
                  <a:lumOff val="80000"/>
                </a:schemeClr>
              </a:solidFill>
              <a:latin typeface="Albertus Medium" pitchFamily="34" charset="0"/>
            </a:endParaRPr>
          </a:p>
        </p:txBody>
      </p:sp>
      <p:sp>
        <p:nvSpPr>
          <p:cNvPr id="326688" name="Text Box 32"/>
          <p:cNvSpPr txBox="1">
            <a:spLocks noChangeArrowheads="1"/>
          </p:cNvSpPr>
          <p:nvPr/>
        </p:nvSpPr>
        <p:spPr bwMode="auto">
          <a:xfrm>
            <a:off x="3581400" y="6019800"/>
            <a:ext cx="2514600" cy="396875"/>
          </a:xfrm>
          <a:prstGeom prst="rect">
            <a:avLst/>
          </a:prstGeom>
          <a:noFill/>
          <a:ln w="9525">
            <a:noFill/>
            <a:miter lim="800000"/>
            <a:headEnd/>
            <a:tailEnd/>
          </a:ln>
          <a:effectLst/>
        </p:spPr>
        <p:txBody>
          <a:bodyPr>
            <a:spAutoFit/>
          </a:bodyPr>
          <a:lstStyle/>
          <a:p>
            <a:pPr eaLnBrk="0" hangingPunct="0">
              <a:spcBef>
                <a:spcPct val="50000"/>
              </a:spcBef>
            </a:pPr>
            <a:r>
              <a:rPr lang="en-US" sz="2000">
                <a:solidFill>
                  <a:schemeClr val="bg1">
                    <a:lumMod val="20000"/>
                    <a:lumOff val="80000"/>
                  </a:schemeClr>
                </a:solidFill>
                <a:latin typeface="Albertus Medium" pitchFamily="34" charset="0"/>
              </a:rPr>
              <a:t>Chronological Age</a:t>
            </a:r>
            <a:endParaRPr lang="en-US">
              <a:solidFill>
                <a:schemeClr val="bg1">
                  <a:lumMod val="20000"/>
                  <a:lumOff val="80000"/>
                </a:schemeClr>
              </a:solidFill>
              <a:latin typeface="Albertus Medium" pitchFamily="34" charset="0"/>
            </a:endParaRPr>
          </a:p>
        </p:txBody>
      </p:sp>
      <p:sp>
        <p:nvSpPr>
          <p:cNvPr id="326689" name="Freeform 33"/>
          <p:cNvSpPr>
            <a:spLocks/>
          </p:cNvSpPr>
          <p:nvPr/>
        </p:nvSpPr>
        <p:spPr bwMode="auto">
          <a:xfrm>
            <a:off x="2209800" y="3048000"/>
            <a:ext cx="1752600" cy="2438400"/>
          </a:xfrm>
          <a:custGeom>
            <a:avLst/>
            <a:gdLst/>
            <a:ahLst/>
            <a:cxnLst>
              <a:cxn ang="0">
                <a:pos x="1104" y="0"/>
              </a:cxn>
              <a:cxn ang="0">
                <a:pos x="1008" y="288"/>
              </a:cxn>
              <a:cxn ang="0">
                <a:pos x="744" y="735"/>
              </a:cxn>
              <a:cxn ang="0">
                <a:pos x="399" y="1198"/>
              </a:cxn>
              <a:cxn ang="0">
                <a:pos x="181" y="1426"/>
              </a:cxn>
              <a:cxn ang="0">
                <a:pos x="0" y="1536"/>
              </a:cxn>
            </a:cxnLst>
            <a:rect l="0" t="0" r="r" b="b"/>
            <a:pathLst>
              <a:path w="1104" h="1536">
                <a:moveTo>
                  <a:pt x="1104" y="0"/>
                </a:moveTo>
                <a:cubicBezTo>
                  <a:pt x="1080" y="80"/>
                  <a:pt x="1068" y="166"/>
                  <a:pt x="1008" y="288"/>
                </a:cubicBezTo>
                <a:cubicBezTo>
                  <a:pt x="948" y="410"/>
                  <a:pt x="845" y="583"/>
                  <a:pt x="744" y="735"/>
                </a:cubicBezTo>
                <a:cubicBezTo>
                  <a:pt x="643" y="887"/>
                  <a:pt x="493" y="1083"/>
                  <a:pt x="399" y="1198"/>
                </a:cubicBezTo>
                <a:cubicBezTo>
                  <a:pt x="305" y="1313"/>
                  <a:pt x="247" y="1370"/>
                  <a:pt x="181" y="1426"/>
                </a:cubicBezTo>
                <a:cubicBezTo>
                  <a:pt x="115" y="1482"/>
                  <a:pt x="38" y="1513"/>
                  <a:pt x="0" y="1536"/>
                </a:cubicBezTo>
              </a:path>
            </a:pathLst>
          </a:custGeom>
          <a:noFill/>
          <a:ln w="38100" cmpd="sng">
            <a:solidFill>
              <a:srgbClr val="FF0000"/>
            </a:solidFill>
            <a:round/>
            <a:headEnd/>
            <a:tailEnd/>
          </a:ln>
          <a:effectLst/>
        </p:spPr>
        <p:txBody>
          <a:bodyPr wrap="none" anchor="ctr"/>
          <a:lstStyle/>
          <a:p>
            <a:endParaRPr lang="en-US"/>
          </a:p>
        </p:txBody>
      </p:sp>
      <p:sp>
        <p:nvSpPr>
          <p:cNvPr id="326690" name="Line 34"/>
          <p:cNvSpPr>
            <a:spLocks noChangeShapeType="1"/>
          </p:cNvSpPr>
          <p:nvPr/>
        </p:nvSpPr>
        <p:spPr bwMode="auto">
          <a:xfrm>
            <a:off x="2209800" y="1371600"/>
            <a:ext cx="5638800" cy="0"/>
          </a:xfrm>
          <a:prstGeom prst="line">
            <a:avLst/>
          </a:prstGeom>
          <a:noFill/>
          <a:ln w="9525">
            <a:solidFill>
              <a:schemeClr val="tx1"/>
            </a:solidFill>
            <a:prstDash val="sysDot"/>
            <a:round/>
            <a:headEnd/>
            <a:tailEnd/>
          </a:ln>
          <a:effectLst/>
        </p:spPr>
        <p:txBody>
          <a:bodyPr wrap="none" anchor="ctr"/>
          <a:lstStyle/>
          <a:p>
            <a:endParaRPr lang="en-US">
              <a:solidFill>
                <a:schemeClr val="bg1">
                  <a:lumMod val="20000"/>
                  <a:lumOff val="80000"/>
                </a:schemeClr>
              </a:solidFill>
            </a:endParaRPr>
          </a:p>
        </p:txBody>
      </p:sp>
      <p:sp>
        <p:nvSpPr>
          <p:cNvPr id="326691" name="Freeform 35"/>
          <p:cNvSpPr>
            <a:spLocks/>
          </p:cNvSpPr>
          <p:nvPr/>
        </p:nvSpPr>
        <p:spPr bwMode="auto">
          <a:xfrm>
            <a:off x="3962400" y="1414463"/>
            <a:ext cx="2776538" cy="1633537"/>
          </a:xfrm>
          <a:custGeom>
            <a:avLst/>
            <a:gdLst/>
            <a:ahLst/>
            <a:cxnLst>
              <a:cxn ang="0">
                <a:pos x="0" y="1029"/>
              </a:cxn>
              <a:cxn ang="0">
                <a:pos x="167" y="682"/>
              </a:cxn>
              <a:cxn ang="0">
                <a:pos x="158" y="682"/>
              </a:cxn>
              <a:cxn ang="0">
                <a:pos x="431" y="355"/>
              </a:cxn>
              <a:cxn ang="0">
                <a:pos x="722" y="182"/>
              </a:cxn>
              <a:cxn ang="0">
                <a:pos x="1049" y="91"/>
              </a:cxn>
              <a:cxn ang="0">
                <a:pos x="1440" y="27"/>
              </a:cxn>
              <a:cxn ang="0">
                <a:pos x="1749" y="0"/>
              </a:cxn>
            </a:cxnLst>
            <a:rect l="0" t="0" r="r" b="b"/>
            <a:pathLst>
              <a:path w="1749" h="1029">
                <a:moveTo>
                  <a:pt x="0" y="1029"/>
                </a:moveTo>
                <a:cubicBezTo>
                  <a:pt x="28" y="971"/>
                  <a:pt x="141" y="740"/>
                  <a:pt x="167" y="682"/>
                </a:cubicBezTo>
                <a:cubicBezTo>
                  <a:pt x="193" y="624"/>
                  <a:pt x="114" y="737"/>
                  <a:pt x="158" y="682"/>
                </a:cubicBezTo>
                <a:cubicBezTo>
                  <a:pt x="202" y="627"/>
                  <a:pt x="337" y="438"/>
                  <a:pt x="431" y="355"/>
                </a:cubicBezTo>
                <a:cubicBezTo>
                  <a:pt x="525" y="272"/>
                  <a:pt x="619" y="226"/>
                  <a:pt x="722" y="182"/>
                </a:cubicBezTo>
                <a:cubicBezTo>
                  <a:pt x="825" y="138"/>
                  <a:pt x="929" y="117"/>
                  <a:pt x="1049" y="91"/>
                </a:cubicBezTo>
                <a:cubicBezTo>
                  <a:pt x="1169" y="65"/>
                  <a:pt x="1323" y="42"/>
                  <a:pt x="1440" y="27"/>
                </a:cubicBezTo>
                <a:cubicBezTo>
                  <a:pt x="1557" y="12"/>
                  <a:pt x="1685" y="6"/>
                  <a:pt x="1749" y="0"/>
                </a:cubicBezTo>
              </a:path>
            </a:pathLst>
          </a:custGeom>
          <a:noFill/>
          <a:ln w="38100" cmpd="sng">
            <a:solidFill>
              <a:srgbClr val="FF0000"/>
            </a:solidFill>
            <a:round/>
            <a:headEnd/>
            <a:tailEnd/>
          </a:ln>
          <a:effectLst/>
        </p:spPr>
        <p:txBody>
          <a:bodyPr wrap="none" anchor="ctr"/>
          <a:lstStyle/>
          <a:p>
            <a:endParaRPr lang="en-US"/>
          </a:p>
        </p:txBody>
      </p:sp>
      <p:sp>
        <p:nvSpPr>
          <p:cNvPr id="326692" name="Freeform 36"/>
          <p:cNvSpPr>
            <a:spLocks/>
          </p:cNvSpPr>
          <p:nvPr/>
        </p:nvSpPr>
        <p:spPr bwMode="auto">
          <a:xfrm>
            <a:off x="2209800" y="4648200"/>
            <a:ext cx="1752600" cy="838200"/>
          </a:xfrm>
          <a:custGeom>
            <a:avLst/>
            <a:gdLst/>
            <a:ahLst/>
            <a:cxnLst>
              <a:cxn ang="0">
                <a:pos x="1104" y="0"/>
              </a:cxn>
              <a:cxn ang="0">
                <a:pos x="816" y="192"/>
              </a:cxn>
              <a:cxn ang="0">
                <a:pos x="528" y="336"/>
              </a:cxn>
              <a:cxn ang="0">
                <a:pos x="288" y="432"/>
              </a:cxn>
              <a:cxn ang="0">
                <a:pos x="0" y="528"/>
              </a:cxn>
            </a:cxnLst>
            <a:rect l="0" t="0" r="r" b="b"/>
            <a:pathLst>
              <a:path w="1104" h="528">
                <a:moveTo>
                  <a:pt x="1104" y="0"/>
                </a:moveTo>
                <a:cubicBezTo>
                  <a:pt x="1008" y="68"/>
                  <a:pt x="912" y="136"/>
                  <a:pt x="816" y="192"/>
                </a:cubicBezTo>
                <a:cubicBezTo>
                  <a:pt x="720" y="248"/>
                  <a:pt x="616" y="296"/>
                  <a:pt x="528" y="336"/>
                </a:cubicBezTo>
                <a:cubicBezTo>
                  <a:pt x="440" y="376"/>
                  <a:pt x="376" y="400"/>
                  <a:pt x="288" y="432"/>
                </a:cubicBezTo>
                <a:cubicBezTo>
                  <a:pt x="200" y="464"/>
                  <a:pt x="100" y="496"/>
                  <a:pt x="0" y="528"/>
                </a:cubicBezTo>
              </a:path>
            </a:pathLst>
          </a:custGeom>
          <a:noFill/>
          <a:ln w="38100" cmpd="sng">
            <a:solidFill>
              <a:srgbClr val="FFFF66"/>
            </a:solidFill>
            <a:round/>
            <a:headEnd/>
            <a:tailEnd/>
          </a:ln>
          <a:effectLst/>
        </p:spPr>
        <p:txBody>
          <a:bodyPr wrap="none" anchor="ctr"/>
          <a:lstStyle/>
          <a:p>
            <a:endParaRPr lang="en-US"/>
          </a:p>
        </p:txBody>
      </p:sp>
      <p:sp>
        <p:nvSpPr>
          <p:cNvPr id="326693" name="Freeform 37"/>
          <p:cNvSpPr>
            <a:spLocks/>
          </p:cNvSpPr>
          <p:nvPr/>
        </p:nvSpPr>
        <p:spPr bwMode="auto">
          <a:xfrm>
            <a:off x="3962400" y="3505200"/>
            <a:ext cx="1752600" cy="1143000"/>
          </a:xfrm>
          <a:custGeom>
            <a:avLst/>
            <a:gdLst/>
            <a:ahLst/>
            <a:cxnLst>
              <a:cxn ang="0">
                <a:pos x="1104" y="0"/>
              </a:cxn>
              <a:cxn ang="0">
                <a:pos x="768" y="144"/>
              </a:cxn>
              <a:cxn ang="0">
                <a:pos x="480" y="336"/>
              </a:cxn>
              <a:cxn ang="0">
                <a:pos x="240" y="528"/>
              </a:cxn>
              <a:cxn ang="0">
                <a:pos x="0" y="720"/>
              </a:cxn>
            </a:cxnLst>
            <a:rect l="0" t="0" r="r" b="b"/>
            <a:pathLst>
              <a:path w="1104" h="720">
                <a:moveTo>
                  <a:pt x="1104" y="0"/>
                </a:moveTo>
                <a:cubicBezTo>
                  <a:pt x="988" y="44"/>
                  <a:pt x="872" y="88"/>
                  <a:pt x="768" y="144"/>
                </a:cubicBezTo>
                <a:cubicBezTo>
                  <a:pt x="664" y="200"/>
                  <a:pt x="568" y="272"/>
                  <a:pt x="480" y="336"/>
                </a:cubicBezTo>
                <a:cubicBezTo>
                  <a:pt x="392" y="400"/>
                  <a:pt x="320" y="464"/>
                  <a:pt x="240" y="528"/>
                </a:cubicBezTo>
                <a:cubicBezTo>
                  <a:pt x="160" y="592"/>
                  <a:pt x="40" y="688"/>
                  <a:pt x="0" y="720"/>
                </a:cubicBezTo>
              </a:path>
            </a:pathLst>
          </a:custGeom>
          <a:noFill/>
          <a:ln w="38100" cmpd="sng">
            <a:solidFill>
              <a:srgbClr val="FFFF66"/>
            </a:solidFill>
            <a:round/>
            <a:headEnd/>
            <a:tailEnd/>
          </a:ln>
          <a:effectLst/>
        </p:spPr>
        <p:txBody>
          <a:bodyPr wrap="none" anchor="ctr"/>
          <a:lstStyle/>
          <a:p>
            <a:endParaRPr lang="en-US"/>
          </a:p>
        </p:txBody>
      </p:sp>
      <p:sp>
        <p:nvSpPr>
          <p:cNvPr id="326694" name="Text Box 38"/>
          <p:cNvSpPr txBox="1">
            <a:spLocks noChangeArrowheads="1"/>
          </p:cNvSpPr>
          <p:nvPr/>
        </p:nvSpPr>
        <p:spPr bwMode="auto">
          <a:xfrm>
            <a:off x="6096000" y="3352800"/>
            <a:ext cx="2209800" cy="641350"/>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bg1">
                    <a:lumMod val="20000"/>
                    <a:lumOff val="80000"/>
                  </a:schemeClr>
                </a:solidFill>
                <a:latin typeface="Albertus Medium" pitchFamily="34" charset="0"/>
              </a:rPr>
              <a:t>Low Oral Language in Kindergarten</a:t>
            </a:r>
            <a:endParaRPr lang="en-US">
              <a:solidFill>
                <a:schemeClr val="bg1">
                  <a:lumMod val="20000"/>
                  <a:lumOff val="80000"/>
                </a:schemeClr>
              </a:solidFill>
              <a:latin typeface="Albertus Medium" pitchFamily="34" charset="0"/>
            </a:endParaRPr>
          </a:p>
        </p:txBody>
      </p:sp>
      <p:sp>
        <p:nvSpPr>
          <p:cNvPr id="326695" name="Text Box 39"/>
          <p:cNvSpPr txBox="1">
            <a:spLocks noChangeArrowheads="1"/>
          </p:cNvSpPr>
          <p:nvPr/>
        </p:nvSpPr>
        <p:spPr bwMode="auto">
          <a:xfrm>
            <a:off x="6705600" y="1333500"/>
            <a:ext cx="2209800" cy="923330"/>
          </a:xfrm>
          <a:prstGeom prst="rect">
            <a:avLst/>
          </a:prstGeom>
          <a:noFill/>
          <a:ln w="9525">
            <a:noFill/>
            <a:miter lim="800000"/>
            <a:headEnd/>
            <a:tailEnd/>
          </a:ln>
          <a:effectLst/>
        </p:spPr>
        <p:txBody>
          <a:bodyPr>
            <a:spAutoFit/>
          </a:bodyPr>
          <a:lstStyle/>
          <a:p>
            <a:pPr eaLnBrk="0" hangingPunct="0">
              <a:spcBef>
                <a:spcPct val="50000"/>
              </a:spcBef>
            </a:pPr>
            <a:r>
              <a:rPr lang="en-US" sz="1800">
                <a:solidFill>
                  <a:schemeClr val="bg1">
                    <a:lumMod val="20000"/>
                    <a:lumOff val="80000"/>
                  </a:schemeClr>
                </a:solidFill>
                <a:latin typeface="Albertus Medium" pitchFamily="34" charset="0"/>
              </a:rPr>
              <a:t>High Oral Language in Kindergarten</a:t>
            </a:r>
            <a:endParaRPr lang="en-US">
              <a:solidFill>
                <a:schemeClr val="bg1">
                  <a:lumMod val="20000"/>
                  <a:lumOff val="80000"/>
                </a:schemeClr>
              </a:solidFill>
              <a:latin typeface="Albertus Medium" pitchFamily="34" charset="0"/>
            </a:endParaRPr>
          </a:p>
        </p:txBody>
      </p:sp>
      <p:sp>
        <p:nvSpPr>
          <p:cNvPr id="326697" name="Line 41"/>
          <p:cNvSpPr>
            <a:spLocks noChangeShapeType="1"/>
          </p:cNvSpPr>
          <p:nvPr/>
        </p:nvSpPr>
        <p:spPr bwMode="auto">
          <a:xfrm>
            <a:off x="5638800" y="2667000"/>
            <a:ext cx="0" cy="762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26698" name="Line 42"/>
          <p:cNvSpPr>
            <a:spLocks noChangeShapeType="1"/>
          </p:cNvSpPr>
          <p:nvPr/>
        </p:nvSpPr>
        <p:spPr bwMode="auto">
          <a:xfrm flipV="1">
            <a:off x="5638800" y="1600200"/>
            <a:ext cx="0" cy="685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26699" name="Oval 43"/>
          <p:cNvSpPr>
            <a:spLocks noChangeArrowheads="1"/>
          </p:cNvSpPr>
          <p:nvPr/>
        </p:nvSpPr>
        <p:spPr bwMode="auto">
          <a:xfrm>
            <a:off x="2552700" y="4876800"/>
            <a:ext cx="228600" cy="685800"/>
          </a:xfrm>
          <a:prstGeom prst="ellipse">
            <a:avLst/>
          </a:prstGeom>
          <a:noFill/>
          <a:ln w="38100">
            <a:solidFill>
              <a:srgbClr val="FFFFFF"/>
            </a:solidFill>
            <a:round/>
            <a:headEnd/>
            <a:tailEnd/>
          </a:ln>
          <a:effectLst/>
        </p:spPr>
        <p:txBody>
          <a:bodyPr wrap="none" anchor="ctr"/>
          <a:lstStyle/>
          <a:p>
            <a:endParaRPr lang="en-US">
              <a:solidFill>
                <a:schemeClr val="bg1">
                  <a:lumMod val="20000"/>
                  <a:lumOff val="80000"/>
                </a:schemeClr>
              </a:solidFill>
            </a:endParaRPr>
          </a:p>
        </p:txBody>
      </p:sp>
      <p:grpSp>
        <p:nvGrpSpPr>
          <p:cNvPr id="45" name="Group 44"/>
          <p:cNvGrpSpPr/>
          <p:nvPr/>
        </p:nvGrpSpPr>
        <p:grpSpPr>
          <a:xfrm>
            <a:off x="5353050" y="1524000"/>
            <a:ext cx="2343150" cy="1981200"/>
            <a:chOff x="5353050" y="1524000"/>
            <a:chExt cx="2343150" cy="1981200"/>
          </a:xfrm>
        </p:grpSpPr>
        <p:sp>
          <p:nvSpPr>
            <p:cNvPr id="326696" name="Text Box 40"/>
            <p:cNvSpPr txBox="1">
              <a:spLocks noChangeArrowheads="1"/>
            </p:cNvSpPr>
            <p:nvPr/>
          </p:nvSpPr>
          <p:spPr bwMode="auto">
            <a:xfrm>
              <a:off x="5943600" y="2590800"/>
              <a:ext cx="1752600" cy="369332"/>
            </a:xfrm>
            <a:prstGeom prst="rect">
              <a:avLst/>
            </a:prstGeom>
            <a:noFill/>
            <a:ln w="9525">
              <a:noFill/>
              <a:miter lim="800000"/>
              <a:headEnd/>
              <a:tailEnd/>
            </a:ln>
            <a:effectLst/>
          </p:spPr>
          <p:txBody>
            <a:bodyPr wrap="square">
              <a:spAutoFit/>
            </a:bodyPr>
            <a:lstStyle/>
            <a:p>
              <a:pPr eaLnBrk="0" hangingPunct="0">
                <a:spcBef>
                  <a:spcPct val="50000"/>
                </a:spcBef>
              </a:pPr>
              <a:r>
                <a:rPr lang="en-US" sz="1800" dirty="0">
                  <a:solidFill>
                    <a:schemeClr val="bg1">
                      <a:lumMod val="20000"/>
                      <a:lumOff val="80000"/>
                    </a:schemeClr>
                  </a:solidFill>
                  <a:latin typeface="Albertus Medium" pitchFamily="34" charset="0"/>
                </a:rPr>
                <a:t>5.2 years </a:t>
              </a:r>
              <a:r>
                <a:rPr lang="en-US" sz="1800" dirty="0" smtClean="0">
                  <a:solidFill>
                    <a:schemeClr val="bg1">
                      <a:lumMod val="20000"/>
                      <a:lumOff val="80000"/>
                    </a:schemeClr>
                  </a:solidFill>
                  <a:latin typeface="Albertus Medium" pitchFamily="34" charset="0"/>
                </a:rPr>
                <a:t>gap</a:t>
              </a:r>
              <a:endParaRPr lang="en-US" dirty="0">
                <a:solidFill>
                  <a:schemeClr val="bg1">
                    <a:lumMod val="20000"/>
                    <a:lumOff val="80000"/>
                  </a:schemeClr>
                </a:solidFill>
                <a:latin typeface="Albertus Medium" pitchFamily="34" charset="0"/>
              </a:endParaRPr>
            </a:p>
          </p:txBody>
        </p:sp>
        <p:sp>
          <p:nvSpPr>
            <p:cNvPr id="326700" name="Oval 44"/>
            <p:cNvSpPr>
              <a:spLocks noChangeArrowheads="1"/>
            </p:cNvSpPr>
            <p:nvPr/>
          </p:nvSpPr>
          <p:spPr bwMode="auto">
            <a:xfrm>
              <a:off x="5353050" y="1524000"/>
              <a:ext cx="533400" cy="1981200"/>
            </a:xfrm>
            <a:prstGeom prst="ellipse">
              <a:avLst/>
            </a:prstGeom>
            <a:noFill/>
            <a:ln w="38100">
              <a:solidFill>
                <a:srgbClr val="FFFFFF"/>
              </a:solidFill>
              <a:round/>
              <a:headEnd/>
              <a:tailEnd/>
            </a:ln>
            <a:effectLst/>
          </p:spPr>
          <p:txBody>
            <a:bodyPr wrap="none" anchor="ctr"/>
            <a:lstStyle/>
            <a:p>
              <a:endParaRPr lang="en-US">
                <a:solidFill>
                  <a:schemeClr val="bg1">
                    <a:lumMod val="20000"/>
                    <a:lumOff val="8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6699"/>
                                        </p:tgtEl>
                                        <p:attrNameLst>
                                          <p:attrName>style.visibility</p:attrName>
                                        </p:attrNameLst>
                                      </p:cBhvr>
                                      <p:to>
                                        <p:strVal val="visible"/>
                                      </p:to>
                                    </p:set>
                                    <p:animEffect transition="in" filter="fade">
                                      <p:cBhvr>
                                        <p:cTn id="7" dur="2000"/>
                                        <p:tgtEl>
                                          <p:spTgt spid="3266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9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0" y="3"/>
            <a:ext cx="9144000" cy="995065"/>
            <a:chOff x="814388" y="0"/>
            <a:chExt cx="8658225" cy="995066"/>
          </a:xfrm>
        </p:grpSpPr>
        <p:sp>
          <p:nvSpPr>
            <p:cNvPr id="81922"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eaLnBrk="0" hangingPunct="0">
                <a:spcBef>
                  <a:spcPct val="50000"/>
                </a:spcBef>
                <a:buClr>
                  <a:srgbClr val="EB8803"/>
                </a:buClr>
                <a:buSzPct val="75000"/>
                <a:buFont typeface="Monotype Sorts" pitchFamily="2" charset="2"/>
                <a:buNone/>
                <a:defRPr/>
              </a:pPr>
              <a:r>
                <a:rPr lang="en-US" sz="3600" dirty="0" smtClean="0">
                  <a:solidFill>
                    <a:srgbClr val="D6ECFF"/>
                  </a:solidFill>
                  <a:latin typeface="Times New Roman" pitchFamily="18" charset="0"/>
                </a:rPr>
                <a:t>Oral Language Difficulties in Dyslexia</a:t>
              </a:r>
              <a:endParaRPr lang="en-US" sz="3600" dirty="0">
                <a:solidFill>
                  <a:srgbClr val="D6ECFF"/>
                </a:solidFill>
                <a:latin typeface="Times New Roman" pitchFamily="18" charset="0"/>
              </a:endParaRPr>
            </a:p>
          </p:txBody>
        </p:sp>
        <p:sp>
          <p:nvSpPr>
            <p:cNvPr id="81923"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eaLnBrk="0" hangingPunct="0">
                <a:spcBef>
                  <a:spcPct val="20000"/>
                </a:spcBef>
                <a:buClr>
                  <a:srgbClr val="EB8803"/>
                </a:buClr>
                <a:buSzPct val="75000"/>
                <a:buFont typeface="Monotype Sorts" pitchFamily="2" charset="2"/>
                <a:buNone/>
                <a:defRPr/>
              </a:pPr>
              <a:r>
                <a:rPr lang="en-US" sz="2400" dirty="0">
                  <a:solidFill>
                    <a:srgbClr val="FFFFFF"/>
                  </a:solidFill>
                  <a:latin typeface="Times New Roman" pitchFamily="18" charset="0"/>
                </a:rPr>
                <a:t>(ALL SYMPTOMS </a:t>
              </a:r>
              <a:r>
                <a:rPr lang="en-US" sz="2400" u="sng" dirty="0">
                  <a:solidFill>
                    <a:srgbClr val="FFFFFF"/>
                  </a:solidFill>
                  <a:latin typeface="Times New Roman" pitchFamily="18" charset="0"/>
                </a:rPr>
                <a:t>DO NOT</a:t>
              </a:r>
              <a:r>
                <a:rPr lang="en-US" sz="2400" dirty="0">
                  <a:solidFill>
                    <a:srgbClr val="FFFFFF"/>
                  </a:solidFill>
                  <a:latin typeface="Times New Roman" pitchFamily="18" charset="0"/>
                </a:rPr>
                <a:t> OCCUR WITH EVERYONE)</a:t>
              </a:r>
            </a:p>
          </p:txBody>
        </p:sp>
      </p:grpSp>
      <p:sp>
        <p:nvSpPr>
          <p:cNvPr id="33795" name="Rectangle 4"/>
          <p:cNvSpPr>
            <a:spLocks noChangeArrowheads="1"/>
          </p:cNvSpPr>
          <p:nvPr/>
        </p:nvSpPr>
        <p:spPr bwMode="auto">
          <a:xfrm>
            <a:off x="2681111" y="1219200"/>
            <a:ext cx="3629378" cy="838200"/>
          </a:xfrm>
          <a:prstGeom prst="rect">
            <a:avLst/>
          </a:prstGeom>
          <a:solidFill>
            <a:srgbClr val="FFFF99"/>
          </a:solidFill>
          <a:ln w="9525">
            <a:solidFill>
              <a:schemeClr val="tx1"/>
            </a:solidFill>
            <a:miter lim="800000"/>
            <a:headEnd/>
            <a:tailEnd/>
          </a:ln>
        </p:spPr>
        <p:txBody>
          <a:bodyPr wrap="none" tIns="45720" anchor="ctr"/>
          <a:lstStyle/>
          <a:p>
            <a:pPr algn="ctr" eaLnBrk="0" hangingPunct="0">
              <a:spcBef>
                <a:spcPct val="20000"/>
              </a:spcBef>
              <a:buClr>
                <a:srgbClr val="EB8803"/>
              </a:buClr>
              <a:buSzPct val="75000"/>
              <a:buFont typeface="Monotype Sorts" pitchFamily="2" charset="2"/>
              <a:buNone/>
            </a:pPr>
            <a:r>
              <a:rPr lang="en-US" sz="2800" b="1" dirty="0">
                <a:solidFill>
                  <a:srgbClr val="4E5B6F"/>
                </a:solidFill>
                <a:effectLst/>
                <a:latin typeface="Calibri" pitchFamily="34" charset="0"/>
                <a:cs typeface="Calibri" pitchFamily="34" charset="0"/>
              </a:rPr>
              <a:t>ORAL LANGUAGE</a:t>
            </a:r>
          </a:p>
          <a:p>
            <a:pPr algn="ctr" eaLnBrk="0" hangingPunct="0">
              <a:spcBef>
                <a:spcPct val="20000"/>
              </a:spcBef>
              <a:buClr>
                <a:srgbClr val="EB8803"/>
              </a:buClr>
              <a:buSzPct val="75000"/>
              <a:buFont typeface="Monotype Sorts" pitchFamily="2" charset="2"/>
              <a:buNone/>
            </a:pPr>
            <a:r>
              <a:rPr lang="en-US" sz="2800" b="1" dirty="0">
                <a:solidFill>
                  <a:srgbClr val="4E5B6F"/>
                </a:solidFill>
                <a:effectLst/>
                <a:latin typeface="Calibri" pitchFamily="34" charset="0"/>
                <a:cs typeface="Calibri" pitchFamily="34" charset="0"/>
              </a:rPr>
              <a:t>CHALLENGES</a:t>
            </a:r>
          </a:p>
        </p:txBody>
      </p:sp>
      <p:grpSp>
        <p:nvGrpSpPr>
          <p:cNvPr id="3" name="Group 5"/>
          <p:cNvGrpSpPr>
            <a:grpSpLocks/>
          </p:cNvGrpSpPr>
          <p:nvPr/>
        </p:nvGrpSpPr>
        <p:grpSpPr bwMode="auto">
          <a:xfrm>
            <a:off x="101600" y="1590675"/>
            <a:ext cx="3632200" cy="5129213"/>
            <a:chOff x="64" y="1002"/>
            <a:chExt cx="2288" cy="3231"/>
          </a:xfrm>
        </p:grpSpPr>
        <p:sp>
          <p:nvSpPr>
            <p:cNvPr id="81935" name="Line 15"/>
            <p:cNvSpPr>
              <a:spLocks noChangeShapeType="1"/>
            </p:cNvSpPr>
            <p:nvPr/>
          </p:nvSpPr>
          <p:spPr bwMode="auto">
            <a:xfrm flipH="1">
              <a:off x="1824" y="2298"/>
              <a:ext cx="527"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36" name="Line 16"/>
            <p:cNvSpPr>
              <a:spLocks noChangeShapeType="1"/>
            </p:cNvSpPr>
            <p:nvPr/>
          </p:nvSpPr>
          <p:spPr bwMode="auto">
            <a:xfrm flipH="1">
              <a:off x="1800" y="3162"/>
              <a:ext cx="551" cy="1"/>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26" name="Line 6"/>
            <p:cNvSpPr>
              <a:spLocks noChangeShapeType="1"/>
            </p:cNvSpPr>
            <p:nvPr/>
          </p:nvSpPr>
          <p:spPr bwMode="auto">
            <a:xfrm flipH="1">
              <a:off x="1248" y="1002"/>
              <a:ext cx="432"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27" name="Line 7"/>
            <p:cNvSpPr>
              <a:spLocks noChangeShapeType="1"/>
            </p:cNvSpPr>
            <p:nvPr/>
          </p:nvSpPr>
          <p:spPr bwMode="auto">
            <a:xfrm>
              <a:off x="1248" y="1002"/>
              <a:ext cx="0" cy="384"/>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33814" name="Rectangle 8"/>
            <p:cNvSpPr>
              <a:spLocks noChangeArrowheads="1"/>
            </p:cNvSpPr>
            <p:nvPr/>
          </p:nvSpPr>
          <p:spPr bwMode="auto">
            <a:xfrm>
              <a:off x="747" y="1386"/>
              <a:ext cx="1303" cy="384"/>
            </a:xfrm>
            <a:prstGeom prst="rect">
              <a:avLst/>
            </a:prstGeom>
            <a:solidFill>
              <a:srgbClr val="FFFF99"/>
            </a:solidFill>
            <a:ln w="9525">
              <a:solidFill>
                <a:schemeClr val="tx1"/>
              </a:solidFill>
              <a:miter lim="800000"/>
              <a:headEnd/>
              <a:tailEnd/>
            </a:ln>
          </p:spPr>
          <p:txBody>
            <a:bodyPr wrap="none" tIns="274320" anchor="ctr"/>
            <a:lstStyle/>
            <a:p>
              <a:pPr algn="ctr" eaLnBrk="0" hangingPunct="0">
                <a:spcBef>
                  <a:spcPct val="20000"/>
                </a:spcBef>
                <a:buClr>
                  <a:srgbClr val="EB8803"/>
                </a:buClr>
                <a:buSzPct val="75000"/>
                <a:buFont typeface="Monotype Sorts" pitchFamily="2" charset="2"/>
                <a:buNone/>
              </a:pPr>
              <a:r>
                <a:rPr lang="en-US" sz="2800" b="1" dirty="0">
                  <a:solidFill>
                    <a:srgbClr val="000000"/>
                  </a:solidFill>
                  <a:effectLst/>
                  <a:latin typeface="Calibri" pitchFamily="34" charset="0"/>
                  <a:cs typeface="Calibri" pitchFamily="34" charset="0"/>
                </a:rPr>
                <a:t>LISTENING</a:t>
              </a:r>
            </a:p>
          </p:txBody>
        </p:sp>
        <p:sp>
          <p:nvSpPr>
            <p:cNvPr id="81929" name="Line 9"/>
            <p:cNvSpPr>
              <a:spLocks noChangeShapeType="1"/>
            </p:cNvSpPr>
            <p:nvPr/>
          </p:nvSpPr>
          <p:spPr bwMode="auto">
            <a:xfrm flipH="1">
              <a:off x="547" y="3354"/>
              <a:ext cx="52" cy="1"/>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33816" name="Rectangle 10"/>
            <p:cNvSpPr>
              <a:spLocks noChangeArrowheads="1"/>
            </p:cNvSpPr>
            <p:nvPr/>
          </p:nvSpPr>
          <p:spPr bwMode="auto">
            <a:xfrm>
              <a:off x="64" y="2778"/>
              <a:ext cx="2192" cy="960"/>
            </a:xfrm>
            <a:prstGeom prst="rect">
              <a:avLst/>
            </a:prstGeom>
            <a:solidFill>
              <a:srgbClr val="FFFF99"/>
            </a:solidFill>
            <a:ln w="9525">
              <a:solidFill>
                <a:schemeClr val="tx1"/>
              </a:solidFill>
              <a:miter lim="800000"/>
              <a:headEnd/>
              <a:tailEnd/>
            </a:ln>
          </p:spPr>
          <p:txBody>
            <a:bodyPr wrap="none" anchor="ctr"/>
            <a:lstStyle/>
            <a:p>
              <a:pPr algn="ctr" eaLnBrk="0" hangingPunct="0">
                <a:spcBef>
                  <a:spcPct val="20000"/>
                </a:spcBef>
                <a:buClr>
                  <a:srgbClr val="EB8803"/>
                </a:buClr>
                <a:buSzPct val="75000"/>
                <a:buFont typeface="Monotype Sorts" pitchFamily="2" charset="2"/>
                <a:buNone/>
              </a:pPr>
              <a:r>
                <a:rPr lang="en-US" sz="2400" b="1" dirty="0">
                  <a:solidFill>
                    <a:srgbClr val="000000"/>
                  </a:solidFill>
                  <a:effectLst/>
                  <a:latin typeface="Calibri" pitchFamily="34" charset="0"/>
                  <a:cs typeface="Calibri" pitchFamily="34" charset="0"/>
                </a:rPr>
                <a:t>Auditory Memory</a:t>
              </a:r>
              <a:endParaRPr lang="en-US" sz="2000" b="1" dirty="0">
                <a:solidFill>
                  <a:srgbClr val="000000"/>
                </a:solidFill>
                <a:effectLst/>
                <a:latin typeface="Calibri" pitchFamily="34" charset="0"/>
                <a:cs typeface="Calibri" pitchFamily="34" charset="0"/>
              </a:endParaRPr>
            </a:p>
            <a:p>
              <a:pPr algn="ctr" eaLnBrk="0" hangingPunct="0">
                <a:spcBef>
                  <a:spcPct val="20000"/>
                </a:spcBef>
                <a:buClr>
                  <a:srgbClr val="EB8803"/>
                </a:buClr>
                <a:buSzPct val="75000"/>
                <a:buFont typeface="Monotype Sorts" pitchFamily="2" charset="2"/>
                <a:buNone/>
              </a:pPr>
              <a:r>
                <a:rPr lang="en-US" sz="2000" b="1" dirty="0">
                  <a:solidFill>
                    <a:srgbClr val="000000"/>
                  </a:solidFill>
                  <a:effectLst/>
                  <a:latin typeface="Calibri" pitchFamily="34" charset="0"/>
                  <a:cs typeface="Calibri" pitchFamily="34" charset="0"/>
                </a:rPr>
                <a:t>(</a:t>
              </a:r>
              <a:r>
                <a:rPr lang="en-US" sz="1900" b="1" dirty="0">
                  <a:solidFill>
                    <a:srgbClr val="000000"/>
                  </a:solidFill>
                  <a:effectLst/>
                  <a:latin typeface="Calibri" pitchFamily="34" charset="0"/>
                  <a:cs typeface="Calibri" pitchFamily="34" charset="0"/>
                </a:rPr>
                <a:t>word sequences, phone numbers, </a:t>
              </a:r>
            </a:p>
            <a:p>
              <a:pPr algn="ctr" eaLnBrk="0" hangingPunct="0">
                <a:spcBef>
                  <a:spcPct val="20000"/>
                </a:spcBef>
                <a:buClr>
                  <a:srgbClr val="EB8803"/>
                </a:buClr>
                <a:buSzPct val="75000"/>
                <a:buFont typeface="Monotype Sorts" pitchFamily="2" charset="2"/>
                <a:buNone/>
              </a:pPr>
              <a:r>
                <a:rPr lang="en-US" sz="1900" b="1" dirty="0" smtClean="0">
                  <a:solidFill>
                    <a:srgbClr val="000000"/>
                  </a:solidFill>
                  <a:effectLst/>
                  <a:latin typeface="Calibri" pitchFamily="34" charset="0"/>
                  <a:cs typeface="Calibri" pitchFamily="34" charset="0"/>
                </a:rPr>
                <a:t>remembering directions</a:t>
              </a:r>
              <a:r>
                <a:rPr lang="en-US" sz="1900" b="1" dirty="0">
                  <a:solidFill>
                    <a:srgbClr val="000000"/>
                  </a:solidFill>
                  <a:effectLst/>
                  <a:latin typeface="Calibri" pitchFamily="34" charset="0"/>
                  <a:cs typeface="Calibri" pitchFamily="34" charset="0"/>
                </a:rPr>
                <a:t>)</a:t>
              </a:r>
            </a:p>
          </p:txBody>
        </p:sp>
        <p:sp>
          <p:nvSpPr>
            <p:cNvPr id="33817" name="Rectangle 11"/>
            <p:cNvSpPr>
              <a:spLocks noChangeArrowheads="1"/>
            </p:cNvSpPr>
            <p:nvPr/>
          </p:nvSpPr>
          <p:spPr bwMode="auto">
            <a:xfrm>
              <a:off x="96" y="1914"/>
              <a:ext cx="2016" cy="768"/>
            </a:xfrm>
            <a:prstGeom prst="rect">
              <a:avLst/>
            </a:prstGeom>
            <a:solidFill>
              <a:srgbClr val="FFFF99"/>
            </a:solidFill>
            <a:ln w="9525">
              <a:solidFill>
                <a:schemeClr val="tx1"/>
              </a:solidFill>
              <a:miter lim="800000"/>
              <a:headEnd/>
              <a:tailEnd/>
            </a:ln>
          </p:spPr>
          <p:txBody>
            <a:bodyPr wrap="none" anchor="ctr"/>
            <a:lstStyle/>
            <a:p>
              <a:pPr algn="ctr" eaLnBrk="0" hangingPunct="0">
                <a:spcBef>
                  <a:spcPct val="20000"/>
                </a:spcBef>
                <a:buClr>
                  <a:srgbClr val="EB8803"/>
                </a:buClr>
                <a:buSzPct val="75000"/>
                <a:buFont typeface="Monotype Sorts" pitchFamily="2" charset="2"/>
                <a:buNone/>
              </a:pPr>
              <a:r>
                <a:rPr lang="en-US" sz="2400" b="1" dirty="0">
                  <a:solidFill>
                    <a:srgbClr val="000000"/>
                  </a:solidFill>
                  <a:effectLst/>
                  <a:latin typeface="Calibri" pitchFamily="34" charset="0"/>
                  <a:cs typeface="Calibri" pitchFamily="34" charset="0"/>
                </a:rPr>
                <a:t>Phonological Awareness</a:t>
              </a:r>
            </a:p>
          </p:txBody>
        </p:sp>
        <p:sp>
          <p:nvSpPr>
            <p:cNvPr id="33818" name="Text Box 12"/>
            <p:cNvSpPr txBox="1">
              <a:spLocks noChangeArrowheads="1"/>
            </p:cNvSpPr>
            <p:nvPr/>
          </p:nvSpPr>
          <p:spPr bwMode="auto">
            <a:xfrm>
              <a:off x="149" y="3942"/>
              <a:ext cx="1536" cy="291"/>
            </a:xfrm>
            <a:prstGeom prst="rect">
              <a:avLst/>
            </a:prstGeom>
            <a:solidFill>
              <a:srgbClr val="FFFF99"/>
            </a:solidFill>
            <a:ln w="9525">
              <a:solidFill>
                <a:schemeClr val="tx1"/>
              </a:solidFill>
              <a:miter lim="800000"/>
              <a:headEnd/>
              <a:tailEnd/>
            </a:ln>
          </p:spPr>
          <p:txBody>
            <a:bodyPr>
              <a:spAutoFit/>
            </a:bodyPr>
            <a:lstStyle/>
            <a:p>
              <a:pPr eaLnBrk="0" hangingPunct="0">
                <a:spcBef>
                  <a:spcPct val="20000"/>
                </a:spcBef>
                <a:buClr>
                  <a:srgbClr val="EB8803"/>
                </a:buClr>
                <a:buSzPct val="75000"/>
                <a:buFont typeface="Monotype Sorts" pitchFamily="2" charset="2"/>
                <a:buNone/>
              </a:pPr>
              <a:r>
                <a:rPr lang="en-US" sz="2400" b="1" dirty="0">
                  <a:solidFill>
                    <a:srgbClr val="000000"/>
                  </a:solidFill>
                  <a:effectLst/>
                  <a:latin typeface="Calibri" pitchFamily="34" charset="0"/>
                  <a:cs typeface="Calibri" pitchFamily="34" charset="0"/>
                </a:rPr>
                <a:t>Foreign Language</a:t>
              </a:r>
            </a:p>
          </p:txBody>
        </p:sp>
        <p:sp>
          <p:nvSpPr>
            <p:cNvPr id="81933" name="Line 13"/>
            <p:cNvSpPr>
              <a:spLocks noChangeShapeType="1"/>
            </p:cNvSpPr>
            <p:nvPr/>
          </p:nvSpPr>
          <p:spPr bwMode="auto">
            <a:xfrm>
              <a:off x="2064" y="1579"/>
              <a:ext cx="287"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34" name="Line 14"/>
            <p:cNvSpPr>
              <a:spLocks noChangeShapeType="1"/>
            </p:cNvSpPr>
            <p:nvPr/>
          </p:nvSpPr>
          <p:spPr bwMode="auto">
            <a:xfrm>
              <a:off x="2351" y="1578"/>
              <a:ext cx="1" cy="2544"/>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37" name="Line 17"/>
            <p:cNvSpPr>
              <a:spLocks noChangeShapeType="1"/>
            </p:cNvSpPr>
            <p:nvPr/>
          </p:nvSpPr>
          <p:spPr bwMode="auto">
            <a:xfrm flipH="1">
              <a:off x="1680" y="4122"/>
              <a:ext cx="671"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grpSp>
      <p:grpSp>
        <p:nvGrpSpPr>
          <p:cNvPr id="4" name="Group 18"/>
          <p:cNvGrpSpPr>
            <a:grpSpLocks/>
          </p:cNvGrpSpPr>
          <p:nvPr/>
        </p:nvGrpSpPr>
        <p:grpSpPr bwMode="auto">
          <a:xfrm>
            <a:off x="5715004" y="1600200"/>
            <a:ext cx="3320345" cy="5257800"/>
            <a:chOff x="3600" y="1002"/>
            <a:chExt cx="2092" cy="3312"/>
          </a:xfrm>
        </p:grpSpPr>
        <p:sp>
          <p:nvSpPr>
            <p:cNvPr id="81950" name="Line 30"/>
            <p:cNvSpPr>
              <a:spLocks noChangeShapeType="1"/>
            </p:cNvSpPr>
            <p:nvPr/>
          </p:nvSpPr>
          <p:spPr bwMode="auto">
            <a:xfrm>
              <a:off x="3600" y="2826"/>
              <a:ext cx="624" cy="1"/>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39" name="Line 19"/>
            <p:cNvSpPr>
              <a:spLocks noChangeShapeType="1"/>
            </p:cNvSpPr>
            <p:nvPr/>
          </p:nvSpPr>
          <p:spPr bwMode="auto">
            <a:xfrm>
              <a:off x="3984" y="1002"/>
              <a:ext cx="480"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40" name="Line 20"/>
            <p:cNvSpPr>
              <a:spLocks noChangeShapeType="1"/>
            </p:cNvSpPr>
            <p:nvPr/>
          </p:nvSpPr>
          <p:spPr bwMode="auto">
            <a:xfrm>
              <a:off x="4464" y="1002"/>
              <a:ext cx="0" cy="528"/>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33800" name="Rectangle 21"/>
            <p:cNvSpPr>
              <a:spLocks noChangeArrowheads="1"/>
            </p:cNvSpPr>
            <p:nvPr/>
          </p:nvSpPr>
          <p:spPr bwMode="auto">
            <a:xfrm>
              <a:off x="3888" y="1482"/>
              <a:ext cx="1248" cy="432"/>
            </a:xfrm>
            <a:prstGeom prst="rect">
              <a:avLst/>
            </a:prstGeom>
            <a:solidFill>
              <a:srgbClr val="FFFF99"/>
            </a:solidFill>
            <a:ln w="9525">
              <a:solidFill>
                <a:schemeClr val="tx1"/>
              </a:solidFill>
              <a:miter lim="800000"/>
              <a:headEnd/>
              <a:tailEnd/>
            </a:ln>
          </p:spPr>
          <p:txBody>
            <a:bodyPr wrap="none" tIns="274320" anchor="b"/>
            <a:lstStyle/>
            <a:p>
              <a:pPr algn="ctr" eaLnBrk="0" hangingPunct="0">
                <a:spcBef>
                  <a:spcPct val="20000"/>
                </a:spcBef>
                <a:buClr>
                  <a:srgbClr val="EB8803"/>
                </a:buClr>
                <a:buSzPct val="75000"/>
                <a:buFont typeface="Monotype Sorts" pitchFamily="2" charset="2"/>
                <a:buNone/>
              </a:pPr>
              <a:r>
                <a:rPr lang="en-US" sz="2800" b="1" dirty="0">
                  <a:solidFill>
                    <a:srgbClr val="000000"/>
                  </a:solidFill>
                  <a:effectLst/>
                  <a:latin typeface="Calibri" pitchFamily="34" charset="0"/>
                  <a:cs typeface="Calibri" pitchFamily="34" charset="0"/>
                </a:rPr>
                <a:t>SPEAKING</a:t>
              </a:r>
            </a:p>
          </p:txBody>
        </p:sp>
        <p:sp>
          <p:nvSpPr>
            <p:cNvPr id="33801" name="Rectangle 22"/>
            <p:cNvSpPr>
              <a:spLocks noChangeArrowheads="1"/>
            </p:cNvSpPr>
            <p:nvPr/>
          </p:nvSpPr>
          <p:spPr bwMode="auto">
            <a:xfrm>
              <a:off x="4224" y="2058"/>
              <a:ext cx="1344" cy="389"/>
            </a:xfrm>
            <a:prstGeom prst="rect">
              <a:avLst/>
            </a:prstGeom>
            <a:solidFill>
              <a:srgbClr val="FFFF99"/>
            </a:solidFill>
            <a:ln w="9525">
              <a:solidFill>
                <a:schemeClr val="tx1"/>
              </a:solidFill>
              <a:miter lim="800000"/>
              <a:headEnd/>
              <a:tailEnd/>
            </a:ln>
          </p:spPr>
          <p:txBody>
            <a:bodyPr wrap="none" anchor="ctr"/>
            <a:lstStyle/>
            <a:p>
              <a:pPr algn="ctr" eaLnBrk="0" hangingPunct="0">
                <a:spcBef>
                  <a:spcPct val="20000"/>
                </a:spcBef>
                <a:buClr>
                  <a:srgbClr val="EB8803"/>
                </a:buClr>
                <a:buSzPct val="75000"/>
                <a:buFont typeface="Monotype Sorts" pitchFamily="2" charset="2"/>
                <a:buNone/>
              </a:pPr>
              <a:r>
                <a:rPr lang="en-US" sz="2400" b="1" dirty="0">
                  <a:solidFill>
                    <a:srgbClr val="000000"/>
                  </a:solidFill>
                  <a:effectLst/>
                  <a:latin typeface="Calibri" pitchFamily="34" charset="0"/>
                  <a:cs typeface="Calibri" pitchFamily="34" charset="0"/>
                </a:rPr>
                <a:t>Word Finding</a:t>
              </a:r>
            </a:p>
          </p:txBody>
        </p:sp>
        <p:sp>
          <p:nvSpPr>
            <p:cNvPr id="33802" name="Rectangle 23"/>
            <p:cNvSpPr>
              <a:spLocks noChangeArrowheads="1"/>
            </p:cNvSpPr>
            <p:nvPr/>
          </p:nvSpPr>
          <p:spPr bwMode="auto">
            <a:xfrm>
              <a:off x="3912" y="2538"/>
              <a:ext cx="1780" cy="528"/>
            </a:xfrm>
            <a:prstGeom prst="rect">
              <a:avLst/>
            </a:prstGeom>
            <a:solidFill>
              <a:srgbClr val="FFFF99"/>
            </a:solidFill>
            <a:ln w="9525">
              <a:solidFill>
                <a:schemeClr val="tx1"/>
              </a:solidFill>
              <a:miter lim="800000"/>
              <a:headEnd/>
              <a:tailEnd/>
            </a:ln>
          </p:spPr>
          <p:txBody>
            <a:bodyPr wrap="none" anchor="ctr"/>
            <a:lstStyle/>
            <a:p>
              <a:pPr algn="ctr" eaLnBrk="0" hangingPunct="0">
                <a:spcBef>
                  <a:spcPct val="20000"/>
                </a:spcBef>
                <a:buClr>
                  <a:srgbClr val="EB8803"/>
                </a:buClr>
                <a:buSzPct val="75000"/>
                <a:buFont typeface="Monotype Sorts" pitchFamily="2" charset="2"/>
                <a:buNone/>
              </a:pPr>
              <a:r>
                <a:rPr lang="en-US" sz="2400" b="1" dirty="0">
                  <a:solidFill>
                    <a:srgbClr val="000000"/>
                  </a:solidFill>
                  <a:effectLst/>
                  <a:latin typeface="Calibri" pitchFamily="34" charset="0"/>
                  <a:cs typeface="Calibri" pitchFamily="34" charset="0"/>
                </a:rPr>
                <a:t>Multi-syllable Words</a:t>
              </a:r>
            </a:p>
          </p:txBody>
        </p:sp>
        <p:sp>
          <p:nvSpPr>
            <p:cNvPr id="33803" name="Rectangle 24"/>
            <p:cNvSpPr>
              <a:spLocks noChangeArrowheads="1"/>
            </p:cNvSpPr>
            <p:nvPr/>
          </p:nvSpPr>
          <p:spPr bwMode="auto">
            <a:xfrm>
              <a:off x="4080" y="3210"/>
              <a:ext cx="1440" cy="432"/>
            </a:xfrm>
            <a:prstGeom prst="rect">
              <a:avLst/>
            </a:prstGeom>
            <a:solidFill>
              <a:srgbClr val="FFFF99"/>
            </a:solidFill>
            <a:ln w="9525">
              <a:solidFill>
                <a:schemeClr val="tx1"/>
              </a:solidFill>
              <a:miter lim="800000"/>
              <a:headEnd/>
              <a:tailEnd/>
            </a:ln>
          </p:spPr>
          <p:txBody>
            <a:bodyPr wrap="none" anchor="ctr"/>
            <a:lstStyle/>
            <a:p>
              <a:pPr algn="ctr" eaLnBrk="0" hangingPunct="0">
                <a:spcBef>
                  <a:spcPct val="20000"/>
                </a:spcBef>
                <a:buClr>
                  <a:srgbClr val="EB8803"/>
                </a:buClr>
                <a:buSzPct val="75000"/>
                <a:buFont typeface="Monotype Sorts" pitchFamily="2" charset="2"/>
                <a:buNone/>
              </a:pPr>
              <a:r>
                <a:rPr lang="en-US" sz="2400" b="1" dirty="0">
                  <a:solidFill>
                    <a:srgbClr val="000000"/>
                  </a:solidFill>
                  <a:effectLst/>
                  <a:latin typeface="Calibri" pitchFamily="34" charset="0"/>
                  <a:cs typeface="Calibri" pitchFamily="34" charset="0"/>
                </a:rPr>
                <a:t>Sequencing Ideas</a:t>
              </a:r>
            </a:p>
          </p:txBody>
        </p:sp>
        <p:sp>
          <p:nvSpPr>
            <p:cNvPr id="81946" name="Line 26"/>
            <p:cNvSpPr>
              <a:spLocks noChangeShapeType="1"/>
            </p:cNvSpPr>
            <p:nvPr/>
          </p:nvSpPr>
          <p:spPr bwMode="auto">
            <a:xfrm>
              <a:off x="3600" y="1770"/>
              <a:ext cx="288" cy="1"/>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47" name="Line 27"/>
            <p:cNvSpPr>
              <a:spLocks noChangeShapeType="1"/>
            </p:cNvSpPr>
            <p:nvPr/>
          </p:nvSpPr>
          <p:spPr bwMode="auto">
            <a:xfrm>
              <a:off x="3600" y="1770"/>
              <a:ext cx="1" cy="2256"/>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48" name="Line 28"/>
            <p:cNvSpPr>
              <a:spLocks noChangeShapeType="1"/>
            </p:cNvSpPr>
            <p:nvPr/>
          </p:nvSpPr>
          <p:spPr bwMode="auto">
            <a:xfrm>
              <a:off x="3600" y="4026"/>
              <a:ext cx="624" cy="1"/>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49" name="Line 29"/>
            <p:cNvSpPr>
              <a:spLocks noChangeShapeType="1"/>
            </p:cNvSpPr>
            <p:nvPr/>
          </p:nvSpPr>
          <p:spPr bwMode="auto">
            <a:xfrm>
              <a:off x="3600" y="3354"/>
              <a:ext cx="624"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81951" name="Line 31"/>
            <p:cNvSpPr>
              <a:spLocks noChangeShapeType="1"/>
            </p:cNvSpPr>
            <p:nvPr/>
          </p:nvSpPr>
          <p:spPr bwMode="auto">
            <a:xfrm>
              <a:off x="3600" y="2250"/>
              <a:ext cx="624" cy="1"/>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2800" dirty="0">
                <a:solidFill>
                  <a:srgbClr val="FAFD00"/>
                </a:solidFill>
                <a:latin typeface="Calibri" pitchFamily="34" charset="0"/>
                <a:cs typeface="Calibri" pitchFamily="34" charset="0"/>
              </a:endParaRPr>
            </a:p>
          </p:txBody>
        </p:sp>
        <p:sp>
          <p:nvSpPr>
            <p:cNvPr id="33804" name="Rectangle 25"/>
            <p:cNvSpPr>
              <a:spLocks noChangeArrowheads="1"/>
            </p:cNvSpPr>
            <p:nvPr/>
          </p:nvSpPr>
          <p:spPr bwMode="auto">
            <a:xfrm>
              <a:off x="4080" y="3791"/>
              <a:ext cx="1488" cy="523"/>
            </a:xfrm>
            <a:prstGeom prst="rect">
              <a:avLst/>
            </a:prstGeom>
            <a:solidFill>
              <a:srgbClr val="FFFF99"/>
            </a:solidFill>
            <a:ln w="9525">
              <a:solidFill>
                <a:schemeClr val="tx1"/>
              </a:solidFill>
              <a:miter lim="800000"/>
              <a:headEnd/>
              <a:tailEnd/>
            </a:ln>
          </p:spPr>
          <p:txBody>
            <a:bodyPr wrap="none" anchor="ctr"/>
            <a:lstStyle/>
            <a:p>
              <a:pPr algn="ctr" eaLnBrk="0" hangingPunct="0">
                <a:spcBef>
                  <a:spcPct val="20000"/>
                </a:spcBef>
                <a:buClr>
                  <a:srgbClr val="EB8803"/>
                </a:buClr>
                <a:buSzPct val="75000"/>
                <a:buFont typeface="Monotype Sorts" pitchFamily="2" charset="2"/>
                <a:buNone/>
              </a:pPr>
              <a:r>
                <a:rPr lang="en-US" sz="2400" b="1" dirty="0">
                  <a:solidFill>
                    <a:srgbClr val="000000"/>
                  </a:solidFill>
                  <a:effectLst/>
                  <a:latin typeface="Calibri" pitchFamily="34" charset="0"/>
                  <a:cs typeface="Calibri" pitchFamily="34" charset="0"/>
                </a:rPr>
                <a:t>Foreign Language</a:t>
              </a:r>
            </a:p>
          </p:txBody>
        </p:sp>
      </p:grpSp>
      <p:sp>
        <p:nvSpPr>
          <p:cNvPr id="33" name="Rectangle 32"/>
          <p:cNvSpPr/>
          <p:nvPr/>
        </p:nvSpPr>
        <p:spPr>
          <a:xfrm>
            <a:off x="0" y="838200"/>
            <a:ext cx="9144000" cy="369332"/>
          </a:xfrm>
          <a:prstGeom prst="rect">
            <a:avLst/>
          </a:prstGeom>
        </p:spPr>
        <p:txBody>
          <a:bodyPr wrap="square">
            <a:spAutoFit/>
          </a:bodyPr>
          <a:lstStyle/>
          <a:p>
            <a:pPr algn="ctr" eaLnBrk="0" hangingPunct="0">
              <a:spcBef>
                <a:spcPct val="20000"/>
              </a:spcBef>
              <a:buClr>
                <a:srgbClr val="EB8803"/>
              </a:buClr>
              <a:buSzPct val="75000"/>
              <a:buFont typeface="Monotype Sorts" pitchFamily="2" charset="2"/>
              <a:buNone/>
            </a:pPr>
            <a:r>
              <a:rPr lang="en-US" sz="1800" dirty="0" smtClean="0">
                <a:solidFill>
                  <a:prstClr val="white"/>
                </a:solidFill>
                <a:latin typeface="Times New Roman" pitchFamily="18" charset="0"/>
              </a:rPr>
              <a:t>(Alexander &amp; Conway, 2006)</a:t>
            </a:r>
            <a:endParaRPr lang="en-US" sz="1800" dirty="0">
              <a:solidFill>
                <a:prstClr val="white"/>
              </a:solidFill>
              <a:latin typeface="Times New Roman" pitchFamily="18" charset="0"/>
            </a:endParaRPr>
          </a:p>
        </p:txBody>
      </p:sp>
    </p:spTree>
    <p:extLst>
      <p:ext uri="{BB962C8B-B14F-4D97-AF65-F5344CB8AC3E}">
        <p14:creationId xmlns:p14="http://schemas.microsoft.com/office/powerpoint/2010/main" val="38741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20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If he/she would just “apply” him/herself and try harder, then they would learn more and be better at reading. </a:t>
            </a:r>
          </a:p>
          <a:p>
            <a:pPr lvl="1"/>
            <a:r>
              <a:rPr lang="en-US" dirty="0" smtClean="0"/>
              <a:t>Most children with learning difficulties have wanted to learn to read and have tried much harder than their peers – again and again – but with poor results. </a:t>
            </a:r>
          </a:p>
          <a:p>
            <a:pPr lvl="2"/>
            <a:r>
              <a:rPr lang="en-US" dirty="0" smtClean="0"/>
              <a:t>When an individual’s effort consistently produces a poor outcome, then sooner or later the individual’s effort will decrease or cease.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Dyslexia occurs more often in boys than in girls. </a:t>
            </a:r>
          </a:p>
          <a:p>
            <a:pPr lvl="1"/>
            <a:r>
              <a:rPr lang="en-US" dirty="0" smtClean="0"/>
              <a:t>The Connecticut Longitudinal Study showed that this belief was due to a referral bias.</a:t>
            </a:r>
          </a:p>
          <a:p>
            <a:pPr lvl="2"/>
            <a:r>
              <a:rPr lang="en-US" dirty="0" smtClean="0"/>
              <a:t>Boys more commonly act up when they cannot read and are their reading difficulties are more likely to be noticed</a:t>
            </a:r>
          </a:p>
          <a:p>
            <a:pPr lvl="2"/>
            <a:r>
              <a:rPr lang="en-US" dirty="0" smtClean="0"/>
              <a:t>Girls tend to withdrawal and hope that no one notices that they cannot read, so their reading difficulties are less likely to be noticed.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Individuals with Dyslexia have a brain that just “works differently” or “learns differently” than others who do not have dyslexia?</a:t>
            </a:r>
          </a:p>
          <a:p>
            <a:pPr lvl="1"/>
            <a:r>
              <a:rPr lang="en-US" dirty="0" smtClean="0"/>
              <a:t>Every healthy individual’s brain (without brain injury) has the same sensory inputs </a:t>
            </a:r>
          </a:p>
          <a:p>
            <a:pPr lvl="2"/>
            <a:r>
              <a:rPr lang="en-US" dirty="0" smtClean="0"/>
              <a:t>Visual</a:t>
            </a:r>
          </a:p>
          <a:p>
            <a:pPr lvl="2"/>
            <a:r>
              <a:rPr lang="en-US" dirty="0" smtClean="0"/>
              <a:t>Auditory</a:t>
            </a:r>
          </a:p>
          <a:p>
            <a:pPr lvl="2"/>
            <a:r>
              <a:rPr lang="en-US" dirty="0" smtClean="0"/>
              <a:t>Touch</a:t>
            </a:r>
          </a:p>
          <a:p>
            <a:pPr lvl="2"/>
            <a:r>
              <a:rPr lang="en-US" dirty="0" smtClean="0"/>
              <a:t>Taste</a:t>
            </a:r>
          </a:p>
          <a:p>
            <a:pPr lvl="2"/>
            <a:r>
              <a:rPr lang="en-US" dirty="0" smtClean="0"/>
              <a:t>Smell</a:t>
            </a:r>
          </a:p>
          <a:p>
            <a:pPr lvl="2"/>
            <a:r>
              <a:rPr lang="en-US" dirty="0" smtClean="0"/>
              <a:t>[OT’s note: Proprioception &amp; Vestibular]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035300" y="2259023"/>
            <a:ext cx="9144000" cy="584775"/>
          </a:xfrm>
          <a:prstGeom prst="rect">
            <a:avLst/>
          </a:prstGeom>
          <a:noFill/>
          <a:ln w="9525">
            <a:noFill/>
            <a:miter lim="800000"/>
            <a:headEnd/>
            <a:tailEnd/>
          </a:ln>
        </p:spPr>
        <p:txBody>
          <a:bodyPr>
            <a:spAutoFit/>
          </a:bodyPr>
          <a:lstStyle/>
          <a:p>
            <a:pPr eaLnBrk="0" hangingPunct="0">
              <a:spcBef>
                <a:spcPct val="20000"/>
              </a:spcBef>
              <a:buClr>
                <a:srgbClr val="EB8803"/>
              </a:buClr>
              <a:buSzPct val="75000"/>
              <a:buFont typeface="Monotype Sorts" pitchFamily="2" charset="2"/>
              <a:buNone/>
            </a:pPr>
            <a:endParaRPr lang="en-US" sz="3200" dirty="0">
              <a:solidFill>
                <a:prstClr val="white"/>
              </a:solidFill>
              <a:latin typeface="Times New Roman" pitchFamily="18" charset="0"/>
            </a:endParaRPr>
          </a:p>
        </p:txBody>
      </p:sp>
      <p:sp>
        <p:nvSpPr>
          <p:cNvPr id="60424" name="Text Box 14"/>
          <p:cNvSpPr txBox="1">
            <a:spLocks noChangeArrowheads="1"/>
          </p:cNvSpPr>
          <p:nvPr/>
        </p:nvSpPr>
        <p:spPr bwMode="auto">
          <a:xfrm>
            <a:off x="0" y="0"/>
            <a:ext cx="9144000" cy="966418"/>
          </a:xfrm>
          <a:prstGeom prst="rect">
            <a:avLst/>
          </a:prstGeom>
          <a:noFill/>
          <a:ln w="9525">
            <a:noFill/>
            <a:miter lim="800000"/>
            <a:headEnd/>
            <a:tailEnd/>
          </a:ln>
        </p:spPr>
        <p:txBody>
          <a:bodyPr wrap="square">
            <a:spAutoFit/>
          </a:bodyPr>
          <a:lstStyle/>
          <a:p>
            <a:pPr algn="ctr" eaLnBrk="0" hangingPunct="0">
              <a:spcBef>
                <a:spcPct val="20000"/>
              </a:spcBef>
              <a:buClr>
                <a:srgbClr val="EB8803"/>
              </a:buClr>
              <a:buSzPct val="75000"/>
              <a:buFont typeface="Monotype Sorts" pitchFamily="2" charset="2"/>
              <a:buNone/>
            </a:pPr>
            <a:r>
              <a:rPr lang="en-US" sz="2800" dirty="0">
                <a:solidFill>
                  <a:prstClr val="white"/>
                </a:solidFill>
                <a:latin typeface="Times New Roman" pitchFamily="18" charset="0"/>
                <a:cs typeface="Arial" pitchFamily="34" charset="0"/>
              </a:rPr>
              <a:t>Effective Treatment Changes Brain Activity/Networks</a:t>
            </a:r>
          </a:p>
          <a:p>
            <a:pPr algn="ctr" eaLnBrk="0" hangingPunct="0">
              <a:spcBef>
                <a:spcPct val="20000"/>
              </a:spcBef>
              <a:buClr>
                <a:srgbClr val="EB8803"/>
              </a:buClr>
              <a:buSzPct val="75000"/>
              <a:buFont typeface="Monotype Sorts" pitchFamily="2" charset="2"/>
              <a:buNone/>
            </a:pPr>
            <a:r>
              <a:rPr lang="en-US" sz="2400" dirty="0">
                <a:solidFill>
                  <a:prstClr val="white"/>
                </a:solidFill>
                <a:latin typeface="Times New Roman" pitchFamily="18" charset="0"/>
                <a:cs typeface="Arial" pitchFamily="34" charset="0"/>
              </a:rPr>
              <a:t>- In Developmental Dyslexia</a:t>
            </a:r>
            <a:endParaRPr lang="en-US" sz="2800" dirty="0">
              <a:solidFill>
                <a:prstClr val="white"/>
              </a:solidFill>
              <a:latin typeface="Times New Roman" pitchFamily="18" charset="0"/>
              <a:cs typeface="Arial" pitchFamily="34" charset="0"/>
            </a:endParaRPr>
          </a:p>
        </p:txBody>
      </p:sp>
      <p:sp>
        <p:nvSpPr>
          <p:cNvPr id="60425" name="Text Box 15"/>
          <p:cNvSpPr txBox="1">
            <a:spLocks noChangeArrowheads="1"/>
          </p:cNvSpPr>
          <p:nvPr/>
        </p:nvSpPr>
        <p:spPr bwMode="auto">
          <a:xfrm>
            <a:off x="6781877" y="6400800"/>
            <a:ext cx="2954867" cy="400110"/>
          </a:xfrm>
          <a:prstGeom prst="rect">
            <a:avLst/>
          </a:prstGeom>
          <a:noFill/>
          <a:ln w="9525">
            <a:noFill/>
            <a:miter lim="800000"/>
            <a:headEnd/>
            <a:tailEnd/>
          </a:ln>
        </p:spPr>
        <p:txBody>
          <a:bodyPr wrap="square">
            <a:spAutoFit/>
          </a:bodyPr>
          <a:lstStyle/>
          <a:p>
            <a:pPr eaLnBrk="0" hangingPunct="0">
              <a:spcBef>
                <a:spcPct val="20000"/>
              </a:spcBef>
              <a:buClr>
                <a:srgbClr val="EB8803"/>
              </a:buClr>
              <a:buSzPct val="75000"/>
              <a:buFont typeface="Monotype Sorts" pitchFamily="2" charset="2"/>
              <a:buNone/>
            </a:pPr>
            <a:r>
              <a:rPr lang="en-US" sz="2000" dirty="0">
                <a:solidFill>
                  <a:prstClr val="white"/>
                </a:solidFill>
                <a:latin typeface="Calibri"/>
              </a:rPr>
              <a:t>(Simos, et al., 2002)</a:t>
            </a:r>
            <a:endParaRPr lang="en-US" sz="1600" dirty="0">
              <a:solidFill>
                <a:prstClr val="white"/>
              </a:solidFill>
              <a:latin typeface="Calibri"/>
            </a:endParaRPr>
          </a:p>
        </p:txBody>
      </p:sp>
      <p:sp>
        <p:nvSpPr>
          <p:cNvPr id="17" name="TextBox 16"/>
          <p:cNvSpPr txBox="1"/>
          <p:nvPr/>
        </p:nvSpPr>
        <p:spPr>
          <a:xfrm>
            <a:off x="2912534" y="3962400"/>
            <a:ext cx="982133" cy="461665"/>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400" dirty="0">
                <a:solidFill>
                  <a:prstClr val="white"/>
                </a:solidFill>
                <a:latin typeface="Arial" pitchFamily="34" charset="0"/>
                <a:cs typeface="Arial" pitchFamily="34" charset="0"/>
              </a:rPr>
              <a:t>left</a:t>
            </a:r>
          </a:p>
        </p:txBody>
      </p:sp>
      <p:sp>
        <p:nvSpPr>
          <p:cNvPr id="18" name="TextBox 17"/>
          <p:cNvSpPr txBox="1"/>
          <p:nvPr/>
        </p:nvSpPr>
        <p:spPr>
          <a:xfrm>
            <a:off x="7179734" y="3957941"/>
            <a:ext cx="982133" cy="461665"/>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400" dirty="0">
                <a:solidFill>
                  <a:prstClr val="white"/>
                </a:solidFill>
                <a:latin typeface="Arial" pitchFamily="34" charset="0"/>
                <a:cs typeface="Arial" pitchFamily="34" charset="0"/>
              </a:rPr>
              <a:t>left</a:t>
            </a:r>
          </a:p>
        </p:txBody>
      </p:sp>
      <p:sp>
        <p:nvSpPr>
          <p:cNvPr id="19" name="TextBox 18"/>
          <p:cNvSpPr txBox="1"/>
          <p:nvPr/>
        </p:nvSpPr>
        <p:spPr>
          <a:xfrm>
            <a:off x="5588000" y="3962400"/>
            <a:ext cx="982133" cy="461665"/>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400" dirty="0">
                <a:solidFill>
                  <a:prstClr val="white"/>
                </a:solidFill>
                <a:latin typeface="Arial" pitchFamily="34" charset="0"/>
                <a:cs typeface="Arial" pitchFamily="34" charset="0"/>
              </a:rPr>
              <a:t>right</a:t>
            </a:r>
          </a:p>
        </p:txBody>
      </p:sp>
      <p:sp>
        <p:nvSpPr>
          <p:cNvPr id="20" name="TextBox 19"/>
          <p:cNvSpPr txBox="1"/>
          <p:nvPr/>
        </p:nvSpPr>
        <p:spPr>
          <a:xfrm>
            <a:off x="1286934" y="3962400"/>
            <a:ext cx="982133" cy="461665"/>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400" dirty="0">
                <a:solidFill>
                  <a:prstClr val="white"/>
                </a:solidFill>
                <a:latin typeface="Arial" pitchFamily="34" charset="0"/>
                <a:cs typeface="Arial" pitchFamily="34" charset="0"/>
              </a:rPr>
              <a:t>right</a:t>
            </a:r>
          </a:p>
        </p:txBody>
      </p:sp>
      <p:cxnSp>
        <p:nvCxnSpPr>
          <p:cNvPr id="22" name="Straight Connector 21"/>
          <p:cNvCxnSpPr/>
          <p:nvPr/>
        </p:nvCxnSpPr>
        <p:spPr>
          <a:xfrm>
            <a:off x="228600" y="2667000"/>
            <a:ext cx="42672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48200" y="2667000"/>
            <a:ext cx="42672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58049" name="Object 1"/>
          <p:cNvGraphicFramePr>
            <a:graphicFrameLocks noChangeAspect="1"/>
          </p:cNvGraphicFramePr>
          <p:nvPr/>
        </p:nvGraphicFramePr>
        <p:xfrm>
          <a:off x="270642" y="1143000"/>
          <a:ext cx="8708094" cy="3686638"/>
        </p:xfrm>
        <a:graphic>
          <a:graphicData uri="http://schemas.openxmlformats.org/presentationml/2006/ole">
            <mc:AlternateContent xmlns:mc="http://schemas.openxmlformats.org/markup-compatibility/2006">
              <mc:Choice xmlns:v="urn:schemas-microsoft-com:vml" Requires="v">
                <p:oleObj spid="_x0000_s5162" name="Acrobat Document" r:id="rId4" imgW="2609715" imgH="1104720" progId="Acrobat.Document.11">
                  <p:embed/>
                </p:oleObj>
              </mc:Choice>
              <mc:Fallback>
                <p:oleObj name="Acrobat Document" r:id="rId4" imgW="2609715" imgH="1104720" progId="Acrobat.Document.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42" y="1143000"/>
                        <a:ext cx="8708094" cy="368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5"/>
          <p:cNvGrpSpPr/>
          <p:nvPr/>
        </p:nvGrpSpPr>
        <p:grpSpPr>
          <a:xfrm>
            <a:off x="3657669" y="3886199"/>
            <a:ext cx="5334003" cy="2359224"/>
            <a:chOff x="-1209679" y="3657599"/>
            <a:chExt cx="6000754" cy="2359224"/>
          </a:xfrm>
        </p:grpSpPr>
        <p:sp>
          <p:nvSpPr>
            <p:cNvPr id="118791" name="Text Box 7"/>
            <p:cNvSpPr txBox="1">
              <a:spLocks noChangeArrowheads="1"/>
            </p:cNvSpPr>
            <p:nvPr/>
          </p:nvSpPr>
          <p:spPr bwMode="auto">
            <a:xfrm>
              <a:off x="1181100" y="5247382"/>
              <a:ext cx="3609975" cy="769441"/>
            </a:xfrm>
            <a:prstGeom prst="rect">
              <a:avLst/>
            </a:prstGeom>
            <a:noFill/>
            <a:ln w="9525">
              <a:noFill/>
              <a:miter lim="800000"/>
              <a:headEnd/>
              <a:tailEnd/>
            </a:ln>
            <a:effectLst/>
          </p:spPr>
          <p:txBody>
            <a:bodyPr wrap="square">
              <a:spAutoFit/>
            </a:bodyPr>
            <a:lstStyle/>
            <a:p>
              <a:pPr eaLnBrk="0" hangingPunct="0">
                <a:spcBef>
                  <a:spcPct val="50000"/>
                </a:spcBef>
                <a:buClr>
                  <a:srgbClr val="EB8803"/>
                </a:buClr>
                <a:buSzPct val="75000"/>
                <a:buFont typeface="Monotype Sorts" pitchFamily="2" charset="2"/>
                <a:buNone/>
                <a:defRPr/>
              </a:pPr>
              <a:r>
                <a:rPr lang="en-US" dirty="0">
                  <a:solidFill>
                    <a:prstClr val="white"/>
                  </a:solidFill>
                  <a:latin typeface="Calibri"/>
                </a:rPr>
                <a:t>Decreased activity in right hemisphere</a:t>
              </a:r>
            </a:p>
          </p:txBody>
        </p:sp>
        <p:sp>
          <p:nvSpPr>
            <p:cNvPr id="60430" name="Line 8"/>
            <p:cNvSpPr>
              <a:spLocks noChangeShapeType="1"/>
            </p:cNvSpPr>
            <p:nvPr/>
          </p:nvSpPr>
          <p:spPr bwMode="auto">
            <a:xfrm flipH="1" flipV="1">
              <a:off x="-1209679" y="3733798"/>
              <a:ext cx="2657442" cy="1600201"/>
            </a:xfrm>
            <a:prstGeom prst="line">
              <a:avLst/>
            </a:prstGeom>
            <a:noFill/>
            <a:ln w="57150">
              <a:solidFill>
                <a:schemeClr val="tx1"/>
              </a:solidFill>
              <a:round/>
              <a:headEnd/>
              <a:tailEnd type="triangle" w="med" len="med"/>
            </a:ln>
          </p:spPr>
          <p:txBody>
            <a:bodyPr/>
            <a:lstStyle/>
            <a:p>
              <a:pPr eaLnBrk="0" hangingPunct="0">
                <a:spcBef>
                  <a:spcPct val="20000"/>
                </a:spcBef>
                <a:buClr>
                  <a:srgbClr val="EB8803"/>
                </a:buClr>
                <a:buSzPct val="75000"/>
                <a:buFont typeface="Monotype Sorts" pitchFamily="2" charset="2"/>
                <a:buNone/>
              </a:pPr>
              <a:endParaRPr lang="en-US" sz="3200" dirty="0">
                <a:solidFill>
                  <a:prstClr val="white"/>
                </a:solidFill>
                <a:latin typeface="Times New Roman" pitchFamily="18" charset="0"/>
              </a:endParaRPr>
            </a:p>
          </p:txBody>
        </p:sp>
        <p:sp>
          <p:nvSpPr>
            <p:cNvPr id="60431" name="Line 9"/>
            <p:cNvSpPr>
              <a:spLocks noChangeShapeType="1"/>
            </p:cNvSpPr>
            <p:nvPr/>
          </p:nvSpPr>
          <p:spPr bwMode="auto">
            <a:xfrm flipV="1">
              <a:off x="1362039" y="3657599"/>
              <a:ext cx="1200149" cy="1676398"/>
            </a:xfrm>
            <a:prstGeom prst="line">
              <a:avLst/>
            </a:prstGeom>
            <a:noFill/>
            <a:ln w="57150">
              <a:solidFill>
                <a:schemeClr val="tx1"/>
              </a:solidFill>
              <a:round/>
              <a:headEnd/>
              <a:tailEnd type="triangle" w="med" len="med"/>
            </a:ln>
          </p:spPr>
          <p:txBody>
            <a:bodyPr/>
            <a:lstStyle/>
            <a:p>
              <a:pPr eaLnBrk="0" hangingPunct="0">
                <a:spcBef>
                  <a:spcPct val="20000"/>
                </a:spcBef>
                <a:buClr>
                  <a:srgbClr val="EB8803"/>
                </a:buClr>
                <a:buSzPct val="75000"/>
                <a:buFont typeface="Monotype Sorts" pitchFamily="2" charset="2"/>
                <a:buNone/>
              </a:pPr>
              <a:endParaRPr lang="en-US" sz="3200" dirty="0">
                <a:solidFill>
                  <a:prstClr val="white"/>
                </a:solidFill>
                <a:latin typeface="Times New Roman" pitchFamily="18" charset="0"/>
              </a:endParaRPr>
            </a:p>
          </p:txBody>
        </p:sp>
      </p:grpSp>
      <p:grpSp>
        <p:nvGrpSpPr>
          <p:cNvPr id="3" name="Group 10"/>
          <p:cNvGrpSpPr>
            <a:grpSpLocks/>
          </p:cNvGrpSpPr>
          <p:nvPr/>
        </p:nvGrpSpPr>
        <p:grpSpPr bwMode="auto">
          <a:xfrm rot="293890">
            <a:off x="1737077" y="3863103"/>
            <a:ext cx="3471863" cy="2324101"/>
            <a:chOff x="2757" y="2352"/>
            <a:chExt cx="2187" cy="1464"/>
          </a:xfrm>
        </p:grpSpPr>
        <p:sp>
          <p:nvSpPr>
            <p:cNvPr id="118795" name="Text Box 11"/>
            <p:cNvSpPr txBox="1">
              <a:spLocks noChangeArrowheads="1"/>
            </p:cNvSpPr>
            <p:nvPr/>
          </p:nvSpPr>
          <p:spPr bwMode="auto">
            <a:xfrm rot="21306110">
              <a:off x="2809" y="3331"/>
              <a:ext cx="2035" cy="485"/>
            </a:xfrm>
            <a:prstGeom prst="rect">
              <a:avLst/>
            </a:prstGeom>
            <a:noFill/>
            <a:ln w="9525">
              <a:noFill/>
              <a:miter lim="800000"/>
              <a:headEnd/>
              <a:tailEnd/>
            </a:ln>
            <a:effectLst/>
          </p:spPr>
          <p:txBody>
            <a:bodyPr wrap="square">
              <a:spAutoFit/>
            </a:bodyPr>
            <a:lstStyle/>
            <a:p>
              <a:pPr eaLnBrk="0" hangingPunct="0">
                <a:spcBef>
                  <a:spcPct val="50000"/>
                </a:spcBef>
                <a:buClr>
                  <a:srgbClr val="EB8803"/>
                </a:buClr>
                <a:buSzPct val="75000"/>
                <a:buFont typeface="Monotype Sorts" pitchFamily="2" charset="2"/>
                <a:buNone/>
                <a:defRPr/>
              </a:pPr>
              <a:r>
                <a:rPr lang="en-US" b="1" u="sng" dirty="0">
                  <a:solidFill>
                    <a:prstClr val="white"/>
                  </a:solidFill>
                  <a:latin typeface="Calibri"/>
                </a:rPr>
                <a:t>Treatment  = Increased activity in left hemisphere</a:t>
              </a:r>
            </a:p>
          </p:txBody>
        </p:sp>
        <p:sp>
          <p:nvSpPr>
            <p:cNvPr id="60427" name="Line 12"/>
            <p:cNvSpPr>
              <a:spLocks noChangeShapeType="1"/>
            </p:cNvSpPr>
            <p:nvPr/>
          </p:nvSpPr>
          <p:spPr bwMode="auto">
            <a:xfrm flipH="1" flipV="1">
              <a:off x="2757" y="2458"/>
              <a:ext cx="899" cy="935"/>
            </a:xfrm>
            <a:prstGeom prst="line">
              <a:avLst/>
            </a:prstGeom>
            <a:noFill/>
            <a:ln w="57150">
              <a:solidFill>
                <a:srgbClr val="FFFF00"/>
              </a:solidFill>
              <a:round/>
              <a:headEnd/>
              <a:tailEnd type="triangle" w="med" len="med"/>
            </a:ln>
          </p:spPr>
          <p:txBody>
            <a:bodyPr/>
            <a:lstStyle/>
            <a:p>
              <a:pPr eaLnBrk="0" hangingPunct="0">
                <a:spcBef>
                  <a:spcPct val="20000"/>
                </a:spcBef>
                <a:buClr>
                  <a:srgbClr val="EB8803"/>
                </a:buClr>
                <a:buSzPct val="75000"/>
                <a:buFont typeface="Monotype Sorts" pitchFamily="2" charset="2"/>
                <a:buNone/>
              </a:pPr>
              <a:endParaRPr lang="en-US" sz="3200" dirty="0">
                <a:solidFill>
                  <a:prstClr val="white"/>
                </a:solidFill>
                <a:latin typeface="Times New Roman" pitchFamily="18" charset="0"/>
              </a:endParaRPr>
            </a:p>
          </p:txBody>
        </p:sp>
        <p:sp>
          <p:nvSpPr>
            <p:cNvPr id="60428" name="Line 13"/>
            <p:cNvSpPr>
              <a:spLocks noChangeShapeType="1"/>
            </p:cNvSpPr>
            <p:nvPr/>
          </p:nvSpPr>
          <p:spPr bwMode="auto">
            <a:xfrm flipV="1">
              <a:off x="3635" y="2352"/>
              <a:ext cx="1309" cy="1029"/>
            </a:xfrm>
            <a:prstGeom prst="line">
              <a:avLst/>
            </a:prstGeom>
            <a:noFill/>
            <a:ln w="57150">
              <a:solidFill>
                <a:srgbClr val="FFFF00"/>
              </a:solidFill>
              <a:round/>
              <a:headEnd/>
              <a:tailEnd type="triangle" w="med" len="med"/>
            </a:ln>
          </p:spPr>
          <p:txBody>
            <a:bodyPr/>
            <a:lstStyle/>
            <a:p>
              <a:pPr eaLnBrk="0" hangingPunct="0">
                <a:spcBef>
                  <a:spcPct val="20000"/>
                </a:spcBef>
                <a:buClr>
                  <a:srgbClr val="EB8803"/>
                </a:buClr>
                <a:buSzPct val="75000"/>
                <a:buFont typeface="Monotype Sorts" pitchFamily="2" charset="2"/>
                <a:buNone/>
              </a:pPr>
              <a:endParaRPr lang="en-US" sz="3200" dirty="0">
                <a:solidFill>
                  <a:prstClr val="white"/>
                </a:solidFill>
                <a:latin typeface="Times New Roman" pitchFamily="18" charset="0"/>
              </a:endParaRPr>
            </a:p>
          </p:txBody>
        </p:sp>
      </p:grpSp>
      <p:cxnSp>
        <p:nvCxnSpPr>
          <p:cNvPr id="5" name="Straight Connector 4"/>
          <p:cNvCxnSpPr/>
          <p:nvPr/>
        </p:nvCxnSpPr>
        <p:spPr>
          <a:xfrm>
            <a:off x="4572000" y="1087606"/>
            <a:ext cx="0" cy="375154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838200"/>
            <a:ext cx="2133600" cy="400110"/>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000" dirty="0">
                <a:solidFill>
                  <a:prstClr val="white"/>
                </a:solidFill>
                <a:latin typeface="Times New Roman" pitchFamily="18" charset="0"/>
              </a:rPr>
              <a:t>Pre-Treatment S-3</a:t>
            </a:r>
          </a:p>
        </p:txBody>
      </p:sp>
      <p:sp>
        <p:nvSpPr>
          <p:cNvPr id="23" name="TextBox 22"/>
          <p:cNvSpPr txBox="1"/>
          <p:nvPr/>
        </p:nvSpPr>
        <p:spPr>
          <a:xfrm>
            <a:off x="6841067" y="838200"/>
            <a:ext cx="2133600" cy="400110"/>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000" dirty="0">
                <a:solidFill>
                  <a:prstClr val="white"/>
                </a:solidFill>
                <a:latin typeface="Times New Roman" pitchFamily="18" charset="0"/>
              </a:rPr>
              <a:t>Pre-Treatment S-4</a:t>
            </a:r>
          </a:p>
        </p:txBody>
      </p:sp>
      <p:sp>
        <p:nvSpPr>
          <p:cNvPr id="25" name="TextBox 24"/>
          <p:cNvSpPr txBox="1"/>
          <p:nvPr/>
        </p:nvSpPr>
        <p:spPr>
          <a:xfrm>
            <a:off x="228600" y="4764828"/>
            <a:ext cx="2362200" cy="400110"/>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000" dirty="0">
                <a:solidFill>
                  <a:prstClr val="white"/>
                </a:solidFill>
                <a:latin typeface="Times New Roman" pitchFamily="18" charset="0"/>
              </a:rPr>
              <a:t>After Treatment S-3</a:t>
            </a:r>
          </a:p>
        </p:txBody>
      </p:sp>
      <p:sp>
        <p:nvSpPr>
          <p:cNvPr id="26" name="TextBox 25"/>
          <p:cNvSpPr txBox="1"/>
          <p:nvPr/>
        </p:nvSpPr>
        <p:spPr>
          <a:xfrm>
            <a:off x="6900336" y="4736068"/>
            <a:ext cx="2209800" cy="707886"/>
          </a:xfrm>
          <a:prstGeom prst="rect">
            <a:avLst/>
          </a:prstGeom>
          <a:noFill/>
        </p:spPr>
        <p:txBody>
          <a:bodyPr wrap="square" rtlCol="0">
            <a:spAutoFit/>
          </a:bodyPr>
          <a:lstStyle/>
          <a:p>
            <a:pPr eaLnBrk="0" hangingPunct="0">
              <a:spcBef>
                <a:spcPct val="20000"/>
              </a:spcBef>
              <a:buClr>
                <a:srgbClr val="EB8803"/>
              </a:buClr>
              <a:buSzPct val="75000"/>
              <a:buFont typeface="Monotype Sorts" pitchFamily="2" charset="2"/>
              <a:buNone/>
            </a:pPr>
            <a:r>
              <a:rPr lang="en-US" sz="2000" dirty="0">
                <a:solidFill>
                  <a:prstClr val="white"/>
                </a:solidFill>
                <a:latin typeface="Times New Roman" pitchFamily="18" charset="0"/>
              </a:rPr>
              <a:t>After Treatment S-4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dirty="0"/>
              <a:t>NEUROBIOLOGICAL MODEL OF DYSLEXIA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94733" y="171458"/>
            <a:ext cx="8720667" cy="523220"/>
          </a:xfrm>
          <a:prstGeom prst="rect">
            <a:avLst/>
          </a:prstGeom>
          <a:noFill/>
          <a:ln w="9525">
            <a:noFill/>
            <a:miter lim="800000"/>
            <a:headEnd/>
            <a:tailEnd/>
          </a:ln>
          <a:effectLst/>
        </p:spPr>
        <p:txBody>
          <a:bodyPr wrap="square">
            <a:spAutoFit/>
          </a:bodyPr>
          <a:lstStyle/>
          <a:p>
            <a:pPr algn="ctr" eaLnBrk="0" hangingPunct="0">
              <a:spcBef>
                <a:spcPct val="50000"/>
              </a:spcBef>
              <a:buClr>
                <a:srgbClr val="0000FF"/>
              </a:buClr>
              <a:buSzPct val="75000"/>
              <a:buFont typeface="Monotype Sorts" pitchFamily="2" charset="2"/>
              <a:buNone/>
            </a:pPr>
            <a:r>
              <a:rPr lang="en-US" sz="2800" b="1" dirty="0">
                <a:solidFill>
                  <a:srgbClr val="FFFFFF"/>
                </a:solidFill>
              </a:rPr>
              <a:t>UNIVERSAL SPEECH </a:t>
            </a:r>
            <a:r>
              <a:rPr lang="en-US" sz="2800" b="1" u="sng" dirty="0">
                <a:solidFill>
                  <a:srgbClr val="FFFFFF"/>
                </a:solidFill>
              </a:rPr>
              <a:t>PERCEPTION</a:t>
            </a:r>
            <a:r>
              <a:rPr lang="en-US" sz="2800" b="1" dirty="0">
                <a:solidFill>
                  <a:srgbClr val="FFFFFF"/>
                </a:solidFill>
              </a:rPr>
              <a:t>: 0-6 MONTHS</a:t>
            </a:r>
          </a:p>
        </p:txBody>
      </p:sp>
      <p:sp>
        <p:nvSpPr>
          <p:cNvPr id="293891" name="Line 3"/>
          <p:cNvSpPr>
            <a:spLocks noChangeShapeType="1"/>
          </p:cNvSpPr>
          <p:nvPr/>
        </p:nvSpPr>
        <p:spPr bwMode="auto">
          <a:xfrm>
            <a:off x="9336088" y="2743200"/>
            <a:ext cx="0" cy="1049338"/>
          </a:xfrm>
          <a:prstGeom prst="line">
            <a:avLst/>
          </a:prstGeom>
          <a:noFill/>
          <a:ln w="9525">
            <a:no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892" name="Line 4"/>
          <p:cNvSpPr>
            <a:spLocks noChangeShapeType="1"/>
          </p:cNvSpPr>
          <p:nvPr/>
        </p:nvSpPr>
        <p:spPr bwMode="auto">
          <a:xfrm>
            <a:off x="1271588" y="2743200"/>
            <a:ext cx="8064500" cy="0"/>
          </a:xfrm>
          <a:prstGeom prst="line">
            <a:avLst/>
          </a:prstGeom>
          <a:noFill/>
          <a:ln w="9525">
            <a:no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nvGrpSpPr>
          <p:cNvPr id="2" name="Group 5"/>
          <p:cNvGrpSpPr>
            <a:grpSpLocks/>
          </p:cNvGrpSpPr>
          <p:nvPr/>
        </p:nvGrpSpPr>
        <p:grpSpPr bwMode="auto">
          <a:xfrm>
            <a:off x="-74611" y="2743200"/>
            <a:ext cx="9218613" cy="1049338"/>
            <a:chOff x="-47" y="1728"/>
            <a:chExt cx="5807" cy="661"/>
          </a:xfrm>
        </p:grpSpPr>
        <p:sp>
          <p:nvSpPr>
            <p:cNvPr id="293894" name="Line 6"/>
            <p:cNvSpPr>
              <a:spLocks noChangeShapeType="1"/>
            </p:cNvSpPr>
            <p:nvPr/>
          </p:nvSpPr>
          <p:spPr bwMode="auto">
            <a:xfrm>
              <a:off x="96" y="1728"/>
              <a:ext cx="705" cy="0"/>
            </a:xfrm>
            <a:prstGeom prst="line">
              <a:avLst/>
            </a:prstGeom>
            <a:noFill/>
            <a:ln w="12700">
              <a:solidFill>
                <a:srgbClr val="3366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895" name="Line 7"/>
            <p:cNvSpPr>
              <a:spLocks noChangeShapeType="1"/>
            </p:cNvSpPr>
            <p:nvPr/>
          </p:nvSpPr>
          <p:spPr bwMode="auto">
            <a:xfrm>
              <a:off x="96" y="2389"/>
              <a:ext cx="705" cy="0"/>
            </a:xfrm>
            <a:prstGeom prst="line">
              <a:avLst/>
            </a:prstGeom>
            <a:noFill/>
            <a:ln w="12700">
              <a:solidFill>
                <a:srgbClr val="660066"/>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896" name="Line 8"/>
            <p:cNvSpPr>
              <a:spLocks noChangeShapeType="1"/>
            </p:cNvSpPr>
            <p:nvPr/>
          </p:nvSpPr>
          <p:spPr bwMode="auto">
            <a:xfrm>
              <a:off x="801" y="2064"/>
              <a:ext cx="0" cy="325"/>
            </a:xfrm>
            <a:prstGeom prst="line">
              <a:avLst/>
            </a:prstGeom>
            <a:noFill/>
            <a:ln w="12700">
              <a:solidFill>
                <a:srgbClr val="FF33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897" name="Line 9"/>
            <p:cNvSpPr>
              <a:spLocks noChangeShapeType="1"/>
            </p:cNvSpPr>
            <p:nvPr/>
          </p:nvSpPr>
          <p:spPr bwMode="auto">
            <a:xfrm>
              <a:off x="1392" y="2064"/>
              <a:ext cx="0" cy="325"/>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898" name="Line 10"/>
            <p:cNvSpPr>
              <a:spLocks noChangeShapeType="1"/>
            </p:cNvSpPr>
            <p:nvPr/>
          </p:nvSpPr>
          <p:spPr bwMode="auto">
            <a:xfrm>
              <a:off x="2004" y="2064"/>
              <a:ext cx="0" cy="325"/>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899" name="Line 11"/>
            <p:cNvSpPr>
              <a:spLocks noChangeShapeType="1"/>
            </p:cNvSpPr>
            <p:nvPr/>
          </p:nvSpPr>
          <p:spPr bwMode="auto">
            <a:xfrm>
              <a:off x="2620" y="2064"/>
              <a:ext cx="0" cy="325"/>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00" name="Line 12"/>
            <p:cNvSpPr>
              <a:spLocks noChangeShapeType="1"/>
            </p:cNvSpPr>
            <p:nvPr/>
          </p:nvSpPr>
          <p:spPr bwMode="auto">
            <a:xfrm>
              <a:off x="801" y="1728"/>
              <a:ext cx="0" cy="336"/>
            </a:xfrm>
            <a:prstGeom prst="line">
              <a:avLst/>
            </a:prstGeom>
            <a:noFill/>
            <a:ln w="12700">
              <a:solidFill>
                <a:srgbClr val="3366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01" name="Rectangle 13"/>
            <p:cNvSpPr>
              <a:spLocks noChangeArrowheads="1"/>
            </p:cNvSpPr>
            <p:nvPr/>
          </p:nvSpPr>
          <p:spPr bwMode="auto">
            <a:xfrm>
              <a:off x="4967" y="2064"/>
              <a:ext cx="793"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400" b="1">
                  <a:solidFill>
                    <a:srgbClr val="FFFFFF"/>
                  </a:solidFill>
                  <a:cs typeface="Arial" charset="0"/>
                </a:rPr>
                <a:t>Time (months)</a:t>
              </a:r>
              <a:endParaRPr lang="en-US" sz="1400" b="1">
                <a:solidFill>
                  <a:srgbClr val="FFFFFF"/>
                </a:solidFill>
              </a:endParaRPr>
            </a:p>
          </p:txBody>
        </p:sp>
        <p:sp>
          <p:nvSpPr>
            <p:cNvPr id="293902" name="Rectangle 14"/>
            <p:cNvSpPr>
              <a:spLocks noChangeArrowheads="1"/>
            </p:cNvSpPr>
            <p:nvPr/>
          </p:nvSpPr>
          <p:spPr bwMode="auto">
            <a:xfrm>
              <a:off x="4376" y="2064"/>
              <a:ext cx="591"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6</a:t>
              </a:r>
              <a:endParaRPr lang="en-US" sz="1200" b="1">
                <a:solidFill>
                  <a:srgbClr val="FFFFFF"/>
                </a:solidFill>
              </a:endParaRPr>
            </a:p>
          </p:txBody>
        </p:sp>
        <p:sp>
          <p:nvSpPr>
            <p:cNvPr id="293903" name="Rectangle 15"/>
            <p:cNvSpPr>
              <a:spLocks noChangeArrowheads="1"/>
            </p:cNvSpPr>
            <p:nvPr/>
          </p:nvSpPr>
          <p:spPr bwMode="auto">
            <a:xfrm>
              <a:off x="3760" y="2064"/>
              <a:ext cx="616"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5</a:t>
              </a:r>
              <a:endParaRPr lang="en-US" sz="1200" b="1">
                <a:solidFill>
                  <a:srgbClr val="FFFFFF"/>
                </a:solidFill>
              </a:endParaRPr>
            </a:p>
          </p:txBody>
        </p:sp>
        <p:sp>
          <p:nvSpPr>
            <p:cNvPr id="293904" name="Rectangle 16"/>
            <p:cNvSpPr>
              <a:spLocks noChangeArrowheads="1"/>
            </p:cNvSpPr>
            <p:nvPr/>
          </p:nvSpPr>
          <p:spPr bwMode="auto">
            <a:xfrm>
              <a:off x="3144" y="2064"/>
              <a:ext cx="616"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4</a:t>
              </a:r>
              <a:endParaRPr lang="en-US" sz="1200" b="1">
                <a:solidFill>
                  <a:srgbClr val="FFFFFF"/>
                </a:solidFill>
              </a:endParaRPr>
            </a:p>
          </p:txBody>
        </p:sp>
        <p:sp>
          <p:nvSpPr>
            <p:cNvPr id="293905" name="Rectangle 17"/>
            <p:cNvSpPr>
              <a:spLocks noChangeArrowheads="1"/>
            </p:cNvSpPr>
            <p:nvPr/>
          </p:nvSpPr>
          <p:spPr bwMode="auto">
            <a:xfrm>
              <a:off x="2602" y="2064"/>
              <a:ext cx="616"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3</a:t>
              </a:r>
              <a:endParaRPr lang="en-US" sz="1200" b="1">
                <a:solidFill>
                  <a:srgbClr val="FFFFFF"/>
                </a:solidFill>
              </a:endParaRPr>
            </a:p>
          </p:txBody>
        </p:sp>
        <p:sp>
          <p:nvSpPr>
            <p:cNvPr id="293906" name="Rectangle 18"/>
            <p:cNvSpPr>
              <a:spLocks noChangeArrowheads="1"/>
            </p:cNvSpPr>
            <p:nvPr/>
          </p:nvSpPr>
          <p:spPr bwMode="auto">
            <a:xfrm>
              <a:off x="1986" y="2064"/>
              <a:ext cx="616"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2</a:t>
              </a:r>
              <a:endParaRPr lang="en-US" sz="1200" b="1">
                <a:solidFill>
                  <a:srgbClr val="FFFFFF"/>
                </a:solidFill>
              </a:endParaRPr>
            </a:p>
          </p:txBody>
        </p:sp>
        <p:sp>
          <p:nvSpPr>
            <p:cNvPr id="293907" name="Rectangle 19"/>
            <p:cNvSpPr>
              <a:spLocks noChangeArrowheads="1"/>
            </p:cNvSpPr>
            <p:nvPr/>
          </p:nvSpPr>
          <p:spPr bwMode="auto">
            <a:xfrm>
              <a:off x="1344" y="2064"/>
              <a:ext cx="629"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1</a:t>
              </a:r>
              <a:endParaRPr lang="en-US" sz="1200" b="1">
                <a:solidFill>
                  <a:srgbClr val="FFFFFF"/>
                </a:solidFill>
              </a:endParaRPr>
            </a:p>
          </p:txBody>
        </p:sp>
        <p:sp>
          <p:nvSpPr>
            <p:cNvPr id="293908" name="Rectangle 20"/>
            <p:cNvSpPr>
              <a:spLocks noChangeArrowheads="1"/>
            </p:cNvSpPr>
            <p:nvPr/>
          </p:nvSpPr>
          <p:spPr bwMode="auto">
            <a:xfrm>
              <a:off x="754" y="2064"/>
              <a:ext cx="603" cy="325"/>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0</a:t>
              </a:r>
              <a:endParaRPr lang="en-US" sz="1200" b="1">
                <a:solidFill>
                  <a:srgbClr val="FFFFFF"/>
                </a:solidFill>
              </a:endParaRPr>
            </a:p>
          </p:txBody>
        </p:sp>
        <p:sp>
          <p:nvSpPr>
            <p:cNvPr id="293909" name="Rectangle 21"/>
            <p:cNvSpPr>
              <a:spLocks noChangeArrowheads="1"/>
            </p:cNvSpPr>
            <p:nvPr/>
          </p:nvSpPr>
          <p:spPr bwMode="auto">
            <a:xfrm>
              <a:off x="0" y="2064"/>
              <a:ext cx="801" cy="325"/>
            </a:xfrm>
            <a:prstGeom prst="rect">
              <a:avLst/>
            </a:prstGeom>
            <a:noFill/>
            <a:ln w="38100">
              <a:solidFill>
                <a:srgbClr val="FF3300"/>
              </a:solidFill>
              <a:miter lim="800000"/>
              <a:headEnd/>
              <a:tailEnd/>
            </a:ln>
            <a:effectLst/>
          </p:spPr>
          <p:txBody>
            <a:bodyPr anchor="b"/>
            <a:lstStyle/>
            <a:p>
              <a:pPr algn="r" eaLnBrk="0" fontAlgn="b" hangingPunct="0">
                <a:spcBef>
                  <a:spcPct val="20000"/>
                </a:spcBef>
                <a:buClr>
                  <a:srgbClr val="FFFF00"/>
                </a:buClr>
                <a:buSzPct val="75000"/>
                <a:buFont typeface="Monotype Sorts" pitchFamily="2" charset="2"/>
                <a:buNone/>
              </a:pPr>
              <a:r>
                <a:rPr lang="en-US" sz="1400" b="1" u="sng" dirty="0">
                  <a:solidFill>
                    <a:srgbClr val="FFFFFF"/>
                  </a:solidFill>
                  <a:cs typeface="Arial" charset="0"/>
                </a:rPr>
                <a:t>Production</a:t>
              </a:r>
            </a:p>
            <a:p>
              <a:pPr algn="r" eaLnBrk="0" fontAlgn="b" hangingPunct="0">
                <a:spcBef>
                  <a:spcPct val="20000"/>
                </a:spcBef>
                <a:buClr>
                  <a:srgbClr val="FFFF00"/>
                </a:buClr>
                <a:buSzPct val="75000"/>
                <a:buFont typeface="Monotype Sorts" pitchFamily="2" charset="2"/>
                <a:buNone/>
              </a:pPr>
              <a:endParaRPr lang="en-US" sz="900" b="1" dirty="0">
                <a:solidFill>
                  <a:srgbClr val="FFFFFF"/>
                </a:solidFill>
                <a:cs typeface="Arial" charset="0"/>
              </a:endParaRPr>
            </a:p>
          </p:txBody>
        </p:sp>
        <p:sp>
          <p:nvSpPr>
            <p:cNvPr id="293910" name="Rectangle 22"/>
            <p:cNvSpPr>
              <a:spLocks noChangeArrowheads="1"/>
            </p:cNvSpPr>
            <p:nvPr/>
          </p:nvSpPr>
          <p:spPr bwMode="auto">
            <a:xfrm>
              <a:off x="0" y="1728"/>
              <a:ext cx="801" cy="336"/>
            </a:xfrm>
            <a:prstGeom prst="rect">
              <a:avLst/>
            </a:prstGeom>
            <a:noFill/>
            <a:ln w="38100">
              <a:solidFill>
                <a:srgbClr val="FF3300"/>
              </a:solidFill>
              <a:miter lim="800000"/>
              <a:headEnd/>
              <a:tailEnd/>
            </a:ln>
            <a:effectLst/>
          </p:spPr>
          <p:txBody>
            <a:bodyPr anchor="b"/>
            <a:lstStyle/>
            <a:p>
              <a:pPr algn="r" eaLnBrk="0" fontAlgn="b" hangingPunct="0">
                <a:spcBef>
                  <a:spcPct val="20000"/>
                </a:spcBef>
                <a:buClr>
                  <a:srgbClr val="FFFF00"/>
                </a:buClr>
                <a:buSzPct val="75000"/>
                <a:buFont typeface="Monotype Sorts" pitchFamily="2" charset="2"/>
                <a:buNone/>
              </a:pPr>
              <a:r>
                <a:rPr lang="en-US" sz="1400" b="1" u="sng" dirty="0">
                  <a:solidFill>
                    <a:srgbClr val="FFFFFF"/>
                  </a:solidFill>
                  <a:cs typeface="Arial" charset="0"/>
                </a:rPr>
                <a:t>Perception</a:t>
              </a:r>
              <a:endParaRPr lang="en-US" sz="1400" b="1" u="sng" dirty="0">
                <a:solidFill>
                  <a:srgbClr val="FFFFFF"/>
                </a:solidFill>
              </a:endParaRPr>
            </a:p>
          </p:txBody>
        </p:sp>
        <p:sp>
          <p:nvSpPr>
            <p:cNvPr id="293911" name="Line 23"/>
            <p:cNvSpPr>
              <a:spLocks noChangeShapeType="1"/>
            </p:cNvSpPr>
            <p:nvPr/>
          </p:nvSpPr>
          <p:spPr bwMode="auto">
            <a:xfrm>
              <a:off x="3115" y="2064"/>
              <a:ext cx="0" cy="325"/>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12" name="Line 24"/>
            <p:cNvSpPr>
              <a:spLocks noChangeShapeType="1"/>
            </p:cNvSpPr>
            <p:nvPr/>
          </p:nvSpPr>
          <p:spPr bwMode="auto">
            <a:xfrm>
              <a:off x="3738" y="2064"/>
              <a:ext cx="0" cy="325"/>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13" name="Line 25"/>
            <p:cNvSpPr>
              <a:spLocks noChangeShapeType="1"/>
            </p:cNvSpPr>
            <p:nvPr/>
          </p:nvSpPr>
          <p:spPr bwMode="auto">
            <a:xfrm>
              <a:off x="4354" y="2064"/>
              <a:ext cx="0" cy="325"/>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14" name="Line 26"/>
            <p:cNvSpPr>
              <a:spLocks noChangeShapeType="1"/>
            </p:cNvSpPr>
            <p:nvPr/>
          </p:nvSpPr>
          <p:spPr bwMode="auto">
            <a:xfrm>
              <a:off x="4945" y="2064"/>
              <a:ext cx="0" cy="325"/>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15" name="Line 27"/>
            <p:cNvSpPr>
              <a:spLocks noChangeShapeType="1"/>
            </p:cNvSpPr>
            <p:nvPr/>
          </p:nvSpPr>
          <p:spPr bwMode="auto">
            <a:xfrm>
              <a:off x="-47" y="2064"/>
              <a:ext cx="4992" cy="0"/>
            </a:xfrm>
            <a:prstGeom prst="line">
              <a:avLst/>
            </a:prstGeom>
            <a:noFill/>
            <a:ln w="38100">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3" name="Group 28"/>
          <p:cNvGrpSpPr>
            <a:grpSpLocks/>
          </p:cNvGrpSpPr>
          <p:nvPr/>
        </p:nvGrpSpPr>
        <p:grpSpPr bwMode="auto">
          <a:xfrm>
            <a:off x="1219200" y="914400"/>
            <a:ext cx="7391400" cy="381000"/>
            <a:chOff x="768" y="576"/>
            <a:chExt cx="4656" cy="240"/>
          </a:xfrm>
        </p:grpSpPr>
        <p:sp>
          <p:nvSpPr>
            <p:cNvPr id="293917" name="Line 29"/>
            <p:cNvSpPr>
              <a:spLocks noChangeShapeType="1"/>
            </p:cNvSpPr>
            <p:nvPr/>
          </p:nvSpPr>
          <p:spPr bwMode="auto">
            <a:xfrm>
              <a:off x="828" y="816"/>
              <a:ext cx="4596" cy="0"/>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18" name="Text Box 30"/>
            <p:cNvSpPr txBox="1">
              <a:spLocks noChangeArrowheads="1"/>
            </p:cNvSpPr>
            <p:nvPr/>
          </p:nvSpPr>
          <p:spPr bwMode="auto">
            <a:xfrm>
              <a:off x="768" y="576"/>
              <a:ext cx="1791" cy="212"/>
            </a:xfrm>
            <a:prstGeom prst="rect">
              <a:avLst/>
            </a:prstGeom>
            <a:noFill/>
            <a:ln w="9525">
              <a:no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600" b="1" dirty="0">
                  <a:solidFill>
                    <a:srgbClr val="FFFFFF"/>
                  </a:solidFill>
                </a:rPr>
                <a:t>SENSORY LEARNING</a:t>
              </a:r>
            </a:p>
          </p:txBody>
        </p:sp>
      </p:grpSp>
      <p:grpSp>
        <p:nvGrpSpPr>
          <p:cNvPr id="4" name="Group 31"/>
          <p:cNvGrpSpPr>
            <a:grpSpLocks/>
          </p:cNvGrpSpPr>
          <p:nvPr/>
        </p:nvGrpSpPr>
        <p:grpSpPr bwMode="auto">
          <a:xfrm>
            <a:off x="2743200" y="3962400"/>
            <a:ext cx="3124200" cy="1620838"/>
            <a:chOff x="1728" y="2496"/>
            <a:chExt cx="1968" cy="1021"/>
          </a:xfrm>
        </p:grpSpPr>
        <p:sp>
          <p:nvSpPr>
            <p:cNvPr id="293920" name="Line 32"/>
            <p:cNvSpPr>
              <a:spLocks noChangeShapeType="1"/>
            </p:cNvSpPr>
            <p:nvPr/>
          </p:nvSpPr>
          <p:spPr bwMode="auto">
            <a:xfrm flipV="1">
              <a:off x="2640" y="2496"/>
              <a:ext cx="0" cy="624"/>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21" name="Text Box 33"/>
            <p:cNvSpPr txBox="1">
              <a:spLocks noChangeArrowheads="1"/>
            </p:cNvSpPr>
            <p:nvPr/>
          </p:nvSpPr>
          <p:spPr bwMode="auto">
            <a:xfrm>
              <a:off x="1728" y="3120"/>
              <a:ext cx="1968" cy="397"/>
            </a:xfrm>
            <a:prstGeom prst="rect">
              <a:avLst/>
            </a:prstGeom>
            <a:noFill/>
            <a:ln w="38100">
              <a:solidFill>
                <a:srgbClr val="FF3300"/>
              </a:solidFill>
              <a:miter lim="800000"/>
              <a:headEnd/>
              <a:tailEnd/>
            </a:ln>
            <a:effectLst/>
          </p:spPr>
          <p:txBody>
            <a:bodyPr>
              <a:spAutoFit/>
            </a:bodyPr>
            <a:lstStyle/>
            <a:p>
              <a:pPr algn="ctr" eaLnBrk="0" hangingPunct="0">
                <a:spcBef>
                  <a:spcPct val="50000"/>
                </a:spcBef>
                <a:buClr>
                  <a:srgbClr val="0000FF"/>
                </a:buClr>
                <a:buSzPct val="75000"/>
                <a:buFont typeface="Monotype Sorts" pitchFamily="2" charset="2"/>
                <a:buNone/>
              </a:pPr>
              <a:r>
                <a:rPr lang="en-US" sz="1400" b="1">
                  <a:solidFill>
                    <a:srgbClr val="FFFFFF"/>
                  </a:solidFill>
                </a:rPr>
                <a:t>INFANTS PRODUCE</a:t>
              </a:r>
            </a:p>
            <a:p>
              <a:pPr algn="ctr" eaLnBrk="0" hangingPunct="0">
                <a:spcBef>
                  <a:spcPct val="50000"/>
                </a:spcBef>
                <a:buClr>
                  <a:srgbClr val="0000FF"/>
                </a:buClr>
                <a:buSzPct val="75000"/>
                <a:buFont typeface="Monotype Sorts" pitchFamily="2" charset="2"/>
                <a:buNone/>
              </a:pPr>
              <a:r>
                <a:rPr lang="en-US" sz="1400" b="1">
                  <a:solidFill>
                    <a:srgbClr val="FFFFFF"/>
                  </a:solidFill>
                </a:rPr>
                <a:t> VOWEL-LIKE SOUNDS</a:t>
              </a:r>
            </a:p>
          </p:txBody>
        </p:sp>
      </p:grpSp>
      <p:grpSp>
        <p:nvGrpSpPr>
          <p:cNvPr id="5" name="Group 34"/>
          <p:cNvGrpSpPr>
            <a:grpSpLocks/>
          </p:cNvGrpSpPr>
          <p:nvPr/>
        </p:nvGrpSpPr>
        <p:grpSpPr bwMode="auto">
          <a:xfrm>
            <a:off x="1219200" y="1905005"/>
            <a:ext cx="5029200" cy="2581275"/>
            <a:chOff x="768" y="1200"/>
            <a:chExt cx="3168" cy="1626"/>
          </a:xfrm>
        </p:grpSpPr>
        <p:sp>
          <p:nvSpPr>
            <p:cNvPr id="293923" name="Line 35"/>
            <p:cNvSpPr>
              <a:spLocks noChangeShapeType="1"/>
            </p:cNvSpPr>
            <p:nvPr/>
          </p:nvSpPr>
          <p:spPr bwMode="auto">
            <a:xfrm>
              <a:off x="768" y="2400"/>
              <a:ext cx="1872" cy="0"/>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24" name="Text Box 36"/>
            <p:cNvSpPr txBox="1">
              <a:spLocks noChangeArrowheads="1"/>
            </p:cNvSpPr>
            <p:nvPr/>
          </p:nvSpPr>
          <p:spPr bwMode="auto">
            <a:xfrm>
              <a:off x="912" y="2496"/>
              <a:ext cx="1440" cy="330"/>
            </a:xfrm>
            <a:prstGeom prst="rect">
              <a:avLst/>
            </a:prstGeom>
            <a:noFill/>
            <a:ln w="38100">
              <a:solidFill>
                <a:srgbClr val="FF3300"/>
              </a:solidFill>
              <a:miter lim="800000"/>
              <a:headEnd/>
              <a:tailEnd/>
            </a:ln>
            <a:effectLst/>
          </p:spPr>
          <p:txBody>
            <a:bodyPr>
              <a:spAutoFit/>
            </a:bodyPr>
            <a:lstStyle/>
            <a:p>
              <a:pPr algn="ctr" eaLnBrk="0" hangingPunct="0">
                <a:spcBef>
                  <a:spcPct val="50000"/>
                </a:spcBef>
                <a:buClr>
                  <a:srgbClr val="0000FF"/>
                </a:buClr>
                <a:buSzPct val="75000"/>
                <a:buFont typeface="Monotype Sorts" pitchFamily="2" charset="2"/>
                <a:buNone/>
              </a:pPr>
              <a:r>
                <a:rPr lang="en-US" sz="1400" b="1">
                  <a:solidFill>
                    <a:srgbClr val="FFFFFF"/>
                  </a:solidFill>
                </a:rPr>
                <a:t>INFANTS PRODUCE           NON-SPEECH SOUNDS</a:t>
              </a:r>
            </a:p>
          </p:txBody>
        </p:sp>
        <p:sp>
          <p:nvSpPr>
            <p:cNvPr id="293925" name="Line 37"/>
            <p:cNvSpPr>
              <a:spLocks noChangeShapeType="1"/>
            </p:cNvSpPr>
            <p:nvPr/>
          </p:nvSpPr>
          <p:spPr bwMode="auto">
            <a:xfrm>
              <a:off x="816" y="1824"/>
              <a:ext cx="3120" cy="0"/>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3926" name="Text Box 38"/>
            <p:cNvSpPr txBox="1">
              <a:spLocks noChangeArrowheads="1"/>
            </p:cNvSpPr>
            <p:nvPr/>
          </p:nvSpPr>
          <p:spPr bwMode="auto">
            <a:xfrm>
              <a:off x="768" y="1200"/>
              <a:ext cx="2016" cy="465"/>
            </a:xfrm>
            <a:prstGeom prst="rect">
              <a:avLst/>
            </a:prstGeom>
            <a:noFill/>
            <a:ln w="38100">
              <a:solidFill>
                <a:srgbClr val="FF3300"/>
              </a:solidFill>
              <a:miter lim="800000"/>
              <a:headEnd/>
              <a:tailEnd/>
            </a:ln>
            <a:effectLst/>
          </p:spPr>
          <p:txBody>
            <a:bodyPr>
              <a:spAutoFit/>
            </a:bodyPr>
            <a:lstStyle/>
            <a:p>
              <a:pPr algn="ctr" eaLnBrk="0" hangingPunct="0">
                <a:spcBef>
                  <a:spcPct val="50000"/>
                </a:spcBef>
                <a:buClr>
                  <a:srgbClr val="0000FF"/>
                </a:buClr>
                <a:buSzPct val="75000"/>
                <a:buFont typeface="Monotype Sorts" pitchFamily="2" charset="2"/>
                <a:buNone/>
              </a:pPr>
              <a:r>
                <a:rPr lang="en-US" sz="1400" b="1">
                  <a:solidFill>
                    <a:srgbClr val="FFFFFF"/>
                  </a:solidFill>
                </a:rPr>
                <a:t>INFANTS DISCRIMINATE PHONETIC CONTRASTS OF ALL LANGUAGES</a:t>
              </a:r>
            </a:p>
          </p:txBody>
        </p:sp>
      </p:grpSp>
      <p:grpSp>
        <p:nvGrpSpPr>
          <p:cNvPr id="6" name="Group 39"/>
          <p:cNvGrpSpPr>
            <a:grpSpLocks/>
          </p:cNvGrpSpPr>
          <p:nvPr/>
        </p:nvGrpSpPr>
        <p:grpSpPr bwMode="auto">
          <a:xfrm>
            <a:off x="4572000" y="1676400"/>
            <a:ext cx="2438400" cy="1447800"/>
            <a:chOff x="2880" y="1056"/>
            <a:chExt cx="1536" cy="912"/>
          </a:xfrm>
        </p:grpSpPr>
        <p:sp>
          <p:nvSpPr>
            <p:cNvPr id="293928" name="Text Box 40"/>
            <p:cNvSpPr txBox="1">
              <a:spLocks noChangeArrowheads="1"/>
            </p:cNvSpPr>
            <p:nvPr/>
          </p:nvSpPr>
          <p:spPr bwMode="auto">
            <a:xfrm>
              <a:off x="2880" y="1056"/>
              <a:ext cx="1344" cy="601"/>
            </a:xfrm>
            <a:prstGeom prst="rect">
              <a:avLst/>
            </a:prstGeom>
            <a:noFill/>
            <a:ln w="38100">
              <a:solidFill>
                <a:srgbClr val="FF3300"/>
              </a:solidFill>
              <a:miter lim="800000"/>
              <a:headEnd/>
              <a:tailEnd/>
            </a:ln>
            <a:effectLst/>
          </p:spPr>
          <p:txBody>
            <a:bodyPr>
              <a:spAutoFit/>
            </a:bodyPr>
            <a:lstStyle/>
            <a:p>
              <a:pPr algn="ctr" eaLnBrk="0" hangingPunct="0">
                <a:spcBef>
                  <a:spcPct val="50000"/>
                </a:spcBef>
                <a:buClr>
                  <a:srgbClr val="0000FF"/>
                </a:buClr>
                <a:buSzPct val="75000"/>
                <a:buFont typeface="Monotype Sorts" pitchFamily="2" charset="2"/>
                <a:buNone/>
              </a:pPr>
              <a:r>
                <a:rPr lang="en-US" sz="1400" b="1">
                  <a:solidFill>
                    <a:srgbClr val="FFFFFF"/>
                  </a:solidFill>
                </a:rPr>
                <a:t>STATISTICAL LEARNING (DISTRIBUTIONAL FREQUENCIES)</a:t>
              </a:r>
            </a:p>
          </p:txBody>
        </p:sp>
        <p:sp>
          <p:nvSpPr>
            <p:cNvPr id="293929" name="Line 41"/>
            <p:cNvSpPr>
              <a:spLocks noChangeShapeType="1"/>
            </p:cNvSpPr>
            <p:nvPr/>
          </p:nvSpPr>
          <p:spPr bwMode="auto">
            <a:xfrm>
              <a:off x="4224" y="1680"/>
              <a:ext cx="192" cy="288"/>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7" name="Group 42"/>
          <p:cNvGrpSpPr>
            <a:grpSpLocks/>
          </p:cNvGrpSpPr>
          <p:nvPr/>
        </p:nvGrpSpPr>
        <p:grpSpPr bwMode="auto">
          <a:xfrm>
            <a:off x="6781800" y="1752600"/>
            <a:ext cx="2209800" cy="1371600"/>
            <a:chOff x="4272" y="1104"/>
            <a:chExt cx="1392" cy="864"/>
          </a:xfrm>
        </p:grpSpPr>
        <p:sp>
          <p:nvSpPr>
            <p:cNvPr id="293931" name="Text Box 43"/>
            <p:cNvSpPr txBox="1">
              <a:spLocks noChangeArrowheads="1"/>
            </p:cNvSpPr>
            <p:nvPr/>
          </p:nvSpPr>
          <p:spPr bwMode="auto">
            <a:xfrm>
              <a:off x="4272" y="1104"/>
              <a:ext cx="1392" cy="465"/>
            </a:xfrm>
            <a:prstGeom prst="rect">
              <a:avLst/>
            </a:prstGeom>
            <a:noFill/>
            <a:ln w="38100">
              <a:solidFill>
                <a:srgbClr val="FF3300"/>
              </a:solidFill>
              <a:miter lim="800000"/>
              <a:headEnd/>
              <a:tailEnd/>
            </a:ln>
            <a:effectLst/>
          </p:spPr>
          <p:txBody>
            <a:bodyPr>
              <a:spAutoFit/>
            </a:bodyPr>
            <a:lstStyle/>
            <a:p>
              <a:pPr algn="ctr" eaLnBrk="0" hangingPunct="0">
                <a:spcBef>
                  <a:spcPct val="50000"/>
                </a:spcBef>
                <a:buClr>
                  <a:srgbClr val="0000FF"/>
                </a:buClr>
                <a:buSzPct val="75000"/>
                <a:buFont typeface="Monotype Sorts" pitchFamily="2" charset="2"/>
                <a:buNone/>
              </a:pPr>
              <a:r>
                <a:rPr lang="en-US" sz="1400" b="1">
                  <a:solidFill>
                    <a:srgbClr val="FFFFFF"/>
                  </a:solidFill>
                </a:rPr>
                <a:t>LANGUAGE-SPECIFIC PERCEPTION FOR VOWELS</a:t>
              </a:r>
            </a:p>
          </p:txBody>
        </p:sp>
        <p:sp>
          <p:nvSpPr>
            <p:cNvPr id="293932" name="Line 44"/>
            <p:cNvSpPr>
              <a:spLocks noChangeShapeType="1"/>
            </p:cNvSpPr>
            <p:nvPr/>
          </p:nvSpPr>
          <p:spPr bwMode="auto">
            <a:xfrm>
              <a:off x="4512" y="1584"/>
              <a:ext cx="0" cy="384"/>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sp>
        <p:nvSpPr>
          <p:cNvPr id="293933" name="Rectangle 45"/>
          <p:cNvSpPr>
            <a:spLocks noChangeArrowheads="1"/>
          </p:cNvSpPr>
          <p:nvPr/>
        </p:nvSpPr>
        <p:spPr bwMode="auto">
          <a:xfrm>
            <a:off x="0" y="5791206"/>
            <a:ext cx="8763000" cy="519113"/>
          </a:xfrm>
          <a:prstGeom prst="rect">
            <a:avLst/>
          </a:prstGeom>
          <a:noFill/>
          <a:ln w="9525">
            <a:no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2800" b="1" dirty="0">
                <a:solidFill>
                  <a:srgbClr val="FFFFFF"/>
                </a:solidFill>
              </a:rPr>
              <a:t>UNIVERSAL SPEECH </a:t>
            </a:r>
            <a:r>
              <a:rPr lang="en-US" sz="2800" b="1" u="sng" dirty="0">
                <a:solidFill>
                  <a:srgbClr val="FFFFFF"/>
                </a:solidFill>
              </a:rPr>
              <a:t>PRODUCTION</a:t>
            </a:r>
            <a:r>
              <a:rPr lang="en-US" sz="2800" b="1" dirty="0">
                <a:solidFill>
                  <a:srgbClr val="FFFFFF"/>
                </a:solidFill>
              </a:rPr>
              <a:t>: 0-6 MONTHS</a:t>
            </a:r>
          </a:p>
        </p:txBody>
      </p:sp>
      <p:sp>
        <p:nvSpPr>
          <p:cNvPr id="293934" name="Text Box 46"/>
          <p:cNvSpPr txBox="1">
            <a:spLocks noChangeArrowheads="1"/>
          </p:cNvSpPr>
          <p:nvPr/>
        </p:nvSpPr>
        <p:spPr bwMode="auto">
          <a:xfrm>
            <a:off x="8077200" y="6553202"/>
            <a:ext cx="1066800" cy="523220"/>
          </a:xfrm>
          <a:prstGeom prst="rect">
            <a:avLst/>
          </a:prstGeom>
          <a:noFill/>
          <a:ln w="9525">
            <a:no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400" dirty="0" smtClean="0">
                <a:solidFill>
                  <a:srgbClr val="FFFFFF"/>
                </a:solidFill>
              </a:rPr>
              <a:t>(</a:t>
            </a:r>
            <a:r>
              <a:rPr lang="en-US" sz="1400" dirty="0" err="1" smtClean="0">
                <a:solidFill>
                  <a:srgbClr val="FFFFFF"/>
                </a:solidFill>
              </a:rPr>
              <a:t>Kuhl</a:t>
            </a:r>
            <a:r>
              <a:rPr lang="en-US" sz="1400" dirty="0">
                <a:solidFill>
                  <a:srgbClr val="FFFFFF"/>
                </a:solidFill>
              </a:rPr>
              <a:t>, </a:t>
            </a:r>
            <a:r>
              <a:rPr lang="en-US" sz="1400" dirty="0" smtClean="0">
                <a:solidFill>
                  <a:srgbClr val="FFFFFF"/>
                </a:solidFill>
              </a:rPr>
              <a:t>2004)</a:t>
            </a:r>
            <a:endParaRPr lang="en-US" sz="1400" dirty="0">
              <a:solidFill>
                <a:srgbClr val="FFFFFF"/>
              </a:solidFill>
            </a:endParaRPr>
          </a:p>
        </p:txBody>
      </p:sp>
    </p:spTree>
    <p:extLst>
      <p:ext uri="{BB962C8B-B14F-4D97-AF65-F5344CB8AC3E}">
        <p14:creationId xmlns:p14="http://schemas.microsoft.com/office/powerpoint/2010/main" val="284779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extLst>
      <p:ext uri="{BB962C8B-B14F-4D97-AF65-F5344CB8AC3E}">
        <p14:creationId xmlns:p14="http://schemas.microsoft.com/office/powerpoint/2010/main" val="370270094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p:cNvSpPr>
            <a:spLocks noGrp="1" noChangeArrowheads="1"/>
          </p:cNvSpPr>
          <p:nvPr>
            <p:ph type="title" idx="4294967295"/>
          </p:nvPr>
        </p:nvSpPr>
        <p:spPr>
          <a:xfrm>
            <a:off x="1143000" y="228600"/>
            <a:ext cx="7687733" cy="838200"/>
          </a:xfrm>
        </p:spPr>
        <p:txBody>
          <a:bodyPr/>
          <a:lstStyle/>
          <a:p>
            <a:pPr>
              <a:defRPr/>
            </a:pPr>
            <a:r>
              <a:rPr lang="en-US" sz="4000" dirty="0" smtClean="0"/>
              <a:t>Neurons</a:t>
            </a:r>
            <a:r>
              <a:rPr lang="en-US" dirty="0" smtClean="0"/>
              <a:t> </a:t>
            </a:r>
            <a:r>
              <a:rPr lang="en-US" sz="3600" b="1" dirty="0" smtClean="0"/>
              <a:t>- </a:t>
            </a:r>
            <a:r>
              <a:rPr lang="en-US" sz="3600" dirty="0" smtClean="0"/>
              <a:t>How the Brain Works</a:t>
            </a:r>
          </a:p>
        </p:txBody>
      </p:sp>
      <p:sp>
        <p:nvSpPr>
          <p:cNvPr id="156675" name="Rectangle 3"/>
          <p:cNvSpPr>
            <a:spLocks noGrp="1" noChangeArrowheads="1"/>
          </p:cNvSpPr>
          <p:nvPr>
            <p:ph idx="4294967295"/>
          </p:nvPr>
        </p:nvSpPr>
        <p:spPr>
          <a:xfrm>
            <a:off x="1778000" y="990600"/>
            <a:ext cx="7518400" cy="5257800"/>
          </a:xfrm>
        </p:spPr>
        <p:txBody>
          <a:bodyPr>
            <a:normAutofit fontScale="92500" lnSpcReduction="10000"/>
          </a:bodyPr>
          <a:lstStyle/>
          <a:p>
            <a:pPr marL="0" indent="0">
              <a:lnSpc>
                <a:spcPct val="90000"/>
              </a:lnSpc>
              <a:spcBef>
                <a:spcPts val="600"/>
              </a:spcBef>
              <a:buClr>
                <a:srgbClr val="FFFFFF"/>
              </a:buClr>
              <a:buNone/>
              <a:defRPr/>
            </a:pPr>
            <a:r>
              <a:rPr lang="en-US" sz="2800" dirty="0" smtClean="0">
                <a:latin typeface="Arial" pitchFamily="34" charset="0"/>
                <a:cs typeface="Arial" pitchFamily="34" charset="0"/>
              </a:rPr>
              <a:t>How many neurons In the brain?</a:t>
            </a:r>
          </a:p>
          <a:p>
            <a:pPr marL="365760" lvl="1" indent="0">
              <a:lnSpc>
                <a:spcPct val="90000"/>
              </a:lnSpc>
              <a:spcBef>
                <a:spcPts val="600"/>
              </a:spcBef>
              <a:spcAft>
                <a:spcPts val="1800"/>
              </a:spcAft>
              <a:buClr>
                <a:srgbClr val="FFFFFF"/>
              </a:buClr>
              <a:buNone/>
              <a:defRPr/>
            </a:pPr>
            <a:r>
              <a:rPr lang="en-US" sz="2400" dirty="0" smtClean="0">
                <a:latin typeface="Arial" pitchFamily="34" charset="0"/>
                <a:cs typeface="Arial" pitchFamily="34" charset="0"/>
              </a:rPr>
              <a:t>~ 100 Billion</a:t>
            </a:r>
          </a:p>
          <a:p>
            <a:pPr marL="0" indent="0">
              <a:lnSpc>
                <a:spcPct val="90000"/>
              </a:lnSpc>
              <a:spcBef>
                <a:spcPts val="600"/>
              </a:spcBef>
              <a:buClr>
                <a:srgbClr val="FFFFFF"/>
              </a:buClr>
              <a:buNone/>
              <a:defRPr/>
            </a:pPr>
            <a:r>
              <a:rPr lang="en-US" sz="2800" dirty="0" smtClean="0">
                <a:latin typeface="Arial" pitchFamily="34" charset="0"/>
                <a:cs typeface="Arial" pitchFamily="34" charset="0"/>
              </a:rPr>
              <a:t>How many connections exist in the neural networks formed in the brain?</a:t>
            </a:r>
          </a:p>
          <a:p>
            <a:pPr marL="365760" lvl="1" indent="0">
              <a:lnSpc>
                <a:spcPct val="90000"/>
              </a:lnSpc>
              <a:spcBef>
                <a:spcPts val="600"/>
              </a:spcBef>
              <a:spcAft>
                <a:spcPts val="1800"/>
              </a:spcAft>
              <a:buClr>
                <a:srgbClr val="FFFFFF"/>
              </a:buClr>
              <a:buNone/>
              <a:defRPr/>
            </a:pPr>
            <a:r>
              <a:rPr lang="en-US" sz="2400" dirty="0" smtClean="0">
                <a:latin typeface="Arial" pitchFamily="34" charset="0"/>
                <a:cs typeface="Arial" pitchFamily="34" charset="0"/>
              </a:rPr>
              <a:t>~ 100 Trillion</a:t>
            </a:r>
          </a:p>
          <a:p>
            <a:pPr marL="0" indent="0">
              <a:lnSpc>
                <a:spcPct val="90000"/>
              </a:lnSpc>
              <a:spcBef>
                <a:spcPts val="600"/>
              </a:spcBef>
              <a:buClr>
                <a:srgbClr val="FFFFFF"/>
              </a:buClr>
              <a:buNone/>
              <a:defRPr/>
            </a:pPr>
            <a:r>
              <a:rPr lang="en-US" sz="2800" dirty="0" smtClean="0">
                <a:latin typeface="Arial" pitchFamily="34" charset="0"/>
                <a:cs typeface="Arial" pitchFamily="34" charset="0"/>
              </a:rPr>
              <a:t>How many “connections” from one neuron?</a:t>
            </a:r>
          </a:p>
          <a:p>
            <a:pPr marL="365760" lvl="1" indent="0">
              <a:lnSpc>
                <a:spcPct val="90000"/>
              </a:lnSpc>
              <a:spcBef>
                <a:spcPts val="600"/>
              </a:spcBef>
              <a:spcAft>
                <a:spcPts val="1800"/>
              </a:spcAft>
              <a:buClr>
                <a:srgbClr val="FFFFFF"/>
              </a:buClr>
              <a:buNone/>
              <a:defRPr/>
            </a:pPr>
            <a:r>
              <a:rPr lang="en-US" sz="2400" dirty="0" smtClean="0">
                <a:latin typeface="Arial" pitchFamily="34" charset="0"/>
                <a:cs typeface="Arial" pitchFamily="34" charset="0"/>
              </a:rPr>
              <a:t> ~ 40,000</a:t>
            </a:r>
          </a:p>
          <a:p>
            <a:pPr marL="0" indent="0">
              <a:lnSpc>
                <a:spcPct val="90000"/>
              </a:lnSpc>
              <a:spcBef>
                <a:spcPts val="600"/>
              </a:spcBef>
              <a:spcAft>
                <a:spcPts val="1800"/>
              </a:spcAft>
              <a:buClr>
                <a:srgbClr val="FFFFFF"/>
              </a:buClr>
              <a:buNone/>
              <a:defRPr/>
            </a:pPr>
            <a:r>
              <a:rPr lang="en-US" dirty="0" smtClean="0">
                <a:latin typeface="Arial" pitchFamily="34" charset="0"/>
                <a:cs typeface="Arial" pitchFamily="34" charset="0"/>
              </a:rPr>
              <a:t>The brain is specifically designed for learning and behaviors. It is ready and willing to create neural networks.  </a:t>
            </a:r>
          </a:p>
          <a:p>
            <a:pPr marL="0" indent="0">
              <a:lnSpc>
                <a:spcPct val="90000"/>
              </a:lnSpc>
              <a:spcBef>
                <a:spcPts val="600"/>
              </a:spcBef>
              <a:buClr>
                <a:srgbClr val="FFFFFF"/>
              </a:buClr>
              <a:buNone/>
              <a:defRPr/>
            </a:pPr>
            <a:r>
              <a:rPr lang="en-US" dirty="0" smtClean="0">
                <a:latin typeface="Arial" pitchFamily="34" charset="0"/>
                <a:cs typeface="Arial" pitchFamily="34" charset="0"/>
              </a:rPr>
              <a:t>Learning to drive?</a:t>
            </a:r>
          </a:p>
          <a:p>
            <a:pPr marL="0" indent="0">
              <a:lnSpc>
                <a:spcPct val="90000"/>
              </a:lnSpc>
              <a:spcBef>
                <a:spcPts val="600"/>
              </a:spcBef>
              <a:buClr>
                <a:srgbClr val="FFFFFF"/>
              </a:buClr>
              <a:buNone/>
              <a:defRPr/>
            </a:pPr>
            <a:r>
              <a:rPr lang="en-US" dirty="0" smtClean="0">
                <a:latin typeface="Arial" pitchFamily="34" charset="0"/>
                <a:cs typeface="Arial" pitchFamily="34" charset="0"/>
              </a:rPr>
              <a:t>Driving to Daytona, FL…..</a:t>
            </a:r>
          </a:p>
          <a:p>
            <a:pPr>
              <a:lnSpc>
                <a:spcPct val="90000"/>
              </a:lnSpc>
              <a:buClr>
                <a:srgbClr val="FFFFFF"/>
              </a:buClr>
              <a:defRPr/>
            </a:pPr>
            <a:endParaRPr lang="en-US" sz="2800" dirty="0" smtClean="0"/>
          </a:p>
          <a:p>
            <a:pPr>
              <a:lnSpc>
                <a:spcPct val="90000"/>
              </a:lnSpc>
              <a:buClr>
                <a:srgbClr val="FFFFFF"/>
              </a:buClr>
              <a:defRPr/>
            </a:pPr>
            <a:endParaRPr lang="en-US" sz="2400" dirty="0" smtClean="0"/>
          </a:p>
        </p:txBody>
      </p:sp>
    </p:spTree>
    <p:extLst>
      <p:ext uri="{BB962C8B-B14F-4D97-AF65-F5344CB8AC3E}">
        <p14:creationId xmlns:p14="http://schemas.microsoft.com/office/powerpoint/2010/main" val="2666449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Text Box 3"/>
          <p:cNvSpPr txBox="1">
            <a:spLocks noChangeArrowheads="1"/>
          </p:cNvSpPr>
          <p:nvPr/>
        </p:nvSpPr>
        <p:spPr bwMode="auto">
          <a:xfrm>
            <a:off x="1084263" y="6494463"/>
            <a:ext cx="3724275" cy="363537"/>
          </a:xfrm>
          <a:prstGeom prst="rect">
            <a:avLst/>
          </a:prstGeom>
          <a:noFill/>
          <a:ln w="12700">
            <a:noFill/>
            <a:miter lim="800000"/>
            <a:headEnd/>
            <a:tailEnd/>
          </a:ln>
          <a:effectLst/>
        </p:spPr>
        <p:txBody>
          <a:bodyPr lIns="90488" tIns="44450" rIns="90488" bIns="44450">
            <a:spAutoFit/>
          </a:bodyPr>
          <a:lstStyle/>
          <a:p>
            <a:pPr eaLnBrk="0" hangingPunct="0">
              <a:spcBef>
                <a:spcPct val="50000"/>
              </a:spcBef>
              <a:buClr>
                <a:schemeClr val="hlink"/>
              </a:buClr>
              <a:buSzPct val="75000"/>
              <a:buFont typeface="Monotype Sorts" pitchFamily="2" charset="2"/>
              <a:buNone/>
            </a:pPr>
            <a:r>
              <a:rPr lang="en-US" sz="1800">
                <a:solidFill>
                  <a:schemeClr val="bg2"/>
                </a:solidFill>
              </a:rPr>
              <a:t>Galaburda, 2006</a:t>
            </a:r>
          </a:p>
        </p:txBody>
      </p:sp>
      <p:pic>
        <p:nvPicPr>
          <p:cNvPr id="377860" name="Picture 4"/>
          <p:cNvPicPr>
            <a:picLocks noChangeAspect="1" noChangeArrowheads="1"/>
          </p:cNvPicPr>
          <p:nvPr/>
        </p:nvPicPr>
        <p:blipFill>
          <a:blip r:embed="rId2" cstate="print"/>
          <a:srcRect/>
          <a:stretch>
            <a:fillRect/>
          </a:stretch>
        </p:blipFill>
        <p:spPr bwMode="auto">
          <a:xfrm>
            <a:off x="990600" y="609600"/>
            <a:ext cx="7450138" cy="6248400"/>
          </a:xfrm>
          <a:prstGeom prst="rect">
            <a:avLst/>
          </a:prstGeom>
          <a:noFill/>
          <a:ln w="12700">
            <a:noFill/>
            <a:miter lim="800000"/>
            <a:headEnd/>
            <a:tailEnd/>
          </a:ln>
          <a:effectLst/>
        </p:spPr>
      </p:pic>
      <p:sp>
        <p:nvSpPr>
          <p:cNvPr id="377861" name="Text Box 5"/>
          <p:cNvSpPr txBox="1">
            <a:spLocks noChangeArrowheads="1"/>
          </p:cNvSpPr>
          <p:nvPr/>
        </p:nvSpPr>
        <p:spPr bwMode="auto">
          <a:xfrm>
            <a:off x="914400" y="39057"/>
            <a:ext cx="7467600" cy="951543"/>
          </a:xfrm>
          <a:prstGeom prst="rect">
            <a:avLst/>
          </a:prstGeom>
          <a:noFill/>
          <a:ln w="12700">
            <a:noFill/>
            <a:miter lim="800000"/>
            <a:headEnd/>
            <a:tailEnd/>
          </a:ln>
          <a:effectLst/>
        </p:spPr>
        <p:txBody>
          <a:bodyPr lIns="90488" tIns="44450" rIns="90488" bIns="44450">
            <a:spAutoFit/>
          </a:bodyPr>
          <a:lstStyle/>
          <a:p>
            <a:pPr indent="-342900" eaLnBrk="0" hangingPunct="0">
              <a:spcBef>
                <a:spcPts val="0"/>
              </a:spcBef>
              <a:buClr>
                <a:schemeClr val="hlink"/>
              </a:buClr>
              <a:buSzPct val="75000"/>
              <a:buFont typeface="Monotype Sorts" pitchFamily="2" charset="2"/>
              <a:buNone/>
            </a:pPr>
            <a:r>
              <a:rPr lang="en-US" sz="3600" dirty="0">
                <a:solidFill>
                  <a:srgbClr val="FFFFFF"/>
                </a:solidFill>
                <a:latin typeface="Arial" pitchFamily="34" charset="0"/>
              </a:rPr>
              <a:t>NEURONAL MIGRATION</a:t>
            </a:r>
          </a:p>
          <a:p>
            <a:pPr indent="-342900" eaLnBrk="0" hangingPunct="0">
              <a:spcBef>
                <a:spcPts val="0"/>
              </a:spcBef>
              <a:buClr>
                <a:schemeClr val="hlink"/>
              </a:buClr>
              <a:buSzPct val="75000"/>
              <a:buFont typeface="Monotype Sorts" pitchFamily="2" charset="2"/>
              <a:buNone/>
            </a:pPr>
            <a:r>
              <a:rPr lang="en-US" sz="2000" b="1" dirty="0" smtClean="0">
                <a:solidFill>
                  <a:srgbClr val="000000"/>
                </a:solidFill>
                <a:effectLst/>
                <a:latin typeface="Arial" pitchFamily="34" charset="0"/>
              </a:rPr>
              <a:t>Four </a:t>
            </a:r>
            <a:r>
              <a:rPr lang="en-US" sz="2000" b="1" dirty="0">
                <a:solidFill>
                  <a:srgbClr val="000000"/>
                </a:solidFill>
                <a:effectLst/>
                <a:latin typeface="Arial" pitchFamily="34" charset="0"/>
              </a:rPr>
              <a:t>“Dyslexia Susceptibility Genes”    </a:t>
            </a:r>
          </a:p>
        </p:txBody>
      </p:sp>
      <p:sp>
        <p:nvSpPr>
          <p:cNvPr id="377862" name="Text Box 6"/>
          <p:cNvSpPr txBox="1">
            <a:spLocks noChangeArrowheads="1"/>
          </p:cNvSpPr>
          <p:nvPr/>
        </p:nvSpPr>
        <p:spPr bwMode="auto">
          <a:xfrm>
            <a:off x="1143000" y="6335713"/>
            <a:ext cx="7005638" cy="397545"/>
          </a:xfrm>
          <a:prstGeom prst="rect">
            <a:avLst/>
          </a:prstGeom>
          <a:noFill/>
          <a:ln w="12700">
            <a:noFill/>
            <a:miter lim="800000"/>
            <a:headEnd/>
            <a:tailEnd/>
          </a:ln>
          <a:effectLst/>
        </p:spPr>
        <p:txBody>
          <a:bodyPr lIns="90488" tIns="44450" rIns="90488" bIns="44450">
            <a:spAutoFit/>
          </a:bodyPr>
          <a:lstStyle/>
          <a:p>
            <a:pPr marL="342900" indent="-342900" eaLnBrk="0" hangingPunct="0">
              <a:spcBef>
                <a:spcPct val="50000"/>
              </a:spcBef>
              <a:buClr>
                <a:schemeClr val="hlink"/>
              </a:buClr>
              <a:buSzPct val="75000"/>
              <a:buFont typeface="Monotype Sorts" pitchFamily="2" charset="2"/>
              <a:buNone/>
            </a:pPr>
            <a:r>
              <a:rPr lang="en-US" sz="2000" dirty="0" smtClean="0">
                <a:effectLst/>
                <a:latin typeface="Arial" pitchFamily="34" charset="0"/>
              </a:rPr>
              <a:t>(</a:t>
            </a:r>
            <a:r>
              <a:rPr lang="en-US" sz="2000" dirty="0" err="1" smtClean="0">
                <a:effectLst/>
                <a:latin typeface="Arial" pitchFamily="34" charset="0"/>
              </a:rPr>
              <a:t>Galaburda</a:t>
            </a:r>
            <a:r>
              <a:rPr lang="en-US" sz="2000" dirty="0" smtClean="0">
                <a:effectLst/>
                <a:latin typeface="Arial" pitchFamily="34" charset="0"/>
              </a:rPr>
              <a:t>, et al., 2006)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188913" y="349250"/>
            <a:ext cx="8769350" cy="641350"/>
          </a:xfrm>
          <a:prstGeom prst="rect">
            <a:avLst/>
          </a:prstGeom>
          <a:noFill/>
          <a:ln w="9525">
            <a:noFill/>
            <a:miter lim="800000"/>
            <a:headEnd/>
            <a:tailEnd/>
          </a:ln>
          <a:effectLst/>
        </p:spPr>
        <p:txBody>
          <a:bodyPr wrap="none">
            <a:spAutoFit/>
          </a:bodyPr>
          <a:lstStyle/>
          <a:p>
            <a:pPr algn="ctr"/>
            <a:r>
              <a:rPr lang="en-US" sz="3600" dirty="0">
                <a:solidFill>
                  <a:srgbClr val="FFFFFF"/>
                </a:solidFill>
                <a:effectLst/>
                <a:latin typeface="Arial" pitchFamily="34" charset="0"/>
              </a:rPr>
              <a:t>“OUT OF LINE NEURONS” ( ECTOPIAS )</a:t>
            </a:r>
          </a:p>
        </p:txBody>
      </p:sp>
      <p:grpSp>
        <p:nvGrpSpPr>
          <p:cNvPr id="2" name="Group 3"/>
          <p:cNvGrpSpPr>
            <a:grpSpLocks/>
          </p:cNvGrpSpPr>
          <p:nvPr/>
        </p:nvGrpSpPr>
        <p:grpSpPr bwMode="auto">
          <a:xfrm>
            <a:off x="1111250" y="990600"/>
            <a:ext cx="6921500" cy="5867400"/>
            <a:chOff x="576" y="624"/>
            <a:chExt cx="4360" cy="3696"/>
          </a:xfrm>
        </p:grpSpPr>
        <p:pic>
          <p:nvPicPr>
            <p:cNvPr id="381956" name="Picture 4" descr="blac&amp;whitbrainL"/>
            <p:cNvPicPr>
              <a:picLocks noChangeAspect="1" noChangeArrowheads="1"/>
            </p:cNvPicPr>
            <p:nvPr/>
          </p:nvPicPr>
          <p:blipFill>
            <a:blip r:embed="rId2" cstate="print"/>
            <a:srcRect/>
            <a:stretch>
              <a:fillRect/>
            </a:stretch>
          </p:blipFill>
          <p:spPr bwMode="auto">
            <a:xfrm>
              <a:off x="576" y="624"/>
              <a:ext cx="4360" cy="3696"/>
            </a:xfrm>
            <a:prstGeom prst="rect">
              <a:avLst/>
            </a:prstGeom>
            <a:noFill/>
            <a:ln w="9525">
              <a:solidFill>
                <a:schemeClr val="tx1"/>
              </a:solidFill>
              <a:prstDash val="dash"/>
              <a:miter lim="800000"/>
              <a:headEnd/>
              <a:tailEnd/>
            </a:ln>
            <a:effectLst>
              <a:outerShdw dist="28398" dir="3806097" algn="ctr" rotWithShape="0">
                <a:srgbClr val="808080"/>
              </a:outerShdw>
            </a:effectLst>
          </p:spPr>
        </p:pic>
        <p:sp>
          <p:nvSpPr>
            <p:cNvPr id="381957" name="Rectangle 5"/>
            <p:cNvSpPr>
              <a:spLocks noChangeArrowheads="1"/>
            </p:cNvSpPr>
            <p:nvPr/>
          </p:nvSpPr>
          <p:spPr bwMode="auto">
            <a:xfrm>
              <a:off x="1228" y="3941"/>
              <a:ext cx="1634" cy="136"/>
            </a:xfrm>
            <a:prstGeom prst="rect">
              <a:avLst/>
            </a:prstGeom>
            <a:noFill/>
            <a:ln w="9525">
              <a:noFill/>
              <a:miter lim="800000"/>
              <a:headEnd/>
              <a:tailEnd/>
            </a:ln>
            <a:effectLst/>
          </p:spPr>
          <p:txBody>
            <a:bodyPr wrap="none" anchor="ctr"/>
            <a:lstStyle/>
            <a:p>
              <a:endParaRPr lang="en-US"/>
            </a:p>
          </p:txBody>
        </p:sp>
        <p:sp>
          <p:nvSpPr>
            <p:cNvPr id="381958" name="Oval 6"/>
            <p:cNvSpPr>
              <a:spLocks noChangeArrowheads="1"/>
            </p:cNvSpPr>
            <p:nvPr/>
          </p:nvSpPr>
          <p:spPr bwMode="auto">
            <a:xfrm>
              <a:off x="2238" y="2128"/>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59" name="Oval 7"/>
            <p:cNvSpPr>
              <a:spLocks noChangeArrowheads="1"/>
            </p:cNvSpPr>
            <p:nvPr/>
          </p:nvSpPr>
          <p:spPr bwMode="auto">
            <a:xfrm>
              <a:off x="1992" y="2424"/>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0" name="Oval 8"/>
            <p:cNvSpPr>
              <a:spLocks noChangeArrowheads="1"/>
            </p:cNvSpPr>
            <p:nvPr/>
          </p:nvSpPr>
          <p:spPr bwMode="auto">
            <a:xfrm>
              <a:off x="2073" y="2498"/>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1" name="Oval 9"/>
            <p:cNvSpPr>
              <a:spLocks noChangeArrowheads="1"/>
            </p:cNvSpPr>
            <p:nvPr/>
          </p:nvSpPr>
          <p:spPr bwMode="auto">
            <a:xfrm>
              <a:off x="2155" y="2424"/>
              <a:ext cx="83"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2" name="Oval 10"/>
            <p:cNvSpPr>
              <a:spLocks noChangeArrowheads="1"/>
            </p:cNvSpPr>
            <p:nvPr/>
          </p:nvSpPr>
          <p:spPr bwMode="auto">
            <a:xfrm>
              <a:off x="2238" y="2277"/>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3" name="Oval 11"/>
            <p:cNvSpPr>
              <a:spLocks noChangeArrowheads="1"/>
            </p:cNvSpPr>
            <p:nvPr/>
          </p:nvSpPr>
          <p:spPr bwMode="auto">
            <a:xfrm>
              <a:off x="3545" y="1019"/>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4" name="Oval 12"/>
            <p:cNvSpPr>
              <a:spLocks noChangeArrowheads="1"/>
            </p:cNvSpPr>
            <p:nvPr/>
          </p:nvSpPr>
          <p:spPr bwMode="auto">
            <a:xfrm>
              <a:off x="3702" y="1532"/>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5" name="Oval 13"/>
            <p:cNvSpPr>
              <a:spLocks noChangeArrowheads="1"/>
            </p:cNvSpPr>
            <p:nvPr/>
          </p:nvSpPr>
          <p:spPr bwMode="auto">
            <a:xfrm>
              <a:off x="3830" y="1596"/>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6" name="Oval 14"/>
            <p:cNvSpPr>
              <a:spLocks noChangeArrowheads="1"/>
            </p:cNvSpPr>
            <p:nvPr/>
          </p:nvSpPr>
          <p:spPr bwMode="auto">
            <a:xfrm>
              <a:off x="2564" y="1833"/>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7" name="Oval 15"/>
            <p:cNvSpPr>
              <a:spLocks noChangeArrowheads="1"/>
            </p:cNvSpPr>
            <p:nvPr/>
          </p:nvSpPr>
          <p:spPr bwMode="auto">
            <a:xfrm>
              <a:off x="2564" y="2055"/>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8" name="Oval 16"/>
            <p:cNvSpPr>
              <a:spLocks noChangeArrowheads="1"/>
            </p:cNvSpPr>
            <p:nvPr/>
          </p:nvSpPr>
          <p:spPr bwMode="auto">
            <a:xfrm>
              <a:off x="2646" y="2128"/>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69" name="Oval 17"/>
            <p:cNvSpPr>
              <a:spLocks noChangeArrowheads="1"/>
            </p:cNvSpPr>
            <p:nvPr/>
          </p:nvSpPr>
          <p:spPr bwMode="auto">
            <a:xfrm>
              <a:off x="2809" y="2128"/>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0" name="Oval 18"/>
            <p:cNvSpPr>
              <a:spLocks noChangeArrowheads="1"/>
            </p:cNvSpPr>
            <p:nvPr/>
          </p:nvSpPr>
          <p:spPr bwMode="auto">
            <a:xfrm>
              <a:off x="3136" y="2128"/>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1" name="Oval 19"/>
            <p:cNvSpPr>
              <a:spLocks noChangeArrowheads="1"/>
            </p:cNvSpPr>
            <p:nvPr/>
          </p:nvSpPr>
          <p:spPr bwMode="auto">
            <a:xfrm>
              <a:off x="3299" y="2055"/>
              <a:ext cx="83"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2" name="Oval 20"/>
            <p:cNvSpPr>
              <a:spLocks noChangeArrowheads="1"/>
            </p:cNvSpPr>
            <p:nvPr/>
          </p:nvSpPr>
          <p:spPr bwMode="auto">
            <a:xfrm>
              <a:off x="3381" y="1978"/>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3" name="Oval 21"/>
            <p:cNvSpPr>
              <a:spLocks noChangeArrowheads="1"/>
            </p:cNvSpPr>
            <p:nvPr/>
          </p:nvSpPr>
          <p:spPr bwMode="auto">
            <a:xfrm>
              <a:off x="3445" y="2042"/>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4" name="Oval 22"/>
            <p:cNvSpPr>
              <a:spLocks noChangeArrowheads="1"/>
            </p:cNvSpPr>
            <p:nvPr/>
          </p:nvSpPr>
          <p:spPr bwMode="auto">
            <a:xfrm>
              <a:off x="3573" y="2042"/>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5" name="Oval 23"/>
            <p:cNvSpPr>
              <a:spLocks noChangeArrowheads="1"/>
            </p:cNvSpPr>
            <p:nvPr/>
          </p:nvSpPr>
          <p:spPr bwMode="auto">
            <a:xfrm>
              <a:off x="3627" y="2055"/>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6" name="Oval 24"/>
            <p:cNvSpPr>
              <a:spLocks noChangeArrowheads="1"/>
            </p:cNvSpPr>
            <p:nvPr/>
          </p:nvSpPr>
          <p:spPr bwMode="auto">
            <a:xfrm>
              <a:off x="3702" y="2105"/>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7" name="Oval 25"/>
            <p:cNvSpPr>
              <a:spLocks noChangeArrowheads="1"/>
            </p:cNvSpPr>
            <p:nvPr/>
          </p:nvSpPr>
          <p:spPr bwMode="auto">
            <a:xfrm>
              <a:off x="3790" y="2055"/>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8" name="Oval 26"/>
            <p:cNvSpPr>
              <a:spLocks noChangeArrowheads="1"/>
            </p:cNvSpPr>
            <p:nvPr/>
          </p:nvSpPr>
          <p:spPr bwMode="auto">
            <a:xfrm>
              <a:off x="3509" y="1404"/>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79" name="Oval 27"/>
            <p:cNvSpPr>
              <a:spLocks noChangeArrowheads="1"/>
            </p:cNvSpPr>
            <p:nvPr/>
          </p:nvSpPr>
          <p:spPr bwMode="auto">
            <a:xfrm>
              <a:off x="2238" y="2350"/>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0" name="Oval 28"/>
            <p:cNvSpPr>
              <a:spLocks noChangeArrowheads="1"/>
            </p:cNvSpPr>
            <p:nvPr/>
          </p:nvSpPr>
          <p:spPr bwMode="auto">
            <a:xfrm>
              <a:off x="2320" y="2202"/>
              <a:ext cx="81"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1" name="Oval 29"/>
            <p:cNvSpPr>
              <a:spLocks noChangeArrowheads="1"/>
            </p:cNvSpPr>
            <p:nvPr/>
          </p:nvSpPr>
          <p:spPr bwMode="auto">
            <a:xfrm>
              <a:off x="2483" y="2277"/>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2" name="Oval 30"/>
            <p:cNvSpPr>
              <a:spLocks noChangeArrowheads="1"/>
            </p:cNvSpPr>
            <p:nvPr/>
          </p:nvSpPr>
          <p:spPr bwMode="auto">
            <a:xfrm>
              <a:off x="2320" y="2128"/>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3" name="Oval 31"/>
            <p:cNvSpPr>
              <a:spLocks noChangeArrowheads="1"/>
            </p:cNvSpPr>
            <p:nvPr/>
          </p:nvSpPr>
          <p:spPr bwMode="auto">
            <a:xfrm>
              <a:off x="2320" y="2277"/>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4" name="Oval 32"/>
            <p:cNvSpPr>
              <a:spLocks noChangeArrowheads="1"/>
            </p:cNvSpPr>
            <p:nvPr/>
          </p:nvSpPr>
          <p:spPr bwMode="auto">
            <a:xfrm>
              <a:off x="2320" y="2350"/>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5" name="Oval 33"/>
            <p:cNvSpPr>
              <a:spLocks noChangeArrowheads="1"/>
            </p:cNvSpPr>
            <p:nvPr/>
          </p:nvSpPr>
          <p:spPr bwMode="auto">
            <a:xfrm>
              <a:off x="2401" y="2128"/>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6" name="Oval 34"/>
            <p:cNvSpPr>
              <a:spLocks noChangeArrowheads="1"/>
            </p:cNvSpPr>
            <p:nvPr/>
          </p:nvSpPr>
          <p:spPr bwMode="auto">
            <a:xfrm>
              <a:off x="2483" y="2202"/>
              <a:ext cx="81"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7" name="Oval 35"/>
            <p:cNvSpPr>
              <a:spLocks noChangeArrowheads="1"/>
            </p:cNvSpPr>
            <p:nvPr/>
          </p:nvSpPr>
          <p:spPr bwMode="auto">
            <a:xfrm>
              <a:off x="2483" y="2128"/>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8" name="Oval 36"/>
            <p:cNvSpPr>
              <a:spLocks noChangeArrowheads="1"/>
            </p:cNvSpPr>
            <p:nvPr/>
          </p:nvSpPr>
          <p:spPr bwMode="auto">
            <a:xfrm>
              <a:off x="2564" y="2202"/>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89" name="Oval 37"/>
            <p:cNvSpPr>
              <a:spLocks noChangeArrowheads="1"/>
            </p:cNvSpPr>
            <p:nvPr/>
          </p:nvSpPr>
          <p:spPr bwMode="auto">
            <a:xfrm>
              <a:off x="2096" y="2360"/>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0" name="Oval 38"/>
            <p:cNvSpPr>
              <a:spLocks noChangeArrowheads="1"/>
            </p:cNvSpPr>
            <p:nvPr/>
          </p:nvSpPr>
          <p:spPr bwMode="auto">
            <a:xfrm>
              <a:off x="1910" y="2498"/>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1" name="Oval 39"/>
            <p:cNvSpPr>
              <a:spLocks noChangeArrowheads="1"/>
            </p:cNvSpPr>
            <p:nvPr/>
          </p:nvSpPr>
          <p:spPr bwMode="auto">
            <a:xfrm>
              <a:off x="1992" y="2646"/>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2" name="Oval 40"/>
            <p:cNvSpPr>
              <a:spLocks noChangeArrowheads="1"/>
            </p:cNvSpPr>
            <p:nvPr/>
          </p:nvSpPr>
          <p:spPr bwMode="auto">
            <a:xfrm>
              <a:off x="1910" y="2571"/>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3" name="Oval 41"/>
            <p:cNvSpPr>
              <a:spLocks noChangeArrowheads="1"/>
            </p:cNvSpPr>
            <p:nvPr/>
          </p:nvSpPr>
          <p:spPr bwMode="auto">
            <a:xfrm>
              <a:off x="1775" y="2615"/>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4" name="Oval 42"/>
            <p:cNvSpPr>
              <a:spLocks noChangeArrowheads="1"/>
            </p:cNvSpPr>
            <p:nvPr/>
          </p:nvSpPr>
          <p:spPr bwMode="auto">
            <a:xfrm>
              <a:off x="1502" y="2571"/>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5" name="Oval 43"/>
            <p:cNvSpPr>
              <a:spLocks noChangeArrowheads="1"/>
            </p:cNvSpPr>
            <p:nvPr/>
          </p:nvSpPr>
          <p:spPr bwMode="auto">
            <a:xfrm>
              <a:off x="1665" y="2571"/>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6" name="Oval 44"/>
            <p:cNvSpPr>
              <a:spLocks noChangeArrowheads="1"/>
            </p:cNvSpPr>
            <p:nvPr/>
          </p:nvSpPr>
          <p:spPr bwMode="auto">
            <a:xfrm>
              <a:off x="1420" y="2498"/>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7" name="Oval 45"/>
            <p:cNvSpPr>
              <a:spLocks noChangeArrowheads="1"/>
            </p:cNvSpPr>
            <p:nvPr/>
          </p:nvSpPr>
          <p:spPr bwMode="auto">
            <a:xfrm>
              <a:off x="1325" y="2551"/>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8" name="Oval 46"/>
            <p:cNvSpPr>
              <a:spLocks noChangeArrowheads="1"/>
            </p:cNvSpPr>
            <p:nvPr/>
          </p:nvSpPr>
          <p:spPr bwMode="auto">
            <a:xfrm>
              <a:off x="1420" y="2646"/>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1999" name="Oval 47"/>
            <p:cNvSpPr>
              <a:spLocks noChangeArrowheads="1"/>
            </p:cNvSpPr>
            <p:nvPr/>
          </p:nvSpPr>
          <p:spPr bwMode="auto">
            <a:xfrm>
              <a:off x="1584" y="2793"/>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0" name="Oval 48"/>
            <p:cNvSpPr>
              <a:spLocks noChangeArrowheads="1"/>
            </p:cNvSpPr>
            <p:nvPr/>
          </p:nvSpPr>
          <p:spPr bwMode="auto">
            <a:xfrm>
              <a:off x="1665" y="2867"/>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1" name="Oval 49"/>
            <p:cNvSpPr>
              <a:spLocks noChangeArrowheads="1"/>
            </p:cNvSpPr>
            <p:nvPr/>
          </p:nvSpPr>
          <p:spPr bwMode="auto">
            <a:xfrm>
              <a:off x="1747" y="3015"/>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2" name="Oval 50"/>
            <p:cNvSpPr>
              <a:spLocks noChangeArrowheads="1"/>
            </p:cNvSpPr>
            <p:nvPr/>
          </p:nvSpPr>
          <p:spPr bwMode="auto">
            <a:xfrm>
              <a:off x="1828" y="3015"/>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3" name="Oval 51"/>
            <p:cNvSpPr>
              <a:spLocks noChangeArrowheads="1"/>
            </p:cNvSpPr>
            <p:nvPr/>
          </p:nvSpPr>
          <p:spPr bwMode="auto">
            <a:xfrm>
              <a:off x="2891" y="2277"/>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4" name="Oval 52"/>
            <p:cNvSpPr>
              <a:spLocks noChangeArrowheads="1"/>
            </p:cNvSpPr>
            <p:nvPr/>
          </p:nvSpPr>
          <p:spPr bwMode="auto">
            <a:xfrm>
              <a:off x="2809" y="2350"/>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5" name="Oval 53"/>
            <p:cNvSpPr>
              <a:spLocks noChangeArrowheads="1"/>
            </p:cNvSpPr>
            <p:nvPr/>
          </p:nvSpPr>
          <p:spPr bwMode="auto">
            <a:xfrm>
              <a:off x="2728" y="2350"/>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6" name="Oval 54"/>
            <p:cNvSpPr>
              <a:spLocks noChangeArrowheads="1"/>
            </p:cNvSpPr>
            <p:nvPr/>
          </p:nvSpPr>
          <p:spPr bwMode="auto">
            <a:xfrm>
              <a:off x="2646" y="2424"/>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7" name="Oval 55"/>
            <p:cNvSpPr>
              <a:spLocks noChangeArrowheads="1"/>
            </p:cNvSpPr>
            <p:nvPr/>
          </p:nvSpPr>
          <p:spPr bwMode="auto">
            <a:xfrm>
              <a:off x="2320" y="2571"/>
              <a:ext cx="81"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8" name="Oval 56"/>
            <p:cNvSpPr>
              <a:spLocks noChangeArrowheads="1"/>
            </p:cNvSpPr>
            <p:nvPr/>
          </p:nvSpPr>
          <p:spPr bwMode="auto">
            <a:xfrm>
              <a:off x="2238" y="2646"/>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09" name="Oval 57"/>
            <p:cNvSpPr>
              <a:spLocks noChangeArrowheads="1"/>
            </p:cNvSpPr>
            <p:nvPr/>
          </p:nvSpPr>
          <p:spPr bwMode="auto">
            <a:xfrm>
              <a:off x="1339" y="2720"/>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0" name="Oval 58"/>
            <p:cNvSpPr>
              <a:spLocks noChangeArrowheads="1"/>
            </p:cNvSpPr>
            <p:nvPr/>
          </p:nvSpPr>
          <p:spPr bwMode="auto">
            <a:xfrm>
              <a:off x="1518" y="2424"/>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1" name="Oval 59"/>
            <p:cNvSpPr>
              <a:spLocks noChangeArrowheads="1"/>
            </p:cNvSpPr>
            <p:nvPr/>
          </p:nvSpPr>
          <p:spPr bwMode="auto">
            <a:xfrm>
              <a:off x="2073" y="1685"/>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2" name="Oval 60"/>
            <p:cNvSpPr>
              <a:spLocks noChangeArrowheads="1"/>
            </p:cNvSpPr>
            <p:nvPr/>
          </p:nvSpPr>
          <p:spPr bwMode="auto">
            <a:xfrm>
              <a:off x="2160" y="1596"/>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3" name="Oval 61"/>
            <p:cNvSpPr>
              <a:spLocks noChangeArrowheads="1"/>
            </p:cNvSpPr>
            <p:nvPr/>
          </p:nvSpPr>
          <p:spPr bwMode="auto">
            <a:xfrm>
              <a:off x="1903" y="1659"/>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4" name="Oval 62"/>
            <p:cNvSpPr>
              <a:spLocks noChangeArrowheads="1"/>
            </p:cNvSpPr>
            <p:nvPr/>
          </p:nvSpPr>
          <p:spPr bwMode="auto">
            <a:xfrm>
              <a:off x="1582" y="1723"/>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5" name="Oval 63"/>
            <p:cNvSpPr>
              <a:spLocks noChangeArrowheads="1"/>
            </p:cNvSpPr>
            <p:nvPr/>
          </p:nvSpPr>
          <p:spPr bwMode="auto">
            <a:xfrm>
              <a:off x="1454" y="1787"/>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6" name="Oval 64"/>
            <p:cNvSpPr>
              <a:spLocks noChangeArrowheads="1"/>
            </p:cNvSpPr>
            <p:nvPr/>
          </p:nvSpPr>
          <p:spPr bwMode="auto">
            <a:xfrm>
              <a:off x="1584" y="2350"/>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7" name="Oval 65"/>
            <p:cNvSpPr>
              <a:spLocks noChangeArrowheads="1"/>
            </p:cNvSpPr>
            <p:nvPr/>
          </p:nvSpPr>
          <p:spPr bwMode="auto">
            <a:xfrm>
              <a:off x="1665" y="2424"/>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8" name="Oval 66"/>
            <p:cNvSpPr>
              <a:spLocks noChangeArrowheads="1"/>
            </p:cNvSpPr>
            <p:nvPr/>
          </p:nvSpPr>
          <p:spPr bwMode="auto">
            <a:xfrm>
              <a:off x="2320" y="2720"/>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19" name="Oval 67"/>
            <p:cNvSpPr>
              <a:spLocks noChangeArrowheads="1"/>
            </p:cNvSpPr>
            <p:nvPr/>
          </p:nvSpPr>
          <p:spPr bwMode="auto">
            <a:xfrm>
              <a:off x="2155" y="3015"/>
              <a:ext cx="83"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0" name="Oval 68"/>
            <p:cNvSpPr>
              <a:spLocks noChangeArrowheads="1"/>
            </p:cNvSpPr>
            <p:nvPr/>
          </p:nvSpPr>
          <p:spPr bwMode="auto">
            <a:xfrm>
              <a:off x="1992" y="2942"/>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1" name="Oval 69"/>
            <p:cNvSpPr>
              <a:spLocks noChangeArrowheads="1"/>
            </p:cNvSpPr>
            <p:nvPr/>
          </p:nvSpPr>
          <p:spPr bwMode="auto">
            <a:xfrm>
              <a:off x="1992" y="3089"/>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2" name="Oval 70"/>
            <p:cNvSpPr>
              <a:spLocks noChangeArrowheads="1"/>
            </p:cNvSpPr>
            <p:nvPr/>
          </p:nvSpPr>
          <p:spPr bwMode="auto">
            <a:xfrm>
              <a:off x="1828" y="2571"/>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3" name="Oval 71"/>
            <p:cNvSpPr>
              <a:spLocks noChangeArrowheads="1"/>
            </p:cNvSpPr>
            <p:nvPr/>
          </p:nvSpPr>
          <p:spPr bwMode="auto">
            <a:xfrm>
              <a:off x="3953" y="2424"/>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4" name="Oval 72"/>
            <p:cNvSpPr>
              <a:spLocks noChangeArrowheads="1"/>
            </p:cNvSpPr>
            <p:nvPr/>
          </p:nvSpPr>
          <p:spPr bwMode="auto">
            <a:xfrm>
              <a:off x="3464" y="2498"/>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5" name="Oval 73"/>
            <p:cNvSpPr>
              <a:spLocks noChangeArrowheads="1"/>
            </p:cNvSpPr>
            <p:nvPr/>
          </p:nvSpPr>
          <p:spPr bwMode="auto">
            <a:xfrm>
              <a:off x="3545" y="2202"/>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6" name="Oval 74"/>
            <p:cNvSpPr>
              <a:spLocks noChangeArrowheads="1"/>
            </p:cNvSpPr>
            <p:nvPr/>
          </p:nvSpPr>
          <p:spPr bwMode="auto">
            <a:xfrm>
              <a:off x="3382" y="2202"/>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7" name="Oval 75"/>
            <p:cNvSpPr>
              <a:spLocks noChangeArrowheads="1"/>
            </p:cNvSpPr>
            <p:nvPr/>
          </p:nvSpPr>
          <p:spPr bwMode="auto">
            <a:xfrm>
              <a:off x="3299" y="2202"/>
              <a:ext cx="83"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8" name="Oval 76"/>
            <p:cNvSpPr>
              <a:spLocks noChangeArrowheads="1"/>
            </p:cNvSpPr>
            <p:nvPr/>
          </p:nvSpPr>
          <p:spPr bwMode="auto">
            <a:xfrm>
              <a:off x="3217" y="2202"/>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29" name="Oval 77"/>
            <p:cNvSpPr>
              <a:spLocks noChangeArrowheads="1"/>
            </p:cNvSpPr>
            <p:nvPr/>
          </p:nvSpPr>
          <p:spPr bwMode="auto">
            <a:xfrm>
              <a:off x="3790" y="3015"/>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0" name="Oval 78"/>
            <p:cNvSpPr>
              <a:spLocks noChangeArrowheads="1"/>
            </p:cNvSpPr>
            <p:nvPr/>
          </p:nvSpPr>
          <p:spPr bwMode="auto">
            <a:xfrm>
              <a:off x="4689" y="2350"/>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1" name="Oval 79"/>
            <p:cNvSpPr>
              <a:spLocks noChangeArrowheads="1"/>
            </p:cNvSpPr>
            <p:nvPr/>
          </p:nvSpPr>
          <p:spPr bwMode="auto">
            <a:xfrm>
              <a:off x="4608" y="2202"/>
              <a:ext cx="81"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2" name="Oval 80"/>
            <p:cNvSpPr>
              <a:spLocks noChangeArrowheads="1"/>
            </p:cNvSpPr>
            <p:nvPr/>
          </p:nvSpPr>
          <p:spPr bwMode="auto">
            <a:xfrm>
              <a:off x="4443" y="2055"/>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3" name="Oval 81"/>
            <p:cNvSpPr>
              <a:spLocks noChangeArrowheads="1"/>
            </p:cNvSpPr>
            <p:nvPr/>
          </p:nvSpPr>
          <p:spPr bwMode="auto">
            <a:xfrm>
              <a:off x="4280" y="2055"/>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4" name="Oval 82"/>
            <p:cNvSpPr>
              <a:spLocks noChangeArrowheads="1"/>
            </p:cNvSpPr>
            <p:nvPr/>
          </p:nvSpPr>
          <p:spPr bwMode="auto">
            <a:xfrm>
              <a:off x="4198" y="2055"/>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5" name="Oval 83"/>
            <p:cNvSpPr>
              <a:spLocks noChangeArrowheads="1"/>
            </p:cNvSpPr>
            <p:nvPr/>
          </p:nvSpPr>
          <p:spPr bwMode="auto">
            <a:xfrm>
              <a:off x="4362" y="2128"/>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6" name="Oval 84"/>
            <p:cNvSpPr>
              <a:spLocks noChangeArrowheads="1"/>
            </p:cNvSpPr>
            <p:nvPr/>
          </p:nvSpPr>
          <p:spPr bwMode="auto">
            <a:xfrm>
              <a:off x="4280" y="2128"/>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7" name="Oval 85"/>
            <p:cNvSpPr>
              <a:spLocks noChangeArrowheads="1"/>
            </p:cNvSpPr>
            <p:nvPr/>
          </p:nvSpPr>
          <p:spPr bwMode="auto">
            <a:xfrm>
              <a:off x="4117" y="2128"/>
              <a:ext cx="81"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8" name="Oval 86"/>
            <p:cNvSpPr>
              <a:spLocks noChangeArrowheads="1"/>
            </p:cNvSpPr>
            <p:nvPr/>
          </p:nvSpPr>
          <p:spPr bwMode="auto">
            <a:xfrm>
              <a:off x="4035" y="2202"/>
              <a:ext cx="82"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39" name="Oval 87"/>
            <p:cNvSpPr>
              <a:spLocks noChangeArrowheads="1"/>
            </p:cNvSpPr>
            <p:nvPr/>
          </p:nvSpPr>
          <p:spPr bwMode="auto">
            <a:xfrm>
              <a:off x="1992" y="2571"/>
              <a:ext cx="81"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0" name="Oval 88"/>
            <p:cNvSpPr>
              <a:spLocks noChangeArrowheads="1"/>
            </p:cNvSpPr>
            <p:nvPr/>
          </p:nvSpPr>
          <p:spPr bwMode="auto">
            <a:xfrm>
              <a:off x="2401" y="2277"/>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1" name="Oval 89"/>
            <p:cNvSpPr>
              <a:spLocks noChangeArrowheads="1"/>
            </p:cNvSpPr>
            <p:nvPr/>
          </p:nvSpPr>
          <p:spPr bwMode="auto">
            <a:xfrm>
              <a:off x="2564" y="2424"/>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2" name="Oval 90"/>
            <p:cNvSpPr>
              <a:spLocks noChangeArrowheads="1"/>
            </p:cNvSpPr>
            <p:nvPr/>
          </p:nvSpPr>
          <p:spPr bwMode="auto">
            <a:xfrm>
              <a:off x="3217" y="2942"/>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3" name="Oval 91"/>
            <p:cNvSpPr>
              <a:spLocks noChangeArrowheads="1"/>
            </p:cNvSpPr>
            <p:nvPr/>
          </p:nvSpPr>
          <p:spPr bwMode="auto">
            <a:xfrm>
              <a:off x="4035" y="2793"/>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4" name="Oval 92"/>
            <p:cNvSpPr>
              <a:spLocks noChangeArrowheads="1"/>
            </p:cNvSpPr>
            <p:nvPr/>
          </p:nvSpPr>
          <p:spPr bwMode="auto">
            <a:xfrm>
              <a:off x="4117" y="2867"/>
              <a:ext cx="81" cy="7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5" name="Oval 93"/>
            <p:cNvSpPr>
              <a:spLocks noChangeArrowheads="1"/>
            </p:cNvSpPr>
            <p:nvPr/>
          </p:nvSpPr>
          <p:spPr bwMode="auto">
            <a:xfrm>
              <a:off x="3872" y="2942"/>
              <a:ext cx="81"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6" name="Oval 94"/>
            <p:cNvSpPr>
              <a:spLocks noChangeArrowheads="1"/>
            </p:cNvSpPr>
            <p:nvPr/>
          </p:nvSpPr>
          <p:spPr bwMode="auto">
            <a:xfrm>
              <a:off x="3953" y="3015"/>
              <a:ext cx="82" cy="74"/>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7" name="Oval 95"/>
            <p:cNvSpPr>
              <a:spLocks noChangeArrowheads="1"/>
            </p:cNvSpPr>
            <p:nvPr/>
          </p:nvSpPr>
          <p:spPr bwMode="auto">
            <a:xfrm>
              <a:off x="4241" y="2880"/>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8" name="Oval 96"/>
            <p:cNvSpPr>
              <a:spLocks noChangeArrowheads="1"/>
            </p:cNvSpPr>
            <p:nvPr/>
          </p:nvSpPr>
          <p:spPr bwMode="auto">
            <a:xfrm>
              <a:off x="4145" y="2736"/>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49" name="Oval 97"/>
            <p:cNvSpPr>
              <a:spLocks noChangeArrowheads="1"/>
            </p:cNvSpPr>
            <p:nvPr/>
          </p:nvSpPr>
          <p:spPr bwMode="auto">
            <a:xfrm>
              <a:off x="3713" y="2928"/>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0" name="Oval 98"/>
            <p:cNvSpPr>
              <a:spLocks noChangeArrowheads="1"/>
            </p:cNvSpPr>
            <p:nvPr/>
          </p:nvSpPr>
          <p:spPr bwMode="auto">
            <a:xfrm>
              <a:off x="3809" y="2784"/>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1" name="Oval 99"/>
            <p:cNvSpPr>
              <a:spLocks noChangeArrowheads="1"/>
            </p:cNvSpPr>
            <p:nvPr/>
          </p:nvSpPr>
          <p:spPr bwMode="auto">
            <a:xfrm>
              <a:off x="3905" y="1776"/>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2" name="Oval 100"/>
            <p:cNvSpPr>
              <a:spLocks noChangeArrowheads="1"/>
            </p:cNvSpPr>
            <p:nvPr/>
          </p:nvSpPr>
          <p:spPr bwMode="auto">
            <a:xfrm>
              <a:off x="3665" y="1824"/>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3" name="Oval 101"/>
            <p:cNvSpPr>
              <a:spLocks noChangeArrowheads="1"/>
            </p:cNvSpPr>
            <p:nvPr/>
          </p:nvSpPr>
          <p:spPr bwMode="auto">
            <a:xfrm>
              <a:off x="3617" y="1920"/>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4" name="Oval 102"/>
            <p:cNvSpPr>
              <a:spLocks noChangeArrowheads="1"/>
            </p:cNvSpPr>
            <p:nvPr/>
          </p:nvSpPr>
          <p:spPr bwMode="auto">
            <a:xfrm>
              <a:off x="3953" y="1872"/>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5" name="Oval 103"/>
            <p:cNvSpPr>
              <a:spLocks noChangeArrowheads="1"/>
            </p:cNvSpPr>
            <p:nvPr/>
          </p:nvSpPr>
          <p:spPr bwMode="auto">
            <a:xfrm>
              <a:off x="3761" y="1920"/>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6" name="Oval 104"/>
            <p:cNvSpPr>
              <a:spLocks noChangeArrowheads="1"/>
            </p:cNvSpPr>
            <p:nvPr/>
          </p:nvSpPr>
          <p:spPr bwMode="auto">
            <a:xfrm>
              <a:off x="3809" y="1824"/>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7" name="Oval 105"/>
            <p:cNvSpPr>
              <a:spLocks noChangeArrowheads="1"/>
            </p:cNvSpPr>
            <p:nvPr/>
          </p:nvSpPr>
          <p:spPr bwMode="auto">
            <a:xfrm>
              <a:off x="4049" y="2016"/>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8" name="Oval 106"/>
            <p:cNvSpPr>
              <a:spLocks noChangeArrowheads="1"/>
            </p:cNvSpPr>
            <p:nvPr/>
          </p:nvSpPr>
          <p:spPr bwMode="auto">
            <a:xfrm>
              <a:off x="3905" y="2087"/>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59" name="Oval 107"/>
            <p:cNvSpPr>
              <a:spLocks noChangeArrowheads="1"/>
            </p:cNvSpPr>
            <p:nvPr/>
          </p:nvSpPr>
          <p:spPr bwMode="auto">
            <a:xfrm>
              <a:off x="3857" y="1968"/>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0" name="Oval 108"/>
            <p:cNvSpPr>
              <a:spLocks noChangeArrowheads="1"/>
            </p:cNvSpPr>
            <p:nvPr/>
          </p:nvSpPr>
          <p:spPr bwMode="auto">
            <a:xfrm>
              <a:off x="3617" y="2352"/>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1" name="Oval 109"/>
            <p:cNvSpPr>
              <a:spLocks noChangeArrowheads="1"/>
            </p:cNvSpPr>
            <p:nvPr/>
          </p:nvSpPr>
          <p:spPr bwMode="auto">
            <a:xfrm>
              <a:off x="3809" y="2160"/>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2" name="Oval 110"/>
            <p:cNvSpPr>
              <a:spLocks noChangeArrowheads="1"/>
            </p:cNvSpPr>
            <p:nvPr/>
          </p:nvSpPr>
          <p:spPr bwMode="auto">
            <a:xfrm>
              <a:off x="3713" y="1680"/>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3" name="Oval 111"/>
            <p:cNvSpPr>
              <a:spLocks noChangeArrowheads="1"/>
            </p:cNvSpPr>
            <p:nvPr/>
          </p:nvSpPr>
          <p:spPr bwMode="auto">
            <a:xfrm>
              <a:off x="4337" y="2832"/>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4" name="Oval 112"/>
            <p:cNvSpPr>
              <a:spLocks noChangeArrowheads="1"/>
            </p:cNvSpPr>
            <p:nvPr/>
          </p:nvSpPr>
          <p:spPr bwMode="auto">
            <a:xfrm>
              <a:off x="3313" y="3038"/>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5" name="Oval 113"/>
            <p:cNvSpPr>
              <a:spLocks noChangeArrowheads="1"/>
            </p:cNvSpPr>
            <p:nvPr/>
          </p:nvSpPr>
          <p:spPr bwMode="auto">
            <a:xfrm>
              <a:off x="3713" y="2304"/>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6" name="Oval 114"/>
            <p:cNvSpPr>
              <a:spLocks noChangeArrowheads="1"/>
            </p:cNvSpPr>
            <p:nvPr/>
          </p:nvSpPr>
          <p:spPr bwMode="auto">
            <a:xfrm>
              <a:off x="3473" y="2304"/>
              <a:ext cx="82" cy="73"/>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382067" name="Oval 115"/>
            <p:cNvSpPr>
              <a:spLocks noChangeArrowheads="1"/>
            </p:cNvSpPr>
            <p:nvPr/>
          </p:nvSpPr>
          <p:spPr bwMode="auto">
            <a:xfrm rot="13755418">
              <a:off x="4111" y="2422"/>
              <a:ext cx="462" cy="714"/>
            </a:xfrm>
            <a:prstGeom prst="ellipse">
              <a:avLst/>
            </a:prstGeom>
            <a:noFill/>
            <a:ln w="76200">
              <a:solidFill>
                <a:srgbClr val="000000"/>
              </a:solidFill>
              <a:round/>
              <a:headEnd/>
              <a:tailEnd/>
            </a:ln>
            <a:effectLst>
              <a:outerShdw dist="127000" dir="13012194" algn="ctr" rotWithShape="0">
                <a:srgbClr val="333333">
                  <a:alpha val="50000"/>
                </a:srgbClr>
              </a:outerShdw>
            </a:effectLst>
          </p:spPr>
          <p:txBody>
            <a:bodyPr vert="eaVert" wrap="none" anchor="ctr"/>
            <a:lstStyle/>
            <a:p>
              <a:pPr algn="ctr"/>
              <a:endParaRPr lang="en-US">
                <a:solidFill>
                  <a:srgbClr val="000000"/>
                </a:solidFill>
              </a:endParaRPr>
            </a:p>
          </p:txBody>
        </p:sp>
        <p:sp>
          <p:nvSpPr>
            <p:cNvPr id="382068" name="Oval 116"/>
            <p:cNvSpPr>
              <a:spLocks noChangeArrowheads="1"/>
            </p:cNvSpPr>
            <p:nvPr/>
          </p:nvSpPr>
          <p:spPr bwMode="auto">
            <a:xfrm rot="1833177">
              <a:off x="3030" y="1440"/>
              <a:ext cx="1375" cy="1107"/>
            </a:xfrm>
            <a:prstGeom prst="ellipse">
              <a:avLst/>
            </a:prstGeom>
            <a:noFill/>
            <a:ln w="76200">
              <a:solidFill>
                <a:srgbClr val="000000"/>
              </a:solidFill>
              <a:round/>
              <a:headEnd/>
              <a:tailEnd/>
            </a:ln>
            <a:effectLst/>
          </p:spPr>
          <p:txBody>
            <a:bodyPr wrap="none" anchor="ctr"/>
            <a:lstStyle/>
            <a:p>
              <a:endParaRPr lang="en-US"/>
            </a:p>
          </p:txBody>
        </p:sp>
        <p:sp>
          <p:nvSpPr>
            <p:cNvPr id="382069" name="Oval 117"/>
            <p:cNvSpPr>
              <a:spLocks noChangeArrowheads="1"/>
            </p:cNvSpPr>
            <p:nvPr/>
          </p:nvSpPr>
          <p:spPr bwMode="auto">
            <a:xfrm rot="-680052">
              <a:off x="2094" y="1919"/>
              <a:ext cx="593" cy="415"/>
            </a:xfrm>
            <a:prstGeom prst="ellipse">
              <a:avLst/>
            </a:prstGeom>
            <a:noFill/>
            <a:ln w="76200">
              <a:solidFill>
                <a:srgbClr val="000000"/>
              </a:solidFill>
              <a:round/>
              <a:headEnd/>
              <a:tailEnd/>
            </a:ln>
            <a:effectLst/>
          </p:spPr>
          <p:txBody>
            <a:bodyPr wrap="none" anchor="ctr"/>
            <a:lstStyle/>
            <a:p>
              <a:endParaRPr lang="en-US"/>
            </a:p>
          </p:txBody>
        </p:sp>
      </p:grpSp>
      <p:sp>
        <p:nvSpPr>
          <p:cNvPr id="382070" name="Text Box 118"/>
          <p:cNvSpPr txBox="1">
            <a:spLocks noChangeArrowheads="1"/>
          </p:cNvSpPr>
          <p:nvPr/>
        </p:nvSpPr>
        <p:spPr bwMode="auto">
          <a:xfrm>
            <a:off x="171450" y="3200400"/>
            <a:ext cx="971550" cy="366712"/>
          </a:xfrm>
          <a:prstGeom prst="rect">
            <a:avLst/>
          </a:prstGeom>
          <a:noFill/>
          <a:ln w="9525">
            <a:noFill/>
            <a:miter lim="800000"/>
            <a:headEnd/>
            <a:tailEnd/>
          </a:ln>
          <a:effectLst/>
        </p:spPr>
        <p:txBody>
          <a:bodyPr wrap="none">
            <a:spAutoFit/>
          </a:bodyPr>
          <a:lstStyle/>
          <a:p>
            <a:r>
              <a:rPr lang="en-US" sz="1800" b="1" dirty="0">
                <a:solidFill>
                  <a:srgbClr val="FFFFFF"/>
                </a:solidFill>
                <a:latin typeface="Arial" pitchFamily="34" charset="0"/>
              </a:rPr>
              <a:t>FRONT</a:t>
            </a:r>
          </a:p>
        </p:txBody>
      </p:sp>
      <p:sp>
        <p:nvSpPr>
          <p:cNvPr id="120" name="Text Box 118"/>
          <p:cNvSpPr txBox="1">
            <a:spLocks noChangeArrowheads="1"/>
          </p:cNvSpPr>
          <p:nvPr/>
        </p:nvSpPr>
        <p:spPr bwMode="auto">
          <a:xfrm>
            <a:off x="8077367" y="3216860"/>
            <a:ext cx="851515" cy="369332"/>
          </a:xfrm>
          <a:prstGeom prst="rect">
            <a:avLst/>
          </a:prstGeom>
          <a:noFill/>
          <a:ln w="9525">
            <a:noFill/>
            <a:miter lim="800000"/>
            <a:headEnd/>
            <a:tailEnd/>
          </a:ln>
          <a:effectLst/>
        </p:spPr>
        <p:txBody>
          <a:bodyPr wrap="none">
            <a:spAutoFit/>
          </a:bodyPr>
          <a:lstStyle/>
          <a:p>
            <a:r>
              <a:rPr lang="en-US" sz="1800" b="1" dirty="0" smtClean="0">
                <a:solidFill>
                  <a:srgbClr val="FFFFFF"/>
                </a:solidFill>
                <a:latin typeface="Arial" pitchFamily="34" charset="0"/>
              </a:rPr>
              <a:t>BACK</a:t>
            </a:r>
            <a:endParaRPr lang="en-US" sz="1800" b="1"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76200" y="273050"/>
            <a:ext cx="9144000" cy="641350"/>
          </a:xfrm>
          <a:prstGeom prst="rect">
            <a:avLst/>
          </a:prstGeom>
          <a:noFill/>
          <a:ln w="9525">
            <a:noFill/>
            <a:miter lim="800000"/>
            <a:headEnd/>
            <a:tailEnd/>
          </a:ln>
          <a:effectLst/>
        </p:spPr>
        <p:txBody>
          <a:bodyPr>
            <a:spAutoFit/>
          </a:bodyPr>
          <a:lstStyle/>
          <a:p>
            <a:pPr algn="ctr"/>
            <a:r>
              <a:rPr lang="en-US" sz="3600" dirty="0">
                <a:solidFill>
                  <a:srgbClr val="FFFFFF"/>
                </a:solidFill>
                <a:latin typeface="Arial" pitchFamily="34" charset="0"/>
              </a:rPr>
              <a:t>TYPICAL LANGUAGE AREAS</a:t>
            </a:r>
          </a:p>
        </p:txBody>
      </p:sp>
      <p:pic>
        <p:nvPicPr>
          <p:cNvPr id="390147" name="Picture 3" descr="brochurebrain"/>
          <p:cNvPicPr>
            <a:picLocks noChangeAspect="1" noChangeArrowheads="1"/>
          </p:cNvPicPr>
          <p:nvPr/>
        </p:nvPicPr>
        <p:blipFill>
          <a:blip r:embed="rId3" cstate="print"/>
          <a:srcRect/>
          <a:stretch>
            <a:fillRect/>
          </a:stretch>
        </p:blipFill>
        <p:spPr bwMode="auto">
          <a:xfrm>
            <a:off x="1066800" y="850900"/>
            <a:ext cx="7010400" cy="6007100"/>
          </a:xfrm>
          <a:prstGeom prst="rect">
            <a:avLst/>
          </a:prstGeom>
          <a:noFill/>
          <a:ln w="9525">
            <a:solidFill>
              <a:schemeClr val="bg2"/>
            </a:solidFill>
            <a:miter lim="800000"/>
            <a:headEnd/>
            <a:tailEnd/>
          </a:ln>
        </p:spPr>
      </p:pic>
      <p:grpSp>
        <p:nvGrpSpPr>
          <p:cNvPr id="2" name="Group 4"/>
          <p:cNvGrpSpPr>
            <a:grpSpLocks/>
          </p:cNvGrpSpPr>
          <p:nvPr/>
        </p:nvGrpSpPr>
        <p:grpSpPr bwMode="auto">
          <a:xfrm>
            <a:off x="1827213" y="2133600"/>
            <a:ext cx="6249987" cy="4508500"/>
            <a:chOff x="1151" y="1344"/>
            <a:chExt cx="3937" cy="2840"/>
          </a:xfrm>
        </p:grpSpPr>
        <p:sp>
          <p:nvSpPr>
            <p:cNvPr id="390149" name="Oval 5"/>
            <p:cNvSpPr>
              <a:spLocks noChangeArrowheads="1"/>
            </p:cNvSpPr>
            <p:nvPr/>
          </p:nvSpPr>
          <p:spPr bwMode="auto">
            <a:xfrm rot="3470579">
              <a:off x="4114" y="2653"/>
              <a:ext cx="336" cy="522"/>
            </a:xfrm>
            <a:prstGeom prst="ellipse">
              <a:avLst/>
            </a:prstGeom>
            <a:solidFill>
              <a:srgbClr val="000000"/>
            </a:solidFill>
            <a:ln w="9525">
              <a:solidFill>
                <a:schemeClr val="bg2"/>
              </a:solidFill>
              <a:round/>
              <a:headEnd/>
              <a:tailEnd/>
            </a:ln>
            <a:effectLst>
              <a:outerShdw dist="314181" dir="11642175" algn="ctr" rotWithShape="0">
                <a:schemeClr val="bg2"/>
              </a:outerShdw>
            </a:effectLst>
          </p:spPr>
          <p:txBody>
            <a:bodyPr rot="10800000" vert="eaVert" wrap="none" anchor="ctr"/>
            <a:lstStyle/>
            <a:p>
              <a:pPr algn="ctr"/>
              <a:endParaRPr lang="en-US">
                <a:solidFill>
                  <a:srgbClr val="000000"/>
                </a:solidFill>
              </a:endParaRPr>
            </a:p>
          </p:txBody>
        </p:sp>
        <p:sp>
          <p:nvSpPr>
            <p:cNvPr id="390150" name="Oval 6"/>
            <p:cNvSpPr>
              <a:spLocks noChangeArrowheads="1"/>
            </p:cNvSpPr>
            <p:nvPr/>
          </p:nvSpPr>
          <p:spPr bwMode="auto">
            <a:xfrm rot="1833177">
              <a:off x="3518" y="1709"/>
              <a:ext cx="886" cy="792"/>
            </a:xfrm>
            <a:prstGeom prst="ellipse">
              <a:avLst/>
            </a:prstGeom>
            <a:solidFill>
              <a:srgbClr val="000000"/>
            </a:solidFill>
            <a:ln w="9525">
              <a:solidFill>
                <a:schemeClr val="bg2"/>
              </a:solidFill>
              <a:round/>
              <a:headEnd/>
              <a:tailEnd/>
            </a:ln>
            <a:effectLst/>
          </p:spPr>
          <p:txBody>
            <a:bodyPr wrap="none" anchor="ctr"/>
            <a:lstStyle/>
            <a:p>
              <a:endParaRPr lang="en-US"/>
            </a:p>
          </p:txBody>
        </p:sp>
        <p:sp>
          <p:nvSpPr>
            <p:cNvPr id="390151" name="Oval 7"/>
            <p:cNvSpPr>
              <a:spLocks noChangeArrowheads="1"/>
            </p:cNvSpPr>
            <p:nvPr/>
          </p:nvSpPr>
          <p:spPr bwMode="auto">
            <a:xfrm rot="-680052">
              <a:off x="2094" y="2064"/>
              <a:ext cx="585" cy="288"/>
            </a:xfrm>
            <a:prstGeom prst="ellipse">
              <a:avLst/>
            </a:prstGeom>
            <a:solidFill>
              <a:srgbClr val="000000"/>
            </a:solidFill>
            <a:ln w="9525">
              <a:solidFill>
                <a:schemeClr val="bg2"/>
              </a:solidFill>
              <a:round/>
              <a:headEnd/>
              <a:tailEnd/>
            </a:ln>
            <a:effectLst/>
          </p:spPr>
          <p:txBody>
            <a:bodyPr wrap="none" anchor="ctr"/>
            <a:lstStyle/>
            <a:p>
              <a:endParaRPr lang="en-US"/>
            </a:p>
          </p:txBody>
        </p:sp>
        <p:sp>
          <p:nvSpPr>
            <p:cNvPr id="390152" name="Oval 8"/>
            <p:cNvSpPr>
              <a:spLocks noChangeArrowheads="1"/>
            </p:cNvSpPr>
            <p:nvPr/>
          </p:nvSpPr>
          <p:spPr bwMode="auto">
            <a:xfrm>
              <a:off x="2544" y="2256"/>
              <a:ext cx="768" cy="480"/>
            </a:xfrm>
            <a:prstGeom prst="ellipse">
              <a:avLst/>
            </a:prstGeom>
            <a:solidFill>
              <a:srgbClr val="000000"/>
            </a:solidFill>
            <a:ln w="9525">
              <a:solidFill>
                <a:schemeClr val="bg2"/>
              </a:solidFill>
              <a:round/>
              <a:headEnd/>
              <a:tailEnd/>
            </a:ln>
            <a:effectLst/>
          </p:spPr>
          <p:txBody>
            <a:bodyPr wrap="none" anchor="ctr"/>
            <a:lstStyle/>
            <a:p>
              <a:endParaRPr lang="en-US"/>
            </a:p>
          </p:txBody>
        </p:sp>
        <p:sp>
          <p:nvSpPr>
            <p:cNvPr id="390153" name="Line 9"/>
            <p:cNvSpPr>
              <a:spLocks noChangeShapeType="1"/>
            </p:cNvSpPr>
            <p:nvPr/>
          </p:nvSpPr>
          <p:spPr bwMode="auto">
            <a:xfrm flipH="1" flipV="1">
              <a:off x="4080" y="2496"/>
              <a:ext cx="48" cy="336"/>
            </a:xfrm>
            <a:prstGeom prst="line">
              <a:avLst/>
            </a:prstGeom>
            <a:noFill/>
            <a:ln w="57150">
              <a:solidFill>
                <a:srgbClr val="000000"/>
              </a:solidFill>
              <a:round/>
              <a:headEnd type="triangle" w="med" len="med"/>
              <a:tailEnd type="triangle" w="med" len="med"/>
            </a:ln>
            <a:effectLst/>
          </p:spPr>
          <p:txBody>
            <a:bodyPr/>
            <a:lstStyle/>
            <a:p>
              <a:endParaRPr lang="en-US"/>
            </a:p>
          </p:txBody>
        </p:sp>
        <p:sp>
          <p:nvSpPr>
            <p:cNvPr id="390154" name="Line 10"/>
            <p:cNvSpPr>
              <a:spLocks noChangeShapeType="1"/>
            </p:cNvSpPr>
            <p:nvPr/>
          </p:nvSpPr>
          <p:spPr bwMode="auto">
            <a:xfrm rot="-2718590" flipH="1" flipV="1">
              <a:off x="3261" y="2211"/>
              <a:ext cx="293" cy="192"/>
            </a:xfrm>
            <a:prstGeom prst="line">
              <a:avLst/>
            </a:prstGeom>
            <a:noFill/>
            <a:ln w="57150">
              <a:solidFill>
                <a:srgbClr val="000000"/>
              </a:solidFill>
              <a:round/>
              <a:headEnd type="triangle" w="med" len="med"/>
              <a:tailEnd type="triangle" w="med" len="med"/>
            </a:ln>
            <a:effectLst/>
          </p:spPr>
          <p:txBody>
            <a:bodyPr/>
            <a:lstStyle/>
            <a:p>
              <a:endParaRPr lang="en-US"/>
            </a:p>
          </p:txBody>
        </p:sp>
        <p:sp>
          <p:nvSpPr>
            <p:cNvPr id="390155" name="Line 11"/>
            <p:cNvSpPr>
              <a:spLocks noChangeShapeType="1"/>
            </p:cNvSpPr>
            <p:nvPr/>
          </p:nvSpPr>
          <p:spPr bwMode="auto">
            <a:xfrm flipH="1" flipV="1">
              <a:off x="2688" y="2064"/>
              <a:ext cx="720" cy="0"/>
            </a:xfrm>
            <a:prstGeom prst="line">
              <a:avLst/>
            </a:prstGeom>
            <a:noFill/>
            <a:ln w="57150">
              <a:solidFill>
                <a:srgbClr val="000000"/>
              </a:solidFill>
              <a:round/>
              <a:headEnd type="triangle" w="med" len="med"/>
              <a:tailEnd type="triangle" w="med" len="med"/>
            </a:ln>
            <a:effectLst/>
          </p:spPr>
          <p:txBody>
            <a:bodyPr/>
            <a:lstStyle/>
            <a:p>
              <a:endParaRPr lang="en-US"/>
            </a:p>
          </p:txBody>
        </p:sp>
        <p:sp>
          <p:nvSpPr>
            <p:cNvPr id="390156" name="Text Box 12"/>
            <p:cNvSpPr txBox="1">
              <a:spLocks noChangeArrowheads="1"/>
            </p:cNvSpPr>
            <p:nvPr/>
          </p:nvSpPr>
          <p:spPr bwMode="auto">
            <a:xfrm>
              <a:off x="1440" y="2256"/>
              <a:ext cx="1124" cy="520"/>
            </a:xfrm>
            <a:prstGeom prst="rect">
              <a:avLst/>
            </a:prstGeom>
            <a:noFill/>
            <a:ln w="9525">
              <a:noFill/>
              <a:miter lim="800000"/>
              <a:headEnd/>
              <a:tailEnd/>
            </a:ln>
            <a:effectLst/>
          </p:spPr>
          <p:txBody>
            <a:bodyPr wrap="none">
              <a:spAutoFit/>
            </a:bodyPr>
            <a:lstStyle/>
            <a:p>
              <a:r>
                <a:rPr lang="en-US" sz="1600" b="1">
                  <a:solidFill>
                    <a:srgbClr val="000000"/>
                  </a:solidFill>
                  <a:latin typeface="Rockwell Extra Bold" pitchFamily="18" charset="0"/>
                </a:rPr>
                <a:t>SPEECH</a:t>
              </a:r>
            </a:p>
            <a:p>
              <a:r>
                <a:rPr lang="en-US" sz="1600" b="1">
                  <a:solidFill>
                    <a:srgbClr val="000000"/>
                  </a:solidFill>
                  <a:latin typeface="Rockwell Extra Bold" pitchFamily="18" charset="0"/>
                </a:rPr>
                <a:t>PRODUCTION</a:t>
              </a:r>
            </a:p>
            <a:p>
              <a:r>
                <a:rPr lang="en-US" sz="1600" b="1">
                  <a:solidFill>
                    <a:srgbClr val="000000"/>
                  </a:solidFill>
                  <a:latin typeface="Rockwell Extra Bold" pitchFamily="18" charset="0"/>
                </a:rPr>
                <a:t>AREA</a:t>
              </a:r>
            </a:p>
          </p:txBody>
        </p:sp>
        <p:sp>
          <p:nvSpPr>
            <p:cNvPr id="390157" name="Text Box 13"/>
            <p:cNvSpPr txBox="1">
              <a:spLocks noChangeArrowheads="1"/>
            </p:cNvSpPr>
            <p:nvPr/>
          </p:nvSpPr>
          <p:spPr bwMode="auto">
            <a:xfrm>
              <a:off x="2688" y="2736"/>
              <a:ext cx="1124" cy="520"/>
            </a:xfrm>
            <a:prstGeom prst="rect">
              <a:avLst/>
            </a:prstGeom>
            <a:noFill/>
            <a:ln w="9525">
              <a:noFill/>
              <a:miter lim="800000"/>
              <a:headEnd/>
              <a:tailEnd/>
            </a:ln>
            <a:effectLst/>
          </p:spPr>
          <p:txBody>
            <a:bodyPr>
              <a:spAutoFit/>
            </a:bodyPr>
            <a:lstStyle/>
            <a:p>
              <a:r>
                <a:rPr lang="en-US" sz="1600" b="1">
                  <a:solidFill>
                    <a:srgbClr val="000000"/>
                  </a:solidFill>
                  <a:latin typeface="Rockwell Extra Bold" pitchFamily="18" charset="0"/>
                </a:rPr>
                <a:t>AUDITORY</a:t>
              </a:r>
            </a:p>
            <a:p>
              <a:r>
                <a:rPr lang="en-US" sz="1600" b="1">
                  <a:solidFill>
                    <a:srgbClr val="000000"/>
                  </a:solidFill>
                  <a:latin typeface="Rockwell Extra Bold" pitchFamily="18" charset="0"/>
                </a:rPr>
                <a:t>PROCESSING</a:t>
              </a:r>
            </a:p>
            <a:p>
              <a:r>
                <a:rPr lang="en-US" sz="1600" b="1">
                  <a:solidFill>
                    <a:srgbClr val="000000"/>
                  </a:solidFill>
                  <a:latin typeface="Rockwell Extra Bold" pitchFamily="18" charset="0"/>
                </a:rPr>
                <a:t>AREA</a:t>
              </a:r>
            </a:p>
          </p:txBody>
        </p:sp>
        <p:sp>
          <p:nvSpPr>
            <p:cNvPr id="390158" name="Text Box 14"/>
            <p:cNvSpPr txBox="1">
              <a:spLocks noChangeArrowheads="1"/>
            </p:cNvSpPr>
            <p:nvPr/>
          </p:nvSpPr>
          <p:spPr bwMode="auto">
            <a:xfrm>
              <a:off x="2640" y="1344"/>
              <a:ext cx="1824" cy="366"/>
            </a:xfrm>
            <a:prstGeom prst="rect">
              <a:avLst/>
            </a:prstGeom>
            <a:noFill/>
            <a:ln w="9525">
              <a:noFill/>
              <a:miter lim="800000"/>
              <a:headEnd/>
              <a:tailEnd/>
            </a:ln>
            <a:effectLst/>
          </p:spPr>
          <p:txBody>
            <a:bodyPr>
              <a:spAutoFit/>
            </a:bodyPr>
            <a:lstStyle/>
            <a:p>
              <a:r>
                <a:rPr lang="en-US" sz="1600" b="1">
                  <a:solidFill>
                    <a:srgbClr val="000000"/>
                  </a:solidFill>
                  <a:latin typeface="Rockwell Extra Bold" pitchFamily="18" charset="0"/>
                </a:rPr>
                <a:t>VISUAL</a:t>
              </a:r>
              <a:r>
                <a:rPr lang="en-US" sz="1600" b="1">
                  <a:solidFill>
                    <a:schemeClr val="bg2"/>
                  </a:solidFill>
                  <a:latin typeface="Rockwell Extra Bold" pitchFamily="18" charset="0"/>
                </a:rPr>
                <a:t>-</a:t>
              </a:r>
              <a:r>
                <a:rPr lang="en-US" sz="1600" b="1">
                  <a:solidFill>
                    <a:srgbClr val="000000"/>
                  </a:solidFill>
                  <a:latin typeface="Rockwell Extra Bold" pitchFamily="18" charset="0"/>
                </a:rPr>
                <a:t>LANGUAGE</a:t>
              </a:r>
            </a:p>
            <a:p>
              <a:r>
                <a:rPr lang="en-US" sz="1600" b="1">
                  <a:solidFill>
                    <a:srgbClr val="000000"/>
                  </a:solidFill>
                  <a:latin typeface="Rockwell Extra Bold" pitchFamily="18" charset="0"/>
                </a:rPr>
                <a:t>ASSOCIATION</a:t>
              </a:r>
              <a:r>
                <a:rPr lang="en-US" sz="1600" b="1">
                  <a:solidFill>
                    <a:schemeClr val="bg2"/>
                  </a:solidFill>
                  <a:latin typeface="Rockwell Extra Bold" pitchFamily="18" charset="0"/>
                </a:rPr>
                <a:t> </a:t>
              </a:r>
              <a:r>
                <a:rPr lang="en-US" sz="1600" b="1">
                  <a:solidFill>
                    <a:srgbClr val="000000"/>
                  </a:solidFill>
                  <a:latin typeface="Rockwell Extra Bold" pitchFamily="18" charset="0"/>
                </a:rPr>
                <a:t>AREA</a:t>
              </a:r>
            </a:p>
          </p:txBody>
        </p:sp>
        <p:sp>
          <p:nvSpPr>
            <p:cNvPr id="390159" name="Text Box 15"/>
            <p:cNvSpPr txBox="1">
              <a:spLocks noChangeArrowheads="1"/>
            </p:cNvSpPr>
            <p:nvPr/>
          </p:nvSpPr>
          <p:spPr bwMode="auto">
            <a:xfrm>
              <a:off x="4320" y="2160"/>
              <a:ext cx="768" cy="520"/>
            </a:xfrm>
            <a:prstGeom prst="rect">
              <a:avLst/>
            </a:prstGeom>
            <a:noFill/>
            <a:ln w="9525">
              <a:noFill/>
              <a:miter lim="800000"/>
              <a:headEnd/>
              <a:tailEnd/>
            </a:ln>
            <a:effectLst/>
          </p:spPr>
          <p:txBody>
            <a:bodyPr>
              <a:spAutoFit/>
            </a:bodyPr>
            <a:lstStyle/>
            <a:p>
              <a:r>
                <a:rPr lang="en-US" sz="1600" b="1">
                  <a:solidFill>
                    <a:srgbClr val="000000"/>
                  </a:solidFill>
                  <a:latin typeface="Rockwell Extra Bold" pitchFamily="18" charset="0"/>
                </a:rPr>
                <a:t>VISUAL /</a:t>
              </a:r>
            </a:p>
            <a:p>
              <a:r>
                <a:rPr lang="en-US" sz="1600" b="1">
                  <a:solidFill>
                    <a:srgbClr val="000000"/>
                  </a:solidFill>
                  <a:latin typeface="Rockwell Extra Bold" pitchFamily="18" charset="0"/>
                </a:rPr>
                <a:t>VERBAL</a:t>
              </a:r>
            </a:p>
            <a:p>
              <a:r>
                <a:rPr lang="en-US" sz="1600" b="1">
                  <a:solidFill>
                    <a:srgbClr val="000000"/>
                  </a:solidFill>
                  <a:latin typeface="Rockwell Extra Bold" pitchFamily="18" charset="0"/>
                </a:rPr>
                <a:t>AREA</a:t>
              </a:r>
            </a:p>
          </p:txBody>
        </p:sp>
        <p:sp>
          <p:nvSpPr>
            <p:cNvPr id="390160" name="Text Box 16"/>
            <p:cNvSpPr txBox="1">
              <a:spLocks noChangeArrowheads="1"/>
            </p:cNvSpPr>
            <p:nvPr/>
          </p:nvSpPr>
          <p:spPr bwMode="auto">
            <a:xfrm>
              <a:off x="1151" y="3934"/>
              <a:ext cx="1660" cy="250"/>
            </a:xfrm>
            <a:prstGeom prst="rect">
              <a:avLst/>
            </a:prstGeom>
            <a:noFill/>
            <a:ln w="9525">
              <a:noFill/>
              <a:miter lim="800000"/>
              <a:headEnd/>
              <a:tailEnd/>
            </a:ln>
            <a:effectLst/>
          </p:spPr>
          <p:txBody>
            <a:bodyPr wrap="none">
              <a:spAutoFit/>
            </a:bodyPr>
            <a:lstStyle/>
            <a:p>
              <a:r>
                <a:rPr lang="en-US" sz="2000" b="1">
                  <a:solidFill>
                    <a:srgbClr val="000000"/>
                  </a:solidFill>
                </a:rPr>
                <a:t>LEFT HEMISPHERE</a:t>
              </a:r>
            </a:p>
          </p:txBody>
        </p:sp>
        <p:sp>
          <p:nvSpPr>
            <p:cNvPr id="390161" name="Line 17"/>
            <p:cNvSpPr>
              <a:spLocks noChangeShapeType="1"/>
            </p:cNvSpPr>
            <p:nvPr/>
          </p:nvSpPr>
          <p:spPr bwMode="auto">
            <a:xfrm>
              <a:off x="2688" y="2160"/>
              <a:ext cx="192" cy="96"/>
            </a:xfrm>
            <a:prstGeom prst="line">
              <a:avLst/>
            </a:prstGeom>
            <a:noFill/>
            <a:ln w="28575">
              <a:solidFill>
                <a:srgbClr val="000000"/>
              </a:solidFill>
              <a:round/>
              <a:headEnd type="triangle" w="med" len="me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914400" y="273050"/>
            <a:ext cx="7086600" cy="641350"/>
          </a:xfrm>
          <a:prstGeom prst="rect">
            <a:avLst/>
          </a:prstGeom>
          <a:noFill/>
          <a:ln w="9525">
            <a:noFill/>
            <a:miter lim="800000"/>
            <a:headEnd/>
            <a:tailEnd/>
          </a:ln>
          <a:effectLst/>
        </p:spPr>
        <p:txBody>
          <a:bodyPr>
            <a:spAutoFit/>
          </a:bodyPr>
          <a:lstStyle/>
          <a:p>
            <a:pPr algn="ctr"/>
            <a:r>
              <a:rPr lang="en-US" sz="3600" dirty="0">
                <a:solidFill>
                  <a:srgbClr val="FFFFFF"/>
                </a:solidFill>
                <a:latin typeface="Arial" pitchFamily="34" charset="0"/>
              </a:rPr>
              <a:t>TYPICAL READING AREAS</a:t>
            </a:r>
          </a:p>
        </p:txBody>
      </p:sp>
      <p:sp>
        <p:nvSpPr>
          <p:cNvPr id="392195" name="Line 3"/>
          <p:cNvSpPr>
            <a:spLocks noChangeShapeType="1"/>
          </p:cNvSpPr>
          <p:nvPr/>
        </p:nvSpPr>
        <p:spPr bwMode="auto">
          <a:xfrm>
            <a:off x="4267200" y="3200400"/>
            <a:ext cx="1066800" cy="0"/>
          </a:xfrm>
          <a:prstGeom prst="line">
            <a:avLst/>
          </a:prstGeom>
          <a:noFill/>
          <a:ln w="57150">
            <a:noFill/>
            <a:round/>
            <a:headEnd type="triangle" w="med" len="med"/>
            <a:tailEnd type="triangle" w="med" len="med"/>
          </a:ln>
          <a:effectLst/>
        </p:spPr>
        <p:txBody>
          <a:bodyPr/>
          <a:lstStyle/>
          <a:p>
            <a:endParaRPr lang="en-US"/>
          </a:p>
        </p:txBody>
      </p:sp>
      <p:grpSp>
        <p:nvGrpSpPr>
          <p:cNvPr id="2" name="Group 4"/>
          <p:cNvGrpSpPr>
            <a:grpSpLocks/>
          </p:cNvGrpSpPr>
          <p:nvPr/>
        </p:nvGrpSpPr>
        <p:grpSpPr bwMode="auto">
          <a:xfrm>
            <a:off x="1066800" y="838200"/>
            <a:ext cx="7083425" cy="6007100"/>
            <a:chOff x="672" y="528"/>
            <a:chExt cx="4462" cy="3784"/>
          </a:xfrm>
        </p:grpSpPr>
        <p:pic>
          <p:nvPicPr>
            <p:cNvPr id="392197" name="Picture 5" descr="brochurebrain"/>
            <p:cNvPicPr>
              <a:picLocks noChangeAspect="1" noChangeArrowheads="1"/>
            </p:cNvPicPr>
            <p:nvPr/>
          </p:nvPicPr>
          <p:blipFill>
            <a:blip r:embed="rId3" cstate="print">
              <a:lum bright="6000"/>
              <a:grayscl/>
            </a:blip>
            <a:srcRect/>
            <a:stretch>
              <a:fillRect/>
            </a:stretch>
          </p:blipFill>
          <p:spPr bwMode="auto">
            <a:xfrm>
              <a:off x="672" y="528"/>
              <a:ext cx="4416" cy="3784"/>
            </a:xfrm>
            <a:prstGeom prst="rect">
              <a:avLst/>
            </a:prstGeom>
            <a:solidFill>
              <a:srgbClr val="000000"/>
            </a:solidFill>
            <a:ln w="9525">
              <a:noFill/>
              <a:miter lim="800000"/>
              <a:headEnd/>
              <a:tailEnd/>
            </a:ln>
            <a:effectLst>
              <a:outerShdw dist="38100" dir="5400000" algn="ctr" rotWithShape="0">
                <a:srgbClr val="505050">
                  <a:alpha val="50000"/>
                </a:srgbClr>
              </a:outerShdw>
            </a:effectLst>
          </p:spPr>
        </p:pic>
        <p:sp>
          <p:nvSpPr>
            <p:cNvPr id="392198" name="Oval 6"/>
            <p:cNvSpPr>
              <a:spLocks noChangeArrowheads="1"/>
            </p:cNvSpPr>
            <p:nvPr/>
          </p:nvSpPr>
          <p:spPr bwMode="auto">
            <a:xfrm rot="13755418">
              <a:off x="4158" y="2418"/>
              <a:ext cx="414" cy="570"/>
            </a:xfrm>
            <a:prstGeom prst="ellipse">
              <a:avLst/>
            </a:prstGeom>
            <a:solidFill>
              <a:srgbClr val="000000"/>
            </a:solidFill>
            <a:ln w="9525">
              <a:noFill/>
              <a:round/>
              <a:headEnd/>
              <a:tailEnd/>
            </a:ln>
            <a:effectLst>
              <a:prstShdw prst="shdw13" dist="179605" dir="10312194">
                <a:srgbClr val="333333">
                  <a:alpha val="50000"/>
                </a:srgbClr>
              </a:prstShdw>
            </a:effectLst>
          </p:spPr>
          <p:txBody>
            <a:bodyPr vert="eaVert" wrap="none" anchor="ctr"/>
            <a:lstStyle/>
            <a:p>
              <a:pPr algn="ctr"/>
              <a:endParaRPr lang="en-US">
                <a:solidFill>
                  <a:srgbClr val="000000"/>
                </a:solidFill>
              </a:endParaRPr>
            </a:p>
          </p:txBody>
        </p:sp>
        <p:sp>
          <p:nvSpPr>
            <p:cNvPr id="392199" name="Oval 7"/>
            <p:cNvSpPr>
              <a:spLocks noChangeArrowheads="1"/>
            </p:cNvSpPr>
            <p:nvPr/>
          </p:nvSpPr>
          <p:spPr bwMode="auto">
            <a:xfrm rot="1833177">
              <a:off x="3022" y="1490"/>
              <a:ext cx="1382" cy="1047"/>
            </a:xfrm>
            <a:prstGeom prst="ellipse">
              <a:avLst/>
            </a:prstGeom>
            <a:solidFill>
              <a:srgbClr val="000000"/>
            </a:solidFill>
            <a:ln w="9525">
              <a:noFill/>
              <a:round/>
              <a:headEnd/>
              <a:tailEnd/>
            </a:ln>
            <a:effectLst/>
          </p:spPr>
          <p:txBody>
            <a:bodyPr wrap="none" anchor="ctr"/>
            <a:lstStyle/>
            <a:p>
              <a:endParaRPr lang="en-US"/>
            </a:p>
          </p:txBody>
        </p:sp>
        <p:sp>
          <p:nvSpPr>
            <p:cNvPr id="392200" name="Oval 8"/>
            <p:cNvSpPr>
              <a:spLocks noChangeArrowheads="1"/>
            </p:cNvSpPr>
            <p:nvPr/>
          </p:nvSpPr>
          <p:spPr bwMode="auto">
            <a:xfrm rot="-680052">
              <a:off x="2077" y="1967"/>
              <a:ext cx="593" cy="415"/>
            </a:xfrm>
            <a:prstGeom prst="ellipse">
              <a:avLst/>
            </a:prstGeom>
            <a:solidFill>
              <a:srgbClr val="000000"/>
            </a:solidFill>
            <a:ln w="9525">
              <a:noFill/>
              <a:round/>
              <a:headEnd/>
              <a:tailEnd/>
            </a:ln>
            <a:effectLst/>
          </p:spPr>
          <p:txBody>
            <a:bodyPr wrap="none" anchor="ctr"/>
            <a:lstStyle/>
            <a:p>
              <a:endParaRPr lang="en-US"/>
            </a:p>
          </p:txBody>
        </p:sp>
        <p:sp>
          <p:nvSpPr>
            <p:cNvPr id="392201" name="Text Box 9"/>
            <p:cNvSpPr txBox="1">
              <a:spLocks noChangeArrowheads="1"/>
            </p:cNvSpPr>
            <p:nvPr/>
          </p:nvSpPr>
          <p:spPr bwMode="auto">
            <a:xfrm>
              <a:off x="1151" y="3934"/>
              <a:ext cx="1660" cy="250"/>
            </a:xfrm>
            <a:prstGeom prst="rect">
              <a:avLst/>
            </a:prstGeom>
            <a:noFill/>
            <a:ln w="9525">
              <a:noFill/>
              <a:miter lim="800000"/>
              <a:headEnd/>
              <a:tailEnd/>
            </a:ln>
            <a:effectLst/>
          </p:spPr>
          <p:txBody>
            <a:bodyPr wrap="none">
              <a:spAutoFit/>
            </a:bodyPr>
            <a:lstStyle/>
            <a:p>
              <a:r>
                <a:rPr lang="en-US" sz="2000" b="1">
                  <a:solidFill>
                    <a:srgbClr val="000000"/>
                  </a:solidFill>
                </a:rPr>
                <a:t>LEFT HEMISPHERE</a:t>
              </a:r>
            </a:p>
          </p:txBody>
        </p:sp>
        <p:sp>
          <p:nvSpPr>
            <p:cNvPr id="392202" name="Text Box 10"/>
            <p:cNvSpPr txBox="1">
              <a:spLocks noChangeArrowheads="1"/>
            </p:cNvSpPr>
            <p:nvPr/>
          </p:nvSpPr>
          <p:spPr bwMode="auto">
            <a:xfrm>
              <a:off x="1090" y="1488"/>
              <a:ext cx="1918" cy="288"/>
            </a:xfrm>
            <a:prstGeom prst="rect">
              <a:avLst/>
            </a:prstGeom>
            <a:noFill/>
            <a:ln w="9525">
              <a:noFill/>
              <a:miter lim="800000"/>
              <a:headEnd/>
              <a:tailEnd/>
            </a:ln>
            <a:effectLst/>
          </p:spPr>
          <p:txBody>
            <a:bodyPr wrap="none">
              <a:spAutoFit/>
            </a:bodyPr>
            <a:lstStyle/>
            <a:p>
              <a:r>
                <a:rPr lang="en-US" b="1">
                  <a:solidFill>
                    <a:srgbClr val="000000"/>
                  </a:solidFill>
                  <a:latin typeface="Arial Black" pitchFamily="34" charset="0"/>
                </a:rPr>
                <a:t>WORD ANALYSIS</a:t>
              </a:r>
            </a:p>
          </p:txBody>
        </p:sp>
        <p:sp>
          <p:nvSpPr>
            <p:cNvPr id="392203" name="Text Box 11"/>
            <p:cNvSpPr txBox="1">
              <a:spLocks noChangeArrowheads="1"/>
            </p:cNvSpPr>
            <p:nvPr/>
          </p:nvSpPr>
          <p:spPr bwMode="auto">
            <a:xfrm>
              <a:off x="3216" y="1248"/>
              <a:ext cx="1918" cy="288"/>
            </a:xfrm>
            <a:prstGeom prst="rect">
              <a:avLst/>
            </a:prstGeom>
            <a:noFill/>
            <a:ln w="9525">
              <a:noFill/>
              <a:miter lim="800000"/>
              <a:headEnd/>
              <a:tailEnd/>
            </a:ln>
            <a:effectLst/>
          </p:spPr>
          <p:txBody>
            <a:bodyPr wrap="none">
              <a:spAutoFit/>
            </a:bodyPr>
            <a:lstStyle/>
            <a:p>
              <a:r>
                <a:rPr lang="en-US" b="1">
                  <a:solidFill>
                    <a:srgbClr val="000000"/>
                  </a:solidFill>
                  <a:latin typeface="Arial Black" pitchFamily="34" charset="0"/>
                </a:rPr>
                <a:t>WORD ANALYSIS</a:t>
              </a:r>
            </a:p>
          </p:txBody>
        </p:sp>
        <p:sp>
          <p:nvSpPr>
            <p:cNvPr id="392204" name="Text Box 12"/>
            <p:cNvSpPr txBox="1">
              <a:spLocks noChangeArrowheads="1"/>
            </p:cNvSpPr>
            <p:nvPr/>
          </p:nvSpPr>
          <p:spPr bwMode="auto">
            <a:xfrm>
              <a:off x="3638" y="2959"/>
              <a:ext cx="1417" cy="480"/>
            </a:xfrm>
            <a:prstGeom prst="rect">
              <a:avLst/>
            </a:prstGeom>
            <a:noFill/>
            <a:ln w="9525">
              <a:noFill/>
              <a:miter lim="800000"/>
              <a:headEnd/>
              <a:tailEnd/>
            </a:ln>
            <a:effectLst/>
          </p:spPr>
          <p:txBody>
            <a:bodyPr wrap="none">
              <a:spAutoFit/>
            </a:bodyPr>
            <a:lstStyle/>
            <a:p>
              <a:pPr algn="ctr"/>
              <a:r>
                <a:rPr lang="en-US" b="1">
                  <a:solidFill>
                    <a:srgbClr val="000000"/>
                  </a:solidFill>
                  <a:latin typeface="Arial Black" pitchFamily="34" charset="0"/>
                </a:rPr>
                <a:t>AUTOMATIC</a:t>
              </a:r>
            </a:p>
            <a:p>
              <a:pPr algn="ctr"/>
              <a:r>
                <a:rPr lang="en-US" sz="2000" b="1">
                  <a:solidFill>
                    <a:srgbClr val="000000"/>
                  </a:solidFill>
                  <a:latin typeface="Arial Black" pitchFamily="34" charset="0"/>
                </a:rPr>
                <a:t>(SIGHT WORD)</a:t>
              </a:r>
            </a:p>
          </p:txBody>
        </p:sp>
        <p:sp>
          <p:nvSpPr>
            <p:cNvPr id="392205" name="Freeform 13"/>
            <p:cNvSpPr>
              <a:spLocks/>
            </p:cNvSpPr>
            <p:nvPr/>
          </p:nvSpPr>
          <p:spPr bwMode="auto">
            <a:xfrm>
              <a:off x="4464" y="1792"/>
              <a:ext cx="344" cy="704"/>
            </a:xfrm>
            <a:custGeom>
              <a:avLst/>
              <a:gdLst/>
              <a:ahLst/>
              <a:cxnLst>
                <a:cxn ang="0">
                  <a:pos x="0" y="80"/>
                </a:cxn>
                <a:cxn ang="0">
                  <a:pos x="240" y="80"/>
                </a:cxn>
                <a:cxn ang="0">
                  <a:pos x="336" y="560"/>
                </a:cxn>
                <a:cxn ang="0">
                  <a:pos x="192" y="704"/>
                </a:cxn>
              </a:cxnLst>
              <a:rect l="0" t="0" r="r" b="b"/>
              <a:pathLst>
                <a:path w="344" h="704">
                  <a:moveTo>
                    <a:pt x="0" y="80"/>
                  </a:moveTo>
                  <a:cubicBezTo>
                    <a:pt x="92" y="40"/>
                    <a:pt x="184" y="0"/>
                    <a:pt x="240" y="80"/>
                  </a:cubicBezTo>
                  <a:cubicBezTo>
                    <a:pt x="296" y="160"/>
                    <a:pt x="344" y="456"/>
                    <a:pt x="336" y="560"/>
                  </a:cubicBezTo>
                  <a:cubicBezTo>
                    <a:pt x="328" y="664"/>
                    <a:pt x="260" y="684"/>
                    <a:pt x="192" y="704"/>
                  </a:cubicBezTo>
                </a:path>
              </a:pathLst>
            </a:custGeom>
            <a:noFill/>
            <a:ln w="57150" cmpd="sng">
              <a:solidFill>
                <a:srgbClr val="000000"/>
              </a:solidFill>
              <a:round/>
              <a:headEnd type="triangle" w="med" len="med"/>
              <a:tailEnd type="triangle" w="med" len="med"/>
            </a:ln>
            <a:effectLst/>
          </p:spPr>
          <p:txBody>
            <a:bodyPr/>
            <a:lstStyle/>
            <a:p>
              <a:endParaRPr lang="en-US"/>
            </a:p>
          </p:txBody>
        </p:sp>
        <p:sp>
          <p:nvSpPr>
            <p:cNvPr id="392206" name="Line 14"/>
            <p:cNvSpPr>
              <a:spLocks noChangeShapeType="1"/>
            </p:cNvSpPr>
            <p:nvPr/>
          </p:nvSpPr>
          <p:spPr bwMode="auto">
            <a:xfrm flipH="1" flipV="1">
              <a:off x="2592" y="2304"/>
              <a:ext cx="1344" cy="384"/>
            </a:xfrm>
            <a:prstGeom prst="line">
              <a:avLst/>
            </a:prstGeom>
            <a:noFill/>
            <a:ln w="57150">
              <a:noFill/>
              <a:round/>
              <a:headEnd type="triangle" w="med" len="med"/>
              <a:tailEnd type="triangle" w="med" len="med"/>
            </a:ln>
            <a:effectLst/>
          </p:spPr>
          <p:txBody>
            <a:bodyPr/>
            <a:lstStyle/>
            <a:p>
              <a:endParaRPr lang="en-US"/>
            </a:p>
          </p:txBody>
        </p:sp>
        <p:sp>
          <p:nvSpPr>
            <p:cNvPr id="392207" name="Line 15"/>
            <p:cNvSpPr>
              <a:spLocks noChangeShapeType="1"/>
            </p:cNvSpPr>
            <p:nvPr/>
          </p:nvSpPr>
          <p:spPr bwMode="auto">
            <a:xfrm flipH="1">
              <a:off x="2688" y="2016"/>
              <a:ext cx="336" cy="96"/>
            </a:xfrm>
            <a:prstGeom prst="line">
              <a:avLst/>
            </a:prstGeom>
            <a:noFill/>
            <a:ln w="57150">
              <a:solidFill>
                <a:srgbClr val="000000"/>
              </a:solidFill>
              <a:round/>
              <a:headEnd type="triangle" w="med" len="med"/>
              <a:tailEnd type="triangle" w="med" len="med"/>
            </a:ln>
            <a:effectLst/>
          </p:spPr>
          <p:txBody>
            <a:bodyPr/>
            <a:lstStyle/>
            <a:p>
              <a:endParaRPr lang="en-US"/>
            </a:p>
          </p:txBody>
        </p:sp>
        <p:sp>
          <p:nvSpPr>
            <p:cNvPr id="392208" name="Line 16"/>
            <p:cNvSpPr>
              <a:spLocks noChangeShapeType="1"/>
            </p:cNvSpPr>
            <p:nvPr/>
          </p:nvSpPr>
          <p:spPr bwMode="auto">
            <a:xfrm flipH="1" flipV="1">
              <a:off x="2640" y="2304"/>
              <a:ext cx="1440" cy="480"/>
            </a:xfrm>
            <a:prstGeom prst="line">
              <a:avLst/>
            </a:prstGeom>
            <a:noFill/>
            <a:ln w="57150">
              <a:solidFill>
                <a:srgbClr val="000000"/>
              </a:solidFill>
              <a:prstDash val="sysDot"/>
              <a:round/>
              <a:headEnd type="triangle" w="med" len="me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381000"/>
            <a:ext cx="8229600" cy="1143000"/>
          </a:xfrm>
        </p:spPr>
        <p:txBody>
          <a:bodyPr>
            <a:noAutofit/>
          </a:bodyPr>
          <a:lstStyle/>
          <a:p>
            <a:pPr algn="ctr"/>
            <a:r>
              <a:rPr lang="en-US" sz="4000" dirty="0" err="1" smtClean="0"/>
              <a:t>Microneurodysgenesis</a:t>
            </a:r>
            <a:r>
              <a:rPr lang="en-US" sz="4000" dirty="0" smtClean="0"/>
              <a:t> </a:t>
            </a:r>
            <a:br>
              <a:rPr lang="en-US" sz="4000" dirty="0" smtClean="0"/>
            </a:br>
            <a:r>
              <a:rPr lang="en-US" sz="4000" dirty="0" smtClean="0"/>
              <a:t>and Genetic Dyslexia</a:t>
            </a:r>
            <a:endParaRPr lang="en-US" sz="4000" dirty="0"/>
          </a:p>
        </p:txBody>
      </p:sp>
      <p:sp>
        <p:nvSpPr>
          <p:cNvPr id="3" name="Content Placeholder 2"/>
          <p:cNvSpPr>
            <a:spLocks noGrp="1"/>
          </p:cNvSpPr>
          <p:nvPr>
            <p:ph idx="1"/>
          </p:nvPr>
        </p:nvSpPr>
        <p:spPr>
          <a:xfrm>
            <a:off x="1117600" y="1828800"/>
            <a:ext cx="7797800" cy="3962400"/>
          </a:xfrm>
          <a:noFill/>
        </p:spPr>
        <p:txBody>
          <a:bodyPr>
            <a:noAutofit/>
          </a:bodyPr>
          <a:lstStyle/>
          <a:p>
            <a:pPr marL="0" lvl="1" indent="0">
              <a:spcBef>
                <a:spcPts val="0"/>
              </a:spcBef>
              <a:buClr>
                <a:schemeClr val="accent3"/>
              </a:buClr>
              <a:buSzPct val="95000"/>
              <a:buNone/>
            </a:pPr>
            <a:endParaRPr lang="en-US" sz="1400" b="1" dirty="0" smtClean="0"/>
          </a:p>
          <a:p>
            <a:pPr marL="0" lvl="1" indent="0">
              <a:spcBef>
                <a:spcPts val="0"/>
              </a:spcBef>
              <a:buClr>
                <a:schemeClr val="accent3"/>
              </a:buClr>
              <a:buSzPct val="95000"/>
              <a:buNone/>
            </a:pPr>
            <a:r>
              <a:rPr lang="en-US" sz="2800" dirty="0" smtClean="0"/>
              <a:t>Areas in the left side of the </a:t>
            </a:r>
            <a:r>
              <a:rPr lang="en-US" sz="2800" dirty="0" smtClean="0">
                <a:latin typeface="+mj-lt"/>
              </a:rPr>
              <a:t>brain that are most likely to be affected:</a:t>
            </a:r>
          </a:p>
          <a:p>
            <a:pPr marL="274320" lvl="2" indent="0">
              <a:buClr>
                <a:schemeClr val="accent3"/>
              </a:buClr>
              <a:buSzPct val="95000"/>
              <a:buNone/>
            </a:pPr>
            <a:r>
              <a:rPr lang="en-US" sz="2800" b="1" dirty="0" smtClean="0">
                <a:solidFill>
                  <a:srgbClr val="00B0F0"/>
                </a:solidFill>
                <a:latin typeface="+mj-lt"/>
              </a:rPr>
              <a:t>Broca's area/inferior frontal </a:t>
            </a:r>
            <a:r>
              <a:rPr lang="en-US" sz="2800" b="1" dirty="0" err="1" smtClean="0">
                <a:solidFill>
                  <a:srgbClr val="00B0F0"/>
                </a:solidFill>
                <a:latin typeface="+mj-lt"/>
              </a:rPr>
              <a:t>gyrus</a:t>
            </a:r>
            <a:r>
              <a:rPr lang="en-US" sz="2800" b="1" dirty="0" smtClean="0">
                <a:solidFill>
                  <a:srgbClr val="00B0F0"/>
                </a:solidFill>
                <a:latin typeface="+mj-lt"/>
              </a:rPr>
              <a:t> </a:t>
            </a:r>
            <a:r>
              <a:rPr lang="en-US" sz="2800" dirty="0" smtClean="0">
                <a:latin typeface="+mj-lt"/>
              </a:rPr>
              <a:t>controlling articulation and word analysis </a:t>
            </a:r>
          </a:p>
          <a:p>
            <a:pPr marL="274320" lvl="2" indent="0">
              <a:buClr>
                <a:schemeClr val="accent3"/>
              </a:buClr>
              <a:buSzPct val="95000"/>
              <a:buNone/>
            </a:pPr>
            <a:r>
              <a:rPr lang="en-US" sz="2800" b="1" dirty="0" err="1" smtClean="0">
                <a:solidFill>
                  <a:srgbClr val="00B0F0"/>
                </a:solidFill>
                <a:latin typeface="+mj-lt"/>
              </a:rPr>
              <a:t>Parieto</a:t>
            </a:r>
            <a:r>
              <a:rPr lang="en-US" sz="2800" b="1" dirty="0" smtClean="0">
                <a:solidFill>
                  <a:srgbClr val="00B0F0"/>
                </a:solidFill>
                <a:latin typeface="+mj-lt"/>
              </a:rPr>
              <a:t>-temporal area </a:t>
            </a:r>
            <a:r>
              <a:rPr lang="en-US" sz="2800" dirty="0" smtClean="0">
                <a:latin typeface="+mj-lt"/>
              </a:rPr>
              <a:t>controlling word analysis</a:t>
            </a:r>
          </a:p>
          <a:p>
            <a:pPr marL="274320" lvl="2" indent="0">
              <a:buClr>
                <a:schemeClr val="accent3"/>
              </a:buClr>
              <a:buSzPct val="95000"/>
              <a:buNone/>
            </a:pPr>
            <a:r>
              <a:rPr lang="en-US" sz="2800" b="1" dirty="0" err="1" smtClean="0">
                <a:solidFill>
                  <a:srgbClr val="00B0F0"/>
                </a:solidFill>
                <a:latin typeface="+mj-lt"/>
              </a:rPr>
              <a:t>Occipito</a:t>
            </a:r>
            <a:r>
              <a:rPr lang="en-US" sz="2800" b="1" dirty="0" smtClean="0">
                <a:solidFill>
                  <a:srgbClr val="00B0F0"/>
                </a:solidFill>
                <a:latin typeface="+mj-lt"/>
              </a:rPr>
              <a:t>-temporal area </a:t>
            </a:r>
            <a:r>
              <a:rPr lang="en-US" sz="2800" dirty="0" smtClean="0">
                <a:latin typeface="+mj-lt"/>
              </a:rPr>
              <a:t>controlling the rapid, automatic fluent identification of words </a:t>
            </a:r>
          </a:p>
          <a:p>
            <a:pPr marL="0" indent="0">
              <a:buNone/>
            </a:pPr>
            <a:endParaRPr lang="en-US" sz="1800" dirty="0"/>
          </a:p>
        </p:txBody>
      </p:sp>
    </p:spTree>
    <p:extLst>
      <p:ext uri="{BB962C8B-B14F-4D97-AF65-F5344CB8AC3E}">
        <p14:creationId xmlns:p14="http://schemas.microsoft.com/office/powerpoint/2010/main" val="191658426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2" cstate="print"/>
          <a:srcRect/>
          <a:stretch>
            <a:fillRect/>
          </a:stretch>
        </p:blipFill>
        <p:spPr bwMode="auto">
          <a:xfrm>
            <a:off x="1150938" y="0"/>
            <a:ext cx="7993062" cy="6867525"/>
          </a:xfrm>
          <a:prstGeom prst="rect">
            <a:avLst/>
          </a:prstGeom>
          <a:noFill/>
          <a:ln w="12700">
            <a:noFill/>
            <a:miter lim="800000"/>
            <a:headEnd/>
            <a:tailEnd/>
          </a:ln>
          <a:effectLst/>
        </p:spPr>
      </p:pic>
      <p:sp>
        <p:nvSpPr>
          <p:cNvPr id="375811" name="Text Box 3"/>
          <p:cNvSpPr txBox="1">
            <a:spLocks noChangeArrowheads="1"/>
          </p:cNvSpPr>
          <p:nvPr/>
        </p:nvSpPr>
        <p:spPr bwMode="auto">
          <a:xfrm>
            <a:off x="0" y="1905000"/>
            <a:ext cx="1600200" cy="515938"/>
          </a:xfrm>
          <a:prstGeom prst="rect">
            <a:avLst/>
          </a:prstGeom>
          <a:solidFill>
            <a:schemeClr val="tx1"/>
          </a:solidFill>
          <a:ln w="12700">
            <a:noFill/>
            <a:miter lim="800000"/>
            <a:headEnd/>
            <a:tailEnd/>
          </a:ln>
          <a:effectLst/>
        </p:spPr>
        <p:txBody>
          <a:bodyPr lIns="90488" tIns="44450" rIns="90488" bIns="44450">
            <a:spAutoFit/>
          </a:bodyPr>
          <a:lstStyle/>
          <a:p>
            <a:pPr eaLnBrk="0" hangingPunct="0">
              <a:spcBef>
                <a:spcPct val="50000"/>
              </a:spcBef>
              <a:buClr>
                <a:schemeClr val="hlink"/>
              </a:buClr>
              <a:buSzPct val="75000"/>
              <a:buFont typeface="Monotype Sorts" pitchFamily="2" charset="2"/>
              <a:buNone/>
            </a:pPr>
            <a:r>
              <a:rPr lang="en-US" sz="2800" dirty="0">
                <a:solidFill>
                  <a:srgbClr val="FFFFFF"/>
                </a:solidFill>
                <a:effectLst>
                  <a:outerShdw blurRad="38100" dist="38100" dir="2700000" algn="tl">
                    <a:srgbClr val="000000"/>
                  </a:outerShdw>
                </a:effectLst>
                <a:latin typeface="Arial" pitchFamily="34" charset="0"/>
              </a:rPr>
              <a:t>Biology</a:t>
            </a:r>
          </a:p>
        </p:txBody>
      </p:sp>
      <p:sp>
        <p:nvSpPr>
          <p:cNvPr id="375812" name="Text Box 4"/>
          <p:cNvSpPr txBox="1">
            <a:spLocks noChangeArrowheads="1"/>
          </p:cNvSpPr>
          <p:nvPr/>
        </p:nvSpPr>
        <p:spPr bwMode="auto">
          <a:xfrm>
            <a:off x="-38100" y="3962400"/>
            <a:ext cx="1714500" cy="520655"/>
          </a:xfrm>
          <a:prstGeom prst="rect">
            <a:avLst/>
          </a:prstGeom>
          <a:solidFill>
            <a:schemeClr val="tx1"/>
          </a:solidFill>
          <a:ln w="12700">
            <a:noFill/>
            <a:miter lim="800000"/>
            <a:headEnd/>
            <a:tailEnd/>
          </a:ln>
          <a:effectLst/>
        </p:spPr>
        <p:txBody>
          <a:bodyPr wrap="square" lIns="90488" tIns="44450" rIns="90488" bIns="44450">
            <a:spAutoFit/>
          </a:bodyPr>
          <a:lstStyle/>
          <a:p>
            <a:pPr eaLnBrk="0" hangingPunct="0">
              <a:spcBef>
                <a:spcPct val="50000"/>
              </a:spcBef>
              <a:buClr>
                <a:schemeClr val="hlink"/>
              </a:buClr>
              <a:buSzPct val="75000"/>
              <a:buFont typeface="Monotype Sorts" pitchFamily="2" charset="2"/>
              <a:buNone/>
            </a:pPr>
            <a:r>
              <a:rPr lang="en-US" sz="2800" dirty="0">
                <a:solidFill>
                  <a:srgbClr val="FFFFFF"/>
                </a:solidFill>
                <a:latin typeface="Arial" pitchFamily="34" charset="0"/>
              </a:rPr>
              <a:t>Cognition</a:t>
            </a:r>
          </a:p>
        </p:txBody>
      </p:sp>
      <p:sp>
        <p:nvSpPr>
          <p:cNvPr id="375813" name="Text Box 5"/>
          <p:cNvSpPr txBox="1">
            <a:spLocks noChangeArrowheads="1"/>
          </p:cNvSpPr>
          <p:nvPr/>
        </p:nvSpPr>
        <p:spPr bwMode="auto">
          <a:xfrm>
            <a:off x="0" y="5257800"/>
            <a:ext cx="1676400" cy="515938"/>
          </a:xfrm>
          <a:prstGeom prst="rect">
            <a:avLst/>
          </a:prstGeom>
          <a:solidFill>
            <a:schemeClr val="tx1"/>
          </a:solidFill>
          <a:ln w="12700">
            <a:noFill/>
            <a:miter lim="800000"/>
            <a:headEnd/>
            <a:tailEnd/>
          </a:ln>
          <a:effectLst/>
        </p:spPr>
        <p:txBody>
          <a:bodyPr lIns="90488" tIns="44450" rIns="90488" bIns="44450">
            <a:spAutoFit/>
          </a:bodyPr>
          <a:lstStyle/>
          <a:p>
            <a:pPr eaLnBrk="0" hangingPunct="0">
              <a:spcBef>
                <a:spcPct val="50000"/>
              </a:spcBef>
              <a:buClr>
                <a:schemeClr val="hlink"/>
              </a:buClr>
              <a:buSzPct val="75000"/>
              <a:buFont typeface="Monotype Sorts" pitchFamily="2" charset="2"/>
              <a:buNone/>
            </a:pPr>
            <a:r>
              <a:rPr lang="en-US" sz="2800" dirty="0">
                <a:solidFill>
                  <a:srgbClr val="FFFFFF"/>
                </a:solidFill>
                <a:latin typeface="Arial" pitchFamily="34" charset="0"/>
              </a:rPr>
              <a:t>Behavior</a:t>
            </a:r>
          </a:p>
        </p:txBody>
      </p:sp>
      <p:sp>
        <p:nvSpPr>
          <p:cNvPr id="375814" name="Text Box 6"/>
          <p:cNvSpPr txBox="1">
            <a:spLocks noChangeArrowheads="1"/>
          </p:cNvSpPr>
          <p:nvPr/>
        </p:nvSpPr>
        <p:spPr bwMode="auto">
          <a:xfrm>
            <a:off x="6858000" y="228600"/>
            <a:ext cx="2151063" cy="397545"/>
          </a:xfrm>
          <a:prstGeom prst="rect">
            <a:avLst/>
          </a:prstGeom>
          <a:noFill/>
          <a:ln w="12700">
            <a:noFill/>
            <a:miter lim="800000"/>
            <a:headEnd/>
            <a:tailEnd/>
          </a:ln>
          <a:effectLst/>
        </p:spPr>
        <p:txBody>
          <a:bodyPr lIns="90488" tIns="44450" rIns="90488" bIns="44450">
            <a:spAutoFit/>
          </a:bodyPr>
          <a:lstStyle/>
          <a:p>
            <a:pPr eaLnBrk="0" hangingPunct="0">
              <a:spcBef>
                <a:spcPct val="50000"/>
              </a:spcBef>
              <a:buClr>
                <a:schemeClr val="hlink"/>
              </a:buClr>
              <a:buSzPct val="75000"/>
              <a:buFont typeface="Monotype Sorts" pitchFamily="2" charset="2"/>
              <a:buNone/>
            </a:pPr>
            <a:r>
              <a:rPr lang="en-US" sz="2000" dirty="0" smtClean="0">
                <a:solidFill>
                  <a:schemeClr val="tx2"/>
                </a:solidFill>
                <a:effectLst/>
                <a:latin typeface="Arial" pitchFamily="34" charset="0"/>
              </a:rPr>
              <a:t>(RAMUS</a:t>
            </a:r>
            <a:r>
              <a:rPr lang="en-US" sz="2000" dirty="0">
                <a:solidFill>
                  <a:schemeClr val="tx2"/>
                </a:solidFill>
                <a:effectLst/>
                <a:latin typeface="Arial" pitchFamily="34" charset="0"/>
              </a:rPr>
              <a:t>, </a:t>
            </a:r>
            <a:r>
              <a:rPr lang="en-US" sz="2000" dirty="0" smtClean="0">
                <a:solidFill>
                  <a:schemeClr val="tx2"/>
                </a:solidFill>
                <a:effectLst/>
                <a:latin typeface="Arial" pitchFamily="34" charset="0"/>
              </a:rPr>
              <a:t>2006)</a:t>
            </a:r>
            <a:endParaRPr lang="en-US" sz="2000" dirty="0">
              <a:solidFill>
                <a:schemeClr val="tx2"/>
              </a:solidFill>
              <a:effectLst/>
              <a:latin typeface="Arial" pitchFamily="34" charset="0"/>
            </a:endParaRPr>
          </a:p>
        </p:txBody>
      </p:sp>
      <p:sp>
        <p:nvSpPr>
          <p:cNvPr id="375815" name="Oval 7"/>
          <p:cNvSpPr>
            <a:spLocks noChangeArrowheads="1"/>
          </p:cNvSpPr>
          <p:nvPr/>
        </p:nvSpPr>
        <p:spPr bwMode="auto">
          <a:xfrm>
            <a:off x="1905000" y="1447800"/>
            <a:ext cx="1922462" cy="1524000"/>
          </a:xfrm>
          <a:prstGeom prst="ellipse">
            <a:avLst/>
          </a:prstGeom>
          <a:noFill/>
          <a:ln w="57150">
            <a:solidFill>
              <a:srgbClr val="FF0000"/>
            </a:solidFill>
            <a:round/>
            <a:headEnd/>
            <a:tailEnd/>
          </a:ln>
          <a:effectLst/>
        </p:spPr>
        <p:txBody>
          <a:bodyPr wrap="none" lIns="90488" tIns="44450" rIns="90488" bIns="44450" anchor="ctr"/>
          <a:lstStyle/>
          <a:p>
            <a:endParaRPr lang="en-US"/>
          </a:p>
        </p:txBody>
      </p:sp>
      <p:sp>
        <p:nvSpPr>
          <p:cNvPr id="8" name="Oval 7"/>
          <p:cNvSpPr>
            <a:spLocks noChangeArrowheads="1"/>
          </p:cNvSpPr>
          <p:nvPr/>
        </p:nvSpPr>
        <p:spPr bwMode="auto">
          <a:xfrm>
            <a:off x="3581400" y="2819400"/>
            <a:ext cx="1447800" cy="1295400"/>
          </a:xfrm>
          <a:prstGeom prst="ellipse">
            <a:avLst/>
          </a:prstGeom>
          <a:noFill/>
          <a:ln w="57150">
            <a:solidFill>
              <a:srgbClr val="FF0000"/>
            </a:solidFill>
            <a:round/>
            <a:headEnd/>
            <a:tailEnd/>
          </a:ln>
          <a:effectLst/>
        </p:spPr>
        <p:txBody>
          <a:bodyPr wrap="none" lIns="90488" tIns="44450" rIns="90488" bIns="44450" anchor="ctr"/>
          <a:lstStyle/>
          <a:p>
            <a:endParaRPr lang="en-US"/>
          </a:p>
        </p:txBody>
      </p:sp>
      <p:sp>
        <p:nvSpPr>
          <p:cNvPr id="9" name="Oval 8"/>
          <p:cNvSpPr>
            <a:spLocks noChangeArrowheads="1"/>
          </p:cNvSpPr>
          <p:nvPr/>
        </p:nvSpPr>
        <p:spPr bwMode="auto">
          <a:xfrm>
            <a:off x="4648200" y="4343400"/>
            <a:ext cx="1066800" cy="990600"/>
          </a:xfrm>
          <a:prstGeom prst="ellipse">
            <a:avLst/>
          </a:prstGeom>
          <a:noFill/>
          <a:ln w="57150">
            <a:solidFill>
              <a:srgbClr val="FF0000"/>
            </a:solidFill>
            <a:round/>
            <a:headEnd/>
            <a:tailEnd/>
          </a:ln>
          <a:effectLst/>
        </p:spPr>
        <p:txBody>
          <a:bodyPr wrap="none" lIns="90488" tIns="44450" rIns="90488" bIns="44450" anchor="ctr"/>
          <a:lstStyle/>
          <a:p>
            <a:endParaRPr lang="en-US"/>
          </a:p>
        </p:txBody>
      </p:sp>
      <p:sp>
        <p:nvSpPr>
          <p:cNvPr id="10" name="Oval 9"/>
          <p:cNvSpPr>
            <a:spLocks noChangeArrowheads="1"/>
          </p:cNvSpPr>
          <p:nvPr/>
        </p:nvSpPr>
        <p:spPr bwMode="auto">
          <a:xfrm>
            <a:off x="4572000" y="5715000"/>
            <a:ext cx="1143000" cy="990600"/>
          </a:xfrm>
          <a:prstGeom prst="ellipse">
            <a:avLst/>
          </a:prstGeom>
          <a:noFill/>
          <a:ln w="57150">
            <a:solidFill>
              <a:srgbClr val="FF0000"/>
            </a:solidFill>
            <a:round/>
            <a:headEnd/>
            <a:tailEnd/>
          </a:ln>
          <a:effectLst/>
        </p:spPr>
        <p:txBody>
          <a:bodyPr wrap="none" lIns="90488" tIns="44450" rIns="90488" bIns="4445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5815"/>
                                        </p:tgtEl>
                                        <p:attrNameLst>
                                          <p:attrName>style.visibility</p:attrName>
                                        </p:attrNameLst>
                                      </p:cBhvr>
                                      <p:to>
                                        <p:strVal val="visible"/>
                                      </p:to>
                                    </p:set>
                                    <p:animEffect transition="in" filter="fade">
                                      <p:cBhvr>
                                        <p:cTn id="7" dur="2000"/>
                                        <p:tgtEl>
                                          <p:spTgt spid="3758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0"/>
            <a:ext cx="7826375" cy="1376362"/>
          </a:xfrm>
        </p:spPr>
        <p:txBody>
          <a:bodyPr/>
          <a:lstStyle/>
          <a:p>
            <a:r>
              <a:rPr lang="en-US" dirty="0" smtClean="0"/>
              <a:t>Fact or Myth about Dyslexia? </a:t>
            </a:r>
            <a:endParaRPr lang="en-US" dirty="0"/>
          </a:p>
        </p:txBody>
      </p:sp>
      <p:sp>
        <p:nvSpPr>
          <p:cNvPr id="3" name="Content Placeholder 2"/>
          <p:cNvSpPr>
            <a:spLocks noGrp="1"/>
          </p:cNvSpPr>
          <p:nvPr>
            <p:ph idx="1"/>
          </p:nvPr>
        </p:nvSpPr>
        <p:spPr>
          <a:xfrm>
            <a:off x="1235075" y="1219200"/>
            <a:ext cx="7551738" cy="4956175"/>
          </a:xfrm>
        </p:spPr>
        <p:txBody>
          <a:bodyPr/>
          <a:lstStyle/>
          <a:p>
            <a:r>
              <a:rPr lang="en-US" dirty="0" smtClean="0"/>
              <a:t>Is dyslexia caused by weak phonological processing skills?</a:t>
            </a:r>
          </a:p>
          <a:p>
            <a:pPr lvl="1"/>
            <a:r>
              <a:rPr lang="en-US" dirty="0" smtClean="0"/>
              <a:t>FACT: </a:t>
            </a:r>
          </a:p>
          <a:p>
            <a:pPr lvl="2"/>
            <a:r>
              <a:rPr lang="en-US" dirty="0" smtClean="0"/>
              <a:t>This weakness is evident in speaking skills well before it appears in difficulties with reading/spelling skills. </a:t>
            </a:r>
          </a:p>
          <a:p>
            <a:pPr lvl="3"/>
            <a:r>
              <a:rPr lang="en-US" dirty="0" smtClean="0"/>
              <a:t>Poor rhyming words</a:t>
            </a:r>
          </a:p>
          <a:p>
            <a:pPr lvl="3"/>
            <a:r>
              <a:rPr lang="en-US" dirty="0" smtClean="0"/>
              <a:t>Trouble learning the letters of the alphabet (name and/or sound)</a:t>
            </a:r>
          </a:p>
          <a:p>
            <a:pPr lvl="3"/>
            <a:r>
              <a:rPr lang="en-US" dirty="0" smtClean="0"/>
              <a:t>Persistently mispronounces words even when given the correct pronunciation, e.g. says </a:t>
            </a:r>
          </a:p>
          <a:p>
            <a:pPr lvl="1"/>
            <a:r>
              <a:rPr lang="en-US" dirty="0" smtClean="0"/>
              <a:t>FACT: </a:t>
            </a:r>
          </a:p>
          <a:p>
            <a:pPr lvl="2"/>
            <a:r>
              <a:rPr lang="en-US" dirty="0" smtClean="0"/>
              <a:t>Over 88% of individual with dyslexia have phonological processing difficulties </a:t>
            </a:r>
            <a:r>
              <a:rPr lang="en-US" sz="1800" dirty="0" smtClean="0"/>
              <a:t>(</a:t>
            </a:r>
            <a:r>
              <a:rPr lang="en-US" sz="1800" dirty="0" err="1" smtClean="0"/>
              <a:t>Shaywitz</a:t>
            </a:r>
            <a:r>
              <a:rPr lang="en-US" sz="1800" dirty="0" smtClean="0"/>
              <a:t>, 2003)</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1203" name="Text Box 3"/>
          <p:cNvSpPr txBox="1">
            <a:spLocks noChangeArrowheads="1"/>
          </p:cNvSpPr>
          <p:nvPr/>
        </p:nvSpPr>
        <p:spPr bwMode="auto">
          <a:xfrm>
            <a:off x="228600" y="0"/>
            <a:ext cx="8839200" cy="584775"/>
          </a:xfrm>
          <a:prstGeom prst="rect">
            <a:avLst/>
          </a:prstGeom>
          <a:solidFill>
            <a:schemeClr val="tx1"/>
          </a:solidFill>
          <a:ln w="9525">
            <a:noFill/>
            <a:miter lim="800000"/>
            <a:headEnd/>
            <a:tailEnd/>
          </a:ln>
          <a:effectLst/>
        </p:spPr>
        <p:txBody>
          <a:bodyPr wrap="square">
            <a:spAutoFit/>
          </a:bodyPr>
          <a:lstStyle/>
          <a:p>
            <a:pPr>
              <a:spcBef>
                <a:spcPct val="50000"/>
              </a:spcBef>
            </a:pPr>
            <a:r>
              <a:rPr lang="en-US" sz="3200" baseline="0" dirty="0">
                <a:solidFill>
                  <a:srgbClr val="FFFF00"/>
                </a:solidFill>
                <a:latin typeface="Comic Sans MS" pitchFamily="66" charset="0"/>
              </a:rPr>
              <a:t>WHAT IS PHONOLOGICAL AWARENESS?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0" y="3"/>
            <a:ext cx="9144000" cy="519113"/>
          </a:xfrm>
          <a:prstGeom prst="rect">
            <a:avLst/>
          </a:prstGeom>
          <a:noFill/>
          <a:ln w="9525">
            <a:noFill/>
            <a:miter lim="800000"/>
            <a:headEnd/>
            <a:tailEnd/>
          </a:ln>
          <a:effectLst/>
        </p:spPr>
        <p:txBody>
          <a:bodyPr>
            <a:spAutoFit/>
          </a:bodyPr>
          <a:lstStyle/>
          <a:p>
            <a:pPr algn="ctr" eaLnBrk="0" hangingPunct="0">
              <a:spcBef>
                <a:spcPct val="50000"/>
              </a:spcBef>
              <a:buClr>
                <a:srgbClr val="0000FF"/>
              </a:buClr>
              <a:buSzPct val="75000"/>
              <a:buFont typeface="Monotype Sorts" pitchFamily="2" charset="2"/>
              <a:buNone/>
            </a:pPr>
            <a:r>
              <a:rPr lang="en-US" sz="2800" dirty="0">
                <a:solidFill>
                  <a:srgbClr val="FFFFFF"/>
                </a:solidFill>
              </a:rPr>
              <a:t>UNIVERSAL SPEECH PERCEPTION: 6-12 MONTHS</a:t>
            </a:r>
          </a:p>
        </p:txBody>
      </p:sp>
      <p:sp>
        <p:nvSpPr>
          <p:cNvPr id="295939" name="Line 3"/>
          <p:cNvSpPr>
            <a:spLocks noChangeShapeType="1"/>
          </p:cNvSpPr>
          <p:nvPr/>
        </p:nvSpPr>
        <p:spPr bwMode="auto">
          <a:xfrm>
            <a:off x="9412288" y="3200400"/>
            <a:ext cx="0" cy="990600"/>
          </a:xfrm>
          <a:prstGeom prst="line">
            <a:avLst/>
          </a:prstGeom>
          <a:noFill/>
          <a:ln w="9525">
            <a:no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40" name="Line 4"/>
          <p:cNvSpPr>
            <a:spLocks noChangeShapeType="1"/>
          </p:cNvSpPr>
          <p:nvPr/>
        </p:nvSpPr>
        <p:spPr bwMode="auto">
          <a:xfrm>
            <a:off x="1347788" y="3200400"/>
            <a:ext cx="8064500" cy="0"/>
          </a:xfrm>
          <a:prstGeom prst="line">
            <a:avLst/>
          </a:prstGeom>
          <a:noFill/>
          <a:ln w="9525">
            <a:no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nvGrpSpPr>
          <p:cNvPr id="2" name="Group 5"/>
          <p:cNvGrpSpPr>
            <a:grpSpLocks/>
          </p:cNvGrpSpPr>
          <p:nvPr/>
        </p:nvGrpSpPr>
        <p:grpSpPr bwMode="auto">
          <a:xfrm>
            <a:off x="1295400" y="533400"/>
            <a:ext cx="6781800" cy="336550"/>
            <a:chOff x="816" y="336"/>
            <a:chExt cx="4272" cy="212"/>
          </a:xfrm>
        </p:grpSpPr>
        <p:sp>
          <p:nvSpPr>
            <p:cNvPr id="295942" name="Line 6"/>
            <p:cNvSpPr>
              <a:spLocks noChangeShapeType="1"/>
            </p:cNvSpPr>
            <p:nvPr/>
          </p:nvSpPr>
          <p:spPr bwMode="auto">
            <a:xfrm>
              <a:off x="864" y="528"/>
              <a:ext cx="4224" cy="0"/>
            </a:xfrm>
            <a:prstGeom prst="line">
              <a:avLst/>
            </a:prstGeom>
            <a:noFill/>
            <a:ln w="5715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43" name="Text Box 7"/>
            <p:cNvSpPr txBox="1">
              <a:spLocks noChangeArrowheads="1"/>
            </p:cNvSpPr>
            <p:nvPr/>
          </p:nvSpPr>
          <p:spPr bwMode="auto">
            <a:xfrm>
              <a:off x="816" y="336"/>
              <a:ext cx="1440" cy="212"/>
            </a:xfrm>
            <a:prstGeom prst="rect">
              <a:avLst/>
            </a:prstGeom>
            <a:noFill/>
            <a:ln w="9525">
              <a:no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600" b="1" dirty="0">
                  <a:solidFill>
                    <a:srgbClr val="FFFFFF"/>
                  </a:solidFill>
                </a:rPr>
                <a:t>Sensory Learning</a:t>
              </a:r>
            </a:p>
          </p:txBody>
        </p:sp>
      </p:grpSp>
      <p:grpSp>
        <p:nvGrpSpPr>
          <p:cNvPr id="3" name="Group 8"/>
          <p:cNvGrpSpPr>
            <a:grpSpLocks/>
          </p:cNvGrpSpPr>
          <p:nvPr/>
        </p:nvGrpSpPr>
        <p:grpSpPr bwMode="auto">
          <a:xfrm>
            <a:off x="0" y="3276600"/>
            <a:ext cx="9144000" cy="914400"/>
            <a:chOff x="0" y="2064"/>
            <a:chExt cx="5760" cy="576"/>
          </a:xfrm>
        </p:grpSpPr>
        <p:sp>
          <p:nvSpPr>
            <p:cNvPr id="295945" name="Rectangle 9"/>
            <p:cNvSpPr>
              <a:spLocks noChangeArrowheads="1"/>
            </p:cNvSpPr>
            <p:nvPr/>
          </p:nvSpPr>
          <p:spPr bwMode="auto">
            <a:xfrm>
              <a:off x="5159" y="2352"/>
              <a:ext cx="601"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TIME (MONTHS)</a:t>
              </a:r>
              <a:endParaRPr lang="en-US" sz="1200" b="1">
                <a:solidFill>
                  <a:srgbClr val="FFFFFF"/>
                </a:solidFill>
              </a:endParaRPr>
            </a:p>
          </p:txBody>
        </p:sp>
        <p:sp>
          <p:nvSpPr>
            <p:cNvPr id="295946" name="Rectangle 10"/>
            <p:cNvSpPr>
              <a:spLocks noChangeArrowheads="1"/>
            </p:cNvSpPr>
            <p:nvPr/>
          </p:nvSpPr>
          <p:spPr bwMode="auto">
            <a:xfrm>
              <a:off x="4545" y="2352"/>
              <a:ext cx="591"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12</a:t>
              </a:r>
              <a:endParaRPr lang="en-US" sz="1200" b="1">
                <a:solidFill>
                  <a:srgbClr val="FFFFFF"/>
                </a:solidFill>
              </a:endParaRPr>
            </a:p>
          </p:txBody>
        </p:sp>
        <p:sp>
          <p:nvSpPr>
            <p:cNvPr id="295947" name="Rectangle 11"/>
            <p:cNvSpPr>
              <a:spLocks noChangeArrowheads="1"/>
            </p:cNvSpPr>
            <p:nvPr/>
          </p:nvSpPr>
          <p:spPr bwMode="auto">
            <a:xfrm>
              <a:off x="3929" y="2352"/>
              <a:ext cx="616"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11</a:t>
              </a:r>
              <a:endParaRPr lang="en-US" sz="1200" b="1">
                <a:solidFill>
                  <a:srgbClr val="FFFFFF"/>
                </a:solidFill>
              </a:endParaRPr>
            </a:p>
          </p:txBody>
        </p:sp>
        <p:sp>
          <p:nvSpPr>
            <p:cNvPr id="295948" name="Rectangle 12"/>
            <p:cNvSpPr>
              <a:spLocks noChangeArrowheads="1"/>
            </p:cNvSpPr>
            <p:nvPr/>
          </p:nvSpPr>
          <p:spPr bwMode="auto">
            <a:xfrm>
              <a:off x="3313" y="2352"/>
              <a:ext cx="616"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10</a:t>
              </a:r>
              <a:endParaRPr lang="en-US" sz="1200" b="1">
                <a:solidFill>
                  <a:srgbClr val="FFFFFF"/>
                </a:solidFill>
              </a:endParaRPr>
            </a:p>
          </p:txBody>
        </p:sp>
        <p:sp>
          <p:nvSpPr>
            <p:cNvPr id="295949" name="Rectangle 13"/>
            <p:cNvSpPr>
              <a:spLocks noChangeArrowheads="1"/>
            </p:cNvSpPr>
            <p:nvPr/>
          </p:nvSpPr>
          <p:spPr bwMode="auto">
            <a:xfrm>
              <a:off x="2688" y="2352"/>
              <a:ext cx="625"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9</a:t>
              </a:r>
              <a:endParaRPr lang="en-US" sz="1200" b="1">
                <a:solidFill>
                  <a:srgbClr val="FFFFFF"/>
                </a:solidFill>
              </a:endParaRPr>
            </a:p>
          </p:txBody>
        </p:sp>
        <p:sp>
          <p:nvSpPr>
            <p:cNvPr id="295950" name="Rectangle 14"/>
            <p:cNvSpPr>
              <a:spLocks noChangeArrowheads="1"/>
            </p:cNvSpPr>
            <p:nvPr/>
          </p:nvSpPr>
          <p:spPr bwMode="auto">
            <a:xfrm>
              <a:off x="2081" y="2352"/>
              <a:ext cx="607"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8</a:t>
              </a:r>
              <a:endParaRPr lang="en-US" sz="1200" b="1">
                <a:solidFill>
                  <a:srgbClr val="FFFFFF"/>
                </a:solidFill>
              </a:endParaRPr>
            </a:p>
          </p:txBody>
        </p:sp>
        <p:sp>
          <p:nvSpPr>
            <p:cNvPr id="295951" name="Rectangle 15"/>
            <p:cNvSpPr>
              <a:spLocks noChangeArrowheads="1"/>
            </p:cNvSpPr>
            <p:nvPr/>
          </p:nvSpPr>
          <p:spPr bwMode="auto">
            <a:xfrm>
              <a:off x="1452" y="2352"/>
              <a:ext cx="629"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7</a:t>
              </a:r>
              <a:endParaRPr lang="en-US" sz="1200" b="1">
                <a:solidFill>
                  <a:srgbClr val="FFFFFF"/>
                </a:solidFill>
              </a:endParaRPr>
            </a:p>
          </p:txBody>
        </p:sp>
        <p:sp>
          <p:nvSpPr>
            <p:cNvPr id="295952" name="Rectangle 16"/>
            <p:cNvSpPr>
              <a:spLocks noChangeArrowheads="1"/>
            </p:cNvSpPr>
            <p:nvPr/>
          </p:nvSpPr>
          <p:spPr bwMode="auto">
            <a:xfrm>
              <a:off x="849" y="2352"/>
              <a:ext cx="603" cy="288"/>
            </a:xfrm>
            <a:prstGeom prst="rect">
              <a:avLst/>
            </a:prstGeom>
            <a:noFill/>
            <a:ln w="9525">
              <a:noFill/>
              <a:miter lim="800000"/>
              <a:headEnd/>
              <a:tailEnd/>
            </a:ln>
            <a:effectLst/>
          </p:spPr>
          <p:txBody>
            <a:bodyPr anchor="b"/>
            <a:lstStyle/>
            <a:p>
              <a:pPr eaLnBrk="0" fontAlgn="b" hangingPunct="0">
                <a:spcBef>
                  <a:spcPct val="20000"/>
                </a:spcBef>
                <a:buClr>
                  <a:srgbClr val="FFFF00"/>
                </a:buClr>
                <a:buSzPct val="75000"/>
                <a:buFont typeface="Monotype Sorts" pitchFamily="2" charset="2"/>
                <a:buNone/>
              </a:pPr>
              <a:r>
                <a:rPr lang="en-US" sz="1200" b="1">
                  <a:solidFill>
                    <a:srgbClr val="FFFFFF"/>
                  </a:solidFill>
                  <a:cs typeface="Arial" charset="0"/>
                </a:rPr>
                <a:t>6</a:t>
              </a:r>
              <a:endParaRPr lang="en-US" sz="1200" b="1">
                <a:solidFill>
                  <a:srgbClr val="FFFFFF"/>
                </a:solidFill>
              </a:endParaRPr>
            </a:p>
          </p:txBody>
        </p:sp>
        <p:sp>
          <p:nvSpPr>
            <p:cNvPr id="295953" name="Rectangle 17"/>
            <p:cNvSpPr>
              <a:spLocks noChangeArrowheads="1"/>
            </p:cNvSpPr>
            <p:nvPr/>
          </p:nvSpPr>
          <p:spPr bwMode="auto">
            <a:xfrm>
              <a:off x="0" y="2352"/>
              <a:ext cx="849" cy="288"/>
            </a:xfrm>
            <a:prstGeom prst="rect">
              <a:avLst/>
            </a:prstGeom>
            <a:noFill/>
            <a:ln w="38100">
              <a:solidFill>
                <a:srgbClr val="FF3300"/>
              </a:solidFill>
              <a:miter lim="800000"/>
              <a:headEnd/>
              <a:tailEnd/>
            </a:ln>
            <a:effectLst/>
          </p:spPr>
          <p:txBody>
            <a:bodyPr anchor="b"/>
            <a:lstStyle/>
            <a:p>
              <a:pPr algn="r" eaLnBrk="0" fontAlgn="b" hangingPunct="0">
                <a:spcBef>
                  <a:spcPct val="20000"/>
                </a:spcBef>
                <a:buClr>
                  <a:srgbClr val="FFFF00"/>
                </a:buClr>
                <a:buSzPct val="75000"/>
                <a:buFont typeface="Monotype Sorts" pitchFamily="2" charset="2"/>
                <a:buNone/>
              </a:pPr>
              <a:endParaRPr lang="en-US" sz="1200" b="1" dirty="0">
                <a:solidFill>
                  <a:srgbClr val="FFFFFF"/>
                </a:solidFill>
                <a:cs typeface="Arial" charset="0"/>
              </a:endParaRPr>
            </a:p>
            <a:p>
              <a:pPr algn="r" eaLnBrk="0" fontAlgn="b" hangingPunct="0">
                <a:spcBef>
                  <a:spcPct val="20000"/>
                </a:spcBef>
                <a:buClr>
                  <a:srgbClr val="FFFF00"/>
                </a:buClr>
                <a:buSzPct val="75000"/>
                <a:buFont typeface="Monotype Sorts" pitchFamily="2" charset="2"/>
                <a:buNone/>
              </a:pPr>
              <a:r>
                <a:rPr lang="en-US" sz="1200" b="1" u="sng" dirty="0">
                  <a:solidFill>
                    <a:srgbClr val="FFFFFF"/>
                  </a:solidFill>
                  <a:cs typeface="Arial" charset="0"/>
                </a:rPr>
                <a:t>PRODUCTION</a:t>
              </a:r>
            </a:p>
            <a:p>
              <a:pPr algn="r" eaLnBrk="0" fontAlgn="b" hangingPunct="0">
                <a:spcBef>
                  <a:spcPct val="20000"/>
                </a:spcBef>
                <a:buClr>
                  <a:srgbClr val="FFFF00"/>
                </a:buClr>
                <a:buSzPct val="75000"/>
                <a:buFont typeface="Monotype Sorts" pitchFamily="2" charset="2"/>
                <a:buNone/>
              </a:pPr>
              <a:endParaRPr lang="en-US" sz="900" dirty="0">
                <a:solidFill>
                  <a:srgbClr val="FFFFFF"/>
                </a:solidFill>
                <a:cs typeface="Arial" charset="0"/>
              </a:endParaRPr>
            </a:p>
          </p:txBody>
        </p:sp>
        <p:sp>
          <p:nvSpPr>
            <p:cNvPr id="295954" name="Rectangle 18"/>
            <p:cNvSpPr>
              <a:spLocks noChangeArrowheads="1"/>
            </p:cNvSpPr>
            <p:nvPr/>
          </p:nvSpPr>
          <p:spPr bwMode="auto">
            <a:xfrm>
              <a:off x="0" y="2064"/>
              <a:ext cx="849" cy="288"/>
            </a:xfrm>
            <a:prstGeom prst="rect">
              <a:avLst/>
            </a:prstGeom>
            <a:noFill/>
            <a:ln w="38100">
              <a:solidFill>
                <a:srgbClr val="FF3300"/>
              </a:solidFill>
              <a:miter lim="800000"/>
              <a:headEnd/>
              <a:tailEnd/>
            </a:ln>
            <a:effectLst/>
          </p:spPr>
          <p:txBody>
            <a:bodyPr anchor="b"/>
            <a:lstStyle/>
            <a:p>
              <a:pPr algn="r" eaLnBrk="0" fontAlgn="b" hangingPunct="0">
                <a:spcBef>
                  <a:spcPct val="20000"/>
                </a:spcBef>
                <a:buClr>
                  <a:srgbClr val="FFFF00"/>
                </a:buClr>
                <a:buSzPct val="75000"/>
                <a:buFont typeface="Monotype Sorts" pitchFamily="2" charset="2"/>
                <a:buNone/>
              </a:pPr>
              <a:r>
                <a:rPr lang="en-US" sz="1200" b="1" u="sng" dirty="0">
                  <a:solidFill>
                    <a:srgbClr val="FFFFFF"/>
                  </a:solidFill>
                  <a:cs typeface="Arial" charset="0"/>
                </a:rPr>
                <a:t>PERCEPTION</a:t>
              </a:r>
              <a:endParaRPr lang="en-US" sz="1600" b="1" u="sng" dirty="0">
                <a:solidFill>
                  <a:srgbClr val="FFFFFF"/>
                </a:solidFill>
              </a:endParaRPr>
            </a:p>
          </p:txBody>
        </p:sp>
        <p:sp>
          <p:nvSpPr>
            <p:cNvPr id="295955" name="Line 19"/>
            <p:cNvSpPr>
              <a:spLocks noChangeShapeType="1"/>
            </p:cNvSpPr>
            <p:nvPr/>
          </p:nvSpPr>
          <p:spPr bwMode="auto">
            <a:xfrm>
              <a:off x="849" y="2352"/>
              <a:ext cx="4287" cy="0"/>
            </a:xfrm>
            <a:prstGeom prst="line">
              <a:avLst/>
            </a:prstGeom>
            <a:noFill/>
            <a:ln w="254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56" name="Line 20"/>
            <p:cNvSpPr>
              <a:spLocks noChangeShapeType="1"/>
            </p:cNvSpPr>
            <p:nvPr/>
          </p:nvSpPr>
          <p:spPr bwMode="auto">
            <a:xfrm>
              <a:off x="849" y="2352"/>
              <a:ext cx="0" cy="288"/>
            </a:xfrm>
            <a:prstGeom prst="line">
              <a:avLst/>
            </a:prstGeom>
            <a:noFill/>
            <a:ln w="12700">
              <a:solidFill>
                <a:schemeClr val="tx1"/>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57" name="Line 21"/>
            <p:cNvSpPr>
              <a:spLocks noChangeShapeType="1"/>
            </p:cNvSpPr>
            <p:nvPr/>
          </p:nvSpPr>
          <p:spPr bwMode="auto">
            <a:xfrm>
              <a:off x="1452" y="2352"/>
              <a:ext cx="0" cy="288"/>
            </a:xfrm>
            <a:prstGeom prst="line">
              <a:avLst/>
            </a:prstGeom>
            <a:noFill/>
            <a:ln w="381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58" name="Line 22"/>
            <p:cNvSpPr>
              <a:spLocks noChangeShapeType="1"/>
            </p:cNvSpPr>
            <p:nvPr/>
          </p:nvSpPr>
          <p:spPr bwMode="auto">
            <a:xfrm>
              <a:off x="2081" y="2352"/>
              <a:ext cx="0" cy="288"/>
            </a:xfrm>
            <a:prstGeom prst="line">
              <a:avLst/>
            </a:prstGeom>
            <a:noFill/>
            <a:ln w="381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59" name="Line 23"/>
            <p:cNvSpPr>
              <a:spLocks noChangeShapeType="1"/>
            </p:cNvSpPr>
            <p:nvPr/>
          </p:nvSpPr>
          <p:spPr bwMode="auto">
            <a:xfrm>
              <a:off x="2688" y="2352"/>
              <a:ext cx="0" cy="288"/>
            </a:xfrm>
            <a:prstGeom prst="line">
              <a:avLst/>
            </a:prstGeom>
            <a:noFill/>
            <a:ln w="381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60" name="Line 24"/>
            <p:cNvSpPr>
              <a:spLocks noChangeShapeType="1"/>
            </p:cNvSpPr>
            <p:nvPr/>
          </p:nvSpPr>
          <p:spPr bwMode="auto">
            <a:xfrm>
              <a:off x="3313" y="2352"/>
              <a:ext cx="0" cy="288"/>
            </a:xfrm>
            <a:prstGeom prst="line">
              <a:avLst/>
            </a:prstGeom>
            <a:noFill/>
            <a:ln w="381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61" name="Line 25"/>
            <p:cNvSpPr>
              <a:spLocks noChangeShapeType="1"/>
            </p:cNvSpPr>
            <p:nvPr/>
          </p:nvSpPr>
          <p:spPr bwMode="auto">
            <a:xfrm>
              <a:off x="3929" y="2352"/>
              <a:ext cx="0" cy="288"/>
            </a:xfrm>
            <a:prstGeom prst="line">
              <a:avLst/>
            </a:prstGeom>
            <a:noFill/>
            <a:ln w="381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62" name="Line 26"/>
            <p:cNvSpPr>
              <a:spLocks noChangeShapeType="1"/>
            </p:cNvSpPr>
            <p:nvPr/>
          </p:nvSpPr>
          <p:spPr bwMode="auto">
            <a:xfrm>
              <a:off x="4545" y="2352"/>
              <a:ext cx="0" cy="288"/>
            </a:xfrm>
            <a:prstGeom prst="line">
              <a:avLst/>
            </a:prstGeom>
            <a:noFill/>
            <a:ln w="381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63" name="Line 27"/>
            <p:cNvSpPr>
              <a:spLocks noChangeShapeType="1"/>
            </p:cNvSpPr>
            <p:nvPr/>
          </p:nvSpPr>
          <p:spPr bwMode="auto">
            <a:xfrm>
              <a:off x="5136" y="2352"/>
              <a:ext cx="0" cy="288"/>
            </a:xfrm>
            <a:prstGeom prst="line">
              <a:avLst/>
            </a:prstGeom>
            <a:noFill/>
            <a:ln w="38100" cap="rnd">
              <a:solidFill>
                <a:srgbClr val="FFFF00"/>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4" name="Group 29"/>
          <p:cNvGrpSpPr>
            <a:grpSpLocks/>
          </p:cNvGrpSpPr>
          <p:nvPr/>
        </p:nvGrpSpPr>
        <p:grpSpPr bwMode="auto">
          <a:xfrm>
            <a:off x="990600" y="4191005"/>
            <a:ext cx="2514600" cy="917575"/>
            <a:chOff x="624" y="2640"/>
            <a:chExt cx="1584" cy="578"/>
          </a:xfrm>
        </p:grpSpPr>
        <p:sp>
          <p:nvSpPr>
            <p:cNvPr id="295966" name="Text Box 30"/>
            <p:cNvSpPr txBox="1">
              <a:spLocks noChangeArrowheads="1"/>
            </p:cNvSpPr>
            <p:nvPr/>
          </p:nvSpPr>
          <p:spPr bwMode="auto">
            <a:xfrm>
              <a:off x="624" y="3024"/>
              <a:ext cx="1584" cy="194"/>
            </a:xfrm>
            <a:prstGeom prst="rect">
              <a:avLst/>
            </a:prstGeom>
            <a:noFill/>
            <a:ln w="38100">
              <a:solidFill>
                <a:srgbClr val="FF3300"/>
              </a:solidFill>
              <a:miter lim="800000"/>
              <a:headEnd/>
              <a:tailEnd/>
            </a:ln>
            <a:effectLst/>
          </p:spPr>
          <p:txBody>
            <a:bodyPr>
              <a:spAutoFit/>
            </a:bodyPr>
            <a:lstStyle/>
            <a:p>
              <a:pPr algn="ctr" eaLnBrk="0" hangingPunct="0">
                <a:spcBef>
                  <a:spcPct val="50000"/>
                </a:spcBef>
                <a:buClr>
                  <a:srgbClr val="0000FF"/>
                </a:buClr>
                <a:buSzPct val="75000"/>
                <a:buFont typeface="Monotype Sorts" pitchFamily="2" charset="2"/>
                <a:buNone/>
              </a:pPr>
              <a:r>
                <a:rPr lang="en-US" sz="1400" b="1">
                  <a:solidFill>
                    <a:srgbClr val="FFFFFF"/>
                  </a:solidFill>
                </a:rPr>
                <a:t>CANONICAL BABBLING</a:t>
              </a:r>
            </a:p>
          </p:txBody>
        </p:sp>
        <p:sp>
          <p:nvSpPr>
            <p:cNvPr id="295967" name="Line 31"/>
            <p:cNvSpPr>
              <a:spLocks noChangeShapeType="1"/>
            </p:cNvSpPr>
            <p:nvPr/>
          </p:nvSpPr>
          <p:spPr bwMode="auto">
            <a:xfrm flipV="1">
              <a:off x="1440" y="2640"/>
              <a:ext cx="0" cy="384"/>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5" name="Group 32"/>
          <p:cNvGrpSpPr>
            <a:grpSpLocks/>
          </p:cNvGrpSpPr>
          <p:nvPr/>
        </p:nvGrpSpPr>
        <p:grpSpPr bwMode="auto">
          <a:xfrm>
            <a:off x="0" y="1600200"/>
            <a:ext cx="8077200" cy="4146550"/>
            <a:chOff x="0" y="1008"/>
            <a:chExt cx="5088" cy="2612"/>
          </a:xfrm>
        </p:grpSpPr>
        <p:sp>
          <p:nvSpPr>
            <p:cNvPr id="295969" name="Line 33"/>
            <p:cNvSpPr>
              <a:spLocks noChangeShapeType="1"/>
            </p:cNvSpPr>
            <p:nvPr/>
          </p:nvSpPr>
          <p:spPr bwMode="auto">
            <a:xfrm flipH="1">
              <a:off x="912" y="2064"/>
              <a:ext cx="384" cy="240"/>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70" name="Text Box 34"/>
            <p:cNvSpPr txBox="1">
              <a:spLocks noChangeArrowheads="1"/>
            </p:cNvSpPr>
            <p:nvPr/>
          </p:nvSpPr>
          <p:spPr bwMode="auto">
            <a:xfrm>
              <a:off x="816" y="1488"/>
              <a:ext cx="1152" cy="523"/>
            </a:xfrm>
            <a:prstGeom prst="rect">
              <a:avLst/>
            </a:prstGeom>
            <a:noFill/>
            <a:ln w="38100">
              <a:solidFill>
                <a:srgbClr val="FF3300"/>
              </a:solid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200" b="1">
                  <a:solidFill>
                    <a:srgbClr val="FFFFFF"/>
                  </a:solidFill>
                </a:rPr>
                <a:t>STATISTICAL LEARNING (DISTRIBUTIONAL FREQUENCIES)</a:t>
              </a:r>
            </a:p>
          </p:txBody>
        </p:sp>
        <p:sp>
          <p:nvSpPr>
            <p:cNvPr id="295971" name="Text Box 35"/>
            <p:cNvSpPr txBox="1">
              <a:spLocks noChangeArrowheads="1"/>
            </p:cNvSpPr>
            <p:nvPr/>
          </p:nvSpPr>
          <p:spPr bwMode="auto">
            <a:xfrm>
              <a:off x="0" y="1008"/>
              <a:ext cx="1344" cy="465"/>
            </a:xfrm>
            <a:prstGeom prst="rect">
              <a:avLst/>
            </a:prstGeom>
            <a:noFill/>
            <a:ln w="38100">
              <a:solidFill>
                <a:srgbClr val="FF3300"/>
              </a:solid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400" b="1">
                  <a:solidFill>
                    <a:srgbClr val="FFFFFF"/>
                  </a:solidFill>
                </a:rPr>
                <a:t>LANGUAGE-SPECIFIC PERCEPTION FOR VOWELS</a:t>
              </a:r>
            </a:p>
          </p:txBody>
        </p:sp>
        <p:sp>
          <p:nvSpPr>
            <p:cNvPr id="295972" name="Line 36"/>
            <p:cNvSpPr>
              <a:spLocks noChangeShapeType="1"/>
            </p:cNvSpPr>
            <p:nvPr/>
          </p:nvSpPr>
          <p:spPr bwMode="auto">
            <a:xfrm>
              <a:off x="528" y="1488"/>
              <a:ext cx="336" cy="864"/>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73" name="Text Box 37"/>
            <p:cNvSpPr txBox="1">
              <a:spLocks noChangeArrowheads="1"/>
            </p:cNvSpPr>
            <p:nvPr/>
          </p:nvSpPr>
          <p:spPr bwMode="auto">
            <a:xfrm>
              <a:off x="816" y="3408"/>
              <a:ext cx="2016" cy="212"/>
            </a:xfrm>
            <a:prstGeom prst="rect">
              <a:avLst/>
            </a:prstGeom>
            <a:noFill/>
            <a:ln w="9525">
              <a:no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600" b="1">
                  <a:solidFill>
                    <a:srgbClr val="FFFFFF"/>
                  </a:solidFill>
                </a:rPr>
                <a:t>Sensory-Motor Learning</a:t>
              </a:r>
            </a:p>
          </p:txBody>
        </p:sp>
        <p:sp>
          <p:nvSpPr>
            <p:cNvPr id="295974" name="Line 38"/>
            <p:cNvSpPr>
              <a:spLocks noChangeShapeType="1"/>
            </p:cNvSpPr>
            <p:nvPr/>
          </p:nvSpPr>
          <p:spPr bwMode="auto">
            <a:xfrm>
              <a:off x="864" y="3600"/>
              <a:ext cx="4224" cy="0"/>
            </a:xfrm>
            <a:prstGeom prst="line">
              <a:avLst/>
            </a:prstGeom>
            <a:noFill/>
            <a:ln w="5715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6" name="Group 39"/>
          <p:cNvGrpSpPr>
            <a:grpSpLocks/>
          </p:cNvGrpSpPr>
          <p:nvPr/>
        </p:nvGrpSpPr>
        <p:grpSpPr bwMode="auto">
          <a:xfrm>
            <a:off x="5181600" y="5867400"/>
            <a:ext cx="3962400" cy="336550"/>
            <a:chOff x="3264" y="3696"/>
            <a:chExt cx="2496" cy="212"/>
          </a:xfrm>
        </p:grpSpPr>
        <p:sp>
          <p:nvSpPr>
            <p:cNvPr id="295976" name="Text Box 40"/>
            <p:cNvSpPr txBox="1">
              <a:spLocks noChangeArrowheads="1"/>
            </p:cNvSpPr>
            <p:nvPr/>
          </p:nvSpPr>
          <p:spPr bwMode="auto">
            <a:xfrm>
              <a:off x="3264" y="3696"/>
              <a:ext cx="2496" cy="212"/>
            </a:xfrm>
            <a:prstGeom prst="rect">
              <a:avLst/>
            </a:prstGeom>
            <a:noFill/>
            <a:ln w="9525">
              <a:no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600" b="1" dirty="0">
                  <a:solidFill>
                    <a:srgbClr val="FFFFFF"/>
                  </a:solidFill>
                </a:rPr>
                <a:t>Language Specific Speech </a:t>
              </a:r>
              <a:r>
                <a:rPr lang="en-US" sz="1600" b="1" u="sng" dirty="0">
                  <a:solidFill>
                    <a:srgbClr val="FFFFFF"/>
                  </a:solidFill>
                </a:rPr>
                <a:t>Production</a:t>
              </a:r>
            </a:p>
          </p:txBody>
        </p:sp>
        <p:sp>
          <p:nvSpPr>
            <p:cNvPr id="295977" name="Line 41"/>
            <p:cNvSpPr>
              <a:spLocks noChangeShapeType="1"/>
            </p:cNvSpPr>
            <p:nvPr/>
          </p:nvSpPr>
          <p:spPr bwMode="auto">
            <a:xfrm>
              <a:off x="3264" y="3888"/>
              <a:ext cx="1872" cy="0"/>
            </a:xfrm>
            <a:prstGeom prst="line">
              <a:avLst/>
            </a:prstGeom>
            <a:noFill/>
            <a:ln w="5715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7" name="Group 42"/>
          <p:cNvGrpSpPr>
            <a:grpSpLocks/>
          </p:cNvGrpSpPr>
          <p:nvPr/>
        </p:nvGrpSpPr>
        <p:grpSpPr bwMode="auto">
          <a:xfrm>
            <a:off x="3581403" y="4267199"/>
            <a:ext cx="3570287" cy="1136650"/>
            <a:chOff x="2256" y="2688"/>
            <a:chExt cx="2249" cy="716"/>
          </a:xfrm>
        </p:grpSpPr>
        <p:sp>
          <p:nvSpPr>
            <p:cNvPr id="295979" name="Rectangle 43"/>
            <p:cNvSpPr>
              <a:spLocks noChangeArrowheads="1"/>
            </p:cNvSpPr>
            <p:nvPr/>
          </p:nvSpPr>
          <p:spPr bwMode="auto">
            <a:xfrm>
              <a:off x="2256" y="3230"/>
              <a:ext cx="2249" cy="174"/>
            </a:xfrm>
            <a:prstGeom prst="rect">
              <a:avLst/>
            </a:prstGeom>
            <a:noFill/>
            <a:ln w="38100">
              <a:solidFill>
                <a:srgbClr val="FF3300"/>
              </a:solidFill>
              <a:miter lim="800000"/>
              <a:headEnd/>
              <a:tailEnd/>
            </a:ln>
            <a:effectLst/>
          </p:spPr>
          <p:txBody>
            <a:bodyPr wrap="none">
              <a:spAutoFit/>
            </a:bodyPr>
            <a:lstStyle/>
            <a:p>
              <a:pPr eaLnBrk="0" hangingPunct="0">
                <a:spcBef>
                  <a:spcPct val="20000"/>
                </a:spcBef>
                <a:buClr>
                  <a:srgbClr val="0000FF"/>
                </a:buClr>
                <a:buSzPct val="75000"/>
                <a:buFont typeface="Monotype Sorts" pitchFamily="2" charset="2"/>
                <a:buNone/>
              </a:pPr>
              <a:r>
                <a:rPr lang="en-US" sz="1200" b="1">
                  <a:solidFill>
                    <a:srgbClr val="FFFFFF"/>
                  </a:solidFill>
                </a:rPr>
                <a:t>LANGUAGE SPECIFIC SPEECH PRODUCTION</a:t>
              </a:r>
            </a:p>
          </p:txBody>
        </p:sp>
        <p:sp>
          <p:nvSpPr>
            <p:cNvPr id="295980" name="Line 44"/>
            <p:cNvSpPr>
              <a:spLocks noChangeShapeType="1"/>
            </p:cNvSpPr>
            <p:nvPr/>
          </p:nvSpPr>
          <p:spPr bwMode="auto">
            <a:xfrm flipV="1">
              <a:off x="3312" y="2688"/>
              <a:ext cx="0" cy="528"/>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8" name="Group 45"/>
          <p:cNvGrpSpPr>
            <a:grpSpLocks/>
          </p:cNvGrpSpPr>
          <p:nvPr/>
        </p:nvGrpSpPr>
        <p:grpSpPr bwMode="auto">
          <a:xfrm>
            <a:off x="6324600" y="4267202"/>
            <a:ext cx="2438400" cy="657225"/>
            <a:chOff x="3984" y="2688"/>
            <a:chExt cx="1536" cy="414"/>
          </a:xfrm>
        </p:grpSpPr>
        <p:sp>
          <p:nvSpPr>
            <p:cNvPr id="295982" name="Line 46"/>
            <p:cNvSpPr>
              <a:spLocks noChangeShapeType="1"/>
            </p:cNvSpPr>
            <p:nvPr/>
          </p:nvSpPr>
          <p:spPr bwMode="auto">
            <a:xfrm flipV="1">
              <a:off x="4560" y="2688"/>
              <a:ext cx="1" cy="288"/>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83" name="Text Box 47"/>
            <p:cNvSpPr txBox="1">
              <a:spLocks noChangeArrowheads="1"/>
            </p:cNvSpPr>
            <p:nvPr/>
          </p:nvSpPr>
          <p:spPr bwMode="auto">
            <a:xfrm>
              <a:off x="3984" y="2928"/>
              <a:ext cx="1536" cy="174"/>
            </a:xfrm>
            <a:prstGeom prst="rect">
              <a:avLst/>
            </a:prstGeom>
            <a:solidFill>
              <a:schemeClr val="bg1"/>
            </a:solidFill>
            <a:ln w="38100">
              <a:solidFill>
                <a:srgbClr val="FF3300"/>
              </a:solid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200" b="1">
                  <a:solidFill>
                    <a:srgbClr val="FFFFFF"/>
                  </a:solidFill>
                </a:rPr>
                <a:t>FIRST  WORDS PRODUCTION</a:t>
              </a:r>
            </a:p>
          </p:txBody>
        </p:sp>
      </p:grpSp>
      <p:grpSp>
        <p:nvGrpSpPr>
          <p:cNvPr id="9" name="Group 48"/>
          <p:cNvGrpSpPr>
            <a:grpSpLocks/>
          </p:cNvGrpSpPr>
          <p:nvPr/>
        </p:nvGrpSpPr>
        <p:grpSpPr bwMode="auto">
          <a:xfrm>
            <a:off x="2286000" y="1676400"/>
            <a:ext cx="2819400" cy="2057400"/>
            <a:chOff x="1440" y="1056"/>
            <a:chExt cx="1776" cy="1296"/>
          </a:xfrm>
        </p:grpSpPr>
        <p:sp>
          <p:nvSpPr>
            <p:cNvPr id="295985" name="Text Box 49"/>
            <p:cNvSpPr txBox="1">
              <a:spLocks noChangeArrowheads="1"/>
            </p:cNvSpPr>
            <p:nvPr/>
          </p:nvSpPr>
          <p:spPr bwMode="auto">
            <a:xfrm>
              <a:off x="1440" y="1056"/>
              <a:ext cx="1776" cy="310"/>
            </a:xfrm>
            <a:prstGeom prst="rect">
              <a:avLst/>
            </a:prstGeom>
            <a:noFill/>
            <a:ln w="38100">
              <a:solidFill>
                <a:srgbClr val="FF3300"/>
              </a:solid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300" b="1">
                  <a:solidFill>
                    <a:srgbClr val="FFFFFF"/>
                  </a:solidFill>
                </a:rPr>
                <a:t>DETECTION OF TYPICAL                  STRESS PATTERNS IN WORDS</a:t>
              </a:r>
            </a:p>
          </p:txBody>
        </p:sp>
        <p:sp>
          <p:nvSpPr>
            <p:cNvPr id="295986" name="Line 50"/>
            <p:cNvSpPr>
              <a:spLocks noChangeShapeType="1"/>
            </p:cNvSpPr>
            <p:nvPr/>
          </p:nvSpPr>
          <p:spPr bwMode="auto">
            <a:xfrm flipH="1">
              <a:off x="2064" y="1392"/>
              <a:ext cx="0" cy="960"/>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10" name="Group 51"/>
          <p:cNvGrpSpPr>
            <a:grpSpLocks/>
          </p:cNvGrpSpPr>
          <p:nvPr/>
        </p:nvGrpSpPr>
        <p:grpSpPr bwMode="auto">
          <a:xfrm>
            <a:off x="6248400" y="2895600"/>
            <a:ext cx="2667000" cy="838200"/>
            <a:chOff x="3936" y="1824"/>
            <a:chExt cx="1680" cy="528"/>
          </a:xfrm>
        </p:grpSpPr>
        <p:sp>
          <p:nvSpPr>
            <p:cNvPr id="295988" name="Text Box 52"/>
            <p:cNvSpPr txBox="1">
              <a:spLocks noChangeArrowheads="1"/>
            </p:cNvSpPr>
            <p:nvPr/>
          </p:nvSpPr>
          <p:spPr bwMode="auto">
            <a:xfrm>
              <a:off x="4272" y="1824"/>
              <a:ext cx="1344" cy="407"/>
            </a:xfrm>
            <a:prstGeom prst="rect">
              <a:avLst/>
            </a:prstGeom>
            <a:noFill/>
            <a:ln w="38100">
              <a:solidFill>
                <a:srgbClr val="FF3300"/>
              </a:solid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200" b="1">
                  <a:solidFill>
                    <a:srgbClr val="FFFFFF"/>
                  </a:solidFill>
                </a:rPr>
                <a:t>DECLINE IN FOREIGN-LANGUAGE CONSONANT PERCEPTION</a:t>
              </a:r>
            </a:p>
          </p:txBody>
        </p:sp>
        <p:sp>
          <p:nvSpPr>
            <p:cNvPr id="295989" name="Line 53"/>
            <p:cNvSpPr>
              <a:spLocks noChangeShapeType="1"/>
            </p:cNvSpPr>
            <p:nvPr/>
          </p:nvSpPr>
          <p:spPr bwMode="auto">
            <a:xfrm flipH="1">
              <a:off x="3936" y="2064"/>
              <a:ext cx="336" cy="288"/>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grpSp>
        <p:nvGrpSpPr>
          <p:cNvPr id="11" name="Group 54"/>
          <p:cNvGrpSpPr>
            <a:grpSpLocks/>
          </p:cNvGrpSpPr>
          <p:nvPr/>
        </p:nvGrpSpPr>
        <p:grpSpPr bwMode="auto">
          <a:xfrm>
            <a:off x="5715000" y="2286000"/>
            <a:ext cx="2743200" cy="1295400"/>
            <a:chOff x="3600" y="1440"/>
            <a:chExt cx="1728" cy="816"/>
          </a:xfrm>
        </p:grpSpPr>
        <p:sp>
          <p:nvSpPr>
            <p:cNvPr id="295991" name="Line 55"/>
            <p:cNvSpPr>
              <a:spLocks noChangeShapeType="1"/>
            </p:cNvSpPr>
            <p:nvPr/>
          </p:nvSpPr>
          <p:spPr bwMode="auto">
            <a:xfrm>
              <a:off x="3744" y="1728"/>
              <a:ext cx="171" cy="528"/>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92" name="Text Box 56"/>
            <p:cNvSpPr txBox="1">
              <a:spLocks noChangeArrowheads="1"/>
            </p:cNvSpPr>
            <p:nvPr/>
          </p:nvSpPr>
          <p:spPr bwMode="auto">
            <a:xfrm>
              <a:off x="3600" y="1440"/>
              <a:ext cx="1728" cy="291"/>
            </a:xfrm>
            <a:prstGeom prst="rect">
              <a:avLst/>
            </a:prstGeom>
            <a:noFill/>
            <a:ln w="38100">
              <a:solidFill>
                <a:srgbClr val="FF3300"/>
              </a:solid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200" b="1">
                  <a:solidFill>
                    <a:srgbClr val="FFFFFF"/>
                  </a:solidFill>
                </a:rPr>
                <a:t>INCREASE IN NATIVE-LANGUAGE CONSONANT PERCEPTION</a:t>
              </a:r>
            </a:p>
          </p:txBody>
        </p:sp>
      </p:grpSp>
      <p:grpSp>
        <p:nvGrpSpPr>
          <p:cNvPr id="12" name="Group 57"/>
          <p:cNvGrpSpPr>
            <a:grpSpLocks/>
          </p:cNvGrpSpPr>
          <p:nvPr/>
        </p:nvGrpSpPr>
        <p:grpSpPr bwMode="auto">
          <a:xfrm>
            <a:off x="1295400" y="1014415"/>
            <a:ext cx="6781800" cy="338138"/>
            <a:chOff x="816" y="639"/>
            <a:chExt cx="4272" cy="213"/>
          </a:xfrm>
        </p:grpSpPr>
        <p:sp>
          <p:nvSpPr>
            <p:cNvPr id="295994" name="Line 58"/>
            <p:cNvSpPr>
              <a:spLocks noChangeShapeType="1"/>
            </p:cNvSpPr>
            <p:nvPr/>
          </p:nvSpPr>
          <p:spPr bwMode="auto">
            <a:xfrm>
              <a:off x="864" y="816"/>
              <a:ext cx="4224" cy="0"/>
            </a:xfrm>
            <a:prstGeom prst="line">
              <a:avLst/>
            </a:prstGeom>
            <a:noFill/>
            <a:ln w="5715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95" name="Rectangle 59"/>
            <p:cNvSpPr>
              <a:spLocks noChangeArrowheads="1"/>
            </p:cNvSpPr>
            <p:nvPr/>
          </p:nvSpPr>
          <p:spPr bwMode="auto">
            <a:xfrm>
              <a:off x="816" y="639"/>
              <a:ext cx="2428" cy="213"/>
            </a:xfrm>
            <a:prstGeom prst="rect">
              <a:avLst/>
            </a:prstGeom>
            <a:noFill/>
            <a:ln w="9525">
              <a:noFill/>
              <a:miter lim="800000"/>
              <a:headEnd/>
              <a:tailEnd/>
            </a:ln>
            <a:effectLst/>
          </p:spPr>
          <p:txBody>
            <a:bodyPr wrap="none">
              <a:spAutoFit/>
            </a:bodyPr>
            <a:lstStyle/>
            <a:p>
              <a:pPr eaLnBrk="0" hangingPunct="0">
                <a:spcBef>
                  <a:spcPct val="20000"/>
                </a:spcBef>
                <a:buClr>
                  <a:srgbClr val="0000FF"/>
                </a:buClr>
                <a:buSzPct val="75000"/>
                <a:buFont typeface="Monotype Sorts" pitchFamily="2" charset="2"/>
                <a:buNone/>
              </a:pPr>
              <a:r>
                <a:rPr lang="en-US" sz="1600" b="1" dirty="0">
                  <a:solidFill>
                    <a:srgbClr val="FFFFFF"/>
                  </a:solidFill>
                </a:rPr>
                <a:t>Language-specific speech </a:t>
              </a:r>
              <a:r>
                <a:rPr lang="en-US" sz="1600" b="1" u="sng" dirty="0">
                  <a:solidFill>
                    <a:srgbClr val="FFFFFF"/>
                  </a:solidFill>
                </a:rPr>
                <a:t>perception</a:t>
              </a:r>
            </a:p>
          </p:txBody>
        </p:sp>
      </p:grpSp>
      <p:sp>
        <p:nvSpPr>
          <p:cNvPr id="295996" name="Text Box 60"/>
          <p:cNvSpPr txBox="1">
            <a:spLocks noChangeArrowheads="1"/>
          </p:cNvSpPr>
          <p:nvPr/>
        </p:nvSpPr>
        <p:spPr bwMode="auto">
          <a:xfrm>
            <a:off x="101600" y="6248400"/>
            <a:ext cx="1676400" cy="400110"/>
          </a:xfrm>
          <a:prstGeom prst="rect">
            <a:avLst/>
          </a:prstGeom>
          <a:noFill/>
          <a:ln w="9525">
            <a:noFill/>
            <a:miter lim="800000"/>
            <a:headEnd/>
            <a:tailEnd/>
          </a:ln>
          <a:effectLst/>
        </p:spPr>
        <p:txBody>
          <a:bodyPr wrap="square">
            <a:spAutoFit/>
          </a:bodyPr>
          <a:lstStyle/>
          <a:p>
            <a:pPr eaLnBrk="0" hangingPunct="0">
              <a:spcBef>
                <a:spcPct val="50000"/>
              </a:spcBef>
              <a:buClr>
                <a:srgbClr val="0000FF"/>
              </a:buClr>
              <a:buSzPct val="75000"/>
              <a:buFont typeface="Monotype Sorts" pitchFamily="2" charset="2"/>
              <a:buNone/>
            </a:pPr>
            <a:r>
              <a:rPr lang="en-US" sz="2000" dirty="0" smtClean="0">
                <a:solidFill>
                  <a:srgbClr val="FFFFFF"/>
                </a:solidFill>
              </a:rPr>
              <a:t>(</a:t>
            </a:r>
            <a:r>
              <a:rPr lang="en-US" sz="2000" dirty="0" err="1" smtClean="0">
                <a:solidFill>
                  <a:srgbClr val="FFFFFF"/>
                </a:solidFill>
              </a:rPr>
              <a:t>Kuhl</a:t>
            </a:r>
            <a:r>
              <a:rPr lang="en-US" sz="2000" dirty="0">
                <a:solidFill>
                  <a:srgbClr val="FFFFFF"/>
                </a:solidFill>
              </a:rPr>
              <a:t>, </a:t>
            </a:r>
            <a:r>
              <a:rPr lang="en-US" sz="2000" dirty="0" smtClean="0">
                <a:solidFill>
                  <a:srgbClr val="FFFFFF"/>
                </a:solidFill>
              </a:rPr>
              <a:t>2004)</a:t>
            </a:r>
            <a:endParaRPr lang="en-US" sz="2000" dirty="0">
              <a:solidFill>
                <a:srgbClr val="FFFFFF"/>
              </a:solidFill>
            </a:endParaRPr>
          </a:p>
        </p:txBody>
      </p:sp>
      <p:grpSp>
        <p:nvGrpSpPr>
          <p:cNvPr id="13" name="Group 61"/>
          <p:cNvGrpSpPr>
            <a:grpSpLocks/>
          </p:cNvGrpSpPr>
          <p:nvPr/>
        </p:nvGrpSpPr>
        <p:grpSpPr bwMode="auto">
          <a:xfrm>
            <a:off x="3429000" y="2514600"/>
            <a:ext cx="2057400" cy="1143000"/>
            <a:chOff x="2160" y="1584"/>
            <a:chExt cx="1296" cy="720"/>
          </a:xfrm>
        </p:grpSpPr>
        <p:sp>
          <p:nvSpPr>
            <p:cNvPr id="295998" name="Line 62"/>
            <p:cNvSpPr>
              <a:spLocks noChangeShapeType="1"/>
            </p:cNvSpPr>
            <p:nvPr/>
          </p:nvSpPr>
          <p:spPr bwMode="auto">
            <a:xfrm flipH="1">
              <a:off x="2160" y="2016"/>
              <a:ext cx="240" cy="288"/>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5999" name="Text Box 63"/>
            <p:cNvSpPr txBox="1">
              <a:spLocks noChangeArrowheads="1"/>
            </p:cNvSpPr>
            <p:nvPr/>
          </p:nvSpPr>
          <p:spPr bwMode="auto">
            <a:xfrm>
              <a:off x="2160" y="1584"/>
              <a:ext cx="1296" cy="407"/>
            </a:xfrm>
            <a:prstGeom prst="rect">
              <a:avLst/>
            </a:prstGeom>
            <a:noFill/>
            <a:ln w="38100">
              <a:solidFill>
                <a:srgbClr val="FF3300"/>
              </a:solidFill>
              <a:miter lim="800000"/>
              <a:headEnd/>
              <a:tailEnd/>
            </a:ln>
            <a:effectLst/>
          </p:spPr>
          <p:txBody>
            <a:bodyPr>
              <a:spAutoFit/>
            </a:bodyPr>
            <a:lstStyle/>
            <a:p>
              <a:pPr eaLnBrk="0" hangingPunct="0">
                <a:spcBef>
                  <a:spcPct val="50000"/>
                </a:spcBef>
                <a:buClr>
                  <a:srgbClr val="0000FF"/>
                </a:buClr>
                <a:buSzPct val="75000"/>
                <a:buFont typeface="Monotype Sorts" pitchFamily="2" charset="2"/>
                <a:buNone/>
              </a:pPr>
              <a:r>
                <a:rPr lang="en-US" sz="1200" b="1">
                  <a:solidFill>
                    <a:srgbClr val="FFFFFF"/>
                  </a:solidFill>
                </a:rPr>
                <a:t>STATISTICAL LEARNING  (TRANSITIONAL PROBABILITIES)</a:t>
              </a:r>
            </a:p>
          </p:txBody>
        </p:sp>
      </p:grpSp>
      <p:grpSp>
        <p:nvGrpSpPr>
          <p:cNvPr id="14" name="Group 64"/>
          <p:cNvGrpSpPr>
            <a:grpSpLocks/>
          </p:cNvGrpSpPr>
          <p:nvPr/>
        </p:nvGrpSpPr>
        <p:grpSpPr bwMode="auto">
          <a:xfrm>
            <a:off x="4267200" y="1447800"/>
            <a:ext cx="3124200" cy="2209800"/>
            <a:chOff x="2688" y="912"/>
            <a:chExt cx="1968" cy="1392"/>
          </a:xfrm>
        </p:grpSpPr>
        <p:sp>
          <p:nvSpPr>
            <p:cNvPr id="296001" name="Line 65"/>
            <p:cNvSpPr>
              <a:spLocks noChangeShapeType="1"/>
            </p:cNvSpPr>
            <p:nvPr/>
          </p:nvSpPr>
          <p:spPr bwMode="auto">
            <a:xfrm flipH="1">
              <a:off x="2688" y="2064"/>
              <a:ext cx="192" cy="240"/>
            </a:xfrm>
            <a:prstGeom prst="line">
              <a:avLst/>
            </a:prstGeom>
            <a:noFill/>
            <a:ln w="38100">
              <a:solidFill>
                <a:schemeClr val="tx1"/>
              </a:solidFill>
              <a:round/>
              <a:headEnd/>
              <a:tailEnd type="triangle" w="med" len="me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sp>
          <p:nvSpPr>
            <p:cNvPr id="296002" name="Text Box 66"/>
            <p:cNvSpPr txBox="1">
              <a:spLocks noChangeArrowheads="1"/>
            </p:cNvSpPr>
            <p:nvPr/>
          </p:nvSpPr>
          <p:spPr bwMode="auto">
            <a:xfrm>
              <a:off x="3408" y="912"/>
              <a:ext cx="1248" cy="407"/>
            </a:xfrm>
            <a:prstGeom prst="rect">
              <a:avLst/>
            </a:prstGeom>
            <a:noFill/>
            <a:ln w="38100">
              <a:solidFill>
                <a:srgbClr val="FF3300"/>
              </a:solidFill>
              <a:miter lim="800000"/>
              <a:headEnd/>
              <a:tailEnd/>
            </a:ln>
            <a:effectLst/>
          </p:spPr>
          <p:txBody>
            <a:bodyPr>
              <a:spAutoFit/>
            </a:bodyPr>
            <a:lstStyle/>
            <a:p>
              <a:pPr eaLnBrk="0" hangingPunct="0">
                <a:spcBef>
                  <a:spcPct val="20000"/>
                </a:spcBef>
                <a:buClr>
                  <a:srgbClr val="0000FF"/>
                </a:buClr>
                <a:buSzPct val="75000"/>
                <a:buFont typeface="Monotype Sorts" pitchFamily="2" charset="2"/>
                <a:buNone/>
              </a:pPr>
              <a:r>
                <a:rPr lang="en-US" sz="1200" b="1">
                  <a:solidFill>
                    <a:srgbClr val="FFFFFF"/>
                  </a:solidFill>
                </a:rPr>
                <a:t>RECOGNITION OF LANGUAGE-SPECIFIC SOUND PRODUCTION</a:t>
              </a:r>
            </a:p>
          </p:txBody>
        </p:sp>
        <p:sp>
          <p:nvSpPr>
            <p:cNvPr id="296003" name="Line 67"/>
            <p:cNvSpPr>
              <a:spLocks noChangeShapeType="1"/>
            </p:cNvSpPr>
            <p:nvPr/>
          </p:nvSpPr>
          <p:spPr bwMode="auto">
            <a:xfrm flipV="1">
              <a:off x="3264" y="1344"/>
              <a:ext cx="192" cy="240"/>
            </a:xfrm>
            <a:prstGeom prst="line">
              <a:avLst/>
            </a:prstGeom>
            <a:noFill/>
            <a:ln w="38100">
              <a:solidFill>
                <a:schemeClr val="tx1"/>
              </a:solidFill>
              <a:round/>
              <a:headEnd/>
              <a:tailEnd/>
            </a:ln>
            <a:effectLst/>
          </p:spPr>
          <p:txBody>
            <a:bodyPr/>
            <a:lstStyle/>
            <a:p>
              <a:pPr eaLnBrk="0" hangingPunct="0">
                <a:spcBef>
                  <a:spcPct val="20000"/>
                </a:spcBef>
                <a:buClr>
                  <a:srgbClr val="0000FF"/>
                </a:buClr>
                <a:buSzPct val="75000"/>
                <a:buFont typeface="Monotype Sorts" pitchFamily="2" charset="2"/>
                <a:buNone/>
              </a:pPr>
              <a:endParaRPr lang="en-US" sz="3200">
                <a:solidFill>
                  <a:srgbClr val="FFFFFF"/>
                </a:solidFill>
                <a:latin typeface="Times New Roman" pitchFamily="18" charset="0"/>
              </a:endParaRPr>
            </a:p>
          </p:txBody>
        </p:sp>
      </p:grpSp>
    </p:spTree>
    <p:extLst>
      <p:ext uri="{BB962C8B-B14F-4D97-AF65-F5344CB8AC3E}">
        <p14:creationId xmlns:p14="http://schemas.microsoft.com/office/powerpoint/2010/main" val="417996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2"/>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EXPERIENCING PHONOLOGICAL AWARENESS</a:t>
            </a:r>
          </a:p>
        </p:txBody>
      </p:sp>
      <p:sp>
        <p:nvSpPr>
          <p:cNvPr id="240643" name="Text Box 3"/>
          <p:cNvSpPr txBox="1">
            <a:spLocks noChangeArrowheads="1"/>
          </p:cNvSpPr>
          <p:nvPr/>
        </p:nvSpPr>
        <p:spPr bwMode="auto">
          <a:xfrm>
            <a:off x="1219200" y="1600200"/>
            <a:ext cx="7848600" cy="2530475"/>
          </a:xfrm>
          <a:prstGeom prst="rect">
            <a:avLst/>
          </a:prstGeom>
          <a:noFill/>
          <a:ln w="9525">
            <a:noFill/>
            <a:miter lim="800000"/>
            <a:headEnd/>
            <a:tailEnd/>
          </a:ln>
          <a:effectLst/>
        </p:spPr>
        <p:txBody>
          <a:bodyPr>
            <a:spAutoFit/>
          </a:bodyPr>
          <a:lstStyle/>
          <a:p>
            <a:pPr>
              <a:spcBef>
                <a:spcPct val="50000"/>
              </a:spcBef>
            </a:pPr>
            <a:r>
              <a:rPr lang="en-US" b="0" baseline="0" dirty="0">
                <a:solidFill>
                  <a:srgbClr val="FFFFFF"/>
                </a:solidFill>
              </a:rPr>
              <a:t>In Reading…. </a:t>
            </a:r>
            <a:r>
              <a:rPr lang="en-US" sz="4000" baseline="0" dirty="0" err="1">
                <a:solidFill>
                  <a:srgbClr val="FFFFFF"/>
                </a:solidFill>
              </a:rPr>
              <a:t>GLESP</a:t>
            </a:r>
            <a:endParaRPr lang="en-US" sz="4000" baseline="0" dirty="0">
              <a:solidFill>
                <a:srgbClr val="FFFFFF"/>
              </a:solidFill>
            </a:endParaRPr>
          </a:p>
          <a:p>
            <a:pPr>
              <a:spcBef>
                <a:spcPct val="50000"/>
              </a:spcBef>
            </a:pPr>
            <a:r>
              <a:rPr lang="en-US" b="0" baseline="0" dirty="0">
                <a:solidFill>
                  <a:srgbClr val="FFFFFF"/>
                </a:solidFill>
              </a:rPr>
              <a:t>In Spelling…   </a:t>
            </a:r>
            <a:r>
              <a:rPr lang="en-US" sz="4000" baseline="0" dirty="0" err="1">
                <a:solidFill>
                  <a:srgbClr val="FFFFFF"/>
                </a:solidFill>
              </a:rPr>
              <a:t>THROUG</a:t>
            </a:r>
            <a:endParaRPr lang="en-US" sz="4000" baseline="0" dirty="0">
              <a:solidFill>
                <a:srgbClr val="FFFFFF"/>
              </a:solidFill>
            </a:endParaRPr>
          </a:p>
          <a:p>
            <a:pPr>
              <a:spcBef>
                <a:spcPct val="50000"/>
              </a:spcBef>
            </a:pPr>
            <a:r>
              <a:rPr lang="en-US" b="0" baseline="0" dirty="0">
                <a:solidFill>
                  <a:srgbClr val="FFFFFF"/>
                </a:solidFill>
              </a:rPr>
              <a:t>In Speech…   </a:t>
            </a:r>
            <a:r>
              <a:rPr lang="en-US" sz="4000" baseline="0" dirty="0">
                <a:solidFill>
                  <a:srgbClr val="FFFFFF"/>
                </a:solidFill>
              </a:rPr>
              <a:t>PACIFIC </a:t>
            </a:r>
            <a:r>
              <a:rPr lang="en-US" sz="4000" baseline="0" dirty="0" err="1">
                <a:solidFill>
                  <a:srgbClr val="FFFFFF"/>
                </a:solidFill>
              </a:rPr>
              <a:t>vs</a:t>
            </a:r>
            <a:r>
              <a:rPr lang="en-US" sz="4000" baseline="0" dirty="0">
                <a:solidFill>
                  <a:srgbClr val="FFFFFF"/>
                </a:solidFill>
              </a:rPr>
              <a:t> SPECIFIC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1981200"/>
            <a:ext cx="9144000" cy="1801813"/>
          </a:xfrm>
          <a:prstGeom prst="rect">
            <a:avLst/>
          </a:prstGeom>
          <a:noFill/>
          <a:ln w="9525">
            <a:noFill/>
            <a:miter lim="800000"/>
            <a:headEnd/>
            <a:tailEnd/>
          </a:ln>
          <a:effectLst/>
        </p:spPr>
        <p:txBody>
          <a:bodyPr>
            <a:spAutoFit/>
          </a:bodyPr>
          <a:lstStyle/>
          <a:p>
            <a:pPr algn="ctr" eaLnBrk="0" hangingPunct="0">
              <a:spcBef>
                <a:spcPct val="50000"/>
              </a:spcBef>
              <a:buClr>
                <a:srgbClr val="FFFF00"/>
              </a:buClr>
              <a:buFont typeface="Wingdings" pitchFamily="2" charset="2"/>
              <a:buChar char="Ø"/>
            </a:pPr>
            <a:r>
              <a:rPr lang="en-US" sz="2800" baseline="0" dirty="0">
                <a:solidFill>
                  <a:srgbClr val="FFFFFF"/>
                </a:solidFill>
                <a:effectLst/>
                <a:latin typeface="Arial MT Black" pitchFamily="2" charset="0"/>
              </a:rPr>
              <a:t> THE ABILITY TO IDENTIFY, THINK ABOUT, AND</a:t>
            </a:r>
          </a:p>
          <a:p>
            <a:pPr algn="ctr" eaLnBrk="0" hangingPunct="0">
              <a:spcBef>
                <a:spcPct val="50000"/>
              </a:spcBef>
              <a:buClr>
                <a:srgbClr val="FFFF00"/>
              </a:buClr>
              <a:buFont typeface="Wingdings" pitchFamily="2" charset="2"/>
              <a:buNone/>
            </a:pPr>
            <a:r>
              <a:rPr lang="en-US" sz="2800" baseline="0" dirty="0">
                <a:solidFill>
                  <a:srgbClr val="FFFFFF"/>
                </a:solidFill>
                <a:effectLst/>
                <a:latin typeface="Arial MT Black" pitchFamily="2" charset="0"/>
              </a:rPr>
              <a:t>      MANIPULATE THE INDIVIDUAL SOUNDS</a:t>
            </a:r>
          </a:p>
          <a:p>
            <a:pPr algn="ctr" eaLnBrk="0" hangingPunct="0">
              <a:spcBef>
                <a:spcPct val="50000"/>
              </a:spcBef>
              <a:buClr>
                <a:srgbClr val="FFFF00"/>
              </a:buClr>
              <a:buFont typeface="Wingdings" pitchFamily="2" charset="2"/>
              <a:buNone/>
            </a:pPr>
            <a:r>
              <a:rPr lang="en-US" sz="2800" baseline="0" dirty="0">
                <a:solidFill>
                  <a:srgbClr val="FFFFFF"/>
                </a:solidFill>
                <a:effectLst/>
                <a:latin typeface="Arial MT Black" pitchFamily="2" charset="0"/>
              </a:rPr>
              <a:t>      (PHONEMES)  IN WORDS</a:t>
            </a:r>
          </a:p>
        </p:txBody>
      </p:sp>
      <p:sp>
        <p:nvSpPr>
          <p:cNvPr id="54275" name="Text Box 3"/>
          <p:cNvSpPr txBox="1">
            <a:spLocks noChangeArrowheads="1"/>
          </p:cNvSpPr>
          <p:nvPr/>
        </p:nvSpPr>
        <p:spPr bwMode="auto">
          <a:xfrm>
            <a:off x="0" y="4343400"/>
            <a:ext cx="9144000" cy="1160463"/>
          </a:xfrm>
          <a:prstGeom prst="rect">
            <a:avLst/>
          </a:prstGeom>
          <a:noFill/>
          <a:ln w="9525">
            <a:noFill/>
            <a:miter lim="800000"/>
            <a:headEnd/>
            <a:tailEnd/>
          </a:ln>
          <a:effectLst/>
        </p:spPr>
        <p:txBody>
          <a:bodyPr>
            <a:spAutoFit/>
          </a:bodyPr>
          <a:lstStyle/>
          <a:p>
            <a:pPr algn="ctr" eaLnBrk="0" hangingPunct="0">
              <a:spcBef>
                <a:spcPct val="50000"/>
              </a:spcBef>
              <a:buClr>
                <a:srgbClr val="FFFF66"/>
              </a:buClr>
              <a:buFont typeface="Wingdings" pitchFamily="2" charset="2"/>
              <a:buChar char="Ø"/>
            </a:pPr>
            <a:r>
              <a:rPr lang="en-US" sz="2800" baseline="0" dirty="0">
                <a:solidFill>
                  <a:srgbClr val="FFFFFF"/>
                </a:solidFill>
                <a:effectLst/>
                <a:latin typeface="Arial MT Black" pitchFamily="2" charset="0"/>
              </a:rPr>
              <a:t> THE IMPLICATION OF A </a:t>
            </a:r>
            <a:r>
              <a:rPr lang="en-US" sz="2800" u="sng" baseline="0" dirty="0">
                <a:solidFill>
                  <a:srgbClr val="FFFFFF"/>
                </a:solidFill>
                <a:effectLst/>
                <a:latin typeface="Arial MT Black" pitchFamily="2" charset="0"/>
              </a:rPr>
              <a:t>GROWING</a:t>
            </a:r>
            <a:r>
              <a:rPr lang="en-US" sz="2800" baseline="0" dirty="0">
                <a:solidFill>
                  <a:srgbClr val="FFFFFF"/>
                </a:solidFill>
                <a:effectLst/>
                <a:latin typeface="Arial MT Black" pitchFamily="2" charset="0"/>
              </a:rPr>
              <a:t> ABILITY TO   </a:t>
            </a:r>
          </a:p>
          <a:p>
            <a:pPr algn="ctr" eaLnBrk="0" hangingPunct="0">
              <a:spcBef>
                <a:spcPct val="50000"/>
              </a:spcBef>
              <a:buClr>
                <a:srgbClr val="FFFF66"/>
              </a:buClr>
              <a:buFont typeface="Wingdings" pitchFamily="2" charset="2"/>
              <a:buNone/>
            </a:pPr>
            <a:r>
              <a:rPr lang="en-US" sz="2800" baseline="0" dirty="0">
                <a:solidFill>
                  <a:srgbClr val="FFFFFF"/>
                </a:solidFill>
                <a:effectLst/>
                <a:latin typeface="Arial MT Black" pitchFamily="2" charset="0"/>
              </a:rPr>
              <a:t>      IDENTIFY INDIVIDUAL SOUNDS IN WORDS.</a:t>
            </a:r>
          </a:p>
        </p:txBody>
      </p:sp>
      <p:sp>
        <p:nvSpPr>
          <p:cNvPr id="54276" name="Text Box 4"/>
          <p:cNvSpPr txBox="1">
            <a:spLocks noChangeArrowheads="1"/>
          </p:cNvSpPr>
          <p:nvPr/>
        </p:nvSpPr>
        <p:spPr bwMode="auto">
          <a:xfrm>
            <a:off x="533400" y="533400"/>
            <a:ext cx="8915400" cy="762000"/>
          </a:xfrm>
          <a:prstGeom prst="rect">
            <a:avLst/>
          </a:prstGeom>
          <a:noFill/>
          <a:ln w="9525">
            <a:noFill/>
            <a:miter lim="800000"/>
            <a:headEnd/>
            <a:tailEnd/>
          </a:ln>
          <a:effectLst/>
        </p:spPr>
        <p:txBody>
          <a:bodyPr>
            <a:spAutoFit/>
          </a:bodyPr>
          <a:lstStyle/>
          <a:p>
            <a:pPr algn="ctr"/>
            <a:r>
              <a:rPr lang="en-US" sz="4400" baseline="0" dirty="0">
                <a:solidFill>
                  <a:srgbClr val="FFFFFF"/>
                </a:solidFill>
                <a:effectLst>
                  <a:outerShdw blurRad="38100" dist="38100" dir="2700000" algn="tl">
                    <a:srgbClr val="000000"/>
                  </a:outerShdw>
                </a:effectLst>
              </a:rPr>
              <a:t>PHONOLOGICAL AWARENESS</a:t>
            </a:r>
          </a:p>
        </p:txBody>
      </p:sp>
      <p:sp>
        <p:nvSpPr>
          <p:cNvPr id="54277" name="Text Box 5"/>
          <p:cNvSpPr txBox="1">
            <a:spLocks noChangeArrowheads="1"/>
          </p:cNvSpPr>
          <p:nvPr/>
        </p:nvSpPr>
        <p:spPr bwMode="auto">
          <a:xfrm>
            <a:off x="6400800" y="6189663"/>
            <a:ext cx="2743200" cy="669925"/>
          </a:xfrm>
          <a:prstGeom prst="rect">
            <a:avLst/>
          </a:prstGeom>
          <a:noFill/>
          <a:ln w="9525">
            <a:noFill/>
            <a:miter lim="800000"/>
            <a:headEnd/>
            <a:tailEnd/>
          </a:ln>
          <a:effectLst/>
        </p:spPr>
        <p:txBody>
          <a:bodyPr>
            <a:spAutoFit/>
          </a:bodyPr>
          <a:lstStyle/>
          <a:p>
            <a:pPr algn="ctr"/>
            <a:r>
              <a:rPr lang="en-US" sz="1400" baseline="0" dirty="0">
                <a:solidFill>
                  <a:srgbClr val="FFFFFF"/>
                </a:solidFill>
              </a:rPr>
              <a:t>Torgesen, </a:t>
            </a:r>
            <a:r>
              <a:rPr lang="en-US" sz="1400" baseline="0" dirty="0" err="1">
                <a:solidFill>
                  <a:srgbClr val="FFFFFF"/>
                </a:solidFill>
              </a:rPr>
              <a:t>www.fcrr.org</a:t>
            </a:r>
            <a:endParaRPr lang="en-US" sz="2000" u="sng" baseline="0" dirty="0">
              <a:solidFill>
                <a:srgbClr val="FFFFFF"/>
              </a:solidFill>
              <a:latin typeface="Arial Black" pitchFamily="34" charset="0"/>
            </a:endParaRPr>
          </a:p>
          <a:p>
            <a:pPr algn="ctr"/>
            <a:endParaRPr lang="en-US" baseline="0"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Individuals with dyslexia may have trouble learning a foreign language? </a:t>
            </a:r>
          </a:p>
          <a:p>
            <a:pPr lvl="1"/>
            <a:r>
              <a:rPr lang="en-US" dirty="0" smtClean="0"/>
              <a:t>If someone struggles to learn the phonology (speech sounds) of their first language, might they also struggle to learn the phonology (speech sounds) of a 2</a:t>
            </a:r>
            <a:r>
              <a:rPr lang="en-US" baseline="30000" dirty="0" smtClean="0"/>
              <a:t>nd</a:t>
            </a:r>
            <a:r>
              <a:rPr lang="en-US" dirty="0" smtClean="0"/>
              <a:t> language? </a:t>
            </a:r>
          </a:p>
          <a:p>
            <a:pPr lvl="1"/>
            <a:r>
              <a:rPr lang="en-US" dirty="0" smtClean="0"/>
              <a:t>YES, individuals with dyslexia commonly report having trouble learning a foreign language, including speaking, reading and/or writing in another language. </a:t>
            </a:r>
          </a:p>
          <a:p>
            <a:pPr lvl="1"/>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Dyslexia is a “gift” and makes you different from others who don’t have it – embrace your trouble with dyslexia. </a:t>
            </a:r>
          </a:p>
          <a:p>
            <a:pPr lvl="1">
              <a:buNone/>
            </a:pPr>
            <a:endParaRPr lang="en-US" dirty="0" smtClean="0"/>
          </a:p>
          <a:p>
            <a:pPr lvl="1"/>
            <a:r>
              <a:rPr lang="en-US" dirty="0" smtClean="0"/>
              <a:t>If there was no way to change the primary difficulties of dyslexia, then “accepting and embracing it” might be a very adaptive option. </a:t>
            </a:r>
          </a:p>
          <a:p>
            <a:pPr lvl="1"/>
            <a:r>
              <a:rPr lang="en-US" dirty="0" smtClean="0"/>
              <a:t>However, I have never met someone with dyslexia who chose to keep the difficulty, when given an opportunity to make reading significantly easier.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Individuals who have dyslexia commonly have other difficulties or disorders too? </a:t>
            </a:r>
          </a:p>
          <a:p>
            <a:pPr lvl="1">
              <a:buNone/>
            </a:pPr>
            <a:r>
              <a:rPr lang="en-US" dirty="0" smtClean="0"/>
              <a:t>For example, </a:t>
            </a:r>
          </a:p>
          <a:p>
            <a:pPr lvl="1"/>
            <a:r>
              <a:rPr lang="en-US" dirty="0" smtClean="0"/>
              <a:t>ADHD (50-70% will have ADHD with Dyslexia)</a:t>
            </a:r>
          </a:p>
          <a:p>
            <a:pPr lvl="1"/>
            <a:r>
              <a:rPr lang="en-US" dirty="0" smtClean="0"/>
              <a:t>Sensory processing disorder</a:t>
            </a:r>
          </a:p>
          <a:p>
            <a:pPr lvl="1"/>
            <a:r>
              <a:rPr lang="en-US" dirty="0" smtClean="0"/>
              <a:t>Behavioral/emotional difficulties</a:t>
            </a:r>
          </a:p>
          <a:p>
            <a:pPr lvl="1"/>
            <a:r>
              <a:rPr lang="en-US" dirty="0" smtClean="0"/>
              <a:t>Language impairment</a:t>
            </a:r>
          </a:p>
          <a:p>
            <a:pPr lvl="1"/>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Because individuals with dyslexia have trouble reading, will they most likely have difficulty with reading comprehension too? </a:t>
            </a:r>
          </a:p>
          <a:p>
            <a:pPr lvl="1"/>
            <a:r>
              <a:rPr lang="en-US" dirty="0" smtClean="0"/>
              <a:t>Many individuals with dyslexia have adequate vocabulary knowledge and can infer or reason to compensate for their reading difficulty. Thus, their performance on standardized testing of comprehension skills may be grade levels higher than their performance on standardized tests of reading skills.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185335" y="1447803"/>
            <a:ext cx="6637866" cy="1025525"/>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3200" b="1" dirty="0">
                <a:solidFill>
                  <a:srgbClr val="000000"/>
                </a:solidFill>
                <a:effectLst/>
                <a:latin typeface="Calibri" pitchFamily="34" charset="0"/>
                <a:cs typeface="Calibri" pitchFamily="34" charset="0"/>
              </a:rPr>
              <a:t>WRITTEN LANGUAGE CHALLENGES</a:t>
            </a:r>
          </a:p>
        </p:txBody>
      </p:sp>
      <p:grpSp>
        <p:nvGrpSpPr>
          <p:cNvPr id="2" name="Group 5"/>
          <p:cNvGrpSpPr>
            <a:grpSpLocks/>
          </p:cNvGrpSpPr>
          <p:nvPr/>
        </p:nvGrpSpPr>
        <p:grpSpPr bwMode="auto">
          <a:xfrm>
            <a:off x="0" y="2438400"/>
            <a:ext cx="4876800" cy="3962400"/>
            <a:chOff x="0" y="1536"/>
            <a:chExt cx="3072" cy="2496"/>
          </a:xfrm>
        </p:grpSpPr>
        <p:sp>
          <p:nvSpPr>
            <p:cNvPr id="83974" name="Rectangle 6"/>
            <p:cNvSpPr>
              <a:spLocks noChangeArrowheads="1"/>
            </p:cNvSpPr>
            <p:nvPr/>
          </p:nvSpPr>
          <p:spPr bwMode="auto">
            <a:xfrm>
              <a:off x="768" y="1920"/>
              <a:ext cx="1152" cy="480"/>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2800" b="1" dirty="0">
                  <a:solidFill>
                    <a:srgbClr val="000000"/>
                  </a:solidFill>
                  <a:effectLst/>
                  <a:latin typeface="Calibri" pitchFamily="34" charset="0"/>
                  <a:cs typeface="Calibri" pitchFamily="34" charset="0"/>
                </a:rPr>
                <a:t>READING</a:t>
              </a:r>
              <a:endParaRPr lang="en-US" sz="3200" b="1" dirty="0">
                <a:solidFill>
                  <a:srgbClr val="000000"/>
                </a:solidFill>
                <a:effectLst/>
                <a:latin typeface="Calibri" pitchFamily="34" charset="0"/>
                <a:cs typeface="Calibri" pitchFamily="34" charset="0"/>
              </a:endParaRPr>
            </a:p>
          </p:txBody>
        </p:sp>
        <p:sp>
          <p:nvSpPr>
            <p:cNvPr id="83975" name="Rectangle 7"/>
            <p:cNvSpPr>
              <a:spLocks noChangeArrowheads="1"/>
            </p:cNvSpPr>
            <p:nvPr/>
          </p:nvSpPr>
          <p:spPr bwMode="auto">
            <a:xfrm>
              <a:off x="0" y="2928"/>
              <a:ext cx="960" cy="432"/>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2400" b="1" dirty="0">
                  <a:solidFill>
                    <a:srgbClr val="000000"/>
                  </a:solidFill>
                  <a:effectLst/>
                  <a:latin typeface="Calibri" pitchFamily="34" charset="0"/>
                  <a:cs typeface="Calibri" pitchFamily="34" charset="0"/>
                </a:rPr>
                <a:t>Mechanics</a:t>
              </a:r>
              <a:endParaRPr lang="en-US" sz="3200" b="1" dirty="0">
                <a:solidFill>
                  <a:srgbClr val="000000"/>
                </a:solidFill>
                <a:effectLst/>
                <a:latin typeface="Calibri" pitchFamily="34" charset="0"/>
                <a:cs typeface="Calibri" pitchFamily="34" charset="0"/>
              </a:endParaRPr>
            </a:p>
          </p:txBody>
        </p:sp>
        <p:sp>
          <p:nvSpPr>
            <p:cNvPr id="83976" name="Rectangle 8"/>
            <p:cNvSpPr>
              <a:spLocks noChangeArrowheads="1"/>
            </p:cNvSpPr>
            <p:nvPr/>
          </p:nvSpPr>
          <p:spPr bwMode="auto">
            <a:xfrm>
              <a:off x="1680" y="2928"/>
              <a:ext cx="1392" cy="432"/>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2400" b="1" dirty="0">
                  <a:solidFill>
                    <a:srgbClr val="000000"/>
                  </a:solidFill>
                  <a:effectLst/>
                  <a:latin typeface="Calibri" pitchFamily="34" charset="0"/>
                  <a:cs typeface="Calibri" pitchFamily="34" charset="0"/>
                </a:rPr>
                <a:t>Comprehension</a:t>
              </a:r>
              <a:endParaRPr lang="en-US" sz="3200" b="1" dirty="0">
                <a:solidFill>
                  <a:srgbClr val="000000"/>
                </a:solidFill>
                <a:effectLst/>
                <a:latin typeface="Calibri" pitchFamily="34" charset="0"/>
                <a:cs typeface="Calibri" pitchFamily="34" charset="0"/>
              </a:endParaRPr>
            </a:p>
          </p:txBody>
        </p:sp>
        <p:sp>
          <p:nvSpPr>
            <p:cNvPr id="83977" name="Rectangle 9"/>
            <p:cNvSpPr>
              <a:spLocks noChangeArrowheads="1"/>
            </p:cNvSpPr>
            <p:nvPr/>
          </p:nvSpPr>
          <p:spPr bwMode="auto">
            <a:xfrm>
              <a:off x="1008" y="3504"/>
              <a:ext cx="672" cy="528"/>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2400" b="1" dirty="0">
                  <a:solidFill>
                    <a:srgbClr val="000000"/>
                  </a:solidFill>
                  <a:effectLst/>
                  <a:latin typeface="Calibri" pitchFamily="34" charset="0"/>
                  <a:cs typeface="Calibri" pitchFamily="34" charset="0"/>
                </a:rPr>
                <a:t>Speed</a:t>
              </a:r>
              <a:endParaRPr lang="en-US" sz="3200" b="1" dirty="0">
                <a:solidFill>
                  <a:srgbClr val="000000"/>
                </a:solidFill>
                <a:effectLst/>
                <a:latin typeface="Calibri" pitchFamily="34" charset="0"/>
                <a:cs typeface="Calibri" pitchFamily="34" charset="0"/>
              </a:endParaRPr>
            </a:p>
          </p:txBody>
        </p:sp>
        <p:sp>
          <p:nvSpPr>
            <p:cNvPr id="83978" name="Line 10"/>
            <p:cNvSpPr>
              <a:spLocks noChangeShapeType="1"/>
            </p:cNvSpPr>
            <p:nvPr/>
          </p:nvSpPr>
          <p:spPr bwMode="auto">
            <a:xfrm>
              <a:off x="384" y="2544"/>
              <a:ext cx="2016" cy="0"/>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79" name="Line 11"/>
            <p:cNvSpPr>
              <a:spLocks noChangeShapeType="1"/>
            </p:cNvSpPr>
            <p:nvPr/>
          </p:nvSpPr>
          <p:spPr bwMode="auto">
            <a:xfrm>
              <a:off x="2400" y="2544"/>
              <a:ext cx="0" cy="384"/>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0" name="Line 12"/>
            <p:cNvSpPr>
              <a:spLocks noChangeShapeType="1"/>
            </p:cNvSpPr>
            <p:nvPr/>
          </p:nvSpPr>
          <p:spPr bwMode="auto">
            <a:xfrm>
              <a:off x="1344" y="2544"/>
              <a:ext cx="0" cy="960"/>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1" name="Line 13"/>
            <p:cNvSpPr>
              <a:spLocks noChangeShapeType="1"/>
            </p:cNvSpPr>
            <p:nvPr/>
          </p:nvSpPr>
          <p:spPr bwMode="auto">
            <a:xfrm>
              <a:off x="384" y="2544"/>
              <a:ext cx="0" cy="384"/>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2" name="Line 14"/>
            <p:cNvSpPr>
              <a:spLocks noChangeShapeType="1"/>
            </p:cNvSpPr>
            <p:nvPr/>
          </p:nvSpPr>
          <p:spPr bwMode="auto">
            <a:xfrm>
              <a:off x="1344" y="2400"/>
              <a:ext cx="0" cy="144"/>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3" name="Line 15"/>
            <p:cNvSpPr>
              <a:spLocks noChangeShapeType="1"/>
            </p:cNvSpPr>
            <p:nvPr/>
          </p:nvSpPr>
          <p:spPr bwMode="auto">
            <a:xfrm>
              <a:off x="2880" y="1536"/>
              <a:ext cx="0" cy="240"/>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4" name="Line 16"/>
            <p:cNvSpPr>
              <a:spLocks noChangeShapeType="1"/>
            </p:cNvSpPr>
            <p:nvPr/>
          </p:nvSpPr>
          <p:spPr bwMode="auto">
            <a:xfrm>
              <a:off x="1296" y="1776"/>
              <a:ext cx="0" cy="144"/>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5" name="Line 17"/>
            <p:cNvSpPr>
              <a:spLocks noChangeShapeType="1"/>
            </p:cNvSpPr>
            <p:nvPr/>
          </p:nvSpPr>
          <p:spPr bwMode="auto">
            <a:xfrm>
              <a:off x="1296" y="1776"/>
              <a:ext cx="1584"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None/>
                <a:defRPr/>
              </a:pPr>
              <a:endParaRPr lang="en-US" sz="3200" dirty="0">
                <a:solidFill>
                  <a:srgbClr val="FAFD00"/>
                </a:solidFill>
                <a:latin typeface="Calibri" pitchFamily="34" charset="0"/>
                <a:cs typeface="Calibri" pitchFamily="34" charset="0"/>
              </a:endParaRPr>
            </a:p>
          </p:txBody>
        </p:sp>
        <p:sp>
          <p:nvSpPr>
            <p:cNvPr id="83986" name="Line 18"/>
            <p:cNvSpPr>
              <a:spLocks noChangeShapeType="1"/>
            </p:cNvSpPr>
            <p:nvPr/>
          </p:nvSpPr>
          <p:spPr bwMode="auto">
            <a:xfrm flipH="1" flipV="1">
              <a:off x="2592" y="1767"/>
              <a:ext cx="288" cy="9"/>
            </a:xfrm>
            <a:prstGeom prst="line">
              <a:avLst/>
            </a:prstGeom>
            <a:noFill/>
            <a:ln w="952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grpSp>
      <p:grpSp>
        <p:nvGrpSpPr>
          <p:cNvPr id="3" name="Group 19"/>
          <p:cNvGrpSpPr>
            <a:grpSpLocks/>
          </p:cNvGrpSpPr>
          <p:nvPr/>
        </p:nvGrpSpPr>
        <p:grpSpPr bwMode="auto">
          <a:xfrm>
            <a:off x="4572000" y="2819400"/>
            <a:ext cx="4572000" cy="3886200"/>
            <a:chOff x="2880" y="1776"/>
            <a:chExt cx="2880" cy="2448"/>
          </a:xfrm>
        </p:grpSpPr>
        <p:sp>
          <p:nvSpPr>
            <p:cNvPr id="83997" name="Line 29"/>
            <p:cNvSpPr>
              <a:spLocks noChangeShapeType="1"/>
            </p:cNvSpPr>
            <p:nvPr/>
          </p:nvSpPr>
          <p:spPr bwMode="auto">
            <a:xfrm>
              <a:off x="4368" y="2880"/>
              <a:ext cx="0" cy="1056"/>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8" name="Line 20"/>
            <p:cNvSpPr>
              <a:spLocks noChangeShapeType="1"/>
            </p:cNvSpPr>
            <p:nvPr/>
          </p:nvSpPr>
          <p:spPr bwMode="auto">
            <a:xfrm>
              <a:off x="4370" y="1776"/>
              <a:ext cx="12" cy="480"/>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89" name="Rectangle 21"/>
            <p:cNvSpPr>
              <a:spLocks noChangeArrowheads="1"/>
            </p:cNvSpPr>
            <p:nvPr/>
          </p:nvSpPr>
          <p:spPr bwMode="auto">
            <a:xfrm>
              <a:off x="3216" y="3360"/>
              <a:ext cx="960" cy="432"/>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2400" b="1" dirty="0">
                  <a:solidFill>
                    <a:srgbClr val="000000"/>
                  </a:solidFill>
                  <a:effectLst/>
                  <a:latin typeface="Calibri" pitchFamily="34" charset="0"/>
                  <a:cs typeface="Calibri" pitchFamily="34" charset="0"/>
                </a:rPr>
                <a:t>Mechanics</a:t>
              </a:r>
              <a:endParaRPr lang="en-US" sz="3200" b="1" dirty="0">
                <a:solidFill>
                  <a:srgbClr val="000000"/>
                </a:solidFill>
                <a:effectLst/>
                <a:latin typeface="Calibri" pitchFamily="34" charset="0"/>
                <a:cs typeface="Calibri" pitchFamily="34" charset="0"/>
              </a:endParaRPr>
            </a:p>
          </p:txBody>
        </p:sp>
        <p:sp>
          <p:nvSpPr>
            <p:cNvPr id="83990" name="Rectangle 22"/>
            <p:cNvSpPr>
              <a:spLocks noChangeArrowheads="1"/>
            </p:cNvSpPr>
            <p:nvPr/>
          </p:nvSpPr>
          <p:spPr bwMode="auto">
            <a:xfrm>
              <a:off x="4032" y="3840"/>
              <a:ext cx="720" cy="384"/>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2400" b="1" dirty="0">
                  <a:solidFill>
                    <a:srgbClr val="000000"/>
                  </a:solidFill>
                  <a:effectLst/>
                  <a:latin typeface="Calibri" pitchFamily="34" charset="0"/>
                  <a:cs typeface="Calibri" pitchFamily="34" charset="0"/>
                </a:rPr>
                <a:t>Speed</a:t>
              </a:r>
            </a:p>
          </p:txBody>
        </p:sp>
        <p:sp>
          <p:nvSpPr>
            <p:cNvPr id="83991" name="Rectangle 23"/>
            <p:cNvSpPr>
              <a:spLocks noChangeArrowheads="1"/>
            </p:cNvSpPr>
            <p:nvPr/>
          </p:nvSpPr>
          <p:spPr bwMode="auto">
            <a:xfrm>
              <a:off x="3136" y="2112"/>
              <a:ext cx="2336" cy="480"/>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None/>
                <a:defRPr/>
              </a:pPr>
              <a:r>
                <a:rPr lang="en-US" sz="2800" b="1" dirty="0">
                  <a:solidFill>
                    <a:srgbClr val="000000"/>
                  </a:solidFill>
                  <a:effectLst/>
                  <a:latin typeface="Calibri" pitchFamily="34" charset="0"/>
                  <a:cs typeface="Calibri" pitchFamily="34" charset="0"/>
                </a:rPr>
                <a:t>SPELLING &amp; WRITING</a:t>
              </a:r>
            </a:p>
          </p:txBody>
        </p:sp>
        <p:sp>
          <p:nvSpPr>
            <p:cNvPr id="83992" name="Rectangle 24"/>
            <p:cNvSpPr>
              <a:spLocks noChangeArrowheads="1"/>
            </p:cNvSpPr>
            <p:nvPr/>
          </p:nvSpPr>
          <p:spPr bwMode="auto">
            <a:xfrm>
              <a:off x="4464" y="3360"/>
              <a:ext cx="1296" cy="432"/>
            </a:xfrm>
            <a:prstGeom prst="rect">
              <a:avLst/>
            </a:prstGeom>
            <a:solidFill>
              <a:srgbClr val="FFFF99"/>
            </a:solidFill>
            <a:ln w="9525">
              <a:solidFill>
                <a:schemeClr val="tx1"/>
              </a:solidFill>
              <a:miter lim="800000"/>
              <a:headEnd/>
              <a:tailEnd/>
            </a:ln>
            <a:effectLst/>
          </p:spPr>
          <p:txBody>
            <a:bodyPr wrap="none" anchor="ctr"/>
            <a:lstStyle/>
            <a:p>
              <a:pPr algn="ctr" eaLnBrk="0" hangingPunct="0">
                <a:spcBef>
                  <a:spcPct val="20000"/>
                </a:spcBef>
                <a:buClr>
                  <a:srgbClr val="EB8803"/>
                </a:buClr>
                <a:buSzPct val="75000"/>
                <a:buFont typeface="Monotype Sorts" pitchFamily="2" charset="2"/>
                <a:buChar char="u"/>
                <a:defRPr/>
              </a:pPr>
              <a:endParaRPr lang="en-US" sz="2400" dirty="0">
                <a:solidFill>
                  <a:srgbClr val="000000"/>
                </a:solidFill>
                <a:latin typeface="Calibri" pitchFamily="34" charset="0"/>
                <a:cs typeface="Calibri" pitchFamily="34" charset="0"/>
              </a:endParaRPr>
            </a:p>
            <a:p>
              <a:pPr algn="ctr" eaLnBrk="0" hangingPunct="0">
                <a:spcBef>
                  <a:spcPct val="20000"/>
                </a:spcBef>
                <a:buClr>
                  <a:srgbClr val="EB8803"/>
                </a:buClr>
                <a:buSzPct val="75000"/>
                <a:buFont typeface="Monotype Sorts" pitchFamily="2" charset="2"/>
                <a:buNone/>
                <a:defRPr/>
              </a:pPr>
              <a:r>
                <a:rPr lang="en-US" sz="2400" b="1" dirty="0">
                  <a:solidFill>
                    <a:srgbClr val="000000"/>
                  </a:solidFill>
                  <a:effectLst/>
                  <a:latin typeface="Calibri" pitchFamily="34" charset="0"/>
                  <a:cs typeface="Calibri" pitchFamily="34" charset="0"/>
                </a:rPr>
                <a:t>Expressing Ideas</a:t>
              </a:r>
            </a:p>
            <a:p>
              <a:pPr algn="ctr" eaLnBrk="0" hangingPunct="0">
                <a:spcBef>
                  <a:spcPct val="20000"/>
                </a:spcBef>
                <a:buClr>
                  <a:srgbClr val="EB8803"/>
                </a:buClr>
                <a:buSzPct val="75000"/>
                <a:buFont typeface="Monotype Sorts" pitchFamily="2" charset="2"/>
                <a:buNone/>
                <a:defRPr/>
              </a:pPr>
              <a:endParaRPr lang="en-US" sz="2400" b="1" dirty="0">
                <a:solidFill>
                  <a:srgbClr val="000000"/>
                </a:solidFill>
                <a:effectLst/>
                <a:latin typeface="Calibri" pitchFamily="34" charset="0"/>
                <a:cs typeface="Calibri" pitchFamily="34" charset="0"/>
              </a:endParaRPr>
            </a:p>
          </p:txBody>
        </p:sp>
        <p:sp>
          <p:nvSpPr>
            <p:cNvPr id="83993" name="Line 25"/>
            <p:cNvSpPr>
              <a:spLocks noChangeShapeType="1"/>
            </p:cNvSpPr>
            <p:nvPr/>
          </p:nvSpPr>
          <p:spPr bwMode="auto">
            <a:xfrm>
              <a:off x="4368" y="2592"/>
              <a:ext cx="0" cy="288"/>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94" name="Line 26"/>
            <p:cNvSpPr>
              <a:spLocks noChangeShapeType="1"/>
            </p:cNvSpPr>
            <p:nvPr/>
          </p:nvSpPr>
          <p:spPr bwMode="auto">
            <a:xfrm>
              <a:off x="5184" y="2880"/>
              <a:ext cx="0" cy="480"/>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95" name="Line 27"/>
            <p:cNvSpPr>
              <a:spLocks noChangeShapeType="1"/>
            </p:cNvSpPr>
            <p:nvPr/>
          </p:nvSpPr>
          <p:spPr bwMode="auto">
            <a:xfrm>
              <a:off x="3648" y="2880"/>
              <a:ext cx="1536" cy="0"/>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96" name="Line 28"/>
            <p:cNvSpPr>
              <a:spLocks noChangeShapeType="1"/>
            </p:cNvSpPr>
            <p:nvPr/>
          </p:nvSpPr>
          <p:spPr bwMode="auto">
            <a:xfrm>
              <a:off x="3648" y="2880"/>
              <a:ext cx="0" cy="480"/>
            </a:xfrm>
            <a:prstGeom prst="line">
              <a:avLst/>
            </a:prstGeom>
            <a:noFill/>
            <a:ln w="28575">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sp>
          <p:nvSpPr>
            <p:cNvPr id="83998" name="Line 30"/>
            <p:cNvSpPr>
              <a:spLocks noChangeShapeType="1"/>
            </p:cNvSpPr>
            <p:nvPr/>
          </p:nvSpPr>
          <p:spPr bwMode="auto">
            <a:xfrm>
              <a:off x="2880" y="1776"/>
              <a:ext cx="1488" cy="0"/>
            </a:xfrm>
            <a:prstGeom prst="line">
              <a:avLst/>
            </a:prstGeom>
            <a:noFill/>
            <a:ln w="38100">
              <a:solidFill>
                <a:schemeClr val="tx1"/>
              </a:solidFill>
              <a:round/>
              <a:headEnd/>
              <a:tailEnd/>
            </a:ln>
            <a:effectLst/>
          </p:spPr>
          <p:txBody>
            <a:bodyPr/>
            <a:lstStyle/>
            <a:p>
              <a:pPr eaLnBrk="0" hangingPunct="0">
                <a:spcBef>
                  <a:spcPct val="20000"/>
                </a:spcBef>
                <a:buClr>
                  <a:srgbClr val="EB8803"/>
                </a:buClr>
                <a:buSzPct val="75000"/>
                <a:buFont typeface="Monotype Sorts" pitchFamily="2" charset="2"/>
                <a:buChar char="u"/>
                <a:defRPr/>
              </a:pPr>
              <a:endParaRPr lang="en-US" sz="3200" dirty="0">
                <a:solidFill>
                  <a:srgbClr val="FAFD00"/>
                </a:solidFill>
                <a:latin typeface="Calibri" pitchFamily="34" charset="0"/>
                <a:cs typeface="Calibri" pitchFamily="34" charset="0"/>
              </a:endParaRPr>
            </a:p>
          </p:txBody>
        </p:sp>
      </p:grpSp>
      <p:grpSp>
        <p:nvGrpSpPr>
          <p:cNvPr id="4" name="Group 31"/>
          <p:cNvGrpSpPr>
            <a:grpSpLocks/>
          </p:cNvGrpSpPr>
          <p:nvPr/>
        </p:nvGrpSpPr>
        <p:grpSpPr bwMode="auto">
          <a:xfrm>
            <a:off x="0" y="3"/>
            <a:ext cx="9144000" cy="995065"/>
            <a:chOff x="814388" y="0"/>
            <a:chExt cx="8658225" cy="995066"/>
          </a:xfrm>
        </p:grpSpPr>
        <p:sp>
          <p:nvSpPr>
            <p:cNvPr id="33"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eaLnBrk="0" hangingPunct="0">
                <a:spcBef>
                  <a:spcPct val="50000"/>
                </a:spcBef>
                <a:buClr>
                  <a:srgbClr val="EB8803"/>
                </a:buClr>
                <a:buSzPct val="75000"/>
                <a:buFont typeface="Monotype Sorts" pitchFamily="2" charset="2"/>
                <a:buNone/>
                <a:defRPr/>
              </a:pPr>
              <a:r>
                <a:rPr lang="en-US" sz="3600" dirty="0" smtClean="0">
                  <a:solidFill>
                    <a:srgbClr val="D6ECFF"/>
                  </a:solidFill>
                  <a:latin typeface="Times New Roman" pitchFamily="18" charset="0"/>
                  <a:cs typeface="Times New Roman" pitchFamily="18" charset="0"/>
                </a:rPr>
                <a:t>Written Language Difficulties in Dyslexia</a:t>
              </a:r>
              <a:endParaRPr lang="en-US" sz="3600" dirty="0">
                <a:solidFill>
                  <a:srgbClr val="D6ECFF"/>
                </a:solidFill>
                <a:latin typeface="Times New Roman" pitchFamily="18" charset="0"/>
                <a:cs typeface="Times New Roman" pitchFamily="18" charset="0"/>
              </a:endParaRPr>
            </a:p>
          </p:txBody>
        </p:sp>
        <p:sp>
          <p:nvSpPr>
            <p:cNvPr id="34"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eaLnBrk="0" hangingPunct="0">
                <a:spcBef>
                  <a:spcPct val="20000"/>
                </a:spcBef>
                <a:buClr>
                  <a:srgbClr val="EB8803"/>
                </a:buClr>
                <a:buSzPct val="75000"/>
                <a:buFont typeface="Monotype Sorts" pitchFamily="2" charset="2"/>
                <a:buNone/>
                <a:defRPr/>
              </a:pPr>
              <a:r>
                <a:rPr lang="en-US" sz="2400" dirty="0">
                  <a:solidFill>
                    <a:srgbClr val="FFFFFF"/>
                  </a:solidFill>
                  <a:latin typeface="Consolas"/>
                </a:rPr>
                <a:t>(ALL SYMPTOMS </a:t>
              </a:r>
              <a:r>
                <a:rPr lang="en-US" sz="2400" u="sng" dirty="0">
                  <a:solidFill>
                    <a:srgbClr val="FFFFFF"/>
                  </a:solidFill>
                  <a:latin typeface="Consolas"/>
                </a:rPr>
                <a:t>DO NOT</a:t>
              </a:r>
              <a:r>
                <a:rPr lang="en-US" sz="2400" dirty="0">
                  <a:solidFill>
                    <a:srgbClr val="FFFFFF"/>
                  </a:solidFill>
                  <a:latin typeface="Consolas"/>
                </a:rPr>
                <a:t> OCCUR WITH EVERYONE)</a:t>
              </a:r>
            </a:p>
          </p:txBody>
        </p:sp>
      </p:grpSp>
      <p:sp>
        <p:nvSpPr>
          <p:cNvPr id="32" name="Rectangle 31"/>
          <p:cNvSpPr/>
          <p:nvPr/>
        </p:nvSpPr>
        <p:spPr>
          <a:xfrm>
            <a:off x="0" y="926068"/>
            <a:ext cx="9144000" cy="369332"/>
          </a:xfrm>
          <a:prstGeom prst="rect">
            <a:avLst/>
          </a:prstGeom>
        </p:spPr>
        <p:txBody>
          <a:bodyPr wrap="square">
            <a:spAutoFit/>
          </a:bodyPr>
          <a:lstStyle/>
          <a:p>
            <a:pPr algn="ctr" eaLnBrk="0" hangingPunct="0">
              <a:spcBef>
                <a:spcPct val="20000"/>
              </a:spcBef>
              <a:buClr>
                <a:srgbClr val="EB8803"/>
              </a:buClr>
              <a:buSzPct val="75000"/>
              <a:buFont typeface="Monotype Sorts" pitchFamily="2" charset="2"/>
              <a:buNone/>
            </a:pPr>
            <a:r>
              <a:rPr lang="en-US" sz="1800" dirty="0">
                <a:solidFill>
                  <a:prstClr val="white"/>
                </a:solidFill>
                <a:latin typeface="Times New Roman" pitchFamily="18" charset="0"/>
              </a:rPr>
              <a:t>(Alexander &amp; Conway, 2006)</a:t>
            </a:r>
          </a:p>
        </p:txBody>
      </p:sp>
    </p:spTree>
    <p:extLst>
      <p:ext uri="{BB962C8B-B14F-4D97-AF65-F5344CB8AC3E}">
        <p14:creationId xmlns:p14="http://schemas.microsoft.com/office/powerpoint/2010/main" val="40781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20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P:\Ilana's Documents\INS symposium\attachments\01.jpg"/>
          <p:cNvPicPr>
            <a:picLocks noChangeAspect="1" noChangeArrowheads="1"/>
          </p:cNvPicPr>
          <p:nvPr/>
        </p:nvPicPr>
        <p:blipFill>
          <a:blip r:embed="rId3" cstate="print"/>
          <a:srcRect/>
          <a:stretch>
            <a:fillRect/>
          </a:stretch>
        </p:blipFill>
        <p:spPr bwMode="auto">
          <a:xfrm>
            <a:off x="1705708" y="0"/>
            <a:ext cx="7819292" cy="5867400"/>
          </a:xfrm>
          <a:prstGeom prst="rect">
            <a:avLst/>
          </a:prstGeom>
          <a:noFill/>
        </p:spPr>
      </p:pic>
      <p:sp>
        <p:nvSpPr>
          <p:cNvPr id="4" name="Rectangle 3"/>
          <p:cNvSpPr/>
          <p:nvPr/>
        </p:nvSpPr>
        <p:spPr>
          <a:xfrm>
            <a:off x="1676400" y="152400"/>
            <a:ext cx="43434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ffectLst/>
            </a:endParaRPr>
          </a:p>
        </p:txBody>
      </p:sp>
      <p:sp>
        <p:nvSpPr>
          <p:cNvPr id="2" name="Title 1"/>
          <p:cNvSpPr>
            <a:spLocks noGrp="1"/>
          </p:cNvSpPr>
          <p:nvPr>
            <p:ph type="title"/>
          </p:nvPr>
        </p:nvSpPr>
        <p:spPr>
          <a:xfrm>
            <a:off x="1828800" y="0"/>
            <a:ext cx="7620000" cy="762000"/>
          </a:xfrm>
        </p:spPr>
        <p:txBody>
          <a:bodyPr>
            <a:noAutofit/>
          </a:bodyPr>
          <a:lstStyle/>
          <a:p>
            <a:r>
              <a:rPr lang="en-US" sz="2400" dirty="0" smtClean="0">
                <a:solidFill>
                  <a:schemeClr val="bg1"/>
                </a:solidFill>
              </a:rPr>
              <a:t>Written Expression Skills Before Treatment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Develops First, Speaking or Reading &amp; Writing Skills?</a:t>
            </a:r>
            <a:endParaRPr lang="en-US" dirty="0"/>
          </a:p>
        </p:txBody>
      </p:sp>
      <p:sp>
        <p:nvSpPr>
          <p:cNvPr id="3" name="Content Placeholder 2"/>
          <p:cNvSpPr>
            <a:spLocks noGrp="1"/>
          </p:cNvSpPr>
          <p:nvPr>
            <p:ph idx="1"/>
          </p:nvPr>
        </p:nvSpPr>
        <p:spPr/>
        <p:txBody>
          <a:bodyPr/>
          <a:lstStyle/>
          <a:p>
            <a:r>
              <a:rPr lang="en-US" dirty="0" smtClean="0"/>
              <a:t>Spoken language</a:t>
            </a:r>
          </a:p>
          <a:p>
            <a:r>
              <a:rPr lang="en-US" dirty="0" smtClean="0"/>
              <a:t>Does this same developmental progression happen in languages besides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826375" cy="1981200"/>
          </a:xfrm>
        </p:spPr>
        <p:txBody>
          <a:bodyPr/>
          <a:lstStyle/>
          <a:p>
            <a:r>
              <a:rPr lang="en-US" dirty="0" smtClean="0"/>
              <a:t>Fact or Myth about Dyslexia?</a:t>
            </a:r>
            <a:br>
              <a:rPr lang="en-US" dirty="0" smtClean="0"/>
            </a:br>
            <a:r>
              <a:rPr lang="en-US" dirty="0" smtClean="0"/>
              <a:t>Phonological processing does not develop until children are taught to read?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752600"/>
            <a:ext cx="7772400" cy="2078736"/>
          </a:xfrm>
        </p:spPr>
        <p:txBody>
          <a:bodyPr/>
          <a:lstStyle/>
          <a:p>
            <a:r>
              <a:rPr lang="en-US" dirty="0" smtClean="0"/>
              <a:t>Contrast Aids Perception: </a:t>
            </a:r>
            <a:br>
              <a:rPr lang="en-US" dirty="0" smtClean="0"/>
            </a:br>
            <a:r>
              <a:rPr lang="en-US" dirty="0" smtClean="0"/>
              <a:t>- reasoning by comparison, learning statistical probabilities via experience/practice, and auditory working memory are key elements of the development of Speech and Language skills</a:t>
            </a:r>
            <a:br>
              <a:rPr lang="en-US" dirty="0" smtClean="0"/>
            </a:br>
            <a:r>
              <a:rPr lang="en-US" dirty="0"/>
              <a:t/>
            </a:r>
            <a:br>
              <a:rPr lang="en-US" dirty="0"/>
            </a:br>
            <a:endParaRPr lang="en-US" dirty="0"/>
          </a:p>
        </p:txBody>
      </p:sp>
    </p:spTree>
    <p:extLst>
      <p:ext uri="{BB962C8B-B14F-4D97-AF65-F5344CB8AC3E}">
        <p14:creationId xmlns:p14="http://schemas.microsoft.com/office/powerpoint/2010/main" val="15930978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825" y="1062038"/>
            <a:ext cx="7826375" cy="1376362"/>
          </a:xfrm>
        </p:spPr>
        <p:txBody>
          <a:bodyPr/>
          <a:lstStyle/>
          <a:p>
            <a:r>
              <a:rPr lang="en-US" dirty="0" smtClean="0"/>
              <a:t>Fact or Myth about Dyslexia?</a:t>
            </a:r>
            <a:br>
              <a:rPr lang="en-US" dirty="0" smtClean="0"/>
            </a:br>
            <a:r>
              <a:rPr lang="en-US" dirty="0" smtClean="0"/>
              <a:t/>
            </a:r>
            <a:br>
              <a:rPr lang="en-US" dirty="0" smtClean="0"/>
            </a:br>
            <a:r>
              <a:rPr lang="en-US" dirty="0" smtClean="0"/>
              <a:t>Dyslexia can be prevented</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Develops First, Speaking or Reading &amp; Writing Skills?</a:t>
            </a:r>
            <a:endParaRPr lang="en-US" dirty="0"/>
          </a:p>
        </p:txBody>
      </p:sp>
      <p:sp>
        <p:nvSpPr>
          <p:cNvPr id="3" name="Content Placeholder 2"/>
          <p:cNvSpPr>
            <a:spLocks noGrp="1"/>
          </p:cNvSpPr>
          <p:nvPr>
            <p:ph idx="1"/>
          </p:nvPr>
        </p:nvSpPr>
        <p:spPr/>
        <p:txBody>
          <a:bodyPr/>
          <a:lstStyle/>
          <a:p>
            <a:r>
              <a:rPr lang="en-US" dirty="0" smtClean="0"/>
              <a:t>If speech and spoken language develops first and phonological processing deficits are identifiable in speaking skills, then why do most educational interventions begin instruction with written language tasks, like reading and spelling?  </a:t>
            </a:r>
          </a:p>
          <a:p>
            <a:r>
              <a:rPr lang="en-US" dirty="0" smtClean="0"/>
              <a:t>Could intervention begin with speech and spoken language skills first? </a:t>
            </a:r>
          </a:p>
          <a:p>
            <a:r>
              <a:rPr lang="en-US" dirty="0" smtClean="0"/>
              <a:t>Stay tuned…..more on this SATURDAY at talk #2 </a:t>
            </a:r>
            <a:r>
              <a:rPr lang="en-US" sz="2800" i="1" dirty="0" smtClean="0"/>
              <a:t>“Important Research on Preventing Reading Difficulties in Children” </a:t>
            </a:r>
            <a:endParaRPr lang="en-US" sz="2800" i="1" dirty="0"/>
          </a:p>
        </p:txBody>
      </p:sp>
    </p:spTree>
    <p:extLst>
      <p:ext uri="{BB962C8B-B14F-4D97-AF65-F5344CB8AC3E}">
        <p14:creationId xmlns:p14="http://schemas.microsoft.com/office/powerpoint/2010/main" val="34226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3429000"/>
          </a:xfrm>
        </p:spPr>
        <p:txBody>
          <a:bodyPr/>
          <a:lstStyle/>
          <a:p>
            <a:pPr algn="ctr"/>
            <a:r>
              <a:rPr lang="en-US" dirty="0" smtClean="0"/>
              <a:t>Thank you for your time, interest and questions</a:t>
            </a:r>
            <a:br>
              <a:rPr lang="en-US" dirty="0" smtClean="0"/>
            </a:br>
            <a:r>
              <a:rPr lang="en-US" dirty="0" smtClean="0"/>
              <a:t/>
            </a:r>
            <a:br>
              <a:rPr lang="en-US" dirty="0" smtClean="0"/>
            </a:br>
            <a:r>
              <a:rPr lang="en-US" dirty="0" smtClean="0"/>
              <a:t>Tim Conway, Ph.D.</a:t>
            </a:r>
            <a:br>
              <a:rPr lang="en-US" dirty="0" smtClean="0"/>
            </a:br>
            <a:r>
              <a:rPr lang="en-US" dirty="0" smtClean="0"/>
              <a:t/>
            </a:r>
            <a:br>
              <a:rPr lang="en-US" dirty="0" smtClean="0"/>
            </a:br>
            <a:r>
              <a:rPr lang="en-US" dirty="0" smtClean="0"/>
              <a:t>twc@morriscenters.com</a:t>
            </a:r>
            <a:br>
              <a:rPr lang="en-US" dirty="0" smtClean="0"/>
            </a:br>
            <a:r>
              <a:rPr lang="en-US" sz="4000" dirty="0"/>
              <a:t/>
            </a:r>
            <a:br>
              <a:rPr lang="en-US" sz="4000" dirty="0"/>
            </a:br>
            <a:r>
              <a:rPr lang="en-US" dirty="0" smtClean="0"/>
              <a:t>www.TheMorrisCenter.com</a:t>
            </a:r>
            <a:r>
              <a:rPr lang="en-US" dirty="0"/>
              <a:t/>
            </a:r>
            <a:br>
              <a:rPr lang="en-US" dirty="0"/>
            </a:br>
            <a:r>
              <a:rPr lang="en-US" sz="1600" dirty="0" smtClean="0"/>
              <a:t/>
            </a:r>
            <a:br>
              <a:rPr lang="en-US" sz="1600" dirty="0" smtClean="0"/>
            </a:br>
            <a:r>
              <a:rPr lang="en-US" dirty="0" smtClean="0"/>
              <a:t>www.NOWprograms.com </a:t>
            </a:r>
            <a:br>
              <a:rPr lang="en-US" dirty="0" smtClean="0"/>
            </a:br>
            <a:r>
              <a:rPr lang="en-US" sz="1600" dirty="0"/>
              <a:t/>
            </a:r>
            <a:br>
              <a:rPr lang="en-US" sz="1600" dirty="0"/>
            </a:br>
            <a:r>
              <a:rPr lang="en-US" dirty="0" smtClean="0"/>
              <a:t>www.EinsteinSchool.us </a:t>
            </a:r>
            <a:br>
              <a:rPr lang="en-US" dirty="0" smtClean="0"/>
            </a:br>
            <a:endParaRPr lang="en-US" dirty="0"/>
          </a:p>
        </p:txBody>
      </p:sp>
    </p:spTree>
    <p:extLst>
      <p:ext uri="{BB962C8B-B14F-4D97-AF65-F5344CB8AC3E}">
        <p14:creationId xmlns:p14="http://schemas.microsoft.com/office/powerpoint/2010/main" val="18366743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homunculus.jpg"/>
          <p:cNvPicPr>
            <a:picLocks noChangeAspect="1"/>
          </p:cNvPicPr>
          <p:nvPr/>
        </p:nvPicPr>
        <p:blipFill>
          <a:blip r:embed="rId2" cstate="print"/>
          <a:srcRect/>
          <a:stretch>
            <a:fillRect/>
          </a:stretch>
        </p:blipFill>
        <p:spPr bwMode="auto">
          <a:xfrm>
            <a:off x="-33867" y="0"/>
            <a:ext cx="9177867" cy="6858000"/>
          </a:xfrm>
          <a:prstGeom prst="rect">
            <a:avLst/>
          </a:prstGeom>
          <a:noFill/>
          <a:ln w="9525">
            <a:noFill/>
            <a:miter lim="800000"/>
            <a:headEnd/>
            <a:tailEnd/>
          </a:ln>
        </p:spPr>
      </p:pic>
    </p:spTree>
    <p:extLst>
      <p:ext uri="{BB962C8B-B14F-4D97-AF65-F5344CB8AC3E}">
        <p14:creationId xmlns:p14="http://schemas.microsoft.com/office/powerpoint/2010/main" val="3619325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McGill-Homunculus_motor.jpg"/>
          <p:cNvPicPr>
            <a:picLocks noChangeAspect="1"/>
          </p:cNvPicPr>
          <p:nvPr/>
        </p:nvPicPr>
        <p:blipFill>
          <a:blip r:embed="rId2" cstate="print"/>
          <a:srcRect/>
          <a:stretch>
            <a:fillRect/>
          </a:stretch>
        </p:blipFill>
        <p:spPr bwMode="auto">
          <a:xfrm>
            <a:off x="0" y="1"/>
            <a:ext cx="9144000" cy="6892925"/>
          </a:xfrm>
          <a:prstGeom prst="rect">
            <a:avLst/>
          </a:prstGeom>
          <a:noFill/>
          <a:ln w="9525">
            <a:noFill/>
            <a:miter lim="800000"/>
            <a:headEnd/>
            <a:tailEnd/>
          </a:ln>
        </p:spPr>
      </p:pic>
    </p:spTree>
    <p:extLst>
      <p:ext uri="{BB962C8B-B14F-4D97-AF65-F5344CB8AC3E}">
        <p14:creationId xmlns:p14="http://schemas.microsoft.com/office/powerpoint/2010/main" val="42866882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2208" y="0"/>
            <a:ext cx="9144000" cy="6858000"/>
          </a:xfrm>
          <a:prstGeom prst="rect">
            <a:avLst/>
          </a:prstGeom>
          <a:gradFill flip="none" rotWithShape="1">
            <a:gsLst>
              <a:gs pos="100000">
                <a:sysClr val="windowText" lastClr="000000">
                  <a:shade val="90000"/>
                  <a:satMod val="375000"/>
                </a:sysClr>
              </a:gs>
              <a:gs pos="65000">
                <a:sysClr val="windowText" lastClr="000000">
                  <a:shade val="90000"/>
                  <a:satMod val="375000"/>
                </a:sysClr>
              </a:gs>
              <a:gs pos="86000">
                <a:srgbClr val="4E5B6F">
                  <a:tint val="88000"/>
                  <a:satMod val="400000"/>
                </a:srgbClr>
              </a:gs>
            </a:gsLst>
            <a:lin ang="54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sz="2000" dirty="0">
              <a:solidFill>
                <a:prstClr val="white"/>
              </a:solidFill>
              <a:effectLst/>
            </a:endParaRPr>
          </a:p>
        </p:txBody>
      </p:sp>
      <p:sp>
        <p:nvSpPr>
          <p:cNvPr id="97" name="Rectangle 36"/>
          <p:cNvSpPr>
            <a:spLocks noChangeArrowheads="1"/>
          </p:cNvSpPr>
          <p:nvPr/>
        </p:nvSpPr>
        <p:spPr bwMode="auto">
          <a:xfrm>
            <a:off x="7857252" y="5389602"/>
            <a:ext cx="1286748" cy="553998"/>
          </a:xfrm>
          <a:prstGeom prst="rect">
            <a:avLst/>
          </a:prstGeom>
          <a:noFill/>
          <a:ln w="2540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1800" kern="0" dirty="0" smtClean="0">
                <a:solidFill>
                  <a:srgbClr val="D6ECFF"/>
                </a:solidFill>
                <a:effectLst/>
                <a:latin typeface="Constantia"/>
              </a:rPr>
              <a:t>MORPHO-SYNTACTIC</a:t>
            </a:r>
          </a:p>
        </p:txBody>
      </p:sp>
      <p:sp>
        <p:nvSpPr>
          <p:cNvPr id="84" name="Rectangle 83"/>
          <p:cNvSpPr/>
          <p:nvPr/>
        </p:nvSpPr>
        <p:spPr>
          <a:xfrm>
            <a:off x="2669272" y="577333"/>
            <a:ext cx="3579826" cy="369332"/>
          </a:xfrm>
          <a:prstGeom prst="rect">
            <a:avLst/>
          </a:prstGeom>
        </p:spPr>
        <p:txBody>
          <a:bodyPr wrap="none">
            <a:spAutoFit/>
          </a:bodyPr>
          <a:lstStyle/>
          <a:p>
            <a:pPr fontAlgn="auto">
              <a:spcBef>
                <a:spcPts val="0"/>
              </a:spcBef>
              <a:spcAft>
                <a:spcPts val="0"/>
              </a:spcAft>
            </a:pPr>
            <a:r>
              <a:rPr lang="en-US" sz="1800" kern="0" dirty="0" smtClean="0">
                <a:solidFill>
                  <a:srgbClr val="DBF5F9"/>
                </a:solidFill>
                <a:effectLst/>
                <a:latin typeface="Constantia"/>
              </a:rPr>
              <a:t>(PERCEPTION &amp; PRODUCTION)</a:t>
            </a:r>
            <a:endParaRPr lang="en-US" sz="1800" dirty="0">
              <a:solidFill>
                <a:srgbClr val="DBF5F9"/>
              </a:solidFill>
              <a:effectLst/>
              <a:latin typeface="Constantia"/>
            </a:endParaRPr>
          </a:p>
        </p:txBody>
      </p:sp>
      <p:sp>
        <p:nvSpPr>
          <p:cNvPr id="83" name="Text Box 3"/>
          <p:cNvSpPr txBox="1">
            <a:spLocks noChangeArrowheads="1"/>
          </p:cNvSpPr>
          <p:nvPr/>
        </p:nvSpPr>
        <p:spPr bwMode="auto">
          <a:xfrm>
            <a:off x="1905000" y="152553"/>
            <a:ext cx="5029200" cy="794265"/>
          </a:xfrm>
          <a:prstGeom prst="rect">
            <a:avLst/>
          </a:prstGeom>
          <a:noFill/>
          <a:ln w="76200">
            <a:solidFill>
              <a:schemeClr val="accent2"/>
            </a:solidFill>
            <a:miter lim="800000"/>
            <a:headEnd/>
            <a:tailEnd/>
          </a:ln>
          <a:effectLst/>
        </p:spPr>
        <p:txBody>
          <a:bodyPr wrap="square" lIns="0" tIns="0" rIns="0" bIns="0" anchor="ctr" anchorCtr="0">
            <a:noAutofit/>
          </a:bodyPr>
          <a:lstStyle/>
          <a:p>
            <a:pPr algn="ctr" fontAlgn="auto">
              <a:spcBef>
                <a:spcPts val="0"/>
              </a:spcBef>
              <a:spcAft>
                <a:spcPts val="0"/>
              </a:spcAft>
              <a:defRPr/>
            </a:pPr>
            <a:r>
              <a:rPr lang="en-US" sz="6000" b="1" spc="-100" dirty="0" smtClean="0">
                <a:solidFill>
                  <a:srgbClr val="0F6FC6"/>
                </a:solidFill>
                <a:effectLst/>
                <a:latin typeface="Tw Cen MT"/>
              </a:rPr>
              <a:t> </a:t>
            </a:r>
            <a:r>
              <a:rPr lang="en-US" sz="4400" kern="0" dirty="0" smtClean="0">
                <a:solidFill>
                  <a:srgbClr val="D6ECFF"/>
                </a:solidFill>
                <a:effectLst/>
                <a:latin typeface="Constantia"/>
              </a:rPr>
              <a:t>READING</a:t>
            </a:r>
            <a:endParaRPr lang="en-US" sz="4400" kern="0" dirty="0">
              <a:solidFill>
                <a:srgbClr val="D6ECFF"/>
              </a:solidFill>
              <a:effectLst/>
              <a:latin typeface="Constantia"/>
            </a:endParaRPr>
          </a:p>
          <a:p>
            <a:pPr algn="ctr" fontAlgn="auto">
              <a:spcBef>
                <a:spcPts val="0"/>
              </a:spcBef>
              <a:spcAft>
                <a:spcPts val="0"/>
              </a:spcAft>
              <a:defRPr/>
            </a:pPr>
            <a:endParaRPr lang="en-US" sz="2800" kern="0" dirty="0">
              <a:solidFill>
                <a:srgbClr val="D6ECFF"/>
              </a:solidFill>
              <a:effectLst/>
              <a:latin typeface="Constantia"/>
            </a:endParaRPr>
          </a:p>
        </p:txBody>
      </p:sp>
      <p:sp>
        <p:nvSpPr>
          <p:cNvPr id="14" name="Text Box 12"/>
          <p:cNvSpPr txBox="1">
            <a:spLocks noChangeArrowheads="1"/>
          </p:cNvSpPr>
          <p:nvPr/>
        </p:nvSpPr>
        <p:spPr bwMode="auto">
          <a:xfrm>
            <a:off x="7234262" y="2145268"/>
            <a:ext cx="1962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sz="1800" kern="0" dirty="0">
                <a:solidFill>
                  <a:srgbClr val="D6ECFF"/>
                </a:solidFill>
                <a:effectLst/>
                <a:latin typeface="Constantia"/>
              </a:rPr>
              <a:t>PHONICS RULES</a:t>
            </a:r>
          </a:p>
        </p:txBody>
      </p:sp>
      <p:sp>
        <p:nvSpPr>
          <p:cNvPr id="15" name="Text Box 13"/>
          <p:cNvSpPr txBox="1">
            <a:spLocks noChangeArrowheads="1"/>
          </p:cNvSpPr>
          <p:nvPr/>
        </p:nvSpPr>
        <p:spPr bwMode="auto">
          <a:xfrm>
            <a:off x="7391400" y="2831068"/>
            <a:ext cx="1486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sz="1800" kern="0" dirty="0">
                <a:solidFill>
                  <a:srgbClr val="D6ECFF"/>
                </a:solidFill>
                <a:effectLst/>
                <a:latin typeface="Constantia"/>
              </a:rPr>
              <a:t>SYNTACTIC </a:t>
            </a:r>
          </a:p>
        </p:txBody>
      </p:sp>
      <p:sp>
        <p:nvSpPr>
          <p:cNvPr id="16" name="Text Box 14"/>
          <p:cNvSpPr txBox="1">
            <a:spLocks noChangeArrowheads="1"/>
          </p:cNvSpPr>
          <p:nvPr/>
        </p:nvSpPr>
        <p:spPr bwMode="auto">
          <a:xfrm>
            <a:off x="304800" y="2210000"/>
            <a:ext cx="1447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auto">
              <a:spcBef>
                <a:spcPts val="0"/>
              </a:spcBef>
              <a:spcAft>
                <a:spcPts val="0"/>
              </a:spcAft>
            </a:pPr>
            <a:r>
              <a:rPr lang="en-US" sz="1800" kern="0" dirty="0" smtClean="0">
                <a:solidFill>
                  <a:srgbClr val="D6ECFF"/>
                </a:solidFill>
                <a:effectLst/>
                <a:latin typeface="Constantia"/>
              </a:rPr>
              <a:t>SEMANTIC/</a:t>
            </a:r>
          </a:p>
          <a:p>
            <a:pPr algn="ctr" fontAlgn="auto">
              <a:spcBef>
                <a:spcPts val="0"/>
              </a:spcBef>
              <a:spcAft>
                <a:spcPts val="0"/>
              </a:spcAft>
            </a:pPr>
            <a:r>
              <a:rPr lang="en-US" sz="1800" kern="0" dirty="0" smtClean="0">
                <a:solidFill>
                  <a:srgbClr val="D6ECFF"/>
                </a:solidFill>
                <a:effectLst/>
                <a:latin typeface="Constantia"/>
              </a:rPr>
              <a:t>LEXICAL</a:t>
            </a:r>
            <a:endParaRPr lang="en-US" sz="1800" kern="0" dirty="0">
              <a:solidFill>
                <a:srgbClr val="D6ECFF"/>
              </a:solidFill>
              <a:effectLst/>
              <a:latin typeface="Constantia"/>
            </a:endParaRPr>
          </a:p>
        </p:txBody>
      </p:sp>
      <p:grpSp>
        <p:nvGrpSpPr>
          <p:cNvPr id="2" name="Group 105"/>
          <p:cNvGrpSpPr/>
          <p:nvPr/>
        </p:nvGrpSpPr>
        <p:grpSpPr>
          <a:xfrm>
            <a:off x="5127780" y="3826825"/>
            <a:ext cx="434820" cy="1278576"/>
            <a:chOff x="4343400" y="3810000"/>
            <a:chExt cx="533400" cy="1568450"/>
          </a:xfrm>
        </p:grpSpPr>
        <p:sp>
          <p:nvSpPr>
            <p:cNvPr id="29" name="Rectangle 27"/>
            <p:cNvSpPr>
              <a:spLocks noChangeArrowheads="1"/>
            </p:cNvSpPr>
            <p:nvPr/>
          </p:nvSpPr>
          <p:spPr bwMode="auto">
            <a:xfrm>
              <a:off x="4343400" y="3810000"/>
              <a:ext cx="533400" cy="156845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30" name="Oval 28"/>
            <p:cNvSpPr>
              <a:spLocks noChangeArrowheads="1"/>
            </p:cNvSpPr>
            <p:nvPr/>
          </p:nvSpPr>
          <p:spPr bwMode="auto">
            <a:xfrm>
              <a:off x="4343400" y="3810000"/>
              <a:ext cx="533400" cy="522288"/>
            </a:xfrm>
            <a:prstGeom prst="ellipse">
              <a:avLst/>
            </a:prstGeom>
            <a:solidFill>
              <a:srgbClr val="ED4A1D"/>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31" name="Oval 29"/>
            <p:cNvSpPr>
              <a:spLocks noChangeArrowheads="1"/>
            </p:cNvSpPr>
            <p:nvPr/>
          </p:nvSpPr>
          <p:spPr bwMode="auto">
            <a:xfrm>
              <a:off x="4343400" y="4332288"/>
              <a:ext cx="533400" cy="52387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32" name="Oval 30"/>
            <p:cNvSpPr>
              <a:spLocks noChangeArrowheads="1"/>
            </p:cNvSpPr>
            <p:nvPr/>
          </p:nvSpPr>
          <p:spPr bwMode="auto">
            <a:xfrm>
              <a:off x="4343400" y="4856163"/>
              <a:ext cx="533400" cy="522287"/>
            </a:xfrm>
            <a:prstGeom prst="ellipse">
              <a:avLst/>
            </a:prstGeom>
            <a:solidFill>
              <a:srgbClr val="F7FDF5"/>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sp>
        <p:nvSpPr>
          <p:cNvPr id="41" name="AutoShape 40"/>
          <p:cNvSpPr>
            <a:spLocks noChangeArrowheads="1"/>
          </p:cNvSpPr>
          <p:nvPr/>
        </p:nvSpPr>
        <p:spPr bwMode="auto">
          <a:xfrm>
            <a:off x="6019800" y="5238950"/>
            <a:ext cx="381000" cy="74613"/>
          </a:xfrm>
          <a:prstGeom prst="leftRightArrow">
            <a:avLst>
              <a:gd name="adj1" fmla="val 50000"/>
              <a:gd name="adj2" fmla="val 102127"/>
            </a:avLst>
          </a:prstGeom>
          <a:solidFill>
            <a:schemeClr val="bg1"/>
          </a:solidFill>
          <a:ln w="9525">
            <a:solidFill>
              <a:schemeClr val="bg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42" name="AutoShape 41"/>
          <p:cNvSpPr>
            <a:spLocks noChangeArrowheads="1"/>
          </p:cNvSpPr>
          <p:nvPr/>
        </p:nvSpPr>
        <p:spPr bwMode="auto">
          <a:xfrm>
            <a:off x="7772400" y="5240537"/>
            <a:ext cx="381000" cy="74613"/>
          </a:xfrm>
          <a:prstGeom prst="leftRightArrow">
            <a:avLst>
              <a:gd name="adj1" fmla="val 50000"/>
              <a:gd name="adj2" fmla="val 102127"/>
            </a:avLst>
          </a:prstGeom>
          <a:solidFill>
            <a:schemeClr val="bg1"/>
          </a:solidFill>
          <a:ln w="9525">
            <a:solidFill>
              <a:schemeClr val="bg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45" name="Line 44"/>
          <p:cNvSpPr>
            <a:spLocks noChangeShapeType="1"/>
          </p:cNvSpPr>
          <p:nvPr/>
        </p:nvSpPr>
        <p:spPr bwMode="auto">
          <a:xfrm flipV="1">
            <a:off x="8763000" y="5105600"/>
            <a:ext cx="0" cy="225623"/>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47" name="AutoShape 46"/>
          <p:cNvSpPr>
            <a:spLocks noChangeArrowheads="1"/>
          </p:cNvSpPr>
          <p:nvPr/>
        </p:nvSpPr>
        <p:spPr bwMode="auto">
          <a:xfrm>
            <a:off x="3657600" y="5162750"/>
            <a:ext cx="381000" cy="74613"/>
          </a:xfrm>
          <a:prstGeom prst="leftRightArrow">
            <a:avLst>
              <a:gd name="adj1" fmla="val 50000"/>
              <a:gd name="adj2" fmla="val 102127"/>
            </a:avLst>
          </a:prstGeom>
          <a:solidFill>
            <a:schemeClr val="bg1"/>
          </a:solidFill>
          <a:ln w="9525">
            <a:solidFill>
              <a:schemeClr val="bg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nvGrpSpPr>
          <p:cNvPr id="3" name="Group 102"/>
          <p:cNvGrpSpPr/>
          <p:nvPr/>
        </p:nvGrpSpPr>
        <p:grpSpPr>
          <a:xfrm>
            <a:off x="2841780" y="3795074"/>
            <a:ext cx="434820" cy="1278576"/>
            <a:chOff x="2286000" y="3810000"/>
            <a:chExt cx="533400" cy="1568450"/>
          </a:xfrm>
        </p:grpSpPr>
        <p:sp>
          <p:nvSpPr>
            <p:cNvPr id="51" name="Rectangle 50"/>
            <p:cNvSpPr>
              <a:spLocks noChangeArrowheads="1"/>
            </p:cNvSpPr>
            <p:nvPr/>
          </p:nvSpPr>
          <p:spPr bwMode="auto">
            <a:xfrm>
              <a:off x="2286000" y="3810000"/>
              <a:ext cx="533400" cy="156845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nvGrpSpPr>
            <p:cNvPr id="4" name="Group 101"/>
            <p:cNvGrpSpPr/>
            <p:nvPr/>
          </p:nvGrpSpPr>
          <p:grpSpPr>
            <a:xfrm>
              <a:off x="2286000" y="3810000"/>
              <a:ext cx="533400" cy="1568450"/>
              <a:chOff x="2286000" y="3810000"/>
              <a:chExt cx="533400" cy="1568450"/>
            </a:xfrm>
          </p:grpSpPr>
          <p:sp>
            <p:nvSpPr>
              <p:cNvPr id="52" name="Oval 51"/>
              <p:cNvSpPr>
                <a:spLocks noChangeArrowheads="1"/>
              </p:cNvSpPr>
              <p:nvPr/>
            </p:nvSpPr>
            <p:spPr bwMode="auto">
              <a:xfrm>
                <a:off x="2286000" y="3810000"/>
                <a:ext cx="533400" cy="5222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53" name="Oval 52"/>
              <p:cNvSpPr>
                <a:spLocks noChangeArrowheads="1"/>
              </p:cNvSpPr>
              <p:nvPr/>
            </p:nvSpPr>
            <p:spPr bwMode="auto">
              <a:xfrm>
                <a:off x="2286000" y="4332288"/>
                <a:ext cx="533400" cy="523875"/>
              </a:xfrm>
              <a:prstGeom prst="ellipse">
                <a:avLst/>
              </a:prstGeom>
              <a:solidFill>
                <a:srgbClr val="FFCC00"/>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54" name="Oval 53"/>
              <p:cNvSpPr>
                <a:spLocks noChangeArrowheads="1"/>
              </p:cNvSpPr>
              <p:nvPr/>
            </p:nvSpPr>
            <p:spPr bwMode="auto">
              <a:xfrm>
                <a:off x="2286000" y="4856163"/>
                <a:ext cx="533400" cy="522287"/>
              </a:xfrm>
              <a:prstGeom prst="ellipse">
                <a:avLst/>
              </a:prstGeom>
              <a:solidFill>
                <a:srgbClr val="FFFFFF"/>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grpSp>
      <p:sp>
        <p:nvSpPr>
          <p:cNvPr id="59" name="AutoShape 58"/>
          <p:cNvSpPr>
            <a:spLocks noChangeArrowheads="1"/>
          </p:cNvSpPr>
          <p:nvPr/>
        </p:nvSpPr>
        <p:spPr bwMode="auto">
          <a:xfrm>
            <a:off x="1600200" y="5162750"/>
            <a:ext cx="381000" cy="74613"/>
          </a:xfrm>
          <a:prstGeom prst="leftRightArrow">
            <a:avLst>
              <a:gd name="adj1" fmla="val 50000"/>
              <a:gd name="adj2" fmla="val 102127"/>
            </a:avLst>
          </a:prstGeom>
          <a:solidFill>
            <a:schemeClr val="bg1"/>
          </a:solidFill>
          <a:ln w="9525">
            <a:solidFill>
              <a:schemeClr val="bg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nvGrpSpPr>
          <p:cNvPr id="5" name="Group 109"/>
          <p:cNvGrpSpPr/>
          <p:nvPr/>
        </p:nvGrpSpPr>
        <p:grpSpPr>
          <a:xfrm>
            <a:off x="7543800" y="1825639"/>
            <a:ext cx="1143000" cy="392112"/>
            <a:chOff x="7543800" y="1665288"/>
            <a:chExt cx="1143000" cy="392112"/>
          </a:xfrm>
        </p:grpSpPr>
        <p:sp>
          <p:nvSpPr>
            <p:cNvPr id="62" name="Rectangle 62"/>
            <p:cNvSpPr>
              <a:spLocks noChangeArrowheads="1"/>
            </p:cNvSpPr>
            <p:nvPr/>
          </p:nvSpPr>
          <p:spPr bwMode="auto">
            <a:xfrm rot="16143226">
              <a:off x="7924800" y="1290638"/>
              <a:ext cx="381000" cy="114300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63" name="Oval 63"/>
            <p:cNvSpPr>
              <a:spLocks noChangeArrowheads="1"/>
            </p:cNvSpPr>
            <p:nvPr/>
          </p:nvSpPr>
          <p:spPr bwMode="auto">
            <a:xfrm rot="16143226">
              <a:off x="7543800" y="1676400"/>
              <a:ext cx="381000" cy="381000"/>
            </a:xfrm>
            <a:prstGeom prst="ellipse">
              <a:avLst/>
            </a:prstGeom>
            <a:solidFill>
              <a:srgbClr val="FFFFFF"/>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64" name="Oval 64"/>
            <p:cNvSpPr>
              <a:spLocks noChangeArrowheads="1"/>
            </p:cNvSpPr>
            <p:nvPr/>
          </p:nvSpPr>
          <p:spPr bwMode="auto">
            <a:xfrm rot="16143226">
              <a:off x="8304213" y="1665288"/>
              <a:ext cx="381000" cy="381000"/>
            </a:xfrm>
            <a:prstGeom prst="ellipse">
              <a:avLst/>
            </a:prstGeom>
            <a:solidFill>
              <a:srgbClr val="ED4A1D"/>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65" name="Oval 65"/>
            <p:cNvSpPr>
              <a:spLocks noChangeArrowheads="1"/>
            </p:cNvSpPr>
            <p:nvPr/>
          </p:nvSpPr>
          <p:spPr bwMode="auto">
            <a:xfrm rot="16143226">
              <a:off x="7924800" y="1671638"/>
              <a:ext cx="381000" cy="381000"/>
            </a:xfrm>
            <a:prstGeom prst="ellipse">
              <a:avLst/>
            </a:prstGeom>
            <a:solidFill>
              <a:srgbClr val="FFFFFF"/>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grpSp>
        <p:nvGrpSpPr>
          <p:cNvPr id="6" name="Group 98"/>
          <p:cNvGrpSpPr/>
          <p:nvPr/>
        </p:nvGrpSpPr>
        <p:grpSpPr>
          <a:xfrm>
            <a:off x="555881" y="3810001"/>
            <a:ext cx="434819" cy="1295400"/>
            <a:chOff x="304800" y="3810000"/>
            <a:chExt cx="533400" cy="1589088"/>
          </a:xfrm>
        </p:grpSpPr>
        <p:sp>
          <p:nvSpPr>
            <p:cNvPr id="66" name="Rectangle 66"/>
            <p:cNvSpPr>
              <a:spLocks noChangeArrowheads="1"/>
            </p:cNvSpPr>
            <p:nvPr/>
          </p:nvSpPr>
          <p:spPr bwMode="auto">
            <a:xfrm>
              <a:off x="304800" y="3810000"/>
              <a:ext cx="533400" cy="156845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67" name="Oval 67"/>
            <p:cNvSpPr>
              <a:spLocks noChangeArrowheads="1"/>
            </p:cNvSpPr>
            <p:nvPr/>
          </p:nvSpPr>
          <p:spPr bwMode="auto">
            <a:xfrm>
              <a:off x="304800" y="3810000"/>
              <a:ext cx="533400" cy="522288"/>
            </a:xfrm>
            <a:prstGeom prst="ellipse">
              <a:avLst/>
            </a:prstGeom>
            <a:solidFill>
              <a:srgbClr val="ED4A1D"/>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68" name="Oval 68"/>
            <p:cNvSpPr>
              <a:spLocks noChangeArrowheads="1"/>
            </p:cNvSpPr>
            <p:nvPr/>
          </p:nvSpPr>
          <p:spPr bwMode="auto">
            <a:xfrm>
              <a:off x="304800" y="4332288"/>
              <a:ext cx="533400" cy="523875"/>
            </a:xfrm>
            <a:prstGeom prst="ellipse">
              <a:avLst/>
            </a:prstGeom>
            <a:solidFill>
              <a:srgbClr val="FFFFFF"/>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69" name="Oval 69"/>
            <p:cNvSpPr>
              <a:spLocks noChangeArrowheads="1"/>
            </p:cNvSpPr>
            <p:nvPr/>
          </p:nvSpPr>
          <p:spPr bwMode="auto">
            <a:xfrm>
              <a:off x="304800" y="4876800"/>
              <a:ext cx="533400" cy="522288"/>
            </a:xfrm>
            <a:prstGeom prst="ellipse">
              <a:avLst/>
            </a:prstGeom>
            <a:solidFill>
              <a:srgbClr val="FCFAEC"/>
            </a:solidFill>
            <a:ln w="28575">
              <a:solidFill>
                <a:schemeClr val="tx1"/>
              </a:solidFill>
              <a:round/>
              <a:headEnd/>
              <a:tailEnd/>
            </a:ln>
          </p:spPr>
          <p:txBody>
            <a:bodyPr wrap="none" anchor="ctr"/>
            <a:lstStyle/>
            <a:p>
              <a:pPr algn="ctr" fontAlgn="auto">
                <a:spcBef>
                  <a:spcPts val="0"/>
                </a:spcBef>
                <a:spcAft>
                  <a:spcPts val="0"/>
                </a:spcAft>
              </a:pPr>
              <a:endParaRPr lang="en-US" sz="1800" dirty="0">
                <a:solidFill>
                  <a:srgbClr val="FFFF99"/>
                </a:solidFill>
                <a:effectLst/>
                <a:latin typeface="Constantia"/>
              </a:endParaRPr>
            </a:p>
          </p:txBody>
        </p:sp>
      </p:grpSp>
      <p:sp>
        <p:nvSpPr>
          <p:cNvPr id="70" name="Rectangle 70"/>
          <p:cNvSpPr>
            <a:spLocks noChangeArrowheads="1"/>
          </p:cNvSpPr>
          <p:nvPr/>
        </p:nvSpPr>
        <p:spPr bwMode="auto">
          <a:xfrm rot="16143226">
            <a:off x="765120" y="1514588"/>
            <a:ext cx="381000" cy="114300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71" name="Oval 71"/>
          <p:cNvSpPr>
            <a:spLocks noChangeArrowheads="1"/>
          </p:cNvSpPr>
          <p:nvPr/>
        </p:nvSpPr>
        <p:spPr bwMode="auto">
          <a:xfrm rot="16143226">
            <a:off x="384120" y="1900355"/>
            <a:ext cx="381000" cy="381000"/>
          </a:xfrm>
          <a:prstGeom prst="ellipse">
            <a:avLst/>
          </a:prstGeom>
          <a:solidFill>
            <a:srgbClr val="5DCA36"/>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78" name="Text Box 78"/>
          <p:cNvSpPr txBox="1">
            <a:spLocks noChangeArrowheads="1"/>
          </p:cNvSpPr>
          <p:nvPr/>
        </p:nvSpPr>
        <p:spPr bwMode="auto">
          <a:xfrm>
            <a:off x="99" y="304955"/>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auto">
              <a:spcBef>
                <a:spcPts val="0"/>
              </a:spcBef>
              <a:spcAft>
                <a:spcPts val="0"/>
              </a:spcAft>
            </a:pPr>
            <a:r>
              <a:rPr lang="en-US" b="1" dirty="0">
                <a:solidFill>
                  <a:srgbClr val="FCFAEC"/>
                </a:solidFill>
                <a:effectLst/>
              </a:rPr>
              <a:t>DYSLEXIA</a:t>
            </a:r>
            <a:endParaRPr lang="en-US" b="1" dirty="0">
              <a:solidFill>
                <a:prstClr val="black"/>
              </a:solidFill>
              <a:effectLst/>
            </a:endParaRPr>
          </a:p>
        </p:txBody>
      </p:sp>
      <p:grpSp>
        <p:nvGrpSpPr>
          <p:cNvPr id="7" name="Group 106"/>
          <p:cNvGrpSpPr/>
          <p:nvPr/>
        </p:nvGrpSpPr>
        <p:grpSpPr>
          <a:xfrm>
            <a:off x="6842381" y="3841461"/>
            <a:ext cx="434819" cy="1295400"/>
            <a:chOff x="6324600" y="3810000"/>
            <a:chExt cx="533400" cy="1589088"/>
          </a:xfrm>
        </p:grpSpPr>
        <p:sp>
          <p:nvSpPr>
            <p:cNvPr id="33" name="Rectangle 31"/>
            <p:cNvSpPr>
              <a:spLocks noChangeArrowheads="1"/>
            </p:cNvSpPr>
            <p:nvPr/>
          </p:nvSpPr>
          <p:spPr bwMode="auto">
            <a:xfrm>
              <a:off x="6324600" y="3810000"/>
              <a:ext cx="533400" cy="156845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34" name="Oval 32"/>
            <p:cNvSpPr>
              <a:spLocks noChangeArrowheads="1"/>
            </p:cNvSpPr>
            <p:nvPr/>
          </p:nvSpPr>
          <p:spPr bwMode="auto">
            <a:xfrm>
              <a:off x="6324600" y="3810000"/>
              <a:ext cx="533400" cy="5222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39" name="Oval 38"/>
            <p:cNvSpPr>
              <a:spLocks noChangeArrowheads="1"/>
            </p:cNvSpPr>
            <p:nvPr/>
          </p:nvSpPr>
          <p:spPr bwMode="auto">
            <a:xfrm>
              <a:off x="6324600" y="4876800"/>
              <a:ext cx="533400" cy="522288"/>
            </a:xfrm>
            <a:prstGeom prst="ellipse">
              <a:avLst/>
            </a:prstGeom>
            <a:solidFill>
              <a:srgbClr val="5DCA36"/>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80" name="Oval 79"/>
            <p:cNvSpPr>
              <a:spLocks noChangeArrowheads="1"/>
            </p:cNvSpPr>
            <p:nvPr/>
          </p:nvSpPr>
          <p:spPr bwMode="auto">
            <a:xfrm>
              <a:off x="6324600" y="4343400"/>
              <a:ext cx="533400" cy="522288"/>
            </a:xfrm>
            <a:prstGeom prst="ellipse">
              <a:avLst/>
            </a:prstGeom>
            <a:solidFill>
              <a:srgbClr val="FFFFFF"/>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grpSp>
        <p:nvGrpSpPr>
          <p:cNvPr id="8" name="Group 108"/>
          <p:cNvGrpSpPr/>
          <p:nvPr/>
        </p:nvGrpSpPr>
        <p:grpSpPr>
          <a:xfrm>
            <a:off x="8480681" y="3829517"/>
            <a:ext cx="434819" cy="1304458"/>
            <a:chOff x="8229600" y="3810000"/>
            <a:chExt cx="533400" cy="1600200"/>
          </a:xfrm>
        </p:grpSpPr>
        <p:sp>
          <p:nvSpPr>
            <p:cNvPr id="36" name="Rectangle 35"/>
            <p:cNvSpPr>
              <a:spLocks noChangeArrowheads="1"/>
            </p:cNvSpPr>
            <p:nvPr/>
          </p:nvSpPr>
          <p:spPr bwMode="auto">
            <a:xfrm>
              <a:off x="8229600" y="3810000"/>
              <a:ext cx="533400" cy="156845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nvGrpSpPr>
            <p:cNvPr id="9" name="Group 107"/>
            <p:cNvGrpSpPr/>
            <p:nvPr/>
          </p:nvGrpSpPr>
          <p:grpSpPr>
            <a:xfrm>
              <a:off x="8229600" y="3810000"/>
              <a:ext cx="533400" cy="1600200"/>
              <a:chOff x="8229600" y="3810000"/>
              <a:chExt cx="533400" cy="1600200"/>
            </a:xfrm>
          </p:grpSpPr>
          <p:sp>
            <p:nvSpPr>
              <p:cNvPr id="35" name="Oval 34"/>
              <p:cNvSpPr>
                <a:spLocks noChangeArrowheads="1"/>
              </p:cNvSpPr>
              <p:nvPr/>
            </p:nvSpPr>
            <p:spPr bwMode="auto">
              <a:xfrm>
                <a:off x="8229600" y="4876800"/>
                <a:ext cx="533400" cy="522288"/>
              </a:xfrm>
              <a:prstGeom prst="ellipse">
                <a:avLst/>
              </a:prstGeom>
              <a:solidFill>
                <a:srgbClr val="00CC66"/>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37" name="Oval 36"/>
              <p:cNvSpPr>
                <a:spLocks noChangeArrowheads="1"/>
              </p:cNvSpPr>
              <p:nvPr/>
            </p:nvSpPr>
            <p:spPr bwMode="auto">
              <a:xfrm>
                <a:off x="8229600" y="3810000"/>
                <a:ext cx="533400" cy="522288"/>
              </a:xfrm>
              <a:prstGeom prst="ellipse">
                <a:avLst/>
              </a:prstGeom>
              <a:solidFill>
                <a:srgbClr val="FFFFFF"/>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38" name="Oval 37"/>
              <p:cNvSpPr>
                <a:spLocks noChangeArrowheads="1"/>
              </p:cNvSpPr>
              <p:nvPr/>
            </p:nvSpPr>
            <p:spPr bwMode="auto">
              <a:xfrm>
                <a:off x="8229600" y="4332288"/>
                <a:ext cx="533400" cy="523875"/>
              </a:xfrm>
              <a:prstGeom prst="ellipse">
                <a:avLst/>
              </a:prstGeom>
              <a:solidFill>
                <a:schemeClr val="bg1"/>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79" name="Oval 33"/>
              <p:cNvSpPr>
                <a:spLocks noChangeArrowheads="1"/>
              </p:cNvSpPr>
              <p:nvPr/>
            </p:nvSpPr>
            <p:spPr bwMode="auto">
              <a:xfrm>
                <a:off x="8229600" y="4343400"/>
                <a:ext cx="533400" cy="523875"/>
              </a:xfrm>
              <a:prstGeom prst="ellipse">
                <a:avLst/>
              </a:prstGeom>
              <a:solidFill>
                <a:srgbClr val="FFCC00"/>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81" name="Oval 80"/>
              <p:cNvSpPr>
                <a:spLocks noChangeArrowheads="1"/>
              </p:cNvSpPr>
              <p:nvPr/>
            </p:nvSpPr>
            <p:spPr bwMode="auto">
              <a:xfrm>
                <a:off x="8229600" y="4887913"/>
                <a:ext cx="533400" cy="522287"/>
              </a:xfrm>
              <a:prstGeom prst="ellipse">
                <a:avLst/>
              </a:prstGeom>
              <a:solidFill>
                <a:srgbClr val="FFFFFF"/>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grpSp>
      </p:grpSp>
      <p:sp>
        <p:nvSpPr>
          <p:cNvPr id="85" name="TextBox 84"/>
          <p:cNvSpPr txBox="1"/>
          <p:nvPr/>
        </p:nvSpPr>
        <p:spPr>
          <a:xfrm>
            <a:off x="7391400" y="152400"/>
            <a:ext cx="2362200" cy="707886"/>
          </a:xfrm>
          <a:prstGeom prst="rect">
            <a:avLst/>
          </a:prstGeom>
          <a:noFill/>
        </p:spPr>
        <p:txBody>
          <a:bodyPr wrap="square" rtlCol="0">
            <a:spAutoFit/>
          </a:bodyPr>
          <a:lstStyle/>
          <a:p>
            <a:pPr fontAlgn="auto">
              <a:spcBef>
                <a:spcPts val="0"/>
              </a:spcBef>
              <a:spcAft>
                <a:spcPts val="0"/>
              </a:spcAft>
              <a:defRPr/>
            </a:pPr>
            <a:r>
              <a:rPr lang="en-US" sz="2000" kern="0" dirty="0" smtClean="0">
                <a:solidFill>
                  <a:srgbClr val="FFFF00"/>
                </a:solidFill>
                <a:effectLst/>
                <a:latin typeface="Constantia"/>
              </a:rPr>
              <a:t>(Alexander &amp; Slinger, 2004)</a:t>
            </a:r>
            <a:endParaRPr lang="en-US" sz="2000" kern="0" dirty="0">
              <a:solidFill>
                <a:srgbClr val="FFFF00"/>
              </a:solidFill>
              <a:effectLst/>
              <a:latin typeface="Constantia"/>
            </a:endParaRPr>
          </a:p>
        </p:txBody>
      </p:sp>
      <p:sp>
        <p:nvSpPr>
          <p:cNvPr id="86" name="Text Box 3"/>
          <p:cNvSpPr txBox="1">
            <a:spLocks noChangeArrowheads="1"/>
          </p:cNvSpPr>
          <p:nvPr/>
        </p:nvSpPr>
        <p:spPr bwMode="auto">
          <a:xfrm>
            <a:off x="408296" y="1213909"/>
            <a:ext cx="8458200" cy="430887"/>
          </a:xfrm>
          <a:prstGeom prst="rect">
            <a:avLst/>
          </a:prstGeom>
          <a:noFill/>
          <a:ln w="5715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2800" kern="0" dirty="0" smtClean="0">
                <a:solidFill>
                  <a:srgbClr val="D6ECFF"/>
                </a:solidFill>
                <a:effectLst/>
                <a:latin typeface="Constantia"/>
              </a:rPr>
              <a:t>EXECUTIVE FUNCTION  </a:t>
            </a:r>
            <a:r>
              <a:rPr lang="en-US" sz="2800" kern="0" dirty="0">
                <a:solidFill>
                  <a:srgbClr val="D6ECFF"/>
                </a:solidFill>
                <a:effectLst/>
                <a:latin typeface="Constantia"/>
              </a:rPr>
              <a:t>/  INTENTION</a:t>
            </a:r>
            <a:endParaRPr lang="en-US" sz="1800" kern="0" dirty="0">
              <a:solidFill>
                <a:srgbClr val="D6ECFF"/>
              </a:solidFill>
              <a:effectLst/>
              <a:latin typeface="Constantia"/>
            </a:endParaRPr>
          </a:p>
        </p:txBody>
      </p:sp>
      <p:sp>
        <p:nvSpPr>
          <p:cNvPr id="87" name="Text Box 4"/>
          <p:cNvSpPr txBox="1">
            <a:spLocks noChangeArrowheads="1"/>
          </p:cNvSpPr>
          <p:nvPr/>
        </p:nvSpPr>
        <p:spPr bwMode="auto">
          <a:xfrm>
            <a:off x="2422012" y="2438600"/>
            <a:ext cx="3850941" cy="615553"/>
          </a:xfrm>
          <a:prstGeom prst="rect">
            <a:avLst/>
          </a:prstGeom>
          <a:noFill/>
          <a:ln w="3810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2400" kern="0" dirty="0">
                <a:solidFill>
                  <a:srgbClr val="D6ECFF"/>
                </a:solidFill>
                <a:effectLst/>
                <a:latin typeface="Constantia"/>
              </a:rPr>
              <a:t>WORKING  </a:t>
            </a:r>
            <a:r>
              <a:rPr lang="en-US" sz="2400" kern="0" dirty="0" smtClean="0">
                <a:solidFill>
                  <a:srgbClr val="D6ECFF"/>
                </a:solidFill>
                <a:effectLst/>
                <a:latin typeface="Constantia"/>
              </a:rPr>
              <a:t>MEMORY                       </a:t>
            </a:r>
            <a:r>
              <a:rPr lang="en-US" sz="1600" kern="0" dirty="0" smtClean="0">
                <a:solidFill>
                  <a:srgbClr val="D6ECFF"/>
                </a:solidFill>
                <a:effectLst/>
                <a:latin typeface="Constantia"/>
              </a:rPr>
              <a:t>(HOLD </a:t>
            </a:r>
            <a:r>
              <a:rPr lang="en-US" sz="1600" kern="0" dirty="0">
                <a:solidFill>
                  <a:srgbClr val="D6ECFF"/>
                </a:solidFill>
                <a:effectLst/>
                <a:latin typeface="Constantia"/>
              </a:rPr>
              <a:t>/ MANIPULATE</a:t>
            </a:r>
            <a:r>
              <a:rPr lang="en-US" sz="1600" kern="0" dirty="0" smtClean="0">
                <a:solidFill>
                  <a:srgbClr val="D6ECFF"/>
                </a:solidFill>
                <a:effectLst/>
                <a:latin typeface="Constantia"/>
              </a:rPr>
              <a:t>)</a:t>
            </a:r>
            <a:endParaRPr lang="en-US" sz="1600" kern="0" dirty="0">
              <a:solidFill>
                <a:srgbClr val="D6ECFF"/>
              </a:solidFill>
              <a:effectLst/>
              <a:latin typeface="Constantia"/>
            </a:endParaRPr>
          </a:p>
        </p:txBody>
      </p:sp>
      <p:sp>
        <p:nvSpPr>
          <p:cNvPr id="89" name="Oval 72"/>
          <p:cNvSpPr>
            <a:spLocks noChangeArrowheads="1"/>
          </p:cNvSpPr>
          <p:nvPr/>
        </p:nvSpPr>
        <p:spPr bwMode="auto">
          <a:xfrm rot="16143226">
            <a:off x="768240" y="1901880"/>
            <a:ext cx="381000" cy="381000"/>
          </a:xfrm>
          <a:prstGeom prst="ellipse">
            <a:avLst/>
          </a:prstGeom>
          <a:solidFill>
            <a:srgbClr val="FFFFFF"/>
          </a:solidFill>
          <a:ln w="28575">
            <a:solidFill>
              <a:srgbClr val="000000"/>
            </a:solidFill>
            <a:round/>
            <a:headEnd/>
            <a:tailEnd/>
          </a:ln>
        </p:spPr>
        <p:txBody>
          <a:bodyPr wrap="none" anchor="ctr"/>
          <a:lstStyle/>
          <a:p>
            <a:pPr fontAlgn="auto">
              <a:spcBef>
                <a:spcPts val="0"/>
              </a:spcBef>
              <a:spcAft>
                <a:spcPts val="0"/>
              </a:spcAft>
              <a:defRPr/>
            </a:pPr>
            <a:endParaRPr lang="en-US" sz="1800" kern="0" dirty="0" smtClean="0">
              <a:solidFill>
                <a:sysClr val="windowText" lastClr="000000"/>
              </a:solidFill>
              <a:effectLst/>
              <a:latin typeface="Constantia"/>
            </a:endParaRPr>
          </a:p>
        </p:txBody>
      </p:sp>
      <p:sp>
        <p:nvSpPr>
          <p:cNvPr id="90" name="Oval 72"/>
          <p:cNvSpPr>
            <a:spLocks noChangeArrowheads="1"/>
          </p:cNvSpPr>
          <p:nvPr/>
        </p:nvSpPr>
        <p:spPr bwMode="auto">
          <a:xfrm rot="16143226">
            <a:off x="1146069" y="1892365"/>
            <a:ext cx="381000" cy="381000"/>
          </a:xfrm>
          <a:prstGeom prst="ellipse">
            <a:avLst/>
          </a:prstGeom>
          <a:solidFill>
            <a:srgbClr val="FFFFFF"/>
          </a:solidFill>
          <a:ln w="28575">
            <a:solidFill>
              <a:srgbClr val="000000"/>
            </a:solidFill>
            <a:round/>
            <a:headEnd/>
            <a:tailEnd/>
          </a:ln>
        </p:spPr>
        <p:txBody>
          <a:bodyPr wrap="none" anchor="ctr"/>
          <a:lstStyle/>
          <a:p>
            <a:pPr fontAlgn="auto">
              <a:spcBef>
                <a:spcPts val="0"/>
              </a:spcBef>
              <a:spcAft>
                <a:spcPts val="0"/>
              </a:spcAft>
              <a:defRPr/>
            </a:pPr>
            <a:endParaRPr lang="en-US" sz="1800" kern="0" dirty="0" smtClean="0">
              <a:solidFill>
                <a:sysClr val="windowText" lastClr="000000"/>
              </a:solidFill>
              <a:effectLst/>
              <a:latin typeface="Constantia"/>
            </a:endParaRPr>
          </a:p>
        </p:txBody>
      </p:sp>
      <p:grpSp>
        <p:nvGrpSpPr>
          <p:cNvPr id="10" name="Group 124"/>
          <p:cNvGrpSpPr/>
          <p:nvPr/>
        </p:nvGrpSpPr>
        <p:grpSpPr>
          <a:xfrm>
            <a:off x="7571512" y="2526268"/>
            <a:ext cx="1149240" cy="387292"/>
            <a:chOff x="7543800" y="2520950"/>
            <a:chExt cx="1149240" cy="387292"/>
          </a:xfrm>
        </p:grpSpPr>
        <p:sp>
          <p:nvSpPr>
            <p:cNvPr id="74" name="Rectangle 74"/>
            <p:cNvSpPr>
              <a:spLocks noChangeArrowheads="1"/>
            </p:cNvSpPr>
            <p:nvPr/>
          </p:nvSpPr>
          <p:spPr bwMode="auto">
            <a:xfrm rot="16143226">
              <a:off x="7924800" y="2139950"/>
              <a:ext cx="381000" cy="1143000"/>
            </a:xfrm>
            <a:prstGeom prst="rect">
              <a:avLst/>
            </a:prstGeom>
            <a:solidFill>
              <a:srgbClr val="FFFFFF"/>
            </a:solidFill>
            <a:ln w="28575">
              <a:solidFill>
                <a:schemeClr val="tx1"/>
              </a:solidFill>
              <a:miter lim="800000"/>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77" name="Oval 77"/>
            <p:cNvSpPr>
              <a:spLocks noChangeArrowheads="1"/>
            </p:cNvSpPr>
            <p:nvPr/>
          </p:nvSpPr>
          <p:spPr bwMode="auto">
            <a:xfrm rot="16143226">
              <a:off x="7924800" y="2520950"/>
              <a:ext cx="381000" cy="381000"/>
            </a:xfrm>
            <a:prstGeom prst="ellipse">
              <a:avLst/>
            </a:prstGeom>
            <a:solidFill>
              <a:srgbClr val="EABF20"/>
            </a:solidFill>
            <a:ln w="28575">
              <a:solidFill>
                <a:schemeClr val="tx1"/>
              </a:solidFill>
              <a:round/>
              <a:headEnd/>
              <a:tailEnd/>
            </a:ln>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91" name="Oval 72"/>
            <p:cNvSpPr>
              <a:spLocks noChangeArrowheads="1"/>
            </p:cNvSpPr>
            <p:nvPr/>
          </p:nvSpPr>
          <p:spPr bwMode="auto">
            <a:xfrm rot="16143226">
              <a:off x="7543851" y="2527242"/>
              <a:ext cx="381000" cy="381000"/>
            </a:xfrm>
            <a:prstGeom prst="ellipse">
              <a:avLst/>
            </a:prstGeom>
            <a:solidFill>
              <a:srgbClr val="FFFFFF"/>
            </a:solidFill>
            <a:ln w="28575">
              <a:solidFill>
                <a:srgbClr val="000000"/>
              </a:solidFill>
              <a:round/>
              <a:headEnd/>
              <a:tailEnd/>
            </a:ln>
          </p:spPr>
          <p:txBody>
            <a:bodyPr wrap="none" anchor="ctr"/>
            <a:lstStyle/>
            <a:p>
              <a:pPr fontAlgn="auto">
                <a:spcBef>
                  <a:spcPts val="0"/>
                </a:spcBef>
                <a:spcAft>
                  <a:spcPts val="0"/>
                </a:spcAft>
                <a:defRPr/>
              </a:pPr>
              <a:endParaRPr lang="en-US" sz="1800" kern="0" dirty="0" smtClean="0">
                <a:solidFill>
                  <a:sysClr val="windowText" lastClr="000000"/>
                </a:solidFill>
                <a:effectLst/>
                <a:latin typeface="Constantia"/>
              </a:endParaRPr>
            </a:p>
          </p:txBody>
        </p:sp>
        <p:sp>
          <p:nvSpPr>
            <p:cNvPr id="92" name="Oval 72"/>
            <p:cNvSpPr>
              <a:spLocks noChangeArrowheads="1"/>
            </p:cNvSpPr>
            <p:nvPr/>
          </p:nvSpPr>
          <p:spPr bwMode="auto">
            <a:xfrm rot="16143226">
              <a:off x="8312040" y="2522703"/>
              <a:ext cx="381000" cy="381000"/>
            </a:xfrm>
            <a:prstGeom prst="ellipse">
              <a:avLst/>
            </a:prstGeom>
            <a:solidFill>
              <a:srgbClr val="FFFFFF"/>
            </a:solidFill>
            <a:ln w="28575">
              <a:solidFill>
                <a:srgbClr val="000000"/>
              </a:solidFill>
              <a:round/>
              <a:headEnd/>
              <a:tailEnd/>
            </a:ln>
          </p:spPr>
          <p:txBody>
            <a:bodyPr wrap="none" anchor="ctr"/>
            <a:lstStyle/>
            <a:p>
              <a:pPr fontAlgn="auto">
                <a:spcBef>
                  <a:spcPts val="0"/>
                </a:spcBef>
                <a:spcAft>
                  <a:spcPts val="0"/>
                </a:spcAft>
                <a:defRPr/>
              </a:pPr>
              <a:endParaRPr lang="en-US" sz="1800" kern="0" dirty="0" smtClean="0">
                <a:solidFill>
                  <a:sysClr val="windowText" lastClr="000000"/>
                </a:solidFill>
                <a:effectLst/>
                <a:latin typeface="Constantia"/>
              </a:endParaRPr>
            </a:p>
          </p:txBody>
        </p:sp>
      </p:grpSp>
      <p:sp>
        <p:nvSpPr>
          <p:cNvPr id="93" name="Rectangle 36"/>
          <p:cNvSpPr>
            <a:spLocks noChangeArrowheads="1"/>
          </p:cNvSpPr>
          <p:nvPr/>
        </p:nvSpPr>
        <p:spPr bwMode="auto">
          <a:xfrm>
            <a:off x="4452" y="5407423"/>
            <a:ext cx="2089537" cy="307777"/>
          </a:xfrm>
          <a:prstGeom prst="rect">
            <a:avLst/>
          </a:prstGeom>
          <a:noFill/>
          <a:ln w="2540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2000" kern="0" dirty="0" smtClean="0">
                <a:solidFill>
                  <a:srgbClr val="D6ECFF"/>
                </a:solidFill>
                <a:effectLst/>
                <a:latin typeface="Constantia"/>
              </a:rPr>
              <a:t>ORTHOGRAPHIC</a:t>
            </a:r>
            <a:endParaRPr lang="en-US" sz="2000" kern="0" dirty="0">
              <a:solidFill>
                <a:srgbClr val="D6ECFF"/>
              </a:solidFill>
              <a:effectLst/>
              <a:latin typeface="Constantia"/>
            </a:endParaRPr>
          </a:p>
        </p:txBody>
      </p:sp>
      <p:sp>
        <p:nvSpPr>
          <p:cNvPr id="94" name="Rectangle 36"/>
          <p:cNvSpPr>
            <a:spLocks noChangeArrowheads="1"/>
          </p:cNvSpPr>
          <p:nvPr/>
        </p:nvSpPr>
        <p:spPr bwMode="auto">
          <a:xfrm>
            <a:off x="2244312" y="5407423"/>
            <a:ext cx="2022888" cy="307777"/>
          </a:xfrm>
          <a:prstGeom prst="rect">
            <a:avLst/>
          </a:prstGeom>
          <a:noFill/>
          <a:ln w="2540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2000" kern="0" dirty="0" smtClean="0">
                <a:solidFill>
                  <a:srgbClr val="D6ECFF"/>
                </a:solidFill>
                <a:effectLst/>
                <a:latin typeface="Constantia"/>
              </a:rPr>
              <a:t>ARTICULATORY</a:t>
            </a:r>
            <a:endParaRPr lang="en-US" sz="2000" kern="0" dirty="0">
              <a:solidFill>
                <a:srgbClr val="D6ECFF"/>
              </a:solidFill>
              <a:effectLst/>
              <a:latin typeface="Constantia"/>
            </a:endParaRPr>
          </a:p>
        </p:txBody>
      </p:sp>
      <p:sp>
        <p:nvSpPr>
          <p:cNvPr id="95" name="Rectangle 36"/>
          <p:cNvSpPr>
            <a:spLocks noChangeArrowheads="1"/>
          </p:cNvSpPr>
          <p:nvPr/>
        </p:nvSpPr>
        <p:spPr bwMode="auto">
          <a:xfrm>
            <a:off x="4504696" y="5407423"/>
            <a:ext cx="1743704" cy="307777"/>
          </a:xfrm>
          <a:prstGeom prst="rect">
            <a:avLst/>
          </a:prstGeom>
          <a:noFill/>
          <a:ln w="2540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2000" kern="0" dirty="0" smtClean="0">
                <a:solidFill>
                  <a:srgbClr val="D6ECFF"/>
                </a:solidFill>
                <a:effectLst/>
                <a:latin typeface="Constantia"/>
              </a:rPr>
              <a:t>PHONOLOGIC</a:t>
            </a:r>
          </a:p>
        </p:txBody>
      </p:sp>
      <p:sp>
        <p:nvSpPr>
          <p:cNvPr id="96" name="Rectangle 36"/>
          <p:cNvSpPr>
            <a:spLocks noChangeArrowheads="1"/>
          </p:cNvSpPr>
          <p:nvPr/>
        </p:nvSpPr>
        <p:spPr bwMode="auto">
          <a:xfrm>
            <a:off x="6440736" y="5407423"/>
            <a:ext cx="1331664" cy="307777"/>
          </a:xfrm>
          <a:prstGeom prst="rect">
            <a:avLst/>
          </a:prstGeom>
          <a:noFill/>
          <a:ln w="25400">
            <a:solidFill>
              <a:schemeClr val="accent3"/>
            </a:solidFill>
            <a:miter lim="800000"/>
            <a:headEnd/>
            <a:tailEnd/>
          </a:ln>
          <a:effectLst/>
        </p:spPr>
        <p:txBody>
          <a:bodyPr wrap="square" lIns="0" tIns="0" rIns="0" bIns="0">
            <a:spAutoFit/>
          </a:bodyPr>
          <a:lstStyle/>
          <a:p>
            <a:pPr algn="ctr" fontAlgn="auto">
              <a:spcBef>
                <a:spcPct val="50000"/>
              </a:spcBef>
              <a:spcAft>
                <a:spcPts val="0"/>
              </a:spcAft>
              <a:buFont typeface="Monotype Sorts" pitchFamily="2" charset="2"/>
              <a:buNone/>
              <a:defRPr/>
            </a:pPr>
            <a:r>
              <a:rPr lang="en-US" sz="2000" kern="0" dirty="0" smtClean="0">
                <a:solidFill>
                  <a:srgbClr val="D6ECFF"/>
                </a:solidFill>
                <a:effectLst/>
                <a:latin typeface="Constantia"/>
              </a:rPr>
              <a:t>PROSODIC</a:t>
            </a:r>
          </a:p>
        </p:txBody>
      </p:sp>
      <p:sp>
        <p:nvSpPr>
          <p:cNvPr id="98" name="Text Box 7"/>
          <p:cNvSpPr txBox="1">
            <a:spLocks noChangeArrowheads="1"/>
          </p:cNvSpPr>
          <p:nvPr/>
        </p:nvSpPr>
        <p:spPr bwMode="auto">
          <a:xfrm>
            <a:off x="2466354" y="6265206"/>
            <a:ext cx="4727574" cy="523220"/>
          </a:xfrm>
          <a:prstGeom prst="rect">
            <a:avLst/>
          </a:prstGeom>
          <a:noFill/>
          <a:ln w="57150">
            <a:solidFill>
              <a:schemeClr val="accent3"/>
            </a:solidFill>
            <a:miter lim="800000"/>
            <a:headEnd/>
            <a:tailEnd/>
          </a:ln>
          <a:effectLst/>
        </p:spPr>
        <p:txBody>
          <a:bodyPr>
            <a:spAutoFit/>
          </a:bodyPr>
          <a:lstStyle/>
          <a:p>
            <a:pPr algn="ctr" fontAlgn="auto">
              <a:spcBef>
                <a:spcPct val="50000"/>
              </a:spcBef>
              <a:spcAft>
                <a:spcPts val="0"/>
              </a:spcAft>
              <a:buFont typeface="Monotype Sorts" pitchFamily="2" charset="2"/>
              <a:buNone/>
              <a:defRPr/>
            </a:pPr>
            <a:r>
              <a:rPr lang="en-US" sz="2800" b="1" kern="0" dirty="0">
                <a:solidFill>
                  <a:srgbClr val="D6ECFF"/>
                </a:solidFill>
                <a:effectLst/>
                <a:latin typeface="Constantia"/>
              </a:rPr>
              <a:t>ATTENTION  </a:t>
            </a:r>
            <a:r>
              <a:rPr lang="en-US" sz="2800" b="1" kern="0" dirty="0" smtClean="0">
                <a:solidFill>
                  <a:srgbClr val="D6ECFF"/>
                </a:solidFill>
                <a:effectLst/>
                <a:latin typeface="Constantia"/>
              </a:rPr>
              <a:t>/  </a:t>
            </a:r>
            <a:r>
              <a:rPr lang="en-US" sz="2800" b="1" kern="0" dirty="0">
                <a:solidFill>
                  <a:srgbClr val="D6ECFF"/>
                </a:solidFill>
                <a:effectLst/>
                <a:latin typeface="Constantia"/>
              </a:rPr>
              <a:t>AROUSAL</a:t>
            </a:r>
            <a:endParaRPr lang="en-US" sz="1050" b="1" kern="0" dirty="0">
              <a:solidFill>
                <a:srgbClr val="D6ECFF"/>
              </a:solidFill>
              <a:effectLst/>
              <a:latin typeface="Constantia"/>
            </a:endParaRPr>
          </a:p>
        </p:txBody>
      </p:sp>
      <p:sp>
        <p:nvSpPr>
          <p:cNvPr id="111" name="Line 34"/>
          <p:cNvSpPr>
            <a:spLocks noChangeShapeType="1"/>
          </p:cNvSpPr>
          <p:nvPr/>
        </p:nvSpPr>
        <p:spPr bwMode="auto">
          <a:xfrm flipV="1">
            <a:off x="4419600" y="838200"/>
            <a:ext cx="0" cy="457200"/>
          </a:xfrm>
          <a:prstGeom prst="line">
            <a:avLst/>
          </a:prstGeom>
          <a:noFill/>
          <a:ln w="76200">
            <a:solidFill>
              <a:schemeClr val="bg2"/>
            </a:solidFill>
            <a:round/>
            <a:headEnd type="triangl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2" name="Line 34"/>
          <p:cNvSpPr>
            <a:spLocks noChangeShapeType="1"/>
          </p:cNvSpPr>
          <p:nvPr/>
        </p:nvSpPr>
        <p:spPr bwMode="auto">
          <a:xfrm flipV="1">
            <a:off x="4419600" y="1752599"/>
            <a:ext cx="0" cy="595234"/>
          </a:xfrm>
          <a:prstGeom prst="line">
            <a:avLst/>
          </a:prstGeom>
          <a:noFill/>
          <a:ln w="76200">
            <a:solidFill>
              <a:schemeClr val="bg2"/>
            </a:solidFill>
            <a:round/>
            <a:headEnd type="triangl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4" name="Line 34"/>
          <p:cNvSpPr>
            <a:spLocks noChangeShapeType="1"/>
          </p:cNvSpPr>
          <p:nvPr/>
        </p:nvSpPr>
        <p:spPr bwMode="auto">
          <a:xfrm flipV="1">
            <a:off x="1524000" y="1676400"/>
            <a:ext cx="762000" cy="304800"/>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5" name="Line 34"/>
          <p:cNvSpPr>
            <a:spLocks noChangeShapeType="1"/>
          </p:cNvSpPr>
          <p:nvPr/>
        </p:nvSpPr>
        <p:spPr bwMode="auto">
          <a:xfrm flipH="1" flipV="1">
            <a:off x="1532452" y="2142212"/>
            <a:ext cx="1046913" cy="154847"/>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6" name="Line 34"/>
          <p:cNvSpPr>
            <a:spLocks noChangeShapeType="1"/>
          </p:cNvSpPr>
          <p:nvPr/>
        </p:nvSpPr>
        <p:spPr bwMode="auto">
          <a:xfrm flipH="1" flipV="1">
            <a:off x="6553200" y="1752600"/>
            <a:ext cx="914400" cy="146160"/>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7" name="Line 34"/>
          <p:cNvSpPr>
            <a:spLocks noChangeShapeType="1"/>
          </p:cNvSpPr>
          <p:nvPr/>
        </p:nvSpPr>
        <p:spPr bwMode="auto">
          <a:xfrm flipH="1">
            <a:off x="6248400" y="2037265"/>
            <a:ext cx="1198562" cy="401136"/>
          </a:xfrm>
          <a:prstGeom prst="line">
            <a:avLst/>
          </a:prstGeom>
          <a:noFill/>
          <a:ln w="7302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8" name="Line 34"/>
          <p:cNvSpPr>
            <a:spLocks noChangeShapeType="1"/>
          </p:cNvSpPr>
          <p:nvPr/>
        </p:nvSpPr>
        <p:spPr bwMode="auto">
          <a:xfrm flipH="1">
            <a:off x="914399" y="3048000"/>
            <a:ext cx="1447799" cy="685800"/>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19" name="Line 34"/>
          <p:cNvSpPr>
            <a:spLocks noChangeShapeType="1"/>
          </p:cNvSpPr>
          <p:nvPr/>
        </p:nvSpPr>
        <p:spPr bwMode="auto">
          <a:xfrm flipH="1">
            <a:off x="3124256" y="3048000"/>
            <a:ext cx="304799" cy="685800"/>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0" name="Line 34"/>
          <p:cNvSpPr>
            <a:spLocks noChangeShapeType="1"/>
          </p:cNvSpPr>
          <p:nvPr/>
        </p:nvSpPr>
        <p:spPr bwMode="auto">
          <a:xfrm flipH="1" flipV="1">
            <a:off x="5345190" y="3053952"/>
            <a:ext cx="0" cy="741122"/>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1" name="Line 34"/>
          <p:cNvSpPr>
            <a:spLocks noChangeShapeType="1"/>
          </p:cNvSpPr>
          <p:nvPr/>
        </p:nvSpPr>
        <p:spPr bwMode="auto">
          <a:xfrm flipH="1" flipV="1">
            <a:off x="6099672" y="3048197"/>
            <a:ext cx="853578" cy="747077"/>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2" name="Line 34"/>
          <p:cNvSpPr>
            <a:spLocks noChangeShapeType="1"/>
          </p:cNvSpPr>
          <p:nvPr/>
        </p:nvSpPr>
        <p:spPr bwMode="auto">
          <a:xfrm flipH="1" flipV="1">
            <a:off x="6248400" y="2694213"/>
            <a:ext cx="1295400" cy="0"/>
          </a:xfrm>
          <a:prstGeom prst="line">
            <a:avLst/>
          </a:prstGeom>
          <a:noFill/>
          <a:ln w="7302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3" name="Line 54"/>
          <p:cNvSpPr>
            <a:spLocks noChangeShapeType="1"/>
          </p:cNvSpPr>
          <p:nvPr/>
        </p:nvSpPr>
        <p:spPr bwMode="auto">
          <a:xfrm flipH="1" flipV="1">
            <a:off x="5410200" y="5136860"/>
            <a:ext cx="0" cy="252742"/>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4" name="Line 54"/>
          <p:cNvSpPr>
            <a:spLocks noChangeShapeType="1"/>
          </p:cNvSpPr>
          <p:nvPr/>
        </p:nvSpPr>
        <p:spPr bwMode="auto">
          <a:xfrm flipH="1" flipV="1">
            <a:off x="7086600" y="5169724"/>
            <a:ext cx="0" cy="219878"/>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6" name="Line 34"/>
          <p:cNvSpPr>
            <a:spLocks noChangeShapeType="1"/>
          </p:cNvSpPr>
          <p:nvPr/>
        </p:nvSpPr>
        <p:spPr bwMode="auto">
          <a:xfrm flipH="1">
            <a:off x="7260603" y="3194312"/>
            <a:ext cx="616572" cy="649562"/>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7" name="Line 34"/>
          <p:cNvSpPr>
            <a:spLocks noChangeShapeType="1"/>
          </p:cNvSpPr>
          <p:nvPr/>
        </p:nvSpPr>
        <p:spPr bwMode="auto">
          <a:xfrm flipH="1" flipV="1">
            <a:off x="8494717" y="3124200"/>
            <a:ext cx="192087" cy="702186"/>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8" name="Line 34"/>
          <p:cNvSpPr>
            <a:spLocks noChangeShapeType="1"/>
          </p:cNvSpPr>
          <p:nvPr/>
        </p:nvSpPr>
        <p:spPr bwMode="auto">
          <a:xfrm flipH="1" flipV="1">
            <a:off x="6248400" y="2895600"/>
            <a:ext cx="2209800" cy="990600"/>
          </a:xfrm>
          <a:prstGeom prst="line">
            <a:avLst/>
          </a:prstGeom>
          <a:noFill/>
          <a:ln w="7302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29" name="Line 34"/>
          <p:cNvSpPr>
            <a:spLocks noChangeShapeType="1"/>
          </p:cNvSpPr>
          <p:nvPr/>
        </p:nvSpPr>
        <p:spPr bwMode="auto">
          <a:xfrm flipH="1" flipV="1">
            <a:off x="1336572" y="5867400"/>
            <a:ext cx="1129785" cy="659416"/>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1" name="Line 34"/>
          <p:cNvSpPr>
            <a:spLocks noChangeShapeType="1"/>
          </p:cNvSpPr>
          <p:nvPr/>
        </p:nvSpPr>
        <p:spPr bwMode="auto">
          <a:xfrm flipV="1">
            <a:off x="5410200" y="5715200"/>
            <a:ext cx="0" cy="522527"/>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2" name="Line 34"/>
          <p:cNvSpPr>
            <a:spLocks noChangeShapeType="1"/>
          </p:cNvSpPr>
          <p:nvPr/>
        </p:nvSpPr>
        <p:spPr bwMode="auto">
          <a:xfrm flipV="1">
            <a:off x="6781802" y="5718554"/>
            <a:ext cx="342900" cy="546652"/>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3" name="Line 34"/>
          <p:cNvSpPr>
            <a:spLocks noChangeShapeType="1"/>
          </p:cNvSpPr>
          <p:nvPr/>
        </p:nvSpPr>
        <p:spPr bwMode="auto">
          <a:xfrm flipV="1">
            <a:off x="7194028" y="6114042"/>
            <a:ext cx="1091679" cy="412973"/>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30" name="Line 34"/>
          <p:cNvSpPr>
            <a:spLocks noChangeShapeType="1"/>
          </p:cNvSpPr>
          <p:nvPr/>
        </p:nvSpPr>
        <p:spPr bwMode="auto">
          <a:xfrm flipH="1" flipV="1">
            <a:off x="3352800" y="5715000"/>
            <a:ext cx="0" cy="552166"/>
          </a:xfrm>
          <a:prstGeom prst="line">
            <a:avLst/>
          </a:prstGeom>
          <a:noFill/>
          <a:ln w="76200">
            <a:solidFill>
              <a:schemeClr val="bg2"/>
            </a:solidFill>
            <a:round/>
            <a:headEnd type="none" w="lg" len="sm"/>
            <a:tailEnd type="triangle" w="lg" len="sm"/>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00" name="Line 54"/>
          <p:cNvSpPr>
            <a:spLocks noChangeShapeType="1"/>
          </p:cNvSpPr>
          <p:nvPr/>
        </p:nvSpPr>
        <p:spPr bwMode="auto">
          <a:xfrm flipH="1" flipV="1">
            <a:off x="3086100" y="5136860"/>
            <a:ext cx="0" cy="252742"/>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01" name="Line 54"/>
          <p:cNvSpPr>
            <a:spLocks noChangeShapeType="1"/>
          </p:cNvSpPr>
          <p:nvPr/>
        </p:nvSpPr>
        <p:spPr bwMode="auto">
          <a:xfrm flipH="1" flipV="1">
            <a:off x="800100" y="5133975"/>
            <a:ext cx="0" cy="273248"/>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US" sz="1800" dirty="0">
              <a:solidFill>
                <a:prstClr val="black"/>
              </a:solidFill>
              <a:effectLst/>
              <a:latin typeface="Constantia"/>
            </a:endParaRPr>
          </a:p>
        </p:txBody>
      </p:sp>
      <p:sp>
        <p:nvSpPr>
          <p:cNvPr id="104" name="Rounded Rectangle 103"/>
          <p:cNvSpPr/>
          <p:nvPr/>
        </p:nvSpPr>
        <p:spPr>
          <a:xfrm>
            <a:off x="4419600" y="3611471"/>
            <a:ext cx="1896533" cy="2637093"/>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ffectLst/>
            </a:endParaRPr>
          </a:p>
        </p:txBody>
      </p:sp>
    </p:spTree>
    <p:extLst>
      <p:ext uri="{BB962C8B-B14F-4D97-AF65-F5344CB8AC3E}">
        <p14:creationId xmlns:p14="http://schemas.microsoft.com/office/powerpoint/2010/main" val="2912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41380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Rectangle 3"/>
          <p:cNvSpPr>
            <a:spLocks noGrp="1" noChangeArrowheads="1"/>
          </p:cNvSpPr>
          <p:nvPr>
            <p:ph type="body" idx="1"/>
          </p:nvPr>
        </p:nvSpPr>
        <p:spPr>
          <a:xfrm>
            <a:off x="744538" y="1676400"/>
            <a:ext cx="7789862" cy="5029200"/>
          </a:xfrm>
          <a:noFill/>
          <a:ln/>
        </p:spPr>
        <p:txBody>
          <a:bodyPr lIns="90488" tIns="44450" rIns="90488" bIns="44450"/>
          <a:lstStyle/>
          <a:p>
            <a:pPr algn="ctr">
              <a:buFont typeface="Monotype Sorts" pitchFamily="2" charset="2"/>
              <a:buChar char=" "/>
            </a:pPr>
            <a:r>
              <a:rPr lang="en-US"/>
              <a:t>Preventing Reading Failure in Young Children with Phonological Processing Disabilities: Group and Individual Responses to Instruction</a:t>
            </a:r>
            <a:endParaRPr lang="en-US" sz="2400"/>
          </a:p>
          <a:p>
            <a:pPr algn="ctr">
              <a:buFont typeface="Monotype Sorts" pitchFamily="2" charset="2"/>
              <a:buChar char=" "/>
            </a:pPr>
            <a:r>
              <a:rPr lang="en-US" sz="2400"/>
              <a:t> </a:t>
            </a:r>
            <a:r>
              <a:rPr lang="en-US" sz="1800"/>
              <a:t>Joseph K. Torgesen</a:t>
            </a:r>
          </a:p>
          <a:p>
            <a:pPr algn="ctr">
              <a:buFont typeface="Monotype Sorts" pitchFamily="2" charset="2"/>
              <a:buChar char=" "/>
            </a:pPr>
            <a:r>
              <a:rPr lang="en-US" sz="1800"/>
              <a:t>Richard K. Wagner</a:t>
            </a:r>
          </a:p>
          <a:p>
            <a:pPr algn="ctr">
              <a:buFont typeface="Monotype Sorts" pitchFamily="2" charset="2"/>
              <a:buChar char=" "/>
            </a:pPr>
            <a:r>
              <a:rPr lang="en-US" sz="1800"/>
              <a:t>Carol Rashotte</a:t>
            </a:r>
          </a:p>
          <a:p>
            <a:pPr algn="ctr">
              <a:buFont typeface="Monotype Sorts" pitchFamily="2" charset="2"/>
              <a:buChar char=" "/>
            </a:pPr>
            <a:r>
              <a:rPr lang="en-US" sz="1800"/>
              <a:t>Elaine Rose</a:t>
            </a:r>
          </a:p>
          <a:p>
            <a:pPr algn="ctr">
              <a:buFont typeface="Monotype Sorts" pitchFamily="2" charset="2"/>
              <a:buChar char=" "/>
            </a:pPr>
            <a:r>
              <a:rPr lang="en-US" sz="1800"/>
              <a:t>Patricia Lindamood</a:t>
            </a:r>
          </a:p>
          <a:p>
            <a:pPr algn="ctr">
              <a:buFont typeface="Monotype Sorts" pitchFamily="2" charset="2"/>
              <a:buChar char=" "/>
            </a:pPr>
            <a:r>
              <a:rPr lang="en-US" sz="1800"/>
              <a:t>Tim Conway</a:t>
            </a:r>
          </a:p>
          <a:p>
            <a:pPr algn="ctr">
              <a:buFont typeface="Monotype Sorts" pitchFamily="2" charset="2"/>
              <a:buChar char=" "/>
            </a:pPr>
            <a:r>
              <a:rPr lang="en-US" sz="1800"/>
              <a:t>Cyndi Garvan</a:t>
            </a:r>
          </a:p>
          <a:p>
            <a:pPr algn="ctr">
              <a:buFont typeface="Monotype Sorts" pitchFamily="2" charset="2"/>
              <a:buChar char=" "/>
            </a:pPr>
            <a:r>
              <a:rPr lang="en-US" sz="1800"/>
              <a:t>(1999). Journal of Educational Psychology 91, 579-593.</a:t>
            </a:r>
          </a:p>
          <a:p>
            <a:pPr algn="ctr">
              <a:lnSpc>
                <a:spcPct val="70000"/>
              </a:lnSpc>
              <a:buFont typeface="Monotype Sorts" pitchFamily="2" charset="2"/>
              <a:buChar char=" "/>
            </a:pPr>
            <a:r>
              <a:rPr lang="en-US" sz="1800"/>
              <a:t>*NICHD, National Center for Learning Disabilities, Donald D. Hammill Foundation</a:t>
            </a:r>
            <a:endParaRPr lang="en-US" sz="2000"/>
          </a:p>
        </p:txBody>
      </p:sp>
      <p:sp>
        <p:nvSpPr>
          <p:cNvPr id="484356" name="Rectangle 4"/>
          <p:cNvSpPr>
            <a:spLocks noGrp="1" noChangeArrowheads="1"/>
          </p:cNvSpPr>
          <p:nvPr>
            <p:ph type="title"/>
          </p:nvPr>
        </p:nvSpPr>
        <p:spPr/>
        <p:txBody>
          <a:bodyPr/>
          <a:lstStyle/>
          <a:p>
            <a:r>
              <a:rPr lang="en-US">
                <a:solidFill>
                  <a:srgbClr val="FFFF00"/>
                </a:solidFill>
              </a:rPr>
              <a:t>Prevention of Developmental Dyslexia</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1066800" y="152400"/>
            <a:ext cx="7772400" cy="762000"/>
          </a:xfrm>
        </p:spPr>
        <p:txBody>
          <a:bodyPr/>
          <a:lstStyle/>
          <a:p>
            <a:r>
              <a:rPr lang="en-US" dirty="0">
                <a:solidFill>
                  <a:srgbClr val="FFFF00"/>
                </a:solidFill>
              </a:rPr>
              <a:t>PREVENTION</a:t>
            </a:r>
            <a:r>
              <a:rPr lang="en-US" b="0" dirty="0">
                <a:solidFill>
                  <a:srgbClr val="FFFF00"/>
                </a:solidFill>
              </a:rPr>
              <a:t> </a:t>
            </a:r>
            <a:r>
              <a:rPr lang="en-US" dirty="0">
                <a:solidFill>
                  <a:srgbClr val="FFFF00"/>
                </a:solidFill>
              </a:rPr>
              <a:t>STUDY</a:t>
            </a:r>
          </a:p>
        </p:txBody>
      </p:sp>
      <p:sp>
        <p:nvSpPr>
          <p:cNvPr id="448515" name="Rectangle 3"/>
          <p:cNvSpPr>
            <a:spLocks noGrp="1" noChangeArrowheads="1"/>
          </p:cNvSpPr>
          <p:nvPr>
            <p:ph type="body" idx="1"/>
          </p:nvPr>
        </p:nvSpPr>
        <p:spPr>
          <a:xfrm>
            <a:off x="990600" y="990600"/>
            <a:ext cx="7658100" cy="5181600"/>
          </a:xfrm>
        </p:spPr>
        <p:txBody>
          <a:bodyPr/>
          <a:lstStyle/>
          <a:p>
            <a:pPr marL="533400" indent="-533400">
              <a:lnSpc>
                <a:spcPct val="90000"/>
              </a:lnSpc>
            </a:pPr>
            <a:r>
              <a:rPr lang="en-US" sz="2400" b="0" dirty="0"/>
              <a:t>MID KG – END </a:t>
            </a:r>
            <a:r>
              <a:rPr lang="en-US" sz="2400" b="0" dirty="0" err="1"/>
              <a:t>2</a:t>
            </a:r>
            <a:r>
              <a:rPr lang="en-US" sz="2400" b="0" baseline="30000" dirty="0" err="1"/>
              <a:t>ND</a:t>
            </a:r>
            <a:r>
              <a:rPr lang="en-US" sz="2400" b="0" dirty="0"/>
              <a:t> GRADE</a:t>
            </a:r>
          </a:p>
          <a:p>
            <a:pPr marL="533400" indent="-533400">
              <a:lnSpc>
                <a:spcPct val="90000"/>
              </a:lnSpc>
            </a:pPr>
            <a:r>
              <a:rPr lang="en-US" sz="2400" b="0" dirty="0"/>
              <a:t>SCREENING - BOTTOM </a:t>
            </a:r>
            <a:r>
              <a:rPr lang="en-US" sz="2400" b="0" dirty="0" err="1"/>
              <a:t>12</a:t>
            </a:r>
            <a:r>
              <a:rPr lang="en-US" sz="2400" b="0" baseline="30000" dirty="0" err="1"/>
              <a:t>TH</a:t>
            </a:r>
            <a:r>
              <a:rPr lang="en-US" sz="2400" b="0" dirty="0"/>
              <a:t> %ILE</a:t>
            </a:r>
          </a:p>
          <a:p>
            <a:pPr marL="533400" indent="-533400">
              <a:lnSpc>
                <a:spcPct val="90000"/>
              </a:lnSpc>
            </a:pPr>
            <a:r>
              <a:rPr lang="en-US" sz="2400" b="0" dirty="0"/>
              <a:t>FREQUENCY – 20 MINUTES / 4 DAYS / WEEK</a:t>
            </a:r>
          </a:p>
          <a:p>
            <a:pPr marL="533400" indent="-533400">
              <a:lnSpc>
                <a:spcPct val="90000"/>
              </a:lnSpc>
            </a:pPr>
            <a:r>
              <a:rPr lang="en-US" sz="2400" b="0" dirty="0"/>
              <a:t>INTENSITY – 1:1, 67 HRS.</a:t>
            </a:r>
          </a:p>
          <a:p>
            <a:pPr marL="533400" indent="-533400">
              <a:lnSpc>
                <a:spcPct val="90000"/>
              </a:lnSpc>
            </a:pPr>
            <a:r>
              <a:rPr lang="en-US" sz="2400" b="0" dirty="0"/>
              <a:t>TEACHERS &amp; AIDES</a:t>
            </a:r>
          </a:p>
          <a:p>
            <a:pPr marL="533400" indent="-533400">
              <a:lnSpc>
                <a:spcPct val="90000"/>
              </a:lnSpc>
              <a:buFont typeface="Wingdings" pitchFamily="2" charset="2"/>
              <a:buNone/>
            </a:pPr>
            <a:endParaRPr lang="en-US" sz="2400" b="0" dirty="0"/>
          </a:p>
          <a:p>
            <a:pPr marL="533400" indent="-533400">
              <a:lnSpc>
                <a:spcPct val="90000"/>
              </a:lnSpc>
              <a:buNone/>
            </a:pPr>
            <a:r>
              <a:rPr lang="en-US" sz="2400" b="0" dirty="0"/>
              <a:t>4 METHODS:</a:t>
            </a:r>
          </a:p>
          <a:p>
            <a:pPr marL="533400" indent="-533400">
              <a:lnSpc>
                <a:spcPct val="90000"/>
              </a:lnSpc>
              <a:buFont typeface="Wingdings" pitchFamily="2" charset="2"/>
              <a:buAutoNum type="arabicPeriod"/>
            </a:pPr>
            <a:r>
              <a:rPr lang="en-US" sz="2400" u="sng" dirty="0">
                <a:solidFill>
                  <a:srgbClr val="FFFF00"/>
                </a:solidFill>
              </a:rPr>
              <a:t>PASP</a:t>
            </a:r>
            <a:r>
              <a:rPr lang="en-US" sz="2400" dirty="0">
                <a:solidFill>
                  <a:srgbClr val="FFFF00"/>
                </a:solidFill>
              </a:rPr>
              <a:t> (Multisensory, “Bottom </a:t>
            </a:r>
            <a:r>
              <a:rPr lang="en-US" sz="2400" dirty="0" smtClean="0">
                <a:solidFill>
                  <a:srgbClr val="FFFF00"/>
                </a:solidFill>
              </a:rPr>
              <a:t>Up” </a:t>
            </a:r>
            <a:r>
              <a:rPr lang="en-US" sz="2000" dirty="0" smtClean="0">
                <a:solidFill>
                  <a:srgbClr val="FFFF00"/>
                </a:solidFill>
              </a:rPr>
              <a:t>current version is “</a:t>
            </a:r>
            <a:r>
              <a:rPr lang="en-US" sz="2000" b="1" dirty="0" smtClean="0">
                <a:solidFill>
                  <a:srgbClr val="FFFF00"/>
                </a:solidFill>
              </a:rPr>
              <a:t>NOW! Foundations for Speech, Language, Reading &amp; </a:t>
            </a:r>
            <a:r>
              <a:rPr lang="en-US" sz="2000" b="1" dirty="0" err="1" smtClean="0">
                <a:solidFill>
                  <a:srgbClr val="FFFF00"/>
                </a:solidFill>
              </a:rPr>
              <a:t>Spelling</a:t>
            </a:r>
            <a:r>
              <a:rPr lang="en-US" sz="2400" b="1" baseline="30000" dirty="0" err="1" smtClean="0"/>
              <a:t>®”</a:t>
            </a:r>
            <a:r>
              <a:rPr lang="en-US" sz="2400" dirty="0" err="1" smtClean="0">
                <a:solidFill>
                  <a:srgbClr val="FFFF00"/>
                </a:solidFill>
              </a:rPr>
              <a:t>program</a:t>
            </a:r>
            <a:r>
              <a:rPr lang="en-US" sz="2400" dirty="0" smtClean="0">
                <a:solidFill>
                  <a:srgbClr val="FFFF00"/>
                </a:solidFill>
              </a:rPr>
              <a:t>)</a:t>
            </a:r>
            <a:endParaRPr lang="en-US" sz="2400" dirty="0">
              <a:solidFill>
                <a:srgbClr val="FFFF00"/>
              </a:solidFill>
            </a:endParaRPr>
          </a:p>
          <a:p>
            <a:pPr marL="533400" indent="-533400">
              <a:lnSpc>
                <a:spcPct val="90000"/>
              </a:lnSpc>
              <a:buFont typeface="Wingdings" pitchFamily="2" charset="2"/>
              <a:buAutoNum type="arabicPeriod"/>
            </a:pPr>
            <a:r>
              <a:rPr lang="en-US" sz="2400" u="sng" dirty="0">
                <a:solidFill>
                  <a:srgbClr val="FFFF00"/>
                </a:solidFill>
              </a:rPr>
              <a:t>EP</a:t>
            </a:r>
            <a:r>
              <a:rPr lang="en-US" sz="2400" dirty="0">
                <a:solidFill>
                  <a:srgbClr val="FFFF00"/>
                </a:solidFill>
              </a:rPr>
              <a:t> (Traditional </a:t>
            </a:r>
            <a:r>
              <a:rPr lang="en-US" sz="2400" dirty="0" smtClean="0">
                <a:solidFill>
                  <a:srgbClr val="FFFF00"/>
                </a:solidFill>
              </a:rPr>
              <a:t>explicit </a:t>
            </a:r>
            <a:r>
              <a:rPr lang="en-US" sz="2400" dirty="0">
                <a:solidFill>
                  <a:srgbClr val="FFFF00"/>
                </a:solidFill>
              </a:rPr>
              <a:t>phonics)</a:t>
            </a:r>
          </a:p>
          <a:p>
            <a:pPr marL="533400" indent="-533400">
              <a:lnSpc>
                <a:spcPct val="90000"/>
              </a:lnSpc>
              <a:buFont typeface="Wingdings" pitchFamily="2" charset="2"/>
              <a:buAutoNum type="arabicPeriod"/>
            </a:pPr>
            <a:r>
              <a:rPr lang="en-US" sz="2400" u="sng" dirty="0" err="1">
                <a:solidFill>
                  <a:srgbClr val="FFFF00"/>
                </a:solidFill>
              </a:rPr>
              <a:t>RCS</a:t>
            </a:r>
            <a:r>
              <a:rPr lang="en-US" sz="2400" dirty="0">
                <a:solidFill>
                  <a:srgbClr val="FFFF00"/>
                </a:solidFill>
              </a:rPr>
              <a:t> (Support of classroom </a:t>
            </a:r>
            <a:r>
              <a:rPr lang="en-US" sz="2400" dirty="0" smtClean="0">
                <a:solidFill>
                  <a:srgbClr val="FFFF00"/>
                </a:solidFill>
              </a:rPr>
              <a:t>teaching method)</a:t>
            </a:r>
            <a:endParaRPr lang="en-US" sz="2400" dirty="0">
              <a:solidFill>
                <a:srgbClr val="FFFF00"/>
              </a:solidFill>
            </a:endParaRPr>
          </a:p>
          <a:p>
            <a:pPr marL="533400" indent="-533400">
              <a:lnSpc>
                <a:spcPct val="90000"/>
              </a:lnSpc>
              <a:buFont typeface="Wingdings" pitchFamily="2" charset="2"/>
              <a:buAutoNum type="arabicPeriod"/>
            </a:pPr>
            <a:r>
              <a:rPr lang="en-US" sz="2400" u="sng" dirty="0" err="1">
                <a:solidFill>
                  <a:srgbClr val="FFFF00"/>
                </a:solidFill>
              </a:rPr>
              <a:t>NTC</a:t>
            </a:r>
            <a:r>
              <a:rPr lang="en-US" sz="2400" dirty="0">
                <a:solidFill>
                  <a:srgbClr val="FFFF00"/>
                </a:solidFill>
              </a:rPr>
              <a:t> (No treatment control)</a:t>
            </a:r>
            <a:r>
              <a:rPr lang="en-US" sz="2400" b="0" dirty="0"/>
              <a:t> 	              </a:t>
            </a:r>
          </a:p>
          <a:p>
            <a:pPr marL="533400" indent="-533400">
              <a:lnSpc>
                <a:spcPct val="90000"/>
              </a:lnSpc>
              <a:buFont typeface="Wingdings" pitchFamily="2" charset="2"/>
              <a:buNone/>
            </a:pPr>
            <a:endParaRPr lang="en-US" sz="1800" b="0" dirty="0"/>
          </a:p>
          <a:p>
            <a:pPr marL="533400" indent="-533400">
              <a:lnSpc>
                <a:spcPct val="90000"/>
              </a:lnSpc>
              <a:buFont typeface="Wingdings" pitchFamily="2" charset="2"/>
              <a:buNone/>
            </a:pPr>
            <a:r>
              <a:rPr lang="en-US" sz="2000" b="0" dirty="0"/>
              <a:t>Torgesen et  al, 1999 </a:t>
            </a:r>
            <a:r>
              <a:rPr lang="en-US" sz="2000" b="0" dirty="0" err="1"/>
              <a:t>NICHD</a:t>
            </a:r>
            <a:endParaRPr lang="en-US" sz="2000" b="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body" sz="half" idx="1"/>
          </p:nvPr>
        </p:nvSpPr>
        <p:spPr>
          <a:xfrm>
            <a:off x="5867400" y="5562600"/>
            <a:ext cx="3429000" cy="1295400"/>
          </a:xfrm>
        </p:spPr>
        <p:txBody>
          <a:bodyPr>
            <a:normAutofit lnSpcReduction="10000"/>
          </a:bodyPr>
          <a:lstStyle/>
          <a:p>
            <a:pPr>
              <a:spcBef>
                <a:spcPts val="0"/>
              </a:spcBef>
              <a:spcAft>
                <a:spcPts val="0"/>
              </a:spcAft>
            </a:pPr>
            <a:r>
              <a:rPr lang="en-US" sz="1800" dirty="0" smtClean="0"/>
              <a:t>*uses a more explicit, concrete, multisensory approach to train phonological awareness</a:t>
            </a:r>
          </a:p>
          <a:p>
            <a:pPr>
              <a:spcBef>
                <a:spcPts val="0"/>
              </a:spcBef>
              <a:spcAft>
                <a:spcPts val="0"/>
              </a:spcAft>
            </a:pPr>
            <a:r>
              <a:rPr lang="en-US" sz="1400" b="0" dirty="0" smtClean="0">
                <a:latin typeface="Arial" charset="0"/>
              </a:rPr>
              <a:t>	(Torgesen </a:t>
            </a:r>
            <a:r>
              <a:rPr lang="en-US" sz="1400" b="0" dirty="0">
                <a:latin typeface="Arial" charset="0"/>
              </a:rPr>
              <a:t>et  al, </a:t>
            </a:r>
            <a:r>
              <a:rPr lang="en-US" sz="1400" b="0" dirty="0" smtClean="0">
                <a:latin typeface="Arial" charset="0"/>
              </a:rPr>
              <a:t>1999)</a:t>
            </a:r>
            <a:endParaRPr lang="en-US" sz="1400" b="0" dirty="0">
              <a:latin typeface="Arial" charset="0"/>
            </a:endParaRPr>
          </a:p>
        </p:txBody>
      </p:sp>
      <p:sp>
        <p:nvSpPr>
          <p:cNvPr id="10" name="Content Placeholder 2"/>
          <p:cNvSpPr txBox="1">
            <a:spLocks/>
          </p:cNvSpPr>
          <p:nvPr/>
        </p:nvSpPr>
        <p:spPr>
          <a:xfrm>
            <a:off x="6096000" y="1981200"/>
            <a:ext cx="3276600" cy="24384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ct val="90000"/>
              </a:lnSpc>
              <a:buFont typeface="Wingdings 2"/>
              <a:buNone/>
            </a:pPr>
            <a:r>
              <a:rPr lang="en-US" sz="1800" b="1" u="sng" dirty="0" err="1" smtClean="0">
                <a:solidFill>
                  <a:srgbClr val="FFFF99"/>
                </a:solidFill>
              </a:rPr>
              <a:t>NTC</a:t>
            </a:r>
            <a:r>
              <a:rPr lang="en-US" sz="1800" dirty="0" smtClean="0">
                <a:solidFill>
                  <a:srgbClr val="FFFF99"/>
                </a:solidFill>
              </a:rPr>
              <a:t>  (NO TREATMENT CONTROL) </a:t>
            </a:r>
          </a:p>
          <a:p>
            <a:pPr>
              <a:lnSpc>
                <a:spcPct val="90000"/>
              </a:lnSpc>
              <a:buNone/>
            </a:pPr>
            <a:r>
              <a:rPr lang="en-US" sz="1800" b="1" u="sng" dirty="0" err="1">
                <a:solidFill>
                  <a:srgbClr val="FFFF99"/>
                </a:solidFill>
              </a:rPr>
              <a:t>RCS</a:t>
            </a:r>
            <a:r>
              <a:rPr lang="en-US" sz="1800" dirty="0">
                <a:solidFill>
                  <a:srgbClr val="FFFF99"/>
                </a:solidFill>
              </a:rPr>
              <a:t> </a:t>
            </a:r>
            <a:r>
              <a:rPr lang="en-US" sz="1800" dirty="0" smtClean="0">
                <a:solidFill>
                  <a:srgbClr val="FFFF99"/>
                </a:solidFill>
              </a:rPr>
              <a:t> (</a:t>
            </a:r>
            <a:r>
              <a:rPr lang="en-US" sz="1800" dirty="0">
                <a:solidFill>
                  <a:srgbClr val="FFFF99"/>
                </a:solidFill>
              </a:rPr>
              <a:t>SUPPORT OF CLASSROOM </a:t>
            </a:r>
            <a:r>
              <a:rPr lang="en-US" sz="1800" dirty="0" smtClean="0">
                <a:solidFill>
                  <a:srgbClr val="FFFF99"/>
                </a:solidFill>
              </a:rPr>
              <a:t>TEACHING)</a:t>
            </a:r>
          </a:p>
          <a:p>
            <a:pPr>
              <a:lnSpc>
                <a:spcPct val="90000"/>
              </a:lnSpc>
              <a:buNone/>
            </a:pPr>
            <a:r>
              <a:rPr lang="en-US" sz="1800" b="1" u="sng" dirty="0">
                <a:solidFill>
                  <a:srgbClr val="FFFF99"/>
                </a:solidFill>
              </a:rPr>
              <a:t>EP</a:t>
            </a:r>
            <a:r>
              <a:rPr lang="en-US" sz="1800" dirty="0">
                <a:solidFill>
                  <a:srgbClr val="FFFF99"/>
                </a:solidFill>
              </a:rPr>
              <a:t> </a:t>
            </a:r>
            <a:r>
              <a:rPr lang="en-US" sz="1800" dirty="0" smtClean="0">
                <a:solidFill>
                  <a:srgbClr val="FFFF99"/>
                </a:solidFill>
              </a:rPr>
              <a:t>	(</a:t>
            </a:r>
            <a:r>
              <a:rPr lang="en-US" sz="1800" dirty="0">
                <a:solidFill>
                  <a:srgbClr val="FFFF99"/>
                </a:solidFill>
              </a:rPr>
              <a:t>TRADITIONAL </a:t>
            </a:r>
            <a:r>
              <a:rPr lang="en-US" sz="1800" dirty="0" smtClean="0">
                <a:solidFill>
                  <a:srgbClr val="FFFF99"/>
                </a:solidFill>
              </a:rPr>
              <a:t>EXPLICIT </a:t>
            </a:r>
            <a:r>
              <a:rPr lang="en-US" sz="1800" dirty="0">
                <a:solidFill>
                  <a:srgbClr val="FFFF99"/>
                </a:solidFill>
              </a:rPr>
              <a:t>PHONICS</a:t>
            </a:r>
            <a:r>
              <a:rPr lang="en-US" sz="1800" dirty="0" smtClean="0">
                <a:solidFill>
                  <a:srgbClr val="FFFF99"/>
                </a:solidFill>
              </a:rPr>
              <a:t>)</a:t>
            </a:r>
          </a:p>
          <a:p>
            <a:pPr>
              <a:lnSpc>
                <a:spcPct val="90000"/>
              </a:lnSpc>
              <a:buNone/>
            </a:pPr>
            <a:r>
              <a:rPr lang="en-US" sz="1800" b="1" u="sng" dirty="0">
                <a:solidFill>
                  <a:srgbClr val="FFFF99"/>
                </a:solidFill>
              </a:rPr>
              <a:t>NOW</a:t>
            </a:r>
            <a:r>
              <a:rPr lang="en-US" sz="1800" u="sng" dirty="0" smtClean="0">
                <a:solidFill>
                  <a:srgbClr val="FFFF99"/>
                </a:solidFill>
              </a:rPr>
              <a:t>! Foundations program</a:t>
            </a:r>
            <a:r>
              <a:rPr lang="en-US" sz="1800" dirty="0" smtClean="0">
                <a:solidFill>
                  <a:srgbClr val="FFFF99"/>
                </a:solidFill>
              </a:rPr>
              <a:t>  (</a:t>
            </a:r>
            <a:r>
              <a:rPr lang="en-US" sz="1800" dirty="0">
                <a:solidFill>
                  <a:srgbClr val="FFFF99"/>
                </a:solidFill>
              </a:rPr>
              <a:t>MULTISENSORY, “BOTTOM UP</a:t>
            </a:r>
            <a:r>
              <a:rPr lang="en-US" sz="1800" dirty="0" smtClean="0">
                <a:solidFill>
                  <a:srgbClr val="FFFF99"/>
                </a:solidFill>
              </a:rPr>
              <a:t>”)</a:t>
            </a:r>
            <a:endParaRPr lang="en-US" sz="1800" dirty="0">
              <a:solidFill>
                <a:srgbClr val="FFFF99"/>
              </a:solidFill>
            </a:endParaRPr>
          </a:p>
        </p:txBody>
      </p:sp>
      <p:graphicFrame>
        <p:nvGraphicFramePr>
          <p:cNvPr id="6" name="Chart 5"/>
          <p:cNvGraphicFramePr/>
          <p:nvPr>
            <p:extLst>
              <p:ext uri="{D42A27DB-BD31-4B8C-83A1-F6EECF244321}">
                <p14:modId xmlns:p14="http://schemas.microsoft.com/office/powerpoint/2010/main" val="2885842155"/>
              </p:ext>
            </p:extLst>
          </p:nvPr>
        </p:nvGraphicFramePr>
        <p:xfrm>
          <a:off x="228600" y="1600200"/>
          <a:ext cx="6553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3"/>
          <p:cNvSpPr>
            <a:spLocks noGrp="1" noChangeArrowheads="1"/>
          </p:cNvSpPr>
          <p:nvPr>
            <p:ph type="body" sz="half" idx="1"/>
          </p:nvPr>
        </p:nvSpPr>
        <p:spPr>
          <a:xfrm>
            <a:off x="6324600" y="4953000"/>
            <a:ext cx="1219200" cy="609600"/>
          </a:xfrm>
        </p:spPr>
        <p:txBody>
          <a:bodyPr>
            <a:normAutofit/>
          </a:bodyPr>
          <a:lstStyle/>
          <a:p>
            <a:pPr>
              <a:spcBef>
                <a:spcPts val="0"/>
              </a:spcBef>
              <a:spcAft>
                <a:spcPts val="0"/>
              </a:spcAft>
            </a:pPr>
            <a:r>
              <a:rPr lang="en-US" sz="1400" dirty="0" smtClean="0"/>
              <a:t>(</a:t>
            </a:r>
            <a:r>
              <a:rPr lang="en-US" sz="1400" dirty="0" err="1" smtClean="0"/>
              <a:t>PASP</a:t>
            </a:r>
            <a:r>
              <a:rPr lang="en-US" sz="1400" dirty="0" smtClean="0"/>
              <a:t>)*</a:t>
            </a:r>
            <a:endParaRPr lang="en-US" sz="1400" b="1" dirty="0">
              <a:solidFill>
                <a:srgbClr val="FFFFCC"/>
              </a:solidFill>
              <a:latin typeface="Arial" charset="0"/>
            </a:endParaRPr>
          </a:p>
        </p:txBody>
      </p:sp>
      <p:sp>
        <p:nvSpPr>
          <p:cNvPr id="13" name="Rectangle 2"/>
          <p:cNvSpPr txBox="1">
            <a:spLocks noChangeArrowheads="1"/>
          </p:cNvSpPr>
          <p:nvPr/>
        </p:nvSpPr>
        <p:spPr>
          <a:xfrm>
            <a:off x="533400" y="0"/>
            <a:ext cx="7162800" cy="1524000"/>
          </a:xfrm>
          <a:prstGeom prst="rect">
            <a:avLst/>
          </a:prstGeom>
        </p:spPr>
        <p:txBody>
          <a:bodyPr vert="horz" lIns="91440" tIns="45720" rIns="91440" bIns="45720" rtlCol="0" anchor="b">
            <a:normAutofit/>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u="sng" dirty="0" smtClean="0">
                <a:solidFill>
                  <a:srgbClr val="FFFFFF"/>
                </a:solidFill>
                <a:effectLst/>
              </a:rPr>
              <a:t>Different Retention</a:t>
            </a:r>
            <a:r>
              <a:rPr lang="en-US" sz="3200" dirty="0" smtClean="0">
                <a:solidFill>
                  <a:srgbClr val="FFFFFF"/>
                </a:solidFill>
                <a:effectLst/>
              </a:rPr>
              <a:t> Rates: </a:t>
            </a:r>
            <a:br>
              <a:rPr lang="en-US" sz="3200" dirty="0" smtClean="0">
                <a:solidFill>
                  <a:srgbClr val="FFFFFF"/>
                </a:solidFill>
                <a:effectLst/>
              </a:rPr>
            </a:br>
            <a:r>
              <a:rPr lang="en-US" sz="3200" dirty="0" smtClean="0">
                <a:solidFill>
                  <a:srgbClr val="FFFFFF"/>
                </a:solidFill>
                <a:effectLst/>
              </a:rPr>
              <a:t>Dyslexia Prevention Study</a:t>
            </a:r>
            <a:br>
              <a:rPr lang="en-US" sz="3200" dirty="0" smtClean="0">
                <a:solidFill>
                  <a:srgbClr val="FFFFFF"/>
                </a:solidFill>
                <a:effectLst/>
              </a:rPr>
            </a:br>
            <a:r>
              <a:rPr lang="en-US" sz="2400" dirty="0" smtClean="0">
                <a:solidFill>
                  <a:srgbClr val="FFFFFF"/>
                </a:solidFill>
                <a:effectLst/>
              </a:rPr>
              <a:t>“Bottom-Up” </a:t>
            </a:r>
            <a:r>
              <a:rPr lang="en-US" sz="2400" dirty="0" err="1" smtClean="0">
                <a:solidFill>
                  <a:srgbClr val="FFFFFF"/>
                </a:solidFill>
                <a:effectLst/>
              </a:rPr>
              <a:t>vs</a:t>
            </a:r>
            <a:r>
              <a:rPr lang="en-US" sz="2400" dirty="0" smtClean="0">
                <a:solidFill>
                  <a:srgbClr val="FFFFFF"/>
                </a:solidFill>
                <a:effectLst/>
              </a:rPr>
              <a:t> “Top-Down”</a:t>
            </a:r>
            <a:endParaRPr lang="en-US" sz="4000" dirty="0" smtClean="0">
              <a:solidFill>
                <a:srgbClr val="FFFFFF"/>
              </a:solidFill>
              <a:effectLst/>
            </a:endParaRPr>
          </a:p>
        </p:txBody>
      </p:sp>
    </p:spTree>
    <p:extLst>
      <p:ext uri="{BB962C8B-B14F-4D97-AF65-F5344CB8AC3E}">
        <p14:creationId xmlns:p14="http://schemas.microsoft.com/office/powerpoint/2010/main" val="2204527358"/>
      </p:ext>
    </p:extLst>
  </p:cSld>
  <p:clrMapOvr>
    <a:masterClrMapping/>
  </p:clrMapOvr>
  <p:transition advTm="12557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893064"/>
            <a:ext cx="7772400" cy="1926336"/>
          </a:xfrm>
        </p:spPr>
        <p:txBody>
          <a:bodyPr>
            <a:normAutofit/>
          </a:bodyPr>
          <a:lstStyle/>
          <a:p>
            <a:pPr algn="ctr"/>
            <a:r>
              <a:rPr lang="en-US" dirty="0"/>
              <a:t>What </a:t>
            </a:r>
            <a:r>
              <a:rPr lang="en-US" dirty="0" smtClean="0"/>
              <a:t>Sensory Systems </a:t>
            </a:r>
            <a:r>
              <a:rPr lang="en-US" dirty="0"/>
              <a:t>help a </a:t>
            </a:r>
            <a:r>
              <a:rPr lang="en-US" dirty="0" smtClean="0"/>
              <a:t>Baby’s Brain Learn or Develop Speech &amp; Language Skills</a:t>
            </a:r>
            <a:r>
              <a:rPr lang="en-US" dirty="0"/>
              <a:t>?</a:t>
            </a:r>
          </a:p>
        </p:txBody>
      </p:sp>
    </p:spTree>
    <p:extLst>
      <p:ext uri="{BB962C8B-B14F-4D97-AF65-F5344CB8AC3E}">
        <p14:creationId xmlns:p14="http://schemas.microsoft.com/office/powerpoint/2010/main" val="5358101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533400" y="0"/>
            <a:ext cx="7162800" cy="1524000"/>
          </a:xfrm>
          <a:prstGeom prst="rect">
            <a:avLst/>
          </a:prstGeom>
        </p:spPr>
        <p:txBody>
          <a:bodyPr vert="horz" lIns="91440" tIns="45720" rIns="91440" bIns="45720" rtlCol="0" anchor="b">
            <a:normAutofit/>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u="sng" dirty="0" smtClean="0">
                <a:solidFill>
                  <a:srgbClr val="FFFFFF"/>
                </a:solidFill>
                <a:effectLst/>
              </a:rPr>
              <a:t>Different Promotion</a:t>
            </a:r>
            <a:r>
              <a:rPr lang="en-US" sz="3200" dirty="0" smtClean="0">
                <a:solidFill>
                  <a:srgbClr val="FFFFFF"/>
                </a:solidFill>
                <a:effectLst/>
              </a:rPr>
              <a:t> Rates: </a:t>
            </a:r>
            <a:br>
              <a:rPr lang="en-US" sz="3200" dirty="0" smtClean="0">
                <a:solidFill>
                  <a:srgbClr val="FFFFFF"/>
                </a:solidFill>
                <a:effectLst/>
              </a:rPr>
            </a:br>
            <a:r>
              <a:rPr lang="en-US" sz="3200" dirty="0" smtClean="0">
                <a:solidFill>
                  <a:srgbClr val="FFFFFF"/>
                </a:solidFill>
                <a:effectLst/>
              </a:rPr>
              <a:t>Dyslexia Prevention Study</a:t>
            </a:r>
            <a:br>
              <a:rPr lang="en-US" sz="3200" dirty="0" smtClean="0">
                <a:solidFill>
                  <a:srgbClr val="FFFFFF"/>
                </a:solidFill>
                <a:effectLst/>
              </a:rPr>
            </a:br>
            <a:r>
              <a:rPr lang="en-US" sz="2400" dirty="0" smtClean="0">
                <a:solidFill>
                  <a:srgbClr val="FFFFFF"/>
                </a:solidFill>
                <a:effectLst/>
              </a:rPr>
              <a:t>“Bottom-Up” </a:t>
            </a:r>
            <a:r>
              <a:rPr lang="en-US" sz="2400" dirty="0" err="1" smtClean="0">
                <a:solidFill>
                  <a:srgbClr val="FFFFFF"/>
                </a:solidFill>
                <a:effectLst/>
              </a:rPr>
              <a:t>vs</a:t>
            </a:r>
            <a:r>
              <a:rPr lang="en-US" sz="2400" dirty="0" smtClean="0">
                <a:solidFill>
                  <a:srgbClr val="FFFFFF"/>
                </a:solidFill>
                <a:effectLst/>
              </a:rPr>
              <a:t> “Top-Down”</a:t>
            </a:r>
            <a:endParaRPr lang="en-US" sz="4000" dirty="0" smtClean="0">
              <a:solidFill>
                <a:srgbClr val="FFFFFF"/>
              </a:solidFill>
              <a:effectLst/>
            </a:endParaRPr>
          </a:p>
        </p:txBody>
      </p:sp>
      <p:graphicFrame>
        <p:nvGraphicFramePr>
          <p:cNvPr id="6" name="Chart 5"/>
          <p:cNvGraphicFramePr/>
          <p:nvPr>
            <p:extLst>
              <p:ext uri="{D42A27DB-BD31-4B8C-83A1-F6EECF244321}">
                <p14:modId xmlns:p14="http://schemas.microsoft.com/office/powerpoint/2010/main" val="568291537"/>
              </p:ext>
            </p:extLst>
          </p:nvPr>
        </p:nvGraphicFramePr>
        <p:xfrm>
          <a:off x="1295400" y="1828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
          <p:cNvSpPr>
            <a:spLocks noGrp="1" noChangeArrowheads="1"/>
          </p:cNvSpPr>
          <p:nvPr>
            <p:ph type="body" sz="half" idx="1"/>
          </p:nvPr>
        </p:nvSpPr>
        <p:spPr>
          <a:xfrm>
            <a:off x="7010400" y="5181600"/>
            <a:ext cx="1219200" cy="609600"/>
          </a:xfrm>
        </p:spPr>
        <p:txBody>
          <a:bodyPr>
            <a:normAutofit/>
          </a:bodyPr>
          <a:lstStyle/>
          <a:p>
            <a:pPr>
              <a:spcBef>
                <a:spcPts val="0"/>
              </a:spcBef>
              <a:spcAft>
                <a:spcPts val="0"/>
              </a:spcAft>
            </a:pPr>
            <a:r>
              <a:rPr lang="en-US" sz="1400" dirty="0" smtClean="0"/>
              <a:t>(</a:t>
            </a:r>
            <a:r>
              <a:rPr lang="en-US" sz="1400" dirty="0" err="1" smtClean="0"/>
              <a:t>PASP</a:t>
            </a:r>
            <a:r>
              <a:rPr lang="en-US" sz="1400" dirty="0" smtClean="0"/>
              <a:t>)</a:t>
            </a:r>
            <a:endParaRPr lang="en-US" sz="1400" b="1" dirty="0">
              <a:solidFill>
                <a:srgbClr val="FFFFCC"/>
              </a:solidFill>
              <a:latin typeface="Arial" charset="0"/>
            </a:endParaRPr>
          </a:p>
        </p:txBody>
      </p:sp>
    </p:spTree>
    <p:extLst>
      <p:ext uri="{BB962C8B-B14F-4D97-AF65-F5344CB8AC3E}">
        <p14:creationId xmlns:p14="http://schemas.microsoft.com/office/powerpoint/2010/main" val="2841297180"/>
      </p:ext>
    </p:extLst>
  </p:cSld>
  <p:clrMapOvr>
    <a:masterClrMapping/>
  </p:clrMapOvr>
  <p:transition advTm="125578"/>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76200"/>
            <a:ext cx="8827347" cy="1066800"/>
          </a:xfrm>
        </p:spPr>
        <p:txBody>
          <a:bodyPr>
            <a:normAutofit/>
          </a:bodyPr>
          <a:lstStyle/>
          <a:p>
            <a:r>
              <a:rPr lang="en-US" sz="4000" dirty="0" smtClean="0"/>
              <a:t>Preventing Dyslexia: </a:t>
            </a:r>
            <a:r>
              <a:rPr lang="en-US" sz="2000" dirty="0" smtClean="0"/>
              <a:t>After Treatment - Percent </a:t>
            </a:r>
            <a:r>
              <a:rPr lang="en-US" sz="2000" dirty="0"/>
              <a:t>of children performing </a:t>
            </a:r>
            <a:r>
              <a:rPr lang="en-US" sz="2000" b="1" u="sng" dirty="0" smtClean="0"/>
              <a:t>at least 1 </a:t>
            </a:r>
            <a:r>
              <a:rPr lang="en-US" sz="2000" b="1" u="sng" dirty="0"/>
              <a:t>S.D. </a:t>
            </a:r>
            <a:r>
              <a:rPr lang="en-US" sz="2000" b="1" u="sng" dirty="0" smtClean="0"/>
              <a:t>BELOW their peers </a:t>
            </a:r>
            <a:r>
              <a:rPr lang="en-US" sz="2000" dirty="0" smtClean="0"/>
              <a:t>[</a:t>
            </a:r>
            <a:r>
              <a:rPr lang="en-US" sz="2000" b="1" dirty="0" smtClean="0"/>
              <a:t> </a:t>
            </a:r>
            <a:r>
              <a:rPr lang="en-US" sz="2000" b="1" u="sng" dirty="0" smtClean="0"/>
              <a:t>&lt;</a:t>
            </a:r>
            <a:r>
              <a:rPr lang="en-US" sz="2000" b="1" dirty="0" smtClean="0"/>
              <a:t>85 </a:t>
            </a:r>
            <a:r>
              <a:rPr lang="en-US" sz="2000" dirty="0" smtClean="0"/>
              <a:t>]</a:t>
            </a:r>
            <a:endParaRPr lang="en-US" sz="4000" dirty="0"/>
          </a:p>
        </p:txBody>
      </p:sp>
      <p:graphicFrame>
        <p:nvGraphicFramePr>
          <p:cNvPr id="5" name="Chart 4"/>
          <p:cNvGraphicFramePr/>
          <p:nvPr>
            <p:extLst>
              <p:ext uri="{D42A27DB-BD31-4B8C-83A1-F6EECF244321}">
                <p14:modId xmlns:p14="http://schemas.microsoft.com/office/powerpoint/2010/main" val="1830064617"/>
              </p:ext>
            </p:extLst>
          </p:nvPr>
        </p:nvGraphicFramePr>
        <p:xfrm>
          <a:off x="-533400" y="609600"/>
          <a:ext cx="7924800" cy="600329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806539">
            <a:off x="838200" y="5715000"/>
            <a:ext cx="2904067" cy="584775"/>
          </a:xfrm>
          <a:prstGeom prst="rect">
            <a:avLst/>
          </a:prstGeom>
          <a:noFill/>
        </p:spPr>
        <p:txBody>
          <a:bodyPr wrap="square" rtlCol="0">
            <a:spAutoFit/>
          </a:bodyPr>
          <a:lstStyle/>
          <a:p>
            <a:pPr fontAlgn="auto">
              <a:spcBef>
                <a:spcPts val="0"/>
              </a:spcBef>
              <a:spcAft>
                <a:spcPts val="0"/>
              </a:spcAft>
            </a:pPr>
            <a:r>
              <a:rPr lang="en-US" sz="1600" b="1" dirty="0" smtClean="0">
                <a:solidFill>
                  <a:prstClr val="white"/>
                </a:solidFill>
                <a:effectLst/>
                <a:latin typeface="Arial"/>
              </a:rPr>
              <a:t>Woodcock Reading Mastery Test- Revised (WRMT-R)</a:t>
            </a:r>
            <a:endParaRPr lang="en-US" sz="1600" b="1" dirty="0">
              <a:solidFill>
                <a:prstClr val="white"/>
              </a:solidFill>
              <a:effectLst/>
              <a:latin typeface="Arial"/>
            </a:endParaRPr>
          </a:p>
        </p:txBody>
      </p:sp>
      <p:sp>
        <p:nvSpPr>
          <p:cNvPr id="17" name="Text Box 64"/>
          <p:cNvSpPr txBox="1">
            <a:spLocks noChangeArrowheads="1"/>
          </p:cNvSpPr>
          <p:nvPr/>
        </p:nvSpPr>
        <p:spPr bwMode="auto">
          <a:xfrm>
            <a:off x="5893330" y="609600"/>
            <a:ext cx="279347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lnSpc>
                <a:spcPct val="90000"/>
              </a:lnSpc>
              <a:spcBef>
                <a:spcPct val="20000"/>
              </a:spcBef>
              <a:spcAft>
                <a:spcPts val="0"/>
              </a:spcAft>
              <a:buClr>
                <a:srgbClr val="FFFF00"/>
              </a:buClr>
              <a:buFont typeface="Wingdings" pitchFamily="2" charset="2"/>
              <a:buNone/>
            </a:pPr>
            <a:r>
              <a:rPr lang="en-US" sz="1600" dirty="0" smtClean="0">
                <a:solidFill>
                  <a:prstClr val="white"/>
                </a:solidFill>
                <a:effectLst/>
                <a:latin typeface="Arial" charset="0"/>
              </a:rPr>
              <a:t>(</a:t>
            </a:r>
            <a:r>
              <a:rPr lang="en-US" sz="1600" dirty="0" err="1" smtClean="0">
                <a:solidFill>
                  <a:prstClr val="white"/>
                </a:solidFill>
                <a:effectLst/>
                <a:latin typeface="Arial" charset="0"/>
              </a:rPr>
              <a:t>Torgesen</a:t>
            </a:r>
            <a:r>
              <a:rPr lang="en-US" sz="1600" dirty="0" smtClean="0">
                <a:solidFill>
                  <a:prstClr val="white"/>
                </a:solidFill>
                <a:effectLst/>
                <a:latin typeface="Arial" charset="0"/>
              </a:rPr>
              <a:t> </a:t>
            </a:r>
            <a:r>
              <a:rPr lang="en-US" sz="1600" dirty="0">
                <a:solidFill>
                  <a:prstClr val="white"/>
                </a:solidFill>
                <a:effectLst/>
                <a:latin typeface="Arial" charset="0"/>
              </a:rPr>
              <a:t>et  al, </a:t>
            </a:r>
            <a:r>
              <a:rPr lang="en-US" sz="1600" dirty="0" smtClean="0">
                <a:solidFill>
                  <a:prstClr val="white"/>
                </a:solidFill>
                <a:effectLst/>
                <a:latin typeface="Arial" charset="0"/>
              </a:rPr>
              <a:t>1999)</a:t>
            </a:r>
            <a:endParaRPr lang="en-US" sz="1600" dirty="0">
              <a:solidFill>
                <a:prstClr val="white"/>
              </a:solidFill>
              <a:effectLst/>
              <a:latin typeface="Arial" charset="0"/>
            </a:endParaRPr>
          </a:p>
        </p:txBody>
      </p:sp>
      <p:sp>
        <p:nvSpPr>
          <p:cNvPr id="16" name="TextBox 15"/>
          <p:cNvSpPr txBox="1"/>
          <p:nvPr/>
        </p:nvSpPr>
        <p:spPr>
          <a:xfrm>
            <a:off x="0" y="1524000"/>
            <a:ext cx="461665" cy="3124200"/>
          </a:xfrm>
          <a:prstGeom prst="rect">
            <a:avLst/>
          </a:prstGeom>
          <a:noFill/>
        </p:spPr>
        <p:txBody>
          <a:bodyPr vert="vert270" wrap="square" rtlCol="0">
            <a:spAutoFit/>
          </a:bodyPr>
          <a:lstStyle/>
          <a:p>
            <a:pPr algn="ctr" fontAlgn="auto">
              <a:spcBef>
                <a:spcPts val="0"/>
              </a:spcBef>
              <a:spcAft>
                <a:spcPts val="0"/>
              </a:spcAft>
            </a:pPr>
            <a:r>
              <a:rPr lang="en-US" sz="1800" b="1" dirty="0" smtClean="0">
                <a:solidFill>
                  <a:prstClr val="white">
                    <a:lumMod val="95000"/>
                  </a:prstClr>
                </a:solidFill>
                <a:effectLst/>
                <a:latin typeface="Arial"/>
              </a:rPr>
              <a:t>Percent </a:t>
            </a:r>
            <a:endParaRPr lang="en-US" sz="1800" b="1" dirty="0">
              <a:solidFill>
                <a:prstClr val="white">
                  <a:lumMod val="95000"/>
                </a:prstClr>
              </a:solidFill>
              <a:effectLst/>
              <a:latin typeface="Arial"/>
            </a:endParaRPr>
          </a:p>
        </p:txBody>
      </p:sp>
      <p:grpSp>
        <p:nvGrpSpPr>
          <p:cNvPr id="3" name="Group 18"/>
          <p:cNvGrpSpPr/>
          <p:nvPr/>
        </p:nvGrpSpPr>
        <p:grpSpPr>
          <a:xfrm>
            <a:off x="6392333" y="1599962"/>
            <a:ext cx="2898987" cy="3657838"/>
            <a:chOff x="6239933" y="2905780"/>
            <a:chExt cx="2898987" cy="3657838"/>
          </a:xfrm>
        </p:grpSpPr>
        <p:sp>
          <p:nvSpPr>
            <p:cNvPr id="12" name="TextBox 11"/>
            <p:cNvSpPr txBox="1"/>
            <p:nvPr/>
          </p:nvSpPr>
          <p:spPr>
            <a:xfrm>
              <a:off x="6820747" y="3471446"/>
              <a:ext cx="2170853" cy="338554"/>
            </a:xfrm>
            <a:prstGeom prst="rect">
              <a:avLst/>
            </a:prstGeom>
            <a:noFill/>
          </p:spPr>
          <p:txBody>
            <a:bodyPr wrap="square" rtlCol="0">
              <a:spAutoFit/>
            </a:bodyPr>
            <a:lstStyle/>
            <a:p>
              <a:pPr fontAlgn="auto">
                <a:spcBef>
                  <a:spcPts val="0"/>
                </a:spcBef>
                <a:spcAft>
                  <a:spcPts val="0"/>
                </a:spcAft>
              </a:pPr>
              <a:r>
                <a:rPr lang="en-US" sz="1600" dirty="0">
                  <a:solidFill>
                    <a:srgbClr val="D4D2D0">
                      <a:lumMod val="40000"/>
                      <a:lumOff val="60000"/>
                    </a:srgbClr>
                  </a:solidFill>
                  <a:effectLst/>
                  <a:latin typeface="Arial"/>
                </a:rPr>
                <a:t>No Treatment Control</a:t>
              </a:r>
            </a:p>
          </p:txBody>
        </p:sp>
        <p:sp>
          <p:nvSpPr>
            <p:cNvPr id="13" name="TextBox 12"/>
            <p:cNvSpPr txBox="1"/>
            <p:nvPr/>
          </p:nvSpPr>
          <p:spPr>
            <a:xfrm>
              <a:off x="6829213" y="4139625"/>
              <a:ext cx="2167467" cy="584775"/>
            </a:xfrm>
            <a:prstGeom prst="rect">
              <a:avLst/>
            </a:prstGeom>
            <a:noFill/>
          </p:spPr>
          <p:txBody>
            <a:bodyPr wrap="square" rtlCol="0">
              <a:spAutoFit/>
            </a:bodyPr>
            <a:lstStyle/>
            <a:p>
              <a:pPr fontAlgn="auto">
                <a:spcBef>
                  <a:spcPts val="0"/>
                </a:spcBef>
                <a:spcAft>
                  <a:spcPts val="0"/>
                </a:spcAft>
              </a:pPr>
              <a:r>
                <a:rPr lang="en-US" sz="1600" dirty="0">
                  <a:solidFill>
                    <a:srgbClr val="D4D2D0">
                      <a:lumMod val="40000"/>
                      <a:lumOff val="60000"/>
                    </a:srgbClr>
                  </a:solidFill>
                  <a:effectLst/>
                  <a:latin typeface="Arial"/>
                </a:rPr>
                <a:t>Regular Classroom </a:t>
              </a:r>
              <a:r>
                <a:rPr lang="en-US" sz="1600" dirty="0" smtClean="0">
                  <a:solidFill>
                    <a:srgbClr val="D4D2D0">
                      <a:lumMod val="40000"/>
                      <a:lumOff val="60000"/>
                    </a:srgbClr>
                  </a:solidFill>
                  <a:effectLst/>
                  <a:latin typeface="Arial"/>
                </a:rPr>
                <a:t>Support </a:t>
              </a:r>
              <a:endParaRPr lang="en-US" sz="1600" dirty="0">
                <a:solidFill>
                  <a:srgbClr val="D4D2D0">
                    <a:lumMod val="40000"/>
                    <a:lumOff val="60000"/>
                  </a:srgbClr>
                </a:solidFill>
                <a:effectLst/>
                <a:latin typeface="Arial"/>
              </a:endParaRPr>
            </a:p>
          </p:txBody>
        </p:sp>
        <p:sp>
          <p:nvSpPr>
            <p:cNvPr id="14" name="TextBox 13"/>
            <p:cNvSpPr txBox="1"/>
            <p:nvPr/>
          </p:nvSpPr>
          <p:spPr>
            <a:xfrm>
              <a:off x="6781800" y="5486400"/>
              <a:ext cx="2357120" cy="1077218"/>
            </a:xfrm>
            <a:prstGeom prst="rect">
              <a:avLst/>
            </a:prstGeom>
            <a:noFill/>
          </p:spPr>
          <p:txBody>
            <a:bodyPr wrap="square" rtlCol="0">
              <a:spAutoFit/>
            </a:bodyPr>
            <a:lstStyle/>
            <a:p>
              <a:pPr fontAlgn="auto">
                <a:spcBef>
                  <a:spcPts val="0"/>
                </a:spcBef>
                <a:spcAft>
                  <a:spcPts val="0"/>
                </a:spcAft>
              </a:pPr>
              <a:r>
                <a:rPr lang="en-US" sz="1600" dirty="0" smtClean="0">
                  <a:solidFill>
                    <a:srgbClr val="D4D2D0">
                      <a:lumMod val="40000"/>
                      <a:lumOff val="60000"/>
                    </a:srgbClr>
                  </a:solidFill>
                  <a:effectLst/>
                  <a:latin typeface="Arial"/>
                </a:rPr>
                <a:t>Currently NOW! Foundations for Speech, Language, Reading and Spelling</a:t>
              </a:r>
              <a:r>
                <a:rPr lang="en-US" sz="1600" baseline="30000" dirty="0">
                  <a:effectLst/>
                </a:rPr>
                <a:t> ®</a:t>
              </a:r>
              <a:endParaRPr lang="en-US" sz="1600" dirty="0">
                <a:solidFill>
                  <a:srgbClr val="D4D2D0">
                    <a:lumMod val="40000"/>
                    <a:lumOff val="60000"/>
                  </a:srgbClr>
                </a:solidFill>
                <a:effectLst/>
                <a:latin typeface="Arial"/>
              </a:endParaRPr>
            </a:p>
          </p:txBody>
        </p:sp>
        <p:sp>
          <p:nvSpPr>
            <p:cNvPr id="15" name="TextBox 14"/>
            <p:cNvSpPr txBox="1"/>
            <p:nvPr/>
          </p:nvSpPr>
          <p:spPr>
            <a:xfrm>
              <a:off x="6820747" y="4800600"/>
              <a:ext cx="2094653" cy="338554"/>
            </a:xfrm>
            <a:prstGeom prst="rect">
              <a:avLst/>
            </a:prstGeom>
            <a:noFill/>
          </p:spPr>
          <p:txBody>
            <a:bodyPr wrap="square" rtlCol="0">
              <a:spAutoFit/>
            </a:bodyPr>
            <a:lstStyle/>
            <a:p>
              <a:pPr fontAlgn="auto">
                <a:spcBef>
                  <a:spcPts val="0"/>
                </a:spcBef>
                <a:spcAft>
                  <a:spcPts val="0"/>
                </a:spcAft>
              </a:pPr>
              <a:r>
                <a:rPr lang="en-US" sz="1600" dirty="0" smtClean="0">
                  <a:solidFill>
                    <a:srgbClr val="D4D2D0">
                      <a:lumMod val="40000"/>
                      <a:lumOff val="60000"/>
                    </a:srgbClr>
                  </a:solidFill>
                  <a:effectLst/>
                  <a:latin typeface="Arial"/>
                </a:rPr>
                <a:t>Explicit Phonics</a:t>
              </a:r>
              <a:endParaRPr lang="en-US" sz="1600" dirty="0">
                <a:solidFill>
                  <a:srgbClr val="D4D2D0">
                    <a:lumMod val="40000"/>
                    <a:lumOff val="60000"/>
                  </a:srgbClr>
                </a:solidFill>
                <a:effectLst/>
                <a:latin typeface="Arial"/>
              </a:endParaRPr>
            </a:p>
          </p:txBody>
        </p:sp>
        <p:sp>
          <p:nvSpPr>
            <p:cNvPr id="18" name="TextBox 17"/>
            <p:cNvSpPr txBox="1"/>
            <p:nvPr/>
          </p:nvSpPr>
          <p:spPr>
            <a:xfrm>
              <a:off x="6239933" y="2905780"/>
              <a:ext cx="2370667" cy="523220"/>
            </a:xfrm>
            <a:prstGeom prst="rect">
              <a:avLst/>
            </a:prstGeom>
            <a:noFill/>
          </p:spPr>
          <p:txBody>
            <a:bodyPr wrap="square" rtlCol="0">
              <a:spAutoFit/>
            </a:bodyPr>
            <a:lstStyle/>
            <a:p>
              <a:pPr fontAlgn="auto">
                <a:spcBef>
                  <a:spcPts val="0"/>
                </a:spcBef>
                <a:spcAft>
                  <a:spcPts val="0"/>
                </a:spcAft>
              </a:pPr>
              <a:r>
                <a:rPr lang="en-US" sz="2800" dirty="0" smtClean="0">
                  <a:solidFill>
                    <a:prstClr val="white"/>
                  </a:solidFill>
                  <a:effectLst/>
                  <a:latin typeface="Franklin Gothic Book"/>
                </a:rPr>
                <a:t>     Groups</a:t>
              </a:r>
              <a:endParaRPr lang="en-US" sz="2800" dirty="0">
                <a:solidFill>
                  <a:prstClr val="white"/>
                </a:solidFill>
                <a:effectLst/>
                <a:latin typeface="Franklin Gothic Book"/>
              </a:endParaRPr>
            </a:p>
          </p:txBody>
        </p:sp>
      </p:grpSp>
    </p:spTree>
    <p:extLst>
      <p:ext uri="{BB962C8B-B14F-4D97-AF65-F5344CB8AC3E}">
        <p14:creationId xmlns:p14="http://schemas.microsoft.com/office/powerpoint/2010/main" val="340806175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76200"/>
            <a:ext cx="8827347" cy="1066800"/>
          </a:xfrm>
        </p:spPr>
        <p:txBody>
          <a:bodyPr>
            <a:normAutofit/>
          </a:bodyPr>
          <a:lstStyle/>
          <a:p>
            <a:r>
              <a:rPr lang="en-US" sz="4000" dirty="0" smtClean="0"/>
              <a:t>Preventing Dyslexia: </a:t>
            </a:r>
            <a:r>
              <a:rPr lang="en-US" sz="2000" dirty="0" smtClean="0"/>
              <a:t>After Treatment - Percent </a:t>
            </a:r>
            <a:r>
              <a:rPr lang="en-US" sz="2000" dirty="0"/>
              <a:t>of children performing </a:t>
            </a:r>
            <a:r>
              <a:rPr lang="en-US" sz="2000" dirty="0" smtClean="0"/>
              <a:t> </a:t>
            </a:r>
            <a:r>
              <a:rPr lang="en-US" sz="2000" b="1" u="sng" dirty="0" smtClean="0"/>
              <a:t>at least 1 S.D</a:t>
            </a:r>
            <a:r>
              <a:rPr lang="en-US" sz="2000" b="1" u="sng" dirty="0"/>
              <a:t>. </a:t>
            </a:r>
            <a:r>
              <a:rPr lang="en-US" sz="2000" b="1" u="sng" dirty="0" smtClean="0"/>
              <a:t>ABOVE  their peers</a:t>
            </a:r>
            <a:r>
              <a:rPr lang="en-US" sz="2000" b="1" dirty="0" smtClean="0"/>
              <a:t> [ </a:t>
            </a:r>
            <a:r>
              <a:rPr lang="en-US" sz="2000" b="1" u="sng" dirty="0" smtClean="0"/>
              <a:t>&gt;</a:t>
            </a:r>
            <a:r>
              <a:rPr lang="en-US" sz="2000" b="1" dirty="0" smtClean="0"/>
              <a:t> 100</a:t>
            </a:r>
            <a:r>
              <a:rPr lang="en-US" sz="2000" dirty="0" smtClean="0"/>
              <a:t> ]</a:t>
            </a:r>
            <a:endParaRPr lang="en-US" sz="4000" dirty="0"/>
          </a:p>
        </p:txBody>
      </p:sp>
      <p:sp>
        <p:nvSpPr>
          <p:cNvPr id="17" name="Text Box 64"/>
          <p:cNvSpPr txBox="1">
            <a:spLocks noChangeArrowheads="1"/>
          </p:cNvSpPr>
          <p:nvPr/>
        </p:nvSpPr>
        <p:spPr bwMode="auto">
          <a:xfrm>
            <a:off x="6121930" y="609600"/>
            <a:ext cx="279347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lnSpc>
                <a:spcPct val="90000"/>
              </a:lnSpc>
              <a:spcBef>
                <a:spcPct val="20000"/>
              </a:spcBef>
              <a:spcAft>
                <a:spcPts val="0"/>
              </a:spcAft>
              <a:buClr>
                <a:srgbClr val="FFFF00"/>
              </a:buClr>
              <a:buFont typeface="Wingdings" pitchFamily="2" charset="2"/>
              <a:buNone/>
            </a:pPr>
            <a:r>
              <a:rPr lang="en-US" sz="1600" dirty="0" smtClean="0">
                <a:solidFill>
                  <a:prstClr val="white"/>
                </a:solidFill>
                <a:effectLst/>
                <a:latin typeface="Arial" charset="0"/>
              </a:rPr>
              <a:t>(</a:t>
            </a:r>
            <a:r>
              <a:rPr lang="en-US" sz="1600" dirty="0" err="1" smtClean="0">
                <a:solidFill>
                  <a:prstClr val="white"/>
                </a:solidFill>
                <a:effectLst/>
                <a:latin typeface="Arial" charset="0"/>
              </a:rPr>
              <a:t>Torgesen</a:t>
            </a:r>
            <a:r>
              <a:rPr lang="en-US" sz="1600" dirty="0" smtClean="0">
                <a:solidFill>
                  <a:prstClr val="white"/>
                </a:solidFill>
                <a:effectLst/>
                <a:latin typeface="Arial" charset="0"/>
              </a:rPr>
              <a:t> </a:t>
            </a:r>
            <a:r>
              <a:rPr lang="en-US" sz="1600" dirty="0">
                <a:solidFill>
                  <a:prstClr val="white"/>
                </a:solidFill>
                <a:effectLst/>
                <a:latin typeface="Arial" charset="0"/>
              </a:rPr>
              <a:t>et  al, </a:t>
            </a:r>
            <a:r>
              <a:rPr lang="en-US" sz="1600" dirty="0" smtClean="0">
                <a:solidFill>
                  <a:prstClr val="white"/>
                </a:solidFill>
                <a:effectLst/>
                <a:latin typeface="Arial" charset="0"/>
              </a:rPr>
              <a:t>1999)</a:t>
            </a:r>
            <a:endParaRPr lang="en-US" sz="1600" dirty="0">
              <a:solidFill>
                <a:prstClr val="white"/>
              </a:solidFill>
              <a:effectLst/>
              <a:latin typeface="Arial" charset="0"/>
            </a:endParaRPr>
          </a:p>
        </p:txBody>
      </p:sp>
      <p:sp>
        <p:nvSpPr>
          <p:cNvPr id="16" name="TextBox 15"/>
          <p:cNvSpPr txBox="1"/>
          <p:nvPr/>
        </p:nvSpPr>
        <p:spPr>
          <a:xfrm>
            <a:off x="457200" y="1600200"/>
            <a:ext cx="430887" cy="3124200"/>
          </a:xfrm>
          <a:prstGeom prst="rect">
            <a:avLst/>
          </a:prstGeom>
          <a:noFill/>
        </p:spPr>
        <p:txBody>
          <a:bodyPr vert="vert270" wrap="square" rtlCol="0">
            <a:spAutoFit/>
          </a:bodyPr>
          <a:lstStyle/>
          <a:p>
            <a:pPr algn="ctr" fontAlgn="auto">
              <a:spcBef>
                <a:spcPts val="0"/>
              </a:spcBef>
              <a:spcAft>
                <a:spcPts val="0"/>
              </a:spcAft>
            </a:pPr>
            <a:r>
              <a:rPr lang="en-US" sz="1600" b="1" dirty="0" smtClean="0">
                <a:solidFill>
                  <a:prstClr val="white">
                    <a:lumMod val="95000"/>
                  </a:prstClr>
                </a:solidFill>
                <a:effectLst/>
                <a:latin typeface="Arial"/>
              </a:rPr>
              <a:t>Percent </a:t>
            </a:r>
            <a:endParaRPr lang="en-US" sz="1600" b="1" dirty="0">
              <a:solidFill>
                <a:prstClr val="white">
                  <a:lumMod val="95000"/>
                </a:prstClr>
              </a:solidFill>
              <a:effectLst/>
              <a:latin typeface="Arial"/>
            </a:endParaRPr>
          </a:p>
        </p:txBody>
      </p:sp>
      <p:grpSp>
        <p:nvGrpSpPr>
          <p:cNvPr id="3" name="Group 18"/>
          <p:cNvGrpSpPr/>
          <p:nvPr/>
        </p:nvGrpSpPr>
        <p:grpSpPr>
          <a:xfrm>
            <a:off x="6468533" y="1752600"/>
            <a:ext cx="2756747" cy="2233374"/>
            <a:chOff x="6239933" y="2905780"/>
            <a:chExt cx="2756747" cy="2233374"/>
          </a:xfrm>
        </p:grpSpPr>
        <p:sp>
          <p:nvSpPr>
            <p:cNvPr id="12" name="TextBox 11"/>
            <p:cNvSpPr txBox="1"/>
            <p:nvPr/>
          </p:nvSpPr>
          <p:spPr>
            <a:xfrm>
              <a:off x="6820747" y="3471446"/>
              <a:ext cx="2170853" cy="338554"/>
            </a:xfrm>
            <a:prstGeom prst="rect">
              <a:avLst/>
            </a:prstGeom>
            <a:noFill/>
          </p:spPr>
          <p:txBody>
            <a:bodyPr wrap="square" rtlCol="0">
              <a:spAutoFit/>
            </a:bodyPr>
            <a:lstStyle/>
            <a:p>
              <a:pPr fontAlgn="auto">
                <a:spcBef>
                  <a:spcPts val="0"/>
                </a:spcBef>
                <a:spcAft>
                  <a:spcPts val="0"/>
                </a:spcAft>
              </a:pPr>
              <a:r>
                <a:rPr lang="en-US" sz="1600" dirty="0">
                  <a:solidFill>
                    <a:srgbClr val="D4D2D0">
                      <a:lumMod val="40000"/>
                      <a:lumOff val="60000"/>
                    </a:srgbClr>
                  </a:solidFill>
                  <a:effectLst/>
                  <a:latin typeface="Arial"/>
                </a:rPr>
                <a:t>No Treatment Control</a:t>
              </a:r>
            </a:p>
          </p:txBody>
        </p:sp>
        <p:sp>
          <p:nvSpPr>
            <p:cNvPr id="13" name="TextBox 12"/>
            <p:cNvSpPr txBox="1"/>
            <p:nvPr/>
          </p:nvSpPr>
          <p:spPr>
            <a:xfrm>
              <a:off x="6829213" y="4139625"/>
              <a:ext cx="2167467" cy="584775"/>
            </a:xfrm>
            <a:prstGeom prst="rect">
              <a:avLst/>
            </a:prstGeom>
            <a:noFill/>
          </p:spPr>
          <p:txBody>
            <a:bodyPr wrap="square" rtlCol="0">
              <a:spAutoFit/>
            </a:bodyPr>
            <a:lstStyle/>
            <a:p>
              <a:pPr fontAlgn="auto">
                <a:spcBef>
                  <a:spcPts val="0"/>
                </a:spcBef>
                <a:spcAft>
                  <a:spcPts val="0"/>
                </a:spcAft>
              </a:pPr>
              <a:r>
                <a:rPr lang="en-US" sz="1600" dirty="0">
                  <a:solidFill>
                    <a:srgbClr val="D4D2D0">
                      <a:lumMod val="40000"/>
                      <a:lumOff val="60000"/>
                    </a:srgbClr>
                  </a:solidFill>
                  <a:effectLst/>
                  <a:latin typeface="Arial"/>
                </a:rPr>
                <a:t>Regular Classroom </a:t>
              </a:r>
              <a:r>
                <a:rPr lang="en-US" sz="1600" dirty="0" smtClean="0">
                  <a:solidFill>
                    <a:srgbClr val="D4D2D0">
                      <a:lumMod val="40000"/>
                      <a:lumOff val="60000"/>
                    </a:srgbClr>
                  </a:solidFill>
                  <a:effectLst/>
                  <a:latin typeface="Arial"/>
                </a:rPr>
                <a:t>Support </a:t>
              </a:r>
              <a:endParaRPr lang="en-US" sz="1600" dirty="0">
                <a:solidFill>
                  <a:srgbClr val="D4D2D0">
                    <a:lumMod val="40000"/>
                    <a:lumOff val="60000"/>
                  </a:srgbClr>
                </a:solidFill>
                <a:effectLst/>
                <a:latin typeface="Arial"/>
              </a:endParaRPr>
            </a:p>
          </p:txBody>
        </p:sp>
        <p:sp>
          <p:nvSpPr>
            <p:cNvPr id="15" name="TextBox 14"/>
            <p:cNvSpPr txBox="1"/>
            <p:nvPr/>
          </p:nvSpPr>
          <p:spPr>
            <a:xfrm>
              <a:off x="6820747" y="4800600"/>
              <a:ext cx="2094653" cy="338554"/>
            </a:xfrm>
            <a:prstGeom prst="rect">
              <a:avLst/>
            </a:prstGeom>
            <a:noFill/>
          </p:spPr>
          <p:txBody>
            <a:bodyPr wrap="square" rtlCol="0">
              <a:spAutoFit/>
            </a:bodyPr>
            <a:lstStyle/>
            <a:p>
              <a:pPr fontAlgn="auto">
                <a:spcBef>
                  <a:spcPts val="0"/>
                </a:spcBef>
                <a:spcAft>
                  <a:spcPts val="0"/>
                </a:spcAft>
              </a:pPr>
              <a:r>
                <a:rPr lang="en-US" sz="1600" dirty="0" smtClean="0">
                  <a:solidFill>
                    <a:srgbClr val="D4D2D0">
                      <a:lumMod val="40000"/>
                      <a:lumOff val="60000"/>
                    </a:srgbClr>
                  </a:solidFill>
                  <a:effectLst/>
                  <a:latin typeface="Arial"/>
                </a:rPr>
                <a:t>Explicit Phonics</a:t>
              </a:r>
              <a:endParaRPr lang="en-US" sz="1600" dirty="0">
                <a:solidFill>
                  <a:srgbClr val="D4D2D0">
                    <a:lumMod val="40000"/>
                    <a:lumOff val="60000"/>
                  </a:srgbClr>
                </a:solidFill>
                <a:effectLst/>
                <a:latin typeface="Arial"/>
              </a:endParaRPr>
            </a:p>
          </p:txBody>
        </p:sp>
        <p:sp>
          <p:nvSpPr>
            <p:cNvPr id="18" name="TextBox 17"/>
            <p:cNvSpPr txBox="1"/>
            <p:nvPr/>
          </p:nvSpPr>
          <p:spPr>
            <a:xfrm>
              <a:off x="6239933" y="2905780"/>
              <a:ext cx="2370667" cy="523220"/>
            </a:xfrm>
            <a:prstGeom prst="rect">
              <a:avLst/>
            </a:prstGeom>
            <a:noFill/>
          </p:spPr>
          <p:txBody>
            <a:bodyPr wrap="square" rtlCol="0">
              <a:spAutoFit/>
            </a:bodyPr>
            <a:lstStyle/>
            <a:p>
              <a:pPr fontAlgn="auto">
                <a:spcBef>
                  <a:spcPts val="0"/>
                </a:spcBef>
                <a:spcAft>
                  <a:spcPts val="0"/>
                </a:spcAft>
              </a:pPr>
              <a:r>
                <a:rPr lang="en-US" sz="2800" dirty="0" smtClean="0">
                  <a:solidFill>
                    <a:prstClr val="white"/>
                  </a:solidFill>
                  <a:effectLst/>
                  <a:latin typeface="Franklin Gothic Book"/>
                </a:rPr>
                <a:t>     Groups</a:t>
              </a:r>
              <a:endParaRPr lang="en-US" sz="2800" dirty="0">
                <a:solidFill>
                  <a:prstClr val="white"/>
                </a:solidFill>
                <a:effectLst/>
                <a:latin typeface="Franklin Gothic Book"/>
              </a:endParaRPr>
            </a:p>
          </p:txBody>
        </p:sp>
      </p:grpSp>
      <p:graphicFrame>
        <p:nvGraphicFramePr>
          <p:cNvPr id="19" name="Chart 18"/>
          <p:cNvGraphicFramePr/>
          <p:nvPr>
            <p:extLst>
              <p:ext uri="{D42A27DB-BD31-4B8C-83A1-F6EECF244321}">
                <p14:modId xmlns:p14="http://schemas.microsoft.com/office/powerpoint/2010/main" val="4117239925"/>
              </p:ext>
            </p:extLst>
          </p:nvPr>
        </p:nvGraphicFramePr>
        <p:xfrm>
          <a:off x="0" y="762000"/>
          <a:ext cx="7404947"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rot="806539">
            <a:off x="1399791" y="5739739"/>
            <a:ext cx="2904067" cy="584775"/>
          </a:xfrm>
          <a:prstGeom prst="rect">
            <a:avLst/>
          </a:prstGeom>
          <a:noFill/>
        </p:spPr>
        <p:txBody>
          <a:bodyPr wrap="square" rtlCol="0">
            <a:spAutoFit/>
          </a:bodyPr>
          <a:lstStyle/>
          <a:p>
            <a:pPr fontAlgn="auto">
              <a:spcBef>
                <a:spcPts val="0"/>
              </a:spcBef>
              <a:spcAft>
                <a:spcPts val="0"/>
              </a:spcAft>
            </a:pPr>
            <a:r>
              <a:rPr lang="en-US" sz="1600" b="1" dirty="0" smtClean="0">
                <a:solidFill>
                  <a:prstClr val="white"/>
                </a:solidFill>
                <a:effectLst/>
                <a:latin typeface="Arial"/>
              </a:rPr>
              <a:t>Woodcock Reading Mastery Test- Revised (WRMT-R)</a:t>
            </a:r>
            <a:endParaRPr lang="en-US" sz="1600" b="1" dirty="0">
              <a:solidFill>
                <a:prstClr val="white"/>
              </a:solidFill>
              <a:effectLst/>
              <a:latin typeface="Arial"/>
            </a:endParaRPr>
          </a:p>
        </p:txBody>
      </p:sp>
      <p:sp>
        <p:nvSpPr>
          <p:cNvPr id="21" name="TextBox 20"/>
          <p:cNvSpPr txBox="1"/>
          <p:nvPr/>
        </p:nvSpPr>
        <p:spPr>
          <a:xfrm>
            <a:off x="7015480" y="4332982"/>
            <a:ext cx="2357120" cy="1077218"/>
          </a:xfrm>
          <a:prstGeom prst="rect">
            <a:avLst/>
          </a:prstGeom>
          <a:noFill/>
        </p:spPr>
        <p:txBody>
          <a:bodyPr wrap="square" rtlCol="0">
            <a:spAutoFit/>
          </a:bodyPr>
          <a:lstStyle/>
          <a:p>
            <a:pPr fontAlgn="auto">
              <a:spcBef>
                <a:spcPts val="0"/>
              </a:spcBef>
              <a:spcAft>
                <a:spcPts val="0"/>
              </a:spcAft>
            </a:pPr>
            <a:r>
              <a:rPr lang="en-US" sz="1600" dirty="0" smtClean="0">
                <a:solidFill>
                  <a:srgbClr val="D4D2D0">
                    <a:lumMod val="40000"/>
                    <a:lumOff val="60000"/>
                  </a:srgbClr>
                </a:solidFill>
                <a:effectLst/>
                <a:latin typeface="Arial"/>
              </a:rPr>
              <a:t>Currently NOW! Foundations for Speech, Language, Reading and Spelling</a:t>
            </a:r>
            <a:r>
              <a:rPr lang="en-US" sz="1600" baseline="30000" dirty="0">
                <a:effectLst/>
              </a:rPr>
              <a:t> ®</a:t>
            </a:r>
            <a:endParaRPr lang="en-US" sz="1600" dirty="0">
              <a:solidFill>
                <a:srgbClr val="D4D2D0">
                  <a:lumMod val="40000"/>
                  <a:lumOff val="60000"/>
                </a:srgbClr>
              </a:solidFill>
              <a:effectLst/>
              <a:latin typeface="Arial"/>
            </a:endParaRPr>
          </a:p>
        </p:txBody>
      </p:sp>
    </p:spTree>
    <p:extLst>
      <p:ext uri="{BB962C8B-B14F-4D97-AF65-F5344CB8AC3E}">
        <p14:creationId xmlns:p14="http://schemas.microsoft.com/office/powerpoint/2010/main" val="340806175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228600"/>
            <a:ext cx="8915400" cy="1219200"/>
          </a:xfrm>
        </p:spPr>
        <p:txBody>
          <a:bodyPr>
            <a:normAutofit/>
          </a:bodyPr>
          <a:lstStyle/>
          <a:p>
            <a:pPr algn="r"/>
            <a:r>
              <a:rPr lang="en-US" sz="3200" dirty="0" smtClean="0"/>
              <a:t>Different referral rates for Special Education  </a:t>
            </a:r>
            <a:endParaRPr lang="en-US" sz="3600" dirty="0" smtClean="0"/>
          </a:p>
        </p:txBody>
      </p:sp>
      <p:sp>
        <p:nvSpPr>
          <p:cNvPr id="2052" name="Text Box 64"/>
          <p:cNvSpPr txBox="1">
            <a:spLocks noChangeArrowheads="1"/>
          </p:cNvSpPr>
          <p:nvPr/>
        </p:nvSpPr>
        <p:spPr bwMode="auto">
          <a:xfrm>
            <a:off x="-76200" y="6604236"/>
            <a:ext cx="4801314" cy="71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Clr>
                <a:srgbClr val="FFFF00"/>
              </a:buClr>
              <a:buFont typeface="Wingdings" pitchFamily="2" charset="2"/>
              <a:buNone/>
            </a:pPr>
            <a:r>
              <a:rPr lang="en-US" sz="1800" dirty="0">
                <a:effectLst/>
                <a:latin typeface="Arial" charset="0"/>
              </a:rPr>
              <a:t>Torgesen et  al, 1999			</a:t>
            </a:r>
          </a:p>
          <a:p>
            <a:pPr eaLnBrk="1" hangingPunct="1"/>
            <a:endParaRPr lang="en-US" dirty="0">
              <a:effectLst/>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1865415861"/>
              </p:ext>
            </p:extLst>
          </p:nvPr>
        </p:nvGraphicFramePr>
        <p:xfrm>
          <a:off x="0" y="1295400"/>
          <a:ext cx="9144000" cy="5116513"/>
        </p:xfrm>
        <a:graphic>
          <a:graphicData uri="http://schemas.openxmlformats.org/presentationml/2006/ole">
            <mc:AlternateContent xmlns:mc="http://schemas.openxmlformats.org/markup-compatibility/2006">
              <mc:Choice xmlns:v="urn:schemas-microsoft-com:vml" Requires="v">
                <p:oleObj spid="_x0000_s1066" name="Worksheet" r:id="rId4" imgW="4953000" imgH="2676615" progId="Excel.Sheet.8">
                  <p:embed/>
                </p:oleObj>
              </mc:Choice>
              <mc:Fallback>
                <p:oleObj name="Worksheet" r:id="rId4" imgW="4953000" imgH="2676615"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511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67"/>
          <p:cNvSpPr txBox="1">
            <a:spLocks noChangeArrowheads="1"/>
          </p:cNvSpPr>
          <p:nvPr/>
        </p:nvSpPr>
        <p:spPr bwMode="auto">
          <a:xfrm>
            <a:off x="7772400" y="52578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None/>
            </a:pPr>
            <a:r>
              <a:rPr lang="en-US" sz="2000" dirty="0" smtClean="0">
                <a:solidFill>
                  <a:srgbClr val="000000"/>
                </a:solidFill>
                <a:effectLst/>
              </a:rPr>
              <a:t>*p&lt;.</a:t>
            </a:r>
            <a:r>
              <a:rPr lang="en-US" sz="2000" dirty="0">
                <a:solidFill>
                  <a:srgbClr val="000000"/>
                </a:solidFill>
                <a:effectLst/>
              </a:rPr>
              <a:t>01</a:t>
            </a:r>
          </a:p>
        </p:txBody>
      </p:sp>
    </p:spTree>
    <p:extLst>
      <p:ext uri="{BB962C8B-B14F-4D97-AF65-F5344CB8AC3E}">
        <p14:creationId xmlns:p14="http://schemas.microsoft.com/office/powerpoint/2010/main" val="42523496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8229600" cy="1143000"/>
          </a:xfrm>
        </p:spPr>
        <p:txBody>
          <a:bodyPr/>
          <a:lstStyle/>
          <a:p>
            <a:r>
              <a:rPr lang="en-US" dirty="0" smtClean="0"/>
              <a:t>Prevention of Dyslexia?</a:t>
            </a:r>
            <a:endParaRPr lang="en-US" dirty="0"/>
          </a:p>
        </p:txBody>
      </p:sp>
      <p:sp>
        <p:nvSpPr>
          <p:cNvPr id="7" name="Content Placeholder 6"/>
          <p:cNvSpPr>
            <a:spLocks noGrp="1"/>
          </p:cNvSpPr>
          <p:nvPr>
            <p:ph idx="1"/>
          </p:nvPr>
        </p:nvSpPr>
        <p:spPr>
          <a:xfrm>
            <a:off x="914400" y="1143000"/>
            <a:ext cx="8229600" cy="4191000"/>
          </a:xfrm>
        </p:spPr>
        <p:txBody>
          <a:bodyPr>
            <a:normAutofit/>
          </a:bodyPr>
          <a:lstStyle/>
          <a:p>
            <a:r>
              <a:rPr lang="en-US" dirty="0" smtClean="0"/>
              <a:t>“…the PASP treatment [currently NOW! Foundations program], as delivered in this study, was relatively ineffective in normalizing the phonetic reading skills of approximately 2.4% of children in the total population [180] from which our treatment sample (the bottom 10%) [of ~1,854 children] was selected.” </a:t>
            </a:r>
          </a:p>
          <a:p>
            <a:r>
              <a:rPr lang="en-US" dirty="0" smtClean="0"/>
              <a:t>How many classroom teachers would be disappointed if only </a:t>
            </a:r>
            <a:r>
              <a:rPr lang="en-US" u="sng" dirty="0" smtClean="0"/>
              <a:t>97.6% of their students were reading in the “average” range or above</a:t>
            </a:r>
            <a:r>
              <a:rPr lang="en-US" dirty="0" smtClean="0"/>
              <a:t>? </a:t>
            </a:r>
            <a:endParaRPr lang="en-US" dirty="0"/>
          </a:p>
        </p:txBody>
      </p:sp>
      <p:sp>
        <p:nvSpPr>
          <p:cNvPr id="9" name="Text Box 12"/>
          <p:cNvSpPr txBox="1">
            <a:spLocks noChangeArrowheads="1"/>
          </p:cNvSpPr>
          <p:nvPr/>
        </p:nvSpPr>
        <p:spPr bwMode="auto">
          <a:xfrm>
            <a:off x="2057400" y="6248400"/>
            <a:ext cx="6934200" cy="369332"/>
          </a:xfrm>
          <a:prstGeom prst="rect">
            <a:avLst/>
          </a:prstGeom>
          <a:noFill/>
          <a:ln w="9525">
            <a:noFill/>
            <a:miter lim="800000"/>
            <a:headEnd/>
            <a:tailEnd/>
          </a:ln>
        </p:spPr>
        <p:txBody>
          <a:bodyPr wrap="square">
            <a:spAutoFit/>
          </a:bodyPr>
          <a:lstStyle/>
          <a:p>
            <a:pPr>
              <a:spcBef>
                <a:spcPct val="0"/>
              </a:spcBef>
              <a:buClrTx/>
              <a:buSzTx/>
              <a:buFontTx/>
              <a:buNone/>
            </a:pPr>
            <a:r>
              <a:rPr lang="en-US" sz="1800" dirty="0" smtClean="0">
                <a:solidFill>
                  <a:srgbClr val="FFFFFF"/>
                </a:solidFill>
                <a:effectLst/>
                <a:latin typeface="+mj-lt"/>
              </a:rPr>
              <a:t>(Torgesen, Wagner &amp; Rashotte, 1997; Torgesen, et al., 1999)</a:t>
            </a:r>
            <a:endParaRPr lang="en-US" sz="1800" dirty="0">
              <a:solidFill>
                <a:srgbClr val="FFFFFF"/>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990600" y="76200"/>
            <a:ext cx="7391400" cy="1143000"/>
          </a:xfrm>
        </p:spPr>
        <p:txBody>
          <a:bodyPr/>
          <a:lstStyle/>
          <a:p>
            <a:r>
              <a:rPr lang="en-US" dirty="0">
                <a:solidFill>
                  <a:srgbClr val="FFFF00"/>
                </a:solidFill>
              </a:rPr>
              <a:t>PREVENTION STUDY OUTCOME</a:t>
            </a:r>
          </a:p>
        </p:txBody>
      </p:sp>
      <p:sp>
        <p:nvSpPr>
          <p:cNvPr id="449539" name="Rectangle 3"/>
          <p:cNvSpPr>
            <a:spLocks noChangeArrowheads="1"/>
          </p:cNvSpPr>
          <p:nvPr/>
        </p:nvSpPr>
        <p:spPr bwMode="auto">
          <a:xfrm>
            <a:off x="990600" y="1219200"/>
            <a:ext cx="8001000" cy="4832092"/>
          </a:xfrm>
          <a:prstGeom prst="rect">
            <a:avLst/>
          </a:prstGeom>
          <a:noFill/>
          <a:ln w="9525">
            <a:noFill/>
            <a:miter lim="800000"/>
            <a:headEnd/>
            <a:tailEnd/>
          </a:ln>
          <a:effectLst/>
        </p:spPr>
        <p:txBody>
          <a:bodyPr wrap="square">
            <a:spAutoFit/>
          </a:bodyPr>
          <a:lstStyle/>
          <a:p>
            <a:pPr marL="457200" indent="-457200">
              <a:spcBef>
                <a:spcPct val="50000"/>
              </a:spcBef>
              <a:buClr>
                <a:srgbClr val="FFFFFF"/>
              </a:buClr>
              <a:buFont typeface="Wingdings" pitchFamily="2" charset="2"/>
              <a:buChar char="Ø"/>
            </a:pPr>
            <a:r>
              <a:rPr lang="en-US" b="1" dirty="0">
                <a:solidFill>
                  <a:srgbClr val="FFFFFF"/>
                </a:solidFill>
                <a:latin typeface="Arial" pitchFamily="34" charset="0"/>
              </a:rPr>
              <a:t>ONLY </a:t>
            </a:r>
            <a:r>
              <a:rPr lang="en-US" b="1" dirty="0" smtClean="0">
                <a:solidFill>
                  <a:srgbClr val="FFFFFF"/>
                </a:solidFill>
                <a:latin typeface="Arial" pitchFamily="34" charset="0"/>
              </a:rPr>
              <a:t>PASP (NOW! Foundations program) </a:t>
            </a:r>
            <a:r>
              <a:rPr lang="en-US" b="1" dirty="0">
                <a:solidFill>
                  <a:srgbClr val="FFFFFF"/>
                </a:solidFill>
                <a:latin typeface="Arial" pitchFamily="34" charset="0"/>
              </a:rPr>
              <a:t>YIELDED SIGNIFICANT  </a:t>
            </a:r>
            <a:r>
              <a:rPr lang="en-US" b="1" dirty="0" smtClean="0">
                <a:solidFill>
                  <a:srgbClr val="FFFFFF"/>
                </a:solidFill>
                <a:latin typeface="Arial" pitchFamily="34" charset="0"/>
              </a:rPr>
              <a:t>GAINS in PHONOLOGICAL </a:t>
            </a:r>
            <a:r>
              <a:rPr lang="en-US" b="1" dirty="0">
                <a:solidFill>
                  <a:srgbClr val="FFFFFF"/>
                </a:solidFill>
                <a:latin typeface="Arial" pitchFamily="34" charset="0"/>
              </a:rPr>
              <a:t>AWARENESS &amp; </a:t>
            </a:r>
            <a:r>
              <a:rPr lang="en-US" b="1" dirty="0" smtClean="0">
                <a:solidFill>
                  <a:srgbClr val="FFFFFF"/>
                </a:solidFill>
                <a:latin typeface="Arial" pitchFamily="34" charset="0"/>
              </a:rPr>
              <a:t>READING</a:t>
            </a:r>
            <a:endParaRPr lang="en-US" b="1" dirty="0">
              <a:solidFill>
                <a:srgbClr val="FFFFFF"/>
              </a:solidFill>
              <a:latin typeface="Arial" pitchFamily="34" charset="0"/>
            </a:endParaRPr>
          </a:p>
          <a:p>
            <a:pPr marL="457200" indent="-457200">
              <a:spcBef>
                <a:spcPct val="50000"/>
              </a:spcBef>
              <a:buClr>
                <a:srgbClr val="FFFFFF"/>
              </a:buClr>
              <a:buFont typeface="Wingdings" pitchFamily="2" charset="2"/>
              <a:buChar char="Ø"/>
            </a:pPr>
            <a:r>
              <a:rPr lang="en-US" b="1" dirty="0">
                <a:solidFill>
                  <a:srgbClr val="FFFFFF"/>
                </a:solidFill>
                <a:latin typeface="Arial" pitchFamily="34" charset="0"/>
              </a:rPr>
              <a:t>END OF </a:t>
            </a:r>
            <a:r>
              <a:rPr lang="en-US" b="1" dirty="0" err="1">
                <a:solidFill>
                  <a:srgbClr val="FFFFFF"/>
                </a:solidFill>
                <a:latin typeface="Arial" pitchFamily="34" charset="0"/>
              </a:rPr>
              <a:t>2ND</a:t>
            </a:r>
            <a:r>
              <a:rPr lang="en-US" b="1" dirty="0">
                <a:solidFill>
                  <a:srgbClr val="FFFFFF"/>
                </a:solidFill>
                <a:latin typeface="Arial" pitchFamily="34" charset="0"/>
              </a:rPr>
              <a:t> GRADE: </a:t>
            </a:r>
            <a:r>
              <a:rPr lang="en-US" b="1" dirty="0" err="1" smtClean="0">
                <a:solidFill>
                  <a:srgbClr val="FFFFFF"/>
                </a:solidFill>
                <a:latin typeface="Arial" pitchFamily="34" charset="0"/>
              </a:rPr>
              <a:t>PASP</a:t>
            </a:r>
            <a:r>
              <a:rPr lang="en-US" b="1" dirty="0" smtClean="0">
                <a:solidFill>
                  <a:srgbClr val="FFFFFF"/>
                </a:solidFill>
                <a:latin typeface="Arial" pitchFamily="34" charset="0"/>
              </a:rPr>
              <a:t> group was at </a:t>
            </a:r>
            <a:r>
              <a:rPr lang="en-US" b="1" dirty="0" err="1" smtClean="0">
                <a:solidFill>
                  <a:srgbClr val="FFFFFF"/>
                </a:solidFill>
                <a:latin typeface="Arial" pitchFamily="34" charset="0"/>
              </a:rPr>
              <a:t>50TH</a:t>
            </a:r>
            <a:r>
              <a:rPr lang="en-US" b="1" dirty="0" smtClean="0">
                <a:solidFill>
                  <a:srgbClr val="FFFFFF"/>
                </a:solidFill>
                <a:latin typeface="Arial" pitchFamily="34" charset="0"/>
              </a:rPr>
              <a:t> </a:t>
            </a:r>
            <a:r>
              <a:rPr lang="en-US" b="1" dirty="0">
                <a:solidFill>
                  <a:srgbClr val="FFFFFF"/>
                </a:solidFill>
                <a:latin typeface="Arial" pitchFamily="34" charset="0"/>
              </a:rPr>
              <a:t>%ILE </a:t>
            </a:r>
            <a:r>
              <a:rPr lang="en-US" b="1" dirty="0" smtClean="0">
                <a:solidFill>
                  <a:srgbClr val="FFFFFF"/>
                </a:solidFill>
                <a:latin typeface="Arial" pitchFamily="34" charset="0"/>
              </a:rPr>
              <a:t>in WORD </a:t>
            </a:r>
            <a:r>
              <a:rPr lang="en-US" b="1" dirty="0">
                <a:solidFill>
                  <a:srgbClr val="FFFFFF"/>
                </a:solidFill>
                <a:latin typeface="Arial" pitchFamily="34" charset="0"/>
              </a:rPr>
              <a:t>READING SKILLS (ACCURACY AND FLUENCY).</a:t>
            </a:r>
          </a:p>
          <a:p>
            <a:pPr marL="457200" indent="-457200">
              <a:spcBef>
                <a:spcPct val="50000"/>
              </a:spcBef>
              <a:buClr>
                <a:srgbClr val="FFFFFF"/>
              </a:buClr>
              <a:buFont typeface="Wingdings" pitchFamily="2" charset="2"/>
              <a:buChar char="Ø"/>
            </a:pPr>
            <a:r>
              <a:rPr lang="en-US" b="1" dirty="0" smtClean="0">
                <a:solidFill>
                  <a:srgbClr val="FFFFFF"/>
                </a:solidFill>
                <a:latin typeface="Arial" pitchFamily="34" charset="0"/>
              </a:rPr>
              <a:t>OTHER Groups were no better than the no treatment control group</a:t>
            </a:r>
            <a:endParaRPr lang="en-US" b="1" dirty="0">
              <a:solidFill>
                <a:srgbClr val="FFFFFF"/>
              </a:solidFill>
              <a:latin typeface="Arial" pitchFamily="34" charset="0"/>
            </a:endParaRPr>
          </a:p>
          <a:p>
            <a:pPr marL="457200" indent="-457200">
              <a:spcBef>
                <a:spcPct val="50000"/>
              </a:spcBef>
              <a:buClr>
                <a:srgbClr val="FFFFFF"/>
              </a:buClr>
            </a:pPr>
            <a:r>
              <a:rPr lang="en-US" b="1" dirty="0">
                <a:solidFill>
                  <a:srgbClr val="FFFFFF"/>
                </a:solidFill>
                <a:latin typeface="Arial" pitchFamily="34" charset="0"/>
              </a:rPr>
              <a:t>BEST PREDICTORS OF GROWTH IN READING: </a:t>
            </a:r>
          </a:p>
          <a:p>
            <a:pPr marL="457200" indent="-457200">
              <a:spcBef>
                <a:spcPct val="50000"/>
              </a:spcBef>
              <a:buClr>
                <a:srgbClr val="FFFFFF"/>
              </a:buClr>
              <a:buFont typeface="Wingdings" pitchFamily="2" charset="2"/>
              <a:buAutoNum type="arabicPeriod"/>
            </a:pPr>
            <a:r>
              <a:rPr lang="en-US" b="1" dirty="0">
                <a:solidFill>
                  <a:srgbClr val="FFFFFF"/>
                </a:solidFill>
                <a:latin typeface="Arial" pitchFamily="34" charset="0"/>
              </a:rPr>
              <a:t>ATTENTION / BEHAVIOR</a:t>
            </a:r>
          </a:p>
          <a:p>
            <a:pPr marL="457200" indent="-457200">
              <a:spcBef>
                <a:spcPct val="50000"/>
              </a:spcBef>
              <a:buClr>
                <a:srgbClr val="FFFFFF"/>
              </a:buClr>
              <a:buFont typeface="Wingdings" pitchFamily="2" charset="2"/>
              <a:buAutoNum type="arabicPeriod"/>
            </a:pPr>
            <a:r>
              <a:rPr lang="en-US" b="1" dirty="0">
                <a:solidFill>
                  <a:srgbClr val="FFFFFF"/>
                </a:solidFill>
                <a:latin typeface="Arial" pitchFamily="34" charset="0"/>
              </a:rPr>
              <a:t>HOME BACKGROUND </a:t>
            </a:r>
          </a:p>
          <a:p>
            <a:pPr marL="457200" indent="-457200">
              <a:spcBef>
                <a:spcPct val="50000"/>
              </a:spcBef>
              <a:buClr>
                <a:srgbClr val="FFFFFF"/>
              </a:buClr>
              <a:buFont typeface="Wingdings" pitchFamily="2" charset="2"/>
              <a:buAutoNum type="arabicPeriod"/>
            </a:pPr>
            <a:r>
              <a:rPr lang="en-US" b="1" dirty="0">
                <a:solidFill>
                  <a:srgbClr val="FFFFFF"/>
                </a:solidFill>
                <a:latin typeface="Arial" pitchFamily="34" charset="0"/>
              </a:rPr>
              <a:t>PHONOLOGICAL AWARENESS</a:t>
            </a:r>
            <a:endParaRPr lang="en-US" b="1" dirty="0">
              <a:solidFill>
                <a:srgbClr val="FFFFFF"/>
              </a:solidFill>
              <a:latin typeface="Arial Black"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Develops First, Speaking or Reading &amp; Writing Skills?</a:t>
            </a:r>
            <a:endParaRPr lang="en-US" dirty="0"/>
          </a:p>
        </p:txBody>
      </p:sp>
      <p:sp>
        <p:nvSpPr>
          <p:cNvPr id="3" name="Content Placeholder 2"/>
          <p:cNvSpPr>
            <a:spLocks noGrp="1"/>
          </p:cNvSpPr>
          <p:nvPr>
            <p:ph idx="1"/>
          </p:nvPr>
        </p:nvSpPr>
        <p:spPr/>
        <p:txBody>
          <a:bodyPr/>
          <a:lstStyle/>
          <a:p>
            <a:r>
              <a:rPr lang="en-US" dirty="0" smtClean="0"/>
              <a:t>If spoken language develops first and phonological processing deficits are identifiable in speaking skills, then why do most educational treatments begin instruction with written language tasks, like reading and spelling?  </a:t>
            </a:r>
          </a:p>
          <a:p>
            <a:r>
              <a:rPr lang="en-US" dirty="0" smtClean="0"/>
              <a:t>Could treatment begin with spoken language skills first? </a:t>
            </a:r>
          </a:p>
          <a:p>
            <a:r>
              <a:rPr lang="en-US" dirty="0" smtClean="0"/>
              <a:t>Stay tuned…..more on this tomorrow @ 2:15 pm.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429000"/>
          </a:xfrm>
        </p:spPr>
        <p:txBody>
          <a:bodyPr/>
          <a:lstStyle/>
          <a:p>
            <a:pPr algn="ctr"/>
            <a:r>
              <a:rPr lang="en-US" dirty="0" smtClean="0"/>
              <a:t>Thank you for your time, interest and questions</a:t>
            </a:r>
            <a:br>
              <a:rPr lang="en-US" dirty="0" smtClean="0"/>
            </a:br>
            <a:r>
              <a:rPr lang="en-US" dirty="0" smtClean="0"/>
              <a:t/>
            </a:r>
            <a:br>
              <a:rPr lang="en-US" dirty="0" smtClean="0"/>
            </a:br>
            <a:r>
              <a:rPr lang="en-US" dirty="0" smtClean="0"/>
              <a:t>Tim Conway, Ph.D.</a:t>
            </a:r>
            <a:br>
              <a:rPr lang="en-US" dirty="0" smtClean="0"/>
            </a:br>
            <a:r>
              <a:rPr lang="en-US" dirty="0" smtClean="0"/>
              <a:t/>
            </a:r>
            <a:br>
              <a:rPr lang="en-US" dirty="0" smtClean="0"/>
            </a:br>
            <a:r>
              <a:rPr lang="en-US" dirty="0" err="1" smtClean="0"/>
              <a:t>twc@morriscenters.com</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or Myth about Dyslexia? </a:t>
            </a:r>
            <a:endParaRPr lang="en-US" dirty="0"/>
          </a:p>
        </p:txBody>
      </p:sp>
      <p:sp>
        <p:nvSpPr>
          <p:cNvPr id="3" name="Content Placeholder 2"/>
          <p:cNvSpPr>
            <a:spLocks noGrp="1"/>
          </p:cNvSpPr>
          <p:nvPr>
            <p:ph idx="1"/>
          </p:nvPr>
        </p:nvSpPr>
        <p:spPr/>
        <p:txBody>
          <a:bodyPr/>
          <a:lstStyle/>
          <a:p>
            <a:r>
              <a:rPr lang="en-US" dirty="0" smtClean="0"/>
              <a:t>Words “swim” on the page and this is the primary difficulty that makes it hard for individuals with dyslexia to read. </a:t>
            </a:r>
          </a:p>
          <a:p>
            <a:pPr lvl="1"/>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1289050" y="266700"/>
            <a:ext cx="6908800" cy="1143000"/>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18787" name="Rectangle 3"/>
          <p:cNvSpPr>
            <a:spLocks noChangeArrowheads="1"/>
          </p:cNvSpPr>
          <p:nvPr/>
        </p:nvSpPr>
        <p:spPr bwMode="auto">
          <a:xfrm>
            <a:off x="457200" y="838200"/>
            <a:ext cx="8686800" cy="5791200"/>
          </a:xfrm>
          <a:prstGeom prst="rect">
            <a:avLst/>
          </a:prstGeom>
          <a:noFill/>
          <a:ln w="12700">
            <a:noFill/>
            <a:miter lim="800000"/>
            <a:headEnd/>
            <a:tailEnd/>
          </a:ln>
          <a:effectLst/>
        </p:spPr>
        <p:txBody>
          <a:bodyPr lIns="90488" tIns="44450" rIns="90488" bIns="44450"/>
          <a:lstStyle/>
          <a:p>
            <a:pPr marL="342900" indent="-342900" algn="ctr">
              <a:defRPr/>
            </a:pPr>
            <a:r>
              <a:rPr lang="en-US" sz="2800" dirty="0">
                <a:solidFill>
                  <a:srgbClr val="FFFFFF"/>
                </a:solidFill>
              </a:rPr>
              <a:t>Alexia = an acquired reading disorder </a:t>
            </a:r>
          </a:p>
          <a:p>
            <a:pPr marL="342900" indent="-342900" algn="ctr">
              <a:defRPr/>
            </a:pPr>
            <a:r>
              <a:rPr lang="en-US" sz="1800" b="0" dirty="0">
                <a:solidFill>
                  <a:srgbClr val="FFFFFF"/>
                </a:solidFill>
                <a:effectLst>
                  <a:outerShdw blurRad="38100" dist="38100" dir="2700000" algn="tl">
                    <a:srgbClr val="000000"/>
                  </a:outerShdw>
                </a:effectLst>
              </a:rPr>
              <a:t>(see B. </a:t>
            </a:r>
            <a:r>
              <a:rPr lang="en-US" sz="1800" b="0" dirty="0" err="1">
                <a:solidFill>
                  <a:srgbClr val="FFFFFF"/>
                </a:solidFill>
                <a:effectLst>
                  <a:outerShdw blurRad="38100" dist="38100" dir="2700000" algn="tl">
                    <a:srgbClr val="000000"/>
                  </a:outerShdw>
                </a:effectLst>
              </a:rPr>
              <a:t>Coslett</a:t>
            </a:r>
            <a:r>
              <a:rPr lang="en-US" sz="1800" b="0" dirty="0">
                <a:solidFill>
                  <a:srgbClr val="FFFFFF"/>
                </a:solidFill>
                <a:effectLst>
                  <a:outerShdw blurRad="38100" dist="38100" dir="2700000" algn="tl">
                    <a:srgbClr val="000000"/>
                  </a:outerShdw>
                </a:effectLst>
              </a:rPr>
              <a:t> Chapter in </a:t>
            </a:r>
            <a:r>
              <a:rPr lang="en-US" sz="1800" b="0" i="1" dirty="0">
                <a:solidFill>
                  <a:srgbClr val="FFFFFF"/>
                </a:solidFill>
                <a:effectLst>
                  <a:outerShdw blurRad="38100" dist="38100" dir="2700000" algn="tl">
                    <a:srgbClr val="000000"/>
                  </a:outerShdw>
                </a:effectLst>
              </a:rPr>
              <a:t>Clinical Neuropsychology, 4</a:t>
            </a:r>
            <a:r>
              <a:rPr lang="en-US" sz="1800" b="0" i="1" baseline="30000" dirty="0">
                <a:solidFill>
                  <a:srgbClr val="FFFFFF"/>
                </a:solidFill>
                <a:effectLst>
                  <a:outerShdw blurRad="38100" dist="38100" dir="2700000" algn="tl">
                    <a:srgbClr val="000000"/>
                  </a:outerShdw>
                </a:effectLst>
              </a:rPr>
              <a:t>th</a:t>
            </a:r>
            <a:r>
              <a:rPr lang="en-US" sz="1800" b="0" i="1" dirty="0">
                <a:solidFill>
                  <a:srgbClr val="FFFFFF"/>
                </a:solidFill>
                <a:effectLst>
                  <a:outerShdw blurRad="38100" dist="38100" dir="2700000" algn="tl">
                    <a:srgbClr val="000000"/>
                  </a:outerShdw>
                </a:effectLst>
              </a:rPr>
              <a:t> Ed</a:t>
            </a:r>
            <a:r>
              <a:rPr lang="en-US" sz="1800" b="0" dirty="0">
                <a:solidFill>
                  <a:srgbClr val="FFFFFF"/>
                </a:solidFill>
                <a:effectLst>
                  <a:outerShdw blurRad="38100" dist="38100" dir="2700000" algn="tl">
                    <a:srgbClr val="000000"/>
                  </a:outerShdw>
                </a:effectLst>
              </a:rPr>
              <a:t>)</a:t>
            </a:r>
          </a:p>
          <a:p>
            <a:pPr marL="342900" indent="-342900">
              <a:defRPr/>
            </a:pPr>
            <a:endParaRPr lang="en-US" sz="1800" dirty="0">
              <a:solidFill>
                <a:srgbClr val="FFFFFF"/>
              </a:solidFill>
              <a:effectLst>
                <a:outerShdw blurRad="38100" dist="38100" dir="2700000" algn="tl">
                  <a:srgbClr val="000000"/>
                </a:outerShdw>
              </a:effectLst>
            </a:endParaRPr>
          </a:p>
          <a:p>
            <a:pPr marL="914400" lvl="1" indent="-457200">
              <a:buFont typeface="+mj-lt"/>
              <a:buAutoNum type="arabicPeriod"/>
              <a:defRPr/>
            </a:pPr>
            <a:r>
              <a:rPr lang="en-US" u="sng" dirty="0">
                <a:solidFill>
                  <a:srgbClr val="FFFFFF"/>
                </a:solidFill>
                <a:effectLst>
                  <a:outerShdw blurRad="38100" dist="38100" dir="2700000" algn="tl">
                    <a:srgbClr val="000000"/>
                  </a:outerShdw>
                </a:effectLst>
              </a:rPr>
              <a:t>Phonological Alexia</a:t>
            </a:r>
            <a:r>
              <a:rPr lang="en-US" sz="2200" u="sng" dirty="0">
                <a:solidFill>
                  <a:srgbClr val="FFFFFF"/>
                </a:solidFill>
                <a:effectLst>
                  <a:outerShdw blurRad="38100" dist="38100" dir="2700000" algn="tl">
                    <a:srgbClr val="000000"/>
                  </a:outerShdw>
                </a:effectLst>
              </a:rPr>
              <a:t> </a:t>
            </a:r>
          </a:p>
          <a:p>
            <a:pPr marL="1143000" lvl="2" indent="-228600">
              <a:buFont typeface="Wingdings" pitchFamily="2" charset="2"/>
              <a:buChar char="Ø"/>
              <a:defRPr/>
            </a:pPr>
            <a:r>
              <a:rPr lang="en-US" sz="2000" b="0" dirty="0">
                <a:solidFill>
                  <a:srgbClr val="FFFFFF"/>
                </a:solidFill>
                <a:effectLst>
                  <a:outerShdw blurRad="38100" dist="38100" dir="2700000" algn="tl">
                    <a:srgbClr val="000000"/>
                  </a:outerShdw>
                </a:effectLst>
              </a:rPr>
              <a:t>misread </a:t>
            </a:r>
            <a:r>
              <a:rPr lang="en-US" sz="2000" b="0" dirty="0" err="1">
                <a:solidFill>
                  <a:srgbClr val="FFFFFF"/>
                </a:solidFill>
                <a:effectLst>
                  <a:outerShdw blurRad="38100" dist="38100" dir="2700000" algn="tl">
                    <a:srgbClr val="000000"/>
                  </a:outerShdw>
                </a:effectLst>
              </a:rPr>
              <a:t>pseudowords</a:t>
            </a:r>
            <a:r>
              <a:rPr lang="en-US" sz="2000" b="0" dirty="0">
                <a:solidFill>
                  <a:srgbClr val="FFFFFF"/>
                </a:solidFill>
                <a:effectLst>
                  <a:outerShdw blurRad="38100" dist="38100" dir="2700000" algn="tl">
                    <a:srgbClr val="000000"/>
                  </a:outerShdw>
                </a:effectLst>
              </a:rPr>
              <a:t> or novel real words.</a:t>
            </a:r>
          </a:p>
          <a:p>
            <a:pPr marL="1143000" lvl="2" indent="-228600">
              <a:defRPr/>
            </a:pPr>
            <a:endParaRPr lang="en-US" sz="2000" b="0" dirty="0">
              <a:solidFill>
                <a:srgbClr val="FFFFFF"/>
              </a:solidFill>
              <a:effectLst>
                <a:outerShdw blurRad="38100" dist="38100" dir="2700000" algn="tl">
                  <a:srgbClr val="000000"/>
                </a:outerShdw>
              </a:effectLst>
            </a:endParaRPr>
          </a:p>
          <a:p>
            <a:pPr marL="914400" lvl="1" indent="-457200">
              <a:buFont typeface="+mj-lt"/>
              <a:buAutoNum type="arabicPeriod"/>
              <a:defRPr/>
            </a:pPr>
            <a:r>
              <a:rPr lang="en-US" dirty="0">
                <a:solidFill>
                  <a:srgbClr val="FFFFFF"/>
                </a:solidFill>
                <a:effectLst>
                  <a:outerShdw blurRad="38100" dist="38100" dir="2700000" algn="tl">
                    <a:srgbClr val="000000"/>
                  </a:outerShdw>
                </a:effectLst>
              </a:rPr>
              <a:t>Deep Alexia </a:t>
            </a:r>
          </a:p>
          <a:p>
            <a:pPr marL="1143000" lvl="2" indent="-228600">
              <a:buFont typeface="Wingdings" pitchFamily="2" charset="2"/>
              <a:buChar char="Ø"/>
              <a:defRPr/>
            </a:pPr>
            <a:r>
              <a:rPr lang="en-US" sz="2000" b="0" dirty="0">
                <a:solidFill>
                  <a:srgbClr val="FFFFFF"/>
                </a:solidFill>
                <a:effectLst>
                  <a:outerShdw blurRad="38100" dist="38100" dir="2700000" algn="tl">
                    <a:srgbClr val="000000"/>
                  </a:outerShdw>
                </a:effectLst>
              </a:rPr>
              <a:t>Same as phonological, but with semantic paraphasias, e.g. says “duck” when reading the word swan. </a:t>
            </a:r>
          </a:p>
          <a:p>
            <a:pPr marL="1143000" lvl="2" indent="-228600">
              <a:defRPr/>
            </a:pPr>
            <a:endParaRPr lang="en-US" sz="2000" b="0" dirty="0">
              <a:solidFill>
                <a:srgbClr val="FFFFFF"/>
              </a:solidFill>
              <a:effectLst>
                <a:outerShdw blurRad="38100" dist="38100" dir="2700000" algn="tl">
                  <a:srgbClr val="000000"/>
                </a:outerShdw>
              </a:effectLst>
            </a:endParaRPr>
          </a:p>
          <a:p>
            <a:pPr marL="914400" lvl="1" indent="-457200">
              <a:buFont typeface="+mj-lt"/>
              <a:buAutoNum type="arabicPeriod"/>
              <a:defRPr/>
            </a:pPr>
            <a:r>
              <a:rPr lang="en-US" dirty="0">
                <a:solidFill>
                  <a:srgbClr val="FFFFFF"/>
                </a:solidFill>
                <a:effectLst>
                  <a:outerShdw blurRad="38100" dist="38100" dir="2700000" algn="tl">
                    <a:srgbClr val="000000"/>
                  </a:outerShdw>
                </a:effectLst>
              </a:rPr>
              <a:t>Surface Alexia </a:t>
            </a:r>
          </a:p>
          <a:p>
            <a:pPr marL="1143000" lvl="2" indent="-228600">
              <a:buFont typeface="Wingdings" pitchFamily="2" charset="2"/>
              <a:buChar char="Ø"/>
              <a:defRPr/>
            </a:pPr>
            <a:r>
              <a:rPr lang="en-US" sz="2000" b="0" dirty="0">
                <a:solidFill>
                  <a:srgbClr val="FFFFFF"/>
                </a:solidFill>
                <a:effectLst>
                  <a:outerShdw blurRad="38100" dist="38100" dir="2700000" algn="tl">
                    <a:srgbClr val="000000"/>
                  </a:outerShdw>
                </a:effectLst>
              </a:rPr>
              <a:t>misread sight words or words that can not be sounded out, e.g. yacht. </a:t>
            </a:r>
          </a:p>
          <a:p>
            <a:pPr marL="1143000" lvl="2" indent="-228600">
              <a:defRPr/>
            </a:pPr>
            <a:endParaRPr lang="en-US" sz="2000" b="0" dirty="0">
              <a:solidFill>
                <a:srgbClr val="FFFFFF"/>
              </a:solidFill>
              <a:effectLst>
                <a:outerShdw blurRad="38100" dist="38100" dir="2700000" algn="tl">
                  <a:srgbClr val="000000"/>
                </a:outerShdw>
              </a:effectLst>
            </a:endParaRPr>
          </a:p>
          <a:p>
            <a:pPr marL="914400" lvl="1" indent="-457200">
              <a:buFont typeface="+mj-lt"/>
              <a:buAutoNum type="arabicPeriod"/>
              <a:defRPr/>
            </a:pPr>
            <a:r>
              <a:rPr lang="en-US" dirty="0">
                <a:solidFill>
                  <a:srgbClr val="FFFFFF"/>
                </a:solidFill>
                <a:effectLst>
                  <a:outerShdw blurRad="38100" dist="38100" dir="2700000" algn="tl">
                    <a:srgbClr val="000000"/>
                  </a:outerShdw>
                </a:effectLst>
              </a:rPr>
              <a:t>Pure Alexia</a:t>
            </a:r>
          </a:p>
          <a:p>
            <a:pPr marL="1143000" lvl="2" indent="-228600">
              <a:buFont typeface="Wingdings" pitchFamily="2" charset="2"/>
              <a:buChar char="Ø"/>
              <a:defRPr/>
            </a:pPr>
            <a:r>
              <a:rPr lang="en-US" sz="2000" b="0" dirty="0">
                <a:solidFill>
                  <a:srgbClr val="FFFFFF"/>
                </a:solidFill>
                <a:effectLst>
                  <a:outerShdw blurRad="38100" dist="38100" dir="2700000" algn="tl">
                    <a:srgbClr val="000000"/>
                  </a:outerShdw>
                </a:effectLst>
              </a:rPr>
              <a:t>Word and </a:t>
            </a:r>
            <a:r>
              <a:rPr lang="en-US" sz="2000" b="0" dirty="0" err="1">
                <a:solidFill>
                  <a:srgbClr val="FFFFFF"/>
                </a:solidFill>
                <a:effectLst>
                  <a:outerShdw blurRad="38100" dist="38100" dir="2700000" algn="tl">
                    <a:srgbClr val="000000"/>
                  </a:outerShdw>
                </a:effectLst>
              </a:rPr>
              <a:t>nonword</a:t>
            </a:r>
            <a:r>
              <a:rPr lang="en-US" sz="2000" b="0" dirty="0">
                <a:solidFill>
                  <a:srgbClr val="FFFFFF"/>
                </a:solidFill>
                <a:effectLst>
                  <a:outerShdw blurRad="38100" dist="38100" dir="2700000" algn="tl">
                    <a:srgbClr val="000000"/>
                  </a:outerShdw>
                </a:effectLst>
              </a:rPr>
              <a:t> reading are very slow and reads by spelling out the word or </a:t>
            </a:r>
            <a:r>
              <a:rPr lang="en-US" sz="2000" b="0" dirty="0" err="1">
                <a:solidFill>
                  <a:srgbClr val="FFFFFF"/>
                </a:solidFill>
                <a:effectLst>
                  <a:outerShdw blurRad="38100" dist="38100" dir="2700000" algn="tl">
                    <a:srgbClr val="000000"/>
                  </a:outerShdw>
                </a:effectLst>
              </a:rPr>
              <a:t>nonword</a:t>
            </a:r>
            <a:r>
              <a:rPr lang="en-US" sz="2000" b="0" dirty="0">
                <a:solidFill>
                  <a:srgbClr val="FFFFFF"/>
                </a:solidFill>
                <a:effectLst>
                  <a:outerShdw blurRad="38100" dist="38100" dir="2700000" algn="tl">
                    <a:srgbClr val="000000"/>
                  </a:outerShdw>
                </a:effectLst>
              </a:rPr>
              <a:t> aloud, e.g. naming each letter in left-to-right sequence, AKA "letter-by-letter reading”</a:t>
            </a:r>
          </a:p>
        </p:txBody>
      </p:sp>
      <p:sp>
        <p:nvSpPr>
          <p:cNvPr id="95236" name="Rectangle 4"/>
          <p:cNvSpPr>
            <a:spLocks noGrp="1" noChangeArrowheads="1"/>
          </p:cNvSpPr>
          <p:nvPr>
            <p:ph type="title"/>
          </p:nvPr>
        </p:nvSpPr>
        <p:spPr>
          <a:xfrm>
            <a:off x="914400" y="304800"/>
            <a:ext cx="9144000" cy="685800"/>
          </a:xfrm>
        </p:spPr>
        <p:txBody>
          <a:bodyPr/>
          <a:lstStyle/>
          <a:p>
            <a:pPr eaLnBrk="1" hangingPunct="1"/>
            <a:r>
              <a:rPr lang="en-US" dirty="0" smtClean="0"/>
              <a:t>The acquired reading disorders - Alexia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 calcmode="lin" valueType="num">
                                      <p:cBhvr additive="base">
                                        <p:cTn id="17" dur="500" fill="hold"/>
                                        <p:tgtEl>
                                          <p:spTgt spid="11878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878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8787">
                                            <p:txEl>
                                              <p:pRg st="4" end="4"/>
                                            </p:txEl>
                                          </p:spTgt>
                                        </p:tgtEl>
                                        <p:attrNameLst>
                                          <p:attrName>style.visibility</p:attrName>
                                        </p:attrNameLst>
                                      </p:cBhvr>
                                      <p:to>
                                        <p:strVal val="visible"/>
                                      </p:to>
                                    </p:set>
                                    <p:anim calcmode="lin" valueType="num">
                                      <p:cBhvr additive="base">
                                        <p:cTn id="21" dur="500" fill="hold"/>
                                        <p:tgtEl>
                                          <p:spTgt spid="11878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878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8787">
                                            <p:txEl>
                                              <p:pRg st="6" end="6"/>
                                            </p:txEl>
                                          </p:spTgt>
                                        </p:tgtEl>
                                        <p:attrNameLst>
                                          <p:attrName>style.visibility</p:attrName>
                                        </p:attrNameLst>
                                      </p:cBhvr>
                                      <p:to>
                                        <p:strVal val="visible"/>
                                      </p:to>
                                    </p:set>
                                    <p:anim calcmode="lin" valueType="num">
                                      <p:cBhvr additive="base">
                                        <p:cTn id="25" dur="500" fill="hold"/>
                                        <p:tgtEl>
                                          <p:spTgt spid="11878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8787">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8787">
                                            <p:txEl>
                                              <p:pRg st="7" end="7"/>
                                            </p:txEl>
                                          </p:spTgt>
                                        </p:tgtEl>
                                        <p:attrNameLst>
                                          <p:attrName>style.visibility</p:attrName>
                                        </p:attrNameLst>
                                      </p:cBhvr>
                                      <p:to>
                                        <p:strVal val="visible"/>
                                      </p:to>
                                    </p:set>
                                    <p:anim calcmode="lin" valueType="num">
                                      <p:cBhvr additive="base">
                                        <p:cTn id="29" dur="500" fill="hold"/>
                                        <p:tgtEl>
                                          <p:spTgt spid="118787">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8787">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8787">
                                            <p:txEl>
                                              <p:pRg st="9" end="9"/>
                                            </p:txEl>
                                          </p:spTgt>
                                        </p:tgtEl>
                                        <p:attrNameLst>
                                          <p:attrName>style.visibility</p:attrName>
                                        </p:attrNameLst>
                                      </p:cBhvr>
                                      <p:to>
                                        <p:strVal val="visible"/>
                                      </p:to>
                                    </p:set>
                                    <p:anim calcmode="lin" valueType="num">
                                      <p:cBhvr additive="base">
                                        <p:cTn id="33" dur="500" fill="hold"/>
                                        <p:tgtEl>
                                          <p:spTgt spid="118787">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8787">
                                            <p:txEl>
                                              <p:pRg st="9" end="9"/>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8787">
                                            <p:txEl>
                                              <p:pRg st="10" end="10"/>
                                            </p:txEl>
                                          </p:spTgt>
                                        </p:tgtEl>
                                        <p:attrNameLst>
                                          <p:attrName>style.visibility</p:attrName>
                                        </p:attrNameLst>
                                      </p:cBhvr>
                                      <p:to>
                                        <p:strVal val="visible"/>
                                      </p:to>
                                    </p:set>
                                    <p:anim calcmode="lin" valueType="num">
                                      <p:cBhvr additive="base">
                                        <p:cTn id="37" dur="500" fill="hold"/>
                                        <p:tgtEl>
                                          <p:spTgt spid="118787">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8787">
                                            <p:txEl>
                                              <p:pRg st="10" end="1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8787">
                                            <p:txEl>
                                              <p:pRg st="12" end="12"/>
                                            </p:txEl>
                                          </p:spTgt>
                                        </p:tgtEl>
                                        <p:attrNameLst>
                                          <p:attrName>style.visibility</p:attrName>
                                        </p:attrNameLst>
                                      </p:cBhvr>
                                      <p:to>
                                        <p:strVal val="visible"/>
                                      </p:to>
                                    </p:set>
                                    <p:anim calcmode="lin" valueType="num">
                                      <p:cBhvr additive="base">
                                        <p:cTn id="41" dur="500" fill="hold"/>
                                        <p:tgtEl>
                                          <p:spTgt spid="118787">
                                            <p:txEl>
                                              <p:pRg st="12" end="1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8787">
                                            <p:txEl>
                                              <p:pRg st="12" end="12"/>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8787">
                                            <p:txEl>
                                              <p:pRg st="13" end="13"/>
                                            </p:txEl>
                                          </p:spTgt>
                                        </p:tgtEl>
                                        <p:attrNameLst>
                                          <p:attrName>style.visibility</p:attrName>
                                        </p:attrNameLst>
                                      </p:cBhvr>
                                      <p:to>
                                        <p:strVal val="visible"/>
                                      </p:to>
                                    </p:set>
                                    <p:anim calcmode="lin" valueType="num">
                                      <p:cBhvr additive="base">
                                        <p:cTn id="45" dur="500" fill="hold"/>
                                        <p:tgtEl>
                                          <p:spTgt spid="118787">
                                            <p:txEl>
                                              <p:pRg st="13" end="1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1878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8787">
                                            <p:txEl>
                                              <p:pRg st="3" end="3"/>
                                            </p:txEl>
                                          </p:spTgt>
                                        </p:tgtEl>
                                        <p:attrNameLst>
                                          <p:attrName>style.visibility</p:attrName>
                                        </p:attrNameLst>
                                      </p:cBhvr>
                                      <p:to>
                                        <p:strVal val="visible"/>
                                      </p:to>
                                    </p:set>
                                    <p:anim calcmode="lin" valueType="num">
                                      <p:cBhvr additive="base">
                                        <p:cTn id="51" dur="5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8787">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8787">
                                            <p:txEl>
                                              <p:pRg st="4" end="4"/>
                                            </p:txEl>
                                          </p:spTgt>
                                        </p:tgtEl>
                                        <p:attrNameLst>
                                          <p:attrName>style.visibility</p:attrName>
                                        </p:attrNameLst>
                                      </p:cBhvr>
                                      <p:to>
                                        <p:strVal val="visible"/>
                                      </p:to>
                                    </p:set>
                                    <p:anim calcmode="lin" valueType="num">
                                      <p:cBhvr additive="base">
                                        <p:cTn id="55" dur="5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8787">
                                            <p:txEl>
                                              <p:pRg st="6" end="6"/>
                                            </p:txEl>
                                          </p:spTgt>
                                        </p:tgtEl>
                                        <p:attrNameLst>
                                          <p:attrName>style.visibility</p:attrName>
                                        </p:attrNameLst>
                                      </p:cBhvr>
                                      <p:to>
                                        <p:strVal val="visible"/>
                                      </p:to>
                                    </p:set>
                                    <p:anim calcmode="lin" valueType="num">
                                      <p:cBhvr additive="base">
                                        <p:cTn id="61" dur="5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8787">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8787">
                                            <p:txEl>
                                              <p:pRg st="7" end="7"/>
                                            </p:txEl>
                                          </p:spTgt>
                                        </p:tgtEl>
                                        <p:attrNameLst>
                                          <p:attrName>style.visibility</p:attrName>
                                        </p:attrNameLst>
                                      </p:cBhvr>
                                      <p:to>
                                        <p:strVal val="visible"/>
                                      </p:to>
                                    </p:set>
                                    <p:anim calcmode="lin" valueType="num">
                                      <p:cBhvr additive="base">
                                        <p:cTn id="65" dur="500" fill="hold"/>
                                        <p:tgtEl>
                                          <p:spTgt spid="118787">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87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8787">
                                            <p:txEl>
                                              <p:pRg st="9" end="9"/>
                                            </p:txEl>
                                          </p:spTgt>
                                        </p:tgtEl>
                                        <p:attrNameLst>
                                          <p:attrName>style.visibility</p:attrName>
                                        </p:attrNameLst>
                                      </p:cBhvr>
                                      <p:to>
                                        <p:strVal val="visible"/>
                                      </p:to>
                                    </p:set>
                                    <p:anim calcmode="lin" valueType="num">
                                      <p:cBhvr additive="base">
                                        <p:cTn id="71" dur="500" fill="hold"/>
                                        <p:tgtEl>
                                          <p:spTgt spid="118787">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8787">
                                            <p:txEl>
                                              <p:pRg st="9" end="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8787">
                                            <p:txEl>
                                              <p:pRg st="10" end="10"/>
                                            </p:txEl>
                                          </p:spTgt>
                                        </p:tgtEl>
                                        <p:attrNameLst>
                                          <p:attrName>style.visibility</p:attrName>
                                        </p:attrNameLst>
                                      </p:cBhvr>
                                      <p:to>
                                        <p:strVal val="visible"/>
                                      </p:to>
                                    </p:set>
                                    <p:anim calcmode="lin" valueType="num">
                                      <p:cBhvr additive="base">
                                        <p:cTn id="75" dur="500" fill="hold"/>
                                        <p:tgtEl>
                                          <p:spTgt spid="118787">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87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8787">
                                            <p:txEl>
                                              <p:pRg st="12" end="12"/>
                                            </p:txEl>
                                          </p:spTgt>
                                        </p:tgtEl>
                                        <p:attrNameLst>
                                          <p:attrName>style.visibility</p:attrName>
                                        </p:attrNameLst>
                                      </p:cBhvr>
                                      <p:to>
                                        <p:strVal val="visible"/>
                                      </p:to>
                                    </p:set>
                                    <p:anim calcmode="lin" valueType="num">
                                      <p:cBhvr additive="base">
                                        <p:cTn id="81" dur="500" fill="hold"/>
                                        <p:tgtEl>
                                          <p:spTgt spid="118787">
                                            <p:txEl>
                                              <p:pRg st="12" end="1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8787">
                                            <p:txEl>
                                              <p:pRg st="12" end="12"/>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18787">
                                            <p:txEl>
                                              <p:pRg st="13" end="13"/>
                                            </p:txEl>
                                          </p:spTgt>
                                        </p:tgtEl>
                                        <p:attrNameLst>
                                          <p:attrName>style.visibility</p:attrName>
                                        </p:attrNameLst>
                                      </p:cBhvr>
                                      <p:to>
                                        <p:strVal val="visible"/>
                                      </p:to>
                                    </p:set>
                                    <p:anim calcmode="lin" valueType="num">
                                      <p:cBhvr additive="base">
                                        <p:cTn id="85" dur="500" fill="hold"/>
                                        <p:tgtEl>
                                          <p:spTgt spid="118787">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878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allAtOnce"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63164"/>
            <a:ext cx="9144000" cy="956039"/>
          </a:xfrm>
        </p:spPr>
        <p:txBody>
          <a:bodyPr/>
          <a:lstStyle/>
          <a:p>
            <a:pPr algn="ctr"/>
            <a:r>
              <a:rPr lang="en-US" dirty="0" smtClean="0"/>
              <a:t>How do parents speak to babies</a:t>
            </a:r>
            <a:r>
              <a:rPr lang="en-US" dirty="0"/>
              <a:t>?</a:t>
            </a:r>
          </a:p>
        </p:txBody>
      </p:sp>
      <p:pic>
        <p:nvPicPr>
          <p:cNvPr id="4" name="Picture 2" descr="Stock Image - mother talk with &#10;baby. fotosearch &#10;- search stock &#10;photos, pictures, &#10;wall murals, images, &#10;and photo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708"/>
          <a:stretch/>
        </p:blipFill>
        <p:spPr bwMode="auto">
          <a:xfrm>
            <a:off x="22412" y="3962400"/>
            <a:ext cx="2436660"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459072" y="1524000"/>
            <a:ext cx="3535328" cy="3352800"/>
            <a:chOff x="5645078" y="524616"/>
            <a:chExt cx="3429000" cy="3352800"/>
          </a:xfrm>
        </p:grpSpPr>
        <p:sp>
          <p:nvSpPr>
            <p:cNvPr id="6" name="Oval 5"/>
            <p:cNvSpPr/>
            <p:nvPr/>
          </p:nvSpPr>
          <p:spPr>
            <a:xfrm>
              <a:off x="5645078" y="524616"/>
              <a:ext cx="3429000" cy="3352800"/>
            </a:xfrm>
            <a:prstGeom prst="ellipse">
              <a:avLst/>
            </a:prstGeom>
            <a:solidFill>
              <a:srgbClr val="FF0000"/>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20000"/>
                </a:spcBef>
                <a:spcAft>
                  <a:spcPct val="0"/>
                </a:spcAft>
                <a:buClr>
                  <a:srgbClr val="0000FF"/>
                </a:buClr>
                <a:buSzPct val="75000"/>
                <a:buFont typeface="Monotype Sorts" pitchFamily="2" charset="2"/>
                <a:buChar char="u"/>
              </a:pPr>
              <a:endParaRPr lang="en-US" sz="320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6711878" y="1901370"/>
              <a:ext cx="1533525" cy="769441"/>
            </a:xfrm>
            <a:prstGeom prst="rect">
              <a:avLst/>
            </a:prstGeom>
            <a:noFill/>
          </p:spPr>
          <p:txBody>
            <a:bodyPr wrap="square" rtlCol="0">
              <a:spAutoFit/>
            </a:bodyPr>
            <a:lstStyle/>
            <a:p>
              <a:pPr eaLnBrk="0" fontAlgn="base" hangingPunct="0">
                <a:spcBef>
                  <a:spcPct val="20000"/>
                </a:spcBef>
                <a:spcAft>
                  <a:spcPct val="0"/>
                </a:spcAft>
                <a:buClr>
                  <a:srgbClr val="0000FF"/>
                </a:buClr>
                <a:buSzPct val="75000"/>
                <a:buFont typeface="Monotype Sorts" pitchFamily="2" charset="2"/>
                <a:buNone/>
              </a:pPr>
              <a:r>
                <a:rPr lang="en-US" sz="4400" dirty="0" smtClean="0">
                  <a:solidFill>
                    <a:srgbClr val="FFFFFF"/>
                  </a:solidFill>
                  <a:effectLst/>
                  <a:latin typeface="Times New Roman" pitchFamily="18" charset="0"/>
                </a:rPr>
                <a:t>“ball”</a:t>
              </a:r>
              <a:endParaRPr lang="en-US" sz="4400" dirty="0">
                <a:solidFill>
                  <a:srgbClr val="FFFFFF"/>
                </a:solidFill>
                <a:effectLst/>
                <a:latin typeface="Times New Roman" pitchFamily="18" charset="0"/>
              </a:endParaRPr>
            </a:p>
          </p:txBody>
        </p:sp>
      </p:grpSp>
      <p:pic>
        <p:nvPicPr>
          <p:cNvPr id="8" name="Picture 2" descr="http://purenaturalmom.com/wp-content/uploads/2012/01/6-baby-talk.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77" t="5300"/>
          <a:stretch/>
        </p:blipFill>
        <p:spPr bwMode="auto">
          <a:xfrm>
            <a:off x="6231467" y="3959388"/>
            <a:ext cx="2761862" cy="20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3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914400" y="152400"/>
            <a:ext cx="7254875" cy="1446550"/>
          </a:xfrm>
          <a:prstGeom prst="rect">
            <a:avLst/>
          </a:prstGeom>
          <a:noFill/>
          <a:ln w="9525">
            <a:noFill/>
            <a:miter lim="800000"/>
            <a:headEnd/>
            <a:tailEnd/>
          </a:ln>
          <a:effectLst/>
        </p:spPr>
        <p:txBody>
          <a:bodyPr>
            <a:spAutoFit/>
          </a:bodyPr>
          <a:lstStyle/>
          <a:p>
            <a:pPr>
              <a:defRPr/>
            </a:pPr>
            <a:r>
              <a:rPr lang="en-US">
                <a:solidFill>
                  <a:srgbClr val="FFFFFF"/>
                </a:solidFill>
                <a:effectLst>
                  <a:outerShdw blurRad="38100" dist="38100" dir="2700000" algn="tl">
                    <a:srgbClr val="000000"/>
                  </a:outerShdw>
                </a:effectLst>
              </a:rPr>
              <a:t>Functional MRI is done on the same machines on which clinical MRIs are done.  However, in functional MRI, we measure blood oxygenation levels to determine what areas of the brain are active.</a:t>
            </a:r>
          </a:p>
        </p:txBody>
      </p:sp>
      <p:pic>
        <p:nvPicPr>
          <p:cNvPr id="96259" name="Picture 5" descr="philips_scanner_v2"/>
          <p:cNvPicPr>
            <a:picLocks noChangeAspect="1" noChangeArrowheads="1"/>
          </p:cNvPicPr>
          <p:nvPr/>
        </p:nvPicPr>
        <p:blipFill>
          <a:blip r:embed="rId2" cstate="print"/>
          <a:srcRect/>
          <a:stretch>
            <a:fillRect/>
          </a:stretch>
        </p:blipFill>
        <p:spPr bwMode="auto">
          <a:xfrm>
            <a:off x="1447800" y="2152650"/>
            <a:ext cx="5943600"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6216650" y="1822450"/>
            <a:ext cx="1928813" cy="1736725"/>
          </a:xfrm>
          <a:prstGeom prst="rect">
            <a:avLst/>
          </a:prstGeom>
          <a:noFill/>
          <a:ln w="9525">
            <a:noFill/>
            <a:miter lim="800000"/>
            <a:headEnd/>
            <a:tailEnd/>
          </a:ln>
        </p:spPr>
      </p:pic>
      <p:pic>
        <p:nvPicPr>
          <p:cNvPr id="97283" name="Picture 3"/>
          <p:cNvPicPr>
            <a:picLocks noChangeAspect="1" noChangeArrowheads="1"/>
          </p:cNvPicPr>
          <p:nvPr/>
        </p:nvPicPr>
        <p:blipFill>
          <a:blip r:embed="rId4" cstate="print"/>
          <a:srcRect/>
          <a:stretch>
            <a:fillRect/>
          </a:stretch>
        </p:blipFill>
        <p:spPr bwMode="auto">
          <a:xfrm>
            <a:off x="6172200" y="228600"/>
            <a:ext cx="2028825" cy="1736725"/>
          </a:xfrm>
          <a:prstGeom prst="rect">
            <a:avLst/>
          </a:prstGeom>
          <a:noFill/>
          <a:ln w="9525">
            <a:noFill/>
            <a:miter lim="800000"/>
            <a:headEnd/>
            <a:tailEnd/>
          </a:ln>
        </p:spPr>
      </p:pic>
      <p:pic>
        <p:nvPicPr>
          <p:cNvPr id="97284" name="Picture 4"/>
          <p:cNvPicPr>
            <a:picLocks noChangeAspect="1" noChangeArrowheads="1"/>
          </p:cNvPicPr>
          <p:nvPr/>
        </p:nvPicPr>
        <p:blipFill>
          <a:blip r:embed="rId5" cstate="print"/>
          <a:srcRect/>
          <a:stretch>
            <a:fillRect/>
          </a:stretch>
        </p:blipFill>
        <p:spPr bwMode="auto">
          <a:xfrm>
            <a:off x="6172200" y="3455988"/>
            <a:ext cx="1989138" cy="1736725"/>
          </a:xfrm>
          <a:prstGeom prst="rect">
            <a:avLst/>
          </a:prstGeom>
          <a:noFill/>
          <a:ln w="9525">
            <a:noFill/>
            <a:miter lim="800000"/>
            <a:headEnd/>
            <a:tailEnd/>
          </a:ln>
        </p:spPr>
      </p:pic>
      <p:pic>
        <p:nvPicPr>
          <p:cNvPr id="97285" name="Picture 5"/>
          <p:cNvPicPr>
            <a:picLocks noChangeAspect="1" noChangeArrowheads="1"/>
          </p:cNvPicPr>
          <p:nvPr/>
        </p:nvPicPr>
        <p:blipFill>
          <a:blip r:embed="rId6" cstate="print"/>
          <a:srcRect/>
          <a:stretch>
            <a:fillRect/>
          </a:stretch>
        </p:blipFill>
        <p:spPr bwMode="auto">
          <a:xfrm>
            <a:off x="6259513" y="5105400"/>
            <a:ext cx="1965325" cy="1736725"/>
          </a:xfrm>
          <a:prstGeom prst="rect">
            <a:avLst/>
          </a:prstGeom>
          <a:noFill/>
          <a:ln w="9525">
            <a:noFill/>
            <a:miter lim="800000"/>
            <a:headEnd/>
            <a:tailEnd/>
          </a:ln>
        </p:spPr>
      </p:pic>
      <p:pic>
        <p:nvPicPr>
          <p:cNvPr id="97286" name="Picture 6"/>
          <p:cNvPicPr>
            <a:picLocks noChangeAspect="1" noChangeArrowheads="1"/>
          </p:cNvPicPr>
          <p:nvPr/>
        </p:nvPicPr>
        <p:blipFill>
          <a:blip r:embed="rId7" cstate="print"/>
          <a:srcRect/>
          <a:stretch>
            <a:fillRect/>
          </a:stretch>
        </p:blipFill>
        <p:spPr bwMode="auto">
          <a:xfrm>
            <a:off x="3430588" y="3521075"/>
            <a:ext cx="2052637" cy="1736725"/>
          </a:xfrm>
          <a:prstGeom prst="rect">
            <a:avLst/>
          </a:prstGeom>
          <a:noFill/>
          <a:ln w="9525">
            <a:noFill/>
            <a:miter lim="800000"/>
            <a:headEnd/>
            <a:tailEnd/>
          </a:ln>
        </p:spPr>
      </p:pic>
      <p:pic>
        <p:nvPicPr>
          <p:cNvPr id="97287" name="Picture 7"/>
          <p:cNvPicPr>
            <a:picLocks noChangeAspect="1" noChangeArrowheads="1"/>
          </p:cNvPicPr>
          <p:nvPr/>
        </p:nvPicPr>
        <p:blipFill>
          <a:blip r:embed="rId8" cstate="print"/>
          <a:srcRect/>
          <a:stretch>
            <a:fillRect/>
          </a:stretch>
        </p:blipFill>
        <p:spPr bwMode="auto">
          <a:xfrm>
            <a:off x="3432175" y="304800"/>
            <a:ext cx="2046288" cy="1736725"/>
          </a:xfrm>
          <a:prstGeom prst="rect">
            <a:avLst/>
          </a:prstGeom>
          <a:noFill/>
          <a:ln w="9525">
            <a:noFill/>
            <a:miter lim="800000"/>
            <a:headEnd/>
            <a:tailEnd/>
          </a:ln>
        </p:spPr>
      </p:pic>
      <p:sp>
        <p:nvSpPr>
          <p:cNvPr id="97288" name="Text Box 8"/>
          <p:cNvSpPr txBox="1">
            <a:spLocks noChangeArrowheads="1"/>
          </p:cNvSpPr>
          <p:nvPr/>
        </p:nvSpPr>
        <p:spPr bwMode="auto">
          <a:xfrm>
            <a:off x="6192838" y="207962"/>
            <a:ext cx="2189162" cy="325438"/>
          </a:xfrm>
          <a:prstGeom prst="rect">
            <a:avLst/>
          </a:prstGeom>
          <a:noFill/>
          <a:ln w="9525">
            <a:noFill/>
            <a:miter lim="800000"/>
            <a:headEnd/>
            <a:tailEnd/>
          </a:ln>
        </p:spPr>
        <p:txBody>
          <a:bodyPr lIns="0" tIns="0" rIns="0" bIns="0">
            <a:spAutoFit/>
          </a:bodyPr>
          <a:lstStyle/>
          <a:p>
            <a:pPr defTabSz="830263" hangingPunct="0">
              <a:lnSpc>
                <a:spcPct val="97000"/>
              </a:lnSpc>
              <a:buClr>
                <a:srgbClr val="FFFFFF"/>
              </a:buClr>
              <a:buSzPct val="45000"/>
              <a:buFont typeface="StarSymbol"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2200" dirty="0">
                <a:solidFill>
                  <a:srgbClr val="FFFFFF"/>
                </a:solidFill>
              </a:rPr>
              <a:t>Post-Treatment</a:t>
            </a:r>
          </a:p>
        </p:txBody>
      </p:sp>
      <p:sp>
        <p:nvSpPr>
          <p:cNvPr id="97289" name="Text Box 9"/>
          <p:cNvSpPr txBox="1">
            <a:spLocks noChangeArrowheads="1"/>
          </p:cNvSpPr>
          <p:nvPr/>
        </p:nvSpPr>
        <p:spPr bwMode="auto">
          <a:xfrm>
            <a:off x="3505200" y="55563"/>
            <a:ext cx="1981200" cy="325437"/>
          </a:xfrm>
          <a:prstGeom prst="rect">
            <a:avLst/>
          </a:prstGeom>
          <a:noFill/>
          <a:ln w="9525">
            <a:noFill/>
            <a:miter lim="800000"/>
            <a:headEnd/>
            <a:tailEnd/>
          </a:ln>
        </p:spPr>
        <p:txBody>
          <a:bodyPr lIns="0" tIns="0" rIns="0" bIns="0">
            <a:spAutoFit/>
          </a:bodyPr>
          <a:lstStyle/>
          <a:p>
            <a:pPr defTabSz="830263" hangingPunct="0">
              <a:lnSpc>
                <a:spcPct val="97000"/>
              </a:lnSpc>
              <a:buClr>
                <a:srgbClr val="FFFFFF"/>
              </a:buClr>
              <a:buSzPct val="45000"/>
              <a:buFont typeface="StarSymbol"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2200">
                <a:solidFill>
                  <a:srgbClr val="FFFFFF"/>
                </a:solidFill>
              </a:rPr>
              <a:t>Pre-Treatment</a:t>
            </a:r>
          </a:p>
        </p:txBody>
      </p:sp>
      <p:pic>
        <p:nvPicPr>
          <p:cNvPr id="97290" name="Picture 10"/>
          <p:cNvPicPr>
            <a:picLocks noChangeAspect="1" noChangeArrowheads="1"/>
          </p:cNvPicPr>
          <p:nvPr/>
        </p:nvPicPr>
        <p:blipFill>
          <a:blip r:embed="rId9" cstate="print"/>
          <a:srcRect/>
          <a:stretch>
            <a:fillRect/>
          </a:stretch>
        </p:blipFill>
        <p:spPr bwMode="auto">
          <a:xfrm>
            <a:off x="3455988" y="1905000"/>
            <a:ext cx="1993900" cy="1736725"/>
          </a:xfrm>
          <a:prstGeom prst="rect">
            <a:avLst/>
          </a:prstGeom>
          <a:noFill/>
          <a:ln w="9525">
            <a:noFill/>
            <a:miter lim="800000"/>
            <a:headEnd/>
            <a:tailEnd/>
          </a:ln>
        </p:spPr>
      </p:pic>
      <p:pic>
        <p:nvPicPr>
          <p:cNvPr id="97291" name="Picture 11"/>
          <p:cNvPicPr>
            <a:picLocks noChangeAspect="1" noChangeArrowheads="1"/>
          </p:cNvPicPr>
          <p:nvPr/>
        </p:nvPicPr>
        <p:blipFill>
          <a:blip r:embed="rId10" cstate="print"/>
          <a:srcRect/>
          <a:stretch>
            <a:fillRect/>
          </a:stretch>
        </p:blipFill>
        <p:spPr bwMode="auto">
          <a:xfrm>
            <a:off x="3487738" y="5105400"/>
            <a:ext cx="1998662" cy="1736725"/>
          </a:xfrm>
          <a:prstGeom prst="rect">
            <a:avLst/>
          </a:prstGeom>
          <a:noFill/>
          <a:ln w="9525">
            <a:noFill/>
            <a:miter lim="800000"/>
            <a:headEnd/>
            <a:tailEnd/>
          </a:ln>
        </p:spPr>
      </p:pic>
      <p:sp>
        <p:nvSpPr>
          <p:cNvPr id="97292" name="Text Box 12"/>
          <p:cNvSpPr txBox="1">
            <a:spLocks noChangeArrowheads="1"/>
          </p:cNvSpPr>
          <p:nvPr/>
        </p:nvSpPr>
        <p:spPr bwMode="auto">
          <a:xfrm>
            <a:off x="2765037" y="6369050"/>
            <a:ext cx="663963" cy="338554"/>
          </a:xfrm>
          <a:prstGeom prst="rect">
            <a:avLst/>
          </a:prstGeom>
          <a:noFill/>
          <a:ln w="9525">
            <a:noFill/>
            <a:miter lim="800000"/>
            <a:headEnd/>
            <a:tailEnd/>
          </a:ln>
        </p:spPr>
        <p:txBody>
          <a:bodyPr wrap="none">
            <a:spAutoFit/>
          </a:bodyPr>
          <a:lstStyle/>
          <a:p>
            <a:pPr algn="r"/>
            <a:r>
              <a:rPr lang="en-US" sz="1600">
                <a:solidFill>
                  <a:srgbClr val="FFFFFF"/>
                </a:solidFill>
              </a:rPr>
              <a:t>Front</a:t>
            </a:r>
          </a:p>
        </p:txBody>
      </p:sp>
      <p:sp>
        <p:nvSpPr>
          <p:cNvPr id="97293" name="Line 13"/>
          <p:cNvSpPr>
            <a:spLocks noChangeShapeType="1"/>
          </p:cNvSpPr>
          <p:nvPr/>
        </p:nvSpPr>
        <p:spPr bwMode="auto">
          <a:xfrm>
            <a:off x="3352800" y="5254625"/>
            <a:ext cx="581025" cy="3175"/>
          </a:xfrm>
          <a:prstGeom prst="line">
            <a:avLst/>
          </a:prstGeom>
          <a:noFill/>
          <a:ln w="9525">
            <a:solidFill>
              <a:srgbClr val="FFFFFF"/>
            </a:solidFill>
            <a:round/>
            <a:headEnd/>
            <a:tailEnd/>
          </a:ln>
        </p:spPr>
        <p:txBody>
          <a:bodyPr/>
          <a:lstStyle/>
          <a:p>
            <a:endParaRPr lang="en-US">
              <a:solidFill>
                <a:srgbClr val="FFFFFF"/>
              </a:solidFill>
            </a:endParaRPr>
          </a:p>
        </p:txBody>
      </p:sp>
      <p:sp>
        <p:nvSpPr>
          <p:cNvPr id="97294" name="Text Box 14"/>
          <p:cNvSpPr txBox="1">
            <a:spLocks noChangeArrowheads="1"/>
          </p:cNvSpPr>
          <p:nvPr/>
        </p:nvSpPr>
        <p:spPr bwMode="auto">
          <a:xfrm>
            <a:off x="2789081" y="5029200"/>
            <a:ext cx="639919" cy="338554"/>
          </a:xfrm>
          <a:prstGeom prst="rect">
            <a:avLst/>
          </a:prstGeom>
          <a:noFill/>
          <a:ln w="9525">
            <a:noFill/>
            <a:miter lim="800000"/>
            <a:headEnd/>
            <a:tailEnd/>
          </a:ln>
        </p:spPr>
        <p:txBody>
          <a:bodyPr wrap="none">
            <a:spAutoFit/>
          </a:bodyPr>
          <a:lstStyle/>
          <a:p>
            <a:pPr algn="r"/>
            <a:r>
              <a:rPr lang="en-US" sz="1600">
                <a:solidFill>
                  <a:srgbClr val="FFFFFF"/>
                </a:solidFill>
              </a:rPr>
              <a:t>Back</a:t>
            </a:r>
          </a:p>
        </p:txBody>
      </p:sp>
      <p:sp>
        <p:nvSpPr>
          <p:cNvPr id="97295" name="Text Box 15"/>
          <p:cNvSpPr txBox="1">
            <a:spLocks noChangeArrowheads="1"/>
          </p:cNvSpPr>
          <p:nvPr/>
        </p:nvSpPr>
        <p:spPr bwMode="auto">
          <a:xfrm>
            <a:off x="7873776" y="2971800"/>
            <a:ext cx="341760" cy="430887"/>
          </a:xfrm>
          <a:prstGeom prst="rect">
            <a:avLst/>
          </a:prstGeom>
          <a:noFill/>
          <a:ln w="9525">
            <a:noFill/>
            <a:miter lim="800000"/>
            <a:headEnd/>
            <a:tailEnd/>
          </a:ln>
        </p:spPr>
        <p:txBody>
          <a:bodyPr wrap="none">
            <a:spAutoFit/>
          </a:bodyPr>
          <a:lstStyle/>
          <a:p>
            <a:pPr algn="ctr"/>
            <a:r>
              <a:rPr lang="en-US">
                <a:solidFill>
                  <a:srgbClr val="FFFFFF"/>
                </a:solidFill>
              </a:rPr>
              <a:t>L</a:t>
            </a:r>
          </a:p>
        </p:txBody>
      </p:sp>
      <p:sp>
        <p:nvSpPr>
          <p:cNvPr id="97296" name="Text Box 16"/>
          <p:cNvSpPr txBox="1">
            <a:spLocks noChangeArrowheads="1"/>
          </p:cNvSpPr>
          <p:nvPr/>
        </p:nvSpPr>
        <p:spPr bwMode="auto">
          <a:xfrm>
            <a:off x="6080470" y="2971800"/>
            <a:ext cx="388248" cy="430887"/>
          </a:xfrm>
          <a:prstGeom prst="rect">
            <a:avLst/>
          </a:prstGeom>
          <a:noFill/>
          <a:ln w="9525">
            <a:noFill/>
            <a:miter lim="800000"/>
            <a:headEnd/>
            <a:tailEnd/>
          </a:ln>
        </p:spPr>
        <p:txBody>
          <a:bodyPr wrap="none">
            <a:spAutoFit/>
          </a:bodyPr>
          <a:lstStyle/>
          <a:p>
            <a:pPr algn="ctr"/>
            <a:r>
              <a:rPr lang="en-US">
                <a:solidFill>
                  <a:srgbClr val="FFFFFF"/>
                </a:solidFill>
              </a:rPr>
              <a:t>R</a:t>
            </a:r>
          </a:p>
        </p:txBody>
      </p:sp>
      <p:sp>
        <p:nvSpPr>
          <p:cNvPr id="97297" name="Text Box 17"/>
          <p:cNvSpPr txBox="1">
            <a:spLocks noChangeArrowheads="1"/>
          </p:cNvSpPr>
          <p:nvPr/>
        </p:nvSpPr>
        <p:spPr bwMode="auto">
          <a:xfrm>
            <a:off x="5206776" y="2971800"/>
            <a:ext cx="341760" cy="430887"/>
          </a:xfrm>
          <a:prstGeom prst="rect">
            <a:avLst/>
          </a:prstGeom>
          <a:noFill/>
          <a:ln w="9525">
            <a:noFill/>
            <a:miter lim="800000"/>
            <a:headEnd/>
            <a:tailEnd/>
          </a:ln>
        </p:spPr>
        <p:txBody>
          <a:bodyPr wrap="none">
            <a:spAutoFit/>
          </a:bodyPr>
          <a:lstStyle/>
          <a:p>
            <a:pPr algn="ctr"/>
            <a:r>
              <a:rPr lang="en-US">
                <a:solidFill>
                  <a:srgbClr val="FFFFFF"/>
                </a:solidFill>
              </a:rPr>
              <a:t>L</a:t>
            </a:r>
          </a:p>
        </p:txBody>
      </p:sp>
      <p:sp>
        <p:nvSpPr>
          <p:cNvPr id="97298" name="Text Box 18"/>
          <p:cNvSpPr txBox="1">
            <a:spLocks noChangeArrowheads="1"/>
          </p:cNvSpPr>
          <p:nvPr/>
        </p:nvSpPr>
        <p:spPr bwMode="auto">
          <a:xfrm>
            <a:off x="3337270" y="2895600"/>
            <a:ext cx="388248" cy="430887"/>
          </a:xfrm>
          <a:prstGeom prst="rect">
            <a:avLst/>
          </a:prstGeom>
          <a:noFill/>
          <a:ln w="9525">
            <a:noFill/>
            <a:miter lim="800000"/>
            <a:headEnd/>
            <a:tailEnd/>
          </a:ln>
        </p:spPr>
        <p:txBody>
          <a:bodyPr wrap="none">
            <a:spAutoFit/>
          </a:bodyPr>
          <a:lstStyle/>
          <a:p>
            <a:pPr algn="ctr"/>
            <a:r>
              <a:rPr lang="en-US">
                <a:solidFill>
                  <a:srgbClr val="FFFFFF"/>
                </a:solidFill>
              </a:rPr>
              <a:t>R</a:t>
            </a:r>
          </a:p>
        </p:txBody>
      </p:sp>
      <p:sp>
        <p:nvSpPr>
          <p:cNvPr id="97299" name="Line 19"/>
          <p:cNvSpPr>
            <a:spLocks noChangeShapeType="1"/>
          </p:cNvSpPr>
          <p:nvPr/>
        </p:nvSpPr>
        <p:spPr bwMode="auto">
          <a:xfrm>
            <a:off x="6329363" y="6600825"/>
            <a:ext cx="446087" cy="1588"/>
          </a:xfrm>
          <a:prstGeom prst="line">
            <a:avLst/>
          </a:prstGeom>
          <a:noFill/>
          <a:ln w="9525">
            <a:solidFill>
              <a:srgbClr val="FFFFFF"/>
            </a:solidFill>
            <a:round/>
            <a:headEnd/>
            <a:tailEnd/>
          </a:ln>
        </p:spPr>
        <p:txBody>
          <a:bodyPr/>
          <a:lstStyle/>
          <a:p>
            <a:endParaRPr lang="en-US">
              <a:solidFill>
                <a:srgbClr val="FFFFFF"/>
              </a:solidFill>
            </a:endParaRPr>
          </a:p>
        </p:txBody>
      </p:sp>
      <p:sp>
        <p:nvSpPr>
          <p:cNvPr id="97300" name="Text Box 20"/>
          <p:cNvSpPr txBox="1">
            <a:spLocks noChangeArrowheads="1"/>
          </p:cNvSpPr>
          <p:nvPr/>
        </p:nvSpPr>
        <p:spPr bwMode="auto">
          <a:xfrm>
            <a:off x="5736837" y="6372225"/>
            <a:ext cx="663963" cy="338554"/>
          </a:xfrm>
          <a:prstGeom prst="rect">
            <a:avLst/>
          </a:prstGeom>
          <a:noFill/>
          <a:ln w="9525">
            <a:noFill/>
            <a:miter lim="800000"/>
            <a:headEnd/>
            <a:tailEnd/>
          </a:ln>
        </p:spPr>
        <p:txBody>
          <a:bodyPr wrap="none">
            <a:spAutoFit/>
          </a:bodyPr>
          <a:lstStyle/>
          <a:p>
            <a:pPr algn="r"/>
            <a:r>
              <a:rPr lang="en-US" sz="1600">
                <a:solidFill>
                  <a:srgbClr val="FFFFFF"/>
                </a:solidFill>
              </a:rPr>
              <a:t>Front</a:t>
            </a:r>
          </a:p>
        </p:txBody>
      </p:sp>
      <p:sp>
        <p:nvSpPr>
          <p:cNvPr id="97301" name="Line 21"/>
          <p:cNvSpPr>
            <a:spLocks noChangeShapeType="1"/>
          </p:cNvSpPr>
          <p:nvPr/>
        </p:nvSpPr>
        <p:spPr bwMode="auto">
          <a:xfrm>
            <a:off x="6248400" y="5254625"/>
            <a:ext cx="581025" cy="3175"/>
          </a:xfrm>
          <a:prstGeom prst="line">
            <a:avLst/>
          </a:prstGeom>
          <a:noFill/>
          <a:ln w="9525">
            <a:solidFill>
              <a:srgbClr val="FFFFFF"/>
            </a:solidFill>
            <a:round/>
            <a:headEnd/>
            <a:tailEnd/>
          </a:ln>
        </p:spPr>
        <p:txBody>
          <a:bodyPr/>
          <a:lstStyle/>
          <a:p>
            <a:endParaRPr lang="en-US">
              <a:solidFill>
                <a:srgbClr val="FFFFFF"/>
              </a:solidFill>
            </a:endParaRPr>
          </a:p>
        </p:txBody>
      </p:sp>
      <p:sp>
        <p:nvSpPr>
          <p:cNvPr id="97302" name="Text Box 22"/>
          <p:cNvSpPr txBox="1">
            <a:spLocks noChangeArrowheads="1"/>
          </p:cNvSpPr>
          <p:nvPr/>
        </p:nvSpPr>
        <p:spPr bwMode="auto">
          <a:xfrm>
            <a:off x="5684681" y="5035550"/>
            <a:ext cx="639919" cy="338554"/>
          </a:xfrm>
          <a:prstGeom prst="rect">
            <a:avLst/>
          </a:prstGeom>
          <a:noFill/>
          <a:ln w="9525">
            <a:noFill/>
            <a:miter lim="800000"/>
            <a:headEnd/>
            <a:tailEnd/>
          </a:ln>
        </p:spPr>
        <p:txBody>
          <a:bodyPr wrap="none">
            <a:spAutoFit/>
          </a:bodyPr>
          <a:lstStyle/>
          <a:p>
            <a:pPr algn="r"/>
            <a:r>
              <a:rPr lang="en-US" sz="1600">
                <a:solidFill>
                  <a:srgbClr val="FFFFFF"/>
                </a:solidFill>
              </a:rPr>
              <a:t>Back</a:t>
            </a:r>
          </a:p>
        </p:txBody>
      </p:sp>
      <p:sp>
        <p:nvSpPr>
          <p:cNvPr id="97303" name="Line 23"/>
          <p:cNvSpPr>
            <a:spLocks noChangeShapeType="1"/>
          </p:cNvSpPr>
          <p:nvPr/>
        </p:nvSpPr>
        <p:spPr bwMode="auto">
          <a:xfrm>
            <a:off x="3352800" y="6629400"/>
            <a:ext cx="484188" cy="1588"/>
          </a:xfrm>
          <a:prstGeom prst="line">
            <a:avLst/>
          </a:prstGeom>
          <a:noFill/>
          <a:ln w="9525">
            <a:solidFill>
              <a:srgbClr val="FFFFFF"/>
            </a:solidFill>
            <a:round/>
            <a:headEnd/>
            <a:tailEnd/>
          </a:ln>
        </p:spPr>
        <p:txBody>
          <a:bodyPr/>
          <a:lstStyle/>
          <a:p>
            <a:endParaRPr lang="en-US">
              <a:solidFill>
                <a:srgbClr val="FFFFFF"/>
              </a:solidFill>
            </a:endParaRPr>
          </a:p>
        </p:txBody>
      </p:sp>
      <p:sp>
        <p:nvSpPr>
          <p:cNvPr id="97304" name="Text Box 24"/>
          <p:cNvSpPr txBox="1">
            <a:spLocks noChangeArrowheads="1"/>
          </p:cNvSpPr>
          <p:nvPr/>
        </p:nvSpPr>
        <p:spPr bwMode="auto">
          <a:xfrm>
            <a:off x="364835" y="41275"/>
            <a:ext cx="184731" cy="430887"/>
          </a:xfrm>
          <a:prstGeom prst="rect">
            <a:avLst/>
          </a:prstGeom>
          <a:noFill/>
          <a:ln w="9525">
            <a:noFill/>
            <a:miter lim="800000"/>
            <a:headEnd/>
            <a:tailEnd/>
          </a:ln>
        </p:spPr>
        <p:txBody>
          <a:bodyPr wrap="none">
            <a:spAutoFit/>
          </a:bodyPr>
          <a:lstStyle/>
          <a:p>
            <a:pPr algn="ctr"/>
            <a:endParaRPr lang="en-US">
              <a:solidFill>
                <a:srgbClr val="FFFFFF"/>
              </a:solidFill>
            </a:endParaRPr>
          </a:p>
        </p:txBody>
      </p:sp>
      <p:sp>
        <p:nvSpPr>
          <p:cNvPr id="97305" name="Text Box 25"/>
          <p:cNvSpPr txBox="1">
            <a:spLocks noChangeArrowheads="1"/>
          </p:cNvSpPr>
          <p:nvPr/>
        </p:nvSpPr>
        <p:spPr bwMode="auto">
          <a:xfrm>
            <a:off x="838200" y="721816"/>
            <a:ext cx="2819400" cy="4154984"/>
          </a:xfrm>
          <a:prstGeom prst="rect">
            <a:avLst/>
          </a:prstGeom>
          <a:noFill/>
          <a:ln w="9525">
            <a:noFill/>
            <a:miter lim="800000"/>
            <a:headEnd/>
            <a:tailEnd/>
          </a:ln>
        </p:spPr>
        <p:txBody>
          <a:bodyPr>
            <a:spAutoFit/>
          </a:bodyPr>
          <a:lstStyle/>
          <a:p>
            <a:r>
              <a:rPr lang="en-US" dirty="0">
                <a:solidFill>
                  <a:srgbClr val="FFFFFF"/>
                </a:solidFill>
              </a:rPr>
              <a:t>We are interested in whether brain areas partially damaged by stroke can be re-activated during rehabilitation.  </a:t>
            </a:r>
          </a:p>
          <a:p>
            <a:endParaRPr lang="en-US" dirty="0">
              <a:solidFill>
                <a:srgbClr val="FFFFFF"/>
              </a:solidFill>
            </a:endParaRPr>
          </a:p>
          <a:p>
            <a:endParaRPr lang="en-US" dirty="0">
              <a:solidFill>
                <a:srgbClr val="FFFFFF"/>
              </a:solidFill>
            </a:endParaRPr>
          </a:p>
          <a:p>
            <a:r>
              <a:rPr lang="en-US" dirty="0">
                <a:solidFill>
                  <a:srgbClr val="FFFFFF"/>
                </a:solidFill>
              </a:rPr>
              <a:t>This appears possible in some patients, such as the one in these images.  </a:t>
            </a:r>
          </a:p>
        </p:txBody>
      </p:sp>
      <p:sp>
        <p:nvSpPr>
          <p:cNvPr id="97306" name="Text Box 8"/>
          <p:cNvSpPr txBox="1">
            <a:spLocks noChangeArrowheads="1"/>
          </p:cNvSpPr>
          <p:nvPr/>
        </p:nvSpPr>
        <p:spPr bwMode="auto">
          <a:xfrm>
            <a:off x="8458200" y="708025"/>
            <a:ext cx="1181100" cy="328423"/>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FFFFFF"/>
                </a:solidFill>
              </a:rPr>
              <a:t>Top</a:t>
            </a:r>
          </a:p>
        </p:txBody>
      </p:sp>
      <p:sp>
        <p:nvSpPr>
          <p:cNvPr id="97307" name="Text Box 8"/>
          <p:cNvSpPr txBox="1">
            <a:spLocks noChangeArrowheads="1"/>
          </p:cNvSpPr>
          <p:nvPr/>
        </p:nvSpPr>
        <p:spPr bwMode="auto">
          <a:xfrm>
            <a:off x="8153400" y="5486400"/>
            <a:ext cx="1181100" cy="328423"/>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buFont typeface="StarSymbo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FFFFFF"/>
                </a:solidFill>
              </a:rPr>
              <a:t>Bottom</a:t>
            </a:r>
          </a:p>
        </p:txBody>
      </p:sp>
      <p:cxnSp>
        <p:nvCxnSpPr>
          <p:cNvPr id="97308" name="Straight Arrow Connector 27"/>
          <p:cNvCxnSpPr>
            <a:cxnSpLocks noChangeShapeType="1"/>
          </p:cNvCxnSpPr>
          <p:nvPr/>
        </p:nvCxnSpPr>
        <p:spPr bwMode="auto">
          <a:xfrm rot="5400000">
            <a:off x="6515894" y="3237706"/>
            <a:ext cx="4343400" cy="1588"/>
          </a:xfrm>
          <a:prstGeom prst="straightConnector1">
            <a:avLst/>
          </a:prstGeom>
          <a:noFill/>
          <a:ln w="41275" algn="ctr">
            <a:solidFill>
              <a:srgbClr val="F8F8F8"/>
            </a:solidFill>
            <a:round/>
            <a:headEnd/>
            <a:tailEnd type="arrow" w="med" len="med"/>
          </a:ln>
        </p:spPr>
      </p:cxnSp>
      <p:cxnSp>
        <p:nvCxnSpPr>
          <p:cNvPr id="97309" name="Straight Arrow Connector 28"/>
          <p:cNvCxnSpPr>
            <a:cxnSpLocks noChangeShapeType="1"/>
          </p:cNvCxnSpPr>
          <p:nvPr/>
        </p:nvCxnSpPr>
        <p:spPr bwMode="auto">
          <a:xfrm rot="5400000">
            <a:off x="2211388" y="3429000"/>
            <a:ext cx="6856412" cy="1588"/>
          </a:xfrm>
          <a:prstGeom prst="straightConnector1">
            <a:avLst/>
          </a:prstGeom>
          <a:noFill/>
          <a:ln w="66675" algn="ctr">
            <a:solidFill>
              <a:srgbClr val="F8F8F8"/>
            </a:solidFill>
            <a:round/>
            <a:headEnd/>
            <a:tailEnd/>
          </a:ln>
        </p:spPr>
      </p:cxnSp>
      <p:sp>
        <p:nvSpPr>
          <p:cNvPr id="97310" name="Text Box 9"/>
          <p:cNvSpPr txBox="1">
            <a:spLocks noChangeArrowheads="1"/>
          </p:cNvSpPr>
          <p:nvPr/>
        </p:nvSpPr>
        <p:spPr bwMode="auto">
          <a:xfrm>
            <a:off x="76200" y="6629400"/>
            <a:ext cx="2209800" cy="268288"/>
          </a:xfrm>
          <a:prstGeom prst="rect">
            <a:avLst/>
          </a:prstGeom>
          <a:noFill/>
          <a:ln w="9525">
            <a:noFill/>
            <a:miter lim="800000"/>
            <a:headEnd/>
            <a:tailEnd/>
          </a:ln>
        </p:spPr>
        <p:txBody>
          <a:bodyPr lIns="0" tIns="0" rIns="0" bIns="0">
            <a:spAutoFit/>
          </a:bodyPr>
          <a:lstStyle/>
          <a:p>
            <a:pPr defTabSz="830263" hangingPunct="0">
              <a:lnSpc>
                <a:spcPct val="97000"/>
              </a:lnSpc>
              <a:buClr>
                <a:srgbClr val="FFFFFF"/>
              </a:buClr>
              <a:buSzPct val="45000"/>
              <a:buFont typeface="StarSymbol"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0" dirty="0">
                <a:effectLst/>
              </a:rPr>
              <a:t>(Chang, et al. 2006)</a:t>
            </a:r>
          </a:p>
        </p:txBody>
      </p:sp>
    </p:spTree>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0286208">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3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1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Kil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6.xml><?xml version="1.0" encoding="utf-8"?>
<a:theme xmlns:a="http://schemas.openxmlformats.org/drawingml/2006/main" name="14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8.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10286208</Template>
  <TotalTime>908</TotalTime>
  <Words>4455</Words>
  <Application>Microsoft Office PowerPoint</Application>
  <PresentationFormat>On-screen Show (4:3)</PresentationFormat>
  <Paragraphs>670</Paragraphs>
  <Slides>91</Slides>
  <Notes>35</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91</vt:i4>
      </vt:variant>
    </vt:vector>
  </HeadingPairs>
  <TitlesOfParts>
    <vt:vector size="102" baseType="lpstr">
      <vt:lpstr>10286208</vt:lpstr>
      <vt:lpstr>7_Metro</vt:lpstr>
      <vt:lpstr>3_Metro</vt:lpstr>
      <vt:lpstr>11_Metro</vt:lpstr>
      <vt:lpstr>Kilter</vt:lpstr>
      <vt:lpstr>14_Metro</vt:lpstr>
      <vt:lpstr>Technic</vt:lpstr>
      <vt:lpstr>3_Flow</vt:lpstr>
      <vt:lpstr>1_Flow</vt:lpstr>
      <vt:lpstr>Acrobat Document</vt:lpstr>
      <vt:lpstr>Worksheet</vt:lpstr>
      <vt:lpstr>Promoting Speech, Language, Literacy, &amp; Auditory Working Memory</vt:lpstr>
      <vt:lpstr>Sensory Inputs that Support the Development of Speech, Language, Literacy and Auditory Working Memory</vt:lpstr>
      <vt:lpstr>What Do Children Learn First….?</vt:lpstr>
      <vt:lpstr>At what age do children begin to learn the speech sounds of their native language?  </vt:lpstr>
      <vt:lpstr>PowerPoint Presentation</vt:lpstr>
      <vt:lpstr>PowerPoint Presentation</vt:lpstr>
      <vt:lpstr>Contrast Aids Perception:  - reasoning by comparison, learning statistical probabilities via experience/practice, and auditory working memory are key elements of the development of Speech and Language skills  </vt:lpstr>
      <vt:lpstr>What Sensory Systems help a Baby’s Brain Learn or Develop Speech &amp; Language Skills?</vt:lpstr>
      <vt:lpstr>How do parents speak to babies?</vt:lpstr>
      <vt:lpstr> If a child is having trouble learning to say a word, how do we help them say it correctly?  </vt:lpstr>
      <vt:lpstr>Where do babies look when parents are speaking to them – face to face?</vt:lpstr>
      <vt:lpstr>Infants’ visual fixation during speech perception – an example </vt:lpstr>
      <vt:lpstr>Speech Perception: Do children learn their native language by ear, eye and/or mouth? </vt:lpstr>
      <vt:lpstr>PowerPoint Presentation</vt:lpstr>
      <vt:lpstr>EARLY NEURO-DEVELOPMENT of SPEECH</vt:lpstr>
      <vt:lpstr>PowerPoint Presentation</vt:lpstr>
      <vt:lpstr>NEURO-DEVELOPMENTAL MODELS OF PHONOLOGICAL AWARENESS AND READING</vt:lpstr>
      <vt:lpstr>PowerPoint Presentation</vt:lpstr>
      <vt:lpstr>PowerPoint Presentation</vt:lpstr>
      <vt:lpstr>What Skills = Solid Foundation for Reading? Developmental “Language Building Blocks”  </vt:lpstr>
      <vt:lpstr>ORGANIZATION &amp; ACTIVITY:  PHONOLOGICAL AWARENESS AND READING IN THE BRAIN</vt:lpstr>
      <vt:lpstr>PowerPoint Presentation</vt:lpstr>
      <vt:lpstr>FUNCTIONAL BRAIN REGIONS</vt:lpstr>
      <vt:lpstr>Education should change Brain Connections &amp; Wiring, aka “Synapses”</vt:lpstr>
      <vt:lpstr>PowerPoint Presentation</vt:lpstr>
      <vt:lpstr>PowerPoint Presentation</vt:lpstr>
      <vt:lpstr>PowerPoint Presentation</vt:lpstr>
      <vt:lpstr>PowerPoint Presentation</vt:lpstr>
      <vt:lpstr>NEURONS  – follow a developmental journey</vt:lpstr>
      <vt:lpstr>PowerPoint Presentation</vt:lpstr>
      <vt:lpstr>Maybe neuronal migration goes awry in developmental dyslexia?</vt:lpstr>
      <vt:lpstr>Fact or Myth about Dyslexia? </vt:lpstr>
      <vt:lpstr>Dyslexia</vt:lpstr>
      <vt:lpstr>What is Dyslexia? </vt:lpstr>
      <vt:lpstr>Fact or Myth about Dyslexia? </vt:lpstr>
      <vt:lpstr>Fact or Myth about Dyslexia? </vt:lpstr>
      <vt:lpstr>Fact or Myth about Dyslexia? </vt:lpstr>
      <vt:lpstr>Fact or Myth about Dyslexia? </vt:lpstr>
      <vt:lpstr>PowerPoint Presentation</vt:lpstr>
      <vt:lpstr>PowerPoint Presentation</vt:lpstr>
      <vt:lpstr>PowerPoint Presentation</vt:lpstr>
      <vt:lpstr>PowerPoint Presentation</vt:lpstr>
      <vt:lpstr>PowerPoint Presentation</vt:lpstr>
      <vt:lpstr>PowerPoint Presentation</vt:lpstr>
      <vt:lpstr>Fact or Myth about Dyslexia? </vt:lpstr>
      <vt:lpstr>Fact or Myth about Dyslexia? </vt:lpstr>
      <vt:lpstr>Fact or Myth about Dyslexia? </vt:lpstr>
      <vt:lpstr>PowerPoint Presentation</vt:lpstr>
      <vt:lpstr>NEUROBIOLOGICAL MODEL OF DYSLEXIA</vt:lpstr>
      <vt:lpstr>PowerPoint Presentation</vt:lpstr>
      <vt:lpstr>Neurons - How the Brain Works</vt:lpstr>
      <vt:lpstr>PowerPoint Presentation</vt:lpstr>
      <vt:lpstr>PowerPoint Presentation</vt:lpstr>
      <vt:lpstr>PowerPoint Presentation</vt:lpstr>
      <vt:lpstr>PowerPoint Presentation</vt:lpstr>
      <vt:lpstr>Microneurodysgenesis  and Genetic Dyslexia</vt:lpstr>
      <vt:lpstr>PowerPoint Presentation</vt:lpstr>
      <vt:lpstr>Fact or Myth about Dyslexia? </vt:lpstr>
      <vt:lpstr>PowerPoint Presentation</vt:lpstr>
      <vt:lpstr>EXPERIENCING PHONOLOGICAL AWARENESS</vt:lpstr>
      <vt:lpstr>PowerPoint Presentation</vt:lpstr>
      <vt:lpstr>Fact or Myth about Dyslexia? </vt:lpstr>
      <vt:lpstr>Fact or Myth about Dyslexia? </vt:lpstr>
      <vt:lpstr>Fact or Myth about Dyslexia? </vt:lpstr>
      <vt:lpstr>Fact or Myth about Dyslexia? </vt:lpstr>
      <vt:lpstr>PowerPoint Presentation</vt:lpstr>
      <vt:lpstr>Written Expression Skills Before Treatment</vt:lpstr>
      <vt:lpstr>What Develops First, Speaking or Reading &amp; Writing Skills?</vt:lpstr>
      <vt:lpstr>Fact or Myth about Dyslexia? Phonological processing does not develop until children are taught to read? </vt:lpstr>
      <vt:lpstr>Fact or Myth about Dyslexia?  Dyslexia can be prevented</vt:lpstr>
      <vt:lpstr>What Develops First, Speaking or Reading &amp; Writing Skills?</vt:lpstr>
      <vt:lpstr>Thank you for your time, interest and questions  Tim Conway, Ph.D.  twc@morriscenters.com  www.TheMorrisCenter.com  www.NOWprograms.com   www.EinsteinSchool.us  </vt:lpstr>
      <vt:lpstr>PowerPoint Presentation</vt:lpstr>
      <vt:lpstr>PowerPoint Presentation</vt:lpstr>
      <vt:lpstr>PowerPoint Presentation</vt:lpstr>
      <vt:lpstr>PowerPoint Presentation</vt:lpstr>
      <vt:lpstr>Prevention of Developmental Dyslexia</vt:lpstr>
      <vt:lpstr>PREVENTION STUDY</vt:lpstr>
      <vt:lpstr>PowerPoint Presentation</vt:lpstr>
      <vt:lpstr>PowerPoint Presentation</vt:lpstr>
      <vt:lpstr>Preventing Dyslexia: After Treatment - Percent of children performing at least 1 S.D. BELOW their peers [ &lt;85 ]</vt:lpstr>
      <vt:lpstr>Preventing Dyslexia: After Treatment - Percent of children performing  at least 1 S.D. ABOVE  their peers [ &gt; 100 ]</vt:lpstr>
      <vt:lpstr>Different referral rates for Special Education  </vt:lpstr>
      <vt:lpstr>Prevention of Dyslexia?</vt:lpstr>
      <vt:lpstr>PREVENTION STUDY OUTCOME</vt:lpstr>
      <vt:lpstr>What Develops First, Speaking or Reading &amp; Writing Skills?</vt:lpstr>
      <vt:lpstr>Thank you for your time, interest and questions  Tim Conway, Ph.D.  twc@morriscenters.com</vt:lpstr>
      <vt:lpstr>Fact or Myth about Dyslexia? </vt:lpstr>
      <vt:lpstr>The acquired reading disorders - Alexia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Myths Versus Scientific Facts Can we prevent Dyslexia?</dc:title>
  <dc:creator>Tim</dc:creator>
  <cp:lastModifiedBy>James McCombie</cp:lastModifiedBy>
  <cp:revision>85</cp:revision>
  <dcterms:created xsi:type="dcterms:W3CDTF">2014-05-05T23:21:17Z</dcterms:created>
  <dcterms:modified xsi:type="dcterms:W3CDTF">2015-05-28T20:31:30Z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