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8" r:id="rId8"/>
  </p:sldMasterIdLst>
  <p:notesMasterIdLst>
    <p:notesMasterId r:id="rId62"/>
  </p:notesMasterIdLst>
  <p:sldIdLst>
    <p:sldId id="307" r:id="rId9"/>
    <p:sldId id="313" r:id="rId10"/>
    <p:sldId id="258" r:id="rId11"/>
    <p:sldId id="259" r:id="rId12"/>
    <p:sldId id="314" r:id="rId13"/>
    <p:sldId id="274" r:id="rId14"/>
    <p:sldId id="261" r:id="rId15"/>
    <p:sldId id="262" r:id="rId16"/>
    <p:sldId id="260" r:id="rId17"/>
    <p:sldId id="263" r:id="rId18"/>
    <p:sldId id="316" r:id="rId19"/>
    <p:sldId id="264" r:id="rId20"/>
    <p:sldId id="265" r:id="rId21"/>
    <p:sldId id="308" r:id="rId22"/>
    <p:sldId id="270" r:id="rId23"/>
    <p:sldId id="293" r:id="rId24"/>
    <p:sldId id="294" r:id="rId25"/>
    <p:sldId id="309" r:id="rId26"/>
    <p:sldId id="271" r:id="rId27"/>
    <p:sldId id="310" r:id="rId28"/>
    <p:sldId id="272" r:id="rId29"/>
    <p:sldId id="315" r:id="rId30"/>
    <p:sldId id="273" r:id="rId31"/>
    <p:sldId id="311" r:id="rId32"/>
    <p:sldId id="266" r:id="rId33"/>
    <p:sldId id="267" r:id="rId34"/>
    <p:sldId id="268" r:id="rId35"/>
    <p:sldId id="269" r:id="rId36"/>
    <p:sldId id="295" r:id="rId37"/>
    <p:sldId id="296" r:id="rId38"/>
    <p:sldId id="297" r:id="rId39"/>
    <p:sldId id="298" r:id="rId40"/>
    <p:sldId id="299" r:id="rId41"/>
    <p:sldId id="300" r:id="rId42"/>
    <p:sldId id="277" r:id="rId43"/>
    <p:sldId id="278" r:id="rId44"/>
    <p:sldId id="279" r:id="rId45"/>
    <p:sldId id="301" r:id="rId46"/>
    <p:sldId id="282" r:id="rId47"/>
    <p:sldId id="283" r:id="rId48"/>
    <p:sldId id="284" r:id="rId49"/>
    <p:sldId id="285" r:id="rId50"/>
    <p:sldId id="302" r:id="rId51"/>
    <p:sldId id="306" r:id="rId52"/>
    <p:sldId id="287" r:id="rId53"/>
    <p:sldId id="312" r:id="rId54"/>
    <p:sldId id="289" r:id="rId55"/>
    <p:sldId id="291" r:id="rId56"/>
    <p:sldId id="303" r:id="rId57"/>
    <p:sldId id="304" r:id="rId58"/>
    <p:sldId id="305" r:id="rId59"/>
    <p:sldId id="317" r:id="rId60"/>
    <p:sldId id="29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9FF33"/>
    <a:srgbClr val="FFFF66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100" dirty="0">
                <a:solidFill>
                  <a:srgbClr val="FFFFFF"/>
                </a:solidFill>
              </a:rPr>
              <a:t>Percentage of “High-Risk”  promoted Kg or Grade 1</a:t>
            </a:r>
          </a:p>
        </c:rich>
      </c:tx>
      <c:layout>
        <c:manualLayout>
          <c:xMode val="edge"/>
          <c:yMode val="edge"/>
          <c:x val="0.14645601110797873"/>
          <c:y val="1.371277035204889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803133202099761E-2"/>
          <c:y val="9.9796998031496525E-2"/>
          <c:w val="0.88905200131233486"/>
          <c:h val="0.778359251968505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retained Kg or Grade 1</c:v>
                </c:pt>
              </c:strCache>
            </c:strRef>
          </c:tx>
          <c:spPr>
            <a:solidFill>
              <a:srgbClr val="FFFFFF"/>
            </a:solidFill>
            <a:scene3d>
              <a:camera prst="orthographicFront"/>
              <a:lightRig rig="threePt" dir="t"/>
            </a:scene3d>
            <a:sp3d prstMaterial="dkEdge">
              <a:bevelT w="158750" h="6985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66"/>
              </a:solidFill>
              <a:scene3d>
                <a:camera prst="orthographicFront"/>
                <a:lightRig rig="threePt" dir="t"/>
              </a:scene3d>
              <a:sp3d prstMaterial="dkEdge">
                <a:bevelT w="158750" h="69850" prst="angle"/>
              </a:sp3d>
            </c:spPr>
            <c:extLst>
              <c:ext xmlns:c16="http://schemas.microsoft.com/office/drawing/2014/chart" uri="{C3380CC4-5D6E-409C-BE32-E72D297353CC}">
                <c16:uniqueId val="{00000000-8759-4689-B73E-B4B6B4ADC1B3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 prstMaterial="dkEdge">
                <a:bevelT w="158750" h="69850" prst="angle"/>
              </a:sp3d>
            </c:spPr>
            <c:extLst>
              <c:ext xmlns:c16="http://schemas.microsoft.com/office/drawing/2014/chart" uri="{C3380CC4-5D6E-409C-BE32-E72D297353CC}">
                <c16:uniqueId val="{00000001-8759-4689-B73E-B4B6B4ADC1B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scene3d>
                <a:camera prst="orthographicFront"/>
                <a:lightRig rig="threePt" dir="t"/>
              </a:scene3d>
              <a:sp3d prstMaterial="dkEdge">
                <a:bevelT w="158750" h="69850" prst="angle"/>
              </a:sp3d>
            </c:spPr>
            <c:extLst>
              <c:ext xmlns:c16="http://schemas.microsoft.com/office/drawing/2014/chart" uri="{C3380CC4-5D6E-409C-BE32-E72D297353CC}">
                <c16:uniqueId val="{00000002-8759-4689-B73E-B4B6B4ADC1B3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 w="158750" h="69850" prst="angle"/>
              </a:sp3d>
            </c:spPr>
            <c:extLst>
              <c:ext xmlns:c16="http://schemas.microsoft.com/office/drawing/2014/chart" uri="{C3380CC4-5D6E-409C-BE32-E72D297353CC}">
                <c16:uniqueId val="{00000003-8759-4689-B73E-B4B6B4ADC1B3}"/>
              </c:ext>
            </c:extLst>
          </c:dPt>
          <c:cat>
            <c:strRef>
              <c:f>Sheet1!$A$2:$A$5</c:f>
              <c:strCache>
                <c:ptCount val="4"/>
                <c:pt idx="0">
                  <c:v>NTC</c:v>
                </c:pt>
                <c:pt idx="1">
                  <c:v>RCS</c:v>
                </c:pt>
                <c:pt idx="2">
                  <c:v>EP</c:v>
                </c:pt>
                <c:pt idx="3">
                  <c:v>NOW!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0.59299999999999997</c:v>
                </c:pt>
                <c:pt idx="1">
                  <c:v>0.69000000000000017</c:v>
                </c:pt>
                <c:pt idx="2">
                  <c:v>0.74500000000000022</c:v>
                </c:pt>
                <c:pt idx="3">
                  <c:v>0.91400000000000003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59-4689-B73E-B4B6B4ADC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099648"/>
        <c:axId val="107101184"/>
      </c:barChart>
      <c:catAx>
        <c:axId val="10709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800" b="1">
                <a:solidFill>
                  <a:srgbClr val="FFFFFF"/>
                </a:solidFill>
              </a:defRPr>
            </a:pPr>
            <a:endParaRPr lang="en-US"/>
          </a:p>
        </c:txPr>
        <c:crossAx val="107101184"/>
        <c:crosses val="autoZero"/>
        <c:auto val="1"/>
        <c:lblAlgn val="ctr"/>
        <c:lblOffset val="100"/>
        <c:noMultiLvlLbl val="0"/>
      </c:catAx>
      <c:valAx>
        <c:axId val="10710118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spPr>
          <a:solidFill>
            <a:schemeClr val="tx1"/>
          </a:solidFill>
        </c:spPr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07099648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5"/>
      <c:rotY val="30"/>
      <c:rAngAx val="0"/>
      <c:perspective val="0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prst="angle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prst="angle"/>
        </a:sp3d>
      </c:spPr>
    </c:backWall>
    <c:plotArea>
      <c:layout>
        <c:manualLayout>
          <c:layoutTarget val="inner"/>
          <c:xMode val="edge"/>
          <c:yMode val="edge"/>
          <c:x val="6.0250049948814693E-2"/>
          <c:y val="3.1105975625706762E-2"/>
          <c:w val="0.92617506620251755"/>
          <c:h val="0.870867015607937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NTC</c:v>
                </c:pt>
              </c:strCache>
            </c:strRef>
          </c:tx>
          <c:spPr>
            <a:solidFill>
              <a:srgbClr val="FFCC66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53</c:v>
                </c:pt>
                <c:pt idx="1">
                  <c:v>53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1-4DC3-BF8C-F80FA1C933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RCS</c:v>
                </c:pt>
              </c:strCache>
            </c:strRef>
          </c:tx>
          <c:spPr>
            <a:solidFill>
              <a:srgbClr val="80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44</c:v>
                </c:pt>
                <c:pt idx="1">
                  <c:v>31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41-4DC3-BF8C-F80FA1C9331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EP</c:v>
                </c:pt>
              </c:strCache>
            </c:strRef>
          </c:tx>
          <c:spPr>
            <a:solidFill>
              <a:srgbClr val="FFFFCC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47</c:v>
                </c:pt>
                <c:pt idx="1">
                  <c:v>28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41-4DC3-BF8C-F80FA1C9331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PASP</c:v>
                </c:pt>
              </c:strCache>
            </c:strRef>
          </c:tx>
          <c:spPr>
            <a:solidFill>
              <a:srgbClr val="92D05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41-4DC3-BF8C-F80FA1C93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96416"/>
        <c:axId val="107197952"/>
        <c:axId val="0"/>
      </c:bar3DChart>
      <c:catAx>
        <c:axId val="107196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07197952"/>
        <c:crosses val="autoZero"/>
        <c:auto val="1"/>
        <c:lblAlgn val="ctr"/>
        <c:lblOffset val="100"/>
        <c:noMultiLvlLbl val="0"/>
      </c:catAx>
      <c:valAx>
        <c:axId val="107197952"/>
        <c:scaling>
          <c:orientation val="minMax"/>
          <c:max val="6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>
                <a:lumMod val="95000"/>
              </a:schemeClr>
            </a:solidFill>
          </a:ln>
        </c:spPr>
        <c:crossAx val="107196416"/>
        <c:crosses val="autoZero"/>
        <c:crossBetween val="between"/>
        <c:majorUnit val="10"/>
        <c:min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72189834443776"/>
          <c:y val="0.22692987767550987"/>
          <c:w val="0.14307275893397933"/>
          <c:h val="0.45931725827233211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5"/>
      <c:rotY val="30"/>
      <c:rAngAx val="0"/>
      <c:perspective val="0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prst="angle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prst="angle"/>
        </a:sp3d>
      </c:spPr>
    </c:backWall>
    <c:plotArea>
      <c:layout>
        <c:manualLayout>
          <c:layoutTarget val="inner"/>
          <c:xMode val="edge"/>
          <c:yMode val="edge"/>
          <c:x val="6.0250049948814693E-2"/>
          <c:y val="3.1105975625706783E-2"/>
          <c:w val="0.92617506620251777"/>
          <c:h val="0.870867015607937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NTC</c:v>
                </c:pt>
              </c:strCache>
            </c:strRef>
          </c:tx>
          <c:spPr>
            <a:solidFill>
              <a:srgbClr val="FFCC66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25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06-4DA7-8D9C-51440FE2D7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RCS</c:v>
                </c:pt>
              </c:strCache>
            </c:strRef>
          </c:tx>
          <c:spPr>
            <a:solidFill>
              <a:srgbClr val="80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</c:v>
                </c:pt>
                <c:pt idx="1">
                  <c:v>28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06-4DA7-8D9C-51440FE2D7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EP</c:v>
                </c:pt>
              </c:strCache>
            </c:strRef>
          </c:tx>
          <c:spPr>
            <a:solidFill>
              <a:srgbClr val="FFFFCC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19</c:v>
                </c:pt>
                <c:pt idx="1">
                  <c:v>22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06-4DA7-8D9C-51440FE2D7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PASP</c:v>
                </c:pt>
              </c:strCache>
            </c:strRef>
          </c:tx>
          <c:spPr>
            <a:solidFill>
              <a:srgbClr val="92D05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Word Attack</c:v>
                </c:pt>
                <c:pt idx="1">
                  <c:v>Word I.D.</c:v>
                </c:pt>
                <c:pt idx="2">
                  <c:v>Passage Comprehension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42</c:v>
                </c:pt>
                <c:pt idx="1">
                  <c:v>47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06-4DA7-8D9C-51440FE2D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762240"/>
        <c:axId val="106763776"/>
        <c:axId val="0"/>
      </c:bar3DChart>
      <c:catAx>
        <c:axId val="106762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6763776"/>
        <c:crosses val="autoZero"/>
        <c:auto val="1"/>
        <c:lblAlgn val="ctr"/>
        <c:lblOffset val="100"/>
        <c:noMultiLvlLbl val="0"/>
      </c:catAx>
      <c:valAx>
        <c:axId val="106763776"/>
        <c:scaling>
          <c:orientation val="minMax"/>
          <c:max val="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>
                <a:lumMod val="95000"/>
              </a:schemeClr>
            </a:solidFill>
          </a:ln>
        </c:spPr>
        <c:crossAx val="106762240"/>
        <c:crosses val="autoZero"/>
        <c:crossBetween val="between"/>
        <c:majorUnit val="10"/>
        <c:minorUnit val="0.2"/>
      </c:valAx>
    </c:plotArea>
    <c:legend>
      <c:legendPos val="r"/>
      <c:layout>
        <c:manualLayout>
          <c:xMode val="edge"/>
          <c:yMode val="edge"/>
          <c:x val="0.83356124724810154"/>
          <c:y val="0.25626775018507303"/>
          <c:w val="0.13065870326346765"/>
          <c:h val="0.4671798236758869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D517B-3827-43AE-9DED-A1D1B31C8532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B88B8-D8AC-42AD-B655-96B9FB0AD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2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C9B94-C1C4-48D7-BD4B-93DCE71411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45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4E051-0E5B-4C0C-9225-7F4AD7DDDD5E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3" tIns="45712" rIns="91423" bIns="45712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37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F3E1A-D214-42E9-BD67-85C5232B1E6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3" tIns="45712" rIns="91423" bIns="45712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48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3BC6C-EE8D-41EF-8B59-970C104ED4F1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81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4">
              <a:defRPr/>
            </a:pPr>
            <a:r>
              <a:rPr lang="en-US" b="1" baseline="0" dirty="0"/>
              <a:t>Why is it important to establish a “team” approach?	Why distinguish skill vs. I.Q.?</a:t>
            </a:r>
            <a:endParaRPr lang="en-US" b="1" dirty="0"/>
          </a:p>
          <a:p>
            <a:r>
              <a:rPr lang="en-US" dirty="0"/>
              <a:t>The hierarchical process develops by establishing</a:t>
            </a:r>
            <a:r>
              <a:rPr lang="en-US" baseline="0" dirty="0"/>
              <a:t> feeling (fingers behind back, wiggle… how do you know? –Not happy, sad, bored)</a:t>
            </a:r>
          </a:p>
          <a:p>
            <a:r>
              <a:rPr lang="en-US" baseline="0" dirty="0"/>
              <a:t>And a TEAM effort to develop SKILLS not increase IQ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7"/>
            <a:ext cx="2972421" cy="457512"/>
          </a:xfrm>
          <a:prstGeom prst="rect">
            <a:avLst/>
          </a:prstGeom>
        </p:spPr>
        <p:txBody>
          <a:bodyPr lIns="89723" tIns="44861" rIns="89723" bIns="448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89EEA-2132-4D15-804D-934AA3423CF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0413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C196-2D70-4F29-8304-6B605C915BD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52" tIns="48326" rIns="96652" bIns="48326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70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3B512-92A9-4184-B93B-401868B27A9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9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35921-C25F-45FA-BC03-C6B2A2BFE8F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43" tIns="48322" rIns="96643" bIns="48322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7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General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Neuro-developmental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Define evidence-based support of a program versus research-based support versus clinical experiential</a:t>
            </a:r>
            <a:r>
              <a:rPr lang="en-US" sz="1200" baseline="0" dirty="0"/>
              <a:t> support</a:t>
            </a:r>
            <a:r>
              <a:rPr lang="en-US" sz="1200" dirty="0"/>
              <a:t> – all promoting SLP’s delivery of Evidence-Based Practice (the focus of FLASHA/ASHA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Are there dyslexia subtypes that are research-based subtypes?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C9B94-C1C4-48D7-BD4B-93DCE71411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0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the sensory and cognitive</a:t>
            </a:r>
            <a:r>
              <a:rPr lang="en-US" baseline="0" dirty="0"/>
              <a:t> experiences that drive “experience dependent” neural plasticity which helps the brain forms networks for developing skills and abilities. </a:t>
            </a:r>
          </a:p>
          <a:p>
            <a:endParaRPr lang="en-US" baseline="0" dirty="0"/>
          </a:p>
          <a:p>
            <a:r>
              <a:rPr lang="en-US" baseline="0" dirty="0"/>
              <a:t>Figure is from Miller’s handout @ SPD conference – her talk on 10/20/11.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0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the sensory and cognitive</a:t>
            </a:r>
            <a:r>
              <a:rPr lang="en-US" baseline="0" dirty="0"/>
              <a:t> experiences that drive “experience dependent” neural plasticity which helps the brain forms networks for developing skills and abilities. </a:t>
            </a:r>
          </a:p>
          <a:p>
            <a:endParaRPr lang="en-US" baseline="0" dirty="0"/>
          </a:p>
          <a:p>
            <a:r>
              <a:rPr lang="en-US" baseline="0" dirty="0"/>
              <a:t>Figure is from Miller’s handout @ SPD conference – her talk on 10/20/11.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4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the sensory and cognitive</a:t>
            </a:r>
            <a:r>
              <a:rPr lang="en-US" baseline="0" dirty="0"/>
              <a:t> experiences that drive “experience dependent” neural plasticity which helps the brain forms networks for developing skills and abilities. </a:t>
            </a:r>
          </a:p>
          <a:p>
            <a:endParaRPr lang="en-US" baseline="0" dirty="0"/>
          </a:p>
          <a:p>
            <a:r>
              <a:rPr lang="en-US" baseline="0" dirty="0"/>
              <a:t>Figure is from Miller’s handout @ SPD conference – her talk on 10/20/11.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79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r>
              <a:rPr lang="en-US" baseline="0" dirty="0">
                <a:latin typeface="Arial" charset="0"/>
              </a:rPr>
              <a:t>Sensorimotor, phonology and language skills are developing immediately post-birth and should continue so for quite some time, if all the systems are working </a:t>
            </a:r>
            <a:r>
              <a:rPr lang="en-US" baseline="0">
                <a:latin typeface="Arial" charset="0"/>
              </a:rPr>
              <a:t>well together. </a:t>
            </a: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2063C-E93E-4812-8EAF-A412009D9E1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265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4413" cy="3429000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aseline="0" dirty="0">
                <a:latin typeface="Arial" charset="0"/>
              </a:rPr>
              <a:t>Sensorimotor, phonology and language skills are developing immediately post-birth and continue so for quite some time. Phonology is a core system that develops from oral language from birth. Oral language is the primary mechanism for development of phonological processing UNTIL formal instruction in the English alphabet begins around age 4-5 years (younger in some regions/countries and older in others). 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6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A90BA-E51E-4DDD-B189-6E8650D610F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2854"/>
            <a:ext cx="5029200" cy="41152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53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8E2B6-ADAF-417A-BB39-706201B508E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3" tIns="45712" rIns="91423" bIns="45712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3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0926C-D17A-448B-B505-7BCC2FF85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54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3" descr="C:\Documents and Settings\Rami\Desktop\Ramis Work\PresPro\Templates_07_July_2004\Biotech\JPGS\PPP_SBIOT_TLE_DNA_Stru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80225"/>
          </a:xfrm>
          <a:prstGeom prst="rect">
            <a:avLst/>
          </a:prstGeom>
          <a:solidFill>
            <a:srgbClr val="336699"/>
          </a:solidFill>
          <a:ln w="9525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578" y="1011272"/>
            <a:ext cx="8334569" cy="1880534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5129" y="3029512"/>
            <a:ext cx="8258296" cy="130819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7188"/>
            <a:ext cx="2540000" cy="165100"/>
          </a:xfrm>
        </p:spPr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92900"/>
            <a:ext cx="3860800" cy="165100"/>
          </a:xfrm>
        </p:spPr>
        <p:txBody>
          <a:bodyPr/>
          <a:lstStyle>
            <a:lvl1pPr>
              <a:defRPr sz="11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692900"/>
            <a:ext cx="2540000" cy="165100"/>
          </a:xfrm>
        </p:spPr>
        <p:txBody>
          <a:bodyPr/>
          <a:lstStyle>
            <a:lvl1pPr>
              <a:defRPr sz="11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43351D-2BE9-4634-AAFD-744D3D1D9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00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C143B-EEA6-490A-B03B-A77D9F0CF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29" y="4406563"/>
            <a:ext cx="10363391" cy="136270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29" y="2906151"/>
            <a:ext cx="10363391" cy="1500412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394" indent="0">
              <a:buNone/>
              <a:defRPr sz="1600"/>
            </a:lvl2pPr>
            <a:lvl3pPr marL="824789" indent="0">
              <a:buNone/>
              <a:defRPr sz="1400"/>
            </a:lvl3pPr>
            <a:lvl4pPr marL="1237183" indent="0">
              <a:buNone/>
              <a:defRPr sz="1300"/>
            </a:lvl4pPr>
            <a:lvl5pPr marL="1649578" indent="0">
              <a:buNone/>
              <a:defRPr sz="1300"/>
            </a:lvl5pPr>
            <a:lvl6pPr marL="2061972" indent="0">
              <a:buNone/>
              <a:defRPr sz="1300"/>
            </a:lvl6pPr>
            <a:lvl7pPr marL="2474366" indent="0">
              <a:buNone/>
              <a:defRPr sz="1300"/>
            </a:lvl7pPr>
            <a:lvl8pPr marL="2886761" indent="0">
              <a:buNone/>
              <a:defRPr sz="1300"/>
            </a:lvl8pPr>
            <a:lvl9pPr marL="329915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64E3-8C3E-4264-9667-7E658757B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7465" y="1583609"/>
            <a:ext cx="4942393" cy="495738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910" y="1583609"/>
            <a:ext cx="4942393" cy="495738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07BCA-A964-4A56-BA69-7AF315CE1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0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72" y="273977"/>
            <a:ext cx="10971656" cy="11432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73" y="1534839"/>
            <a:ext cx="5386676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73" y="2174594"/>
            <a:ext cx="5386676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247" y="1534839"/>
            <a:ext cx="5388581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247" y="2174594"/>
            <a:ext cx="5388581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4FAD8-645F-4B7A-A471-D13AF18C2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97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A79EF-D724-4F09-BB73-6F0995870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21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E4416-C8A4-4E5F-822E-80964D6B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74" y="272543"/>
            <a:ext cx="4009975" cy="116188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9" y="272542"/>
            <a:ext cx="6814859" cy="585390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74" y="1434428"/>
            <a:ext cx="4009975" cy="46920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54156-FB3D-44FA-BB6D-F149F39B8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11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05" y="4801031"/>
            <a:ext cx="7316344" cy="5665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05" y="612503"/>
            <a:ext cx="7316344" cy="4115373"/>
          </a:xfrm>
        </p:spPr>
        <p:txBody>
          <a:bodyPr/>
          <a:lstStyle>
            <a:lvl1pPr marL="0" indent="0">
              <a:buNone/>
              <a:defRPr sz="2900"/>
            </a:lvl1pPr>
            <a:lvl2pPr marL="412394" indent="0">
              <a:buNone/>
              <a:defRPr sz="2500"/>
            </a:lvl2pPr>
            <a:lvl3pPr marL="824789" indent="0">
              <a:buNone/>
              <a:defRPr sz="2200"/>
            </a:lvl3pPr>
            <a:lvl4pPr marL="1237183" indent="0">
              <a:buNone/>
              <a:defRPr sz="1800"/>
            </a:lvl4pPr>
            <a:lvl5pPr marL="1649578" indent="0">
              <a:buNone/>
              <a:defRPr sz="1800"/>
            </a:lvl5pPr>
            <a:lvl6pPr marL="2061972" indent="0">
              <a:buNone/>
              <a:defRPr sz="1800"/>
            </a:lvl6pPr>
            <a:lvl7pPr marL="2474366" indent="0">
              <a:buNone/>
              <a:defRPr sz="1800"/>
            </a:lvl7pPr>
            <a:lvl8pPr marL="2886761" indent="0">
              <a:buNone/>
              <a:defRPr sz="1800"/>
            </a:lvl8pPr>
            <a:lvl9pPr marL="3299155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05" y="5367629"/>
            <a:ext cx="7316344" cy="8047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DB057-358E-40F8-B7C6-D8DC071CF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81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7FD6E-4FF2-4EF1-AEBC-D7F88E2B6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6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08726" y="137705"/>
            <a:ext cx="2608485" cy="64032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3268" y="137705"/>
            <a:ext cx="7642405" cy="64032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6BD9-58E3-4FEF-A6A7-DB975DE57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25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0926C-D17A-448B-B505-7BCC2FF85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3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B81F9D5-B3BC-4493-9AA8-110555470E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53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5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74320">
              <a:buSzPct val="75000"/>
              <a:buFont typeface="Wingdings 3" pitchFamily="18" charset="2"/>
              <a:buChar char=""/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46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69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9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501" y="185991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1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88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85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55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13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81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551"/>
            <a:ext cx="812800" cy="365125"/>
          </a:xfrm>
        </p:spPr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0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008375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86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1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04E01-1E8C-4EE0-BA5D-6BC1523D614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63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02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74320">
              <a:buSzPct val="75000"/>
              <a:buFont typeface="Wingdings 3" pitchFamily="18" charset="2"/>
              <a:buChar char=""/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7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75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7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70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542" y="1859974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2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6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94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0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00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81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613"/>
            <a:ext cx="812800" cy="365125"/>
          </a:xfrm>
        </p:spPr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08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541685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5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08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04E01-1E8C-4EE0-BA5D-6BC1523D614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2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1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2747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3365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948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51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4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268" y="4246738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213" y="402401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548149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635605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88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04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40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84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4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056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675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252459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339915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07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32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255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46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5019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39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219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695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8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7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593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3"/>
            <a:ext cx="26416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773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47C9B81F-C347-4BEF-BFDF-29C42F48304A}" type="datetimeFigureOut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11/18/2016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EB8803"/>
              </a:buClr>
            </a:pPr>
            <a:fld id="{042AED99-7FB4-404E-8A97-64753DCE42EC}" type="slidenum">
              <a:rPr lang="en-US" smtClean="0">
                <a:solidFill>
                  <a:srgbClr val="D6ECFF"/>
                </a:solidFill>
              </a:rPr>
              <a:pPr>
                <a:buClr>
                  <a:srgbClr val="EB8803"/>
                </a:buClr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12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EB8803"/>
              </a:buClr>
              <a:defRPr/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EB8803"/>
              </a:buClr>
              <a:defRPr/>
            </a:pP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EB8803"/>
              </a:buClr>
              <a:defRPr/>
            </a:pPr>
            <a:fld id="{8AC04E01-1E8C-4EE0-BA5D-6BC1523D6148}" type="slidenum">
              <a:rPr lang="en-US">
                <a:solidFill>
                  <a:srgbClr val="D6ECFF"/>
                </a:solidFill>
              </a:rPr>
              <a:pPr>
                <a:buClr>
                  <a:srgbClr val="EB8803"/>
                </a:buClr>
                <a:defRPr/>
              </a:pPr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06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effectLst/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effectLst/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50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24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effectLst/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effectLst/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33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36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11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301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556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2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807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8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79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533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0926C-D17A-448B-B505-7BCC2FF85458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699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42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74320">
              <a:buSzPct val="75000"/>
              <a:buFont typeface="Wingdings 3" pitchFamily="18" charset="2"/>
              <a:buChar char=""/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12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67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489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501" y="185991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1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96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7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061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055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59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81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551"/>
            <a:ext cx="812800" cy="365125"/>
          </a:xfrm>
        </p:spPr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0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622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061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00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0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74320">
              <a:buSzPct val="75000"/>
              <a:buFont typeface="Wingdings 3" pitchFamily="18" charset="2"/>
              <a:buChar char=""/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043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53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803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542" y="1859974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2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957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84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226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926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81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613"/>
            <a:ext cx="812800" cy="365125"/>
          </a:xfrm>
        </p:spPr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08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420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25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371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04E01-1E8C-4EE0-BA5D-6BC1523D614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9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F54F0-9D63-4F73-ABBF-BF6B6826EF35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8C772-EC0C-49F4-B654-49340B3F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8" descr="C:\Documents and Settings\Rami\Desktop\Ramis Work\PresPro\Templates_07_July_2004\Biotech\JPGS\PPP_SBIOT_TXT_DNA_Structur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192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2701" y="138113"/>
            <a:ext cx="10435167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46767" y="1584326"/>
            <a:ext cx="10068984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033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5001">
              <a:defRPr sz="9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0051" y="6624638"/>
            <a:ext cx="385868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defTabSz="915001">
              <a:defRPr sz="900" smtClean="0">
                <a:solidFill>
                  <a:srgbClr val="FFFFFF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27633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5001">
              <a:defRPr sz="900" smtClean="0">
                <a:solidFill>
                  <a:srgbClr val="FFFFFF"/>
                </a:solidFill>
                <a:effectLst/>
              </a:defRPr>
            </a:lvl1pPr>
          </a:lstStyle>
          <a:p>
            <a:pPr>
              <a:defRPr/>
            </a:pPr>
            <a:fld id="{48506166-FFC8-44B0-89B0-B2355E76B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5pPr>
      <a:lvl6pPr marL="412394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6pPr>
      <a:lvl7pPr marL="824789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7pPr>
      <a:lvl8pPr marL="1237183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8pPr>
      <a:lvl9pPr marL="1649578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FFFFFF"/>
          </a:solidFill>
          <a:latin typeface="+mn-lt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rgbClr val="FFFF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5pPr>
      <a:lvl6pPr marL="2470071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882465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294860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707254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94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89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83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578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972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366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761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9155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5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5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5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2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effectLst/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effectLst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32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ffectLst/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61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61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61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2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effectLst/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effectLst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2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747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365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85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fld id="{47C9B81F-C347-4BEF-BFDF-29C42F48304A}" type="datetimeFigureOut">
              <a:rPr lang="en-US" smtClean="0">
                <a:solidFill>
                  <a:srgbClr val="D6ECFF"/>
                </a:solidFill>
                <a:latin typeface="Times New Roman" pitchFamily="18" charset="0"/>
              </a:rPr>
              <a:pPr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</a:pPr>
              <a:t>11/18/2016</a:t>
            </a:fld>
            <a:endParaRPr lang="en-US" dirty="0">
              <a:solidFill>
                <a:srgbClr val="D6ECFF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850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l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endParaRPr lang="en-US" dirty="0">
              <a:solidFill>
                <a:srgbClr val="D6ECFF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850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</a:pPr>
            <a:fld id="{042AED99-7FB4-404E-8A97-64753DCE42EC}" type="slidenum">
              <a:rPr lang="en-US" smtClean="0">
                <a:solidFill>
                  <a:srgbClr val="D6ECFF"/>
                </a:solidFill>
                <a:latin typeface="Times New Roman" pitchFamily="18" charset="0"/>
              </a:rPr>
              <a:pPr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</a:pPr>
              <a:t>‹#›</a:t>
            </a:fld>
            <a:endParaRPr lang="en-US" dirty="0">
              <a:solidFill>
                <a:srgbClr val="D6ECFF">
                  <a:shade val="90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80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effectLst/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effectLst/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1A34D47-9061-4FD7-B1CB-36086C648A1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11/18/2016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800F84E-DE0E-4FE4-BC9E-05EB8AD126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09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5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5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5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2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84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61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E84B95-E713-45DD-B7C0-4B2371832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11/18/2016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61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61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BF9445-C10B-41FD-BD57-CF2A5A67972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2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04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wprogram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600200"/>
          </a:xfrm>
          <a:solidFill>
            <a:schemeClr val="tx1"/>
          </a:solidFill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Developmental Dyslexia Diagnosis, Treatment and Prevention: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Advocating “evidence-based” practices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576" y="1865147"/>
            <a:ext cx="6065754" cy="391668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200" dirty="0"/>
              <a:t>Tim Conway, Ph.D.</a:t>
            </a:r>
          </a:p>
          <a:p>
            <a:pPr algn="l"/>
            <a:r>
              <a:rPr lang="en-US" dirty="0"/>
              <a:t>The Morris Center</a:t>
            </a:r>
          </a:p>
          <a:p>
            <a:pPr algn="l"/>
            <a:r>
              <a:rPr lang="en-US" dirty="0"/>
              <a:t>The Morris Centre</a:t>
            </a:r>
          </a:p>
          <a:p>
            <a:pPr algn="l"/>
            <a:r>
              <a:rPr lang="en-US" i="1" dirty="0"/>
              <a:t>The Einstein School – Gainesville, FL</a:t>
            </a:r>
          </a:p>
          <a:p>
            <a:pPr algn="l"/>
            <a:r>
              <a:rPr lang="en-US" dirty="0"/>
              <a:t>University of Florida</a:t>
            </a:r>
          </a:p>
          <a:p>
            <a:pPr algn="l"/>
            <a:r>
              <a:rPr lang="en-US" dirty="0"/>
              <a:t>Jacksonville University</a:t>
            </a:r>
          </a:p>
          <a:p>
            <a:pPr algn="l"/>
            <a:r>
              <a:rPr lang="en-US" dirty="0"/>
              <a:t>Neuro-development of Words – NOW!</a:t>
            </a:r>
            <a:r>
              <a:rPr lang="en-US" baseline="30000" dirty="0"/>
              <a:t>®</a:t>
            </a:r>
            <a:r>
              <a:rPr lang="en-US" dirty="0"/>
              <a:t> </a:t>
            </a:r>
          </a:p>
          <a:p>
            <a:pPr algn="l"/>
            <a:endParaRPr lang="en-US" sz="2000" dirty="0"/>
          </a:p>
          <a:p>
            <a:pPr algn="l"/>
            <a:r>
              <a:rPr lang="en-US" dirty="0"/>
              <a:t>ASHA Conference 2016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70842"/>
            <a:ext cx="4800600" cy="138715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600200"/>
            <a:ext cx="47939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59" y="2944275"/>
            <a:ext cx="2960033" cy="24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0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Why Did this Girl Need Specialized Instruction?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123" y="1928199"/>
            <a:ext cx="11449878" cy="4956175"/>
          </a:xfrm>
        </p:spPr>
        <p:txBody>
          <a:bodyPr/>
          <a:lstStyle/>
          <a:p>
            <a:r>
              <a:rPr lang="en-US" dirty="0"/>
              <a:t>Something different about how her brain was processing information.</a:t>
            </a:r>
          </a:p>
          <a:p>
            <a:r>
              <a:rPr lang="en-US" dirty="0"/>
              <a:t>Brain wiring affects efficiency or inefficiency of learning – </a:t>
            </a:r>
          </a:p>
          <a:p>
            <a:r>
              <a:rPr lang="en-US" dirty="0"/>
              <a:t>NOT “how the brain learns”</a:t>
            </a:r>
          </a:p>
          <a:p>
            <a:r>
              <a:rPr lang="en-US" dirty="0"/>
              <a:t>“Experience-based Plasticity” leads to NEW wiring in the brain, improved processing and robust gains in functional skills. </a:t>
            </a:r>
          </a:p>
        </p:txBody>
      </p:sp>
    </p:spTree>
    <p:extLst>
      <p:ext uri="{BB962C8B-B14F-4D97-AF65-F5344CB8AC3E}">
        <p14:creationId xmlns:p14="http://schemas.microsoft.com/office/powerpoint/2010/main" val="99304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Your Brain’s Wiring Working Efficiently? </a:t>
            </a:r>
          </a:p>
        </p:txBody>
      </p:sp>
    </p:spTree>
    <p:extLst>
      <p:ext uri="{BB962C8B-B14F-4D97-AF65-F5344CB8AC3E}">
        <p14:creationId xmlns:p14="http://schemas.microsoft.com/office/powerpoint/2010/main" val="166440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969264"/>
            <a:ext cx="12192000" cy="146913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Speech Perception:</a:t>
            </a:r>
            <a:br>
              <a:rPr lang="en-US" sz="3600" dirty="0"/>
            </a:br>
            <a:r>
              <a:rPr lang="en-US" sz="3600" dirty="0"/>
              <a:t>Do children learn their native language by ear, eye, mouth…?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844384"/>
            <a:ext cx="861060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8803"/>
              </a:buClr>
              <a:buSzPct val="75000"/>
              <a:buFont typeface="Monotype Sorts" pitchFamily="2" charset="2"/>
              <a:buNone/>
            </a:pPr>
            <a:r>
              <a:rPr lang="en-US" sz="3200" b="1" dirty="0">
                <a:latin typeface="Times New Roman" pitchFamily="18" charset="0"/>
              </a:rPr>
              <a:t>the “McGurk Effect”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8803"/>
              </a:buClr>
              <a:buSzPct val="75000"/>
              <a:buFont typeface="Monotype Sorts" pitchFamily="2" charset="2"/>
              <a:buNone/>
            </a:pPr>
            <a:r>
              <a:rPr lang="en-US" sz="2400" dirty="0">
                <a:latin typeface="Times New Roman" pitchFamily="18" charset="0"/>
              </a:rPr>
              <a:t>(sample video)</a:t>
            </a: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1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3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McGurk Effect </a:t>
            </a:r>
            <a:br>
              <a:rPr lang="en-US" dirty="0"/>
            </a:br>
            <a:r>
              <a:rPr lang="en-US" dirty="0"/>
              <a:t>– Speech Processing is by Ear, Eye, Mouth,….? </a:t>
            </a:r>
          </a:p>
        </p:txBody>
      </p:sp>
      <p:pic>
        <p:nvPicPr>
          <p:cNvPr id="4" name="Kuhl McGurk Effect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7096" y="1690689"/>
            <a:ext cx="8183273" cy="4579330"/>
          </a:xfrm>
        </p:spPr>
      </p:pic>
      <p:sp>
        <p:nvSpPr>
          <p:cNvPr id="3" name="TextBox 2"/>
          <p:cNvSpPr txBox="1"/>
          <p:nvPr/>
        </p:nvSpPr>
        <p:spPr>
          <a:xfrm>
            <a:off x="10384971" y="6161316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Patricia </a:t>
            </a:r>
            <a:r>
              <a:rPr lang="en-US" dirty="0" err="1"/>
              <a:t>Kuhl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218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Sensory Processing – What Sensory Inputs Aid  Learning and Language Development?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The </a:t>
            </a:r>
            <a:r>
              <a:rPr lang="en-US" b="1" i="1" dirty="0"/>
              <a:t>EIGHT</a:t>
            </a:r>
            <a:r>
              <a:rPr lang="en-US" b="1" dirty="0"/>
              <a:t> Sensory Systems/Inputs</a:t>
            </a:r>
          </a:p>
        </p:txBody>
      </p:sp>
    </p:spTree>
    <p:extLst>
      <p:ext uri="{BB962C8B-B14F-4D97-AF65-F5344CB8AC3E}">
        <p14:creationId xmlns:p14="http://schemas.microsoft.com/office/powerpoint/2010/main" val="4213404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75" t="3646" r="7500" b="4861"/>
          <a:stretch>
            <a:fillRect/>
          </a:stretch>
        </p:blipFill>
        <p:spPr bwMode="auto">
          <a:xfrm>
            <a:off x="1524000" y="0"/>
            <a:ext cx="9108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94134" y="6457890"/>
            <a:ext cx="219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(Miller, 2011)</a:t>
            </a:r>
          </a:p>
        </p:txBody>
      </p:sp>
      <p:sp>
        <p:nvSpPr>
          <p:cNvPr id="6" name="Oval 5"/>
          <p:cNvSpPr/>
          <p:nvPr/>
        </p:nvSpPr>
        <p:spPr>
          <a:xfrm>
            <a:off x="4470400" y="4572000"/>
            <a:ext cx="1016000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50934" y="4572000"/>
            <a:ext cx="1151467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3693773">
            <a:off x="4590103" y="5137969"/>
            <a:ext cx="991066" cy="2803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931212">
            <a:off x="5379816" y="5124052"/>
            <a:ext cx="1072572" cy="3065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163734" y="3124200"/>
            <a:ext cx="948267" cy="76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1" y="3124200"/>
            <a:ext cx="1286933" cy="76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22133" y="6400800"/>
            <a:ext cx="36576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1" y="3810000"/>
            <a:ext cx="781707" cy="578476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1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94134" y="6457890"/>
            <a:ext cx="219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(Miller, 2011)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1922356" y="-6804956"/>
            <a:ext cx="18147530" cy="13662956"/>
            <a:chOff x="-2086129" y="-4244454"/>
            <a:chExt cx="18147530" cy="1366295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75" t="3646" r="7500" b="4861"/>
            <a:stretch>
              <a:fillRect/>
            </a:stretch>
          </p:blipFill>
          <p:spPr bwMode="auto">
            <a:xfrm>
              <a:off x="-2086129" y="-4244454"/>
              <a:ext cx="18147530" cy="136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2319734" y="3384645"/>
              <a:ext cx="6278356" cy="6033857"/>
              <a:chOff x="1624082" y="4472200"/>
              <a:chExt cx="5117910" cy="5026641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821788" y="5624838"/>
                <a:ext cx="1327127" cy="47572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 rot="3693773">
                <a:off x="3075654" y="6432296"/>
                <a:ext cx="1212946" cy="40482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 rot="17931212">
                <a:off x="4370397" y="6532622"/>
                <a:ext cx="1590228" cy="54653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932662" y="4472200"/>
                <a:ext cx="1171601" cy="93259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624082" y="8611750"/>
                <a:ext cx="5117910" cy="88709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38233" y="4490388"/>
                <a:ext cx="1694429" cy="876193"/>
              </a:xfrm>
              <a:prstGeom prst="ellipse">
                <a:avLst/>
              </a:prstGeom>
              <a:noFill/>
              <a:ln w="698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104263" y="4472200"/>
                <a:ext cx="1561879" cy="93259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542465" y="5628162"/>
                <a:ext cx="1326274" cy="47572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4000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94134" y="6457890"/>
            <a:ext cx="219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(Miller, 2011)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1758583" y="-1223021"/>
            <a:ext cx="18147530" cy="13662956"/>
            <a:chOff x="-2086129" y="-4244454"/>
            <a:chExt cx="18147530" cy="1366295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75" t="3646" r="7500" b="4861"/>
            <a:stretch>
              <a:fillRect/>
            </a:stretch>
          </p:blipFill>
          <p:spPr bwMode="auto">
            <a:xfrm>
              <a:off x="-2086129" y="-4244454"/>
              <a:ext cx="18147530" cy="136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2319734" y="3384645"/>
              <a:ext cx="6278356" cy="6033857"/>
              <a:chOff x="1624082" y="4472200"/>
              <a:chExt cx="5117910" cy="5026641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821788" y="5624838"/>
                <a:ext cx="1327127" cy="47572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 rot="3693773">
                <a:off x="3075654" y="6432296"/>
                <a:ext cx="1212946" cy="40482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 rot="17931212">
                <a:off x="4370397" y="6532622"/>
                <a:ext cx="1590228" cy="54653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932662" y="4472200"/>
                <a:ext cx="1171601" cy="93259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624082" y="8611750"/>
                <a:ext cx="5117910" cy="88709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38233" y="4490388"/>
                <a:ext cx="1694429" cy="876193"/>
              </a:xfrm>
              <a:prstGeom prst="ellipse">
                <a:avLst/>
              </a:prstGeom>
              <a:noFill/>
              <a:ln w="698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104263" y="4472200"/>
                <a:ext cx="1561879" cy="93259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542465" y="5628162"/>
                <a:ext cx="1326274" cy="47572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3136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218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Sensory Inputs Aid Development of Phonological Awareness? </a:t>
            </a:r>
          </a:p>
        </p:txBody>
      </p:sp>
    </p:spTree>
    <p:extLst>
      <p:ext uri="{BB962C8B-B14F-4D97-AF65-F5344CB8AC3E}">
        <p14:creationId xmlns:p14="http://schemas.microsoft.com/office/powerpoint/2010/main" val="2535994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0" y="0"/>
            <a:ext cx="12311270" cy="6858000"/>
          </a:xfrm>
          <a:prstGeom prst="rect">
            <a:avLst/>
          </a:prstGeom>
          <a:gradFill flip="none" rotWithShape="1">
            <a:gsLst>
              <a:gs pos="100000">
                <a:sysClr val="windowText" lastClr="000000">
                  <a:shade val="90000"/>
                  <a:satMod val="375000"/>
                </a:sysClr>
              </a:gs>
              <a:gs pos="65000">
                <a:sysClr val="windowText" lastClr="000000">
                  <a:shade val="90000"/>
                  <a:satMod val="375000"/>
                </a:sysClr>
              </a:gs>
              <a:gs pos="86000">
                <a:srgbClr val="4E5B6F">
                  <a:tint val="88000"/>
                  <a:satMod val="4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kern="0" dirty="0">
              <a:solidFill>
                <a:prstClr val="white"/>
              </a:solidFill>
            </a:endParaRPr>
          </a:p>
        </p:txBody>
      </p:sp>
      <p:sp>
        <p:nvSpPr>
          <p:cNvPr id="81" name="Text Box 3"/>
          <p:cNvSpPr txBox="1">
            <a:spLocks noChangeArrowheads="1"/>
          </p:cNvSpPr>
          <p:nvPr/>
        </p:nvSpPr>
        <p:spPr bwMode="auto">
          <a:xfrm>
            <a:off x="1932296" y="1305126"/>
            <a:ext cx="8458200" cy="523875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kern="0" dirty="0">
                <a:solidFill>
                  <a:srgbClr val="D6ECFF"/>
                </a:solidFill>
                <a:latin typeface="Constantia"/>
              </a:rPr>
              <a:t>EXECUTIVE FUNCTION  /  INTENTION</a:t>
            </a:r>
            <a:endParaRPr lang="en-US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82" name="Text Box 4"/>
          <p:cNvSpPr txBox="1">
            <a:spLocks noChangeArrowheads="1"/>
          </p:cNvSpPr>
          <p:nvPr/>
        </p:nvSpPr>
        <p:spPr bwMode="auto">
          <a:xfrm>
            <a:off x="3921560" y="2142214"/>
            <a:ext cx="3850941" cy="615553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WORKING  MEMORY                       </a:t>
            </a:r>
            <a:r>
              <a:rPr lang="en-US" sz="1600" kern="0" dirty="0">
                <a:solidFill>
                  <a:srgbClr val="D6ECFF"/>
                </a:solidFill>
                <a:latin typeface="Constantia"/>
              </a:rPr>
              <a:t>(HOLD / MANIPULATE)</a:t>
            </a:r>
          </a:p>
        </p:txBody>
      </p:sp>
      <p:sp>
        <p:nvSpPr>
          <p:cNvPr id="84" name="Text Box 11"/>
          <p:cNvSpPr txBox="1">
            <a:spLocks noChangeArrowheads="1"/>
          </p:cNvSpPr>
          <p:nvPr/>
        </p:nvSpPr>
        <p:spPr bwMode="auto">
          <a:xfrm>
            <a:off x="4924425" y="5524701"/>
            <a:ext cx="1487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000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7146308" y="5333083"/>
            <a:ext cx="1790700" cy="461665"/>
          </a:xfrm>
          <a:prstGeom prst="rect">
            <a:avLst/>
          </a:prstGeom>
          <a:noFill/>
          <a:ln w="254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ACOUSTIC</a:t>
            </a:r>
            <a:endParaRPr lang="en-US" sz="1600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86" name="Text Box 13"/>
          <p:cNvSpPr txBox="1">
            <a:spLocks noChangeArrowheads="1"/>
          </p:cNvSpPr>
          <p:nvPr/>
        </p:nvSpPr>
        <p:spPr bwMode="auto">
          <a:xfrm>
            <a:off x="9013208" y="5334211"/>
            <a:ext cx="1524000" cy="461665"/>
          </a:xfrm>
          <a:prstGeom prst="rect">
            <a:avLst/>
          </a:prstGeom>
          <a:noFill/>
          <a:ln w="254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VISUAL</a:t>
            </a:r>
          </a:p>
        </p:txBody>
      </p:sp>
      <p:sp>
        <p:nvSpPr>
          <p:cNvPr id="104" name="Rectangle 36"/>
          <p:cNvSpPr>
            <a:spLocks noChangeArrowheads="1"/>
          </p:cNvSpPr>
          <p:nvPr/>
        </p:nvSpPr>
        <p:spPr bwMode="auto">
          <a:xfrm>
            <a:off x="1693803" y="5334211"/>
            <a:ext cx="2441694" cy="461665"/>
          </a:xfrm>
          <a:prstGeom prst="rect">
            <a:avLst/>
          </a:prstGeom>
          <a:noFill/>
          <a:ln w="254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kern="0" dirty="0">
                <a:solidFill>
                  <a:srgbClr val="D6ECFF"/>
                </a:solidFill>
                <a:latin typeface="Constantia"/>
              </a:rPr>
              <a:t>    </a:t>
            </a: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ORAL MOTOR </a:t>
            </a:r>
            <a:endParaRPr lang="en-US" sz="1000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105" name="Rectangle 37"/>
          <p:cNvSpPr>
            <a:spLocks noChangeArrowheads="1"/>
          </p:cNvSpPr>
          <p:nvPr/>
        </p:nvSpPr>
        <p:spPr bwMode="auto">
          <a:xfrm>
            <a:off x="4205878" y="5334211"/>
            <a:ext cx="2856872" cy="461665"/>
          </a:xfrm>
          <a:prstGeom prst="rect">
            <a:avLst/>
          </a:prstGeom>
          <a:noFill/>
          <a:ln w="254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SOMATOSENSORY</a:t>
            </a:r>
            <a:endParaRPr lang="en-US" sz="1600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3844929" y="6100762"/>
            <a:ext cx="4727574" cy="523220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D6ECFF"/>
                </a:solidFill>
                <a:latin typeface="Constantia"/>
              </a:rPr>
              <a:t>ATTENTION  /  AROUSAL</a:t>
            </a:r>
            <a:endParaRPr lang="en-US" sz="1050" b="1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123" name="Rectangle 49"/>
          <p:cNvSpPr>
            <a:spLocks noChangeArrowheads="1"/>
          </p:cNvSpPr>
          <p:nvPr/>
        </p:nvSpPr>
        <p:spPr bwMode="auto">
          <a:xfrm rot="-21579536">
            <a:off x="5330540" y="3120461"/>
            <a:ext cx="184731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800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24" name="Text Box 50"/>
          <p:cNvSpPr txBox="1">
            <a:spLocks noChangeArrowheads="1"/>
          </p:cNvSpPr>
          <p:nvPr/>
        </p:nvSpPr>
        <p:spPr bwMode="auto">
          <a:xfrm>
            <a:off x="3521076" y="3252721"/>
            <a:ext cx="18469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PHONEMIC</a:t>
            </a:r>
            <a:endParaRPr lang="en-US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125" name="Text Box 51"/>
          <p:cNvSpPr txBox="1">
            <a:spLocks noChangeArrowheads="1"/>
          </p:cNvSpPr>
          <p:nvPr/>
        </p:nvSpPr>
        <p:spPr bwMode="auto">
          <a:xfrm>
            <a:off x="6877052" y="3252721"/>
            <a:ext cx="2840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REPRESENTATION</a:t>
            </a:r>
            <a:endParaRPr lang="en-US" sz="3600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126" name="Rectangle 52"/>
          <p:cNvSpPr>
            <a:spLocks noChangeArrowheads="1"/>
          </p:cNvSpPr>
          <p:nvPr/>
        </p:nvSpPr>
        <p:spPr bwMode="auto">
          <a:xfrm>
            <a:off x="3276600" y="3176520"/>
            <a:ext cx="6515100" cy="609600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29" name="Text Box 55"/>
          <p:cNvSpPr txBox="1">
            <a:spLocks noChangeArrowheads="1"/>
          </p:cNvSpPr>
          <p:nvPr/>
        </p:nvSpPr>
        <p:spPr bwMode="auto">
          <a:xfrm>
            <a:off x="8153400" y="2314484"/>
            <a:ext cx="1752600" cy="677108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rgbClr val="D6ECFF"/>
                </a:solidFill>
                <a:latin typeface="Constantia"/>
              </a:rPr>
              <a:t>PROSODIC</a:t>
            </a:r>
            <a:endParaRPr lang="en-US" sz="1400" kern="0" dirty="0">
              <a:solidFill>
                <a:srgbClr val="D6ECFF"/>
              </a:solidFill>
              <a:latin typeface="Constantia"/>
            </a:endParaRPr>
          </a:p>
          <a:p>
            <a:pPr algn="ctr">
              <a:defRPr/>
            </a:pPr>
            <a:r>
              <a:rPr lang="en-US" sz="1400" kern="0" dirty="0">
                <a:solidFill>
                  <a:srgbClr val="D6ECFF"/>
                </a:solidFill>
                <a:latin typeface="Constantia"/>
              </a:rPr>
              <a:t> (WORD LEVEL)</a:t>
            </a:r>
            <a:endParaRPr lang="en-US" sz="6600" kern="0" dirty="0">
              <a:solidFill>
                <a:srgbClr val="D6ECFF"/>
              </a:solidFill>
              <a:latin typeface="Constantia"/>
            </a:endParaRP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2629013" y="3876675"/>
            <a:ext cx="397197" cy="1089026"/>
            <a:chOff x="3791546" y="3937001"/>
            <a:chExt cx="548282" cy="1306513"/>
          </a:xfrm>
        </p:grpSpPr>
        <p:sp>
          <p:nvSpPr>
            <p:cNvPr id="144" name="Rectangle 41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13065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45" name="Oval 42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43497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46" name="Oval 43"/>
            <p:cNvSpPr>
              <a:spLocks noChangeArrowheads="1"/>
            </p:cNvSpPr>
            <p:nvPr/>
          </p:nvSpPr>
          <p:spPr bwMode="auto">
            <a:xfrm>
              <a:off x="3791546" y="4371976"/>
              <a:ext cx="548282" cy="4365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47" name="Oval 44"/>
            <p:cNvSpPr>
              <a:spLocks noChangeArrowheads="1"/>
            </p:cNvSpPr>
            <p:nvPr/>
          </p:nvSpPr>
          <p:spPr bwMode="auto">
            <a:xfrm>
              <a:off x="3791546" y="4808539"/>
              <a:ext cx="548282" cy="434975"/>
            </a:xfrm>
            <a:prstGeom prst="ellipse">
              <a:avLst/>
            </a:prstGeom>
            <a:solidFill>
              <a:srgbClr val="0099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8839200" y="1524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FFFF00"/>
                </a:solidFill>
                <a:latin typeface="Constantia"/>
              </a:rPr>
              <a:t>(Alexander &amp; Slinger, 2004)</a:t>
            </a:r>
          </a:p>
        </p:txBody>
      </p:sp>
      <p:sp>
        <p:nvSpPr>
          <p:cNvPr id="79" name="Text Box 3"/>
          <p:cNvSpPr txBox="1">
            <a:spLocks noChangeArrowheads="1"/>
          </p:cNvSpPr>
          <p:nvPr/>
        </p:nvSpPr>
        <p:spPr bwMode="auto">
          <a:xfrm>
            <a:off x="3429000" y="152554"/>
            <a:ext cx="5029200" cy="79426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ctr">
              <a:defRPr/>
            </a:pPr>
            <a:r>
              <a:rPr lang="en-US" sz="6000" b="1" kern="0" spc="-100" dirty="0">
                <a:solidFill>
                  <a:srgbClr val="0F6FC6"/>
                </a:solidFill>
                <a:latin typeface="Tw Cen MT"/>
              </a:rPr>
              <a:t> </a:t>
            </a:r>
            <a:r>
              <a:rPr lang="en-US" sz="4400" kern="0" dirty="0">
                <a:solidFill>
                  <a:srgbClr val="D6ECFF"/>
                </a:solidFill>
                <a:latin typeface="Constantia"/>
              </a:rPr>
              <a:t>PHONOLOGY</a:t>
            </a:r>
          </a:p>
          <a:p>
            <a:pPr algn="ctr">
              <a:defRPr/>
            </a:pPr>
            <a:endParaRPr lang="en-US" sz="2800" kern="0" dirty="0">
              <a:solidFill>
                <a:srgbClr val="D6ECFF"/>
              </a:solidFill>
              <a:latin typeface="Constantia"/>
            </a:endParaRPr>
          </a:p>
        </p:txBody>
      </p:sp>
      <p:sp>
        <p:nvSpPr>
          <p:cNvPr id="97" name="Line 34"/>
          <p:cNvSpPr>
            <a:spLocks noChangeShapeType="1"/>
          </p:cNvSpPr>
          <p:nvPr/>
        </p:nvSpPr>
        <p:spPr bwMode="auto">
          <a:xfrm flipV="1">
            <a:off x="2819400" y="5014784"/>
            <a:ext cx="0" cy="317500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8" name="Line 34"/>
          <p:cNvSpPr>
            <a:spLocks noChangeShapeType="1"/>
          </p:cNvSpPr>
          <p:nvPr/>
        </p:nvSpPr>
        <p:spPr bwMode="auto">
          <a:xfrm flipV="1">
            <a:off x="5360788" y="5027484"/>
            <a:ext cx="0" cy="317500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0" name="Line 34"/>
          <p:cNvSpPr>
            <a:spLocks noChangeShapeType="1"/>
          </p:cNvSpPr>
          <p:nvPr/>
        </p:nvSpPr>
        <p:spPr bwMode="auto">
          <a:xfrm flipV="1">
            <a:off x="8077227" y="5020472"/>
            <a:ext cx="0" cy="317500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9" name="Line 34"/>
          <p:cNvSpPr>
            <a:spLocks noChangeShapeType="1"/>
          </p:cNvSpPr>
          <p:nvPr/>
        </p:nvSpPr>
        <p:spPr bwMode="auto">
          <a:xfrm flipV="1">
            <a:off x="9829800" y="5022721"/>
            <a:ext cx="0" cy="317500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2" name="Line 34"/>
          <p:cNvSpPr>
            <a:spLocks noChangeShapeType="1"/>
          </p:cNvSpPr>
          <p:nvPr/>
        </p:nvSpPr>
        <p:spPr bwMode="auto">
          <a:xfrm flipV="1">
            <a:off x="3140071" y="3796310"/>
            <a:ext cx="1095551" cy="616597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3" name="Line 34"/>
          <p:cNvSpPr>
            <a:spLocks noChangeShapeType="1"/>
          </p:cNvSpPr>
          <p:nvPr/>
        </p:nvSpPr>
        <p:spPr bwMode="auto">
          <a:xfrm flipH="1" flipV="1">
            <a:off x="7148393" y="3798716"/>
            <a:ext cx="700303" cy="72842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4" name="Line 34"/>
          <p:cNvSpPr>
            <a:spLocks noChangeShapeType="1"/>
          </p:cNvSpPr>
          <p:nvPr/>
        </p:nvSpPr>
        <p:spPr bwMode="auto">
          <a:xfrm flipV="1">
            <a:off x="5553713" y="3778925"/>
            <a:ext cx="583526" cy="77197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57" name="Line 34"/>
          <p:cNvSpPr>
            <a:spLocks noChangeShapeType="1"/>
          </p:cNvSpPr>
          <p:nvPr/>
        </p:nvSpPr>
        <p:spPr bwMode="auto">
          <a:xfrm flipH="1" flipV="1">
            <a:off x="8693880" y="3762268"/>
            <a:ext cx="900248" cy="658164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76" name="Line 34"/>
          <p:cNvSpPr>
            <a:spLocks noChangeShapeType="1"/>
          </p:cNvSpPr>
          <p:nvPr/>
        </p:nvSpPr>
        <p:spPr bwMode="auto">
          <a:xfrm flipV="1">
            <a:off x="5943600" y="914555"/>
            <a:ext cx="0" cy="45720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lg" len="sm"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grpSp>
        <p:nvGrpSpPr>
          <p:cNvPr id="3" name="Group 72"/>
          <p:cNvGrpSpPr>
            <a:grpSpLocks/>
          </p:cNvGrpSpPr>
          <p:nvPr/>
        </p:nvGrpSpPr>
        <p:grpSpPr bwMode="auto">
          <a:xfrm rot="5400000">
            <a:off x="5984730" y="2930686"/>
            <a:ext cx="397197" cy="1089026"/>
            <a:chOff x="3791546" y="3937001"/>
            <a:chExt cx="548282" cy="1306513"/>
          </a:xfrm>
        </p:grpSpPr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13065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70" name="Oval 42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43497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71" name="Oval 43"/>
            <p:cNvSpPr>
              <a:spLocks noChangeArrowheads="1"/>
            </p:cNvSpPr>
            <p:nvPr/>
          </p:nvSpPr>
          <p:spPr bwMode="auto">
            <a:xfrm>
              <a:off x="3791546" y="4371976"/>
              <a:ext cx="548282" cy="4365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72" name="Oval 44"/>
            <p:cNvSpPr>
              <a:spLocks noChangeArrowheads="1"/>
            </p:cNvSpPr>
            <p:nvPr/>
          </p:nvSpPr>
          <p:spPr bwMode="auto">
            <a:xfrm>
              <a:off x="3791546" y="4808539"/>
              <a:ext cx="548282" cy="434975"/>
            </a:xfrm>
            <a:prstGeom prst="ellipse">
              <a:avLst/>
            </a:prstGeom>
            <a:solidFill>
              <a:srgbClr val="0099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5181701" y="3876675"/>
            <a:ext cx="397197" cy="1089026"/>
            <a:chOff x="3791546" y="3937001"/>
            <a:chExt cx="548282" cy="1306513"/>
          </a:xfrm>
        </p:grpSpPr>
        <p:sp>
          <p:nvSpPr>
            <p:cNvPr id="74" name="Rectangle 41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13065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75" name="Oval 42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43497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76" name="Oval 43"/>
            <p:cNvSpPr>
              <a:spLocks noChangeArrowheads="1"/>
            </p:cNvSpPr>
            <p:nvPr/>
          </p:nvSpPr>
          <p:spPr bwMode="auto">
            <a:xfrm>
              <a:off x="3791546" y="4371976"/>
              <a:ext cx="548282" cy="4365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77" name="Oval 44"/>
            <p:cNvSpPr>
              <a:spLocks noChangeArrowheads="1"/>
            </p:cNvSpPr>
            <p:nvPr/>
          </p:nvSpPr>
          <p:spPr bwMode="auto">
            <a:xfrm>
              <a:off x="3791546" y="4808539"/>
              <a:ext cx="548282" cy="434975"/>
            </a:xfrm>
            <a:prstGeom prst="ellipse">
              <a:avLst/>
            </a:prstGeom>
            <a:solidFill>
              <a:srgbClr val="0099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7848658" y="3876675"/>
            <a:ext cx="397197" cy="1089026"/>
            <a:chOff x="3791546" y="3937001"/>
            <a:chExt cx="548282" cy="1306513"/>
          </a:xfrm>
        </p:grpSpPr>
        <p:sp>
          <p:nvSpPr>
            <p:cNvPr id="98" name="Rectangle 41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13065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99" name="Oval 42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43497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00" name="Oval 43"/>
            <p:cNvSpPr>
              <a:spLocks noChangeArrowheads="1"/>
            </p:cNvSpPr>
            <p:nvPr/>
          </p:nvSpPr>
          <p:spPr bwMode="auto">
            <a:xfrm>
              <a:off x="3791546" y="4371976"/>
              <a:ext cx="548282" cy="4365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01" name="Oval 44"/>
            <p:cNvSpPr>
              <a:spLocks noChangeArrowheads="1"/>
            </p:cNvSpPr>
            <p:nvPr/>
          </p:nvSpPr>
          <p:spPr bwMode="auto">
            <a:xfrm>
              <a:off x="3791546" y="4808539"/>
              <a:ext cx="548282" cy="434975"/>
            </a:xfrm>
            <a:prstGeom prst="ellipse">
              <a:avLst/>
            </a:prstGeom>
            <a:solidFill>
              <a:srgbClr val="0099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9601301" y="3876675"/>
            <a:ext cx="397197" cy="1089026"/>
            <a:chOff x="3791546" y="3937001"/>
            <a:chExt cx="548282" cy="1306513"/>
          </a:xfrm>
        </p:grpSpPr>
        <p:sp>
          <p:nvSpPr>
            <p:cNvPr id="103" name="Rectangle 41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13065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06" name="Oval 42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43497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09" name="Oval 43"/>
            <p:cNvSpPr>
              <a:spLocks noChangeArrowheads="1"/>
            </p:cNvSpPr>
            <p:nvPr/>
          </p:nvSpPr>
          <p:spPr bwMode="auto">
            <a:xfrm>
              <a:off x="3791546" y="4371976"/>
              <a:ext cx="548282" cy="4365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11" name="Oval 44"/>
            <p:cNvSpPr>
              <a:spLocks noChangeArrowheads="1"/>
            </p:cNvSpPr>
            <p:nvPr/>
          </p:nvSpPr>
          <p:spPr bwMode="auto">
            <a:xfrm>
              <a:off x="3791546" y="4808539"/>
              <a:ext cx="548282" cy="434975"/>
            </a:xfrm>
            <a:prstGeom prst="ellipse">
              <a:avLst/>
            </a:prstGeom>
            <a:solidFill>
              <a:srgbClr val="0099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grpSp>
        <p:nvGrpSpPr>
          <p:cNvPr id="7" name="Group 72"/>
          <p:cNvGrpSpPr>
            <a:grpSpLocks/>
          </p:cNvGrpSpPr>
          <p:nvPr/>
        </p:nvGrpSpPr>
        <p:grpSpPr bwMode="auto">
          <a:xfrm rot="5400000">
            <a:off x="8858189" y="1559086"/>
            <a:ext cx="397197" cy="1089026"/>
            <a:chOff x="3791546" y="3937001"/>
            <a:chExt cx="548282" cy="1306513"/>
          </a:xfrm>
        </p:grpSpPr>
        <p:sp>
          <p:nvSpPr>
            <p:cNvPr id="113" name="Rectangle 41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13065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20" name="Oval 42"/>
            <p:cNvSpPr>
              <a:spLocks noChangeArrowheads="1"/>
            </p:cNvSpPr>
            <p:nvPr/>
          </p:nvSpPr>
          <p:spPr bwMode="auto">
            <a:xfrm>
              <a:off x="3791546" y="3937001"/>
              <a:ext cx="548282" cy="43497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21" name="Oval 43"/>
            <p:cNvSpPr>
              <a:spLocks noChangeArrowheads="1"/>
            </p:cNvSpPr>
            <p:nvPr/>
          </p:nvSpPr>
          <p:spPr bwMode="auto">
            <a:xfrm>
              <a:off x="3791546" y="4371976"/>
              <a:ext cx="548282" cy="4365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22" name="Oval 44"/>
            <p:cNvSpPr>
              <a:spLocks noChangeArrowheads="1"/>
            </p:cNvSpPr>
            <p:nvPr/>
          </p:nvSpPr>
          <p:spPr bwMode="auto">
            <a:xfrm>
              <a:off x="3791546" y="4808539"/>
              <a:ext cx="548282" cy="434975"/>
            </a:xfrm>
            <a:prstGeom prst="ellipse">
              <a:avLst/>
            </a:prstGeom>
            <a:solidFill>
              <a:srgbClr val="0099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4193272" y="577333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DBF5F9"/>
                </a:solidFill>
                <a:latin typeface="Constantia"/>
              </a:rPr>
              <a:t>(PERCEPTION &amp; PRODUCTION)</a:t>
            </a:r>
          </a:p>
        </p:txBody>
      </p:sp>
      <p:sp>
        <p:nvSpPr>
          <p:cNvPr id="128" name="Line 34"/>
          <p:cNvSpPr>
            <a:spLocks noChangeShapeType="1"/>
          </p:cNvSpPr>
          <p:nvPr/>
        </p:nvSpPr>
        <p:spPr bwMode="auto">
          <a:xfrm flipV="1">
            <a:off x="5943600" y="1752609"/>
            <a:ext cx="0" cy="45720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lg" len="sm"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1" name="Line 34"/>
          <p:cNvSpPr>
            <a:spLocks noChangeShapeType="1"/>
          </p:cNvSpPr>
          <p:nvPr/>
        </p:nvSpPr>
        <p:spPr bwMode="auto">
          <a:xfrm flipH="1" flipV="1">
            <a:off x="7391400" y="2590800"/>
            <a:ext cx="1066800" cy="242966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5" name="Line 34"/>
          <p:cNvSpPr>
            <a:spLocks noChangeShapeType="1"/>
          </p:cNvSpPr>
          <p:nvPr/>
        </p:nvSpPr>
        <p:spPr bwMode="auto">
          <a:xfrm>
            <a:off x="3810000" y="5219899"/>
            <a:ext cx="609600" cy="1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6" name="Line 34"/>
          <p:cNvSpPr>
            <a:spLocks noChangeShapeType="1"/>
          </p:cNvSpPr>
          <p:nvPr/>
        </p:nvSpPr>
        <p:spPr bwMode="auto">
          <a:xfrm>
            <a:off x="6781800" y="5219901"/>
            <a:ext cx="609600" cy="1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7" name="Line 34"/>
          <p:cNvSpPr>
            <a:spLocks noChangeShapeType="1"/>
          </p:cNvSpPr>
          <p:nvPr/>
        </p:nvSpPr>
        <p:spPr bwMode="auto">
          <a:xfrm>
            <a:off x="8686800" y="5219901"/>
            <a:ext cx="609600" cy="1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8" name="Line 34"/>
          <p:cNvSpPr>
            <a:spLocks noChangeShapeType="1"/>
          </p:cNvSpPr>
          <p:nvPr/>
        </p:nvSpPr>
        <p:spPr bwMode="auto">
          <a:xfrm flipV="1">
            <a:off x="1981200" y="1856096"/>
            <a:ext cx="0" cy="3581400"/>
          </a:xfrm>
          <a:prstGeom prst="line">
            <a:avLst/>
          </a:prstGeom>
          <a:noFill/>
          <a:ln w="34925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9" name="Line 34"/>
          <p:cNvSpPr>
            <a:spLocks noChangeShapeType="1"/>
          </p:cNvSpPr>
          <p:nvPr/>
        </p:nvSpPr>
        <p:spPr bwMode="auto">
          <a:xfrm flipV="1">
            <a:off x="10363200" y="1856096"/>
            <a:ext cx="0" cy="3581400"/>
          </a:xfrm>
          <a:prstGeom prst="line">
            <a:avLst/>
          </a:prstGeom>
          <a:noFill/>
          <a:ln w="34925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40" name="Line 34"/>
          <p:cNvSpPr>
            <a:spLocks noChangeShapeType="1"/>
          </p:cNvSpPr>
          <p:nvPr/>
        </p:nvSpPr>
        <p:spPr bwMode="auto">
          <a:xfrm flipV="1">
            <a:off x="2133600" y="3581400"/>
            <a:ext cx="990600" cy="0"/>
          </a:xfrm>
          <a:prstGeom prst="line">
            <a:avLst/>
          </a:prstGeom>
          <a:noFill/>
          <a:ln w="34925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41" name="Line 34"/>
          <p:cNvSpPr>
            <a:spLocks noChangeShapeType="1"/>
          </p:cNvSpPr>
          <p:nvPr/>
        </p:nvSpPr>
        <p:spPr bwMode="auto">
          <a:xfrm flipV="1">
            <a:off x="9906000" y="2590800"/>
            <a:ext cx="457200" cy="0"/>
          </a:xfrm>
          <a:prstGeom prst="line">
            <a:avLst/>
          </a:prstGeom>
          <a:noFill/>
          <a:ln w="34925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42" name="Line 34"/>
          <p:cNvSpPr>
            <a:spLocks noChangeShapeType="1"/>
          </p:cNvSpPr>
          <p:nvPr/>
        </p:nvSpPr>
        <p:spPr bwMode="auto">
          <a:xfrm flipV="1">
            <a:off x="5943600" y="2743401"/>
            <a:ext cx="0" cy="45720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lg" len="sm"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48" name="Freeform 64"/>
          <p:cNvSpPr>
            <a:spLocks/>
          </p:cNvSpPr>
          <p:nvPr/>
        </p:nvSpPr>
        <p:spPr bwMode="auto">
          <a:xfrm>
            <a:off x="1524000" y="4267200"/>
            <a:ext cx="2057400" cy="2222500"/>
          </a:xfrm>
          <a:custGeom>
            <a:avLst/>
            <a:gdLst/>
            <a:ahLst/>
            <a:cxnLst>
              <a:cxn ang="0">
                <a:pos x="224" y="0"/>
              </a:cxn>
              <a:cxn ang="0">
                <a:pos x="128" y="1056"/>
              </a:cxn>
              <a:cxn ang="0">
                <a:pos x="992" y="1200"/>
              </a:cxn>
            </a:cxnLst>
            <a:rect l="0" t="0" r="r" b="b"/>
            <a:pathLst>
              <a:path w="992" h="1256">
                <a:moveTo>
                  <a:pt x="224" y="0"/>
                </a:moveTo>
                <a:cubicBezTo>
                  <a:pt x="112" y="428"/>
                  <a:pt x="0" y="856"/>
                  <a:pt x="128" y="1056"/>
                </a:cubicBezTo>
                <a:cubicBezTo>
                  <a:pt x="256" y="1256"/>
                  <a:pt x="832" y="1184"/>
                  <a:pt x="992" y="1200"/>
                </a:cubicBezTo>
              </a:path>
            </a:pathLst>
          </a:custGeom>
          <a:noFill/>
          <a:ln w="38100" cap="flat" cmpd="sng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91" name="Line 34"/>
          <p:cNvSpPr>
            <a:spLocks noChangeShapeType="1"/>
          </p:cNvSpPr>
          <p:nvPr/>
        </p:nvSpPr>
        <p:spPr bwMode="auto">
          <a:xfrm flipH="1" flipV="1">
            <a:off x="3124200" y="5853312"/>
            <a:ext cx="914400" cy="39863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lg" len="sm"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2" name="Line 34"/>
          <p:cNvSpPr>
            <a:spLocks noChangeShapeType="1"/>
          </p:cNvSpPr>
          <p:nvPr/>
        </p:nvSpPr>
        <p:spPr bwMode="auto">
          <a:xfrm flipH="1">
            <a:off x="8343900" y="5772351"/>
            <a:ext cx="952500" cy="469059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lg" len="sm"/>
            <a:tailEnd type="non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3" name="Line 34"/>
          <p:cNvSpPr>
            <a:spLocks noChangeShapeType="1"/>
          </p:cNvSpPr>
          <p:nvPr/>
        </p:nvSpPr>
        <p:spPr bwMode="auto">
          <a:xfrm flipH="1" flipV="1">
            <a:off x="7924800" y="5673925"/>
            <a:ext cx="0" cy="57108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lg" len="sm"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4" name="Line 34"/>
          <p:cNvSpPr>
            <a:spLocks noChangeShapeType="1"/>
          </p:cNvSpPr>
          <p:nvPr/>
        </p:nvSpPr>
        <p:spPr bwMode="auto">
          <a:xfrm flipH="1" flipV="1">
            <a:off x="5381768" y="5706863"/>
            <a:ext cx="0" cy="473284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lg" len="sm"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1524000" y="5210251"/>
            <a:ext cx="2705100" cy="690563"/>
          </a:xfrm>
          <a:prstGeom prst="ellipse">
            <a:avLst/>
          </a:prstGeom>
          <a:noFill/>
          <a:ln w="412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8934700" y="5278735"/>
            <a:ext cx="1638300" cy="574378"/>
          </a:xfrm>
          <a:prstGeom prst="ellipse">
            <a:avLst/>
          </a:prstGeom>
          <a:noFill/>
          <a:ln w="412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203375" y="5205786"/>
            <a:ext cx="1676400" cy="690265"/>
          </a:xfrm>
          <a:prstGeom prst="ellipse">
            <a:avLst/>
          </a:prstGeom>
          <a:noFill/>
          <a:ln w="412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91000" y="5162626"/>
            <a:ext cx="2819400" cy="809625"/>
          </a:xfrm>
          <a:prstGeom prst="ellipse">
            <a:avLst/>
          </a:prstGeom>
          <a:noFill/>
          <a:ln w="412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5095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 animBg="1"/>
      <p:bldP spid="88" grpId="0" animBg="1"/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Conflicts of Interest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own the following companies and financially benefit from any services or products purchased from these companies: </a:t>
            </a:r>
          </a:p>
          <a:p>
            <a:r>
              <a:rPr lang="en-US" dirty="0"/>
              <a:t>The Morris Center of Gainesville, FL</a:t>
            </a:r>
          </a:p>
          <a:p>
            <a:r>
              <a:rPr lang="en-US" dirty="0"/>
              <a:t>The Morris Center of Ocala, FL</a:t>
            </a:r>
          </a:p>
          <a:p>
            <a:r>
              <a:rPr lang="en-US" dirty="0"/>
              <a:t>The Morris Centre Trinidad and Tobago, West Indies</a:t>
            </a:r>
          </a:p>
          <a:p>
            <a:r>
              <a:rPr lang="en-US" dirty="0"/>
              <a:t>Neuro-development of Words, LLC</a:t>
            </a:r>
          </a:p>
          <a:p>
            <a:pPr marL="0" indent="0">
              <a:buNone/>
            </a:pPr>
            <a:r>
              <a:rPr lang="en-US" dirty="0"/>
              <a:t>Non-Financial: </a:t>
            </a:r>
          </a:p>
          <a:p>
            <a:r>
              <a:rPr lang="en-US" dirty="0"/>
              <a:t>Co-Founder &amp; President of The Einstein School of Gainesville, FL 501(c)3 </a:t>
            </a:r>
          </a:p>
        </p:txBody>
      </p:sp>
    </p:spTree>
    <p:extLst>
      <p:ext uri="{BB962C8B-B14F-4D97-AF65-F5344CB8AC3E}">
        <p14:creationId xmlns:p14="http://schemas.microsoft.com/office/powerpoint/2010/main" val="1588653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Which Skills Develop FIRST –</a:t>
            </a:r>
            <a:br>
              <a:rPr lang="en-US" b="1" dirty="0"/>
            </a:b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Oral Language Skills?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Or</a:t>
            </a:r>
            <a:br>
              <a:rPr lang="en-US" b="1" dirty="0"/>
            </a:b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Written Language Skills?</a:t>
            </a:r>
          </a:p>
        </p:txBody>
      </p:sp>
    </p:spTree>
    <p:extLst>
      <p:ext uri="{BB962C8B-B14F-4D97-AF65-F5344CB8AC3E}">
        <p14:creationId xmlns:p14="http://schemas.microsoft.com/office/powerpoint/2010/main" val="1724390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362"/>
          <p:cNvSpPr/>
          <p:nvPr/>
        </p:nvSpPr>
        <p:spPr>
          <a:xfrm>
            <a:off x="0" y="-314354"/>
            <a:ext cx="12191999" cy="71628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5000">
                <a:sysClr val="windowText" lastClr="000000">
                  <a:shade val="90000"/>
                  <a:satMod val="375000"/>
                </a:sysClr>
              </a:gs>
              <a:gs pos="100000">
                <a:srgbClr val="4E5B6F">
                  <a:tint val="88000"/>
                  <a:satMod val="400000"/>
                </a:srgbClr>
              </a:gs>
            </a:gsLst>
            <a:lin ang="5400000"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84" name="Rectangle 5"/>
          <p:cNvSpPr>
            <a:spLocks noChangeArrowheads="1"/>
          </p:cNvSpPr>
          <p:nvPr/>
        </p:nvSpPr>
        <p:spPr bwMode="auto">
          <a:xfrm>
            <a:off x="1562100" y="3192985"/>
            <a:ext cx="17732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18 MONTHS </a:t>
            </a:r>
            <a:endParaRPr lang="en-US" sz="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Rectangle 8"/>
          <p:cNvSpPr>
            <a:spLocks noChangeArrowheads="1"/>
          </p:cNvSpPr>
          <p:nvPr/>
        </p:nvSpPr>
        <p:spPr bwMode="auto">
          <a:xfrm>
            <a:off x="1601551" y="2286001"/>
            <a:ext cx="153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  YEARS</a:t>
            </a:r>
            <a:endParaRPr lang="en-US" sz="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" name="Rectangle 9"/>
          <p:cNvSpPr>
            <a:spLocks noChangeArrowheads="1"/>
          </p:cNvSpPr>
          <p:nvPr/>
        </p:nvSpPr>
        <p:spPr bwMode="auto">
          <a:xfrm>
            <a:off x="1571770" y="1524001"/>
            <a:ext cx="16145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  YEARS </a:t>
            </a:r>
            <a:endParaRPr lang="en-US" sz="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" name="Line 3"/>
          <p:cNvSpPr>
            <a:spLocks noChangeShapeType="1"/>
          </p:cNvSpPr>
          <p:nvPr/>
        </p:nvSpPr>
        <p:spPr bwMode="auto">
          <a:xfrm>
            <a:off x="6184900" y="2682875"/>
            <a:ext cx="168275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88" name="Line 4"/>
          <p:cNvSpPr>
            <a:spLocks noChangeShapeType="1"/>
          </p:cNvSpPr>
          <p:nvPr/>
        </p:nvSpPr>
        <p:spPr bwMode="auto">
          <a:xfrm>
            <a:off x="6153154" y="2973388"/>
            <a:ext cx="17145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89" name="Text Box 6"/>
          <p:cNvSpPr txBox="1">
            <a:spLocks noChangeArrowheads="1"/>
          </p:cNvSpPr>
          <p:nvPr/>
        </p:nvSpPr>
        <p:spPr bwMode="auto">
          <a:xfrm>
            <a:off x="1733551" y="5436117"/>
            <a:ext cx="14382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 MONTH</a:t>
            </a:r>
            <a:endParaRPr lang="en-US" sz="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Rectangle 7"/>
          <p:cNvSpPr>
            <a:spLocks noChangeArrowheads="1"/>
          </p:cNvSpPr>
          <p:nvPr/>
        </p:nvSpPr>
        <p:spPr bwMode="auto">
          <a:xfrm>
            <a:off x="1600200" y="4267200"/>
            <a:ext cx="16450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  MONTHS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95630" y="3429000"/>
            <a:ext cx="257175" cy="304800"/>
            <a:chOff x="813" y="2016"/>
            <a:chExt cx="144" cy="192"/>
          </a:xfrm>
        </p:grpSpPr>
        <p:sp>
          <p:nvSpPr>
            <p:cNvPr id="193" name="Line 12"/>
            <p:cNvSpPr>
              <a:spLocks noChangeShapeType="1"/>
            </p:cNvSpPr>
            <p:nvPr/>
          </p:nvSpPr>
          <p:spPr bwMode="auto">
            <a:xfrm flipV="1">
              <a:off x="813" y="2016"/>
              <a:ext cx="144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94" name="Line 13"/>
            <p:cNvSpPr>
              <a:spLocks noChangeShapeType="1"/>
            </p:cNvSpPr>
            <p:nvPr/>
          </p:nvSpPr>
          <p:spPr bwMode="auto">
            <a:xfrm flipV="1">
              <a:off x="813" y="2064"/>
              <a:ext cx="144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095630" y="2438400"/>
            <a:ext cx="257175" cy="304800"/>
            <a:chOff x="813" y="2016"/>
            <a:chExt cx="144" cy="192"/>
          </a:xfrm>
        </p:grpSpPr>
        <p:sp>
          <p:nvSpPr>
            <p:cNvPr id="196" name="Line 15"/>
            <p:cNvSpPr>
              <a:spLocks noChangeShapeType="1"/>
            </p:cNvSpPr>
            <p:nvPr/>
          </p:nvSpPr>
          <p:spPr bwMode="auto">
            <a:xfrm flipV="1">
              <a:off x="813" y="2016"/>
              <a:ext cx="144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97" name="Line 16"/>
            <p:cNvSpPr>
              <a:spLocks noChangeShapeType="1"/>
            </p:cNvSpPr>
            <p:nvPr/>
          </p:nvSpPr>
          <p:spPr bwMode="auto">
            <a:xfrm flipV="1">
              <a:off x="813" y="2064"/>
              <a:ext cx="144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sp>
        <p:nvSpPr>
          <p:cNvPr id="200" name="Line 20"/>
          <p:cNvSpPr>
            <a:spLocks noChangeShapeType="1"/>
          </p:cNvSpPr>
          <p:nvPr/>
        </p:nvSpPr>
        <p:spPr bwMode="auto">
          <a:xfrm>
            <a:off x="5981700" y="2743200"/>
            <a:ext cx="0" cy="3048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01" name="Line 21"/>
          <p:cNvSpPr>
            <a:spLocks noChangeShapeType="1"/>
          </p:cNvSpPr>
          <p:nvPr/>
        </p:nvSpPr>
        <p:spPr bwMode="auto">
          <a:xfrm>
            <a:off x="6153150" y="2362200"/>
            <a:ext cx="0" cy="990600"/>
          </a:xfrm>
          <a:prstGeom prst="line">
            <a:avLst/>
          </a:prstGeom>
          <a:noFill/>
          <a:ln w="571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grpSp>
        <p:nvGrpSpPr>
          <p:cNvPr id="4" name="Group 201"/>
          <p:cNvGrpSpPr/>
          <p:nvPr/>
        </p:nvGrpSpPr>
        <p:grpSpPr>
          <a:xfrm>
            <a:off x="3382660" y="990600"/>
            <a:ext cx="7132941" cy="5282867"/>
            <a:chOff x="2099009" y="1765285"/>
            <a:chExt cx="8305901" cy="4580022"/>
          </a:xfrm>
        </p:grpSpPr>
        <p:sp>
          <p:nvSpPr>
            <p:cNvPr id="209" name="Rectangle 28"/>
            <p:cNvSpPr>
              <a:spLocks noChangeArrowheads="1"/>
            </p:cNvSpPr>
            <p:nvPr/>
          </p:nvSpPr>
          <p:spPr bwMode="auto">
            <a:xfrm>
              <a:off x="3771900" y="4495799"/>
              <a:ext cx="4886325" cy="106679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2" name="Rectangle 45"/>
            <p:cNvSpPr>
              <a:spLocks noChangeArrowheads="1"/>
            </p:cNvSpPr>
            <p:nvPr/>
          </p:nvSpPr>
          <p:spPr bwMode="auto">
            <a:xfrm>
              <a:off x="3771900" y="2438400"/>
              <a:ext cx="942975" cy="19812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03" name="Rectangle 49"/>
            <p:cNvSpPr>
              <a:spLocks noChangeArrowheads="1"/>
            </p:cNvSpPr>
            <p:nvPr/>
          </p:nvSpPr>
          <p:spPr bwMode="auto">
            <a:xfrm>
              <a:off x="6943725" y="2438400"/>
              <a:ext cx="771525" cy="1066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05" name="Rectangle 24"/>
            <p:cNvSpPr>
              <a:spLocks noChangeArrowheads="1"/>
            </p:cNvSpPr>
            <p:nvPr/>
          </p:nvSpPr>
          <p:spPr bwMode="auto">
            <a:xfrm>
              <a:off x="2099009" y="5562599"/>
              <a:ext cx="4201075" cy="747713"/>
            </a:xfrm>
            <a:prstGeom prst="rect">
              <a:avLst/>
            </a:prstGeom>
            <a:solidFill>
              <a:srgbClr val="0070C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06" name="Rectangle 25"/>
            <p:cNvSpPr>
              <a:spLocks noChangeArrowheads="1"/>
            </p:cNvSpPr>
            <p:nvPr/>
          </p:nvSpPr>
          <p:spPr bwMode="auto">
            <a:xfrm>
              <a:off x="6327577" y="5574475"/>
              <a:ext cx="4077333" cy="735837"/>
            </a:xfrm>
            <a:prstGeom prst="rect">
              <a:avLst/>
            </a:prstGeom>
            <a:solidFill>
              <a:srgbClr val="99CCFF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07" name="Text Box 26"/>
            <p:cNvSpPr txBox="1">
              <a:spLocks noChangeArrowheads="1"/>
            </p:cNvSpPr>
            <p:nvPr/>
          </p:nvSpPr>
          <p:spPr bwMode="auto">
            <a:xfrm>
              <a:off x="3173379" y="5638800"/>
              <a:ext cx="2398747" cy="680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  <a:latin typeface="Constantia"/>
                </a:rPr>
                <a:t>PHONOLOGY</a:t>
              </a:r>
            </a:p>
            <a:p>
              <a:pPr algn="ctr">
                <a:defRPr/>
              </a:pPr>
              <a:endParaRPr lang="en-US" sz="700" b="1" kern="0" dirty="0">
                <a:solidFill>
                  <a:sysClr val="windowText" lastClr="000000"/>
                </a:solidFill>
                <a:latin typeface="Constantia"/>
              </a:endParaRPr>
            </a:p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onstantia"/>
                </a:rPr>
                <a:t>(FORM)</a:t>
              </a:r>
            </a:p>
          </p:txBody>
        </p:sp>
        <p:sp>
          <p:nvSpPr>
            <p:cNvPr id="208" name="Rectangle 27"/>
            <p:cNvSpPr>
              <a:spLocks noChangeArrowheads="1"/>
            </p:cNvSpPr>
            <p:nvPr/>
          </p:nvSpPr>
          <p:spPr bwMode="auto">
            <a:xfrm>
              <a:off x="6686550" y="5638800"/>
              <a:ext cx="2432447" cy="70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000000"/>
                  </a:solidFill>
                  <a:latin typeface="Constantia"/>
                </a:rPr>
                <a:t>PRAGMATICS</a:t>
              </a:r>
            </a:p>
            <a:p>
              <a:pPr algn="ctr">
                <a:defRPr/>
              </a:pPr>
              <a:endParaRPr lang="en-US" sz="700" b="1" kern="0" dirty="0">
                <a:solidFill>
                  <a:srgbClr val="000000"/>
                </a:solidFill>
                <a:latin typeface="Constantia"/>
              </a:endParaRPr>
            </a:p>
            <a:p>
              <a:pPr algn="ctr">
                <a:defRPr/>
              </a:pPr>
              <a:r>
                <a:rPr lang="en-US" b="1" kern="0" dirty="0">
                  <a:solidFill>
                    <a:srgbClr val="000000"/>
                  </a:solidFill>
                  <a:latin typeface="Constantia"/>
                </a:rPr>
                <a:t>(FUNCTION)</a:t>
              </a:r>
              <a:endParaRPr lang="en-US" sz="1400" b="1" kern="0" dirty="0">
                <a:solidFill>
                  <a:sysClr val="window" lastClr="FFFFFF"/>
                </a:solidFill>
                <a:latin typeface="Constantia"/>
              </a:endParaRPr>
            </a:p>
          </p:txBody>
        </p:sp>
        <p:sp>
          <p:nvSpPr>
            <p:cNvPr id="210" name="Line 29"/>
            <p:cNvSpPr>
              <a:spLocks noChangeShapeType="1"/>
            </p:cNvSpPr>
            <p:nvPr/>
          </p:nvSpPr>
          <p:spPr bwMode="auto">
            <a:xfrm>
              <a:off x="3771900" y="4876800"/>
              <a:ext cx="4886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11" name="Text Box 30"/>
            <p:cNvSpPr txBox="1">
              <a:spLocks noChangeArrowheads="1"/>
            </p:cNvSpPr>
            <p:nvPr/>
          </p:nvSpPr>
          <p:spPr bwMode="auto">
            <a:xfrm>
              <a:off x="5436000" y="4572000"/>
              <a:ext cx="1939356" cy="353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srgbClr val="000000"/>
                  </a:solidFill>
                  <a:latin typeface="Constantia"/>
                </a:rPr>
                <a:t>SEMANTICS</a:t>
              </a:r>
              <a:endParaRPr lang="en-US" sz="800" b="1" kern="0" dirty="0">
                <a:solidFill>
                  <a:sysClr val="window" lastClr="FFFFFF"/>
                </a:solidFill>
                <a:latin typeface="Constantia"/>
              </a:endParaRPr>
            </a:p>
          </p:txBody>
        </p:sp>
        <p:sp>
          <p:nvSpPr>
            <p:cNvPr id="212" name="Text Box 31"/>
            <p:cNvSpPr txBox="1">
              <a:spLocks noChangeArrowheads="1"/>
            </p:cNvSpPr>
            <p:nvPr/>
          </p:nvSpPr>
          <p:spPr bwMode="auto">
            <a:xfrm>
              <a:off x="5436000" y="4977399"/>
              <a:ext cx="1894978" cy="34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srgbClr val="000000"/>
                  </a:solidFill>
                  <a:latin typeface="Constantia"/>
                </a:rPr>
                <a:t>(MEANING)</a:t>
              </a:r>
              <a:endParaRPr lang="en-US" sz="800" b="1" kern="0" dirty="0">
                <a:solidFill>
                  <a:sysClr val="window" lastClr="FFFFFF"/>
                </a:solidFill>
                <a:latin typeface="Constantia"/>
              </a:endParaRPr>
            </a:p>
          </p:txBody>
        </p:sp>
        <p:sp>
          <p:nvSpPr>
            <p:cNvPr id="213" name="Rectangle 32"/>
            <p:cNvSpPr>
              <a:spLocks noChangeArrowheads="1"/>
            </p:cNvSpPr>
            <p:nvPr/>
          </p:nvSpPr>
          <p:spPr bwMode="auto">
            <a:xfrm>
              <a:off x="4714875" y="3562290"/>
              <a:ext cx="3000375" cy="9014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14" name="Line 33"/>
            <p:cNvSpPr>
              <a:spLocks noChangeShapeType="1"/>
            </p:cNvSpPr>
            <p:nvPr/>
          </p:nvSpPr>
          <p:spPr bwMode="auto">
            <a:xfrm flipV="1">
              <a:off x="4714875" y="3886200"/>
              <a:ext cx="3000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15" name="Line 34"/>
            <p:cNvSpPr>
              <a:spLocks noChangeShapeType="1"/>
            </p:cNvSpPr>
            <p:nvPr/>
          </p:nvSpPr>
          <p:spPr bwMode="auto">
            <a:xfrm flipV="1">
              <a:off x="4714875" y="4191000"/>
              <a:ext cx="3000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16" name="Text Box 35"/>
            <p:cNvSpPr txBox="1">
              <a:spLocks noChangeArrowheads="1"/>
            </p:cNvSpPr>
            <p:nvPr/>
          </p:nvSpPr>
          <p:spPr bwMode="auto">
            <a:xfrm>
              <a:off x="5600700" y="3562290"/>
              <a:ext cx="1372328" cy="34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  <a:latin typeface="Constantia"/>
                </a:rPr>
                <a:t>SYNTAX</a:t>
              </a:r>
              <a:endParaRPr lang="en-US" sz="800" b="1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17" name="Text Box 36"/>
            <p:cNvSpPr txBox="1">
              <a:spLocks noChangeArrowheads="1"/>
            </p:cNvSpPr>
            <p:nvPr/>
          </p:nvSpPr>
          <p:spPr bwMode="auto">
            <a:xfrm>
              <a:off x="5517387" y="3879275"/>
              <a:ext cx="178195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  <a:latin typeface="Constantia"/>
                </a:rPr>
                <a:t>  (FORM)</a:t>
              </a:r>
              <a:endParaRPr lang="en-US" sz="800" b="1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18" name="Line 37"/>
            <p:cNvSpPr>
              <a:spLocks noChangeShapeType="1"/>
            </p:cNvSpPr>
            <p:nvPr/>
          </p:nvSpPr>
          <p:spPr bwMode="auto">
            <a:xfrm flipV="1">
              <a:off x="4714875" y="3581400"/>
              <a:ext cx="3000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5313164" y="2209801"/>
              <a:ext cx="1659136" cy="1169988"/>
              <a:chOff x="2975" y="1402"/>
              <a:chExt cx="978" cy="737"/>
            </a:xfrm>
            <a:solidFill>
              <a:sysClr val="windowText" lastClr="000000"/>
            </a:solidFill>
          </p:grpSpPr>
          <p:sp>
            <p:nvSpPr>
              <p:cNvPr id="353" name="Rectangle 39"/>
              <p:cNvSpPr>
                <a:spLocks noChangeArrowheads="1"/>
              </p:cNvSpPr>
              <p:nvPr/>
            </p:nvSpPr>
            <p:spPr bwMode="auto">
              <a:xfrm>
                <a:off x="2976" y="1743"/>
                <a:ext cx="127" cy="202"/>
              </a:xfrm>
              <a:prstGeom prst="rect">
                <a:avLst/>
              </a:prstGeom>
              <a:grp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onstantia"/>
                </a:endParaRPr>
              </a:p>
            </p:txBody>
          </p:sp>
          <p:sp>
            <p:nvSpPr>
              <p:cNvPr id="354" name="Text Box 4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977" cy="2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ysClr val="window" lastClr="FFFFFF"/>
                    </a:solidFill>
                    <a:latin typeface="Constantia"/>
                  </a:rPr>
                  <a:t>READING</a:t>
                </a:r>
                <a:endParaRPr lang="en-US" sz="800" b="1" kern="0" dirty="0">
                  <a:solidFill>
                    <a:sysClr val="window" lastClr="FFFFFF"/>
                  </a:solidFill>
                  <a:latin typeface="Constantia"/>
                </a:endParaRPr>
              </a:p>
            </p:txBody>
          </p:sp>
          <p:sp>
            <p:nvSpPr>
              <p:cNvPr id="355" name="Text Box 41"/>
              <p:cNvSpPr txBox="1">
                <a:spLocks noChangeArrowheads="1"/>
              </p:cNvSpPr>
              <p:nvPr/>
            </p:nvSpPr>
            <p:spPr bwMode="auto">
              <a:xfrm>
                <a:off x="2975" y="1402"/>
                <a:ext cx="977" cy="2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ysClr val="window" lastClr="FFFFFF"/>
                    </a:solidFill>
                    <a:latin typeface="Constantia"/>
                  </a:rPr>
                  <a:t>WRITING</a:t>
                </a:r>
                <a:endParaRPr lang="en-US" sz="800" b="1" kern="0" dirty="0">
                  <a:solidFill>
                    <a:sysClr val="window" lastClr="FFFFFF"/>
                  </a:solidFill>
                  <a:latin typeface="Constantia"/>
                </a:endParaRPr>
              </a:p>
            </p:txBody>
          </p:sp>
          <p:sp>
            <p:nvSpPr>
              <p:cNvPr id="356" name="Text Box 42"/>
              <p:cNvSpPr txBox="1">
                <a:spLocks noChangeArrowheads="1"/>
              </p:cNvSpPr>
              <p:nvPr/>
            </p:nvSpPr>
            <p:spPr bwMode="auto">
              <a:xfrm>
                <a:off x="2976" y="1728"/>
                <a:ext cx="977" cy="2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ysClr val="window" lastClr="FFFFFF"/>
                    </a:solidFill>
                    <a:latin typeface="Constantia"/>
                  </a:rPr>
                  <a:t>SPELLING</a:t>
                </a:r>
                <a:endParaRPr lang="en-US" sz="800" b="1" kern="0" dirty="0">
                  <a:solidFill>
                    <a:sysClr val="window" lastClr="FFFFFF"/>
                  </a:solidFill>
                  <a:latin typeface="Constantia"/>
                </a:endParaRPr>
              </a:p>
            </p:txBody>
          </p:sp>
        </p:grpSp>
        <p:sp>
          <p:nvSpPr>
            <p:cNvPr id="221" name="Rectangle 44"/>
            <p:cNvSpPr>
              <a:spLocks noChangeArrowheads="1"/>
            </p:cNvSpPr>
            <p:nvPr/>
          </p:nvSpPr>
          <p:spPr bwMode="auto">
            <a:xfrm>
              <a:off x="8658225" y="2438400"/>
              <a:ext cx="942975" cy="3124200"/>
            </a:xfrm>
            <a:prstGeom prst="rect">
              <a:avLst/>
            </a:prstGeom>
            <a:solidFill>
              <a:srgbClr val="99CCFF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3" name="Rectangle 46"/>
            <p:cNvSpPr>
              <a:spLocks noChangeArrowheads="1"/>
            </p:cNvSpPr>
            <p:nvPr/>
          </p:nvSpPr>
          <p:spPr bwMode="auto">
            <a:xfrm>
              <a:off x="7715250" y="2438400"/>
              <a:ext cx="942975" cy="19812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4" name="Rectangle 47"/>
            <p:cNvSpPr>
              <a:spLocks noChangeArrowheads="1"/>
            </p:cNvSpPr>
            <p:nvPr/>
          </p:nvSpPr>
          <p:spPr bwMode="auto">
            <a:xfrm>
              <a:off x="2914650" y="2438400"/>
              <a:ext cx="857250" cy="3124200"/>
            </a:xfrm>
            <a:prstGeom prst="rect">
              <a:avLst/>
            </a:prstGeom>
            <a:solidFill>
              <a:srgbClr val="0070C0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5" name="Rectangle 48"/>
            <p:cNvSpPr>
              <a:spLocks noChangeArrowheads="1"/>
            </p:cNvSpPr>
            <p:nvPr/>
          </p:nvSpPr>
          <p:spPr bwMode="auto">
            <a:xfrm>
              <a:off x="4714875" y="2438400"/>
              <a:ext cx="600075" cy="1066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6" name="Line 50"/>
            <p:cNvSpPr>
              <a:spLocks noChangeShapeType="1"/>
            </p:cNvSpPr>
            <p:nvPr/>
          </p:nvSpPr>
          <p:spPr bwMode="auto">
            <a:xfrm>
              <a:off x="2828925" y="6019800"/>
              <a:ext cx="685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7" name="Line 51"/>
            <p:cNvSpPr>
              <a:spLocks noChangeShapeType="1"/>
            </p:cNvSpPr>
            <p:nvPr/>
          </p:nvSpPr>
          <p:spPr bwMode="auto">
            <a:xfrm>
              <a:off x="2828925" y="5715000"/>
              <a:ext cx="685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8" name="Line 52"/>
            <p:cNvSpPr>
              <a:spLocks noChangeShapeType="1"/>
            </p:cNvSpPr>
            <p:nvPr/>
          </p:nvSpPr>
          <p:spPr bwMode="auto">
            <a:xfrm>
              <a:off x="2914650" y="3200400"/>
              <a:ext cx="428625" cy="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9" name="Line 53"/>
            <p:cNvSpPr>
              <a:spLocks noChangeShapeType="1"/>
            </p:cNvSpPr>
            <p:nvPr/>
          </p:nvSpPr>
          <p:spPr bwMode="auto">
            <a:xfrm>
              <a:off x="3857625" y="3200400"/>
              <a:ext cx="428625" cy="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0" name="Line 54"/>
            <p:cNvSpPr>
              <a:spLocks noChangeShapeType="1"/>
            </p:cNvSpPr>
            <p:nvPr/>
          </p:nvSpPr>
          <p:spPr bwMode="auto">
            <a:xfrm>
              <a:off x="2914650" y="3200400"/>
              <a:ext cx="2400300" cy="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1" name="Line 55"/>
            <p:cNvSpPr>
              <a:spLocks noChangeShapeType="1"/>
            </p:cNvSpPr>
            <p:nvPr/>
          </p:nvSpPr>
          <p:spPr bwMode="auto">
            <a:xfrm>
              <a:off x="6943725" y="3124200"/>
              <a:ext cx="2657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2" name="Line 56"/>
            <p:cNvSpPr>
              <a:spLocks noChangeShapeType="1"/>
            </p:cNvSpPr>
            <p:nvPr/>
          </p:nvSpPr>
          <p:spPr bwMode="auto">
            <a:xfrm>
              <a:off x="2914650" y="2819400"/>
              <a:ext cx="2400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3" name="Line 57"/>
            <p:cNvSpPr>
              <a:spLocks noChangeShapeType="1"/>
            </p:cNvSpPr>
            <p:nvPr/>
          </p:nvSpPr>
          <p:spPr bwMode="auto">
            <a:xfrm>
              <a:off x="6943725" y="2819400"/>
              <a:ext cx="2657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4" name="Line 58"/>
            <p:cNvSpPr>
              <a:spLocks noChangeShapeType="1"/>
            </p:cNvSpPr>
            <p:nvPr/>
          </p:nvSpPr>
          <p:spPr bwMode="auto">
            <a:xfrm>
              <a:off x="6943725" y="3429000"/>
              <a:ext cx="771525" cy="0"/>
            </a:xfrm>
            <a:prstGeom prst="line">
              <a:avLst/>
            </a:prstGeom>
            <a:noFill/>
            <a:ln w="53975">
              <a:solidFill>
                <a:schemeClr val="accent1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5" name="Line 59"/>
            <p:cNvSpPr>
              <a:spLocks noChangeShapeType="1"/>
            </p:cNvSpPr>
            <p:nvPr/>
          </p:nvSpPr>
          <p:spPr bwMode="auto">
            <a:xfrm>
              <a:off x="4724400" y="3505200"/>
              <a:ext cx="600075" cy="0"/>
            </a:xfrm>
            <a:prstGeom prst="line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6" name="Line 60"/>
            <p:cNvSpPr>
              <a:spLocks noChangeShapeType="1"/>
            </p:cNvSpPr>
            <p:nvPr/>
          </p:nvSpPr>
          <p:spPr bwMode="auto">
            <a:xfrm>
              <a:off x="7715250" y="4431475"/>
              <a:ext cx="942975" cy="0"/>
            </a:xfrm>
            <a:prstGeom prst="lin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7" name="Line 61"/>
            <p:cNvSpPr>
              <a:spLocks noChangeShapeType="1"/>
            </p:cNvSpPr>
            <p:nvPr/>
          </p:nvSpPr>
          <p:spPr bwMode="auto">
            <a:xfrm>
              <a:off x="2914650" y="5562600"/>
              <a:ext cx="857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8" name="Line 62"/>
            <p:cNvSpPr>
              <a:spLocks noChangeShapeType="1"/>
            </p:cNvSpPr>
            <p:nvPr/>
          </p:nvSpPr>
          <p:spPr bwMode="auto">
            <a:xfrm>
              <a:off x="8658225" y="5574475"/>
              <a:ext cx="9429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39" name="Line 63"/>
            <p:cNvSpPr>
              <a:spLocks noChangeShapeType="1"/>
            </p:cNvSpPr>
            <p:nvPr/>
          </p:nvSpPr>
          <p:spPr bwMode="auto">
            <a:xfrm>
              <a:off x="2914650" y="5334000"/>
              <a:ext cx="6686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0" name="Line 64"/>
            <p:cNvSpPr>
              <a:spLocks noChangeShapeType="1"/>
            </p:cNvSpPr>
            <p:nvPr/>
          </p:nvSpPr>
          <p:spPr bwMode="auto">
            <a:xfrm>
              <a:off x="2914650" y="5029200"/>
              <a:ext cx="6686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1" name="Line 65"/>
            <p:cNvSpPr>
              <a:spLocks noChangeShapeType="1"/>
            </p:cNvSpPr>
            <p:nvPr/>
          </p:nvSpPr>
          <p:spPr bwMode="auto">
            <a:xfrm>
              <a:off x="2914650" y="4648200"/>
              <a:ext cx="6686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2" name="Line 66"/>
            <p:cNvSpPr>
              <a:spLocks noChangeShapeType="1"/>
            </p:cNvSpPr>
            <p:nvPr/>
          </p:nvSpPr>
          <p:spPr bwMode="auto">
            <a:xfrm>
              <a:off x="2914650" y="4343400"/>
              <a:ext cx="1800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3" name="Line 67"/>
            <p:cNvSpPr>
              <a:spLocks noChangeShapeType="1"/>
            </p:cNvSpPr>
            <p:nvPr/>
          </p:nvSpPr>
          <p:spPr bwMode="auto">
            <a:xfrm>
              <a:off x="7715250" y="4343400"/>
              <a:ext cx="18859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4" name="Line 68"/>
            <p:cNvSpPr>
              <a:spLocks noChangeShapeType="1"/>
            </p:cNvSpPr>
            <p:nvPr/>
          </p:nvSpPr>
          <p:spPr bwMode="auto">
            <a:xfrm>
              <a:off x="2914650" y="4038600"/>
              <a:ext cx="1800225" cy="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5" name="Line 69"/>
            <p:cNvSpPr>
              <a:spLocks noChangeShapeType="1"/>
            </p:cNvSpPr>
            <p:nvPr/>
          </p:nvSpPr>
          <p:spPr bwMode="auto">
            <a:xfrm>
              <a:off x="7715250" y="4038600"/>
              <a:ext cx="18859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6" name="Line 70"/>
            <p:cNvSpPr>
              <a:spLocks noChangeShapeType="1"/>
            </p:cNvSpPr>
            <p:nvPr/>
          </p:nvSpPr>
          <p:spPr bwMode="auto">
            <a:xfrm>
              <a:off x="2914650" y="3733800"/>
              <a:ext cx="1800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7" name="Line 71"/>
            <p:cNvSpPr>
              <a:spLocks noChangeShapeType="1"/>
            </p:cNvSpPr>
            <p:nvPr/>
          </p:nvSpPr>
          <p:spPr bwMode="auto">
            <a:xfrm>
              <a:off x="7715250" y="3733800"/>
              <a:ext cx="18859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8" name="Line 72"/>
            <p:cNvSpPr>
              <a:spLocks noChangeShapeType="1"/>
            </p:cNvSpPr>
            <p:nvPr/>
          </p:nvSpPr>
          <p:spPr bwMode="auto">
            <a:xfrm>
              <a:off x="2914650" y="3429000"/>
              <a:ext cx="1800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49" name="Line 73"/>
            <p:cNvSpPr>
              <a:spLocks noChangeShapeType="1"/>
            </p:cNvSpPr>
            <p:nvPr/>
          </p:nvSpPr>
          <p:spPr bwMode="auto">
            <a:xfrm>
              <a:off x="7715250" y="3429000"/>
              <a:ext cx="18859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0" name="Line 74"/>
            <p:cNvSpPr>
              <a:spLocks noChangeShapeType="1"/>
            </p:cNvSpPr>
            <p:nvPr/>
          </p:nvSpPr>
          <p:spPr bwMode="auto">
            <a:xfrm>
              <a:off x="2914650" y="3124200"/>
              <a:ext cx="2400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1" name="Line 75"/>
            <p:cNvSpPr>
              <a:spLocks noChangeShapeType="1"/>
            </p:cNvSpPr>
            <p:nvPr/>
          </p:nvSpPr>
          <p:spPr bwMode="auto">
            <a:xfrm>
              <a:off x="7715250" y="3124200"/>
              <a:ext cx="18859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2" name="Line 76"/>
            <p:cNvSpPr>
              <a:spLocks noChangeShapeType="1"/>
            </p:cNvSpPr>
            <p:nvPr/>
          </p:nvSpPr>
          <p:spPr bwMode="auto">
            <a:xfrm>
              <a:off x="2914650" y="2514600"/>
              <a:ext cx="2400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3" name="Line 77"/>
            <p:cNvSpPr>
              <a:spLocks noChangeShapeType="1"/>
            </p:cNvSpPr>
            <p:nvPr/>
          </p:nvSpPr>
          <p:spPr bwMode="auto">
            <a:xfrm>
              <a:off x="6943725" y="2514600"/>
              <a:ext cx="2657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4" name="Line 78"/>
            <p:cNvSpPr>
              <a:spLocks noChangeShapeType="1"/>
            </p:cNvSpPr>
            <p:nvPr/>
          </p:nvSpPr>
          <p:spPr bwMode="auto">
            <a:xfrm>
              <a:off x="3343275" y="25146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5" name="Line 79"/>
            <p:cNvSpPr>
              <a:spLocks noChangeShapeType="1"/>
            </p:cNvSpPr>
            <p:nvPr/>
          </p:nvSpPr>
          <p:spPr bwMode="auto">
            <a:xfrm>
              <a:off x="3343275" y="31242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6" name="Line 80"/>
            <p:cNvSpPr>
              <a:spLocks noChangeShapeType="1"/>
            </p:cNvSpPr>
            <p:nvPr/>
          </p:nvSpPr>
          <p:spPr bwMode="auto">
            <a:xfrm>
              <a:off x="3343275" y="37338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7" name="Line 81"/>
            <p:cNvSpPr>
              <a:spLocks noChangeShapeType="1"/>
            </p:cNvSpPr>
            <p:nvPr/>
          </p:nvSpPr>
          <p:spPr bwMode="auto">
            <a:xfrm>
              <a:off x="3343275" y="43434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8" name="Line 82"/>
            <p:cNvSpPr>
              <a:spLocks noChangeShapeType="1"/>
            </p:cNvSpPr>
            <p:nvPr/>
          </p:nvSpPr>
          <p:spPr bwMode="auto">
            <a:xfrm>
              <a:off x="3343275" y="50292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59" name="Line 83"/>
            <p:cNvSpPr>
              <a:spLocks noChangeShapeType="1"/>
            </p:cNvSpPr>
            <p:nvPr/>
          </p:nvSpPr>
          <p:spPr bwMode="auto">
            <a:xfrm>
              <a:off x="3343275" y="55626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0" name="Line 84"/>
            <p:cNvSpPr>
              <a:spLocks noChangeShapeType="1"/>
            </p:cNvSpPr>
            <p:nvPr/>
          </p:nvSpPr>
          <p:spPr bwMode="auto">
            <a:xfrm>
              <a:off x="3343275" y="6019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1" name="Line 85"/>
            <p:cNvSpPr>
              <a:spLocks noChangeShapeType="1"/>
            </p:cNvSpPr>
            <p:nvPr/>
          </p:nvSpPr>
          <p:spPr bwMode="auto">
            <a:xfrm>
              <a:off x="4029075" y="28194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2" name="Line 86"/>
            <p:cNvSpPr>
              <a:spLocks noChangeShapeType="1"/>
            </p:cNvSpPr>
            <p:nvPr/>
          </p:nvSpPr>
          <p:spPr bwMode="auto">
            <a:xfrm>
              <a:off x="4029075" y="3429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3" name="Line 87"/>
            <p:cNvSpPr>
              <a:spLocks noChangeShapeType="1"/>
            </p:cNvSpPr>
            <p:nvPr/>
          </p:nvSpPr>
          <p:spPr bwMode="auto">
            <a:xfrm>
              <a:off x="4029075" y="4038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4" name="Line 88"/>
            <p:cNvSpPr>
              <a:spLocks noChangeShapeType="1"/>
            </p:cNvSpPr>
            <p:nvPr/>
          </p:nvSpPr>
          <p:spPr bwMode="auto">
            <a:xfrm>
              <a:off x="4029075" y="4648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5" name="Line 89"/>
            <p:cNvSpPr>
              <a:spLocks noChangeShapeType="1"/>
            </p:cNvSpPr>
            <p:nvPr/>
          </p:nvSpPr>
          <p:spPr bwMode="auto">
            <a:xfrm flipV="1">
              <a:off x="4029075" y="5943600"/>
              <a:ext cx="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6" name="Line 90"/>
            <p:cNvSpPr>
              <a:spLocks noChangeShapeType="1"/>
            </p:cNvSpPr>
            <p:nvPr/>
          </p:nvSpPr>
          <p:spPr bwMode="auto">
            <a:xfrm>
              <a:off x="4714875" y="4648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7" name="Line 91"/>
            <p:cNvSpPr>
              <a:spLocks noChangeShapeType="1"/>
            </p:cNvSpPr>
            <p:nvPr/>
          </p:nvSpPr>
          <p:spPr bwMode="auto">
            <a:xfrm>
              <a:off x="4495800" y="502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8" name="Line 92"/>
            <p:cNvSpPr>
              <a:spLocks noChangeShapeType="1"/>
            </p:cNvSpPr>
            <p:nvPr/>
          </p:nvSpPr>
          <p:spPr bwMode="auto">
            <a:xfrm>
              <a:off x="4714875" y="55626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69" name="Line 93"/>
            <p:cNvSpPr>
              <a:spLocks noChangeShapeType="1"/>
            </p:cNvSpPr>
            <p:nvPr/>
          </p:nvSpPr>
          <p:spPr bwMode="auto">
            <a:xfrm>
              <a:off x="4371975" y="251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0" name="Line 94"/>
            <p:cNvSpPr>
              <a:spLocks noChangeShapeType="1"/>
            </p:cNvSpPr>
            <p:nvPr/>
          </p:nvSpPr>
          <p:spPr bwMode="auto">
            <a:xfrm>
              <a:off x="4371975" y="3124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1" name="Line 95"/>
            <p:cNvSpPr>
              <a:spLocks noChangeShapeType="1"/>
            </p:cNvSpPr>
            <p:nvPr/>
          </p:nvSpPr>
          <p:spPr bwMode="auto">
            <a:xfrm>
              <a:off x="4371975" y="37338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3" name="Line 97"/>
            <p:cNvSpPr>
              <a:spLocks noChangeShapeType="1"/>
            </p:cNvSpPr>
            <p:nvPr/>
          </p:nvSpPr>
          <p:spPr bwMode="auto">
            <a:xfrm>
              <a:off x="4495800" y="4876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4" name="Line 98"/>
            <p:cNvSpPr>
              <a:spLocks noChangeShapeType="1"/>
            </p:cNvSpPr>
            <p:nvPr/>
          </p:nvSpPr>
          <p:spPr bwMode="auto">
            <a:xfrm>
              <a:off x="4371975" y="5334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5" name="Line 99"/>
            <p:cNvSpPr>
              <a:spLocks noChangeShapeType="1"/>
            </p:cNvSpPr>
            <p:nvPr/>
          </p:nvSpPr>
          <p:spPr bwMode="auto">
            <a:xfrm>
              <a:off x="5143500" y="3429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6" name="Line 100"/>
            <p:cNvSpPr>
              <a:spLocks noChangeShapeType="1"/>
            </p:cNvSpPr>
            <p:nvPr/>
          </p:nvSpPr>
          <p:spPr bwMode="auto">
            <a:xfrm>
              <a:off x="5143500" y="3886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7" name="Line 101"/>
            <p:cNvSpPr>
              <a:spLocks noChangeShapeType="1"/>
            </p:cNvSpPr>
            <p:nvPr/>
          </p:nvSpPr>
          <p:spPr bwMode="auto">
            <a:xfrm>
              <a:off x="5143500" y="4419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8" name="Line 102"/>
            <p:cNvSpPr>
              <a:spLocks noChangeShapeType="1"/>
            </p:cNvSpPr>
            <p:nvPr/>
          </p:nvSpPr>
          <p:spPr bwMode="auto">
            <a:xfrm>
              <a:off x="5143500" y="4876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79" name="Line 103"/>
            <p:cNvSpPr>
              <a:spLocks noChangeShapeType="1"/>
            </p:cNvSpPr>
            <p:nvPr/>
          </p:nvSpPr>
          <p:spPr bwMode="auto">
            <a:xfrm>
              <a:off x="5143500" y="5334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0" name="Line 104"/>
            <p:cNvSpPr>
              <a:spLocks noChangeShapeType="1"/>
            </p:cNvSpPr>
            <p:nvPr/>
          </p:nvSpPr>
          <p:spPr bwMode="auto">
            <a:xfrm>
              <a:off x="5657850" y="35814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1" name="Line 105"/>
            <p:cNvSpPr>
              <a:spLocks noChangeShapeType="1"/>
            </p:cNvSpPr>
            <p:nvPr/>
          </p:nvSpPr>
          <p:spPr bwMode="auto">
            <a:xfrm>
              <a:off x="5657850" y="4191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2" name="Line 106"/>
            <p:cNvSpPr>
              <a:spLocks noChangeShapeType="1"/>
            </p:cNvSpPr>
            <p:nvPr/>
          </p:nvSpPr>
          <p:spPr bwMode="auto">
            <a:xfrm>
              <a:off x="5486400" y="502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3" name="Line 107"/>
            <p:cNvSpPr>
              <a:spLocks noChangeShapeType="1"/>
            </p:cNvSpPr>
            <p:nvPr/>
          </p:nvSpPr>
          <p:spPr bwMode="auto">
            <a:xfrm>
              <a:off x="3943350" y="55626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4" name="Line 108"/>
            <p:cNvSpPr>
              <a:spLocks noChangeShapeType="1"/>
            </p:cNvSpPr>
            <p:nvPr/>
          </p:nvSpPr>
          <p:spPr bwMode="auto">
            <a:xfrm>
              <a:off x="5657850" y="5715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5" name="Line 109"/>
            <p:cNvSpPr>
              <a:spLocks noChangeShapeType="1"/>
            </p:cNvSpPr>
            <p:nvPr/>
          </p:nvSpPr>
          <p:spPr bwMode="auto">
            <a:xfrm>
              <a:off x="5057775" y="6019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6" name="Line 110"/>
            <p:cNvSpPr>
              <a:spLocks noChangeShapeType="1"/>
            </p:cNvSpPr>
            <p:nvPr/>
          </p:nvSpPr>
          <p:spPr bwMode="auto">
            <a:xfrm>
              <a:off x="3857625" y="6019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7" name="Line 111"/>
            <p:cNvSpPr>
              <a:spLocks noChangeShapeType="1"/>
            </p:cNvSpPr>
            <p:nvPr/>
          </p:nvSpPr>
          <p:spPr bwMode="auto">
            <a:xfrm>
              <a:off x="5915025" y="4419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8" name="Line 112"/>
            <p:cNvSpPr>
              <a:spLocks noChangeShapeType="1"/>
            </p:cNvSpPr>
            <p:nvPr/>
          </p:nvSpPr>
          <p:spPr bwMode="auto">
            <a:xfrm>
              <a:off x="5829300" y="3429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89" name="Line 113"/>
            <p:cNvSpPr>
              <a:spLocks noChangeShapeType="1"/>
            </p:cNvSpPr>
            <p:nvPr/>
          </p:nvSpPr>
          <p:spPr bwMode="auto">
            <a:xfrm>
              <a:off x="6686550" y="3429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0" name="Line 114"/>
            <p:cNvSpPr>
              <a:spLocks noChangeShapeType="1"/>
            </p:cNvSpPr>
            <p:nvPr/>
          </p:nvSpPr>
          <p:spPr bwMode="auto">
            <a:xfrm>
              <a:off x="6686550" y="4419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1" name="Line 115"/>
            <p:cNvSpPr>
              <a:spLocks noChangeShapeType="1"/>
            </p:cNvSpPr>
            <p:nvPr/>
          </p:nvSpPr>
          <p:spPr bwMode="auto">
            <a:xfrm>
              <a:off x="6686550" y="4876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2" name="Line 116"/>
            <p:cNvSpPr>
              <a:spLocks noChangeShapeType="1"/>
            </p:cNvSpPr>
            <p:nvPr/>
          </p:nvSpPr>
          <p:spPr bwMode="auto">
            <a:xfrm flipV="1">
              <a:off x="5915025" y="4876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3" name="Line 117"/>
            <p:cNvSpPr>
              <a:spLocks noChangeShapeType="1"/>
            </p:cNvSpPr>
            <p:nvPr/>
          </p:nvSpPr>
          <p:spPr bwMode="auto">
            <a:xfrm>
              <a:off x="5915025" y="5334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4" name="Line 118"/>
            <p:cNvSpPr>
              <a:spLocks noChangeShapeType="1"/>
            </p:cNvSpPr>
            <p:nvPr/>
          </p:nvSpPr>
          <p:spPr bwMode="auto">
            <a:xfrm>
              <a:off x="6686550" y="5334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5" name="Line 119"/>
            <p:cNvSpPr>
              <a:spLocks noChangeShapeType="1"/>
            </p:cNvSpPr>
            <p:nvPr/>
          </p:nvSpPr>
          <p:spPr bwMode="auto">
            <a:xfrm>
              <a:off x="6686550" y="5715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6" name="Line 120"/>
            <p:cNvSpPr>
              <a:spLocks noChangeShapeType="1"/>
            </p:cNvSpPr>
            <p:nvPr/>
          </p:nvSpPr>
          <p:spPr bwMode="auto">
            <a:xfrm flipV="1">
              <a:off x="6686550" y="4191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7" name="Line 121"/>
            <p:cNvSpPr>
              <a:spLocks noChangeShapeType="1"/>
            </p:cNvSpPr>
            <p:nvPr/>
          </p:nvSpPr>
          <p:spPr bwMode="auto">
            <a:xfrm>
              <a:off x="7543800" y="4419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8" name="Line 122"/>
            <p:cNvSpPr>
              <a:spLocks noChangeShapeType="1"/>
            </p:cNvSpPr>
            <p:nvPr/>
          </p:nvSpPr>
          <p:spPr bwMode="auto">
            <a:xfrm>
              <a:off x="7543800" y="4876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99" name="Line 123"/>
            <p:cNvSpPr>
              <a:spLocks noChangeShapeType="1"/>
            </p:cNvSpPr>
            <p:nvPr/>
          </p:nvSpPr>
          <p:spPr bwMode="auto">
            <a:xfrm>
              <a:off x="7543800" y="5334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0" name="Line 124"/>
            <p:cNvSpPr>
              <a:spLocks noChangeShapeType="1"/>
            </p:cNvSpPr>
            <p:nvPr/>
          </p:nvSpPr>
          <p:spPr bwMode="auto">
            <a:xfrm>
              <a:off x="7543800" y="251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1" name="Line 125"/>
            <p:cNvSpPr>
              <a:spLocks noChangeShapeType="1"/>
            </p:cNvSpPr>
            <p:nvPr/>
          </p:nvSpPr>
          <p:spPr bwMode="auto">
            <a:xfrm>
              <a:off x="7543800" y="3124200"/>
              <a:ext cx="0" cy="438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2" name="Line 126"/>
            <p:cNvSpPr>
              <a:spLocks noChangeShapeType="1"/>
            </p:cNvSpPr>
            <p:nvPr/>
          </p:nvSpPr>
          <p:spPr bwMode="auto">
            <a:xfrm>
              <a:off x="7543800" y="3886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3" name="Line 127"/>
            <p:cNvSpPr>
              <a:spLocks noChangeShapeType="1"/>
            </p:cNvSpPr>
            <p:nvPr/>
          </p:nvSpPr>
          <p:spPr bwMode="auto">
            <a:xfrm>
              <a:off x="6943725" y="35814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4" name="Line 128"/>
            <p:cNvSpPr>
              <a:spLocks noChangeShapeType="1"/>
            </p:cNvSpPr>
            <p:nvPr/>
          </p:nvSpPr>
          <p:spPr bwMode="auto">
            <a:xfrm>
              <a:off x="7286625" y="4191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5" name="Line 129"/>
            <p:cNvSpPr>
              <a:spLocks noChangeShapeType="1"/>
            </p:cNvSpPr>
            <p:nvPr/>
          </p:nvSpPr>
          <p:spPr bwMode="auto">
            <a:xfrm>
              <a:off x="8315325" y="251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6" name="Line 130"/>
            <p:cNvSpPr>
              <a:spLocks noChangeShapeType="1"/>
            </p:cNvSpPr>
            <p:nvPr/>
          </p:nvSpPr>
          <p:spPr bwMode="auto">
            <a:xfrm>
              <a:off x="8315325" y="3124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7" name="Line 131"/>
            <p:cNvSpPr>
              <a:spLocks noChangeShapeType="1"/>
            </p:cNvSpPr>
            <p:nvPr/>
          </p:nvSpPr>
          <p:spPr bwMode="auto">
            <a:xfrm>
              <a:off x="8315325" y="37338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8" name="Line 132"/>
            <p:cNvSpPr>
              <a:spLocks noChangeShapeType="1"/>
            </p:cNvSpPr>
            <p:nvPr/>
          </p:nvSpPr>
          <p:spPr bwMode="auto">
            <a:xfrm>
              <a:off x="8315325" y="43434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09" name="Line 133"/>
            <p:cNvSpPr>
              <a:spLocks noChangeShapeType="1"/>
            </p:cNvSpPr>
            <p:nvPr/>
          </p:nvSpPr>
          <p:spPr bwMode="auto">
            <a:xfrm>
              <a:off x="8315325" y="4876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0" name="Line 134"/>
            <p:cNvSpPr>
              <a:spLocks noChangeShapeType="1"/>
            </p:cNvSpPr>
            <p:nvPr/>
          </p:nvSpPr>
          <p:spPr bwMode="auto">
            <a:xfrm>
              <a:off x="8315325" y="5334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1" name="Line 135"/>
            <p:cNvSpPr>
              <a:spLocks noChangeShapeType="1"/>
            </p:cNvSpPr>
            <p:nvPr/>
          </p:nvSpPr>
          <p:spPr bwMode="auto">
            <a:xfrm>
              <a:off x="5915025" y="6019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2" name="Line 136"/>
            <p:cNvSpPr>
              <a:spLocks noChangeShapeType="1"/>
            </p:cNvSpPr>
            <p:nvPr/>
          </p:nvSpPr>
          <p:spPr bwMode="auto">
            <a:xfrm>
              <a:off x="7029450" y="6019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3" name="Line 137"/>
            <p:cNvSpPr>
              <a:spLocks noChangeShapeType="1"/>
            </p:cNvSpPr>
            <p:nvPr/>
          </p:nvSpPr>
          <p:spPr bwMode="auto">
            <a:xfrm>
              <a:off x="9086850" y="25146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4" name="Line 138"/>
            <p:cNvSpPr>
              <a:spLocks noChangeShapeType="1"/>
            </p:cNvSpPr>
            <p:nvPr/>
          </p:nvSpPr>
          <p:spPr bwMode="auto">
            <a:xfrm>
              <a:off x="9086850" y="31242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5" name="Line 139"/>
            <p:cNvSpPr>
              <a:spLocks noChangeShapeType="1"/>
            </p:cNvSpPr>
            <p:nvPr/>
          </p:nvSpPr>
          <p:spPr bwMode="auto">
            <a:xfrm>
              <a:off x="9086850" y="37338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6" name="Line 140"/>
            <p:cNvSpPr>
              <a:spLocks noChangeShapeType="1"/>
            </p:cNvSpPr>
            <p:nvPr/>
          </p:nvSpPr>
          <p:spPr bwMode="auto">
            <a:xfrm>
              <a:off x="9086850" y="43434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7" name="Line 141"/>
            <p:cNvSpPr>
              <a:spLocks noChangeShapeType="1"/>
            </p:cNvSpPr>
            <p:nvPr/>
          </p:nvSpPr>
          <p:spPr bwMode="auto">
            <a:xfrm>
              <a:off x="9086850" y="5029200"/>
              <a:ext cx="0" cy="304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8" name="Line 142"/>
            <p:cNvSpPr>
              <a:spLocks noChangeShapeType="1"/>
            </p:cNvSpPr>
            <p:nvPr/>
          </p:nvSpPr>
          <p:spPr bwMode="auto">
            <a:xfrm>
              <a:off x="9086850" y="55626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19" name="Line 143"/>
            <p:cNvSpPr>
              <a:spLocks noChangeShapeType="1"/>
            </p:cNvSpPr>
            <p:nvPr/>
          </p:nvSpPr>
          <p:spPr bwMode="auto">
            <a:xfrm>
              <a:off x="9086850" y="6019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0" name="Line 144"/>
            <p:cNvSpPr>
              <a:spLocks noChangeShapeType="1"/>
            </p:cNvSpPr>
            <p:nvPr/>
          </p:nvSpPr>
          <p:spPr bwMode="auto">
            <a:xfrm>
              <a:off x="8486775" y="28194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1" name="Line 145"/>
            <p:cNvSpPr>
              <a:spLocks noChangeShapeType="1"/>
            </p:cNvSpPr>
            <p:nvPr/>
          </p:nvSpPr>
          <p:spPr bwMode="auto">
            <a:xfrm>
              <a:off x="9258300" y="28194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2" name="Line 146"/>
            <p:cNvSpPr>
              <a:spLocks noChangeShapeType="1"/>
            </p:cNvSpPr>
            <p:nvPr/>
          </p:nvSpPr>
          <p:spPr bwMode="auto">
            <a:xfrm>
              <a:off x="7972425" y="3429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3" name="Line 147"/>
            <p:cNvSpPr>
              <a:spLocks noChangeShapeType="1"/>
            </p:cNvSpPr>
            <p:nvPr/>
          </p:nvSpPr>
          <p:spPr bwMode="auto">
            <a:xfrm>
              <a:off x="8743950" y="3429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4" name="Line 148"/>
            <p:cNvSpPr>
              <a:spLocks noChangeShapeType="1"/>
            </p:cNvSpPr>
            <p:nvPr/>
          </p:nvSpPr>
          <p:spPr bwMode="auto">
            <a:xfrm>
              <a:off x="8058150" y="4038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5" name="Line 149"/>
            <p:cNvSpPr>
              <a:spLocks noChangeShapeType="1"/>
            </p:cNvSpPr>
            <p:nvPr/>
          </p:nvSpPr>
          <p:spPr bwMode="auto">
            <a:xfrm>
              <a:off x="8829675" y="4038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6" name="Line 150"/>
            <p:cNvSpPr>
              <a:spLocks noChangeShapeType="1"/>
            </p:cNvSpPr>
            <p:nvPr/>
          </p:nvSpPr>
          <p:spPr bwMode="auto">
            <a:xfrm>
              <a:off x="7972425" y="4648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7" name="Line 151"/>
            <p:cNvSpPr>
              <a:spLocks noChangeShapeType="1"/>
            </p:cNvSpPr>
            <p:nvPr/>
          </p:nvSpPr>
          <p:spPr bwMode="auto">
            <a:xfrm>
              <a:off x="7200900" y="4648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8" name="Line 152"/>
            <p:cNvSpPr>
              <a:spLocks noChangeShapeType="1"/>
            </p:cNvSpPr>
            <p:nvPr/>
          </p:nvSpPr>
          <p:spPr bwMode="auto">
            <a:xfrm>
              <a:off x="9344025" y="4648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29" name="Line 153"/>
            <p:cNvSpPr>
              <a:spLocks noChangeShapeType="1"/>
            </p:cNvSpPr>
            <p:nvPr/>
          </p:nvSpPr>
          <p:spPr bwMode="auto">
            <a:xfrm>
              <a:off x="8915400" y="5715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0" name="Line 154"/>
            <p:cNvSpPr>
              <a:spLocks noChangeShapeType="1"/>
            </p:cNvSpPr>
            <p:nvPr/>
          </p:nvSpPr>
          <p:spPr bwMode="auto">
            <a:xfrm>
              <a:off x="7972425" y="502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1" name="Line 155"/>
            <p:cNvSpPr>
              <a:spLocks noChangeShapeType="1"/>
            </p:cNvSpPr>
            <p:nvPr/>
          </p:nvSpPr>
          <p:spPr bwMode="auto">
            <a:xfrm>
              <a:off x="7200900" y="502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8" name="Line 162"/>
            <p:cNvSpPr>
              <a:spLocks noChangeShapeType="1"/>
            </p:cNvSpPr>
            <p:nvPr/>
          </p:nvSpPr>
          <p:spPr bwMode="auto">
            <a:xfrm>
              <a:off x="2914650" y="2438400"/>
              <a:ext cx="0" cy="3124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9" name="Line 163"/>
            <p:cNvSpPr>
              <a:spLocks noChangeShapeType="1"/>
            </p:cNvSpPr>
            <p:nvPr/>
          </p:nvSpPr>
          <p:spPr bwMode="auto">
            <a:xfrm>
              <a:off x="9601200" y="2438400"/>
              <a:ext cx="0" cy="3124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40" name="Line 164"/>
            <p:cNvSpPr>
              <a:spLocks noChangeShapeType="1"/>
            </p:cNvSpPr>
            <p:nvPr/>
          </p:nvSpPr>
          <p:spPr bwMode="auto">
            <a:xfrm>
              <a:off x="8658225" y="2438400"/>
              <a:ext cx="0" cy="3124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43" name="Line 167"/>
            <p:cNvSpPr>
              <a:spLocks noChangeShapeType="1"/>
            </p:cNvSpPr>
            <p:nvPr/>
          </p:nvSpPr>
          <p:spPr bwMode="auto">
            <a:xfrm>
              <a:off x="7715250" y="2438400"/>
              <a:ext cx="0" cy="1981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grpSp>
          <p:nvGrpSpPr>
            <p:cNvPr id="6" name="Group 170"/>
            <p:cNvGrpSpPr>
              <a:grpSpLocks/>
            </p:cNvGrpSpPr>
            <p:nvPr/>
          </p:nvGrpSpPr>
          <p:grpSpPr bwMode="auto">
            <a:xfrm>
              <a:off x="2828925" y="1828800"/>
              <a:ext cx="257175" cy="304800"/>
              <a:chOff x="813" y="2016"/>
              <a:chExt cx="144" cy="192"/>
            </a:xfrm>
          </p:grpSpPr>
          <p:sp>
            <p:nvSpPr>
              <p:cNvPr id="351" name="Line 171"/>
              <p:cNvSpPr>
                <a:spLocks noChangeShapeType="1"/>
              </p:cNvSpPr>
              <p:nvPr/>
            </p:nvSpPr>
            <p:spPr bwMode="auto">
              <a:xfrm flipV="1">
                <a:off x="813" y="2016"/>
                <a:ext cx="144" cy="144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onstantia"/>
                </a:endParaRPr>
              </a:p>
            </p:txBody>
          </p:sp>
          <p:sp>
            <p:nvSpPr>
              <p:cNvPr id="352" name="Line 172"/>
              <p:cNvSpPr>
                <a:spLocks noChangeShapeType="1"/>
              </p:cNvSpPr>
              <p:nvPr/>
            </p:nvSpPr>
            <p:spPr bwMode="auto">
              <a:xfrm flipV="1">
                <a:off x="813" y="2064"/>
                <a:ext cx="144" cy="144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onstantia"/>
                </a:endParaRPr>
              </a:p>
            </p:txBody>
          </p:sp>
        </p:grpSp>
        <p:grpSp>
          <p:nvGrpSpPr>
            <p:cNvPr id="7" name="Group 173"/>
            <p:cNvGrpSpPr>
              <a:grpSpLocks/>
            </p:cNvGrpSpPr>
            <p:nvPr/>
          </p:nvGrpSpPr>
          <p:grpSpPr bwMode="auto">
            <a:xfrm>
              <a:off x="9515475" y="1828800"/>
              <a:ext cx="257175" cy="304800"/>
              <a:chOff x="813" y="2016"/>
              <a:chExt cx="144" cy="192"/>
            </a:xfrm>
          </p:grpSpPr>
          <p:sp>
            <p:nvSpPr>
              <p:cNvPr id="349" name="Line 174"/>
              <p:cNvSpPr>
                <a:spLocks noChangeShapeType="1"/>
              </p:cNvSpPr>
              <p:nvPr/>
            </p:nvSpPr>
            <p:spPr bwMode="auto">
              <a:xfrm flipV="1">
                <a:off x="813" y="2016"/>
                <a:ext cx="144" cy="144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onstantia"/>
                </a:endParaRPr>
              </a:p>
            </p:txBody>
          </p:sp>
          <p:sp>
            <p:nvSpPr>
              <p:cNvPr id="350" name="Line 175"/>
              <p:cNvSpPr>
                <a:spLocks noChangeShapeType="1"/>
              </p:cNvSpPr>
              <p:nvPr/>
            </p:nvSpPr>
            <p:spPr bwMode="auto">
              <a:xfrm flipV="1">
                <a:off x="813" y="2064"/>
                <a:ext cx="144" cy="144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onstantia"/>
                </a:endParaRPr>
              </a:p>
            </p:txBody>
          </p:sp>
        </p:grpSp>
        <p:sp>
          <p:nvSpPr>
            <p:cNvPr id="348" name="Line 176"/>
            <p:cNvSpPr>
              <a:spLocks noChangeShapeType="1"/>
            </p:cNvSpPr>
            <p:nvPr/>
          </p:nvSpPr>
          <p:spPr bwMode="auto">
            <a:xfrm>
              <a:off x="3771900" y="5562600"/>
              <a:ext cx="4886325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04" name="Rectangle 23"/>
            <p:cNvSpPr>
              <a:spLocks noChangeArrowheads="1"/>
            </p:cNvSpPr>
            <p:nvPr/>
          </p:nvSpPr>
          <p:spPr bwMode="auto">
            <a:xfrm>
              <a:off x="2906486" y="1821101"/>
              <a:ext cx="6686550" cy="320195"/>
            </a:xfrm>
            <a:prstGeom prst="rect">
              <a:avLst/>
            </a:prstGeom>
            <a:noFill/>
            <a:ln w="76200" cap="rnd">
              <a:solidFill>
                <a:schemeClr val="accent1">
                  <a:lumMod val="20000"/>
                  <a:lumOff val="80000"/>
                </a:schemeClr>
              </a:solidFill>
              <a:prstDash val="sysDot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2" name="Line 156"/>
            <p:cNvSpPr>
              <a:spLocks noChangeShapeType="1"/>
            </p:cNvSpPr>
            <p:nvPr/>
          </p:nvSpPr>
          <p:spPr bwMode="auto">
            <a:xfrm flipH="1" flipV="1">
              <a:off x="3341995" y="2133599"/>
              <a:ext cx="0" cy="3428999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4" name="Line 158"/>
            <p:cNvSpPr>
              <a:spLocks noChangeShapeType="1"/>
            </p:cNvSpPr>
            <p:nvPr/>
          </p:nvSpPr>
          <p:spPr bwMode="auto">
            <a:xfrm flipV="1">
              <a:off x="4991100" y="2133600"/>
              <a:ext cx="0" cy="174567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5" name="Line 159"/>
            <p:cNvSpPr>
              <a:spLocks noChangeShapeType="1"/>
            </p:cNvSpPr>
            <p:nvPr/>
          </p:nvSpPr>
          <p:spPr bwMode="auto">
            <a:xfrm flipV="1">
              <a:off x="7329488" y="2133600"/>
              <a:ext cx="23813" cy="174567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6" name="Line 160"/>
            <p:cNvSpPr>
              <a:spLocks noChangeShapeType="1"/>
            </p:cNvSpPr>
            <p:nvPr/>
          </p:nvSpPr>
          <p:spPr bwMode="auto">
            <a:xfrm flipV="1">
              <a:off x="8115300" y="2133599"/>
              <a:ext cx="0" cy="2895599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7" name="Line 161"/>
            <p:cNvSpPr>
              <a:spLocks noChangeShapeType="1"/>
            </p:cNvSpPr>
            <p:nvPr/>
          </p:nvSpPr>
          <p:spPr bwMode="auto">
            <a:xfrm flipV="1">
              <a:off x="9086850" y="2133599"/>
              <a:ext cx="19049" cy="344087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220" name="Text Box 43"/>
            <p:cNvSpPr txBox="1">
              <a:spLocks noChangeArrowheads="1"/>
            </p:cNvSpPr>
            <p:nvPr/>
          </p:nvSpPr>
          <p:spPr bwMode="auto">
            <a:xfrm>
              <a:off x="2914650" y="1765285"/>
              <a:ext cx="6686550" cy="40024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kern="0" dirty="0">
                  <a:solidFill>
                    <a:srgbClr val="FFFF00"/>
                  </a:solidFill>
                  <a:latin typeface="Constantia"/>
                </a:rPr>
                <a:t>METALINGUISTICS</a:t>
              </a:r>
              <a:endParaRPr lang="en-US" sz="2400" b="1" kern="0" dirty="0">
                <a:solidFill>
                  <a:sysClr val="window" lastClr="FFFFFF"/>
                </a:solidFill>
                <a:latin typeface="Constantia"/>
              </a:endParaRPr>
            </a:p>
          </p:txBody>
        </p:sp>
        <p:sp>
          <p:nvSpPr>
            <p:cNvPr id="341" name="Line 165"/>
            <p:cNvSpPr>
              <a:spLocks noChangeShapeType="1"/>
            </p:cNvSpPr>
            <p:nvPr/>
          </p:nvSpPr>
          <p:spPr bwMode="auto">
            <a:xfrm>
              <a:off x="3771900" y="2438400"/>
              <a:ext cx="0" cy="31242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42" name="Line 166"/>
            <p:cNvSpPr>
              <a:spLocks noChangeShapeType="1"/>
            </p:cNvSpPr>
            <p:nvPr/>
          </p:nvSpPr>
          <p:spPr bwMode="auto">
            <a:xfrm>
              <a:off x="4720014" y="2434014"/>
              <a:ext cx="3290" cy="199435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333" name="Line 157"/>
            <p:cNvSpPr>
              <a:spLocks noChangeShapeType="1"/>
            </p:cNvSpPr>
            <p:nvPr/>
          </p:nvSpPr>
          <p:spPr bwMode="auto">
            <a:xfrm flipV="1">
              <a:off x="4193773" y="2133599"/>
              <a:ext cx="35327" cy="2895599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sp>
        <p:nvSpPr>
          <p:cNvPr id="362" name="Rounded Rectangle 361"/>
          <p:cNvSpPr/>
          <p:nvPr/>
        </p:nvSpPr>
        <p:spPr>
          <a:xfrm>
            <a:off x="4400550" y="5410200"/>
            <a:ext cx="1924050" cy="838200"/>
          </a:xfrm>
          <a:prstGeom prst="roundRect">
            <a:avLst/>
          </a:prstGeom>
          <a:noFill/>
          <a:ln w="1143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183" name="Rectangle 2"/>
          <p:cNvSpPr txBox="1">
            <a:spLocks noChangeArrowheads="1"/>
          </p:cNvSpPr>
          <p:nvPr/>
        </p:nvSpPr>
        <p:spPr>
          <a:xfrm>
            <a:off x="1524000" y="0"/>
            <a:ext cx="9144000" cy="762000"/>
          </a:xfrm>
          <a:prstGeom prst="rect">
            <a:avLst/>
          </a:prstGeom>
          <a:effectLst>
            <a:outerShdw blurRad="50800" dist="38100" dir="13500000" algn="br" rotWithShape="0">
              <a:sysClr val="window" lastClr="FFFFFF">
                <a:alpha val="40000"/>
              </a:sysClr>
            </a:outerShdw>
          </a:effectLst>
        </p:spPr>
        <p:txBody>
          <a:bodyPr vert="horz" anchor="t">
            <a:noAutofit/>
          </a:bodyPr>
          <a:lstStyle/>
          <a:p>
            <a:pPr algn="ctr">
              <a:defRPr/>
            </a:pPr>
            <a:r>
              <a:rPr lang="en-US" sz="3900" kern="0" dirty="0">
                <a:solidFill>
                  <a:srgbClr val="009DD9">
                    <a:lumMod val="20000"/>
                    <a:lumOff val="80000"/>
                  </a:srgbClr>
                </a:solidFill>
                <a:latin typeface="Calibri"/>
              </a:rPr>
              <a:t>Developmental Building Blocks for Language</a:t>
            </a:r>
          </a:p>
        </p:txBody>
      </p:sp>
      <p:sp>
        <p:nvSpPr>
          <p:cNvPr id="191" name="Line 10"/>
          <p:cNvSpPr>
            <a:spLocks noChangeShapeType="1"/>
          </p:cNvSpPr>
          <p:nvPr/>
        </p:nvSpPr>
        <p:spPr bwMode="auto">
          <a:xfrm flipV="1">
            <a:off x="3233384" y="3810000"/>
            <a:ext cx="0" cy="2590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98" name="Line 18"/>
          <p:cNvSpPr>
            <a:spLocks noChangeShapeType="1"/>
          </p:cNvSpPr>
          <p:nvPr/>
        </p:nvSpPr>
        <p:spPr bwMode="auto">
          <a:xfrm flipV="1">
            <a:off x="3235942" y="1828800"/>
            <a:ext cx="0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99" name="Line 19"/>
          <p:cNvSpPr>
            <a:spLocks noChangeShapeType="1"/>
          </p:cNvSpPr>
          <p:nvPr/>
        </p:nvSpPr>
        <p:spPr bwMode="auto">
          <a:xfrm flipV="1">
            <a:off x="3235942" y="2895600"/>
            <a:ext cx="0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cxnSp>
        <p:nvCxnSpPr>
          <p:cNvPr id="346" name="Straight Connector 345"/>
          <p:cNvCxnSpPr/>
          <p:nvPr/>
        </p:nvCxnSpPr>
        <p:spPr>
          <a:xfrm>
            <a:off x="5181600" y="42672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1600200" y="666691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white"/>
                </a:solidFill>
                <a:latin typeface="Constantia"/>
              </a:rPr>
              <a:t>(modified from Alexander &amp; Heilman , 2006)</a:t>
            </a:r>
          </a:p>
        </p:txBody>
      </p:sp>
      <p:sp>
        <p:nvSpPr>
          <p:cNvPr id="179" name="Line 177"/>
          <p:cNvSpPr>
            <a:spLocks noChangeShapeType="1"/>
          </p:cNvSpPr>
          <p:nvPr/>
        </p:nvSpPr>
        <p:spPr bwMode="auto">
          <a:xfrm>
            <a:off x="3139034" y="5638800"/>
            <a:ext cx="131217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  <a:defRPr/>
            </a:pPr>
            <a:endParaRPr lang="en-US" sz="3200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0" name="Line 180"/>
          <p:cNvSpPr>
            <a:spLocks noChangeShapeType="1"/>
          </p:cNvSpPr>
          <p:nvPr/>
        </p:nvSpPr>
        <p:spPr bwMode="auto">
          <a:xfrm flipV="1">
            <a:off x="3095629" y="2667000"/>
            <a:ext cx="312813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  <a:defRPr/>
            </a:pPr>
            <a:endParaRPr lang="en-US" sz="3200" kern="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81" name="Line 179"/>
          <p:cNvSpPr>
            <a:spLocks noChangeShapeType="1"/>
          </p:cNvSpPr>
          <p:nvPr/>
        </p:nvSpPr>
        <p:spPr bwMode="auto">
          <a:xfrm>
            <a:off x="3082636" y="1766456"/>
            <a:ext cx="3220532" cy="5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  <a:defRPr/>
            </a:pPr>
            <a:endParaRPr lang="en-US" sz="3200" kern="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182" name="Line 180"/>
          <p:cNvSpPr>
            <a:spLocks noChangeShapeType="1"/>
          </p:cNvSpPr>
          <p:nvPr/>
        </p:nvSpPr>
        <p:spPr bwMode="auto">
          <a:xfrm>
            <a:off x="3095630" y="4447764"/>
            <a:ext cx="3228971" cy="186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  <a:defRPr/>
            </a:pPr>
            <a:endParaRPr lang="en-US" sz="3200" kern="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02" name="Line 180"/>
          <p:cNvSpPr>
            <a:spLocks noChangeShapeType="1"/>
          </p:cNvSpPr>
          <p:nvPr/>
        </p:nvSpPr>
        <p:spPr bwMode="auto">
          <a:xfrm>
            <a:off x="3095629" y="3352801"/>
            <a:ext cx="3324674" cy="1296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  <a:defRPr/>
            </a:pPr>
            <a:endParaRPr lang="en-US" sz="3200" kern="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19" name="Line 180"/>
          <p:cNvSpPr>
            <a:spLocks noChangeShapeType="1"/>
          </p:cNvSpPr>
          <p:nvPr/>
        </p:nvSpPr>
        <p:spPr bwMode="auto">
          <a:xfrm flipV="1">
            <a:off x="3095629" y="2321903"/>
            <a:ext cx="3138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  <a:defRPr/>
            </a:pPr>
            <a:endParaRPr lang="en-US" sz="3200" kern="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72" name="Rectangle 44"/>
          <p:cNvSpPr>
            <a:spLocks noChangeArrowheads="1"/>
          </p:cNvSpPr>
          <p:nvPr/>
        </p:nvSpPr>
        <p:spPr bwMode="auto">
          <a:xfrm>
            <a:off x="9857952" y="1752600"/>
            <a:ext cx="657648" cy="3631742"/>
          </a:xfrm>
          <a:prstGeom prst="rect">
            <a:avLst/>
          </a:prstGeom>
          <a:solidFill>
            <a:srgbClr val="99CC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45" name="Rectangle 47"/>
          <p:cNvSpPr>
            <a:spLocks noChangeArrowheads="1"/>
          </p:cNvSpPr>
          <p:nvPr/>
        </p:nvSpPr>
        <p:spPr bwMode="auto">
          <a:xfrm>
            <a:off x="3411764" y="1848625"/>
            <a:ext cx="626837" cy="3522019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47" name="Text Box 40"/>
          <p:cNvSpPr txBox="1">
            <a:spLocks noChangeArrowheads="1"/>
          </p:cNvSpPr>
          <p:nvPr/>
        </p:nvSpPr>
        <p:spPr bwMode="auto">
          <a:xfrm rot="16200000">
            <a:off x="8756971" y="3080132"/>
            <a:ext cx="2850508" cy="400050"/>
          </a:xfrm>
          <a:prstGeom prst="rect">
            <a:avLst/>
          </a:prstGeom>
          <a:solidFill>
            <a:sysClr val="windowText" lastClr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ysClr val="window" lastClr="FFFFFF"/>
                </a:solidFill>
                <a:latin typeface="Constantia"/>
              </a:rPr>
              <a:t>Receptive Language</a:t>
            </a:r>
            <a:endParaRPr lang="en-US" sz="800" b="1" kern="0" dirty="0">
              <a:solidFill>
                <a:sysClr val="window" lastClr="FFFFFF"/>
              </a:solidFill>
              <a:latin typeface="Constantia"/>
            </a:endParaRPr>
          </a:p>
        </p:txBody>
      </p:sp>
      <p:sp>
        <p:nvSpPr>
          <p:cNvPr id="357" name="Line 161"/>
          <p:cNvSpPr>
            <a:spLocks noChangeShapeType="1"/>
          </p:cNvSpPr>
          <p:nvPr/>
        </p:nvSpPr>
        <p:spPr bwMode="auto">
          <a:xfrm flipV="1">
            <a:off x="10382250" y="1415434"/>
            <a:ext cx="21944" cy="333995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59" name="Text Box 40"/>
          <p:cNvSpPr txBox="1">
            <a:spLocks noChangeArrowheads="1"/>
          </p:cNvSpPr>
          <p:nvPr/>
        </p:nvSpPr>
        <p:spPr bwMode="auto">
          <a:xfrm rot="16200000">
            <a:off x="2367756" y="3055839"/>
            <a:ext cx="2701720" cy="400050"/>
          </a:xfrm>
          <a:prstGeom prst="rect">
            <a:avLst/>
          </a:prstGeom>
          <a:solidFill>
            <a:sysClr val="windowText" lastClr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ysClr val="window" lastClr="FFFFFF"/>
                </a:solidFill>
                <a:latin typeface="Constantia"/>
              </a:rPr>
              <a:t>Expressive Language</a:t>
            </a:r>
            <a:endParaRPr lang="en-US" sz="800" b="1" kern="0" dirty="0">
              <a:solidFill>
                <a:sysClr val="window" lastClr="FFFFFF"/>
              </a:solidFill>
              <a:latin typeface="Constantia"/>
            </a:endParaRPr>
          </a:p>
        </p:txBody>
      </p:sp>
      <p:sp>
        <p:nvSpPr>
          <p:cNvPr id="358" name="Line 158"/>
          <p:cNvSpPr>
            <a:spLocks noChangeShapeType="1"/>
          </p:cNvSpPr>
          <p:nvPr/>
        </p:nvSpPr>
        <p:spPr bwMode="auto">
          <a:xfrm flipV="1">
            <a:off x="3505200" y="1415436"/>
            <a:ext cx="0" cy="319128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1567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the KEY Reading Skills Every Child Should Have Well-Developed for Academic Success?</a:t>
            </a:r>
          </a:p>
        </p:txBody>
      </p:sp>
    </p:spTree>
    <p:extLst>
      <p:ext uri="{BB962C8B-B14F-4D97-AF65-F5344CB8AC3E}">
        <p14:creationId xmlns:p14="http://schemas.microsoft.com/office/powerpoint/2010/main" val="3937227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295400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 Skills = Solid Foundation for Reading?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Developmental “Language Building Blocks” </a:t>
            </a:r>
            <a:b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99"/>
          <p:cNvGrpSpPr/>
          <p:nvPr/>
        </p:nvGrpSpPr>
        <p:grpSpPr>
          <a:xfrm>
            <a:off x="2980267" y="1195747"/>
            <a:ext cx="6096000" cy="1676400"/>
            <a:chOff x="2619375" y="1524000"/>
            <a:chExt cx="4886325" cy="1676400"/>
          </a:xfrm>
        </p:grpSpPr>
        <p:sp>
          <p:nvSpPr>
            <p:cNvPr id="99356" name="Rectangle 28"/>
            <p:cNvSpPr>
              <a:spLocks noChangeArrowheads="1"/>
            </p:cNvSpPr>
            <p:nvPr/>
          </p:nvSpPr>
          <p:spPr bwMode="auto">
            <a:xfrm>
              <a:off x="2619375" y="1524000"/>
              <a:ext cx="4886325" cy="16764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  <a:defRPr/>
              </a:pPr>
              <a:endParaRPr lang="en-US" sz="3200" kern="0" dirty="0">
                <a:solidFill>
                  <a:srgbClr val="FAFD00"/>
                </a:solidFill>
                <a:latin typeface="Times New Roman" pitchFamily="18" charset="0"/>
              </a:endParaRPr>
            </a:p>
          </p:txBody>
        </p:sp>
        <p:sp>
          <p:nvSpPr>
            <p:cNvPr id="99351" name="Rectangle 23"/>
            <p:cNvSpPr>
              <a:spLocks noChangeArrowheads="1"/>
            </p:cNvSpPr>
            <p:nvPr/>
          </p:nvSpPr>
          <p:spPr bwMode="auto">
            <a:xfrm>
              <a:off x="2705100" y="1828800"/>
              <a:ext cx="4629150" cy="946293"/>
            </a:xfrm>
            <a:prstGeom prst="rect">
              <a:avLst/>
            </a:prstGeom>
            <a:gradFill>
              <a:gsLst>
                <a:gs pos="0">
                  <a:schemeClr val="bg1">
                    <a:shade val="100000"/>
                    <a:satMod val="150000"/>
                  </a:schemeClr>
                </a:gs>
                <a:gs pos="65000">
                  <a:schemeClr val="bg1">
                    <a:shade val="90000"/>
                    <a:satMod val="375000"/>
                  </a:schemeClr>
                </a:gs>
                <a:gs pos="100000">
                  <a:schemeClr val="bg2">
                    <a:tint val="88000"/>
                    <a:satMod val="400000"/>
                  </a:schemeClr>
                </a:gs>
              </a:gsLst>
              <a:lin ang="5400000" scaled="0"/>
            </a:gradFill>
            <a:ln w="76200" cap="rnd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defRPr/>
              </a:pPr>
              <a:r>
                <a:rPr lang="en-US" sz="3600" kern="0" dirty="0">
                  <a:solidFill>
                    <a:prstClr val="white"/>
                  </a:solidFill>
                  <a:latin typeface="Times New Roman" pitchFamily="18" charset="0"/>
                </a:rPr>
                <a:t>C O M P R E H E N S I O N</a:t>
              </a:r>
            </a:p>
          </p:txBody>
        </p:sp>
      </p:grpSp>
      <p:sp>
        <p:nvSpPr>
          <p:cNvPr id="99491" name="Line 163"/>
          <p:cNvSpPr>
            <a:spLocks noChangeShapeType="1"/>
          </p:cNvSpPr>
          <p:nvPr/>
        </p:nvSpPr>
        <p:spPr bwMode="auto">
          <a:xfrm>
            <a:off x="9550400" y="7086600"/>
            <a:ext cx="690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EB8803"/>
              </a:buClr>
              <a:buSzPct val="75000"/>
              <a:buFont typeface="Monotype Sorts" pitchFamily="2" charset="2"/>
              <a:buChar char="u"/>
              <a:defRPr/>
            </a:pPr>
            <a:endParaRPr lang="en-US" sz="3200" kern="0" dirty="0">
              <a:solidFill>
                <a:srgbClr val="FAFD00"/>
              </a:solidFill>
              <a:latin typeface="Times New Roman" pitchFamily="18" charset="0"/>
            </a:endParaRPr>
          </a:p>
        </p:txBody>
      </p:sp>
      <p:grpSp>
        <p:nvGrpSpPr>
          <p:cNvPr id="8" name="Group 73"/>
          <p:cNvGrpSpPr/>
          <p:nvPr/>
        </p:nvGrpSpPr>
        <p:grpSpPr>
          <a:xfrm>
            <a:off x="1693333" y="4404628"/>
            <a:ext cx="2844800" cy="1310287"/>
            <a:chOff x="190500" y="4732791"/>
            <a:chExt cx="3200400" cy="1310287"/>
          </a:xfrm>
        </p:grpSpPr>
        <p:sp>
          <p:nvSpPr>
            <p:cNvPr id="99352" name="Rectangle 24"/>
            <p:cNvSpPr>
              <a:spLocks noChangeArrowheads="1"/>
            </p:cNvSpPr>
            <p:nvPr/>
          </p:nvSpPr>
          <p:spPr bwMode="auto">
            <a:xfrm>
              <a:off x="190500" y="4732791"/>
              <a:ext cx="3200400" cy="1310287"/>
            </a:xfrm>
            <a:prstGeom prst="rect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  <a:defRPr/>
              </a:pPr>
              <a:endParaRPr lang="en-US" sz="3200" kern="0" dirty="0">
                <a:solidFill>
                  <a:srgbClr val="FAFD00"/>
                </a:solidFill>
                <a:latin typeface="Times New Roman" pitchFamily="18" charset="0"/>
              </a:endParaRPr>
            </a:p>
          </p:txBody>
        </p:sp>
        <p:sp>
          <p:nvSpPr>
            <p:cNvPr id="22554" name="Text Box 26"/>
            <p:cNvSpPr txBox="1">
              <a:spLocks noChangeArrowheads="1"/>
            </p:cNvSpPr>
            <p:nvPr/>
          </p:nvSpPr>
          <p:spPr bwMode="auto">
            <a:xfrm>
              <a:off x="190500" y="4743271"/>
              <a:ext cx="3200400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500" b="1" kern="0" dirty="0">
                  <a:solidFill>
                    <a:prstClr val="black"/>
                  </a:solidFill>
                  <a:latin typeface="Times New Roman" pitchFamily="18" charset="0"/>
                </a:rPr>
                <a:t>SOUND OUT WORDS </a:t>
              </a:r>
              <a:r>
                <a:rPr lang="en-US" sz="2000" b="1" kern="0" dirty="0">
                  <a:solidFill>
                    <a:prstClr val="black"/>
                  </a:solidFill>
                  <a:latin typeface="Times New Roman" pitchFamily="18" charset="0"/>
                </a:rPr>
                <a:t>(phonology/decoding)</a:t>
              </a:r>
              <a:endParaRPr lang="en-US" sz="2500" b="1" kern="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72"/>
          <p:cNvGrpSpPr/>
          <p:nvPr/>
        </p:nvGrpSpPr>
        <p:grpSpPr>
          <a:xfrm>
            <a:off x="4673600" y="4404714"/>
            <a:ext cx="2844800" cy="1310287"/>
            <a:chOff x="3543300" y="4732791"/>
            <a:chExt cx="3200400" cy="1310287"/>
          </a:xfrm>
        </p:grpSpPr>
        <p:sp>
          <p:nvSpPr>
            <p:cNvPr id="22555" name="Rectangle 27"/>
            <p:cNvSpPr>
              <a:spLocks noChangeArrowheads="1"/>
            </p:cNvSpPr>
            <p:nvPr/>
          </p:nvSpPr>
          <p:spPr bwMode="auto">
            <a:xfrm>
              <a:off x="3543300" y="4732791"/>
              <a:ext cx="3124200" cy="67710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000" b="1" kern="0" dirty="0">
                  <a:solidFill>
                    <a:srgbClr val="000000"/>
                  </a:solidFill>
                  <a:latin typeface="Times New Roman" pitchFamily="18" charset="0"/>
                </a:rPr>
                <a:t>SIGHT WORDS</a:t>
              </a:r>
            </a:p>
            <a:p>
              <a:pPr algn="ctr" eaLnBrk="0" hangingPunct="0"/>
              <a:r>
                <a:rPr lang="en-US" b="1" kern="0" dirty="0">
                  <a:solidFill>
                    <a:srgbClr val="000000"/>
                  </a:solidFill>
                  <a:latin typeface="Times New Roman" pitchFamily="18" charset="0"/>
                </a:rPr>
                <a:t>(Visual Memory)</a:t>
              </a:r>
              <a:endParaRPr lang="en-US" sz="1400" b="1" kern="0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90" name="Rectangle 24"/>
            <p:cNvSpPr>
              <a:spLocks noChangeArrowheads="1"/>
            </p:cNvSpPr>
            <p:nvPr/>
          </p:nvSpPr>
          <p:spPr bwMode="auto">
            <a:xfrm>
              <a:off x="3543300" y="4732791"/>
              <a:ext cx="3200400" cy="13102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  <a:defRPr/>
              </a:pPr>
              <a:endParaRPr lang="en-US" sz="3200" kern="0" dirty="0">
                <a:solidFill>
                  <a:srgbClr val="FAFD00"/>
                </a:solidFill>
                <a:latin typeface="Times New Roman" pitchFamily="18" charset="0"/>
              </a:endParaRPr>
            </a:p>
          </p:txBody>
        </p:sp>
        <p:sp>
          <p:nvSpPr>
            <p:cNvPr id="193" name="Text Box 26"/>
            <p:cNvSpPr txBox="1">
              <a:spLocks noChangeArrowheads="1"/>
            </p:cNvSpPr>
            <p:nvPr/>
          </p:nvSpPr>
          <p:spPr bwMode="auto">
            <a:xfrm>
              <a:off x="3619500" y="4820143"/>
              <a:ext cx="3124200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500" b="1" kern="0" dirty="0">
                  <a:solidFill>
                    <a:prstClr val="black"/>
                  </a:solidFill>
                  <a:latin typeface="Times New Roman" pitchFamily="18" charset="0"/>
                </a:rPr>
                <a:t>SIGHT WORDS </a:t>
              </a:r>
            </a:p>
            <a:p>
              <a:pPr algn="ctr" eaLnBrk="0" hangingPunct="0"/>
              <a:r>
                <a:rPr lang="en-US" sz="2000" b="1" kern="0" dirty="0">
                  <a:solidFill>
                    <a:prstClr val="black"/>
                  </a:solidFill>
                  <a:latin typeface="Times New Roman" pitchFamily="18" charset="0"/>
                </a:rPr>
                <a:t>(visual memory)</a:t>
              </a:r>
            </a:p>
          </p:txBody>
        </p:sp>
      </p:grpSp>
      <p:grpSp>
        <p:nvGrpSpPr>
          <p:cNvPr id="10" name="Group 71"/>
          <p:cNvGrpSpPr/>
          <p:nvPr/>
        </p:nvGrpSpPr>
        <p:grpSpPr>
          <a:xfrm>
            <a:off x="7653871" y="4404714"/>
            <a:ext cx="3014133" cy="1310287"/>
            <a:chOff x="6896100" y="4732791"/>
            <a:chExt cx="3390900" cy="1310287"/>
          </a:xfrm>
        </p:grpSpPr>
        <p:sp>
          <p:nvSpPr>
            <p:cNvPr id="187" name="Rectangle 27"/>
            <p:cNvSpPr>
              <a:spLocks noChangeArrowheads="1"/>
            </p:cNvSpPr>
            <p:nvPr/>
          </p:nvSpPr>
          <p:spPr bwMode="auto">
            <a:xfrm>
              <a:off x="7124700" y="4907496"/>
              <a:ext cx="316230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000" b="1" kern="0" dirty="0">
                  <a:solidFill>
                    <a:srgbClr val="000000"/>
                  </a:solidFill>
                  <a:latin typeface="Times New Roman" pitchFamily="18" charset="0"/>
                </a:rPr>
                <a:t>VOCABULARY</a:t>
              </a:r>
            </a:p>
            <a:p>
              <a:pPr algn="ctr" eaLnBrk="0" hangingPunct="0"/>
              <a:r>
                <a:rPr lang="en-US" b="1" kern="0" dirty="0">
                  <a:solidFill>
                    <a:srgbClr val="000000"/>
                  </a:solidFill>
                  <a:latin typeface="Times New Roman" pitchFamily="18" charset="0"/>
                </a:rPr>
                <a:t>(Semantic Knowledge)</a:t>
              </a:r>
              <a:endParaRPr lang="en-US" sz="1400" b="1" kern="0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91" name="Rectangle 24"/>
            <p:cNvSpPr>
              <a:spLocks noChangeArrowheads="1"/>
            </p:cNvSpPr>
            <p:nvPr/>
          </p:nvSpPr>
          <p:spPr bwMode="auto">
            <a:xfrm>
              <a:off x="6896100" y="4732791"/>
              <a:ext cx="3200400" cy="131028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  <a:defRPr/>
              </a:pPr>
              <a:endParaRPr lang="en-US" sz="3200" kern="0" dirty="0">
                <a:solidFill>
                  <a:srgbClr val="FAFD00"/>
                </a:solidFill>
                <a:latin typeface="Times New Roman" pitchFamily="18" charset="0"/>
              </a:endParaRPr>
            </a:p>
          </p:txBody>
        </p:sp>
        <p:sp>
          <p:nvSpPr>
            <p:cNvPr id="192" name="Text Box 26"/>
            <p:cNvSpPr txBox="1">
              <a:spLocks noChangeArrowheads="1"/>
            </p:cNvSpPr>
            <p:nvPr/>
          </p:nvSpPr>
          <p:spPr bwMode="auto">
            <a:xfrm>
              <a:off x="6896100" y="4828401"/>
              <a:ext cx="3162300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500" b="1" kern="0" dirty="0">
                  <a:solidFill>
                    <a:prstClr val="black"/>
                  </a:solidFill>
                  <a:latin typeface="Times New Roman" pitchFamily="18" charset="0"/>
                </a:rPr>
                <a:t>VOCABULARY</a:t>
              </a:r>
            </a:p>
            <a:p>
              <a:pPr algn="ctr" eaLnBrk="0" hangingPunct="0"/>
              <a:r>
                <a:rPr lang="en-US" sz="2000" b="1" kern="0" dirty="0">
                  <a:solidFill>
                    <a:prstClr val="black"/>
                  </a:solidFill>
                  <a:latin typeface="Times New Roman" pitchFamily="18" charset="0"/>
                </a:rPr>
                <a:t>(semantic knowledge)</a:t>
              </a:r>
            </a:p>
          </p:txBody>
        </p:sp>
      </p:grpSp>
      <p:grpSp>
        <p:nvGrpSpPr>
          <p:cNvPr id="11" name="Group 201"/>
          <p:cNvGrpSpPr/>
          <p:nvPr/>
        </p:nvGrpSpPr>
        <p:grpSpPr>
          <a:xfrm>
            <a:off x="2562191" y="2827478"/>
            <a:ext cx="6949674" cy="1558159"/>
            <a:chOff x="1167962" y="3155730"/>
            <a:chExt cx="7818383" cy="1558159"/>
          </a:xfrm>
        </p:grpSpPr>
        <p:sp>
          <p:nvSpPr>
            <p:cNvPr id="22563" name="Text Box 35"/>
            <p:cNvSpPr txBox="1">
              <a:spLocks noChangeArrowheads="1"/>
            </p:cNvSpPr>
            <p:nvPr/>
          </p:nvSpPr>
          <p:spPr bwMode="auto">
            <a:xfrm>
              <a:off x="5600700" y="3562290"/>
              <a:ext cx="1397979" cy="40011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kern="0" dirty="0">
                  <a:solidFill>
                    <a:prstClr val="black"/>
                  </a:solidFill>
                  <a:latin typeface="Times New Roman" pitchFamily="18" charset="0"/>
                </a:rPr>
                <a:t>SYNTAX</a:t>
              </a:r>
              <a:endParaRPr lang="en-US" sz="800" b="1" kern="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99490" name="Line 162"/>
            <p:cNvSpPr>
              <a:spLocks noChangeShapeType="1"/>
            </p:cNvSpPr>
            <p:nvPr/>
          </p:nvSpPr>
          <p:spPr bwMode="auto">
            <a:xfrm flipV="1">
              <a:off x="1181100" y="3187262"/>
              <a:ext cx="77724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  <a:defRPr/>
              </a:pPr>
              <a:endParaRPr lang="en-US" sz="3200" kern="0" dirty="0">
                <a:solidFill>
                  <a:srgbClr val="FAFD00"/>
                </a:solidFill>
                <a:latin typeface="Times New Roman" pitchFamily="18" charset="0"/>
              </a:endParaRPr>
            </a:p>
          </p:txBody>
        </p:sp>
        <p:sp>
          <p:nvSpPr>
            <p:cNvPr id="99497" name="Line 169"/>
            <p:cNvSpPr>
              <a:spLocks noChangeShapeType="1"/>
            </p:cNvSpPr>
            <p:nvPr/>
          </p:nvSpPr>
          <p:spPr bwMode="auto">
            <a:xfrm>
              <a:off x="8986345" y="3158358"/>
              <a:ext cx="0" cy="155553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  <a:defRPr/>
              </a:pPr>
              <a:endParaRPr lang="en-US" sz="3200" kern="0" dirty="0">
                <a:solidFill>
                  <a:srgbClr val="FAFD00"/>
                </a:solidFill>
                <a:latin typeface="Times New Roman" pitchFamily="18" charset="0"/>
              </a:endParaRPr>
            </a:p>
          </p:txBody>
        </p:sp>
        <p:grpSp>
          <p:nvGrpSpPr>
            <p:cNvPr id="12" name="Group 196"/>
            <p:cNvGrpSpPr/>
            <p:nvPr/>
          </p:nvGrpSpPr>
          <p:grpSpPr>
            <a:xfrm>
              <a:off x="1181101" y="3200400"/>
              <a:ext cx="7772400" cy="1495753"/>
              <a:chOff x="1181101" y="4648200"/>
              <a:chExt cx="7772400" cy="886153"/>
            </a:xfrm>
          </p:grpSpPr>
          <p:sp>
            <p:nvSpPr>
              <p:cNvPr id="194" name="Rectangle 47"/>
              <p:cNvSpPr>
                <a:spLocks noChangeArrowheads="1"/>
              </p:cNvSpPr>
              <p:nvPr/>
            </p:nvSpPr>
            <p:spPr bwMode="auto">
              <a:xfrm rot="5400000">
                <a:off x="4509923" y="3529177"/>
                <a:ext cx="886153" cy="31242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spcBef>
                    <a:spcPct val="20000"/>
                  </a:spcBef>
                  <a:buClr>
                    <a:srgbClr val="EB8803"/>
                  </a:buClr>
                  <a:buSzPct val="75000"/>
                  <a:buFont typeface="Monotype Sorts" pitchFamily="2" charset="2"/>
                  <a:buChar char="u"/>
                  <a:defRPr/>
                </a:pPr>
                <a:endParaRPr lang="en-US" sz="3200" kern="0" dirty="0">
                  <a:solidFill>
                    <a:srgbClr val="FAFD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" name="Rectangle 47"/>
              <p:cNvSpPr>
                <a:spLocks noChangeArrowheads="1"/>
              </p:cNvSpPr>
              <p:nvPr/>
            </p:nvSpPr>
            <p:spPr bwMode="auto">
              <a:xfrm rot="5400000">
                <a:off x="6948324" y="3529177"/>
                <a:ext cx="886153" cy="312420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spcBef>
                    <a:spcPct val="20000"/>
                  </a:spcBef>
                  <a:buClr>
                    <a:srgbClr val="EB8803"/>
                  </a:buClr>
                  <a:buSzPct val="75000"/>
                  <a:buFont typeface="Monotype Sorts" pitchFamily="2" charset="2"/>
                  <a:buChar char="u"/>
                  <a:defRPr/>
                </a:pPr>
                <a:endParaRPr lang="en-US" sz="3200" kern="0" dirty="0">
                  <a:solidFill>
                    <a:srgbClr val="FAFD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375" name="Rectangle 47"/>
              <p:cNvSpPr>
                <a:spLocks noChangeArrowheads="1"/>
              </p:cNvSpPr>
              <p:nvPr/>
            </p:nvSpPr>
            <p:spPr bwMode="auto">
              <a:xfrm rot="5400000">
                <a:off x="2300124" y="3529177"/>
                <a:ext cx="886153" cy="3124200"/>
              </a:xfrm>
              <a:prstGeom prst="rect">
                <a:avLst/>
              </a:prstGeom>
              <a:solidFill>
                <a:srgbClr val="0070C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spcBef>
                    <a:spcPct val="20000"/>
                  </a:spcBef>
                  <a:buClr>
                    <a:srgbClr val="EB8803"/>
                  </a:buClr>
                  <a:buSzPct val="75000"/>
                  <a:buFont typeface="Monotype Sorts" pitchFamily="2" charset="2"/>
                  <a:buChar char="u"/>
                  <a:defRPr/>
                </a:pPr>
                <a:endParaRPr lang="en-US" sz="3200" kern="0" dirty="0">
                  <a:solidFill>
                    <a:srgbClr val="FAFD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96" name="Text Box 26"/>
            <p:cNvSpPr txBox="1">
              <a:spLocks noChangeArrowheads="1"/>
            </p:cNvSpPr>
            <p:nvPr/>
          </p:nvSpPr>
          <p:spPr bwMode="auto">
            <a:xfrm>
              <a:off x="1409700" y="3657600"/>
              <a:ext cx="7162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b="1" kern="0" dirty="0">
                  <a:solidFill>
                    <a:prstClr val="black"/>
                  </a:solidFill>
                  <a:latin typeface="Times New Roman" pitchFamily="18" charset="0"/>
                </a:rPr>
                <a:t>R E A D I N G   F L U E N C Y</a:t>
              </a:r>
            </a:p>
          </p:txBody>
        </p:sp>
        <p:sp>
          <p:nvSpPr>
            <p:cNvPr id="201" name="Line 169"/>
            <p:cNvSpPr>
              <a:spLocks noChangeShapeType="1"/>
            </p:cNvSpPr>
            <p:nvPr/>
          </p:nvSpPr>
          <p:spPr bwMode="auto">
            <a:xfrm>
              <a:off x="1167962" y="3155730"/>
              <a:ext cx="0" cy="155553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Clr>
                  <a:srgbClr val="EB8803"/>
                </a:buClr>
                <a:buSzPct val="75000"/>
                <a:buFont typeface="Monotype Sorts" pitchFamily="2" charset="2"/>
                <a:buChar char="u"/>
                <a:defRPr/>
              </a:pPr>
              <a:endParaRPr lang="en-US" sz="3200" kern="0" dirty="0">
                <a:solidFill>
                  <a:srgbClr val="FAFD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51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4081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Happens if Students Do NOT Have Well-developed Phonological Awareness and Language Skills?</a:t>
            </a:r>
          </a:p>
        </p:txBody>
      </p:sp>
    </p:spTree>
    <p:extLst>
      <p:ext uri="{BB962C8B-B14F-4D97-AF65-F5344CB8AC3E}">
        <p14:creationId xmlns:p14="http://schemas.microsoft.com/office/powerpoint/2010/main" val="1192204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0" y="17052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</a:rPr>
              <a:t>THE EFFECTS OF WEAKNESSES IN ORAL LANGUAGE </a:t>
            </a:r>
          </a:p>
          <a:p>
            <a:pPr algn="ctr" eaLnBrk="0" hangingPunct="0"/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</a:rPr>
              <a:t>ON READING GROWTH</a:t>
            </a:r>
          </a:p>
        </p:txBody>
      </p:sp>
      <p:sp>
        <p:nvSpPr>
          <p:cNvPr id="326660" name="Line 4"/>
          <p:cNvSpPr>
            <a:spLocks noChangeShapeType="1"/>
          </p:cNvSpPr>
          <p:nvPr/>
        </p:nvSpPr>
        <p:spPr bwMode="auto">
          <a:xfrm>
            <a:off x="3733800" y="1295400"/>
            <a:ext cx="0" cy="41910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6661" name="Line 5"/>
          <p:cNvSpPr>
            <a:spLocks noChangeShapeType="1"/>
          </p:cNvSpPr>
          <p:nvPr/>
        </p:nvSpPr>
        <p:spPr bwMode="auto">
          <a:xfrm>
            <a:off x="3733800" y="5486400"/>
            <a:ext cx="49530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548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30213"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5	6	7	8	9	10	11	12	13	14	15	16</a:t>
            </a: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3200400" y="1219200"/>
            <a:ext cx="4572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16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15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14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13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12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11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10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  9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  8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  7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  6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  5</a:t>
            </a:r>
          </a:p>
        </p:txBody>
      </p:sp>
      <p:sp>
        <p:nvSpPr>
          <p:cNvPr id="326664" name="Line 8"/>
          <p:cNvSpPr>
            <a:spLocks noChangeShapeType="1"/>
          </p:cNvSpPr>
          <p:nvPr/>
        </p:nvSpPr>
        <p:spPr bwMode="auto">
          <a:xfrm>
            <a:off x="4191000" y="5486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65" name="Line 9"/>
          <p:cNvSpPr>
            <a:spLocks noChangeShapeType="1"/>
          </p:cNvSpPr>
          <p:nvPr/>
        </p:nvSpPr>
        <p:spPr bwMode="auto">
          <a:xfrm>
            <a:off x="4191000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66" name="Line 10"/>
          <p:cNvSpPr>
            <a:spLocks noChangeShapeType="1"/>
          </p:cNvSpPr>
          <p:nvPr/>
        </p:nvSpPr>
        <p:spPr bwMode="auto">
          <a:xfrm>
            <a:off x="4572000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67" name="Line 11"/>
          <p:cNvSpPr>
            <a:spLocks noChangeShapeType="1"/>
          </p:cNvSpPr>
          <p:nvPr/>
        </p:nvSpPr>
        <p:spPr bwMode="auto">
          <a:xfrm>
            <a:off x="5453063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6668" name="Line 12"/>
          <p:cNvSpPr>
            <a:spLocks noChangeShapeType="1"/>
          </p:cNvSpPr>
          <p:nvPr/>
        </p:nvSpPr>
        <p:spPr bwMode="auto">
          <a:xfrm>
            <a:off x="5029200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69" name="Line 13"/>
          <p:cNvSpPr>
            <a:spLocks noChangeShapeType="1"/>
          </p:cNvSpPr>
          <p:nvPr/>
        </p:nvSpPr>
        <p:spPr bwMode="auto">
          <a:xfrm>
            <a:off x="5976938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0" name="Line 14"/>
          <p:cNvSpPr>
            <a:spLocks noChangeShapeType="1"/>
          </p:cNvSpPr>
          <p:nvPr/>
        </p:nvSpPr>
        <p:spPr bwMode="auto">
          <a:xfrm>
            <a:off x="6357938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1" name="Line 15"/>
          <p:cNvSpPr>
            <a:spLocks noChangeShapeType="1"/>
          </p:cNvSpPr>
          <p:nvPr/>
        </p:nvSpPr>
        <p:spPr bwMode="auto">
          <a:xfrm>
            <a:off x="7239000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2" name="Line 16"/>
          <p:cNvSpPr>
            <a:spLocks noChangeShapeType="1"/>
          </p:cNvSpPr>
          <p:nvPr/>
        </p:nvSpPr>
        <p:spPr bwMode="auto">
          <a:xfrm>
            <a:off x="6815138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3" name="Line 17"/>
          <p:cNvSpPr>
            <a:spLocks noChangeShapeType="1"/>
          </p:cNvSpPr>
          <p:nvPr/>
        </p:nvSpPr>
        <p:spPr bwMode="auto">
          <a:xfrm>
            <a:off x="7696200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4" name="Line 18"/>
          <p:cNvSpPr>
            <a:spLocks noChangeShapeType="1"/>
          </p:cNvSpPr>
          <p:nvPr/>
        </p:nvSpPr>
        <p:spPr bwMode="auto">
          <a:xfrm>
            <a:off x="8077200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5" name="Line 19"/>
          <p:cNvSpPr>
            <a:spLocks noChangeShapeType="1"/>
          </p:cNvSpPr>
          <p:nvPr/>
        </p:nvSpPr>
        <p:spPr bwMode="auto">
          <a:xfrm>
            <a:off x="8534400" y="5334000"/>
            <a:ext cx="0" cy="152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6" name="Line 20"/>
          <p:cNvSpPr>
            <a:spLocks noChangeShapeType="1"/>
          </p:cNvSpPr>
          <p:nvPr/>
        </p:nvSpPr>
        <p:spPr bwMode="auto">
          <a:xfrm>
            <a:off x="3733800" y="4310063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7" name="Line 21"/>
          <p:cNvSpPr>
            <a:spLocks noChangeShapeType="1"/>
          </p:cNvSpPr>
          <p:nvPr/>
        </p:nvSpPr>
        <p:spPr bwMode="auto">
          <a:xfrm>
            <a:off x="3733800" y="4676775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8" name="Line 22"/>
          <p:cNvSpPr>
            <a:spLocks noChangeShapeType="1"/>
          </p:cNvSpPr>
          <p:nvPr/>
        </p:nvSpPr>
        <p:spPr bwMode="auto">
          <a:xfrm>
            <a:off x="3733800" y="5029200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79" name="Line 23"/>
          <p:cNvSpPr>
            <a:spLocks noChangeShapeType="1"/>
          </p:cNvSpPr>
          <p:nvPr/>
        </p:nvSpPr>
        <p:spPr bwMode="auto">
          <a:xfrm>
            <a:off x="3733800" y="3962400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0" name="Line 24"/>
          <p:cNvSpPr>
            <a:spLocks noChangeShapeType="1"/>
          </p:cNvSpPr>
          <p:nvPr/>
        </p:nvSpPr>
        <p:spPr bwMode="auto">
          <a:xfrm>
            <a:off x="3733800" y="2838450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1" name="Line 25"/>
          <p:cNvSpPr>
            <a:spLocks noChangeShapeType="1"/>
          </p:cNvSpPr>
          <p:nvPr/>
        </p:nvSpPr>
        <p:spPr bwMode="auto">
          <a:xfrm>
            <a:off x="3733800" y="3233738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2" name="Line 26"/>
          <p:cNvSpPr>
            <a:spLocks noChangeShapeType="1"/>
          </p:cNvSpPr>
          <p:nvPr/>
        </p:nvSpPr>
        <p:spPr bwMode="auto">
          <a:xfrm>
            <a:off x="3733800" y="3600450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3" name="Line 27"/>
          <p:cNvSpPr>
            <a:spLocks noChangeShapeType="1"/>
          </p:cNvSpPr>
          <p:nvPr/>
        </p:nvSpPr>
        <p:spPr bwMode="auto">
          <a:xfrm>
            <a:off x="3733800" y="2476500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4" name="Line 28"/>
          <p:cNvSpPr>
            <a:spLocks noChangeShapeType="1"/>
          </p:cNvSpPr>
          <p:nvPr/>
        </p:nvSpPr>
        <p:spPr bwMode="auto">
          <a:xfrm>
            <a:off x="3733800" y="1752600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5" name="Line 29"/>
          <p:cNvSpPr>
            <a:spLocks noChangeShapeType="1"/>
          </p:cNvSpPr>
          <p:nvPr/>
        </p:nvSpPr>
        <p:spPr bwMode="auto">
          <a:xfrm>
            <a:off x="3733800" y="2147888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6" name="Line 30"/>
          <p:cNvSpPr>
            <a:spLocks noChangeShapeType="1"/>
          </p:cNvSpPr>
          <p:nvPr/>
        </p:nvSpPr>
        <p:spPr bwMode="auto">
          <a:xfrm>
            <a:off x="3733800" y="1390650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87" name="Text Box 31"/>
          <p:cNvSpPr txBox="1">
            <a:spLocks noChangeArrowheads="1"/>
          </p:cNvSpPr>
          <p:nvPr/>
        </p:nvSpPr>
        <p:spPr bwMode="auto">
          <a:xfrm rot="-5400000">
            <a:off x="906464" y="3160066"/>
            <a:ext cx="4190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Reading Age Level</a:t>
            </a:r>
            <a:endParaRPr lang="en-US" sz="2000" kern="0" dirty="0">
              <a:solidFill>
                <a:schemeClr val="bg1">
                  <a:lumMod val="20000"/>
                  <a:lumOff val="80000"/>
                </a:schemeClr>
              </a:solidFill>
              <a:latin typeface="Albertus Medium" pitchFamily="34" charset="0"/>
            </a:endParaRPr>
          </a:p>
        </p:txBody>
      </p:sp>
      <p:sp>
        <p:nvSpPr>
          <p:cNvPr id="326688" name="Text Box 32"/>
          <p:cNvSpPr txBox="1">
            <a:spLocks noChangeArrowheads="1"/>
          </p:cNvSpPr>
          <p:nvPr/>
        </p:nvSpPr>
        <p:spPr bwMode="auto">
          <a:xfrm>
            <a:off x="3657600" y="6019801"/>
            <a:ext cx="502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Chronological Age</a:t>
            </a:r>
            <a:endParaRPr lang="en-US" sz="2000" kern="0" dirty="0">
              <a:solidFill>
                <a:schemeClr val="bg1">
                  <a:lumMod val="20000"/>
                  <a:lumOff val="80000"/>
                </a:schemeClr>
              </a:solidFill>
              <a:latin typeface="Albertus Medium" pitchFamily="34" charset="0"/>
            </a:endParaRPr>
          </a:p>
        </p:txBody>
      </p:sp>
      <p:sp>
        <p:nvSpPr>
          <p:cNvPr id="326689" name="Freeform 33"/>
          <p:cNvSpPr>
            <a:spLocks/>
          </p:cNvSpPr>
          <p:nvPr/>
        </p:nvSpPr>
        <p:spPr bwMode="auto">
          <a:xfrm>
            <a:off x="3733800" y="3048000"/>
            <a:ext cx="1752600" cy="2438400"/>
          </a:xfrm>
          <a:custGeom>
            <a:avLst/>
            <a:gdLst/>
            <a:ahLst/>
            <a:cxnLst>
              <a:cxn ang="0">
                <a:pos x="1104" y="0"/>
              </a:cxn>
              <a:cxn ang="0">
                <a:pos x="1008" y="288"/>
              </a:cxn>
              <a:cxn ang="0">
                <a:pos x="744" y="735"/>
              </a:cxn>
              <a:cxn ang="0">
                <a:pos x="399" y="1198"/>
              </a:cxn>
              <a:cxn ang="0">
                <a:pos x="181" y="1426"/>
              </a:cxn>
              <a:cxn ang="0">
                <a:pos x="0" y="1536"/>
              </a:cxn>
            </a:cxnLst>
            <a:rect l="0" t="0" r="r" b="b"/>
            <a:pathLst>
              <a:path w="1104" h="1536">
                <a:moveTo>
                  <a:pt x="1104" y="0"/>
                </a:moveTo>
                <a:cubicBezTo>
                  <a:pt x="1080" y="80"/>
                  <a:pt x="1068" y="166"/>
                  <a:pt x="1008" y="288"/>
                </a:cubicBezTo>
                <a:cubicBezTo>
                  <a:pt x="948" y="410"/>
                  <a:pt x="845" y="583"/>
                  <a:pt x="744" y="735"/>
                </a:cubicBezTo>
                <a:cubicBezTo>
                  <a:pt x="643" y="887"/>
                  <a:pt x="493" y="1083"/>
                  <a:pt x="399" y="1198"/>
                </a:cubicBezTo>
                <a:cubicBezTo>
                  <a:pt x="305" y="1313"/>
                  <a:pt x="247" y="1370"/>
                  <a:pt x="181" y="1426"/>
                </a:cubicBezTo>
                <a:cubicBezTo>
                  <a:pt x="115" y="1482"/>
                  <a:pt x="38" y="1513"/>
                  <a:pt x="0" y="1536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90" name="Line 34"/>
          <p:cNvSpPr>
            <a:spLocks noChangeShapeType="1"/>
          </p:cNvSpPr>
          <p:nvPr/>
        </p:nvSpPr>
        <p:spPr bwMode="auto">
          <a:xfrm>
            <a:off x="3733800" y="13716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6691" name="Freeform 35"/>
          <p:cNvSpPr>
            <a:spLocks/>
          </p:cNvSpPr>
          <p:nvPr/>
        </p:nvSpPr>
        <p:spPr bwMode="auto">
          <a:xfrm>
            <a:off x="5486400" y="1414464"/>
            <a:ext cx="2776538" cy="1633537"/>
          </a:xfrm>
          <a:custGeom>
            <a:avLst/>
            <a:gdLst/>
            <a:ahLst/>
            <a:cxnLst>
              <a:cxn ang="0">
                <a:pos x="0" y="1029"/>
              </a:cxn>
              <a:cxn ang="0">
                <a:pos x="167" y="682"/>
              </a:cxn>
              <a:cxn ang="0">
                <a:pos x="158" y="682"/>
              </a:cxn>
              <a:cxn ang="0">
                <a:pos x="431" y="355"/>
              </a:cxn>
              <a:cxn ang="0">
                <a:pos x="722" y="182"/>
              </a:cxn>
              <a:cxn ang="0">
                <a:pos x="1049" y="91"/>
              </a:cxn>
              <a:cxn ang="0">
                <a:pos x="1440" y="27"/>
              </a:cxn>
              <a:cxn ang="0">
                <a:pos x="1749" y="0"/>
              </a:cxn>
            </a:cxnLst>
            <a:rect l="0" t="0" r="r" b="b"/>
            <a:pathLst>
              <a:path w="1749" h="1029">
                <a:moveTo>
                  <a:pt x="0" y="1029"/>
                </a:moveTo>
                <a:cubicBezTo>
                  <a:pt x="28" y="971"/>
                  <a:pt x="141" y="740"/>
                  <a:pt x="167" y="682"/>
                </a:cubicBezTo>
                <a:cubicBezTo>
                  <a:pt x="193" y="624"/>
                  <a:pt x="114" y="737"/>
                  <a:pt x="158" y="682"/>
                </a:cubicBezTo>
                <a:cubicBezTo>
                  <a:pt x="202" y="627"/>
                  <a:pt x="337" y="438"/>
                  <a:pt x="431" y="355"/>
                </a:cubicBezTo>
                <a:cubicBezTo>
                  <a:pt x="525" y="272"/>
                  <a:pt x="619" y="226"/>
                  <a:pt x="722" y="182"/>
                </a:cubicBezTo>
                <a:cubicBezTo>
                  <a:pt x="825" y="138"/>
                  <a:pt x="929" y="117"/>
                  <a:pt x="1049" y="91"/>
                </a:cubicBezTo>
                <a:cubicBezTo>
                  <a:pt x="1169" y="65"/>
                  <a:pt x="1323" y="42"/>
                  <a:pt x="1440" y="27"/>
                </a:cubicBezTo>
                <a:cubicBezTo>
                  <a:pt x="1557" y="12"/>
                  <a:pt x="1685" y="6"/>
                  <a:pt x="1749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92" name="Freeform 36"/>
          <p:cNvSpPr>
            <a:spLocks/>
          </p:cNvSpPr>
          <p:nvPr/>
        </p:nvSpPr>
        <p:spPr bwMode="auto">
          <a:xfrm>
            <a:off x="3733800" y="4648200"/>
            <a:ext cx="1752600" cy="838200"/>
          </a:xfrm>
          <a:custGeom>
            <a:avLst/>
            <a:gdLst/>
            <a:ahLst/>
            <a:cxnLst>
              <a:cxn ang="0">
                <a:pos x="1104" y="0"/>
              </a:cxn>
              <a:cxn ang="0">
                <a:pos x="816" y="192"/>
              </a:cxn>
              <a:cxn ang="0">
                <a:pos x="528" y="336"/>
              </a:cxn>
              <a:cxn ang="0">
                <a:pos x="288" y="432"/>
              </a:cxn>
              <a:cxn ang="0">
                <a:pos x="0" y="528"/>
              </a:cxn>
            </a:cxnLst>
            <a:rect l="0" t="0" r="r" b="b"/>
            <a:pathLst>
              <a:path w="1104" h="528">
                <a:moveTo>
                  <a:pt x="1104" y="0"/>
                </a:moveTo>
                <a:cubicBezTo>
                  <a:pt x="1008" y="68"/>
                  <a:pt x="912" y="136"/>
                  <a:pt x="816" y="192"/>
                </a:cubicBezTo>
                <a:cubicBezTo>
                  <a:pt x="720" y="248"/>
                  <a:pt x="616" y="296"/>
                  <a:pt x="528" y="336"/>
                </a:cubicBezTo>
                <a:cubicBezTo>
                  <a:pt x="440" y="376"/>
                  <a:pt x="376" y="400"/>
                  <a:pt x="288" y="432"/>
                </a:cubicBezTo>
                <a:cubicBezTo>
                  <a:pt x="200" y="464"/>
                  <a:pt x="100" y="496"/>
                  <a:pt x="0" y="528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93" name="Freeform 37"/>
          <p:cNvSpPr>
            <a:spLocks/>
          </p:cNvSpPr>
          <p:nvPr/>
        </p:nvSpPr>
        <p:spPr bwMode="auto">
          <a:xfrm>
            <a:off x="5486400" y="3505200"/>
            <a:ext cx="1752600" cy="1143000"/>
          </a:xfrm>
          <a:custGeom>
            <a:avLst/>
            <a:gdLst/>
            <a:ahLst/>
            <a:cxnLst>
              <a:cxn ang="0">
                <a:pos x="1104" y="0"/>
              </a:cxn>
              <a:cxn ang="0">
                <a:pos x="768" y="144"/>
              </a:cxn>
              <a:cxn ang="0">
                <a:pos x="480" y="336"/>
              </a:cxn>
              <a:cxn ang="0">
                <a:pos x="240" y="528"/>
              </a:cxn>
              <a:cxn ang="0">
                <a:pos x="0" y="720"/>
              </a:cxn>
            </a:cxnLst>
            <a:rect l="0" t="0" r="r" b="b"/>
            <a:pathLst>
              <a:path w="1104" h="720">
                <a:moveTo>
                  <a:pt x="1104" y="0"/>
                </a:moveTo>
                <a:cubicBezTo>
                  <a:pt x="988" y="44"/>
                  <a:pt x="872" y="88"/>
                  <a:pt x="768" y="144"/>
                </a:cubicBezTo>
                <a:cubicBezTo>
                  <a:pt x="664" y="200"/>
                  <a:pt x="568" y="272"/>
                  <a:pt x="480" y="336"/>
                </a:cubicBezTo>
                <a:cubicBezTo>
                  <a:pt x="392" y="400"/>
                  <a:pt x="320" y="464"/>
                  <a:pt x="240" y="528"/>
                </a:cubicBezTo>
                <a:cubicBezTo>
                  <a:pt x="160" y="592"/>
                  <a:pt x="40" y="688"/>
                  <a:pt x="0" y="720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94" name="Text Box 38"/>
          <p:cNvSpPr txBox="1">
            <a:spLocks noChangeArrowheads="1"/>
          </p:cNvSpPr>
          <p:nvPr/>
        </p:nvSpPr>
        <p:spPr bwMode="auto">
          <a:xfrm>
            <a:off x="7086600" y="3544570"/>
            <a:ext cx="4953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Low Oral Language in Kindergarten</a:t>
            </a:r>
          </a:p>
        </p:txBody>
      </p:sp>
      <p:sp>
        <p:nvSpPr>
          <p:cNvPr id="326695" name="Text Box 39"/>
          <p:cNvSpPr txBox="1">
            <a:spLocks noChangeArrowheads="1"/>
          </p:cNvSpPr>
          <p:nvPr/>
        </p:nvSpPr>
        <p:spPr bwMode="auto">
          <a:xfrm>
            <a:off x="7606750" y="1055207"/>
            <a:ext cx="4585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High Oral Language in Kindergarten</a:t>
            </a:r>
            <a:endParaRPr lang="en-US" kern="0" dirty="0">
              <a:solidFill>
                <a:schemeClr val="bg1">
                  <a:lumMod val="20000"/>
                  <a:lumOff val="80000"/>
                </a:schemeClr>
              </a:solidFill>
              <a:latin typeface="Albertus Medium" pitchFamily="34" charset="0"/>
            </a:endParaRPr>
          </a:p>
        </p:txBody>
      </p:sp>
      <p:sp>
        <p:nvSpPr>
          <p:cNvPr id="326697" name="Line 41"/>
          <p:cNvSpPr>
            <a:spLocks noChangeShapeType="1"/>
          </p:cNvSpPr>
          <p:nvPr/>
        </p:nvSpPr>
        <p:spPr bwMode="auto">
          <a:xfrm>
            <a:off x="7162800" y="2667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98" name="Line 42"/>
          <p:cNvSpPr>
            <a:spLocks noChangeShapeType="1"/>
          </p:cNvSpPr>
          <p:nvPr/>
        </p:nvSpPr>
        <p:spPr bwMode="auto">
          <a:xfrm flipV="1">
            <a:off x="7162800" y="1600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6699" name="Oval 43"/>
          <p:cNvSpPr>
            <a:spLocks noChangeArrowheads="1"/>
          </p:cNvSpPr>
          <p:nvPr/>
        </p:nvSpPr>
        <p:spPr bwMode="auto">
          <a:xfrm>
            <a:off x="4076700" y="4876800"/>
            <a:ext cx="228600" cy="68580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kern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877050" y="1524000"/>
            <a:ext cx="3350418" cy="1981200"/>
            <a:chOff x="5353050" y="1524000"/>
            <a:chExt cx="3350418" cy="1981200"/>
          </a:xfrm>
        </p:grpSpPr>
        <p:sp>
          <p:nvSpPr>
            <p:cNvPr id="326696" name="Text Box 40"/>
            <p:cNvSpPr txBox="1">
              <a:spLocks noChangeArrowheads="1"/>
            </p:cNvSpPr>
            <p:nvPr/>
          </p:nvSpPr>
          <p:spPr bwMode="auto">
            <a:xfrm>
              <a:off x="6404216" y="2299256"/>
              <a:ext cx="22992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Albertus Medium" pitchFamily="34" charset="0"/>
                </a:rPr>
                <a:t>5.2 years gap</a:t>
              </a:r>
            </a:p>
          </p:txBody>
        </p:sp>
        <p:sp>
          <p:nvSpPr>
            <p:cNvPr id="326700" name="Oval 44"/>
            <p:cNvSpPr>
              <a:spLocks noChangeArrowheads="1"/>
            </p:cNvSpPr>
            <p:nvPr/>
          </p:nvSpPr>
          <p:spPr bwMode="auto">
            <a:xfrm>
              <a:off x="5353050" y="1524000"/>
              <a:ext cx="1051166" cy="19812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kern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432976" y="6296800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(Hirsch, 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6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-662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GROWTH IN “</a:t>
            </a:r>
            <a:r>
              <a:rPr lang="en-US" sz="2800" kern="0" dirty="0">
                <a:solidFill>
                  <a:srgbClr val="FFFF00"/>
                </a:solidFill>
              </a:rPr>
              <a:t>PHONICS</a:t>
            </a:r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” ABILITY OF CHILDREN WHO BEGIN FIRST GRADE IN THE BOTTOM </a:t>
            </a:r>
            <a:r>
              <a:rPr lang="en-US" sz="28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20%ile</a:t>
            </a:r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IN PHONEME AWARENESS AND LETTER KNOWLEDGE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75" y="1378375"/>
            <a:ext cx="11794434" cy="5395488"/>
            <a:chOff x="815" y="1106"/>
            <a:chExt cx="4945" cy="3032"/>
          </a:xfrm>
        </p:grpSpPr>
        <p:sp>
          <p:nvSpPr>
            <p:cNvPr id="34822" name="Rectangle 4"/>
            <p:cNvSpPr>
              <a:spLocks noChangeArrowheads="1"/>
            </p:cNvSpPr>
            <p:nvPr/>
          </p:nvSpPr>
          <p:spPr bwMode="auto">
            <a:xfrm>
              <a:off x="1106" y="1106"/>
              <a:ext cx="13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 6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23" name="Freeform 5"/>
            <p:cNvSpPr>
              <a:spLocks/>
            </p:cNvSpPr>
            <p:nvPr/>
          </p:nvSpPr>
          <p:spPr bwMode="auto">
            <a:xfrm>
              <a:off x="1342" y="1498"/>
              <a:ext cx="18" cy="1970"/>
            </a:xfrm>
            <a:custGeom>
              <a:avLst/>
              <a:gdLst>
                <a:gd name="T0" fmla="*/ 18 w 18"/>
                <a:gd name="T1" fmla="*/ 9 h 1970"/>
                <a:gd name="T2" fmla="*/ 15 w 18"/>
                <a:gd name="T3" fmla="*/ 7 h 1970"/>
                <a:gd name="T4" fmla="*/ 15 w 18"/>
                <a:gd name="T5" fmla="*/ 5 h 1970"/>
                <a:gd name="T6" fmla="*/ 13 w 18"/>
                <a:gd name="T7" fmla="*/ 3 h 1970"/>
                <a:gd name="T8" fmla="*/ 13 w 18"/>
                <a:gd name="T9" fmla="*/ 0 h 1970"/>
                <a:gd name="T10" fmla="*/ 5 w 18"/>
                <a:gd name="T11" fmla="*/ 0 h 1970"/>
                <a:gd name="T12" fmla="*/ 0 w 18"/>
                <a:gd name="T13" fmla="*/ 5 h 1970"/>
                <a:gd name="T14" fmla="*/ 0 w 18"/>
                <a:gd name="T15" fmla="*/ 1966 h 1970"/>
                <a:gd name="T16" fmla="*/ 2 w 18"/>
                <a:gd name="T17" fmla="*/ 1966 h 1970"/>
                <a:gd name="T18" fmla="*/ 5 w 18"/>
                <a:gd name="T19" fmla="*/ 1968 h 1970"/>
                <a:gd name="T20" fmla="*/ 7 w 18"/>
                <a:gd name="T21" fmla="*/ 1968 h 1970"/>
                <a:gd name="T22" fmla="*/ 9 w 18"/>
                <a:gd name="T23" fmla="*/ 1970 h 1970"/>
                <a:gd name="T24" fmla="*/ 11 w 18"/>
                <a:gd name="T25" fmla="*/ 1968 h 1970"/>
                <a:gd name="T26" fmla="*/ 13 w 18"/>
                <a:gd name="T27" fmla="*/ 1968 h 1970"/>
                <a:gd name="T28" fmla="*/ 13 w 18"/>
                <a:gd name="T29" fmla="*/ 1966 h 1970"/>
                <a:gd name="T30" fmla="*/ 15 w 18"/>
                <a:gd name="T31" fmla="*/ 1966 h 1970"/>
                <a:gd name="T32" fmla="*/ 15 w 18"/>
                <a:gd name="T33" fmla="*/ 1963 h 1970"/>
                <a:gd name="T34" fmla="*/ 18 w 18"/>
                <a:gd name="T35" fmla="*/ 1961 h 1970"/>
                <a:gd name="T36" fmla="*/ 18 w 18"/>
                <a:gd name="T37" fmla="*/ 9 h 19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1970"/>
                <a:gd name="T59" fmla="*/ 18 w 18"/>
                <a:gd name="T60" fmla="*/ 1970 h 19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1970">
                  <a:moveTo>
                    <a:pt x="18" y="9"/>
                  </a:moveTo>
                  <a:lnTo>
                    <a:pt x="15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966"/>
                  </a:lnTo>
                  <a:lnTo>
                    <a:pt x="2" y="1966"/>
                  </a:lnTo>
                  <a:lnTo>
                    <a:pt x="5" y="1968"/>
                  </a:lnTo>
                  <a:lnTo>
                    <a:pt x="7" y="1968"/>
                  </a:lnTo>
                  <a:lnTo>
                    <a:pt x="9" y="1970"/>
                  </a:lnTo>
                  <a:lnTo>
                    <a:pt x="11" y="1968"/>
                  </a:lnTo>
                  <a:lnTo>
                    <a:pt x="13" y="1968"/>
                  </a:lnTo>
                  <a:lnTo>
                    <a:pt x="13" y="1966"/>
                  </a:lnTo>
                  <a:lnTo>
                    <a:pt x="15" y="1966"/>
                  </a:lnTo>
                  <a:lnTo>
                    <a:pt x="15" y="1963"/>
                  </a:lnTo>
                  <a:lnTo>
                    <a:pt x="18" y="1961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24" name="Freeform 6"/>
            <p:cNvSpPr>
              <a:spLocks/>
            </p:cNvSpPr>
            <p:nvPr/>
          </p:nvSpPr>
          <p:spPr bwMode="auto">
            <a:xfrm>
              <a:off x="1342" y="3451"/>
              <a:ext cx="3593" cy="17"/>
            </a:xfrm>
            <a:custGeom>
              <a:avLst/>
              <a:gdLst>
                <a:gd name="T0" fmla="*/ 9 w 3593"/>
                <a:gd name="T1" fmla="*/ 0 h 17"/>
                <a:gd name="T2" fmla="*/ 5 w 3593"/>
                <a:gd name="T3" fmla="*/ 0 h 17"/>
                <a:gd name="T4" fmla="*/ 0 w 3593"/>
                <a:gd name="T5" fmla="*/ 4 h 17"/>
                <a:gd name="T6" fmla="*/ 0 w 3593"/>
                <a:gd name="T7" fmla="*/ 13 h 17"/>
                <a:gd name="T8" fmla="*/ 2 w 3593"/>
                <a:gd name="T9" fmla="*/ 13 h 17"/>
                <a:gd name="T10" fmla="*/ 5 w 3593"/>
                <a:gd name="T11" fmla="*/ 15 h 17"/>
                <a:gd name="T12" fmla="*/ 7 w 3593"/>
                <a:gd name="T13" fmla="*/ 15 h 17"/>
                <a:gd name="T14" fmla="*/ 9 w 3593"/>
                <a:gd name="T15" fmla="*/ 17 h 17"/>
                <a:gd name="T16" fmla="*/ 3585 w 3593"/>
                <a:gd name="T17" fmla="*/ 17 h 17"/>
                <a:gd name="T18" fmla="*/ 3587 w 3593"/>
                <a:gd name="T19" fmla="*/ 15 h 17"/>
                <a:gd name="T20" fmla="*/ 3589 w 3593"/>
                <a:gd name="T21" fmla="*/ 15 h 17"/>
                <a:gd name="T22" fmla="*/ 3589 w 3593"/>
                <a:gd name="T23" fmla="*/ 13 h 17"/>
                <a:gd name="T24" fmla="*/ 3591 w 3593"/>
                <a:gd name="T25" fmla="*/ 13 h 17"/>
                <a:gd name="T26" fmla="*/ 3591 w 3593"/>
                <a:gd name="T27" fmla="*/ 10 h 17"/>
                <a:gd name="T28" fmla="*/ 3593 w 3593"/>
                <a:gd name="T29" fmla="*/ 8 h 17"/>
                <a:gd name="T30" fmla="*/ 3591 w 3593"/>
                <a:gd name="T31" fmla="*/ 6 h 17"/>
                <a:gd name="T32" fmla="*/ 3591 w 3593"/>
                <a:gd name="T33" fmla="*/ 4 h 17"/>
                <a:gd name="T34" fmla="*/ 3589 w 3593"/>
                <a:gd name="T35" fmla="*/ 2 h 17"/>
                <a:gd name="T36" fmla="*/ 3589 w 3593"/>
                <a:gd name="T37" fmla="*/ 0 h 17"/>
                <a:gd name="T38" fmla="*/ 3585 w 3593"/>
                <a:gd name="T39" fmla="*/ 0 h 17"/>
                <a:gd name="T40" fmla="*/ 9 w 3593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93"/>
                <a:gd name="T64" fmla="*/ 0 h 17"/>
                <a:gd name="T65" fmla="*/ 3593 w 3593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93" h="17">
                  <a:moveTo>
                    <a:pt x="9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3585" y="17"/>
                  </a:lnTo>
                  <a:lnTo>
                    <a:pt x="3587" y="15"/>
                  </a:lnTo>
                  <a:lnTo>
                    <a:pt x="3589" y="15"/>
                  </a:lnTo>
                  <a:lnTo>
                    <a:pt x="3589" y="13"/>
                  </a:lnTo>
                  <a:lnTo>
                    <a:pt x="3591" y="13"/>
                  </a:lnTo>
                  <a:lnTo>
                    <a:pt x="3591" y="10"/>
                  </a:lnTo>
                  <a:lnTo>
                    <a:pt x="3593" y="8"/>
                  </a:lnTo>
                  <a:lnTo>
                    <a:pt x="3591" y="6"/>
                  </a:lnTo>
                  <a:lnTo>
                    <a:pt x="3591" y="4"/>
                  </a:lnTo>
                  <a:lnTo>
                    <a:pt x="3589" y="2"/>
                  </a:lnTo>
                  <a:lnTo>
                    <a:pt x="3589" y="0"/>
                  </a:lnTo>
                  <a:lnTo>
                    <a:pt x="358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25" name="Freeform 7"/>
            <p:cNvSpPr>
              <a:spLocks/>
            </p:cNvSpPr>
            <p:nvPr/>
          </p:nvSpPr>
          <p:spPr bwMode="auto">
            <a:xfrm>
              <a:off x="1342" y="1132"/>
              <a:ext cx="18" cy="384"/>
            </a:xfrm>
            <a:custGeom>
              <a:avLst/>
              <a:gdLst>
                <a:gd name="T0" fmla="*/ 0 w 18"/>
                <a:gd name="T1" fmla="*/ 375 h 384"/>
                <a:gd name="T2" fmla="*/ 0 w 18"/>
                <a:gd name="T3" fmla="*/ 379 h 384"/>
                <a:gd name="T4" fmla="*/ 2 w 18"/>
                <a:gd name="T5" fmla="*/ 379 h 384"/>
                <a:gd name="T6" fmla="*/ 5 w 18"/>
                <a:gd name="T7" fmla="*/ 382 h 384"/>
                <a:gd name="T8" fmla="*/ 7 w 18"/>
                <a:gd name="T9" fmla="*/ 382 h 384"/>
                <a:gd name="T10" fmla="*/ 9 w 18"/>
                <a:gd name="T11" fmla="*/ 384 h 384"/>
                <a:gd name="T12" fmla="*/ 11 w 18"/>
                <a:gd name="T13" fmla="*/ 382 h 384"/>
                <a:gd name="T14" fmla="*/ 13 w 18"/>
                <a:gd name="T15" fmla="*/ 382 h 384"/>
                <a:gd name="T16" fmla="*/ 13 w 18"/>
                <a:gd name="T17" fmla="*/ 379 h 384"/>
                <a:gd name="T18" fmla="*/ 15 w 18"/>
                <a:gd name="T19" fmla="*/ 379 h 384"/>
                <a:gd name="T20" fmla="*/ 15 w 18"/>
                <a:gd name="T21" fmla="*/ 377 h 384"/>
                <a:gd name="T22" fmla="*/ 18 w 18"/>
                <a:gd name="T23" fmla="*/ 375 h 384"/>
                <a:gd name="T24" fmla="*/ 18 w 18"/>
                <a:gd name="T25" fmla="*/ 9 h 384"/>
                <a:gd name="T26" fmla="*/ 15 w 18"/>
                <a:gd name="T27" fmla="*/ 7 h 384"/>
                <a:gd name="T28" fmla="*/ 15 w 18"/>
                <a:gd name="T29" fmla="*/ 5 h 384"/>
                <a:gd name="T30" fmla="*/ 13 w 18"/>
                <a:gd name="T31" fmla="*/ 2 h 384"/>
                <a:gd name="T32" fmla="*/ 13 w 18"/>
                <a:gd name="T33" fmla="*/ 0 h 384"/>
                <a:gd name="T34" fmla="*/ 5 w 18"/>
                <a:gd name="T35" fmla="*/ 0 h 384"/>
                <a:gd name="T36" fmla="*/ 0 w 18"/>
                <a:gd name="T37" fmla="*/ 5 h 384"/>
                <a:gd name="T38" fmla="*/ 0 w 18"/>
                <a:gd name="T39" fmla="*/ 9 h 384"/>
                <a:gd name="T40" fmla="*/ 0 w 18"/>
                <a:gd name="T41" fmla="*/ 375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"/>
                <a:gd name="T64" fmla="*/ 0 h 384"/>
                <a:gd name="T65" fmla="*/ 18 w 18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" h="384">
                  <a:moveTo>
                    <a:pt x="0" y="375"/>
                  </a:moveTo>
                  <a:lnTo>
                    <a:pt x="0" y="379"/>
                  </a:lnTo>
                  <a:lnTo>
                    <a:pt x="2" y="379"/>
                  </a:lnTo>
                  <a:lnTo>
                    <a:pt x="5" y="382"/>
                  </a:lnTo>
                  <a:lnTo>
                    <a:pt x="7" y="382"/>
                  </a:lnTo>
                  <a:lnTo>
                    <a:pt x="9" y="384"/>
                  </a:lnTo>
                  <a:lnTo>
                    <a:pt x="11" y="382"/>
                  </a:lnTo>
                  <a:lnTo>
                    <a:pt x="13" y="382"/>
                  </a:lnTo>
                  <a:lnTo>
                    <a:pt x="13" y="379"/>
                  </a:lnTo>
                  <a:lnTo>
                    <a:pt x="15" y="379"/>
                  </a:lnTo>
                  <a:lnTo>
                    <a:pt x="15" y="377"/>
                  </a:lnTo>
                  <a:lnTo>
                    <a:pt x="18" y="375"/>
                  </a:lnTo>
                  <a:lnTo>
                    <a:pt x="18" y="9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26" name="Freeform 8"/>
            <p:cNvSpPr>
              <a:spLocks/>
            </p:cNvSpPr>
            <p:nvPr/>
          </p:nvSpPr>
          <p:spPr bwMode="auto">
            <a:xfrm>
              <a:off x="1342" y="2798"/>
              <a:ext cx="57" cy="18"/>
            </a:xfrm>
            <a:custGeom>
              <a:avLst/>
              <a:gdLst>
                <a:gd name="T0" fmla="*/ 9 w 57"/>
                <a:gd name="T1" fmla="*/ 0 h 18"/>
                <a:gd name="T2" fmla="*/ 5 w 57"/>
                <a:gd name="T3" fmla="*/ 0 h 18"/>
                <a:gd name="T4" fmla="*/ 0 w 57"/>
                <a:gd name="T5" fmla="*/ 5 h 18"/>
                <a:gd name="T6" fmla="*/ 0 w 57"/>
                <a:gd name="T7" fmla="*/ 13 h 18"/>
                <a:gd name="T8" fmla="*/ 2 w 57"/>
                <a:gd name="T9" fmla="*/ 13 h 18"/>
                <a:gd name="T10" fmla="*/ 5 w 57"/>
                <a:gd name="T11" fmla="*/ 16 h 18"/>
                <a:gd name="T12" fmla="*/ 7 w 57"/>
                <a:gd name="T13" fmla="*/ 16 h 18"/>
                <a:gd name="T14" fmla="*/ 9 w 57"/>
                <a:gd name="T15" fmla="*/ 18 h 18"/>
                <a:gd name="T16" fmla="*/ 48 w 57"/>
                <a:gd name="T17" fmla="*/ 18 h 18"/>
                <a:gd name="T18" fmla="*/ 50 w 57"/>
                <a:gd name="T19" fmla="*/ 16 h 18"/>
                <a:gd name="T20" fmla="*/ 52 w 57"/>
                <a:gd name="T21" fmla="*/ 16 h 18"/>
                <a:gd name="T22" fmla="*/ 52 w 57"/>
                <a:gd name="T23" fmla="*/ 13 h 18"/>
                <a:gd name="T24" fmla="*/ 54 w 57"/>
                <a:gd name="T25" fmla="*/ 13 h 18"/>
                <a:gd name="T26" fmla="*/ 54 w 57"/>
                <a:gd name="T27" fmla="*/ 11 h 18"/>
                <a:gd name="T28" fmla="*/ 57 w 57"/>
                <a:gd name="T29" fmla="*/ 9 h 18"/>
                <a:gd name="T30" fmla="*/ 54 w 57"/>
                <a:gd name="T31" fmla="*/ 7 h 18"/>
                <a:gd name="T32" fmla="*/ 54 w 57"/>
                <a:gd name="T33" fmla="*/ 5 h 18"/>
                <a:gd name="T34" fmla="*/ 52 w 57"/>
                <a:gd name="T35" fmla="*/ 3 h 18"/>
                <a:gd name="T36" fmla="*/ 52 w 57"/>
                <a:gd name="T37" fmla="*/ 0 h 18"/>
                <a:gd name="T38" fmla="*/ 48 w 57"/>
                <a:gd name="T39" fmla="*/ 0 h 18"/>
                <a:gd name="T40" fmla="*/ 9 w 57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18"/>
                <a:gd name="T65" fmla="*/ 57 w 57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18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27" name="Freeform 9"/>
            <p:cNvSpPr>
              <a:spLocks/>
            </p:cNvSpPr>
            <p:nvPr/>
          </p:nvSpPr>
          <p:spPr bwMode="auto">
            <a:xfrm>
              <a:off x="1342" y="2473"/>
              <a:ext cx="57" cy="18"/>
            </a:xfrm>
            <a:custGeom>
              <a:avLst/>
              <a:gdLst>
                <a:gd name="T0" fmla="*/ 9 w 57"/>
                <a:gd name="T1" fmla="*/ 0 h 18"/>
                <a:gd name="T2" fmla="*/ 5 w 57"/>
                <a:gd name="T3" fmla="*/ 0 h 18"/>
                <a:gd name="T4" fmla="*/ 0 w 57"/>
                <a:gd name="T5" fmla="*/ 5 h 18"/>
                <a:gd name="T6" fmla="*/ 0 w 57"/>
                <a:gd name="T7" fmla="*/ 13 h 18"/>
                <a:gd name="T8" fmla="*/ 2 w 57"/>
                <a:gd name="T9" fmla="*/ 13 h 18"/>
                <a:gd name="T10" fmla="*/ 5 w 57"/>
                <a:gd name="T11" fmla="*/ 16 h 18"/>
                <a:gd name="T12" fmla="*/ 7 w 57"/>
                <a:gd name="T13" fmla="*/ 16 h 18"/>
                <a:gd name="T14" fmla="*/ 9 w 57"/>
                <a:gd name="T15" fmla="*/ 18 h 18"/>
                <a:gd name="T16" fmla="*/ 48 w 57"/>
                <a:gd name="T17" fmla="*/ 18 h 18"/>
                <a:gd name="T18" fmla="*/ 50 w 57"/>
                <a:gd name="T19" fmla="*/ 16 h 18"/>
                <a:gd name="T20" fmla="*/ 52 w 57"/>
                <a:gd name="T21" fmla="*/ 16 h 18"/>
                <a:gd name="T22" fmla="*/ 52 w 57"/>
                <a:gd name="T23" fmla="*/ 13 h 18"/>
                <a:gd name="T24" fmla="*/ 54 w 57"/>
                <a:gd name="T25" fmla="*/ 13 h 18"/>
                <a:gd name="T26" fmla="*/ 54 w 57"/>
                <a:gd name="T27" fmla="*/ 11 h 18"/>
                <a:gd name="T28" fmla="*/ 57 w 57"/>
                <a:gd name="T29" fmla="*/ 9 h 18"/>
                <a:gd name="T30" fmla="*/ 54 w 57"/>
                <a:gd name="T31" fmla="*/ 7 h 18"/>
                <a:gd name="T32" fmla="*/ 54 w 57"/>
                <a:gd name="T33" fmla="*/ 5 h 18"/>
                <a:gd name="T34" fmla="*/ 52 w 57"/>
                <a:gd name="T35" fmla="*/ 3 h 18"/>
                <a:gd name="T36" fmla="*/ 52 w 57"/>
                <a:gd name="T37" fmla="*/ 0 h 18"/>
                <a:gd name="T38" fmla="*/ 48 w 57"/>
                <a:gd name="T39" fmla="*/ 0 h 18"/>
                <a:gd name="T40" fmla="*/ 9 w 57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18"/>
                <a:gd name="T65" fmla="*/ 57 w 57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18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28" name="Freeform 10"/>
            <p:cNvSpPr>
              <a:spLocks/>
            </p:cNvSpPr>
            <p:nvPr/>
          </p:nvSpPr>
          <p:spPr bwMode="auto">
            <a:xfrm>
              <a:off x="1342" y="2148"/>
              <a:ext cx="57" cy="18"/>
            </a:xfrm>
            <a:custGeom>
              <a:avLst/>
              <a:gdLst>
                <a:gd name="T0" fmla="*/ 9 w 57"/>
                <a:gd name="T1" fmla="*/ 0 h 18"/>
                <a:gd name="T2" fmla="*/ 5 w 57"/>
                <a:gd name="T3" fmla="*/ 0 h 18"/>
                <a:gd name="T4" fmla="*/ 0 w 57"/>
                <a:gd name="T5" fmla="*/ 5 h 18"/>
                <a:gd name="T6" fmla="*/ 0 w 57"/>
                <a:gd name="T7" fmla="*/ 13 h 18"/>
                <a:gd name="T8" fmla="*/ 2 w 57"/>
                <a:gd name="T9" fmla="*/ 13 h 18"/>
                <a:gd name="T10" fmla="*/ 5 w 57"/>
                <a:gd name="T11" fmla="*/ 16 h 18"/>
                <a:gd name="T12" fmla="*/ 7 w 57"/>
                <a:gd name="T13" fmla="*/ 16 h 18"/>
                <a:gd name="T14" fmla="*/ 9 w 57"/>
                <a:gd name="T15" fmla="*/ 18 h 18"/>
                <a:gd name="T16" fmla="*/ 48 w 57"/>
                <a:gd name="T17" fmla="*/ 18 h 18"/>
                <a:gd name="T18" fmla="*/ 50 w 57"/>
                <a:gd name="T19" fmla="*/ 16 h 18"/>
                <a:gd name="T20" fmla="*/ 52 w 57"/>
                <a:gd name="T21" fmla="*/ 16 h 18"/>
                <a:gd name="T22" fmla="*/ 52 w 57"/>
                <a:gd name="T23" fmla="*/ 13 h 18"/>
                <a:gd name="T24" fmla="*/ 54 w 57"/>
                <a:gd name="T25" fmla="*/ 13 h 18"/>
                <a:gd name="T26" fmla="*/ 54 w 57"/>
                <a:gd name="T27" fmla="*/ 11 h 18"/>
                <a:gd name="T28" fmla="*/ 57 w 57"/>
                <a:gd name="T29" fmla="*/ 9 h 18"/>
                <a:gd name="T30" fmla="*/ 54 w 57"/>
                <a:gd name="T31" fmla="*/ 7 h 18"/>
                <a:gd name="T32" fmla="*/ 54 w 57"/>
                <a:gd name="T33" fmla="*/ 5 h 18"/>
                <a:gd name="T34" fmla="*/ 52 w 57"/>
                <a:gd name="T35" fmla="*/ 3 h 18"/>
                <a:gd name="T36" fmla="*/ 52 w 57"/>
                <a:gd name="T37" fmla="*/ 0 h 18"/>
                <a:gd name="T38" fmla="*/ 48 w 57"/>
                <a:gd name="T39" fmla="*/ 0 h 18"/>
                <a:gd name="T40" fmla="*/ 9 w 57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18"/>
                <a:gd name="T65" fmla="*/ 57 w 57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18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29" name="Freeform 11"/>
            <p:cNvSpPr>
              <a:spLocks/>
            </p:cNvSpPr>
            <p:nvPr/>
          </p:nvSpPr>
          <p:spPr bwMode="auto">
            <a:xfrm>
              <a:off x="1342" y="1823"/>
              <a:ext cx="57" cy="18"/>
            </a:xfrm>
            <a:custGeom>
              <a:avLst/>
              <a:gdLst>
                <a:gd name="T0" fmla="*/ 9 w 57"/>
                <a:gd name="T1" fmla="*/ 0 h 18"/>
                <a:gd name="T2" fmla="*/ 5 w 57"/>
                <a:gd name="T3" fmla="*/ 0 h 18"/>
                <a:gd name="T4" fmla="*/ 0 w 57"/>
                <a:gd name="T5" fmla="*/ 5 h 18"/>
                <a:gd name="T6" fmla="*/ 0 w 57"/>
                <a:gd name="T7" fmla="*/ 13 h 18"/>
                <a:gd name="T8" fmla="*/ 2 w 57"/>
                <a:gd name="T9" fmla="*/ 13 h 18"/>
                <a:gd name="T10" fmla="*/ 5 w 57"/>
                <a:gd name="T11" fmla="*/ 16 h 18"/>
                <a:gd name="T12" fmla="*/ 7 w 57"/>
                <a:gd name="T13" fmla="*/ 16 h 18"/>
                <a:gd name="T14" fmla="*/ 9 w 57"/>
                <a:gd name="T15" fmla="*/ 18 h 18"/>
                <a:gd name="T16" fmla="*/ 48 w 57"/>
                <a:gd name="T17" fmla="*/ 18 h 18"/>
                <a:gd name="T18" fmla="*/ 50 w 57"/>
                <a:gd name="T19" fmla="*/ 16 h 18"/>
                <a:gd name="T20" fmla="*/ 52 w 57"/>
                <a:gd name="T21" fmla="*/ 16 h 18"/>
                <a:gd name="T22" fmla="*/ 52 w 57"/>
                <a:gd name="T23" fmla="*/ 13 h 18"/>
                <a:gd name="T24" fmla="*/ 54 w 57"/>
                <a:gd name="T25" fmla="*/ 13 h 18"/>
                <a:gd name="T26" fmla="*/ 54 w 57"/>
                <a:gd name="T27" fmla="*/ 11 h 18"/>
                <a:gd name="T28" fmla="*/ 57 w 57"/>
                <a:gd name="T29" fmla="*/ 9 h 18"/>
                <a:gd name="T30" fmla="*/ 54 w 57"/>
                <a:gd name="T31" fmla="*/ 7 h 18"/>
                <a:gd name="T32" fmla="*/ 54 w 57"/>
                <a:gd name="T33" fmla="*/ 5 h 18"/>
                <a:gd name="T34" fmla="*/ 52 w 57"/>
                <a:gd name="T35" fmla="*/ 3 h 18"/>
                <a:gd name="T36" fmla="*/ 52 w 57"/>
                <a:gd name="T37" fmla="*/ 0 h 18"/>
                <a:gd name="T38" fmla="*/ 48 w 57"/>
                <a:gd name="T39" fmla="*/ 0 h 18"/>
                <a:gd name="T40" fmla="*/ 9 w 57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18"/>
                <a:gd name="T65" fmla="*/ 57 w 57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18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0" name="Freeform 12"/>
            <p:cNvSpPr>
              <a:spLocks/>
            </p:cNvSpPr>
            <p:nvPr/>
          </p:nvSpPr>
          <p:spPr bwMode="auto">
            <a:xfrm>
              <a:off x="1342" y="1498"/>
              <a:ext cx="57" cy="18"/>
            </a:xfrm>
            <a:custGeom>
              <a:avLst/>
              <a:gdLst>
                <a:gd name="T0" fmla="*/ 9 w 57"/>
                <a:gd name="T1" fmla="*/ 0 h 18"/>
                <a:gd name="T2" fmla="*/ 5 w 57"/>
                <a:gd name="T3" fmla="*/ 0 h 18"/>
                <a:gd name="T4" fmla="*/ 0 w 57"/>
                <a:gd name="T5" fmla="*/ 5 h 18"/>
                <a:gd name="T6" fmla="*/ 0 w 57"/>
                <a:gd name="T7" fmla="*/ 13 h 18"/>
                <a:gd name="T8" fmla="*/ 2 w 57"/>
                <a:gd name="T9" fmla="*/ 13 h 18"/>
                <a:gd name="T10" fmla="*/ 5 w 57"/>
                <a:gd name="T11" fmla="*/ 16 h 18"/>
                <a:gd name="T12" fmla="*/ 7 w 57"/>
                <a:gd name="T13" fmla="*/ 16 h 18"/>
                <a:gd name="T14" fmla="*/ 9 w 57"/>
                <a:gd name="T15" fmla="*/ 18 h 18"/>
                <a:gd name="T16" fmla="*/ 48 w 57"/>
                <a:gd name="T17" fmla="*/ 18 h 18"/>
                <a:gd name="T18" fmla="*/ 50 w 57"/>
                <a:gd name="T19" fmla="*/ 16 h 18"/>
                <a:gd name="T20" fmla="*/ 52 w 57"/>
                <a:gd name="T21" fmla="*/ 16 h 18"/>
                <a:gd name="T22" fmla="*/ 52 w 57"/>
                <a:gd name="T23" fmla="*/ 13 h 18"/>
                <a:gd name="T24" fmla="*/ 54 w 57"/>
                <a:gd name="T25" fmla="*/ 13 h 18"/>
                <a:gd name="T26" fmla="*/ 54 w 57"/>
                <a:gd name="T27" fmla="*/ 11 h 18"/>
                <a:gd name="T28" fmla="*/ 57 w 57"/>
                <a:gd name="T29" fmla="*/ 9 h 18"/>
                <a:gd name="T30" fmla="*/ 54 w 57"/>
                <a:gd name="T31" fmla="*/ 7 h 18"/>
                <a:gd name="T32" fmla="*/ 54 w 57"/>
                <a:gd name="T33" fmla="*/ 5 h 18"/>
                <a:gd name="T34" fmla="*/ 52 w 57"/>
                <a:gd name="T35" fmla="*/ 3 h 18"/>
                <a:gd name="T36" fmla="*/ 52 w 57"/>
                <a:gd name="T37" fmla="*/ 0 h 18"/>
                <a:gd name="T38" fmla="*/ 48 w 57"/>
                <a:gd name="T39" fmla="*/ 0 h 18"/>
                <a:gd name="T40" fmla="*/ 9 w 57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18"/>
                <a:gd name="T65" fmla="*/ 57 w 57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18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1" name="Freeform 13"/>
            <p:cNvSpPr>
              <a:spLocks/>
            </p:cNvSpPr>
            <p:nvPr/>
          </p:nvSpPr>
          <p:spPr bwMode="auto">
            <a:xfrm>
              <a:off x="1342" y="1173"/>
              <a:ext cx="57" cy="18"/>
            </a:xfrm>
            <a:custGeom>
              <a:avLst/>
              <a:gdLst>
                <a:gd name="T0" fmla="*/ 9 w 57"/>
                <a:gd name="T1" fmla="*/ 0 h 18"/>
                <a:gd name="T2" fmla="*/ 5 w 57"/>
                <a:gd name="T3" fmla="*/ 0 h 18"/>
                <a:gd name="T4" fmla="*/ 0 w 57"/>
                <a:gd name="T5" fmla="*/ 5 h 18"/>
                <a:gd name="T6" fmla="*/ 0 w 57"/>
                <a:gd name="T7" fmla="*/ 13 h 18"/>
                <a:gd name="T8" fmla="*/ 2 w 57"/>
                <a:gd name="T9" fmla="*/ 13 h 18"/>
                <a:gd name="T10" fmla="*/ 5 w 57"/>
                <a:gd name="T11" fmla="*/ 16 h 18"/>
                <a:gd name="T12" fmla="*/ 7 w 57"/>
                <a:gd name="T13" fmla="*/ 16 h 18"/>
                <a:gd name="T14" fmla="*/ 9 w 57"/>
                <a:gd name="T15" fmla="*/ 18 h 18"/>
                <a:gd name="T16" fmla="*/ 48 w 57"/>
                <a:gd name="T17" fmla="*/ 18 h 18"/>
                <a:gd name="T18" fmla="*/ 50 w 57"/>
                <a:gd name="T19" fmla="*/ 16 h 18"/>
                <a:gd name="T20" fmla="*/ 52 w 57"/>
                <a:gd name="T21" fmla="*/ 16 h 18"/>
                <a:gd name="T22" fmla="*/ 52 w 57"/>
                <a:gd name="T23" fmla="*/ 13 h 18"/>
                <a:gd name="T24" fmla="*/ 54 w 57"/>
                <a:gd name="T25" fmla="*/ 13 h 18"/>
                <a:gd name="T26" fmla="*/ 54 w 57"/>
                <a:gd name="T27" fmla="*/ 11 h 18"/>
                <a:gd name="T28" fmla="*/ 57 w 57"/>
                <a:gd name="T29" fmla="*/ 9 h 18"/>
                <a:gd name="T30" fmla="*/ 54 w 57"/>
                <a:gd name="T31" fmla="*/ 7 h 18"/>
                <a:gd name="T32" fmla="*/ 54 w 57"/>
                <a:gd name="T33" fmla="*/ 5 h 18"/>
                <a:gd name="T34" fmla="*/ 52 w 57"/>
                <a:gd name="T35" fmla="*/ 3 h 18"/>
                <a:gd name="T36" fmla="*/ 52 w 57"/>
                <a:gd name="T37" fmla="*/ 0 h 18"/>
                <a:gd name="T38" fmla="*/ 48 w 57"/>
                <a:gd name="T39" fmla="*/ 0 h 18"/>
                <a:gd name="T40" fmla="*/ 9 w 57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18"/>
                <a:gd name="T65" fmla="*/ 57 w 57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18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2" name="Freeform 14"/>
            <p:cNvSpPr>
              <a:spLocks/>
            </p:cNvSpPr>
            <p:nvPr/>
          </p:nvSpPr>
          <p:spPr bwMode="auto">
            <a:xfrm>
              <a:off x="1342" y="3123"/>
              <a:ext cx="57" cy="18"/>
            </a:xfrm>
            <a:custGeom>
              <a:avLst/>
              <a:gdLst>
                <a:gd name="T0" fmla="*/ 9 w 57"/>
                <a:gd name="T1" fmla="*/ 0 h 18"/>
                <a:gd name="T2" fmla="*/ 5 w 57"/>
                <a:gd name="T3" fmla="*/ 0 h 18"/>
                <a:gd name="T4" fmla="*/ 0 w 57"/>
                <a:gd name="T5" fmla="*/ 5 h 18"/>
                <a:gd name="T6" fmla="*/ 0 w 57"/>
                <a:gd name="T7" fmla="*/ 13 h 18"/>
                <a:gd name="T8" fmla="*/ 2 w 57"/>
                <a:gd name="T9" fmla="*/ 13 h 18"/>
                <a:gd name="T10" fmla="*/ 5 w 57"/>
                <a:gd name="T11" fmla="*/ 16 h 18"/>
                <a:gd name="T12" fmla="*/ 7 w 57"/>
                <a:gd name="T13" fmla="*/ 16 h 18"/>
                <a:gd name="T14" fmla="*/ 9 w 57"/>
                <a:gd name="T15" fmla="*/ 18 h 18"/>
                <a:gd name="T16" fmla="*/ 48 w 57"/>
                <a:gd name="T17" fmla="*/ 18 h 18"/>
                <a:gd name="T18" fmla="*/ 50 w 57"/>
                <a:gd name="T19" fmla="*/ 16 h 18"/>
                <a:gd name="T20" fmla="*/ 52 w 57"/>
                <a:gd name="T21" fmla="*/ 16 h 18"/>
                <a:gd name="T22" fmla="*/ 52 w 57"/>
                <a:gd name="T23" fmla="*/ 13 h 18"/>
                <a:gd name="T24" fmla="*/ 54 w 57"/>
                <a:gd name="T25" fmla="*/ 13 h 18"/>
                <a:gd name="T26" fmla="*/ 54 w 57"/>
                <a:gd name="T27" fmla="*/ 11 h 18"/>
                <a:gd name="T28" fmla="*/ 57 w 57"/>
                <a:gd name="T29" fmla="*/ 9 h 18"/>
                <a:gd name="T30" fmla="*/ 54 w 57"/>
                <a:gd name="T31" fmla="*/ 7 h 18"/>
                <a:gd name="T32" fmla="*/ 54 w 57"/>
                <a:gd name="T33" fmla="*/ 5 h 18"/>
                <a:gd name="T34" fmla="*/ 52 w 57"/>
                <a:gd name="T35" fmla="*/ 3 h 18"/>
                <a:gd name="T36" fmla="*/ 52 w 57"/>
                <a:gd name="T37" fmla="*/ 0 h 18"/>
                <a:gd name="T38" fmla="*/ 48 w 57"/>
                <a:gd name="T39" fmla="*/ 0 h 18"/>
                <a:gd name="T40" fmla="*/ 9 w 57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18"/>
                <a:gd name="T65" fmla="*/ 57 w 57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18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3" name="Rectangle 15"/>
            <p:cNvSpPr>
              <a:spLocks noChangeArrowheads="1"/>
            </p:cNvSpPr>
            <p:nvPr/>
          </p:nvSpPr>
          <p:spPr bwMode="auto">
            <a:xfrm>
              <a:off x="1106" y="2408"/>
              <a:ext cx="13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 2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34" name="Rectangle 16"/>
            <p:cNvSpPr>
              <a:spLocks noChangeArrowheads="1"/>
            </p:cNvSpPr>
            <p:nvPr/>
          </p:nvSpPr>
          <p:spPr bwMode="auto">
            <a:xfrm>
              <a:off x="1106" y="1756"/>
              <a:ext cx="13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 4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35" name="Freeform 17"/>
            <p:cNvSpPr>
              <a:spLocks/>
            </p:cNvSpPr>
            <p:nvPr/>
          </p:nvSpPr>
          <p:spPr bwMode="auto">
            <a:xfrm>
              <a:off x="1992" y="3409"/>
              <a:ext cx="17" cy="59"/>
            </a:xfrm>
            <a:custGeom>
              <a:avLst/>
              <a:gdLst>
                <a:gd name="T0" fmla="*/ 0 w 17"/>
                <a:gd name="T1" fmla="*/ 50 h 59"/>
                <a:gd name="T2" fmla="*/ 0 w 17"/>
                <a:gd name="T3" fmla="*/ 55 h 59"/>
                <a:gd name="T4" fmla="*/ 2 w 17"/>
                <a:gd name="T5" fmla="*/ 55 h 59"/>
                <a:gd name="T6" fmla="*/ 4 w 17"/>
                <a:gd name="T7" fmla="*/ 57 h 59"/>
                <a:gd name="T8" fmla="*/ 6 w 17"/>
                <a:gd name="T9" fmla="*/ 57 h 59"/>
                <a:gd name="T10" fmla="*/ 9 w 17"/>
                <a:gd name="T11" fmla="*/ 59 h 59"/>
                <a:gd name="T12" fmla="*/ 11 w 17"/>
                <a:gd name="T13" fmla="*/ 57 h 59"/>
                <a:gd name="T14" fmla="*/ 13 w 17"/>
                <a:gd name="T15" fmla="*/ 57 h 59"/>
                <a:gd name="T16" fmla="*/ 13 w 17"/>
                <a:gd name="T17" fmla="*/ 55 h 59"/>
                <a:gd name="T18" fmla="*/ 15 w 17"/>
                <a:gd name="T19" fmla="*/ 55 h 59"/>
                <a:gd name="T20" fmla="*/ 15 w 17"/>
                <a:gd name="T21" fmla="*/ 52 h 59"/>
                <a:gd name="T22" fmla="*/ 17 w 17"/>
                <a:gd name="T23" fmla="*/ 50 h 59"/>
                <a:gd name="T24" fmla="*/ 17 w 17"/>
                <a:gd name="T25" fmla="*/ 9 h 59"/>
                <a:gd name="T26" fmla="*/ 15 w 17"/>
                <a:gd name="T27" fmla="*/ 7 h 59"/>
                <a:gd name="T28" fmla="*/ 15 w 17"/>
                <a:gd name="T29" fmla="*/ 5 h 59"/>
                <a:gd name="T30" fmla="*/ 13 w 17"/>
                <a:gd name="T31" fmla="*/ 3 h 59"/>
                <a:gd name="T32" fmla="*/ 13 w 17"/>
                <a:gd name="T33" fmla="*/ 0 h 59"/>
                <a:gd name="T34" fmla="*/ 4 w 17"/>
                <a:gd name="T35" fmla="*/ 0 h 59"/>
                <a:gd name="T36" fmla="*/ 0 w 17"/>
                <a:gd name="T37" fmla="*/ 5 h 59"/>
                <a:gd name="T38" fmla="*/ 0 w 17"/>
                <a:gd name="T39" fmla="*/ 9 h 59"/>
                <a:gd name="T40" fmla="*/ 0 w 17"/>
                <a:gd name="T41" fmla="*/ 50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59"/>
                <a:gd name="T65" fmla="*/ 17 w 17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59">
                  <a:moveTo>
                    <a:pt x="0" y="50"/>
                  </a:moveTo>
                  <a:lnTo>
                    <a:pt x="0" y="55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6" y="57"/>
                  </a:lnTo>
                  <a:lnTo>
                    <a:pt x="9" y="59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7" y="9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6" name="Freeform 18"/>
            <p:cNvSpPr>
              <a:spLocks/>
            </p:cNvSpPr>
            <p:nvPr/>
          </p:nvSpPr>
          <p:spPr bwMode="auto">
            <a:xfrm>
              <a:off x="2683" y="3409"/>
              <a:ext cx="17" cy="59"/>
            </a:xfrm>
            <a:custGeom>
              <a:avLst/>
              <a:gdLst>
                <a:gd name="T0" fmla="*/ 0 w 17"/>
                <a:gd name="T1" fmla="*/ 50 h 59"/>
                <a:gd name="T2" fmla="*/ 0 w 17"/>
                <a:gd name="T3" fmla="*/ 55 h 59"/>
                <a:gd name="T4" fmla="*/ 2 w 17"/>
                <a:gd name="T5" fmla="*/ 55 h 59"/>
                <a:gd name="T6" fmla="*/ 4 w 17"/>
                <a:gd name="T7" fmla="*/ 57 h 59"/>
                <a:gd name="T8" fmla="*/ 6 w 17"/>
                <a:gd name="T9" fmla="*/ 57 h 59"/>
                <a:gd name="T10" fmla="*/ 9 w 17"/>
                <a:gd name="T11" fmla="*/ 59 h 59"/>
                <a:gd name="T12" fmla="*/ 11 w 17"/>
                <a:gd name="T13" fmla="*/ 57 h 59"/>
                <a:gd name="T14" fmla="*/ 13 w 17"/>
                <a:gd name="T15" fmla="*/ 57 h 59"/>
                <a:gd name="T16" fmla="*/ 13 w 17"/>
                <a:gd name="T17" fmla="*/ 55 h 59"/>
                <a:gd name="T18" fmla="*/ 15 w 17"/>
                <a:gd name="T19" fmla="*/ 55 h 59"/>
                <a:gd name="T20" fmla="*/ 15 w 17"/>
                <a:gd name="T21" fmla="*/ 52 h 59"/>
                <a:gd name="T22" fmla="*/ 17 w 17"/>
                <a:gd name="T23" fmla="*/ 50 h 59"/>
                <a:gd name="T24" fmla="*/ 17 w 17"/>
                <a:gd name="T25" fmla="*/ 9 h 59"/>
                <a:gd name="T26" fmla="*/ 15 w 17"/>
                <a:gd name="T27" fmla="*/ 7 h 59"/>
                <a:gd name="T28" fmla="*/ 15 w 17"/>
                <a:gd name="T29" fmla="*/ 5 h 59"/>
                <a:gd name="T30" fmla="*/ 13 w 17"/>
                <a:gd name="T31" fmla="*/ 3 h 59"/>
                <a:gd name="T32" fmla="*/ 13 w 17"/>
                <a:gd name="T33" fmla="*/ 0 h 59"/>
                <a:gd name="T34" fmla="*/ 4 w 17"/>
                <a:gd name="T35" fmla="*/ 0 h 59"/>
                <a:gd name="T36" fmla="*/ 0 w 17"/>
                <a:gd name="T37" fmla="*/ 5 h 59"/>
                <a:gd name="T38" fmla="*/ 0 w 17"/>
                <a:gd name="T39" fmla="*/ 9 h 59"/>
                <a:gd name="T40" fmla="*/ 0 w 17"/>
                <a:gd name="T41" fmla="*/ 50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59"/>
                <a:gd name="T65" fmla="*/ 17 w 17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59">
                  <a:moveTo>
                    <a:pt x="0" y="50"/>
                  </a:moveTo>
                  <a:lnTo>
                    <a:pt x="0" y="55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6" y="57"/>
                  </a:lnTo>
                  <a:lnTo>
                    <a:pt x="9" y="59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7" y="9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7" name="Freeform 19"/>
            <p:cNvSpPr>
              <a:spLocks/>
            </p:cNvSpPr>
            <p:nvPr/>
          </p:nvSpPr>
          <p:spPr bwMode="auto">
            <a:xfrm>
              <a:off x="3294" y="3409"/>
              <a:ext cx="17" cy="59"/>
            </a:xfrm>
            <a:custGeom>
              <a:avLst/>
              <a:gdLst>
                <a:gd name="T0" fmla="*/ 0 w 17"/>
                <a:gd name="T1" fmla="*/ 50 h 59"/>
                <a:gd name="T2" fmla="*/ 0 w 17"/>
                <a:gd name="T3" fmla="*/ 55 h 59"/>
                <a:gd name="T4" fmla="*/ 2 w 17"/>
                <a:gd name="T5" fmla="*/ 55 h 59"/>
                <a:gd name="T6" fmla="*/ 4 w 17"/>
                <a:gd name="T7" fmla="*/ 57 h 59"/>
                <a:gd name="T8" fmla="*/ 6 w 17"/>
                <a:gd name="T9" fmla="*/ 57 h 59"/>
                <a:gd name="T10" fmla="*/ 8 w 17"/>
                <a:gd name="T11" fmla="*/ 59 h 59"/>
                <a:gd name="T12" fmla="*/ 10 w 17"/>
                <a:gd name="T13" fmla="*/ 57 h 59"/>
                <a:gd name="T14" fmla="*/ 13 w 17"/>
                <a:gd name="T15" fmla="*/ 57 h 59"/>
                <a:gd name="T16" fmla="*/ 13 w 17"/>
                <a:gd name="T17" fmla="*/ 55 h 59"/>
                <a:gd name="T18" fmla="*/ 15 w 17"/>
                <a:gd name="T19" fmla="*/ 55 h 59"/>
                <a:gd name="T20" fmla="*/ 15 w 17"/>
                <a:gd name="T21" fmla="*/ 52 h 59"/>
                <a:gd name="T22" fmla="*/ 17 w 17"/>
                <a:gd name="T23" fmla="*/ 50 h 59"/>
                <a:gd name="T24" fmla="*/ 17 w 17"/>
                <a:gd name="T25" fmla="*/ 9 h 59"/>
                <a:gd name="T26" fmla="*/ 15 w 17"/>
                <a:gd name="T27" fmla="*/ 7 h 59"/>
                <a:gd name="T28" fmla="*/ 15 w 17"/>
                <a:gd name="T29" fmla="*/ 5 h 59"/>
                <a:gd name="T30" fmla="*/ 13 w 17"/>
                <a:gd name="T31" fmla="*/ 3 h 59"/>
                <a:gd name="T32" fmla="*/ 13 w 17"/>
                <a:gd name="T33" fmla="*/ 0 h 59"/>
                <a:gd name="T34" fmla="*/ 4 w 17"/>
                <a:gd name="T35" fmla="*/ 0 h 59"/>
                <a:gd name="T36" fmla="*/ 0 w 17"/>
                <a:gd name="T37" fmla="*/ 5 h 59"/>
                <a:gd name="T38" fmla="*/ 0 w 17"/>
                <a:gd name="T39" fmla="*/ 9 h 59"/>
                <a:gd name="T40" fmla="*/ 0 w 17"/>
                <a:gd name="T41" fmla="*/ 50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59"/>
                <a:gd name="T65" fmla="*/ 17 w 17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59">
                  <a:moveTo>
                    <a:pt x="0" y="50"/>
                  </a:moveTo>
                  <a:lnTo>
                    <a:pt x="0" y="55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6" y="57"/>
                  </a:lnTo>
                  <a:lnTo>
                    <a:pt x="8" y="59"/>
                  </a:lnTo>
                  <a:lnTo>
                    <a:pt x="10" y="57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7" y="9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8" name="Freeform 20"/>
            <p:cNvSpPr>
              <a:spLocks/>
            </p:cNvSpPr>
            <p:nvPr/>
          </p:nvSpPr>
          <p:spPr bwMode="auto">
            <a:xfrm>
              <a:off x="3943" y="3409"/>
              <a:ext cx="18" cy="59"/>
            </a:xfrm>
            <a:custGeom>
              <a:avLst/>
              <a:gdLst>
                <a:gd name="T0" fmla="*/ 0 w 18"/>
                <a:gd name="T1" fmla="*/ 50 h 59"/>
                <a:gd name="T2" fmla="*/ 0 w 18"/>
                <a:gd name="T3" fmla="*/ 55 h 59"/>
                <a:gd name="T4" fmla="*/ 3 w 18"/>
                <a:gd name="T5" fmla="*/ 55 h 59"/>
                <a:gd name="T6" fmla="*/ 5 w 18"/>
                <a:gd name="T7" fmla="*/ 57 h 59"/>
                <a:gd name="T8" fmla="*/ 7 w 18"/>
                <a:gd name="T9" fmla="*/ 57 h 59"/>
                <a:gd name="T10" fmla="*/ 9 w 18"/>
                <a:gd name="T11" fmla="*/ 59 h 59"/>
                <a:gd name="T12" fmla="*/ 11 w 18"/>
                <a:gd name="T13" fmla="*/ 57 h 59"/>
                <a:gd name="T14" fmla="*/ 13 w 18"/>
                <a:gd name="T15" fmla="*/ 57 h 59"/>
                <a:gd name="T16" fmla="*/ 13 w 18"/>
                <a:gd name="T17" fmla="*/ 55 h 59"/>
                <a:gd name="T18" fmla="*/ 16 w 18"/>
                <a:gd name="T19" fmla="*/ 55 h 59"/>
                <a:gd name="T20" fmla="*/ 16 w 18"/>
                <a:gd name="T21" fmla="*/ 52 h 59"/>
                <a:gd name="T22" fmla="*/ 18 w 18"/>
                <a:gd name="T23" fmla="*/ 50 h 59"/>
                <a:gd name="T24" fmla="*/ 18 w 18"/>
                <a:gd name="T25" fmla="*/ 9 h 59"/>
                <a:gd name="T26" fmla="*/ 16 w 18"/>
                <a:gd name="T27" fmla="*/ 7 h 59"/>
                <a:gd name="T28" fmla="*/ 16 w 18"/>
                <a:gd name="T29" fmla="*/ 5 h 59"/>
                <a:gd name="T30" fmla="*/ 13 w 18"/>
                <a:gd name="T31" fmla="*/ 3 h 59"/>
                <a:gd name="T32" fmla="*/ 13 w 18"/>
                <a:gd name="T33" fmla="*/ 0 h 59"/>
                <a:gd name="T34" fmla="*/ 5 w 18"/>
                <a:gd name="T35" fmla="*/ 0 h 59"/>
                <a:gd name="T36" fmla="*/ 0 w 18"/>
                <a:gd name="T37" fmla="*/ 5 h 59"/>
                <a:gd name="T38" fmla="*/ 0 w 18"/>
                <a:gd name="T39" fmla="*/ 9 h 59"/>
                <a:gd name="T40" fmla="*/ 0 w 18"/>
                <a:gd name="T41" fmla="*/ 50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"/>
                <a:gd name="T64" fmla="*/ 0 h 59"/>
                <a:gd name="T65" fmla="*/ 18 w 18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" h="59">
                  <a:moveTo>
                    <a:pt x="0" y="50"/>
                  </a:moveTo>
                  <a:lnTo>
                    <a:pt x="0" y="55"/>
                  </a:lnTo>
                  <a:lnTo>
                    <a:pt x="3" y="55"/>
                  </a:lnTo>
                  <a:lnTo>
                    <a:pt x="5" y="57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6" y="55"/>
                  </a:lnTo>
                  <a:lnTo>
                    <a:pt x="16" y="52"/>
                  </a:lnTo>
                  <a:lnTo>
                    <a:pt x="18" y="50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9" name="Freeform 21"/>
            <p:cNvSpPr>
              <a:spLocks/>
            </p:cNvSpPr>
            <p:nvPr/>
          </p:nvSpPr>
          <p:spPr bwMode="auto">
            <a:xfrm>
              <a:off x="4593" y="3409"/>
              <a:ext cx="17" cy="59"/>
            </a:xfrm>
            <a:custGeom>
              <a:avLst/>
              <a:gdLst>
                <a:gd name="T0" fmla="*/ 0 w 17"/>
                <a:gd name="T1" fmla="*/ 50 h 59"/>
                <a:gd name="T2" fmla="*/ 0 w 17"/>
                <a:gd name="T3" fmla="*/ 55 h 59"/>
                <a:gd name="T4" fmla="*/ 2 w 17"/>
                <a:gd name="T5" fmla="*/ 55 h 59"/>
                <a:gd name="T6" fmla="*/ 4 w 17"/>
                <a:gd name="T7" fmla="*/ 57 h 59"/>
                <a:gd name="T8" fmla="*/ 7 w 17"/>
                <a:gd name="T9" fmla="*/ 57 h 59"/>
                <a:gd name="T10" fmla="*/ 9 w 17"/>
                <a:gd name="T11" fmla="*/ 59 h 59"/>
                <a:gd name="T12" fmla="*/ 11 w 17"/>
                <a:gd name="T13" fmla="*/ 57 h 59"/>
                <a:gd name="T14" fmla="*/ 13 w 17"/>
                <a:gd name="T15" fmla="*/ 57 h 59"/>
                <a:gd name="T16" fmla="*/ 13 w 17"/>
                <a:gd name="T17" fmla="*/ 55 h 59"/>
                <a:gd name="T18" fmla="*/ 15 w 17"/>
                <a:gd name="T19" fmla="*/ 55 h 59"/>
                <a:gd name="T20" fmla="*/ 15 w 17"/>
                <a:gd name="T21" fmla="*/ 52 h 59"/>
                <a:gd name="T22" fmla="*/ 17 w 17"/>
                <a:gd name="T23" fmla="*/ 50 h 59"/>
                <a:gd name="T24" fmla="*/ 17 w 17"/>
                <a:gd name="T25" fmla="*/ 9 h 59"/>
                <a:gd name="T26" fmla="*/ 15 w 17"/>
                <a:gd name="T27" fmla="*/ 7 h 59"/>
                <a:gd name="T28" fmla="*/ 15 w 17"/>
                <a:gd name="T29" fmla="*/ 5 h 59"/>
                <a:gd name="T30" fmla="*/ 13 w 17"/>
                <a:gd name="T31" fmla="*/ 3 h 59"/>
                <a:gd name="T32" fmla="*/ 13 w 17"/>
                <a:gd name="T33" fmla="*/ 0 h 59"/>
                <a:gd name="T34" fmla="*/ 4 w 17"/>
                <a:gd name="T35" fmla="*/ 0 h 59"/>
                <a:gd name="T36" fmla="*/ 0 w 17"/>
                <a:gd name="T37" fmla="*/ 5 h 59"/>
                <a:gd name="T38" fmla="*/ 0 w 17"/>
                <a:gd name="T39" fmla="*/ 9 h 59"/>
                <a:gd name="T40" fmla="*/ 0 w 17"/>
                <a:gd name="T41" fmla="*/ 50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59"/>
                <a:gd name="T65" fmla="*/ 17 w 17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59">
                  <a:moveTo>
                    <a:pt x="0" y="50"/>
                  </a:moveTo>
                  <a:lnTo>
                    <a:pt x="0" y="55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7" y="9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40" name="Rectangle 22"/>
            <p:cNvSpPr>
              <a:spLocks noChangeArrowheads="1"/>
            </p:cNvSpPr>
            <p:nvPr/>
          </p:nvSpPr>
          <p:spPr bwMode="auto">
            <a:xfrm>
              <a:off x="2001" y="3628"/>
              <a:ext cx="9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1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1" name="Rectangle 23"/>
            <p:cNvSpPr>
              <a:spLocks noChangeArrowheads="1"/>
            </p:cNvSpPr>
            <p:nvPr/>
          </p:nvSpPr>
          <p:spPr bwMode="auto">
            <a:xfrm>
              <a:off x="2650" y="3628"/>
              <a:ext cx="9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2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2" name="Rectangle 24"/>
            <p:cNvSpPr>
              <a:spLocks noChangeArrowheads="1"/>
            </p:cNvSpPr>
            <p:nvPr/>
          </p:nvSpPr>
          <p:spPr bwMode="auto">
            <a:xfrm>
              <a:off x="3261" y="3628"/>
              <a:ext cx="9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3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3" name="Rectangle 25"/>
            <p:cNvSpPr>
              <a:spLocks noChangeArrowheads="1"/>
            </p:cNvSpPr>
            <p:nvPr/>
          </p:nvSpPr>
          <p:spPr bwMode="auto">
            <a:xfrm>
              <a:off x="3911" y="3628"/>
              <a:ext cx="9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4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4" name="Rectangle 26"/>
            <p:cNvSpPr>
              <a:spLocks noChangeArrowheads="1"/>
            </p:cNvSpPr>
            <p:nvPr/>
          </p:nvSpPr>
          <p:spPr bwMode="auto">
            <a:xfrm>
              <a:off x="4561" y="3628"/>
              <a:ext cx="9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5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5" name="Rectangle 27"/>
            <p:cNvSpPr>
              <a:spLocks noChangeArrowheads="1"/>
            </p:cNvSpPr>
            <p:nvPr/>
          </p:nvSpPr>
          <p:spPr bwMode="auto">
            <a:xfrm>
              <a:off x="1147" y="2733"/>
              <a:ext cx="9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1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6" name="Rectangle 28"/>
            <p:cNvSpPr>
              <a:spLocks noChangeArrowheads="1"/>
            </p:cNvSpPr>
            <p:nvPr/>
          </p:nvSpPr>
          <p:spPr bwMode="auto">
            <a:xfrm>
              <a:off x="1106" y="2083"/>
              <a:ext cx="13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 3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7" name="Rectangle 29"/>
            <p:cNvSpPr>
              <a:spLocks noChangeArrowheads="1"/>
            </p:cNvSpPr>
            <p:nvPr/>
          </p:nvSpPr>
          <p:spPr bwMode="auto">
            <a:xfrm>
              <a:off x="1106" y="1431"/>
              <a:ext cx="13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 5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8" name="Rectangle 30"/>
            <p:cNvSpPr>
              <a:spLocks noChangeArrowheads="1"/>
            </p:cNvSpPr>
            <p:nvPr/>
          </p:nvSpPr>
          <p:spPr bwMode="auto">
            <a:xfrm>
              <a:off x="4643" y="1150"/>
              <a:ext cx="232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5.9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49" name="Rectangle 31"/>
            <p:cNvSpPr>
              <a:spLocks noChangeArrowheads="1"/>
            </p:cNvSpPr>
            <p:nvPr/>
          </p:nvSpPr>
          <p:spPr bwMode="auto">
            <a:xfrm>
              <a:off x="4643" y="2246"/>
              <a:ext cx="232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 dirty="0">
                  <a:solidFill>
                    <a:srgbClr val="FFFFFF"/>
                  </a:solidFill>
                  <a:latin typeface="CG Times" charset="0"/>
                </a:rPr>
                <a:t>2.3</a:t>
              </a:r>
              <a:endParaRPr lang="en-US" kern="0" dirty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50" name="Rectangle 32"/>
            <p:cNvSpPr>
              <a:spLocks noChangeArrowheads="1"/>
            </p:cNvSpPr>
            <p:nvPr/>
          </p:nvSpPr>
          <p:spPr bwMode="auto">
            <a:xfrm>
              <a:off x="2042" y="1594"/>
              <a:ext cx="668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000000"/>
                  </a:solidFill>
                  <a:latin typeface="CG Times" charset="0"/>
                </a:rPr>
                <a:t>Low PA </a:t>
              </a:r>
              <a:endParaRPr lang="en-US" kern="0">
                <a:solidFill>
                  <a:sysClr val="windowText" lastClr="000000"/>
                </a:solidFill>
                <a:latin typeface="Arial Black" pitchFamily="34" charset="0"/>
              </a:endParaRPr>
            </a:p>
          </p:txBody>
        </p:sp>
        <p:sp>
          <p:nvSpPr>
            <p:cNvPr id="34851" name="Freeform 33"/>
            <p:cNvSpPr>
              <a:spLocks/>
            </p:cNvSpPr>
            <p:nvPr/>
          </p:nvSpPr>
          <p:spPr bwMode="auto">
            <a:xfrm>
              <a:off x="1505" y="1661"/>
              <a:ext cx="504" cy="17"/>
            </a:xfrm>
            <a:custGeom>
              <a:avLst/>
              <a:gdLst>
                <a:gd name="T0" fmla="*/ 8 w 504"/>
                <a:gd name="T1" fmla="*/ 0 h 17"/>
                <a:gd name="T2" fmla="*/ 4 w 504"/>
                <a:gd name="T3" fmla="*/ 0 h 17"/>
                <a:gd name="T4" fmla="*/ 0 w 504"/>
                <a:gd name="T5" fmla="*/ 4 h 17"/>
                <a:gd name="T6" fmla="*/ 0 w 504"/>
                <a:gd name="T7" fmla="*/ 13 h 17"/>
                <a:gd name="T8" fmla="*/ 2 w 504"/>
                <a:gd name="T9" fmla="*/ 13 h 17"/>
                <a:gd name="T10" fmla="*/ 4 w 504"/>
                <a:gd name="T11" fmla="*/ 15 h 17"/>
                <a:gd name="T12" fmla="*/ 6 w 504"/>
                <a:gd name="T13" fmla="*/ 15 h 17"/>
                <a:gd name="T14" fmla="*/ 8 w 504"/>
                <a:gd name="T15" fmla="*/ 17 h 17"/>
                <a:gd name="T16" fmla="*/ 496 w 504"/>
                <a:gd name="T17" fmla="*/ 17 h 17"/>
                <a:gd name="T18" fmla="*/ 498 w 504"/>
                <a:gd name="T19" fmla="*/ 15 h 17"/>
                <a:gd name="T20" fmla="*/ 500 w 504"/>
                <a:gd name="T21" fmla="*/ 15 h 17"/>
                <a:gd name="T22" fmla="*/ 500 w 504"/>
                <a:gd name="T23" fmla="*/ 13 h 17"/>
                <a:gd name="T24" fmla="*/ 502 w 504"/>
                <a:gd name="T25" fmla="*/ 13 h 17"/>
                <a:gd name="T26" fmla="*/ 502 w 504"/>
                <a:gd name="T27" fmla="*/ 11 h 17"/>
                <a:gd name="T28" fmla="*/ 504 w 504"/>
                <a:gd name="T29" fmla="*/ 9 h 17"/>
                <a:gd name="T30" fmla="*/ 502 w 504"/>
                <a:gd name="T31" fmla="*/ 6 h 17"/>
                <a:gd name="T32" fmla="*/ 502 w 504"/>
                <a:gd name="T33" fmla="*/ 4 h 17"/>
                <a:gd name="T34" fmla="*/ 500 w 504"/>
                <a:gd name="T35" fmla="*/ 2 h 17"/>
                <a:gd name="T36" fmla="*/ 500 w 504"/>
                <a:gd name="T37" fmla="*/ 0 h 17"/>
                <a:gd name="T38" fmla="*/ 496 w 504"/>
                <a:gd name="T39" fmla="*/ 0 h 17"/>
                <a:gd name="T40" fmla="*/ 8 w 504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4"/>
                <a:gd name="T64" fmla="*/ 0 h 17"/>
                <a:gd name="T65" fmla="*/ 504 w 504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4" h="17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496" y="17"/>
                  </a:lnTo>
                  <a:lnTo>
                    <a:pt x="498" y="15"/>
                  </a:lnTo>
                  <a:lnTo>
                    <a:pt x="500" y="15"/>
                  </a:lnTo>
                  <a:lnTo>
                    <a:pt x="500" y="13"/>
                  </a:lnTo>
                  <a:lnTo>
                    <a:pt x="502" y="13"/>
                  </a:lnTo>
                  <a:lnTo>
                    <a:pt x="502" y="11"/>
                  </a:lnTo>
                  <a:lnTo>
                    <a:pt x="504" y="9"/>
                  </a:lnTo>
                  <a:lnTo>
                    <a:pt x="502" y="6"/>
                  </a:lnTo>
                  <a:lnTo>
                    <a:pt x="502" y="4"/>
                  </a:lnTo>
                  <a:lnTo>
                    <a:pt x="500" y="2"/>
                  </a:lnTo>
                  <a:lnTo>
                    <a:pt x="500" y="0"/>
                  </a:lnTo>
                  <a:lnTo>
                    <a:pt x="49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2" name="Rectangle 34"/>
            <p:cNvSpPr>
              <a:spLocks noChangeArrowheads="1"/>
            </p:cNvSpPr>
            <p:nvPr/>
          </p:nvSpPr>
          <p:spPr bwMode="auto">
            <a:xfrm>
              <a:off x="1147" y="3058"/>
              <a:ext cx="13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FFFFFF"/>
                  </a:solidFill>
                  <a:latin typeface="CG Times" charset="0"/>
                </a:rPr>
                <a:t>K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4853" name="Freeform 35"/>
            <p:cNvSpPr>
              <a:spLocks/>
            </p:cNvSpPr>
            <p:nvPr/>
          </p:nvSpPr>
          <p:spPr bwMode="auto">
            <a:xfrm>
              <a:off x="1992" y="2515"/>
              <a:ext cx="708" cy="221"/>
            </a:xfrm>
            <a:custGeom>
              <a:avLst/>
              <a:gdLst>
                <a:gd name="T0" fmla="*/ 4 w 708"/>
                <a:gd name="T1" fmla="*/ 203 h 221"/>
                <a:gd name="T2" fmla="*/ 0 w 708"/>
                <a:gd name="T3" fmla="*/ 208 h 221"/>
                <a:gd name="T4" fmla="*/ 0 w 708"/>
                <a:gd name="T5" fmla="*/ 216 h 221"/>
                <a:gd name="T6" fmla="*/ 2 w 708"/>
                <a:gd name="T7" fmla="*/ 218 h 221"/>
                <a:gd name="T8" fmla="*/ 4 w 708"/>
                <a:gd name="T9" fmla="*/ 218 h 221"/>
                <a:gd name="T10" fmla="*/ 6 w 708"/>
                <a:gd name="T11" fmla="*/ 221 h 221"/>
                <a:gd name="T12" fmla="*/ 9 w 708"/>
                <a:gd name="T13" fmla="*/ 221 h 221"/>
                <a:gd name="T14" fmla="*/ 11 w 708"/>
                <a:gd name="T15" fmla="*/ 218 h 221"/>
                <a:gd name="T16" fmla="*/ 702 w 708"/>
                <a:gd name="T17" fmla="*/ 15 h 221"/>
                <a:gd name="T18" fmla="*/ 704 w 708"/>
                <a:gd name="T19" fmla="*/ 15 h 221"/>
                <a:gd name="T20" fmla="*/ 708 w 708"/>
                <a:gd name="T21" fmla="*/ 10 h 221"/>
                <a:gd name="T22" fmla="*/ 708 w 708"/>
                <a:gd name="T23" fmla="*/ 8 h 221"/>
                <a:gd name="T24" fmla="*/ 706 w 708"/>
                <a:gd name="T25" fmla="*/ 4 h 221"/>
                <a:gd name="T26" fmla="*/ 704 w 708"/>
                <a:gd name="T27" fmla="*/ 2 h 221"/>
                <a:gd name="T28" fmla="*/ 704 w 708"/>
                <a:gd name="T29" fmla="*/ 0 h 221"/>
                <a:gd name="T30" fmla="*/ 695 w 708"/>
                <a:gd name="T31" fmla="*/ 0 h 221"/>
                <a:gd name="T32" fmla="*/ 4 w 708"/>
                <a:gd name="T33" fmla="*/ 203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8"/>
                <a:gd name="T52" fmla="*/ 0 h 221"/>
                <a:gd name="T53" fmla="*/ 708 w 708"/>
                <a:gd name="T54" fmla="*/ 221 h 2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8" h="221">
                  <a:moveTo>
                    <a:pt x="4" y="203"/>
                  </a:moveTo>
                  <a:lnTo>
                    <a:pt x="0" y="208"/>
                  </a:lnTo>
                  <a:lnTo>
                    <a:pt x="0" y="216"/>
                  </a:lnTo>
                  <a:lnTo>
                    <a:pt x="2" y="218"/>
                  </a:lnTo>
                  <a:lnTo>
                    <a:pt x="4" y="218"/>
                  </a:lnTo>
                  <a:lnTo>
                    <a:pt x="6" y="221"/>
                  </a:lnTo>
                  <a:lnTo>
                    <a:pt x="9" y="221"/>
                  </a:lnTo>
                  <a:lnTo>
                    <a:pt x="11" y="218"/>
                  </a:lnTo>
                  <a:lnTo>
                    <a:pt x="702" y="15"/>
                  </a:lnTo>
                  <a:lnTo>
                    <a:pt x="704" y="15"/>
                  </a:lnTo>
                  <a:lnTo>
                    <a:pt x="708" y="10"/>
                  </a:lnTo>
                  <a:lnTo>
                    <a:pt x="708" y="8"/>
                  </a:lnTo>
                  <a:lnTo>
                    <a:pt x="706" y="4"/>
                  </a:lnTo>
                  <a:lnTo>
                    <a:pt x="704" y="2"/>
                  </a:lnTo>
                  <a:lnTo>
                    <a:pt x="704" y="0"/>
                  </a:lnTo>
                  <a:lnTo>
                    <a:pt x="695" y="0"/>
                  </a:lnTo>
                  <a:lnTo>
                    <a:pt x="4" y="2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4" name="Freeform 36"/>
            <p:cNvSpPr>
              <a:spLocks/>
            </p:cNvSpPr>
            <p:nvPr/>
          </p:nvSpPr>
          <p:spPr bwMode="auto">
            <a:xfrm>
              <a:off x="2683" y="2190"/>
              <a:ext cx="628" cy="342"/>
            </a:xfrm>
            <a:custGeom>
              <a:avLst/>
              <a:gdLst>
                <a:gd name="T0" fmla="*/ 4 w 628"/>
                <a:gd name="T1" fmla="*/ 325 h 342"/>
                <a:gd name="T2" fmla="*/ 0 w 628"/>
                <a:gd name="T3" fmla="*/ 329 h 342"/>
                <a:gd name="T4" fmla="*/ 0 w 628"/>
                <a:gd name="T5" fmla="*/ 338 h 342"/>
                <a:gd name="T6" fmla="*/ 2 w 628"/>
                <a:gd name="T7" fmla="*/ 338 h 342"/>
                <a:gd name="T8" fmla="*/ 6 w 628"/>
                <a:gd name="T9" fmla="*/ 342 h 342"/>
                <a:gd name="T10" fmla="*/ 11 w 628"/>
                <a:gd name="T11" fmla="*/ 342 h 342"/>
                <a:gd name="T12" fmla="*/ 13 w 628"/>
                <a:gd name="T13" fmla="*/ 340 h 342"/>
                <a:gd name="T14" fmla="*/ 624 w 628"/>
                <a:gd name="T15" fmla="*/ 15 h 342"/>
                <a:gd name="T16" fmla="*/ 626 w 628"/>
                <a:gd name="T17" fmla="*/ 13 h 342"/>
                <a:gd name="T18" fmla="*/ 626 w 628"/>
                <a:gd name="T19" fmla="*/ 10 h 342"/>
                <a:gd name="T20" fmla="*/ 628 w 628"/>
                <a:gd name="T21" fmla="*/ 8 h 342"/>
                <a:gd name="T22" fmla="*/ 628 w 628"/>
                <a:gd name="T23" fmla="*/ 6 h 342"/>
                <a:gd name="T24" fmla="*/ 626 w 628"/>
                <a:gd name="T25" fmla="*/ 4 h 342"/>
                <a:gd name="T26" fmla="*/ 626 w 628"/>
                <a:gd name="T27" fmla="*/ 2 h 342"/>
                <a:gd name="T28" fmla="*/ 624 w 628"/>
                <a:gd name="T29" fmla="*/ 0 h 342"/>
                <a:gd name="T30" fmla="*/ 615 w 628"/>
                <a:gd name="T31" fmla="*/ 0 h 342"/>
                <a:gd name="T32" fmla="*/ 4 w 628"/>
                <a:gd name="T33" fmla="*/ 325 h 3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8"/>
                <a:gd name="T52" fmla="*/ 0 h 342"/>
                <a:gd name="T53" fmla="*/ 628 w 628"/>
                <a:gd name="T54" fmla="*/ 342 h 3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8" h="342">
                  <a:moveTo>
                    <a:pt x="4" y="325"/>
                  </a:moveTo>
                  <a:lnTo>
                    <a:pt x="0" y="329"/>
                  </a:lnTo>
                  <a:lnTo>
                    <a:pt x="0" y="338"/>
                  </a:lnTo>
                  <a:lnTo>
                    <a:pt x="2" y="338"/>
                  </a:lnTo>
                  <a:lnTo>
                    <a:pt x="6" y="342"/>
                  </a:lnTo>
                  <a:lnTo>
                    <a:pt x="11" y="342"/>
                  </a:lnTo>
                  <a:lnTo>
                    <a:pt x="13" y="340"/>
                  </a:lnTo>
                  <a:lnTo>
                    <a:pt x="624" y="15"/>
                  </a:lnTo>
                  <a:lnTo>
                    <a:pt x="626" y="13"/>
                  </a:lnTo>
                  <a:lnTo>
                    <a:pt x="626" y="10"/>
                  </a:lnTo>
                  <a:lnTo>
                    <a:pt x="628" y="8"/>
                  </a:lnTo>
                  <a:lnTo>
                    <a:pt x="628" y="6"/>
                  </a:lnTo>
                  <a:lnTo>
                    <a:pt x="626" y="4"/>
                  </a:lnTo>
                  <a:lnTo>
                    <a:pt x="626" y="2"/>
                  </a:lnTo>
                  <a:lnTo>
                    <a:pt x="624" y="0"/>
                  </a:lnTo>
                  <a:lnTo>
                    <a:pt x="615" y="0"/>
                  </a:lnTo>
                  <a:lnTo>
                    <a:pt x="4" y="3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5" name="Freeform 37"/>
            <p:cNvSpPr>
              <a:spLocks/>
            </p:cNvSpPr>
            <p:nvPr/>
          </p:nvSpPr>
          <p:spPr bwMode="auto">
            <a:xfrm>
              <a:off x="3294" y="1620"/>
              <a:ext cx="667" cy="587"/>
            </a:xfrm>
            <a:custGeom>
              <a:avLst/>
              <a:gdLst>
                <a:gd name="T0" fmla="*/ 2 w 667"/>
                <a:gd name="T1" fmla="*/ 572 h 587"/>
                <a:gd name="T2" fmla="*/ 0 w 667"/>
                <a:gd name="T3" fmla="*/ 572 h 587"/>
                <a:gd name="T4" fmla="*/ 0 w 667"/>
                <a:gd name="T5" fmla="*/ 580 h 587"/>
                <a:gd name="T6" fmla="*/ 2 w 667"/>
                <a:gd name="T7" fmla="*/ 583 h 587"/>
                <a:gd name="T8" fmla="*/ 2 w 667"/>
                <a:gd name="T9" fmla="*/ 585 h 587"/>
                <a:gd name="T10" fmla="*/ 4 w 667"/>
                <a:gd name="T11" fmla="*/ 585 h 587"/>
                <a:gd name="T12" fmla="*/ 6 w 667"/>
                <a:gd name="T13" fmla="*/ 587 h 587"/>
                <a:gd name="T14" fmla="*/ 8 w 667"/>
                <a:gd name="T15" fmla="*/ 587 h 587"/>
                <a:gd name="T16" fmla="*/ 10 w 667"/>
                <a:gd name="T17" fmla="*/ 585 h 587"/>
                <a:gd name="T18" fmla="*/ 13 w 667"/>
                <a:gd name="T19" fmla="*/ 585 h 587"/>
                <a:gd name="T20" fmla="*/ 662 w 667"/>
                <a:gd name="T21" fmla="*/ 15 h 587"/>
                <a:gd name="T22" fmla="*/ 665 w 667"/>
                <a:gd name="T23" fmla="*/ 13 h 587"/>
                <a:gd name="T24" fmla="*/ 665 w 667"/>
                <a:gd name="T25" fmla="*/ 11 h 587"/>
                <a:gd name="T26" fmla="*/ 667 w 667"/>
                <a:gd name="T27" fmla="*/ 8 h 587"/>
                <a:gd name="T28" fmla="*/ 667 w 667"/>
                <a:gd name="T29" fmla="*/ 6 h 587"/>
                <a:gd name="T30" fmla="*/ 665 w 667"/>
                <a:gd name="T31" fmla="*/ 4 h 587"/>
                <a:gd name="T32" fmla="*/ 665 w 667"/>
                <a:gd name="T33" fmla="*/ 2 h 587"/>
                <a:gd name="T34" fmla="*/ 662 w 667"/>
                <a:gd name="T35" fmla="*/ 0 h 587"/>
                <a:gd name="T36" fmla="*/ 654 w 667"/>
                <a:gd name="T37" fmla="*/ 0 h 587"/>
                <a:gd name="T38" fmla="*/ 652 w 667"/>
                <a:gd name="T39" fmla="*/ 2 h 587"/>
                <a:gd name="T40" fmla="*/ 2 w 667"/>
                <a:gd name="T41" fmla="*/ 572 h 5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7"/>
                <a:gd name="T64" fmla="*/ 0 h 587"/>
                <a:gd name="T65" fmla="*/ 667 w 667"/>
                <a:gd name="T66" fmla="*/ 587 h 5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7" h="587">
                  <a:moveTo>
                    <a:pt x="2" y="572"/>
                  </a:moveTo>
                  <a:lnTo>
                    <a:pt x="0" y="572"/>
                  </a:lnTo>
                  <a:lnTo>
                    <a:pt x="0" y="580"/>
                  </a:lnTo>
                  <a:lnTo>
                    <a:pt x="2" y="583"/>
                  </a:lnTo>
                  <a:lnTo>
                    <a:pt x="2" y="585"/>
                  </a:lnTo>
                  <a:lnTo>
                    <a:pt x="4" y="585"/>
                  </a:lnTo>
                  <a:lnTo>
                    <a:pt x="6" y="587"/>
                  </a:lnTo>
                  <a:lnTo>
                    <a:pt x="8" y="587"/>
                  </a:lnTo>
                  <a:lnTo>
                    <a:pt x="10" y="585"/>
                  </a:lnTo>
                  <a:lnTo>
                    <a:pt x="13" y="585"/>
                  </a:lnTo>
                  <a:lnTo>
                    <a:pt x="662" y="15"/>
                  </a:lnTo>
                  <a:lnTo>
                    <a:pt x="665" y="13"/>
                  </a:lnTo>
                  <a:lnTo>
                    <a:pt x="665" y="11"/>
                  </a:lnTo>
                  <a:lnTo>
                    <a:pt x="667" y="8"/>
                  </a:lnTo>
                  <a:lnTo>
                    <a:pt x="667" y="6"/>
                  </a:lnTo>
                  <a:lnTo>
                    <a:pt x="665" y="4"/>
                  </a:lnTo>
                  <a:lnTo>
                    <a:pt x="665" y="2"/>
                  </a:lnTo>
                  <a:lnTo>
                    <a:pt x="662" y="0"/>
                  </a:lnTo>
                  <a:lnTo>
                    <a:pt x="654" y="0"/>
                  </a:lnTo>
                  <a:lnTo>
                    <a:pt x="652" y="2"/>
                  </a:lnTo>
                  <a:lnTo>
                    <a:pt x="2" y="5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6" name="Freeform 38"/>
            <p:cNvSpPr>
              <a:spLocks/>
            </p:cNvSpPr>
            <p:nvPr/>
          </p:nvSpPr>
          <p:spPr bwMode="auto">
            <a:xfrm>
              <a:off x="3943" y="1212"/>
              <a:ext cx="667" cy="425"/>
            </a:xfrm>
            <a:custGeom>
              <a:avLst/>
              <a:gdLst>
                <a:gd name="T0" fmla="*/ 3 w 667"/>
                <a:gd name="T1" fmla="*/ 408 h 425"/>
                <a:gd name="T2" fmla="*/ 3 w 667"/>
                <a:gd name="T3" fmla="*/ 410 h 425"/>
                <a:gd name="T4" fmla="*/ 0 w 667"/>
                <a:gd name="T5" fmla="*/ 412 h 425"/>
                <a:gd name="T6" fmla="*/ 0 w 667"/>
                <a:gd name="T7" fmla="*/ 421 h 425"/>
                <a:gd name="T8" fmla="*/ 3 w 667"/>
                <a:gd name="T9" fmla="*/ 423 h 425"/>
                <a:gd name="T10" fmla="*/ 5 w 667"/>
                <a:gd name="T11" fmla="*/ 423 h 425"/>
                <a:gd name="T12" fmla="*/ 7 w 667"/>
                <a:gd name="T13" fmla="*/ 425 h 425"/>
                <a:gd name="T14" fmla="*/ 9 w 667"/>
                <a:gd name="T15" fmla="*/ 425 h 425"/>
                <a:gd name="T16" fmla="*/ 11 w 667"/>
                <a:gd name="T17" fmla="*/ 423 h 425"/>
                <a:gd name="T18" fmla="*/ 13 w 667"/>
                <a:gd name="T19" fmla="*/ 423 h 425"/>
                <a:gd name="T20" fmla="*/ 663 w 667"/>
                <a:gd name="T21" fmla="*/ 16 h 425"/>
                <a:gd name="T22" fmla="*/ 665 w 667"/>
                <a:gd name="T23" fmla="*/ 13 h 425"/>
                <a:gd name="T24" fmla="*/ 665 w 667"/>
                <a:gd name="T25" fmla="*/ 11 h 425"/>
                <a:gd name="T26" fmla="*/ 667 w 667"/>
                <a:gd name="T27" fmla="*/ 11 h 425"/>
                <a:gd name="T28" fmla="*/ 667 w 667"/>
                <a:gd name="T29" fmla="*/ 7 h 425"/>
                <a:gd name="T30" fmla="*/ 665 w 667"/>
                <a:gd name="T31" fmla="*/ 5 h 425"/>
                <a:gd name="T32" fmla="*/ 665 w 667"/>
                <a:gd name="T33" fmla="*/ 3 h 425"/>
                <a:gd name="T34" fmla="*/ 663 w 667"/>
                <a:gd name="T35" fmla="*/ 3 h 425"/>
                <a:gd name="T36" fmla="*/ 661 w 667"/>
                <a:gd name="T37" fmla="*/ 0 h 425"/>
                <a:gd name="T38" fmla="*/ 652 w 667"/>
                <a:gd name="T39" fmla="*/ 0 h 425"/>
                <a:gd name="T40" fmla="*/ 3 w 667"/>
                <a:gd name="T41" fmla="*/ 408 h 4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7"/>
                <a:gd name="T64" fmla="*/ 0 h 425"/>
                <a:gd name="T65" fmla="*/ 667 w 667"/>
                <a:gd name="T66" fmla="*/ 425 h 4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7" h="425">
                  <a:moveTo>
                    <a:pt x="3" y="408"/>
                  </a:moveTo>
                  <a:lnTo>
                    <a:pt x="3" y="410"/>
                  </a:lnTo>
                  <a:lnTo>
                    <a:pt x="0" y="412"/>
                  </a:lnTo>
                  <a:lnTo>
                    <a:pt x="0" y="421"/>
                  </a:lnTo>
                  <a:lnTo>
                    <a:pt x="3" y="423"/>
                  </a:lnTo>
                  <a:lnTo>
                    <a:pt x="5" y="423"/>
                  </a:lnTo>
                  <a:lnTo>
                    <a:pt x="7" y="425"/>
                  </a:lnTo>
                  <a:lnTo>
                    <a:pt x="9" y="425"/>
                  </a:lnTo>
                  <a:lnTo>
                    <a:pt x="11" y="423"/>
                  </a:lnTo>
                  <a:lnTo>
                    <a:pt x="13" y="423"/>
                  </a:lnTo>
                  <a:lnTo>
                    <a:pt x="663" y="16"/>
                  </a:lnTo>
                  <a:lnTo>
                    <a:pt x="665" y="13"/>
                  </a:lnTo>
                  <a:lnTo>
                    <a:pt x="665" y="11"/>
                  </a:lnTo>
                  <a:lnTo>
                    <a:pt x="667" y="11"/>
                  </a:lnTo>
                  <a:lnTo>
                    <a:pt x="667" y="7"/>
                  </a:lnTo>
                  <a:lnTo>
                    <a:pt x="665" y="5"/>
                  </a:lnTo>
                  <a:lnTo>
                    <a:pt x="665" y="3"/>
                  </a:lnTo>
                  <a:lnTo>
                    <a:pt x="663" y="3"/>
                  </a:lnTo>
                  <a:lnTo>
                    <a:pt x="661" y="0"/>
                  </a:lnTo>
                  <a:lnTo>
                    <a:pt x="652" y="0"/>
                  </a:lnTo>
                  <a:lnTo>
                    <a:pt x="3" y="4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7" name="Freeform 39"/>
            <p:cNvSpPr>
              <a:spLocks/>
            </p:cNvSpPr>
            <p:nvPr/>
          </p:nvSpPr>
          <p:spPr bwMode="auto">
            <a:xfrm>
              <a:off x="1992" y="2798"/>
              <a:ext cx="708" cy="180"/>
            </a:xfrm>
            <a:custGeom>
              <a:avLst/>
              <a:gdLst>
                <a:gd name="T0" fmla="*/ 6 w 708"/>
                <a:gd name="T1" fmla="*/ 163 h 180"/>
                <a:gd name="T2" fmla="*/ 4 w 708"/>
                <a:gd name="T3" fmla="*/ 163 h 180"/>
                <a:gd name="T4" fmla="*/ 0 w 708"/>
                <a:gd name="T5" fmla="*/ 167 h 180"/>
                <a:gd name="T6" fmla="*/ 0 w 708"/>
                <a:gd name="T7" fmla="*/ 176 h 180"/>
                <a:gd name="T8" fmla="*/ 2 w 708"/>
                <a:gd name="T9" fmla="*/ 176 h 180"/>
                <a:gd name="T10" fmla="*/ 6 w 708"/>
                <a:gd name="T11" fmla="*/ 180 h 180"/>
                <a:gd name="T12" fmla="*/ 11 w 708"/>
                <a:gd name="T13" fmla="*/ 180 h 180"/>
                <a:gd name="T14" fmla="*/ 702 w 708"/>
                <a:gd name="T15" fmla="*/ 18 h 180"/>
                <a:gd name="T16" fmla="*/ 706 w 708"/>
                <a:gd name="T17" fmla="*/ 13 h 180"/>
                <a:gd name="T18" fmla="*/ 706 w 708"/>
                <a:gd name="T19" fmla="*/ 11 h 180"/>
                <a:gd name="T20" fmla="*/ 708 w 708"/>
                <a:gd name="T21" fmla="*/ 9 h 180"/>
                <a:gd name="T22" fmla="*/ 708 w 708"/>
                <a:gd name="T23" fmla="*/ 7 h 180"/>
                <a:gd name="T24" fmla="*/ 706 w 708"/>
                <a:gd name="T25" fmla="*/ 5 h 180"/>
                <a:gd name="T26" fmla="*/ 706 w 708"/>
                <a:gd name="T27" fmla="*/ 3 h 180"/>
                <a:gd name="T28" fmla="*/ 704 w 708"/>
                <a:gd name="T29" fmla="*/ 0 h 180"/>
                <a:gd name="T30" fmla="*/ 697 w 708"/>
                <a:gd name="T31" fmla="*/ 0 h 180"/>
                <a:gd name="T32" fmla="*/ 6 w 708"/>
                <a:gd name="T33" fmla="*/ 163 h 1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8"/>
                <a:gd name="T52" fmla="*/ 0 h 180"/>
                <a:gd name="T53" fmla="*/ 708 w 708"/>
                <a:gd name="T54" fmla="*/ 180 h 1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8" h="180">
                  <a:moveTo>
                    <a:pt x="6" y="163"/>
                  </a:moveTo>
                  <a:lnTo>
                    <a:pt x="4" y="163"/>
                  </a:lnTo>
                  <a:lnTo>
                    <a:pt x="0" y="167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6" y="180"/>
                  </a:lnTo>
                  <a:lnTo>
                    <a:pt x="11" y="180"/>
                  </a:lnTo>
                  <a:lnTo>
                    <a:pt x="702" y="18"/>
                  </a:lnTo>
                  <a:lnTo>
                    <a:pt x="706" y="13"/>
                  </a:lnTo>
                  <a:lnTo>
                    <a:pt x="706" y="11"/>
                  </a:lnTo>
                  <a:lnTo>
                    <a:pt x="708" y="9"/>
                  </a:lnTo>
                  <a:lnTo>
                    <a:pt x="708" y="7"/>
                  </a:lnTo>
                  <a:lnTo>
                    <a:pt x="706" y="5"/>
                  </a:lnTo>
                  <a:lnTo>
                    <a:pt x="706" y="3"/>
                  </a:lnTo>
                  <a:lnTo>
                    <a:pt x="704" y="0"/>
                  </a:lnTo>
                  <a:lnTo>
                    <a:pt x="697" y="0"/>
                  </a:lnTo>
                  <a:lnTo>
                    <a:pt x="6" y="16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8" name="Freeform 40"/>
            <p:cNvSpPr>
              <a:spLocks/>
            </p:cNvSpPr>
            <p:nvPr/>
          </p:nvSpPr>
          <p:spPr bwMode="auto">
            <a:xfrm>
              <a:off x="2683" y="2636"/>
              <a:ext cx="628" cy="180"/>
            </a:xfrm>
            <a:custGeom>
              <a:avLst/>
              <a:gdLst>
                <a:gd name="T0" fmla="*/ 6 w 628"/>
                <a:gd name="T1" fmla="*/ 162 h 180"/>
                <a:gd name="T2" fmla="*/ 4 w 628"/>
                <a:gd name="T3" fmla="*/ 162 h 180"/>
                <a:gd name="T4" fmla="*/ 0 w 628"/>
                <a:gd name="T5" fmla="*/ 167 h 180"/>
                <a:gd name="T6" fmla="*/ 0 w 628"/>
                <a:gd name="T7" fmla="*/ 175 h 180"/>
                <a:gd name="T8" fmla="*/ 2 w 628"/>
                <a:gd name="T9" fmla="*/ 175 h 180"/>
                <a:gd name="T10" fmla="*/ 4 w 628"/>
                <a:gd name="T11" fmla="*/ 178 h 180"/>
                <a:gd name="T12" fmla="*/ 6 w 628"/>
                <a:gd name="T13" fmla="*/ 178 h 180"/>
                <a:gd name="T14" fmla="*/ 9 w 628"/>
                <a:gd name="T15" fmla="*/ 180 h 180"/>
                <a:gd name="T16" fmla="*/ 11 w 628"/>
                <a:gd name="T17" fmla="*/ 178 h 180"/>
                <a:gd name="T18" fmla="*/ 621 w 628"/>
                <a:gd name="T19" fmla="*/ 15 h 180"/>
                <a:gd name="T20" fmla="*/ 624 w 628"/>
                <a:gd name="T21" fmla="*/ 15 h 180"/>
                <a:gd name="T22" fmla="*/ 624 w 628"/>
                <a:gd name="T23" fmla="*/ 13 h 180"/>
                <a:gd name="T24" fmla="*/ 626 w 628"/>
                <a:gd name="T25" fmla="*/ 13 h 180"/>
                <a:gd name="T26" fmla="*/ 626 w 628"/>
                <a:gd name="T27" fmla="*/ 11 h 180"/>
                <a:gd name="T28" fmla="*/ 628 w 628"/>
                <a:gd name="T29" fmla="*/ 9 h 180"/>
                <a:gd name="T30" fmla="*/ 626 w 628"/>
                <a:gd name="T31" fmla="*/ 6 h 180"/>
                <a:gd name="T32" fmla="*/ 626 w 628"/>
                <a:gd name="T33" fmla="*/ 4 h 180"/>
                <a:gd name="T34" fmla="*/ 624 w 628"/>
                <a:gd name="T35" fmla="*/ 2 h 180"/>
                <a:gd name="T36" fmla="*/ 624 w 628"/>
                <a:gd name="T37" fmla="*/ 0 h 180"/>
                <a:gd name="T38" fmla="*/ 617 w 628"/>
                <a:gd name="T39" fmla="*/ 0 h 180"/>
                <a:gd name="T40" fmla="*/ 6 w 628"/>
                <a:gd name="T41" fmla="*/ 162 h 1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8"/>
                <a:gd name="T64" fmla="*/ 0 h 180"/>
                <a:gd name="T65" fmla="*/ 628 w 628"/>
                <a:gd name="T66" fmla="*/ 180 h 1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8" h="180">
                  <a:moveTo>
                    <a:pt x="6" y="162"/>
                  </a:moveTo>
                  <a:lnTo>
                    <a:pt x="4" y="162"/>
                  </a:lnTo>
                  <a:lnTo>
                    <a:pt x="0" y="167"/>
                  </a:lnTo>
                  <a:lnTo>
                    <a:pt x="0" y="175"/>
                  </a:lnTo>
                  <a:lnTo>
                    <a:pt x="2" y="175"/>
                  </a:lnTo>
                  <a:lnTo>
                    <a:pt x="4" y="178"/>
                  </a:lnTo>
                  <a:lnTo>
                    <a:pt x="6" y="178"/>
                  </a:lnTo>
                  <a:lnTo>
                    <a:pt x="9" y="180"/>
                  </a:lnTo>
                  <a:lnTo>
                    <a:pt x="11" y="178"/>
                  </a:lnTo>
                  <a:lnTo>
                    <a:pt x="621" y="15"/>
                  </a:lnTo>
                  <a:lnTo>
                    <a:pt x="624" y="15"/>
                  </a:lnTo>
                  <a:lnTo>
                    <a:pt x="624" y="13"/>
                  </a:lnTo>
                  <a:lnTo>
                    <a:pt x="626" y="13"/>
                  </a:lnTo>
                  <a:lnTo>
                    <a:pt x="626" y="11"/>
                  </a:lnTo>
                  <a:lnTo>
                    <a:pt x="628" y="9"/>
                  </a:lnTo>
                  <a:lnTo>
                    <a:pt x="626" y="6"/>
                  </a:lnTo>
                  <a:lnTo>
                    <a:pt x="626" y="4"/>
                  </a:lnTo>
                  <a:lnTo>
                    <a:pt x="624" y="2"/>
                  </a:lnTo>
                  <a:lnTo>
                    <a:pt x="624" y="0"/>
                  </a:lnTo>
                  <a:lnTo>
                    <a:pt x="617" y="0"/>
                  </a:lnTo>
                  <a:lnTo>
                    <a:pt x="6" y="16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9" name="Freeform 41"/>
            <p:cNvSpPr>
              <a:spLocks/>
            </p:cNvSpPr>
            <p:nvPr/>
          </p:nvSpPr>
          <p:spPr bwMode="auto">
            <a:xfrm>
              <a:off x="3294" y="2432"/>
              <a:ext cx="667" cy="221"/>
            </a:xfrm>
            <a:custGeom>
              <a:avLst/>
              <a:gdLst>
                <a:gd name="T0" fmla="*/ 4 w 667"/>
                <a:gd name="T1" fmla="*/ 204 h 221"/>
                <a:gd name="T2" fmla="*/ 2 w 667"/>
                <a:gd name="T3" fmla="*/ 204 h 221"/>
                <a:gd name="T4" fmla="*/ 2 w 667"/>
                <a:gd name="T5" fmla="*/ 206 h 221"/>
                <a:gd name="T6" fmla="*/ 0 w 667"/>
                <a:gd name="T7" fmla="*/ 208 h 221"/>
                <a:gd name="T8" fmla="*/ 0 w 667"/>
                <a:gd name="T9" fmla="*/ 217 h 221"/>
                <a:gd name="T10" fmla="*/ 2 w 667"/>
                <a:gd name="T11" fmla="*/ 219 h 221"/>
                <a:gd name="T12" fmla="*/ 4 w 667"/>
                <a:gd name="T13" fmla="*/ 219 h 221"/>
                <a:gd name="T14" fmla="*/ 6 w 667"/>
                <a:gd name="T15" fmla="*/ 221 h 221"/>
                <a:gd name="T16" fmla="*/ 8 w 667"/>
                <a:gd name="T17" fmla="*/ 221 h 221"/>
                <a:gd name="T18" fmla="*/ 10 w 667"/>
                <a:gd name="T19" fmla="*/ 219 h 221"/>
                <a:gd name="T20" fmla="*/ 660 w 667"/>
                <a:gd name="T21" fmla="*/ 15 h 221"/>
                <a:gd name="T22" fmla="*/ 662 w 667"/>
                <a:gd name="T23" fmla="*/ 15 h 221"/>
                <a:gd name="T24" fmla="*/ 665 w 667"/>
                <a:gd name="T25" fmla="*/ 13 h 221"/>
                <a:gd name="T26" fmla="*/ 665 w 667"/>
                <a:gd name="T27" fmla="*/ 11 h 221"/>
                <a:gd name="T28" fmla="*/ 667 w 667"/>
                <a:gd name="T29" fmla="*/ 9 h 221"/>
                <a:gd name="T30" fmla="*/ 667 w 667"/>
                <a:gd name="T31" fmla="*/ 7 h 221"/>
                <a:gd name="T32" fmla="*/ 665 w 667"/>
                <a:gd name="T33" fmla="*/ 5 h 221"/>
                <a:gd name="T34" fmla="*/ 665 w 667"/>
                <a:gd name="T35" fmla="*/ 2 h 221"/>
                <a:gd name="T36" fmla="*/ 662 w 667"/>
                <a:gd name="T37" fmla="*/ 2 h 221"/>
                <a:gd name="T38" fmla="*/ 660 w 667"/>
                <a:gd name="T39" fmla="*/ 0 h 221"/>
                <a:gd name="T40" fmla="*/ 654 w 667"/>
                <a:gd name="T41" fmla="*/ 0 h 221"/>
                <a:gd name="T42" fmla="*/ 4 w 667"/>
                <a:gd name="T43" fmla="*/ 204 h 2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67"/>
                <a:gd name="T67" fmla="*/ 0 h 221"/>
                <a:gd name="T68" fmla="*/ 667 w 667"/>
                <a:gd name="T69" fmla="*/ 221 h 22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67" h="221">
                  <a:moveTo>
                    <a:pt x="4" y="204"/>
                  </a:moveTo>
                  <a:lnTo>
                    <a:pt x="2" y="204"/>
                  </a:lnTo>
                  <a:lnTo>
                    <a:pt x="2" y="206"/>
                  </a:lnTo>
                  <a:lnTo>
                    <a:pt x="0" y="208"/>
                  </a:lnTo>
                  <a:lnTo>
                    <a:pt x="0" y="217"/>
                  </a:lnTo>
                  <a:lnTo>
                    <a:pt x="2" y="219"/>
                  </a:lnTo>
                  <a:lnTo>
                    <a:pt x="4" y="219"/>
                  </a:lnTo>
                  <a:lnTo>
                    <a:pt x="6" y="221"/>
                  </a:lnTo>
                  <a:lnTo>
                    <a:pt x="8" y="221"/>
                  </a:lnTo>
                  <a:lnTo>
                    <a:pt x="10" y="219"/>
                  </a:lnTo>
                  <a:lnTo>
                    <a:pt x="660" y="15"/>
                  </a:lnTo>
                  <a:lnTo>
                    <a:pt x="662" y="15"/>
                  </a:lnTo>
                  <a:lnTo>
                    <a:pt x="665" y="13"/>
                  </a:lnTo>
                  <a:lnTo>
                    <a:pt x="665" y="11"/>
                  </a:lnTo>
                  <a:lnTo>
                    <a:pt x="667" y="9"/>
                  </a:lnTo>
                  <a:lnTo>
                    <a:pt x="667" y="7"/>
                  </a:lnTo>
                  <a:lnTo>
                    <a:pt x="665" y="5"/>
                  </a:lnTo>
                  <a:lnTo>
                    <a:pt x="665" y="2"/>
                  </a:lnTo>
                  <a:lnTo>
                    <a:pt x="662" y="2"/>
                  </a:lnTo>
                  <a:lnTo>
                    <a:pt x="660" y="0"/>
                  </a:lnTo>
                  <a:lnTo>
                    <a:pt x="654" y="0"/>
                  </a:lnTo>
                  <a:lnTo>
                    <a:pt x="4" y="20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0" name="Freeform 42"/>
            <p:cNvSpPr>
              <a:spLocks/>
            </p:cNvSpPr>
            <p:nvPr/>
          </p:nvSpPr>
          <p:spPr bwMode="auto">
            <a:xfrm>
              <a:off x="3943" y="2352"/>
              <a:ext cx="667" cy="98"/>
            </a:xfrm>
            <a:custGeom>
              <a:avLst/>
              <a:gdLst>
                <a:gd name="T0" fmla="*/ 7 w 667"/>
                <a:gd name="T1" fmla="*/ 80 h 98"/>
                <a:gd name="T2" fmla="*/ 3 w 667"/>
                <a:gd name="T3" fmla="*/ 80 h 98"/>
                <a:gd name="T4" fmla="*/ 0 w 667"/>
                <a:gd name="T5" fmla="*/ 82 h 98"/>
                <a:gd name="T6" fmla="*/ 0 w 667"/>
                <a:gd name="T7" fmla="*/ 93 h 98"/>
                <a:gd name="T8" fmla="*/ 3 w 667"/>
                <a:gd name="T9" fmla="*/ 95 h 98"/>
                <a:gd name="T10" fmla="*/ 5 w 667"/>
                <a:gd name="T11" fmla="*/ 95 h 98"/>
                <a:gd name="T12" fmla="*/ 7 w 667"/>
                <a:gd name="T13" fmla="*/ 98 h 98"/>
                <a:gd name="T14" fmla="*/ 9 w 667"/>
                <a:gd name="T15" fmla="*/ 98 h 98"/>
                <a:gd name="T16" fmla="*/ 659 w 667"/>
                <a:gd name="T17" fmla="*/ 17 h 98"/>
                <a:gd name="T18" fmla="*/ 661 w 667"/>
                <a:gd name="T19" fmla="*/ 15 h 98"/>
                <a:gd name="T20" fmla="*/ 663 w 667"/>
                <a:gd name="T21" fmla="*/ 15 h 98"/>
                <a:gd name="T22" fmla="*/ 665 w 667"/>
                <a:gd name="T23" fmla="*/ 13 h 98"/>
                <a:gd name="T24" fmla="*/ 665 w 667"/>
                <a:gd name="T25" fmla="*/ 11 h 98"/>
                <a:gd name="T26" fmla="*/ 667 w 667"/>
                <a:gd name="T27" fmla="*/ 9 h 98"/>
                <a:gd name="T28" fmla="*/ 667 w 667"/>
                <a:gd name="T29" fmla="*/ 7 h 98"/>
                <a:gd name="T30" fmla="*/ 665 w 667"/>
                <a:gd name="T31" fmla="*/ 4 h 98"/>
                <a:gd name="T32" fmla="*/ 665 w 667"/>
                <a:gd name="T33" fmla="*/ 2 h 98"/>
                <a:gd name="T34" fmla="*/ 663 w 667"/>
                <a:gd name="T35" fmla="*/ 0 h 98"/>
                <a:gd name="T36" fmla="*/ 657 w 667"/>
                <a:gd name="T37" fmla="*/ 0 h 98"/>
                <a:gd name="T38" fmla="*/ 7 w 667"/>
                <a:gd name="T39" fmla="*/ 80 h 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67"/>
                <a:gd name="T61" fmla="*/ 0 h 98"/>
                <a:gd name="T62" fmla="*/ 667 w 667"/>
                <a:gd name="T63" fmla="*/ 98 h 9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67" h="98">
                  <a:moveTo>
                    <a:pt x="7" y="80"/>
                  </a:moveTo>
                  <a:lnTo>
                    <a:pt x="3" y="80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3" y="95"/>
                  </a:lnTo>
                  <a:lnTo>
                    <a:pt x="5" y="95"/>
                  </a:lnTo>
                  <a:lnTo>
                    <a:pt x="7" y="98"/>
                  </a:lnTo>
                  <a:lnTo>
                    <a:pt x="9" y="98"/>
                  </a:lnTo>
                  <a:lnTo>
                    <a:pt x="659" y="17"/>
                  </a:lnTo>
                  <a:lnTo>
                    <a:pt x="661" y="15"/>
                  </a:lnTo>
                  <a:lnTo>
                    <a:pt x="663" y="15"/>
                  </a:lnTo>
                  <a:lnTo>
                    <a:pt x="665" y="13"/>
                  </a:lnTo>
                  <a:lnTo>
                    <a:pt x="665" y="11"/>
                  </a:lnTo>
                  <a:lnTo>
                    <a:pt x="667" y="9"/>
                  </a:lnTo>
                  <a:lnTo>
                    <a:pt x="667" y="7"/>
                  </a:lnTo>
                  <a:lnTo>
                    <a:pt x="665" y="4"/>
                  </a:lnTo>
                  <a:lnTo>
                    <a:pt x="665" y="2"/>
                  </a:lnTo>
                  <a:lnTo>
                    <a:pt x="663" y="0"/>
                  </a:lnTo>
                  <a:lnTo>
                    <a:pt x="657" y="0"/>
                  </a:lnTo>
                  <a:lnTo>
                    <a:pt x="7" y="8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1" name="Freeform 43"/>
            <p:cNvSpPr>
              <a:spLocks/>
            </p:cNvSpPr>
            <p:nvPr/>
          </p:nvSpPr>
          <p:spPr bwMode="auto">
            <a:xfrm>
              <a:off x="4435" y="2885"/>
              <a:ext cx="9" cy="9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0 h 9"/>
                <a:gd name="T4" fmla="*/ 0 w 9"/>
                <a:gd name="T5" fmla="*/ 7 h 9"/>
                <a:gd name="T6" fmla="*/ 2 w 9"/>
                <a:gd name="T7" fmla="*/ 7 h 9"/>
                <a:gd name="T8" fmla="*/ 2 w 9"/>
                <a:gd name="T9" fmla="*/ 9 h 9"/>
                <a:gd name="T10" fmla="*/ 4 w 9"/>
                <a:gd name="T11" fmla="*/ 9 h 9"/>
                <a:gd name="T12" fmla="*/ 9 w 9"/>
                <a:gd name="T13" fmla="*/ 4 h 9"/>
                <a:gd name="T14" fmla="*/ 9 w 9"/>
                <a:gd name="T15" fmla="*/ 2 h 9"/>
                <a:gd name="T16" fmla="*/ 7 w 9"/>
                <a:gd name="T17" fmla="*/ 2 h 9"/>
                <a:gd name="T18" fmla="*/ 7 w 9"/>
                <a:gd name="T19" fmla="*/ 0 h 9"/>
                <a:gd name="T20" fmla="*/ 4 w 9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9"/>
                <a:gd name="T35" fmla="*/ 9 w 9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9">
                  <a:moveTo>
                    <a:pt x="4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4" y="9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2" name="Freeform 44"/>
            <p:cNvSpPr>
              <a:spLocks/>
            </p:cNvSpPr>
            <p:nvPr/>
          </p:nvSpPr>
          <p:spPr bwMode="auto">
            <a:xfrm>
              <a:off x="4422" y="2896"/>
              <a:ext cx="9" cy="9"/>
            </a:xfrm>
            <a:custGeom>
              <a:avLst/>
              <a:gdLst>
                <a:gd name="T0" fmla="*/ 4 w 9"/>
                <a:gd name="T1" fmla="*/ 0 h 9"/>
                <a:gd name="T2" fmla="*/ 2 w 9"/>
                <a:gd name="T3" fmla="*/ 0 h 9"/>
                <a:gd name="T4" fmla="*/ 2 w 9"/>
                <a:gd name="T5" fmla="*/ 2 h 9"/>
                <a:gd name="T6" fmla="*/ 0 w 9"/>
                <a:gd name="T7" fmla="*/ 2 h 9"/>
                <a:gd name="T8" fmla="*/ 0 w 9"/>
                <a:gd name="T9" fmla="*/ 9 h 9"/>
                <a:gd name="T10" fmla="*/ 7 w 9"/>
                <a:gd name="T11" fmla="*/ 9 h 9"/>
                <a:gd name="T12" fmla="*/ 9 w 9"/>
                <a:gd name="T13" fmla="*/ 6 h 9"/>
                <a:gd name="T14" fmla="*/ 9 w 9"/>
                <a:gd name="T15" fmla="*/ 2 h 9"/>
                <a:gd name="T16" fmla="*/ 7 w 9"/>
                <a:gd name="T17" fmla="*/ 2 h 9"/>
                <a:gd name="T18" fmla="*/ 4 w 9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9"/>
                <a:gd name="T32" fmla="*/ 9 w 9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9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9"/>
                  </a:lnTo>
                  <a:lnTo>
                    <a:pt x="7" y="9"/>
                  </a:lnTo>
                  <a:lnTo>
                    <a:pt x="9" y="6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3" name="Freeform 45"/>
            <p:cNvSpPr>
              <a:spLocks/>
            </p:cNvSpPr>
            <p:nvPr/>
          </p:nvSpPr>
          <p:spPr bwMode="auto">
            <a:xfrm>
              <a:off x="4409" y="2909"/>
              <a:ext cx="9" cy="9"/>
            </a:xfrm>
            <a:custGeom>
              <a:avLst/>
              <a:gdLst>
                <a:gd name="T0" fmla="*/ 4 w 9"/>
                <a:gd name="T1" fmla="*/ 0 h 9"/>
                <a:gd name="T2" fmla="*/ 2 w 9"/>
                <a:gd name="T3" fmla="*/ 0 h 9"/>
                <a:gd name="T4" fmla="*/ 2 w 9"/>
                <a:gd name="T5" fmla="*/ 2 h 9"/>
                <a:gd name="T6" fmla="*/ 0 w 9"/>
                <a:gd name="T7" fmla="*/ 2 h 9"/>
                <a:gd name="T8" fmla="*/ 0 w 9"/>
                <a:gd name="T9" fmla="*/ 6 h 9"/>
                <a:gd name="T10" fmla="*/ 2 w 9"/>
                <a:gd name="T11" fmla="*/ 9 h 9"/>
                <a:gd name="T12" fmla="*/ 9 w 9"/>
                <a:gd name="T13" fmla="*/ 9 h 9"/>
                <a:gd name="T14" fmla="*/ 9 w 9"/>
                <a:gd name="T15" fmla="*/ 2 h 9"/>
                <a:gd name="T16" fmla="*/ 7 w 9"/>
                <a:gd name="T17" fmla="*/ 0 h 9"/>
                <a:gd name="T18" fmla="*/ 4 w 9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9"/>
                <a:gd name="T32" fmla="*/ 9 w 9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9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4" name="Freeform 46"/>
            <p:cNvSpPr>
              <a:spLocks/>
            </p:cNvSpPr>
            <p:nvPr/>
          </p:nvSpPr>
          <p:spPr bwMode="auto">
            <a:xfrm>
              <a:off x="4396" y="2922"/>
              <a:ext cx="9" cy="9"/>
            </a:xfrm>
            <a:custGeom>
              <a:avLst/>
              <a:gdLst>
                <a:gd name="T0" fmla="*/ 4 w 9"/>
                <a:gd name="T1" fmla="*/ 0 h 9"/>
                <a:gd name="T2" fmla="*/ 2 w 9"/>
                <a:gd name="T3" fmla="*/ 0 h 9"/>
                <a:gd name="T4" fmla="*/ 2 w 9"/>
                <a:gd name="T5" fmla="*/ 2 h 9"/>
                <a:gd name="T6" fmla="*/ 0 w 9"/>
                <a:gd name="T7" fmla="*/ 2 h 9"/>
                <a:gd name="T8" fmla="*/ 0 w 9"/>
                <a:gd name="T9" fmla="*/ 4 h 9"/>
                <a:gd name="T10" fmla="*/ 2 w 9"/>
                <a:gd name="T11" fmla="*/ 6 h 9"/>
                <a:gd name="T12" fmla="*/ 2 w 9"/>
                <a:gd name="T13" fmla="*/ 9 h 9"/>
                <a:gd name="T14" fmla="*/ 7 w 9"/>
                <a:gd name="T15" fmla="*/ 9 h 9"/>
                <a:gd name="T16" fmla="*/ 9 w 9"/>
                <a:gd name="T17" fmla="*/ 6 h 9"/>
                <a:gd name="T18" fmla="*/ 9 w 9"/>
                <a:gd name="T19" fmla="*/ 0 h 9"/>
                <a:gd name="T20" fmla="*/ 4 w 9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9"/>
                <a:gd name="T35" fmla="*/ 9 w 9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9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9"/>
                  </a:lnTo>
                  <a:lnTo>
                    <a:pt x="7" y="9"/>
                  </a:lnTo>
                  <a:lnTo>
                    <a:pt x="9" y="6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5" name="Freeform 47"/>
            <p:cNvSpPr>
              <a:spLocks/>
            </p:cNvSpPr>
            <p:nvPr/>
          </p:nvSpPr>
          <p:spPr bwMode="auto">
            <a:xfrm>
              <a:off x="1509" y="1936"/>
              <a:ext cx="505" cy="17"/>
            </a:xfrm>
            <a:custGeom>
              <a:avLst/>
              <a:gdLst>
                <a:gd name="T0" fmla="*/ 9 w 505"/>
                <a:gd name="T1" fmla="*/ 0 h 17"/>
                <a:gd name="T2" fmla="*/ 4 w 505"/>
                <a:gd name="T3" fmla="*/ 0 h 17"/>
                <a:gd name="T4" fmla="*/ 0 w 505"/>
                <a:gd name="T5" fmla="*/ 4 h 17"/>
                <a:gd name="T6" fmla="*/ 0 w 505"/>
                <a:gd name="T7" fmla="*/ 13 h 17"/>
                <a:gd name="T8" fmla="*/ 2 w 505"/>
                <a:gd name="T9" fmla="*/ 13 h 17"/>
                <a:gd name="T10" fmla="*/ 4 w 505"/>
                <a:gd name="T11" fmla="*/ 15 h 17"/>
                <a:gd name="T12" fmla="*/ 7 w 505"/>
                <a:gd name="T13" fmla="*/ 15 h 17"/>
                <a:gd name="T14" fmla="*/ 9 w 505"/>
                <a:gd name="T15" fmla="*/ 17 h 17"/>
                <a:gd name="T16" fmla="*/ 496 w 505"/>
                <a:gd name="T17" fmla="*/ 17 h 17"/>
                <a:gd name="T18" fmla="*/ 498 w 505"/>
                <a:gd name="T19" fmla="*/ 15 h 17"/>
                <a:gd name="T20" fmla="*/ 500 w 505"/>
                <a:gd name="T21" fmla="*/ 15 h 17"/>
                <a:gd name="T22" fmla="*/ 500 w 505"/>
                <a:gd name="T23" fmla="*/ 13 h 17"/>
                <a:gd name="T24" fmla="*/ 502 w 505"/>
                <a:gd name="T25" fmla="*/ 13 h 17"/>
                <a:gd name="T26" fmla="*/ 502 w 505"/>
                <a:gd name="T27" fmla="*/ 11 h 17"/>
                <a:gd name="T28" fmla="*/ 505 w 505"/>
                <a:gd name="T29" fmla="*/ 9 h 17"/>
                <a:gd name="T30" fmla="*/ 502 w 505"/>
                <a:gd name="T31" fmla="*/ 7 h 17"/>
                <a:gd name="T32" fmla="*/ 502 w 505"/>
                <a:gd name="T33" fmla="*/ 4 h 17"/>
                <a:gd name="T34" fmla="*/ 500 w 505"/>
                <a:gd name="T35" fmla="*/ 2 h 17"/>
                <a:gd name="T36" fmla="*/ 500 w 505"/>
                <a:gd name="T37" fmla="*/ 0 h 17"/>
                <a:gd name="T38" fmla="*/ 496 w 505"/>
                <a:gd name="T39" fmla="*/ 0 h 17"/>
                <a:gd name="T40" fmla="*/ 9 w 505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5"/>
                <a:gd name="T64" fmla="*/ 0 h 17"/>
                <a:gd name="T65" fmla="*/ 505 w 505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5" h="17">
                  <a:moveTo>
                    <a:pt x="9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496" y="17"/>
                  </a:lnTo>
                  <a:lnTo>
                    <a:pt x="498" y="15"/>
                  </a:lnTo>
                  <a:lnTo>
                    <a:pt x="500" y="15"/>
                  </a:lnTo>
                  <a:lnTo>
                    <a:pt x="500" y="13"/>
                  </a:lnTo>
                  <a:lnTo>
                    <a:pt x="502" y="13"/>
                  </a:lnTo>
                  <a:lnTo>
                    <a:pt x="502" y="11"/>
                  </a:lnTo>
                  <a:lnTo>
                    <a:pt x="505" y="9"/>
                  </a:lnTo>
                  <a:lnTo>
                    <a:pt x="502" y="7"/>
                  </a:lnTo>
                  <a:lnTo>
                    <a:pt x="502" y="4"/>
                  </a:lnTo>
                  <a:lnTo>
                    <a:pt x="500" y="2"/>
                  </a:lnTo>
                  <a:lnTo>
                    <a:pt x="500" y="0"/>
                  </a:lnTo>
                  <a:lnTo>
                    <a:pt x="49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6" name="Rectangle 48"/>
            <p:cNvSpPr>
              <a:spLocks noChangeArrowheads="1"/>
            </p:cNvSpPr>
            <p:nvPr/>
          </p:nvSpPr>
          <p:spPr bwMode="auto">
            <a:xfrm>
              <a:off x="2087" y="1871"/>
              <a:ext cx="65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kern="0">
                  <a:solidFill>
                    <a:srgbClr val="000000"/>
                  </a:solidFill>
                  <a:latin typeface="CG Times" charset="0"/>
                </a:rPr>
                <a:t>Ave. PA</a:t>
              </a:r>
              <a:endParaRPr lang="en-US" kern="0">
                <a:solidFill>
                  <a:sysClr val="windowText" lastClr="000000"/>
                </a:solidFill>
                <a:latin typeface="Arial Black" pitchFamily="34" charset="0"/>
              </a:endParaRPr>
            </a:p>
          </p:txBody>
        </p:sp>
        <p:sp>
          <p:nvSpPr>
            <p:cNvPr id="34867" name="Text Box 49"/>
            <p:cNvSpPr txBox="1">
              <a:spLocks noChangeArrowheads="1"/>
            </p:cNvSpPr>
            <p:nvPr/>
          </p:nvSpPr>
          <p:spPr bwMode="auto">
            <a:xfrm>
              <a:off x="1968" y="3888"/>
              <a:ext cx="37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imes New Roman" pitchFamily="18" charset="0"/>
                </a:rPr>
                <a:t>GRADE LEVEL CORRESPONDING TO AGE</a:t>
              </a:r>
              <a:endParaRPr lang="en-US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34868" name="Text Box 50"/>
            <p:cNvSpPr txBox="1">
              <a:spLocks noChangeArrowheads="1"/>
            </p:cNvSpPr>
            <p:nvPr/>
          </p:nvSpPr>
          <p:spPr bwMode="auto">
            <a:xfrm rot="16200000">
              <a:off x="-67" y="2081"/>
              <a:ext cx="20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imes New Roman" pitchFamily="18" charset="0"/>
                </a:rPr>
                <a:t>READING GRADE LEVEL</a:t>
              </a:r>
              <a:endParaRPr lang="en-US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34869" name="Line 51"/>
            <p:cNvSpPr>
              <a:spLocks noChangeShapeType="1"/>
            </p:cNvSpPr>
            <p:nvPr/>
          </p:nvSpPr>
          <p:spPr bwMode="auto">
            <a:xfrm flipV="1">
              <a:off x="1968" y="2544"/>
              <a:ext cx="672" cy="19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0" name="Line 52"/>
            <p:cNvSpPr>
              <a:spLocks noChangeShapeType="1"/>
            </p:cNvSpPr>
            <p:nvPr/>
          </p:nvSpPr>
          <p:spPr bwMode="auto">
            <a:xfrm flipV="1">
              <a:off x="2640" y="2208"/>
              <a:ext cx="624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1" name="Line 53"/>
            <p:cNvSpPr>
              <a:spLocks noChangeShapeType="1"/>
            </p:cNvSpPr>
            <p:nvPr/>
          </p:nvSpPr>
          <p:spPr bwMode="auto">
            <a:xfrm flipV="1">
              <a:off x="3264" y="1632"/>
              <a:ext cx="672" cy="57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2" name="Line 54"/>
            <p:cNvSpPr>
              <a:spLocks noChangeShapeType="1"/>
            </p:cNvSpPr>
            <p:nvPr/>
          </p:nvSpPr>
          <p:spPr bwMode="auto">
            <a:xfrm flipV="1">
              <a:off x="3936" y="1200"/>
              <a:ext cx="672" cy="43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3" name="Line 55"/>
            <p:cNvSpPr>
              <a:spLocks noChangeShapeType="1"/>
            </p:cNvSpPr>
            <p:nvPr/>
          </p:nvSpPr>
          <p:spPr bwMode="auto">
            <a:xfrm flipV="1">
              <a:off x="1968" y="2640"/>
              <a:ext cx="1344" cy="336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4" name="Line 56"/>
            <p:cNvSpPr>
              <a:spLocks noChangeShapeType="1"/>
            </p:cNvSpPr>
            <p:nvPr/>
          </p:nvSpPr>
          <p:spPr bwMode="auto">
            <a:xfrm flipV="1">
              <a:off x="3312" y="2448"/>
              <a:ext cx="624" cy="192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5" name="Line 57"/>
            <p:cNvSpPr>
              <a:spLocks noChangeShapeType="1"/>
            </p:cNvSpPr>
            <p:nvPr/>
          </p:nvSpPr>
          <p:spPr bwMode="auto">
            <a:xfrm flipV="1">
              <a:off x="3936" y="2352"/>
              <a:ext cx="672" cy="96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6" name="Rectangle 58"/>
            <p:cNvSpPr>
              <a:spLocks noChangeArrowheads="1"/>
            </p:cNvSpPr>
            <p:nvPr/>
          </p:nvSpPr>
          <p:spPr bwMode="auto">
            <a:xfrm>
              <a:off x="1488" y="1344"/>
              <a:ext cx="1536" cy="7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7" name="Text Box 59"/>
            <p:cNvSpPr txBox="1">
              <a:spLocks noChangeArrowheads="1"/>
            </p:cNvSpPr>
            <p:nvPr/>
          </p:nvSpPr>
          <p:spPr bwMode="auto">
            <a:xfrm>
              <a:off x="1968" y="1440"/>
              <a:ext cx="1008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"/>
                </a:spcBef>
              </a:pPr>
              <a:r>
                <a:rPr lang="en-US" kern="0">
                  <a:solidFill>
                    <a:sysClr val="windowText" lastClr="000000"/>
                  </a:solidFill>
                </a:rPr>
                <a:t>Average</a:t>
              </a:r>
            </a:p>
            <a:p>
              <a:pPr eaLnBrk="0" hangingPunct="0">
                <a:spcBef>
                  <a:spcPct val="5000"/>
                </a:spcBef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8" name="Line 60"/>
            <p:cNvSpPr>
              <a:spLocks noChangeShapeType="1"/>
            </p:cNvSpPr>
            <p:nvPr/>
          </p:nvSpPr>
          <p:spPr bwMode="auto">
            <a:xfrm>
              <a:off x="1632" y="1584"/>
              <a:ext cx="33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9" name="Line 61"/>
            <p:cNvSpPr>
              <a:spLocks noChangeShapeType="1"/>
            </p:cNvSpPr>
            <p:nvPr/>
          </p:nvSpPr>
          <p:spPr bwMode="auto">
            <a:xfrm>
              <a:off x="1632" y="1824"/>
              <a:ext cx="336" cy="0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80" name="Rectangle 62"/>
            <p:cNvSpPr>
              <a:spLocks noChangeArrowheads="1"/>
            </p:cNvSpPr>
            <p:nvPr/>
          </p:nvSpPr>
          <p:spPr bwMode="auto">
            <a:xfrm>
              <a:off x="2016" y="1680"/>
              <a:ext cx="3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"/>
                </a:spcBef>
              </a:pPr>
              <a:r>
                <a:rPr lang="en-US" kern="0">
                  <a:solidFill>
                    <a:sysClr val="windowText" lastClr="000000"/>
                  </a:solidFill>
                </a:rPr>
                <a:t>Low</a:t>
              </a:r>
            </a:p>
          </p:txBody>
        </p:sp>
      </p:grpSp>
      <p:sp>
        <p:nvSpPr>
          <p:cNvPr id="34820" name="Text Box 63"/>
          <p:cNvSpPr txBox="1">
            <a:spLocks noChangeArrowheads="1"/>
          </p:cNvSpPr>
          <p:nvPr/>
        </p:nvSpPr>
        <p:spPr bwMode="auto">
          <a:xfrm>
            <a:off x="7870825" y="6773863"/>
            <a:ext cx="184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kern="0">
                <a:solidFill>
                  <a:sysClr val="windowText" lastClr="000000"/>
                </a:solidFill>
                <a:latin typeface="Times New Roman" pitchFamily="18" charset="0"/>
              </a:rPr>
              <a:t>`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524001" y="6595646"/>
            <a:ext cx="2660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sysClr val="windowText" lastClr="000000"/>
                </a:solidFill>
              </a:rPr>
              <a:t>(</a:t>
            </a:r>
            <a:r>
              <a:rPr lang="en-US" sz="1600" kern="0" dirty="0" err="1">
                <a:solidFill>
                  <a:sysClr val="windowText" lastClr="000000"/>
                </a:solidFill>
              </a:rPr>
              <a:t>Torgesen</a:t>
            </a:r>
            <a:r>
              <a:rPr lang="en-US" sz="16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1600" kern="0" dirty="0" err="1">
                <a:solidFill>
                  <a:sysClr val="windowText" lastClr="000000"/>
                </a:solidFill>
              </a:rPr>
              <a:t>Mathes</a:t>
            </a:r>
            <a:r>
              <a:rPr lang="en-US" sz="1600" kern="0" dirty="0">
                <a:solidFill>
                  <a:sysClr val="windowText" lastClr="000000"/>
                </a:solidFill>
              </a:rPr>
              <a:t>, 2000)</a:t>
            </a:r>
          </a:p>
        </p:txBody>
      </p:sp>
    </p:spTree>
    <p:extLst>
      <p:ext uri="{BB962C8B-B14F-4D97-AF65-F5344CB8AC3E}">
        <p14:creationId xmlns:p14="http://schemas.microsoft.com/office/powerpoint/2010/main" val="1043382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257652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GROWTH IN </a:t>
            </a:r>
            <a:r>
              <a:rPr lang="en-US" sz="2800" kern="0" dirty="0">
                <a:solidFill>
                  <a:srgbClr val="FFFF00"/>
                </a:solidFill>
              </a:rPr>
              <a:t>WORD READING ABILITY </a:t>
            </a:r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OF CHILDREN WHO BEGIN FIRST GRADE IN THE BOTTOM 20%ile IN PHONEME AWARENESS AND LETTER KNOWLEDGE</a:t>
            </a:r>
            <a:endParaRPr lang="en-US" sz="2800" kern="0" dirty="0">
              <a:solidFill>
                <a:schemeClr val="bg1">
                  <a:lumMod val="20000"/>
                  <a:lumOff val="80000"/>
                </a:schemeClr>
              </a:solidFill>
              <a:latin typeface="Albertus Medium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5530" y="1755777"/>
            <a:ext cx="11714921" cy="4982679"/>
            <a:chOff x="661" y="1007"/>
            <a:chExt cx="4667" cy="3237"/>
          </a:xfrm>
        </p:grpSpPr>
        <p:sp>
          <p:nvSpPr>
            <p:cNvPr id="35846" name="Freeform 5"/>
            <p:cNvSpPr>
              <a:spLocks/>
            </p:cNvSpPr>
            <p:nvPr/>
          </p:nvSpPr>
          <p:spPr bwMode="auto">
            <a:xfrm>
              <a:off x="1131" y="1543"/>
              <a:ext cx="20" cy="2190"/>
            </a:xfrm>
            <a:custGeom>
              <a:avLst/>
              <a:gdLst>
                <a:gd name="T0" fmla="*/ 20 w 20"/>
                <a:gd name="T1" fmla="*/ 9 h 2190"/>
                <a:gd name="T2" fmla="*/ 17 w 20"/>
                <a:gd name="T3" fmla="*/ 7 h 2190"/>
                <a:gd name="T4" fmla="*/ 17 w 20"/>
                <a:gd name="T5" fmla="*/ 4 h 2190"/>
                <a:gd name="T6" fmla="*/ 15 w 20"/>
                <a:gd name="T7" fmla="*/ 2 h 2190"/>
                <a:gd name="T8" fmla="*/ 15 w 20"/>
                <a:gd name="T9" fmla="*/ 0 h 2190"/>
                <a:gd name="T10" fmla="*/ 5 w 20"/>
                <a:gd name="T11" fmla="*/ 0 h 2190"/>
                <a:gd name="T12" fmla="*/ 0 w 20"/>
                <a:gd name="T13" fmla="*/ 4 h 2190"/>
                <a:gd name="T14" fmla="*/ 0 w 20"/>
                <a:gd name="T15" fmla="*/ 2186 h 2190"/>
                <a:gd name="T16" fmla="*/ 3 w 20"/>
                <a:gd name="T17" fmla="*/ 2186 h 2190"/>
                <a:gd name="T18" fmla="*/ 5 w 20"/>
                <a:gd name="T19" fmla="*/ 2188 h 2190"/>
                <a:gd name="T20" fmla="*/ 8 w 20"/>
                <a:gd name="T21" fmla="*/ 2188 h 2190"/>
                <a:gd name="T22" fmla="*/ 10 w 20"/>
                <a:gd name="T23" fmla="*/ 2190 h 2190"/>
                <a:gd name="T24" fmla="*/ 12 w 20"/>
                <a:gd name="T25" fmla="*/ 2188 h 2190"/>
                <a:gd name="T26" fmla="*/ 15 w 20"/>
                <a:gd name="T27" fmla="*/ 2188 h 2190"/>
                <a:gd name="T28" fmla="*/ 15 w 20"/>
                <a:gd name="T29" fmla="*/ 2186 h 2190"/>
                <a:gd name="T30" fmla="*/ 17 w 20"/>
                <a:gd name="T31" fmla="*/ 2186 h 2190"/>
                <a:gd name="T32" fmla="*/ 17 w 20"/>
                <a:gd name="T33" fmla="*/ 2183 h 2190"/>
                <a:gd name="T34" fmla="*/ 20 w 20"/>
                <a:gd name="T35" fmla="*/ 2181 h 2190"/>
                <a:gd name="T36" fmla="*/ 20 w 20"/>
                <a:gd name="T37" fmla="*/ 9 h 21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2190"/>
                <a:gd name="T59" fmla="*/ 20 w 20"/>
                <a:gd name="T60" fmla="*/ 2190 h 21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2190">
                  <a:moveTo>
                    <a:pt x="20" y="9"/>
                  </a:moveTo>
                  <a:lnTo>
                    <a:pt x="17" y="7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2186"/>
                  </a:lnTo>
                  <a:lnTo>
                    <a:pt x="3" y="2186"/>
                  </a:lnTo>
                  <a:lnTo>
                    <a:pt x="5" y="2188"/>
                  </a:lnTo>
                  <a:lnTo>
                    <a:pt x="8" y="2188"/>
                  </a:lnTo>
                  <a:lnTo>
                    <a:pt x="10" y="2190"/>
                  </a:lnTo>
                  <a:lnTo>
                    <a:pt x="12" y="2188"/>
                  </a:lnTo>
                  <a:lnTo>
                    <a:pt x="15" y="2188"/>
                  </a:lnTo>
                  <a:lnTo>
                    <a:pt x="15" y="2186"/>
                  </a:lnTo>
                  <a:lnTo>
                    <a:pt x="17" y="2186"/>
                  </a:lnTo>
                  <a:lnTo>
                    <a:pt x="17" y="2183"/>
                  </a:lnTo>
                  <a:lnTo>
                    <a:pt x="20" y="2181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47" name="Freeform 6"/>
            <p:cNvSpPr>
              <a:spLocks/>
            </p:cNvSpPr>
            <p:nvPr/>
          </p:nvSpPr>
          <p:spPr bwMode="auto">
            <a:xfrm>
              <a:off x="1131" y="3714"/>
              <a:ext cx="4000" cy="19"/>
            </a:xfrm>
            <a:custGeom>
              <a:avLst/>
              <a:gdLst>
                <a:gd name="T0" fmla="*/ 10 w 4000"/>
                <a:gd name="T1" fmla="*/ 0 h 19"/>
                <a:gd name="T2" fmla="*/ 5 w 4000"/>
                <a:gd name="T3" fmla="*/ 0 h 19"/>
                <a:gd name="T4" fmla="*/ 0 w 4000"/>
                <a:gd name="T5" fmla="*/ 5 h 19"/>
                <a:gd name="T6" fmla="*/ 0 w 4000"/>
                <a:gd name="T7" fmla="*/ 15 h 19"/>
                <a:gd name="T8" fmla="*/ 3 w 4000"/>
                <a:gd name="T9" fmla="*/ 15 h 19"/>
                <a:gd name="T10" fmla="*/ 5 w 4000"/>
                <a:gd name="T11" fmla="*/ 17 h 19"/>
                <a:gd name="T12" fmla="*/ 8 w 4000"/>
                <a:gd name="T13" fmla="*/ 17 h 19"/>
                <a:gd name="T14" fmla="*/ 10 w 4000"/>
                <a:gd name="T15" fmla="*/ 19 h 19"/>
                <a:gd name="T16" fmla="*/ 3991 w 4000"/>
                <a:gd name="T17" fmla="*/ 19 h 19"/>
                <a:gd name="T18" fmla="*/ 3993 w 4000"/>
                <a:gd name="T19" fmla="*/ 17 h 19"/>
                <a:gd name="T20" fmla="*/ 3996 w 4000"/>
                <a:gd name="T21" fmla="*/ 17 h 19"/>
                <a:gd name="T22" fmla="*/ 3996 w 4000"/>
                <a:gd name="T23" fmla="*/ 15 h 19"/>
                <a:gd name="T24" fmla="*/ 3998 w 4000"/>
                <a:gd name="T25" fmla="*/ 15 h 19"/>
                <a:gd name="T26" fmla="*/ 3998 w 4000"/>
                <a:gd name="T27" fmla="*/ 12 h 19"/>
                <a:gd name="T28" fmla="*/ 4000 w 4000"/>
                <a:gd name="T29" fmla="*/ 10 h 19"/>
                <a:gd name="T30" fmla="*/ 3998 w 4000"/>
                <a:gd name="T31" fmla="*/ 7 h 19"/>
                <a:gd name="T32" fmla="*/ 3998 w 4000"/>
                <a:gd name="T33" fmla="*/ 5 h 19"/>
                <a:gd name="T34" fmla="*/ 3996 w 4000"/>
                <a:gd name="T35" fmla="*/ 2 h 19"/>
                <a:gd name="T36" fmla="*/ 3996 w 4000"/>
                <a:gd name="T37" fmla="*/ 0 h 19"/>
                <a:gd name="T38" fmla="*/ 3991 w 4000"/>
                <a:gd name="T39" fmla="*/ 0 h 19"/>
                <a:gd name="T40" fmla="*/ 10 w 4000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00"/>
                <a:gd name="T64" fmla="*/ 0 h 19"/>
                <a:gd name="T65" fmla="*/ 4000 w 4000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00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3991" y="19"/>
                  </a:lnTo>
                  <a:lnTo>
                    <a:pt x="3993" y="17"/>
                  </a:lnTo>
                  <a:lnTo>
                    <a:pt x="3996" y="17"/>
                  </a:lnTo>
                  <a:lnTo>
                    <a:pt x="3996" y="15"/>
                  </a:lnTo>
                  <a:lnTo>
                    <a:pt x="3998" y="15"/>
                  </a:lnTo>
                  <a:lnTo>
                    <a:pt x="3998" y="12"/>
                  </a:lnTo>
                  <a:lnTo>
                    <a:pt x="4000" y="10"/>
                  </a:lnTo>
                  <a:lnTo>
                    <a:pt x="3998" y="7"/>
                  </a:lnTo>
                  <a:lnTo>
                    <a:pt x="3998" y="5"/>
                  </a:lnTo>
                  <a:lnTo>
                    <a:pt x="3996" y="2"/>
                  </a:lnTo>
                  <a:lnTo>
                    <a:pt x="3996" y="0"/>
                  </a:lnTo>
                  <a:lnTo>
                    <a:pt x="399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48" name="Freeform 7"/>
            <p:cNvSpPr>
              <a:spLocks/>
            </p:cNvSpPr>
            <p:nvPr/>
          </p:nvSpPr>
          <p:spPr bwMode="auto">
            <a:xfrm>
              <a:off x="1131" y="1135"/>
              <a:ext cx="20" cy="427"/>
            </a:xfrm>
            <a:custGeom>
              <a:avLst/>
              <a:gdLst>
                <a:gd name="T0" fmla="*/ 0 w 20"/>
                <a:gd name="T1" fmla="*/ 417 h 427"/>
                <a:gd name="T2" fmla="*/ 0 w 20"/>
                <a:gd name="T3" fmla="*/ 422 h 427"/>
                <a:gd name="T4" fmla="*/ 3 w 20"/>
                <a:gd name="T5" fmla="*/ 422 h 427"/>
                <a:gd name="T6" fmla="*/ 5 w 20"/>
                <a:gd name="T7" fmla="*/ 424 h 427"/>
                <a:gd name="T8" fmla="*/ 8 w 20"/>
                <a:gd name="T9" fmla="*/ 424 h 427"/>
                <a:gd name="T10" fmla="*/ 10 w 20"/>
                <a:gd name="T11" fmla="*/ 427 h 427"/>
                <a:gd name="T12" fmla="*/ 12 w 20"/>
                <a:gd name="T13" fmla="*/ 424 h 427"/>
                <a:gd name="T14" fmla="*/ 15 w 20"/>
                <a:gd name="T15" fmla="*/ 424 h 427"/>
                <a:gd name="T16" fmla="*/ 15 w 20"/>
                <a:gd name="T17" fmla="*/ 422 h 427"/>
                <a:gd name="T18" fmla="*/ 17 w 20"/>
                <a:gd name="T19" fmla="*/ 422 h 427"/>
                <a:gd name="T20" fmla="*/ 17 w 20"/>
                <a:gd name="T21" fmla="*/ 420 h 427"/>
                <a:gd name="T22" fmla="*/ 20 w 20"/>
                <a:gd name="T23" fmla="*/ 417 h 427"/>
                <a:gd name="T24" fmla="*/ 20 w 20"/>
                <a:gd name="T25" fmla="*/ 10 h 427"/>
                <a:gd name="T26" fmla="*/ 17 w 20"/>
                <a:gd name="T27" fmla="*/ 8 h 427"/>
                <a:gd name="T28" fmla="*/ 17 w 20"/>
                <a:gd name="T29" fmla="*/ 5 h 427"/>
                <a:gd name="T30" fmla="*/ 15 w 20"/>
                <a:gd name="T31" fmla="*/ 3 h 427"/>
                <a:gd name="T32" fmla="*/ 15 w 20"/>
                <a:gd name="T33" fmla="*/ 0 h 427"/>
                <a:gd name="T34" fmla="*/ 5 w 20"/>
                <a:gd name="T35" fmla="*/ 0 h 427"/>
                <a:gd name="T36" fmla="*/ 0 w 20"/>
                <a:gd name="T37" fmla="*/ 5 h 427"/>
                <a:gd name="T38" fmla="*/ 0 w 20"/>
                <a:gd name="T39" fmla="*/ 10 h 427"/>
                <a:gd name="T40" fmla="*/ 0 w 20"/>
                <a:gd name="T41" fmla="*/ 417 h 4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"/>
                <a:gd name="T64" fmla="*/ 0 h 427"/>
                <a:gd name="T65" fmla="*/ 20 w 20"/>
                <a:gd name="T66" fmla="*/ 427 h 4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" h="427">
                  <a:moveTo>
                    <a:pt x="0" y="417"/>
                  </a:moveTo>
                  <a:lnTo>
                    <a:pt x="0" y="422"/>
                  </a:lnTo>
                  <a:lnTo>
                    <a:pt x="3" y="422"/>
                  </a:lnTo>
                  <a:lnTo>
                    <a:pt x="5" y="424"/>
                  </a:lnTo>
                  <a:lnTo>
                    <a:pt x="8" y="424"/>
                  </a:lnTo>
                  <a:lnTo>
                    <a:pt x="10" y="427"/>
                  </a:lnTo>
                  <a:lnTo>
                    <a:pt x="12" y="424"/>
                  </a:lnTo>
                  <a:lnTo>
                    <a:pt x="15" y="424"/>
                  </a:lnTo>
                  <a:lnTo>
                    <a:pt x="15" y="422"/>
                  </a:lnTo>
                  <a:lnTo>
                    <a:pt x="17" y="422"/>
                  </a:lnTo>
                  <a:lnTo>
                    <a:pt x="17" y="420"/>
                  </a:lnTo>
                  <a:lnTo>
                    <a:pt x="20" y="417"/>
                  </a:lnTo>
                  <a:lnTo>
                    <a:pt x="20" y="10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4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49" name="Freeform 8"/>
            <p:cNvSpPr>
              <a:spLocks/>
            </p:cNvSpPr>
            <p:nvPr/>
          </p:nvSpPr>
          <p:spPr bwMode="auto">
            <a:xfrm>
              <a:off x="1131" y="2989"/>
              <a:ext cx="65" cy="19"/>
            </a:xfrm>
            <a:custGeom>
              <a:avLst/>
              <a:gdLst>
                <a:gd name="T0" fmla="*/ 10 w 65"/>
                <a:gd name="T1" fmla="*/ 0 h 19"/>
                <a:gd name="T2" fmla="*/ 5 w 65"/>
                <a:gd name="T3" fmla="*/ 0 h 19"/>
                <a:gd name="T4" fmla="*/ 0 w 65"/>
                <a:gd name="T5" fmla="*/ 4 h 19"/>
                <a:gd name="T6" fmla="*/ 0 w 65"/>
                <a:gd name="T7" fmla="*/ 14 h 19"/>
                <a:gd name="T8" fmla="*/ 3 w 65"/>
                <a:gd name="T9" fmla="*/ 14 h 19"/>
                <a:gd name="T10" fmla="*/ 5 w 65"/>
                <a:gd name="T11" fmla="*/ 17 h 19"/>
                <a:gd name="T12" fmla="*/ 8 w 65"/>
                <a:gd name="T13" fmla="*/ 17 h 19"/>
                <a:gd name="T14" fmla="*/ 10 w 65"/>
                <a:gd name="T15" fmla="*/ 19 h 19"/>
                <a:gd name="T16" fmla="*/ 56 w 65"/>
                <a:gd name="T17" fmla="*/ 19 h 19"/>
                <a:gd name="T18" fmla="*/ 58 w 65"/>
                <a:gd name="T19" fmla="*/ 17 h 19"/>
                <a:gd name="T20" fmla="*/ 61 w 65"/>
                <a:gd name="T21" fmla="*/ 17 h 19"/>
                <a:gd name="T22" fmla="*/ 61 w 65"/>
                <a:gd name="T23" fmla="*/ 14 h 19"/>
                <a:gd name="T24" fmla="*/ 63 w 65"/>
                <a:gd name="T25" fmla="*/ 14 h 19"/>
                <a:gd name="T26" fmla="*/ 63 w 65"/>
                <a:gd name="T27" fmla="*/ 12 h 19"/>
                <a:gd name="T28" fmla="*/ 65 w 65"/>
                <a:gd name="T29" fmla="*/ 9 h 19"/>
                <a:gd name="T30" fmla="*/ 63 w 65"/>
                <a:gd name="T31" fmla="*/ 7 h 19"/>
                <a:gd name="T32" fmla="*/ 63 w 65"/>
                <a:gd name="T33" fmla="*/ 4 h 19"/>
                <a:gd name="T34" fmla="*/ 61 w 65"/>
                <a:gd name="T35" fmla="*/ 2 h 19"/>
                <a:gd name="T36" fmla="*/ 61 w 65"/>
                <a:gd name="T37" fmla="*/ 0 h 19"/>
                <a:gd name="T38" fmla="*/ 56 w 65"/>
                <a:gd name="T39" fmla="*/ 0 h 19"/>
                <a:gd name="T40" fmla="*/ 10 w 65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19"/>
                <a:gd name="T65" fmla="*/ 65 w 65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19">
                  <a:moveTo>
                    <a:pt x="10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12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0" name="Freeform 9"/>
            <p:cNvSpPr>
              <a:spLocks/>
            </p:cNvSpPr>
            <p:nvPr/>
          </p:nvSpPr>
          <p:spPr bwMode="auto">
            <a:xfrm>
              <a:off x="1131" y="2627"/>
              <a:ext cx="65" cy="19"/>
            </a:xfrm>
            <a:custGeom>
              <a:avLst/>
              <a:gdLst>
                <a:gd name="T0" fmla="*/ 10 w 65"/>
                <a:gd name="T1" fmla="*/ 0 h 19"/>
                <a:gd name="T2" fmla="*/ 5 w 65"/>
                <a:gd name="T3" fmla="*/ 0 h 19"/>
                <a:gd name="T4" fmla="*/ 0 w 65"/>
                <a:gd name="T5" fmla="*/ 5 h 19"/>
                <a:gd name="T6" fmla="*/ 0 w 65"/>
                <a:gd name="T7" fmla="*/ 15 h 19"/>
                <a:gd name="T8" fmla="*/ 3 w 65"/>
                <a:gd name="T9" fmla="*/ 15 h 19"/>
                <a:gd name="T10" fmla="*/ 5 w 65"/>
                <a:gd name="T11" fmla="*/ 17 h 19"/>
                <a:gd name="T12" fmla="*/ 8 w 65"/>
                <a:gd name="T13" fmla="*/ 17 h 19"/>
                <a:gd name="T14" fmla="*/ 10 w 65"/>
                <a:gd name="T15" fmla="*/ 19 h 19"/>
                <a:gd name="T16" fmla="*/ 56 w 65"/>
                <a:gd name="T17" fmla="*/ 19 h 19"/>
                <a:gd name="T18" fmla="*/ 58 w 65"/>
                <a:gd name="T19" fmla="*/ 17 h 19"/>
                <a:gd name="T20" fmla="*/ 61 w 65"/>
                <a:gd name="T21" fmla="*/ 17 h 19"/>
                <a:gd name="T22" fmla="*/ 61 w 65"/>
                <a:gd name="T23" fmla="*/ 15 h 19"/>
                <a:gd name="T24" fmla="*/ 63 w 65"/>
                <a:gd name="T25" fmla="*/ 15 h 19"/>
                <a:gd name="T26" fmla="*/ 63 w 65"/>
                <a:gd name="T27" fmla="*/ 12 h 19"/>
                <a:gd name="T28" fmla="*/ 65 w 65"/>
                <a:gd name="T29" fmla="*/ 10 h 19"/>
                <a:gd name="T30" fmla="*/ 63 w 65"/>
                <a:gd name="T31" fmla="*/ 7 h 19"/>
                <a:gd name="T32" fmla="*/ 63 w 65"/>
                <a:gd name="T33" fmla="*/ 5 h 19"/>
                <a:gd name="T34" fmla="*/ 61 w 65"/>
                <a:gd name="T35" fmla="*/ 3 h 19"/>
                <a:gd name="T36" fmla="*/ 61 w 65"/>
                <a:gd name="T37" fmla="*/ 0 h 19"/>
                <a:gd name="T38" fmla="*/ 56 w 65"/>
                <a:gd name="T39" fmla="*/ 0 h 19"/>
                <a:gd name="T40" fmla="*/ 10 w 65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19"/>
                <a:gd name="T65" fmla="*/ 65 w 65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1" y="17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3" y="12"/>
                  </a:lnTo>
                  <a:lnTo>
                    <a:pt x="65" y="10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1" y="3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1" name="Freeform 10"/>
            <p:cNvSpPr>
              <a:spLocks/>
            </p:cNvSpPr>
            <p:nvPr/>
          </p:nvSpPr>
          <p:spPr bwMode="auto">
            <a:xfrm>
              <a:off x="1131" y="2266"/>
              <a:ext cx="65" cy="19"/>
            </a:xfrm>
            <a:custGeom>
              <a:avLst/>
              <a:gdLst>
                <a:gd name="T0" fmla="*/ 10 w 65"/>
                <a:gd name="T1" fmla="*/ 0 h 19"/>
                <a:gd name="T2" fmla="*/ 5 w 65"/>
                <a:gd name="T3" fmla="*/ 0 h 19"/>
                <a:gd name="T4" fmla="*/ 0 w 65"/>
                <a:gd name="T5" fmla="*/ 4 h 19"/>
                <a:gd name="T6" fmla="*/ 0 w 65"/>
                <a:gd name="T7" fmla="*/ 14 h 19"/>
                <a:gd name="T8" fmla="*/ 3 w 65"/>
                <a:gd name="T9" fmla="*/ 14 h 19"/>
                <a:gd name="T10" fmla="*/ 5 w 65"/>
                <a:gd name="T11" fmla="*/ 17 h 19"/>
                <a:gd name="T12" fmla="*/ 8 w 65"/>
                <a:gd name="T13" fmla="*/ 17 h 19"/>
                <a:gd name="T14" fmla="*/ 10 w 65"/>
                <a:gd name="T15" fmla="*/ 19 h 19"/>
                <a:gd name="T16" fmla="*/ 56 w 65"/>
                <a:gd name="T17" fmla="*/ 19 h 19"/>
                <a:gd name="T18" fmla="*/ 58 w 65"/>
                <a:gd name="T19" fmla="*/ 17 h 19"/>
                <a:gd name="T20" fmla="*/ 61 w 65"/>
                <a:gd name="T21" fmla="*/ 17 h 19"/>
                <a:gd name="T22" fmla="*/ 61 w 65"/>
                <a:gd name="T23" fmla="*/ 14 h 19"/>
                <a:gd name="T24" fmla="*/ 63 w 65"/>
                <a:gd name="T25" fmla="*/ 14 h 19"/>
                <a:gd name="T26" fmla="*/ 63 w 65"/>
                <a:gd name="T27" fmla="*/ 12 h 19"/>
                <a:gd name="T28" fmla="*/ 65 w 65"/>
                <a:gd name="T29" fmla="*/ 9 h 19"/>
                <a:gd name="T30" fmla="*/ 63 w 65"/>
                <a:gd name="T31" fmla="*/ 7 h 19"/>
                <a:gd name="T32" fmla="*/ 63 w 65"/>
                <a:gd name="T33" fmla="*/ 4 h 19"/>
                <a:gd name="T34" fmla="*/ 61 w 65"/>
                <a:gd name="T35" fmla="*/ 2 h 19"/>
                <a:gd name="T36" fmla="*/ 61 w 65"/>
                <a:gd name="T37" fmla="*/ 0 h 19"/>
                <a:gd name="T38" fmla="*/ 56 w 65"/>
                <a:gd name="T39" fmla="*/ 0 h 19"/>
                <a:gd name="T40" fmla="*/ 10 w 65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19"/>
                <a:gd name="T65" fmla="*/ 65 w 65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19">
                  <a:moveTo>
                    <a:pt x="10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12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2" name="Freeform 11"/>
            <p:cNvSpPr>
              <a:spLocks/>
            </p:cNvSpPr>
            <p:nvPr/>
          </p:nvSpPr>
          <p:spPr bwMode="auto">
            <a:xfrm>
              <a:off x="1131" y="1904"/>
              <a:ext cx="65" cy="19"/>
            </a:xfrm>
            <a:custGeom>
              <a:avLst/>
              <a:gdLst>
                <a:gd name="T0" fmla="*/ 10 w 65"/>
                <a:gd name="T1" fmla="*/ 0 h 19"/>
                <a:gd name="T2" fmla="*/ 5 w 65"/>
                <a:gd name="T3" fmla="*/ 0 h 19"/>
                <a:gd name="T4" fmla="*/ 0 w 65"/>
                <a:gd name="T5" fmla="*/ 5 h 19"/>
                <a:gd name="T6" fmla="*/ 0 w 65"/>
                <a:gd name="T7" fmla="*/ 15 h 19"/>
                <a:gd name="T8" fmla="*/ 3 w 65"/>
                <a:gd name="T9" fmla="*/ 15 h 19"/>
                <a:gd name="T10" fmla="*/ 5 w 65"/>
                <a:gd name="T11" fmla="*/ 17 h 19"/>
                <a:gd name="T12" fmla="*/ 8 w 65"/>
                <a:gd name="T13" fmla="*/ 17 h 19"/>
                <a:gd name="T14" fmla="*/ 10 w 65"/>
                <a:gd name="T15" fmla="*/ 19 h 19"/>
                <a:gd name="T16" fmla="*/ 56 w 65"/>
                <a:gd name="T17" fmla="*/ 19 h 19"/>
                <a:gd name="T18" fmla="*/ 58 w 65"/>
                <a:gd name="T19" fmla="*/ 17 h 19"/>
                <a:gd name="T20" fmla="*/ 61 w 65"/>
                <a:gd name="T21" fmla="*/ 17 h 19"/>
                <a:gd name="T22" fmla="*/ 61 w 65"/>
                <a:gd name="T23" fmla="*/ 15 h 19"/>
                <a:gd name="T24" fmla="*/ 63 w 65"/>
                <a:gd name="T25" fmla="*/ 15 h 19"/>
                <a:gd name="T26" fmla="*/ 63 w 65"/>
                <a:gd name="T27" fmla="*/ 12 h 19"/>
                <a:gd name="T28" fmla="*/ 65 w 65"/>
                <a:gd name="T29" fmla="*/ 10 h 19"/>
                <a:gd name="T30" fmla="*/ 63 w 65"/>
                <a:gd name="T31" fmla="*/ 7 h 19"/>
                <a:gd name="T32" fmla="*/ 63 w 65"/>
                <a:gd name="T33" fmla="*/ 5 h 19"/>
                <a:gd name="T34" fmla="*/ 61 w 65"/>
                <a:gd name="T35" fmla="*/ 3 h 19"/>
                <a:gd name="T36" fmla="*/ 61 w 65"/>
                <a:gd name="T37" fmla="*/ 0 h 19"/>
                <a:gd name="T38" fmla="*/ 56 w 65"/>
                <a:gd name="T39" fmla="*/ 0 h 19"/>
                <a:gd name="T40" fmla="*/ 10 w 65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19"/>
                <a:gd name="T65" fmla="*/ 65 w 65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1" y="17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3" y="12"/>
                  </a:lnTo>
                  <a:lnTo>
                    <a:pt x="65" y="10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1" y="3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3" name="Freeform 12"/>
            <p:cNvSpPr>
              <a:spLocks/>
            </p:cNvSpPr>
            <p:nvPr/>
          </p:nvSpPr>
          <p:spPr bwMode="auto">
            <a:xfrm>
              <a:off x="1131" y="1543"/>
              <a:ext cx="65" cy="19"/>
            </a:xfrm>
            <a:custGeom>
              <a:avLst/>
              <a:gdLst>
                <a:gd name="T0" fmla="*/ 10 w 65"/>
                <a:gd name="T1" fmla="*/ 0 h 19"/>
                <a:gd name="T2" fmla="*/ 5 w 65"/>
                <a:gd name="T3" fmla="*/ 0 h 19"/>
                <a:gd name="T4" fmla="*/ 0 w 65"/>
                <a:gd name="T5" fmla="*/ 4 h 19"/>
                <a:gd name="T6" fmla="*/ 0 w 65"/>
                <a:gd name="T7" fmla="*/ 14 h 19"/>
                <a:gd name="T8" fmla="*/ 3 w 65"/>
                <a:gd name="T9" fmla="*/ 14 h 19"/>
                <a:gd name="T10" fmla="*/ 5 w 65"/>
                <a:gd name="T11" fmla="*/ 16 h 19"/>
                <a:gd name="T12" fmla="*/ 8 w 65"/>
                <a:gd name="T13" fmla="*/ 16 h 19"/>
                <a:gd name="T14" fmla="*/ 10 w 65"/>
                <a:gd name="T15" fmla="*/ 19 h 19"/>
                <a:gd name="T16" fmla="*/ 56 w 65"/>
                <a:gd name="T17" fmla="*/ 19 h 19"/>
                <a:gd name="T18" fmla="*/ 58 w 65"/>
                <a:gd name="T19" fmla="*/ 16 h 19"/>
                <a:gd name="T20" fmla="*/ 61 w 65"/>
                <a:gd name="T21" fmla="*/ 16 h 19"/>
                <a:gd name="T22" fmla="*/ 61 w 65"/>
                <a:gd name="T23" fmla="*/ 14 h 19"/>
                <a:gd name="T24" fmla="*/ 63 w 65"/>
                <a:gd name="T25" fmla="*/ 14 h 19"/>
                <a:gd name="T26" fmla="*/ 63 w 65"/>
                <a:gd name="T27" fmla="*/ 12 h 19"/>
                <a:gd name="T28" fmla="*/ 65 w 65"/>
                <a:gd name="T29" fmla="*/ 9 h 19"/>
                <a:gd name="T30" fmla="*/ 63 w 65"/>
                <a:gd name="T31" fmla="*/ 7 h 19"/>
                <a:gd name="T32" fmla="*/ 63 w 65"/>
                <a:gd name="T33" fmla="*/ 4 h 19"/>
                <a:gd name="T34" fmla="*/ 61 w 65"/>
                <a:gd name="T35" fmla="*/ 2 h 19"/>
                <a:gd name="T36" fmla="*/ 61 w 65"/>
                <a:gd name="T37" fmla="*/ 0 h 19"/>
                <a:gd name="T38" fmla="*/ 56 w 65"/>
                <a:gd name="T39" fmla="*/ 0 h 19"/>
                <a:gd name="T40" fmla="*/ 10 w 65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19"/>
                <a:gd name="T65" fmla="*/ 65 w 65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19">
                  <a:moveTo>
                    <a:pt x="10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0" y="19"/>
                  </a:lnTo>
                  <a:lnTo>
                    <a:pt x="56" y="19"/>
                  </a:lnTo>
                  <a:lnTo>
                    <a:pt x="58" y="16"/>
                  </a:lnTo>
                  <a:lnTo>
                    <a:pt x="61" y="16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12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4" name="Freeform 13"/>
            <p:cNvSpPr>
              <a:spLocks/>
            </p:cNvSpPr>
            <p:nvPr/>
          </p:nvSpPr>
          <p:spPr bwMode="auto">
            <a:xfrm>
              <a:off x="1131" y="1181"/>
              <a:ext cx="65" cy="19"/>
            </a:xfrm>
            <a:custGeom>
              <a:avLst/>
              <a:gdLst>
                <a:gd name="T0" fmla="*/ 10 w 65"/>
                <a:gd name="T1" fmla="*/ 0 h 19"/>
                <a:gd name="T2" fmla="*/ 5 w 65"/>
                <a:gd name="T3" fmla="*/ 0 h 19"/>
                <a:gd name="T4" fmla="*/ 0 w 65"/>
                <a:gd name="T5" fmla="*/ 5 h 19"/>
                <a:gd name="T6" fmla="*/ 0 w 65"/>
                <a:gd name="T7" fmla="*/ 15 h 19"/>
                <a:gd name="T8" fmla="*/ 3 w 65"/>
                <a:gd name="T9" fmla="*/ 15 h 19"/>
                <a:gd name="T10" fmla="*/ 5 w 65"/>
                <a:gd name="T11" fmla="*/ 17 h 19"/>
                <a:gd name="T12" fmla="*/ 8 w 65"/>
                <a:gd name="T13" fmla="*/ 17 h 19"/>
                <a:gd name="T14" fmla="*/ 10 w 65"/>
                <a:gd name="T15" fmla="*/ 19 h 19"/>
                <a:gd name="T16" fmla="*/ 56 w 65"/>
                <a:gd name="T17" fmla="*/ 19 h 19"/>
                <a:gd name="T18" fmla="*/ 58 w 65"/>
                <a:gd name="T19" fmla="*/ 17 h 19"/>
                <a:gd name="T20" fmla="*/ 61 w 65"/>
                <a:gd name="T21" fmla="*/ 17 h 19"/>
                <a:gd name="T22" fmla="*/ 61 w 65"/>
                <a:gd name="T23" fmla="*/ 15 h 19"/>
                <a:gd name="T24" fmla="*/ 63 w 65"/>
                <a:gd name="T25" fmla="*/ 15 h 19"/>
                <a:gd name="T26" fmla="*/ 63 w 65"/>
                <a:gd name="T27" fmla="*/ 12 h 19"/>
                <a:gd name="T28" fmla="*/ 65 w 65"/>
                <a:gd name="T29" fmla="*/ 10 h 19"/>
                <a:gd name="T30" fmla="*/ 63 w 65"/>
                <a:gd name="T31" fmla="*/ 7 h 19"/>
                <a:gd name="T32" fmla="*/ 63 w 65"/>
                <a:gd name="T33" fmla="*/ 5 h 19"/>
                <a:gd name="T34" fmla="*/ 61 w 65"/>
                <a:gd name="T35" fmla="*/ 3 h 19"/>
                <a:gd name="T36" fmla="*/ 61 w 65"/>
                <a:gd name="T37" fmla="*/ 0 h 19"/>
                <a:gd name="T38" fmla="*/ 56 w 65"/>
                <a:gd name="T39" fmla="*/ 0 h 19"/>
                <a:gd name="T40" fmla="*/ 10 w 65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19"/>
                <a:gd name="T65" fmla="*/ 65 w 65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1" y="17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3" y="12"/>
                  </a:lnTo>
                  <a:lnTo>
                    <a:pt x="65" y="10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1" y="3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5" name="Freeform 14"/>
            <p:cNvSpPr>
              <a:spLocks/>
            </p:cNvSpPr>
            <p:nvPr/>
          </p:nvSpPr>
          <p:spPr bwMode="auto">
            <a:xfrm>
              <a:off x="1131" y="3350"/>
              <a:ext cx="65" cy="19"/>
            </a:xfrm>
            <a:custGeom>
              <a:avLst/>
              <a:gdLst>
                <a:gd name="T0" fmla="*/ 10 w 65"/>
                <a:gd name="T1" fmla="*/ 0 h 19"/>
                <a:gd name="T2" fmla="*/ 5 w 65"/>
                <a:gd name="T3" fmla="*/ 0 h 19"/>
                <a:gd name="T4" fmla="*/ 0 w 65"/>
                <a:gd name="T5" fmla="*/ 5 h 19"/>
                <a:gd name="T6" fmla="*/ 0 w 65"/>
                <a:gd name="T7" fmla="*/ 15 h 19"/>
                <a:gd name="T8" fmla="*/ 3 w 65"/>
                <a:gd name="T9" fmla="*/ 15 h 19"/>
                <a:gd name="T10" fmla="*/ 5 w 65"/>
                <a:gd name="T11" fmla="*/ 17 h 19"/>
                <a:gd name="T12" fmla="*/ 8 w 65"/>
                <a:gd name="T13" fmla="*/ 17 h 19"/>
                <a:gd name="T14" fmla="*/ 10 w 65"/>
                <a:gd name="T15" fmla="*/ 19 h 19"/>
                <a:gd name="T16" fmla="*/ 56 w 65"/>
                <a:gd name="T17" fmla="*/ 19 h 19"/>
                <a:gd name="T18" fmla="*/ 58 w 65"/>
                <a:gd name="T19" fmla="*/ 17 h 19"/>
                <a:gd name="T20" fmla="*/ 61 w 65"/>
                <a:gd name="T21" fmla="*/ 17 h 19"/>
                <a:gd name="T22" fmla="*/ 61 w 65"/>
                <a:gd name="T23" fmla="*/ 15 h 19"/>
                <a:gd name="T24" fmla="*/ 63 w 65"/>
                <a:gd name="T25" fmla="*/ 15 h 19"/>
                <a:gd name="T26" fmla="*/ 63 w 65"/>
                <a:gd name="T27" fmla="*/ 12 h 19"/>
                <a:gd name="T28" fmla="*/ 65 w 65"/>
                <a:gd name="T29" fmla="*/ 10 h 19"/>
                <a:gd name="T30" fmla="*/ 63 w 65"/>
                <a:gd name="T31" fmla="*/ 7 h 19"/>
                <a:gd name="T32" fmla="*/ 63 w 65"/>
                <a:gd name="T33" fmla="*/ 5 h 19"/>
                <a:gd name="T34" fmla="*/ 61 w 65"/>
                <a:gd name="T35" fmla="*/ 3 h 19"/>
                <a:gd name="T36" fmla="*/ 61 w 65"/>
                <a:gd name="T37" fmla="*/ 0 h 19"/>
                <a:gd name="T38" fmla="*/ 56 w 65"/>
                <a:gd name="T39" fmla="*/ 0 h 19"/>
                <a:gd name="T40" fmla="*/ 10 w 65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19"/>
                <a:gd name="T65" fmla="*/ 65 w 65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1" y="17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3" y="12"/>
                  </a:lnTo>
                  <a:lnTo>
                    <a:pt x="65" y="10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1" y="3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6" name="Freeform 15"/>
            <p:cNvSpPr>
              <a:spLocks/>
            </p:cNvSpPr>
            <p:nvPr/>
          </p:nvSpPr>
          <p:spPr bwMode="auto">
            <a:xfrm>
              <a:off x="1854" y="3668"/>
              <a:ext cx="19" cy="65"/>
            </a:xfrm>
            <a:custGeom>
              <a:avLst/>
              <a:gdLst>
                <a:gd name="T0" fmla="*/ 0 w 19"/>
                <a:gd name="T1" fmla="*/ 56 h 65"/>
                <a:gd name="T2" fmla="*/ 0 w 19"/>
                <a:gd name="T3" fmla="*/ 61 h 65"/>
                <a:gd name="T4" fmla="*/ 3 w 19"/>
                <a:gd name="T5" fmla="*/ 61 h 65"/>
                <a:gd name="T6" fmla="*/ 5 w 19"/>
                <a:gd name="T7" fmla="*/ 63 h 65"/>
                <a:gd name="T8" fmla="*/ 7 w 19"/>
                <a:gd name="T9" fmla="*/ 63 h 65"/>
                <a:gd name="T10" fmla="*/ 10 w 19"/>
                <a:gd name="T11" fmla="*/ 65 h 65"/>
                <a:gd name="T12" fmla="*/ 12 w 19"/>
                <a:gd name="T13" fmla="*/ 63 h 65"/>
                <a:gd name="T14" fmla="*/ 15 w 19"/>
                <a:gd name="T15" fmla="*/ 63 h 65"/>
                <a:gd name="T16" fmla="*/ 15 w 19"/>
                <a:gd name="T17" fmla="*/ 61 h 65"/>
                <a:gd name="T18" fmla="*/ 17 w 19"/>
                <a:gd name="T19" fmla="*/ 61 h 65"/>
                <a:gd name="T20" fmla="*/ 17 w 19"/>
                <a:gd name="T21" fmla="*/ 58 h 65"/>
                <a:gd name="T22" fmla="*/ 19 w 19"/>
                <a:gd name="T23" fmla="*/ 56 h 65"/>
                <a:gd name="T24" fmla="*/ 19 w 19"/>
                <a:gd name="T25" fmla="*/ 10 h 65"/>
                <a:gd name="T26" fmla="*/ 17 w 19"/>
                <a:gd name="T27" fmla="*/ 8 h 65"/>
                <a:gd name="T28" fmla="*/ 17 w 19"/>
                <a:gd name="T29" fmla="*/ 5 h 65"/>
                <a:gd name="T30" fmla="*/ 15 w 19"/>
                <a:gd name="T31" fmla="*/ 3 h 65"/>
                <a:gd name="T32" fmla="*/ 15 w 19"/>
                <a:gd name="T33" fmla="*/ 0 h 65"/>
                <a:gd name="T34" fmla="*/ 5 w 19"/>
                <a:gd name="T35" fmla="*/ 0 h 65"/>
                <a:gd name="T36" fmla="*/ 0 w 19"/>
                <a:gd name="T37" fmla="*/ 5 h 65"/>
                <a:gd name="T38" fmla="*/ 0 w 19"/>
                <a:gd name="T39" fmla="*/ 10 h 65"/>
                <a:gd name="T40" fmla="*/ 0 w 19"/>
                <a:gd name="T41" fmla="*/ 56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"/>
                <a:gd name="T64" fmla="*/ 0 h 65"/>
                <a:gd name="T65" fmla="*/ 19 w 19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" h="65">
                  <a:moveTo>
                    <a:pt x="0" y="56"/>
                  </a:moveTo>
                  <a:lnTo>
                    <a:pt x="0" y="61"/>
                  </a:lnTo>
                  <a:lnTo>
                    <a:pt x="3" y="61"/>
                  </a:lnTo>
                  <a:lnTo>
                    <a:pt x="5" y="63"/>
                  </a:lnTo>
                  <a:lnTo>
                    <a:pt x="7" y="63"/>
                  </a:lnTo>
                  <a:lnTo>
                    <a:pt x="10" y="65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1"/>
                  </a:lnTo>
                  <a:lnTo>
                    <a:pt x="17" y="61"/>
                  </a:lnTo>
                  <a:lnTo>
                    <a:pt x="17" y="58"/>
                  </a:lnTo>
                  <a:lnTo>
                    <a:pt x="19" y="56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7" name="Freeform 16"/>
            <p:cNvSpPr>
              <a:spLocks/>
            </p:cNvSpPr>
            <p:nvPr/>
          </p:nvSpPr>
          <p:spPr bwMode="auto">
            <a:xfrm>
              <a:off x="2623" y="3668"/>
              <a:ext cx="19" cy="65"/>
            </a:xfrm>
            <a:custGeom>
              <a:avLst/>
              <a:gdLst>
                <a:gd name="T0" fmla="*/ 0 w 19"/>
                <a:gd name="T1" fmla="*/ 56 h 65"/>
                <a:gd name="T2" fmla="*/ 0 w 19"/>
                <a:gd name="T3" fmla="*/ 61 h 65"/>
                <a:gd name="T4" fmla="*/ 2 w 19"/>
                <a:gd name="T5" fmla="*/ 61 h 65"/>
                <a:gd name="T6" fmla="*/ 5 w 19"/>
                <a:gd name="T7" fmla="*/ 63 h 65"/>
                <a:gd name="T8" fmla="*/ 7 w 19"/>
                <a:gd name="T9" fmla="*/ 63 h 65"/>
                <a:gd name="T10" fmla="*/ 10 w 19"/>
                <a:gd name="T11" fmla="*/ 65 h 65"/>
                <a:gd name="T12" fmla="*/ 12 w 19"/>
                <a:gd name="T13" fmla="*/ 63 h 65"/>
                <a:gd name="T14" fmla="*/ 14 w 19"/>
                <a:gd name="T15" fmla="*/ 63 h 65"/>
                <a:gd name="T16" fmla="*/ 14 w 19"/>
                <a:gd name="T17" fmla="*/ 61 h 65"/>
                <a:gd name="T18" fmla="*/ 17 w 19"/>
                <a:gd name="T19" fmla="*/ 61 h 65"/>
                <a:gd name="T20" fmla="*/ 17 w 19"/>
                <a:gd name="T21" fmla="*/ 58 h 65"/>
                <a:gd name="T22" fmla="*/ 19 w 19"/>
                <a:gd name="T23" fmla="*/ 56 h 65"/>
                <a:gd name="T24" fmla="*/ 19 w 19"/>
                <a:gd name="T25" fmla="*/ 10 h 65"/>
                <a:gd name="T26" fmla="*/ 17 w 19"/>
                <a:gd name="T27" fmla="*/ 8 h 65"/>
                <a:gd name="T28" fmla="*/ 17 w 19"/>
                <a:gd name="T29" fmla="*/ 5 h 65"/>
                <a:gd name="T30" fmla="*/ 14 w 19"/>
                <a:gd name="T31" fmla="*/ 3 h 65"/>
                <a:gd name="T32" fmla="*/ 14 w 19"/>
                <a:gd name="T33" fmla="*/ 0 h 65"/>
                <a:gd name="T34" fmla="*/ 5 w 19"/>
                <a:gd name="T35" fmla="*/ 0 h 65"/>
                <a:gd name="T36" fmla="*/ 0 w 19"/>
                <a:gd name="T37" fmla="*/ 5 h 65"/>
                <a:gd name="T38" fmla="*/ 0 w 19"/>
                <a:gd name="T39" fmla="*/ 10 h 65"/>
                <a:gd name="T40" fmla="*/ 0 w 19"/>
                <a:gd name="T41" fmla="*/ 56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"/>
                <a:gd name="T64" fmla="*/ 0 h 65"/>
                <a:gd name="T65" fmla="*/ 19 w 19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" h="65">
                  <a:moveTo>
                    <a:pt x="0" y="56"/>
                  </a:moveTo>
                  <a:lnTo>
                    <a:pt x="0" y="61"/>
                  </a:lnTo>
                  <a:lnTo>
                    <a:pt x="2" y="61"/>
                  </a:lnTo>
                  <a:lnTo>
                    <a:pt x="5" y="63"/>
                  </a:lnTo>
                  <a:lnTo>
                    <a:pt x="7" y="63"/>
                  </a:lnTo>
                  <a:lnTo>
                    <a:pt x="10" y="65"/>
                  </a:lnTo>
                  <a:lnTo>
                    <a:pt x="12" y="63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7" y="61"/>
                  </a:lnTo>
                  <a:lnTo>
                    <a:pt x="17" y="58"/>
                  </a:lnTo>
                  <a:lnTo>
                    <a:pt x="19" y="56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8" name="Freeform 17"/>
            <p:cNvSpPr>
              <a:spLocks/>
            </p:cNvSpPr>
            <p:nvPr/>
          </p:nvSpPr>
          <p:spPr bwMode="auto">
            <a:xfrm>
              <a:off x="3302" y="3668"/>
              <a:ext cx="20" cy="65"/>
            </a:xfrm>
            <a:custGeom>
              <a:avLst/>
              <a:gdLst>
                <a:gd name="T0" fmla="*/ 0 w 20"/>
                <a:gd name="T1" fmla="*/ 56 h 65"/>
                <a:gd name="T2" fmla="*/ 0 w 20"/>
                <a:gd name="T3" fmla="*/ 61 h 65"/>
                <a:gd name="T4" fmla="*/ 3 w 20"/>
                <a:gd name="T5" fmla="*/ 61 h 65"/>
                <a:gd name="T6" fmla="*/ 5 w 20"/>
                <a:gd name="T7" fmla="*/ 63 h 65"/>
                <a:gd name="T8" fmla="*/ 8 w 20"/>
                <a:gd name="T9" fmla="*/ 63 h 65"/>
                <a:gd name="T10" fmla="*/ 10 w 20"/>
                <a:gd name="T11" fmla="*/ 65 h 65"/>
                <a:gd name="T12" fmla="*/ 12 w 20"/>
                <a:gd name="T13" fmla="*/ 63 h 65"/>
                <a:gd name="T14" fmla="*/ 15 w 20"/>
                <a:gd name="T15" fmla="*/ 63 h 65"/>
                <a:gd name="T16" fmla="*/ 15 w 20"/>
                <a:gd name="T17" fmla="*/ 61 h 65"/>
                <a:gd name="T18" fmla="*/ 17 w 20"/>
                <a:gd name="T19" fmla="*/ 61 h 65"/>
                <a:gd name="T20" fmla="*/ 17 w 20"/>
                <a:gd name="T21" fmla="*/ 58 h 65"/>
                <a:gd name="T22" fmla="*/ 20 w 20"/>
                <a:gd name="T23" fmla="*/ 56 h 65"/>
                <a:gd name="T24" fmla="*/ 20 w 20"/>
                <a:gd name="T25" fmla="*/ 10 h 65"/>
                <a:gd name="T26" fmla="*/ 17 w 20"/>
                <a:gd name="T27" fmla="*/ 8 h 65"/>
                <a:gd name="T28" fmla="*/ 17 w 20"/>
                <a:gd name="T29" fmla="*/ 5 h 65"/>
                <a:gd name="T30" fmla="*/ 15 w 20"/>
                <a:gd name="T31" fmla="*/ 3 h 65"/>
                <a:gd name="T32" fmla="*/ 15 w 20"/>
                <a:gd name="T33" fmla="*/ 0 h 65"/>
                <a:gd name="T34" fmla="*/ 5 w 20"/>
                <a:gd name="T35" fmla="*/ 0 h 65"/>
                <a:gd name="T36" fmla="*/ 0 w 20"/>
                <a:gd name="T37" fmla="*/ 5 h 65"/>
                <a:gd name="T38" fmla="*/ 0 w 20"/>
                <a:gd name="T39" fmla="*/ 10 h 65"/>
                <a:gd name="T40" fmla="*/ 0 w 20"/>
                <a:gd name="T41" fmla="*/ 56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"/>
                <a:gd name="T64" fmla="*/ 0 h 65"/>
                <a:gd name="T65" fmla="*/ 20 w 20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" h="65">
                  <a:moveTo>
                    <a:pt x="0" y="56"/>
                  </a:moveTo>
                  <a:lnTo>
                    <a:pt x="0" y="61"/>
                  </a:lnTo>
                  <a:lnTo>
                    <a:pt x="3" y="61"/>
                  </a:lnTo>
                  <a:lnTo>
                    <a:pt x="5" y="63"/>
                  </a:lnTo>
                  <a:lnTo>
                    <a:pt x="8" y="63"/>
                  </a:lnTo>
                  <a:lnTo>
                    <a:pt x="10" y="65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1"/>
                  </a:lnTo>
                  <a:lnTo>
                    <a:pt x="17" y="61"/>
                  </a:lnTo>
                  <a:lnTo>
                    <a:pt x="17" y="58"/>
                  </a:lnTo>
                  <a:lnTo>
                    <a:pt x="20" y="56"/>
                  </a:lnTo>
                  <a:lnTo>
                    <a:pt x="20" y="10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9" name="Freeform 18"/>
            <p:cNvSpPr>
              <a:spLocks/>
            </p:cNvSpPr>
            <p:nvPr/>
          </p:nvSpPr>
          <p:spPr bwMode="auto">
            <a:xfrm>
              <a:off x="4025" y="3668"/>
              <a:ext cx="20" cy="65"/>
            </a:xfrm>
            <a:custGeom>
              <a:avLst/>
              <a:gdLst>
                <a:gd name="T0" fmla="*/ 0 w 20"/>
                <a:gd name="T1" fmla="*/ 56 h 65"/>
                <a:gd name="T2" fmla="*/ 0 w 20"/>
                <a:gd name="T3" fmla="*/ 61 h 65"/>
                <a:gd name="T4" fmla="*/ 3 w 20"/>
                <a:gd name="T5" fmla="*/ 61 h 65"/>
                <a:gd name="T6" fmla="*/ 5 w 20"/>
                <a:gd name="T7" fmla="*/ 63 h 65"/>
                <a:gd name="T8" fmla="*/ 8 w 20"/>
                <a:gd name="T9" fmla="*/ 63 h 65"/>
                <a:gd name="T10" fmla="*/ 10 w 20"/>
                <a:gd name="T11" fmla="*/ 65 h 65"/>
                <a:gd name="T12" fmla="*/ 12 w 20"/>
                <a:gd name="T13" fmla="*/ 63 h 65"/>
                <a:gd name="T14" fmla="*/ 15 w 20"/>
                <a:gd name="T15" fmla="*/ 63 h 65"/>
                <a:gd name="T16" fmla="*/ 15 w 20"/>
                <a:gd name="T17" fmla="*/ 61 h 65"/>
                <a:gd name="T18" fmla="*/ 17 w 20"/>
                <a:gd name="T19" fmla="*/ 61 h 65"/>
                <a:gd name="T20" fmla="*/ 17 w 20"/>
                <a:gd name="T21" fmla="*/ 58 h 65"/>
                <a:gd name="T22" fmla="*/ 20 w 20"/>
                <a:gd name="T23" fmla="*/ 56 h 65"/>
                <a:gd name="T24" fmla="*/ 20 w 20"/>
                <a:gd name="T25" fmla="*/ 10 h 65"/>
                <a:gd name="T26" fmla="*/ 17 w 20"/>
                <a:gd name="T27" fmla="*/ 8 h 65"/>
                <a:gd name="T28" fmla="*/ 17 w 20"/>
                <a:gd name="T29" fmla="*/ 5 h 65"/>
                <a:gd name="T30" fmla="*/ 15 w 20"/>
                <a:gd name="T31" fmla="*/ 3 h 65"/>
                <a:gd name="T32" fmla="*/ 15 w 20"/>
                <a:gd name="T33" fmla="*/ 0 h 65"/>
                <a:gd name="T34" fmla="*/ 5 w 20"/>
                <a:gd name="T35" fmla="*/ 0 h 65"/>
                <a:gd name="T36" fmla="*/ 0 w 20"/>
                <a:gd name="T37" fmla="*/ 5 h 65"/>
                <a:gd name="T38" fmla="*/ 0 w 20"/>
                <a:gd name="T39" fmla="*/ 10 h 65"/>
                <a:gd name="T40" fmla="*/ 0 w 20"/>
                <a:gd name="T41" fmla="*/ 56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"/>
                <a:gd name="T64" fmla="*/ 0 h 65"/>
                <a:gd name="T65" fmla="*/ 20 w 20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" h="65">
                  <a:moveTo>
                    <a:pt x="0" y="56"/>
                  </a:moveTo>
                  <a:lnTo>
                    <a:pt x="0" y="61"/>
                  </a:lnTo>
                  <a:lnTo>
                    <a:pt x="3" y="61"/>
                  </a:lnTo>
                  <a:lnTo>
                    <a:pt x="5" y="63"/>
                  </a:lnTo>
                  <a:lnTo>
                    <a:pt x="8" y="63"/>
                  </a:lnTo>
                  <a:lnTo>
                    <a:pt x="10" y="65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1"/>
                  </a:lnTo>
                  <a:lnTo>
                    <a:pt x="17" y="61"/>
                  </a:lnTo>
                  <a:lnTo>
                    <a:pt x="17" y="58"/>
                  </a:lnTo>
                  <a:lnTo>
                    <a:pt x="20" y="56"/>
                  </a:lnTo>
                  <a:lnTo>
                    <a:pt x="20" y="10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0" name="Freeform 19"/>
            <p:cNvSpPr>
              <a:spLocks/>
            </p:cNvSpPr>
            <p:nvPr/>
          </p:nvSpPr>
          <p:spPr bwMode="auto">
            <a:xfrm>
              <a:off x="4748" y="3668"/>
              <a:ext cx="19" cy="65"/>
            </a:xfrm>
            <a:custGeom>
              <a:avLst/>
              <a:gdLst>
                <a:gd name="T0" fmla="*/ 0 w 19"/>
                <a:gd name="T1" fmla="*/ 56 h 65"/>
                <a:gd name="T2" fmla="*/ 0 w 19"/>
                <a:gd name="T3" fmla="*/ 61 h 65"/>
                <a:gd name="T4" fmla="*/ 3 w 19"/>
                <a:gd name="T5" fmla="*/ 61 h 65"/>
                <a:gd name="T6" fmla="*/ 5 w 19"/>
                <a:gd name="T7" fmla="*/ 63 h 65"/>
                <a:gd name="T8" fmla="*/ 7 w 19"/>
                <a:gd name="T9" fmla="*/ 63 h 65"/>
                <a:gd name="T10" fmla="*/ 10 w 19"/>
                <a:gd name="T11" fmla="*/ 65 h 65"/>
                <a:gd name="T12" fmla="*/ 12 w 19"/>
                <a:gd name="T13" fmla="*/ 63 h 65"/>
                <a:gd name="T14" fmla="*/ 15 w 19"/>
                <a:gd name="T15" fmla="*/ 63 h 65"/>
                <a:gd name="T16" fmla="*/ 15 w 19"/>
                <a:gd name="T17" fmla="*/ 61 h 65"/>
                <a:gd name="T18" fmla="*/ 17 w 19"/>
                <a:gd name="T19" fmla="*/ 61 h 65"/>
                <a:gd name="T20" fmla="*/ 17 w 19"/>
                <a:gd name="T21" fmla="*/ 58 h 65"/>
                <a:gd name="T22" fmla="*/ 19 w 19"/>
                <a:gd name="T23" fmla="*/ 56 h 65"/>
                <a:gd name="T24" fmla="*/ 19 w 19"/>
                <a:gd name="T25" fmla="*/ 10 h 65"/>
                <a:gd name="T26" fmla="*/ 17 w 19"/>
                <a:gd name="T27" fmla="*/ 8 h 65"/>
                <a:gd name="T28" fmla="*/ 17 w 19"/>
                <a:gd name="T29" fmla="*/ 5 h 65"/>
                <a:gd name="T30" fmla="*/ 15 w 19"/>
                <a:gd name="T31" fmla="*/ 3 h 65"/>
                <a:gd name="T32" fmla="*/ 15 w 19"/>
                <a:gd name="T33" fmla="*/ 0 h 65"/>
                <a:gd name="T34" fmla="*/ 5 w 19"/>
                <a:gd name="T35" fmla="*/ 0 h 65"/>
                <a:gd name="T36" fmla="*/ 0 w 19"/>
                <a:gd name="T37" fmla="*/ 5 h 65"/>
                <a:gd name="T38" fmla="*/ 0 w 19"/>
                <a:gd name="T39" fmla="*/ 10 h 65"/>
                <a:gd name="T40" fmla="*/ 0 w 19"/>
                <a:gd name="T41" fmla="*/ 56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"/>
                <a:gd name="T64" fmla="*/ 0 h 65"/>
                <a:gd name="T65" fmla="*/ 19 w 19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" h="65">
                  <a:moveTo>
                    <a:pt x="0" y="56"/>
                  </a:moveTo>
                  <a:lnTo>
                    <a:pt x="0" y="61"/>
                  </a:lnTo>
                  <a:lnTo>
                    <a:pt x="3" y="61"/>
                  </a:lnTo>
                  <a:lnTo>
                    <a:pt x="5" y="63"/>
                  </a:lnTo>
                  <a:lnTo>
                    <a:pt x="7" y="63"/>
                  </a:lnTo>
                  <a:lnTo>
                    <a:pt x="10" y="65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1"/>
                  </a:lnTo>
                  <a:lnTo>
                    <a:pt x="17" y="61"/>
                  </a:lnTo>
                  <a:lnTo>
                    <a:pt x="17" y="58"/>
                  </a:lnTo>
                  <a:lnTo>
                    <a:pt x="19" y="56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1" name="Rectangle 20"/>
            <p:cNvSpPr>
              <a:spLocks noChangeArrowheads="1"/>
            </p:cNvSpPr>
            <p:nvPr/>
          </p:nvSpPr>
          <p:spPr bwMode="auto">
            <a:xfrm>
              <a:off x="2045" y="1379"/>
              <a:ext cx="75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000000"/>
                  </a:solidFill>
                  <a:latin typeface="CG Times" charset="0"/>
                </a:rPr>
                <a:t>Low PA </a:t>
              </a:r>
              <a:endParaRPr lang="en-US" kern="0">
                <a:solidFill>
                  <a:sysClr val="windowText" lastClr="000000"/>
                </a:solidFill>
                <a:latin typeface="Arial Black" pitchFamily="34" charset="0"/>
              </a:endParaRPr>
            </a:p>
          </p:txBody>
        </p:sp>
        <p:sp>
          <p:nvSpPr>
            <p:cNvPr id="35862" name="Freeform 21"/>
            <p:cNvSpPr>
              <a:spLocks/>
            </p:cNvSpPr>
            <p:nvPr/>
          </p:nvSpPr>
          <p:spPr bwMode="auto">
            <a:xfrm>
              <a:off x="1447" y="1451"/>
              <a:ext cx="561" cy="19"/>
            </a:xfrm>
            <a:custGeom>
              <a:avLst/>
              <a:gdLst>
                <a:gd name="T0" fmla="*/ 10 w 561"/>
                <a:gd name="T1" fmla="*/ 0 h 19"/>
                <a:gd name="T2" fmla="*/ 5 w 561"/>
                <a:gd name="T3" fmla="*/ 0 h 19"/>
                <a:gd name="T4" fmla="*/ 0 w 561"/>
                <a:gd name="T5" fmla="*/ 5 h 19"/>
                <a:gd name="T6" fmla="*/ 0 w 561"/>
                <a:gd name="T7" fmla="*/ 15 h 19"/>
                <a:gd name="T8" fmla="*/ 2 w 561"/>
                <a:gd name="T9" fmla="*/ 15 h 19"/>
                <a:gd name="T10" fmla="*/ 5 w 561"/>
                <a:gd name="T11" fmla="*/ 17 h 19"/>
                <a:gd name="T12" fmla="*/ 7 w 561"/>
                <a:gd name="T13" fmla="*/ 17 h 19"/>
                <a:gd name="T14" fmla="*/ 10 w 561"/>
                <a:gd name="T15" fmla="*/ 19 h 19"/>
                <a:gd name="T16" fmla="*/ 552 w 561"/>
                <a:gd name="T17" fmla="*/ 19 h 19"/>
                <a:gd name="T18" fmla="*/ 554 w 561"/>
                <a:gd name="T19" fmla="*/ 17 h 19"/>
                <a:gd name="T20" fmla="*/ 557 w 561"/>
                <a:gd name="T21" fmla="*/ 17 h 19"/>
                <a:gd name="T22" fmla="*/ 557 w 561"/>
                <a:gd name="T23" fmla="*/ 15 h 19"/>
                <a:gd name="T24" fmla="*/ 559 w 561"/>
                <a:gd name="T25" fmla="*/ 15 h 19"/>
                <a:gd name="T26" fmla="*/ 559 w 561"/>
                <a:gd name="T27" fmla="*/ 12 h 19"/>
                <a:gd name="T28" fmla="*/ 561 w 561"/>
                <a:gd name="T29" fmla="*/ 10 h 19"/>
                <a:gd name="T30" fmla="*/ 559 w 561"/>
                <a:gd name="T31" fmla="*/ 7 h 19"/>
                <a:gd name="T32" fmla="*/ 559 w 561"/>
                <a:gd name="T33" fmla="*/ 5 h 19"/>
                <a:gd name="T34" fmla="*/ 557 w 561"/>
                <a:gd name="T35" fmla="*/ 2 h 19"/>
                <a:gd name="T36" fmla="*/ 557 w 561"/>
                <a:gd name="T37" fmla="*/ 0 h 19"/>
                <a:gd name="T38" fmla="*/ 552 w 561"/>
                <a:gd name="T39" fmla="*/ 0 h 19"/>
                <a:gd name="T40" fmla="*/ 10 w 561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1"/>
                <a:gd name="T64" fmla="*/ 0 h 19"/>
                <a:gd name="T65" fmla="*/ 561 w 561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1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552" y="19"/>
                  </a:lnTo>
                  <a:lnTo>
                    <a:pt x="554" y="17"/>
                  </a:lnTo>
                  <a:lnTo>
                    <a:pt x="557" y="17"/>
                  </a:lnTo>
                  <a:lnTo>
                    <a:pt x="557" y="15"/>
                  </a:lnTo>
                  <a:lnTo>
                    <a:pt x="559" y="15"/>
                  </a:lnTo>
                  <a:lnTo>
                    <a:pt x="559" y="12"/>
                  </a:lnTo>
                  <a:lnTo>
                    <a:pt x="561" y="10"/>
                  </a:lnTo>
                  <a:lnTo>
                    <a:pt x="559" y="7"/>
                  </a:lnTo>
                  <a:lnTo>
                    <a:pt x="559" y="5"/>
                  </a:lnTo>
                  <a:lnTo>
                    <a:pt x="557" y="2"/>
                  </a:lnTo>
                  <a:lnTo>
                    <a:pt x="557" y="0"/>
                  </a:lnTo>
                  <a:lnTo>
                    <a:pt x="55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3" name="Freeform 22"/>
            <p:cNvSpPr>
              <a:spLocks/>
            </p:cNvSpPr>
            <p:nvPr/>
          </p:nvSpPr>
          <p:spPr bwMode="auto">
            <a:xfrm>
              <a:off x="1447" y="1451"/>
              <a:ext cx="48" cy="19"/>
            </a:xfrm>
            <a:custGeom>
              <a:avLst/>
              <a:gdLst>
                <a:gd name="T0" fmla="*/ 10 w 48"/>
                <a:gd name="T1" fmla="*/ 0 h 19"/>
                <a:gd name="T2" fmla="*/ 5 w 48"/>
                <a:gd name="T3" fmla="*/ 0 h 19"/>
                <a:gd name="T4" fmla="*/ 0 w 48"/>
                <a:gd name="T5" fmla="*/ 5 h 19"/>
                <a:gd name="T6" fmla="*/ 0 w 48"/>
                <a:gd name="T7" fmla="*/ 15 h 19"/>
                <a:gd name="T8" fmla="*/ 2 w 48"/>
                <a:gd name="T9" fmla="*/ 15 h 19"/>
                <a:gd name="T10" fmla="*/ 5 w 48"/>
                <a:gd name="T11" fmla="*/ 17 h 19"/>
                <a:gd name="T12" fmla="*/ 7 w 48"/>
                <a:gd name="T13" fmla="*/ 17 h 19"/>
                <a:gd name="T14" fmla="*/ 10 w 48"/>
                <a:gd name="T15" fmla="*/ 19 h 19"/>
                <a:gd name="T16" fmla="*/ 39 w 48"/>
                <a:gd name="T17" fmla="*/ 19 h 19"/>
                <a:gd name="T18" fmla="*/ 41 w 48"/>
                <a:gd name="T19" fmla="*/ 17 h 19"/>
                <a:gd name="T20" fmla="*/ 43 w 48"/>
                <a:gd name="T21" fmla="*/ 17 h 19"/>
                <a:gd name="T22" fmla="*/ 43 w 48"/>
                <a:gd name="T23" fmla="*/ 15 h 19"/>
                <a:gd name="T24" fmla="*/ 46 w 48"/>
                <a:gd name="T25" fmla="*/ 15 h 19"/>
                <a:gd name="T26" fmla="*/ 46 w 48"/>
                <a:gd name="T27" fmla="*/ 12 h 19"/>
                <a:gd name="T28" fmla="*/ 48 w 48"/>
                <a:gd name="T29" fmla="*/ 10 h 19"/>
                <a:gd name="T30" fmla="*/ 46 w 48"/>
                <a:gd name="T31" fmla="*/ 7 h 19"/>
                <a:gd name="T32" fmla="*/ 46 w 48"/>
                <a:gd name="T33" fmla="*/ 5 h 19"/>
                <a:gd name="T34" fmla="*/ 43 w 48"/>
                <a:gd name="T35" fmla="*/ 2 h 19"/>
                <a:gd name="T36" fmla="*/ 43 w 48"/>
                <a:gd name="T37" fmla="*/ 0 h 19"/>
                <a:gd name="T38" fmla="*/ 39 w 48"/>
                <a:gd name="T39" fmla="*/ 0 h 19"/>
                <a:gd name="T40" fmla="*/ 10 w 48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"/>
                <a:gd name="T65" fmla="*/ 48 w 48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39" y="19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4" name="Freeform 23"/>
            <p:cNvSpPr>
              <a:spLocks/>
            </p:cNvSpPr>
            <p:nvPr/>
          </p:nvSpPr>
          <p:spPr bwMode="auto">
            <a:xfrm>
              <a:off x="1514" y="1451"/>
              <a:ext cx="49" cy="19"/>
            </a:xfrm>
            <a:custGeom>
              <a:avLst/>
              <a:gdLst>
                <a:gd name="T0" fmla="*/ 10 w 49"/>
                <a:gd name="T1" fmla="*/ 0 h 19"/>
                <a:gd name="T2" fmla="*/ 5 w 49"/>
                <a:gd name="T3" fmla="*/ 0 h 19"/>
                <a:gd name="T4" fmla="*/ 0 w 49"/>
                <a:gd name="T5" fmla="*/ 5 h 19"/>
                <a:gd name="T6" fmla="*/ 0 w 49"/>
                <a:gd name="T7" fmla="*/ 15 h 19"/>
                <a:gd name="T8" fmla="*/ 3 w 49"/>
                <a:gd name="T9" fmla="*/ 15 h 19"/>
                <a:gd name="T10" fmla="*/ 5 w 49"/>
                <a:gd name="T11" fmla="*/ 17 h 19"/>
                <a:gd name="T12" fmla="*/ 8 w 49"/>
                <a:gd name="T13" fmla="*/ 17 h 19"/>
                <a:gd name="T14" fmla="*/ 10 w 49"/>
                <a:gd name="T15" fmla="*/ 19 h 19"/>
                <a:gd name="T16" fmla="*/ 39 w 49"/>
                <a:gd name="T17" fmla="*/ 19 h 19"/>
                <a:gd name="T18" fmla="*/ 41 w 49"/>
                <a:gd name="T19" fmla="*/ 17 h 19"/>
                <a:gd name="T20" fmla="*/ 44 w 49"/>
                <a:gd name="T21" fmla="*/ 17 h 19"/>
                <a:gd name="T22" fmla="*/ 44 w 49"/>
                <a:gd name="T23" fmla="*/ 15 h 19"/>
                <a:gd name="T24" fmla="*/ 46 w 49"/>
                <a:gd name="T25" fmla="*/ 15 h 19"/>
                <a:gd name="T26" fmla="*/ 46 w 49"/>
                <a:gd name="T27" fmla="*/ 12 h 19"/>
                <a:gd name="T28" fmla="*/ 49 w 49"/>
                <a:gd name="T29" fmla="*/ 10 h 19"/>
                <a:gd name="T30" fmla="*/ 46 w 49"/>
                <a:gd name="T31" fmla="*/ 7 h 19"/>
                <a:gd name="T32" fmla="*/ 46 w 49"/>
                <a:gd name="T33" fmla="*/ 5 h 19"/>
                <a:gd name="T34" fmla="*/ 44 w 49"/>
                <a:gd name="T35" fmla="*/ 2 h 19"/>
                <a:gd name="T36" fmla="*/ 44 w 49"/>
                <a:gd name="T37" fmla="*/ 0 h 19"/>
                <a:gd name="T38" fmla="*/ 39 w 49"/>
                <a:gd name="T39" fmla="*/ 0 h 19"/>
                <a:gd name="T40" fmla="*/ 10 w 49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19"/>
                <a:gd name="T65" fmla="*/ 49 w 49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39" y="19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5" name="Freeform 24"/>
            <p:cNvSpPr>
              <a:spLocks/>
            </p:cNvSpPr>
            <p:nvPr/>
          </p:nvSpPr>
          <p:spPr bwMode="auto">
            <a:xfrm>
              <a:off x="1582" y="1451"/>
              <a:ext cx="48" cy="19"/>
            </a:xfrm>
            <a:custGeom>
              <a:avLst/>
              <a:gdLst>
                <a:gd name="T0" fmla="*/ 10 w 48"/>
                <a:gd name="T1" fmla="*/ 0 h 19"/>
                <a:gd name="T2" fmla="*/ 5 w 48"/>
                <a:gd name="T3" fmla="*/ 0 h 19"/>
                <a:gd name="T4" fmla="*/ 0 w 48"/>
                <a:gd name="T5" fmla="*/ 5 h 19"/>
                <a:gd name="T6" fmla="*/ 0 w 48"/>
                <a:gd name="T7" fmla="*/ 15 h 19"/>
                <a:gd name="T8" fmla="*/ 2 w 48"/>
                <a:gd name="T9" fmla="*/ 15 h 19"/>
                <a:gd name="T10" fmla="*/ 5 w 48"/>
                <a:gd name="T11" fmla="*/ 17 h 19"/>
                <a:gd name="T12" fmla="*/ 7 w 48"/>
                <a:gd name="T13" fmla="*/ 17 h 19"/>
                <a:gd name="T14" fmla="*/ 10 w 48"/>
                <a:gd name="T15" fmla="*/ 19 h 19"/>
                <a:gd name="T16" fmla="*/ 38 w 48"/>
                <a:gd name="T17" fmla="*/ 19 h 19"/>
                <a:gd name="T18" fmla="*/ 41 w 48"/>
                <a:gd name="T19" fmla="*/ 17 h 19"/>
                <a:gd name="T20" fmla="*/ 43 w 48"/>
                <a:gd name="T21" fmla="*/ 17 h 19"/>
                <a:gd name="T22" fmla="*/ 43 w 48"/>
                <a:gd name="T23" fmla="*/ 15 h 19"/>
                <a:gd name="T24" fmla="*/ 46 w 48"/>
                <a:gd name="T25" fmla="*/ 15 h 19"/>
                <a:gd name="T26" fmla="*/ 46 w 48"/>
                <a:gd name="T27" fmla="*/ 12 h 19"/>
                <a:gd name="T28" fmla="*/ 48 w 48"/>
                <a:gd name="T29" fmla="*/ 10 h 19"/>
                <a:gd name="T30" fmla="*/ 46 w 48"/>
                <a:gd name="T31" fmla="*/ 7 h 19"/>
                <a:gd name="T32" fmla="*/ 46 w 48"/>
                <a:gd name="T33" fmla="*/ 5 h 19"/>
                <a:gd name="T34" fmla="*/ 43 w 48"/>
                <a:gd name="T35" fmla="*/ 2 h 19"/>
                <a:gd name="T36" fmla="*/ 43 w 48"/>
                <a:gd name="T37" fmla="*/ 0 h 19"/>
                <a:gd name="T38" fmla="*/ 38 w 48"/>
                <a:gd name="T39" fmla="*/ 0 h 19"/>
                <a:gd name="T40" fmla="*/ 10 w 48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"/>
                <a:gd name="T65" fmla="*/ 48 w 48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38" y="19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6" name="Freeform 25"/>
            <p:cNvSpPr>
              <a:spLocks/>
            </p:cNvSpPr>
            <p:nvPr/>
          </p:nvSpPr>
          <p:spPr bwMode="auto">
            <a:xfrm>
              <a:off x="1649" y="1451"/>
              <a:ext cx="49" cy="19"/>
            </a:xfrm>
            <a:custGeom>
              <a:avLst/>
              <a:gdLst>
                <a:gd name="T0" fmla="*/ 10 w 49"/>
                <a:gd name="T1" fmla="*/ 0 h 19"/>
                <a:gd name="T2" fmla="*/ 5 w 49"/>
                <a:gd name="T3" fmla="*/ 0 h 19"/>
                <a:gd name="T4" fmla="*/ 0 w 49"/>
                <a:gd name="T5" fmla="*/ 5 h 19"/>
                <a:gd name="T6" fmla="*/ 0 w 49"/>
                <a:gd name="T7" fmla="*/ 15 h 19"/>
                <a:gd name="T8" fmla="*/ 3 w 49"/>
                <a:gd name="T9" fmla="*/ 15 h 19"/>
                <a:gd name="T10" fmla="*/ 5 w 49"/>
                <a:gd name="T11" fmla="*/ 17 h 19"/>
                <a:gd name="T12" fmla="*/ 8 w 49"/>
                <a:gd name="T13" fmla="*/ 17 h 19"/>
                <a:gd name="T14" fmla="*/ 10 w 49"/>
                <a:gd name="T15" fmla="*/ 19 h 19"/>
                <a:gd name="T16" fmla="*/ 39 w 49"/>
                <a:gd name="T17" fmla="*/ 19 h 19"/>
                <a:gd name="T18" fmla="*/ 41 w 49"/>
                <a:gd name="T19" fmla="*/ 17 h 19"/>
                <a:gd name="T20" fmla="*/ 44 w 49"/>
                <a:gd name="T21" fmla="*/ 17 h 19"/>
                <a:gd name="T22" fmla="*/ 44 w 49"/>
                <a:gd name="T23" fmla="*/ 15 h 19"/>
                <a:gd name="T24" fmla="*/ 46 w 49"/>
                <a:gd name="T25" fmla="*/ 15 h 19"/>
                <a:gd name="T26" fmla="*/ 46 w 49"/>
                <a:gd name="T27" fmla="*/ 12 h 19"/>
                <a:gd name="T28" fmla="*/ 49 w 49"/>
                <a:gd name="T29" fmla="*/ 10 h 19"/>
                <a:gd name="T30" fmla="*/ 46 w 49"/>
                <a:gd name="T31" fmla="*/ 7 h 19"/>
                <a:gd name="T32" fmla="*/ 46 w 49"/>
                <a:gd name="T33" fmla="*/ 5 h 19"/>
                <a:gd name="T34" fmla="*/ 44 w 49"/>
                <a:gd name="T35" fmla="*/ 2 h 19"/>
                <a:gd name="T36" fmla="*/ 44 w 49"/>
                <a:gd name="T37" fmla="*/ 0 h 19"/>
                <a:gd name="T38" fmla="*/ 39 w 49"/>
                <a:gd name="T39" fmla="*/ 0 h 19"/>
                <a:gd name="T40" fmla="*/ 10 w 49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19"/>
                <a:gd name="T65" fmla="*/ 49 w 49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39" y="19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7" name="Freeform 26"/>
            <p:cNvSpPr>
              <a:spLocks/>
            </p:cNvSpPr>
            <p:nvPr/>
          </p:nvSpPr>
          <p:spPr bwMode="auto">
            <a:xfrm>
              <a:off x="1717" y="1451"/>
              <a:ext cx="48" cy="19"/>
            </a:xfrm>
            <a:custGeom>
              <a:avLst/>
              <a:gdLst>
                <a:gd name="T0" fmla="*/ 9 w 48"/>
                <a:gd name="T1" fmla="*/ 0 h 19"/>
                <a:gd name="T2" fmla="*/ 5 w 48"/>
                <a:gd name="T3" fmla="*/ 0 h 19"/>
                <a:gd name="T4" fmla="*/ 0 w 48"/>
                <a:gd name="T5" fmla="*/ 5 h 19"/>
                <a:gd name="T6" fmla="*/ 0 w 48"/>
                <a:gd name="T7" fmla="*/ 15 h 19"/>
                <a:gd name="T8" fmla="*/ 2 w 48"/>
                <a:gd name="T9" fmla="*/ 15 h 19"/>
                <a:gd name="T10" fmla="*/ 5 w 48"/>
                <a:gd name="T11" fmla="*/ 17 h 19"/>
                <a:gd name="T12" fmla="*/ 7 w 48"/>
                <a:gd name="T13" fmla="*/ 17 h 19"/>
                <a:gd name="T14" fmla="*/ 9 w 48"/>
                <a:gd name="T15" fmla="*/ 19 h 19"/>
                <a:gd name="T16" fmla="*/ 38 w 48"/>
                <a:gd name="T17" fmla="*/ 19 h 19"/>
                <a:gd name="T18" fmla="*/ 41 w 48"/>
                <a:gd name="T19" fmla="*/ 17 h 19"/>
                <a:gd name="T20" fmla="*/ 43 w 48"/>
                <a:gd name="T21" fmla="*/ 17 h 19"/>
                <a:gd name="T22" fmla="*/ 43 w 48"/>
                <a:gd name="T23" fmla="*/ 15 h 19"/>
                <a:gd name="T24" fmla="*/ 46 w 48"/>
                <a:gd name="T25" fmla="*/ 15 h 19"/>
                <a:gd name="T26" fmla="*/ 46 w 48"/>
                <a:gd name="T27" fmla="*/ 12 h 19"/>
                <a:gd name="T28" fmla="*/ 48 w 48"/>
                <a:gd name="T29" fmla="*/ 10 h 19"/>
                <a:gd name="T30" fmla="*/ 46 w 48"/>
                <a:gd name="T31" fmla="*/ 7 h 19"/>
                <a:gd name="T32" fmla="*/ 46 w 48"/>
                <a:gd name="T33" fmla="*/ 5 h 19"/>
                <a:gd name="T34" fmla="*/ 43 w 48"/>
                <a:gd name="T35" fmla="*/ 2 h 19"/>
                <a:gd name="T36" fmla="*/ 43 w 48"/>
                <a:gd name="T37" fmla="*/ 0 h 19"/>
                <a:gd name="T38" fmla="*/ 38 w 48"/>
                <a:gd name="T39" fmla="*/ 0 h 19"/>
                <a:gd name="T40" fmla="*/ 9 w 48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"/>
                <a:gd name="T65" fmla="*/ 48 w 48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9"/>
                  </a:lnTo>
                  <a:lnTo>
                    <a:pt x="38" y="19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8" name="Freeform 27"/>
            <p:cNvSpPr>
              <a:spLocks/>
            </p:cNvSpPr>
            <p:nvPr/>
          </p:nvSpPr>
          <p:spPr bwMode="auto">
            <a:xfrm>
              <a:off x="1784" y="1451"/>
              <a:ext cx="49" cy="19"/>
            </a:xfrm>
            <a:custGeom>
              <a:avLst/>
              <a:gdLst>
                <a:gd name="T0" fmla="*/ 10 w 49"/>
                <a:gd name="T1" fmla="*/ 0 h 19"/>
                <a:gd name="T2" fmla="*/ 5 w 49"/>
                <a:gd name="T3" fmla="*/ 0 h 19"/>
                <a:gd name="T4" fmla="*/ 0 w 49"/>
                <a:gd name="T5" fmla="*/ 5 h 19"/>
                <a:gd name="T6" fmla="*/ 0 w 49"/>
                <a:gd name="T7" fmla="*/ 15 h 19"/>
                <a:gd name="T8" fmla="*/ 3 w 49"/>
                <a:gd name="T9" fmla="*/ 15 h 19"/>
                <a:gd name="T10" fmla="*/ 5 w 49"/>
                <a:gd name="T11" fmla="*/ 17 h 19"/>
                <a:gd name="T12" fmla="*/ 8 w 49"/>
                <a:gd name="T13" fmla="*/ 17 h 19"/>
                <a:gd name="T14" fmla="*/ 10 w 49"/>
                <a:gd name="T15" fmla="*/ 19 h 19"/>
                <a:gd name="T16" fmla="*/ 39 w 49"/>
                <a:gd name="T17" fmla="*/ 19 h 19"/>
                <a:gd name="T18" fmla="*/ 41 w 49"/>
                <a:gd name="T19" fmla="*/ 17 h 19"/>
                <a:gd name="T20" fmla="*/ 44 w 49"/>
                <a:gd name="T21" fmla="*/ 17 h 19"/>
                <a:gd name="T22" fmla="*/ 44 w 49"/>
                <a:gd name="T23" fmla="*/ 15 h 19"/>
                <a:gd name="T24" fmla="*/ 46 w 49"/>
                <a:gd name="T25" fmla="*/ 15 h 19"/>
                <a:gd name="T26" fmla="*/ 46 w 49"/>
                <a:gd name="T27" fmla="*/ 12 h 19"/>
                <a:gd name="T28" fmla="*/ 49 w 49"/>
                <a:gd name="T29" fmla="*/ 10 h 19"/>
                <a:gd name="T30" fmla="*/ 46 w 49"/>
                <a:gd name="T31" fmla="*/ 7 h 19"/>
                <a:gd name="T32" fmla="*/ 46 w 49"/>
                <a:gd name="T33" fmla="*/ 5 h 19"/>
                <a:gd name="T34" fmla="*/ 44 w 49"/>
                <a:gd name="T35" fmla="*/ 2 h 19"/>
                <a:gd name="T36" fmla="*/ 44 w 49"/>
                <a:gd name="T37" fmla="*/ 0 h 19"/>
                <a:gd name="T38" fmla="*/ 39 w 49"/>
                <a:gd name="T39" fmla="*/ 0 h 19"/>
                <a:gd name="T40" fmla="*/ 10 w 49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19"/>
                <a:gd name="T65" fmla="*/ 49 w 49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9"/>
                  </a:lnTo>
                  <a:lnTo>
                    <a:pt x="39" y="19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9" name="Freeform 28"/>
            <p:cNvSpPr>
              <a:spLocks/>
            </p:cNvSpPr>
            <p:nvPr/>
          </p:nvSpPr>
          <p:spPr bwMode="auto">
            <a:xfrm>
              <a:off x="1852" y="1451"/>
              <a:ext cx="48" cy="19"/>
            </a:xfrm>
            <a:custGeom>
              <a:avLst/>
              <a:gdLst>
                <a:gd name="T0" fmla="*/ 9 w 48"/>
                <a:gd name="T1" fmla="*/ 0 h 19"/>
                <a:gd name="T2" fmla="*/ 5 w 48"/>
                <a:gd name="T3" fmla="*/ 0 h 19"/>
                <a:gd name="T4" fmla="*/ 0 w 48"/>
                <a:gd name="T5" fmla="*/ 5 h 19"/>
                <a:gd name="T6" fmla="*/ 0 w 48"/>
                <a:gd name="T7" fmla="*/ 15 h 19"/>
                <a:gd name="T8" fmla="*/ 2 w 48"/>
                <a:gd name="T9" fmla="*/ 15 h 19"/>
                <a:gd name="T10" fmla="*/ 5 w 48"/>
                <a:gd name="T11" fmla="*/ 17 h 19"/>
                <a:gd name="T12" fmla="*/ 7 w 48"/>
                <a:gd name="T13" fmla="*/ 17 h 19"/>
                <a:gd name="T14" fmla="*/ 9 w 48"/>
                <a:gd name="T15" fmla="*/ 19 h 19"/>
                <a:gd name="T16" fmla="*/ 38 w 48"/>
                <a:gd name="T17" fmla="*/ 19 h 19"/>
                <a:gd name="T18" fmla="*/ 41 w 48"/>
                <a:gd name="T19" fmla="*/ 17 h 19"/>
                <a:gd name="T20" fmla="*/ 43 w 48"/>
                <a:gd name="T21" fmla="*/ 17 h 19"/>
                <a:gd name="T22" fmla="*/ 43 w 48"/>
                <a:gd name="T23" fmla="*/ 15 h 19"/>
                <a:gd name="T24" fmla="*/ 46 w 48"/>
                <a:gd name="T25" fmla="*/ 15 h 19"/>
                <a:gd name="T26" fmla="*/ 46 w 48"/>
                <a:gd name="T27" fmla="*/ 12 h 19"/>
                <a:gd name="T28" fmla="*/ 48 w 48"/>
                <a:gd name="T29" fmla="*/ 10 h 19"/>
                <a:gd name="T30" fmla="*/ 46 w 48"/>
                <a:gd name="T31" fmla="*/ 7 h 19"/>
                <a:gd name="T32" fmla="*/ 46 w 48"/>
                <a:gd name="T33" fmla="*/ 5 h 19"/>
                <a:gd name="T34" fmla="*/ 43 w 48"/>
                <a:gd name="T35" fmla="*/ 2 h 19"/>
                <a:gd name="T36" fmla="*/ 43 w 48"/>
                <a:gd name="T37" fmla="*/ 0 h 19"/>
                <a:gd name="T38" fmla="*/ 38 w 48"/>
                <a:gd name="T39" fmla="*/ 0 h 19"/>
                <a:gd name="T40" fmla="*/ 9 w 48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"/>
                <a:gd name="T65" fmla="*/ 48 w 48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9"/>
                  </a:lnTo>
                  <a:lnTo>
                    <a:pt x="38" y="19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70" name="Freeform 29"/>
            <p:cNvSpPr>
              <a:spLocks/>
            </p:cNvSpPr>
            <p:nvPr/>
          </p:nvSpPr>
          <p:spPr bwMode="auto">
            <a:xfrm>
              <a:off x="1919" y="1451"/>
              <a:ext cx="48" cy="19"/>
            </a:xfrm>
            <a:custGeom>
              <a:avLst/>
              <a:gdLst>
                <a:gd name="T0" fmla="*/ 10 w 48"/>
                <a:gd name="T1" fmla="*/ 0 h 19"/>
                <a:gd name="T2" fmla="*/ 5 w 48"/>
                <a:gd name="T3" fmla="*/ 0 h 19"/>
                <a:gd name="T4" fmla="*/ 0 w 48"/>
                <a:gd name="T5" fmla="*/ 5 h 19"/>
                <a:gd name="T6" fmla="*/ 0 w 48"/>
                <a:gd name="T7" fmla="*/ 15 h 19"/>
                <a:gd name="T8" fmla="*/ 3 w 48"/>
                <a:gd name="T9" fmla="*/ 15 h 19"/>
                <a:gd name="T10" fmla="*/ 5 w 48"/>
                <a:gd name="T11" fmla="*/ 17 h 19"/>
                <a:gd name="T12" fmla="*/ 7 w 48"/>
                <a:gd name="T13" fmla="*/ 17 h 19"/>
                <a:gd name="T14" fmla="*/ 10 w 48"/>
                <a:gd name="T15" fmla="*/ 19 h 19"/>
                <a:gd name="T16" fmla="*/ 39 w 48"/>
                <a:gd name="T17" fmla="*/ 19 h 19"/>
                <a:gd name="T18" fmla="*/ 41 w 48"/>
                <a:gd name="T19" fmla="*/ 17 h 19"/>
                <a:gd name="T20" fmla="*/ 44 w 48"/>
                <a:gd name="T21" fmla="*/ 17 h 19"/>
                <a:gd name="T22" fmla="*/ 44 w 48"/>
                <a:gd name="T23" fmla="*/ 15 h 19"/>
                <a:gd name="T24" fmla="*/ 46 w 48"/>
                <a:gd name="T25" fmla="*/ 15 h 19"/>
                <a:gd name="T26" fmla="*/ 46 w 48"/>
                <a:gd name="T27" fmla="*/ 12 h 19"/>
                <a:gd name="T28" fmla="*/ 48 w 48"/>
                <a:gd name="T29" fmla="*/ 10 h 19"/>
                <a:gd name="T30" fmla="*/ 46 w 48"/>
                <a:gd name="T31" fmla="*/ 7 h 19"/>
                <a:gd name="T32" fmla="*/ 46 w 48"/>
                <a:gd name="T33" fmla="*/ 5 h 19"/>
                <a:gd name="T34" fmla="*/ 44 w 48"/>
                <a:gd name="T35" fmla="*/ 2 h 19"/>
                <a:gd name="T36" fmla="*/ 44 w 48"/>
                <a:gd name="T37" fmla="*/ 0 h 19"/>
                <a:gd name="T38" fmla="*/ 39 w 48"/>
                <a:gd name="T39" fmla="*/ 0 h 19"/>
                <a:gd name="T40" fmla="*/ 10 w 48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"/>
                <a:gd name="T65" fmla="*/ 48 w 48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39" y="19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71" name="Freeform 30"/>
            <p:cNvSpPr>
              <a:spLocks/>
            </p:cNvSpPr>
            <p:nvPr/>
          </p:nvSpPr>
          <p:spPr bwMode="auto">
            <a:xfrm>
              <a:off x="1987" y="1451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5 w 21"/>
                <a:gd name="T3" fmla="*/ 0 h 19"/>
                <a:gd name="T4" fmla="*/ 0 w 21"/>
                <a:gd name="T5" fmla="*/ 5 h 19"/>
                <a:gd name="T6" fmla="*/ 0 w 21"/>
                <a:gd name="T7" fmla="*/ 15 h 19"/>
                <a:gd name="T8" fmla="*/ 2 w 21"/>
                <a:gd name="T9" fmla="*/ 15 h 19"/>
                <a:gd name="T10" fmla="*/ 5 w 21"/>
                <a:gd name="T11" fmla="*/ 17 h 19"/>
                <a:gd name="T12" fmla="*/ 7 w 21"/>
                <a:gd name="T13" fmla="*/ 17 h 19"/>
                <a:gd name="T14" fmla="*/ 9 w 21"/>
                <a:gd name="T15" fmla="*/ 19 h 19"/>
                <a:gd name="T16" fmla="*/ 12 w 21"/>
                <a:gd name="T17" fmla="*/ 19 h 19"/>
                <a:gd name="T18" fmla="*/ 14 w 21"/>
                <a:gd name="T19" fmla="*/ 17 h 19"/>
                <a:gd name="T20" fmla="*/ 17 w 21"/>
                <a:gd name="T21" fmla="*/ 17 h 19"/>
                <a:gd name="T22" fmla="*/ 17 w 21"/>
                <a:gd name="T23" fmla="*/ 15 h 19"/>
                <a:gd name="T24" fmla="*/ 19 w 21"/>
                <a:gd name="T25" fmla="*/ 15 h 19"/>
                <a:gd name="T26" fmla="*/ 19 w 21"/>
                <a:gd name="T27" fmla="*/ 12 h 19"/>
                <a:gd name="T28" fmla="*/ 21 w 21"/>
                <a:gd name="T29" fmla="*/ 10 h 19"/>
                <a:gd name="T30" fmla="*/ 19 w 21"/>
                <a:gd name="T31" fmla="*/ 7 h 19"/>
                <a:gd name="T32" fmla="*/ 19 w 21"/>
                <a:gd name="T33" fmla="*/ 5 h 19"/>
                <a:gd name="T34" fmla="*/ 17 w 21"/>
                <a:gd name="T35" fmla="*/ 2 h 19"/>
                <a:gd name="T36" fmla="*/ 17 w 21"/>
                <a:gd name="T37" fmla="*/ 0 h 19"/>
                <a:gd name="T38" fmla="*/ 12 w 21"/>
                <a:gd name="T39" fmla="*/ 0 h 19"/>
                <a:gd name="T40" fmla="*/ 9 w 21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"/>
                <a:gd name="T64" fmla="*/ 0 h 19"/>
                <a:gd name="T65" fmla="*/ 21 w 21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" h="19">
                  <a:moveTo>
                    <a:pt x="9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72" name="Rectangle 31"/>
            <p:cNvSpPr>
              <a:spLocks noChangeArrowheads="1"/>
            </p:cNvSpPr>
            <p:nvPr/>
          </p:nvSpPr>
          <p:spPr bwMode="auto">
            <a:xfrm>
              <a:off x="4804" y="1241"/>
              <a:ext cx="26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5.7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73" name="Rectangle 32"/>
            <p:cNvSpPr>
              <a:spLocks noChangeArrowheads="1"/>
            </p:cNvSpPr>
            <p:nvPr/>
          </p:nvSpPr>
          <p:spPr bwMode="auto">
            <a:xfrm>
              <a:off x="4804" y="2013"/>
              <a:ext cx="26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3.5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74" name="Rectangle 33"/>
            <p:cNvSpPr>
              <a:spLocks noChangeArrowheads="1"/>
            </p:cNvSpPr>
            <p:nvPr/>
          </p:nvSpPr>
          <p:spPr bwMode="auto">
            <a:xfrm>
              <a:off x="914" y="2555"/>
              <a:ext cx="15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 2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75" name="Rectangle 34"/>
            <p:cNvSpPr>
              <a:spLocks noChangeArrowheads="1"/>
            </p:cNvSpPr>
            <p:nvPr/>
          </p:nvSpPr>
          <p:spPr bwMode="auto">
            <a:xfrm>
              <a:off x="914" y="1829"/>
              <a:ext cx="15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 4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76" name="Rectangle 35"/>
            <p:cNvSpPr>
              <a:spLocks noChangeArrowheads="1"/>
            </p:cNvSpPr>
            <p:nvPr/>
          </p:nvSpPr>
          <p:spPr bwMode="auto">
            <a:xfrm>
              <a:off x="960" y="2916"/>
              <a:ext cx="105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1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77" name="Rectangle 36"/>
            <p:cNvSpPr>
              <a:spLocks noChangeArrowheads="1"/>
            </p:cNvSpPr>
            <p:nvPr/>
          </p:nvSpPr>
          <p:spPr bwMode="auto">
            <a:xfrm>
              <a:off x="914" y="2193"/>
              <a:ext cx="15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 3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78" name="Rectangle 37"/>
            <p:cNvSpPr>
              <a:spLocks noChangeArrowheads="1"/>
            </p:cNvSpPr>
            <p:nvPr/>
          </p:nvSpPr>
          <p:spPr bwMode="auto">
            <a:xfrm>
              <a:off x="914" y="1468"/>
              <a:ext cx="15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 5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79" name="Rectangle 38"/>
            <p:cNvSpPr>
              <a:spLocks noChangeArrowheads="1"/>
            </p:cNvSpPr>
            <p:nvPr/>
          </p:nvSpPr>
          <p:spPr bwMode="auto">
            <a:xfrm>
              <a:off x="960" y="3278"/>
              <a:ext cx="151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FFFFFF"/>
                  </a:solidFill>
                  <a:latin typeface="CG Times" charset="0"/>
                </a:rPr>
                <a:t>K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5880" name="Freeform 39"/>
            <p:cNvSpPr>
              <a:spLocks/>
            </p:cNvSpPr>
            <p:nvPr/>
          </p:nvSpPr>
          <p:spPr bwMode="auto">
            <a:xfrm>
              <a:off x="1854" y="2401"/>
              <a:ext cx="788" cy="426"/>
            </a:xfrm>
            <a:custGeom>
              <a:avLst/>
              <a:gdLst>
                <a:gd name="T0" fmla="*/ 5 w 788"/>
                <a:gd name="T1" fmla="*/ 407 h 426"/>
                <a:gd name="T2" fmla="*/ 3 w 788"/>
                <a:gd name="T3" fmla="*/ 409 h 426"/>
                <a:gd name="T4" fmla="*/ 0 w 788"/>
                <a:gd name="T5" fmla="*/ 409 h 426"/>
                <a:gd name="T6" fmla="*/ 0 w 788"/>
                <a:gd name="T7" fmla="*/ 419 h 426"/>
                <a:gd name="T8" fmla="*/ 3 w 788"/>
                <a:gd name="T9" fmla="*/ 421 h 426"/>
                <a:gd name="T10" fmla="*/ 3 w 788"/>
                <a:gd name="T11" fmla="*/ 424 h 426"/>
                <a:gd name="T12" fmla="*/ 5 w 788"/>
                <a:gd name="T13" fmla="*/ 424 h 426"/>
                <a:gd name="T14" fmla="*/ 7 w 788"/>
                <a:gd name="T15" fmla="*/ 426 h 426"/>
                <a:gd name="T16" fmla="*/ 12 w 788"/>
                <a:gd name="T17" fmla="*/ 426 h 426"/>
                <a:gd name="T18" fmla="*/ 12 w 788"/>
                <a:gd name="T19" fmla="*/ 424 h 426"/>
                <a:gd name="T20" fmla="*/ 781 w 788"/>
                <a:gd name="T21" fmla="*/ 16 h 426"/>
                <a:gd name="T22" fmla="*/ 783 w 788"/>
                <a:gd name="T23" fmla="*/ 16 h 426"/>
                <a:gd name="T24" fmla="*/ 786 w 788"/>
                <a:gd name="T25" fmla="*/ 14 h 426"/>
                <a:gd name="T26" fmla="*/ 786 w 788"/>
                <a:gd name="T27" fmla="*/ 12 h 426"/>
                <a:gd name="T28" fmla="*/ 788 w 788"/>
                <a:gd name="T29" fmla="*/ 9 h 426"/>
                <a:gd name="T30" fmla="*/ 788 w 788"/>
                <a:gd name="T31" fmla="*/ 7 h 426"/>
                <a:gd name="T32" fmla="*/ 786 w 788"/>
                <a:gd name="T33" fmla="*/ 4 h 426"/>
                <a:gd name="T34" fmla="*/ 786 w 788"/>
                <a:gd name="T35" fmla="*/ 2 h 426"/>
                <a:gd name="T36" fmla="*/ 783 w 788"/>
                <a:gd name="T37" fmla="*/ 0 h 426"/>
                <a:gd name="T38" fmla="*/ 774 w 788"/>
                <a:gd name="T39" fmla="*/ 0 h 426"/>
                <a:gd name="T40" fmla="*/ 5 w 788"/>
                <a:gd name="T41" fmla="*/ 407 h 4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8"/>
                <a:gd name="T64" fmla="*/ 0 h 426"/>
                <a:gd name="T65" fmla="*/ 788 w 788"/>
                <a:gd name="T66" fmla="*/ 426 h 4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8" h="426">
                  <a:moveTo>
                    <a:pt x="5" y="407"/>
                  </a:moveTo>
                  <a:lnTo>
                    <a:pt x="3" y="409"/>
                  </a:lnTo>
                  <a:lnTo>
                    <a:pt x="0" y="409"/>
                  </a:lnTo>
                  <a:lnTo>
                    <a:pt x="0" y="419"/>
                  </a:lnTo>
                  <a:lnTo>
                    <a:pt x="3" y="421"/>
                  </a:lnTo>
                  <a:lnTo>
                    <a:pt x="3" y="424"/>
                  </a:lnTo>
                  <a:lnTo>
                    <a:pt x="5" y="424"/>
                  </a:lnTo>
                  <a:lnTo>
                    <a:pt x="7" y="426"/>
                  </a:lnTo>
                  <a:lnTo>
                    <a:pt x="12" y="426"/>
                  </a:lnTo>
                  <a:lnTo>
                    <a:pt x="12" y="424"/>
                  </a:lnTo>
                  <a:lnTo>
                    <a:pt x="781" y="16"/>
                  </a:lnTo>
                  <a:lnTo>
                    <a:pt x="783" y="16"/>
                  </a:lnTo>
                  <a:lnTo>
                    <a:pt x="786" y="14"/>
                  </a:lnTo>
                  <a:lnTo>
                    <a:pt x="786" y="12"/>
                  </a:lnTo>
                  <a:lnTo>
                    <a:pt x="788" y="9"/>
                  </a:lnTo>
                  <a:lnTo>
                    <a:pt x="788" y="7"/>
                  </a:lnTo>
                  <a:lnTo>
                    <a:pt x="786" y="4"/>
                  </a:lnTo>
                  <a:lnTo>
                    <a:pt x="786" y="2"/>
                  </a:lnTo>
                  <a:lnTo>
                    <a:pt x="783" y="0"/>
                  </a:lnTo>
                  <a:lnTo>
                    <a:pt x="774" y="0"/>
                  </a:lnTo>
                  <a:lnTo>
                    <a:pt x="5" y="4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1" name="Freeform 40"/>
            <p:cNvSpPr>
              <a:spLocks/>
            </p:cNvSpPr>
            <p:nvPr/>
          </p:nvSpPr>
          <p:spPr bwMode="auto">
            <a:xfrm>
              <a:off x="2623" y="1950"/>
              <a:ext cx="699" cy="470"/>
            </a:xfrm>
            <a:custGeom>
              <a:avLst/>
              <a:gdLst>
                <a:gd name="T0" fmla="*/ 2 w 699"/>
                <a:gd name="T1" fmla="*/ 451 h 470"/>
                <a:gd name="T2" fmla="*/ 2 w 699"/>
                <a:gd name="T3" fmla="*/ 453 h 470"/>
                <a:gd name="T4" fmla="*/ 0 w 699"/>
                <a:gd name="T5" fmla="*/ 455 h 470"/>
                <a:gd name="T6" fmla="*/ 0 w 699"/>
                <a:gd name="T7" fmla="*/ 465 h 470"/>
                <a:gd name="T8" fmla="*/ 2 w 699"/>
                <a:gd name="T9" fmla="*/ 467 h 470"/>
                <a:gd name="T10" fmla="*/ 5 w 699"/>
                <a:gd name="T11" fmla="*/ 467 h 470"/>
                <a:gd name="T12" fmla="*/ 7 w 699"/>
                <a:gd name="T13" fmla="*/ 470 h 470"/>
                <a:gd name="T14" fmla="*/ 10 w 699"/>
                <a:gd name="T15" fmla="*/ 470 h 470"/>
                <a:gd name="T16" fmla="*/ 12 w 699"/>
                <a:gd name="T17" fmla="*/ 467 h 470"/>
                <a:gd name="T18" fmla="*/ 14 w 699"/>
                <a:gd name="T19" fmla="*/ 467 h 470"/>
                <a:gd name="T20" fmla="*/ 694 w 699"/>
                <a:gd name="T21" fmla="*/ 17 h 470"/>
                <a:gd name="T22" fmla="*/ 696 w 699"/>
                <a:gd name="T23" fmla="*/ 14 h 470"/>
                <a:gd name="T24" fmla="*/ 696 w 699"/>
                <a:gd name="T25" fmla="*/ 12 h 470"/>
                <a:gd name="T26" fmla="*/ 699 w 699"/>
                <a:gd name="T27" fmla="*/ 10 h 470"/>
                <a:gd name="T28" fmla="*/ 699 w 699"/>
                <a:gd name="T29" fmla="*/ 7 h 470"/>
                <a:gd name="T30" fmla="*/ 696 w 699"/>
                <a:gd name="T31" fmla="*/ 5 h 470"/>
                <a:gd name="T32" fmla="*/ 696 w 699"/>
                <a:gd name="T33" fmla="*/ 2 h 470"/>
                <a:gd name="T34" fmla="*/ 694 w 699"/>
                <a:gd name="T35" fmla="*/ 2 h 470"/>
                <a:gd name="T36" fmla="*/ 691 w 699"/>
                <a:gd name="T37" fmla="*/ 0 h 470"/>
                <a:gd name="T38" fmla="*/ 682 w 699"/>
                <a:gd name="T39" fmla="*/ 0 h 470"/>
                <a:gd name="T40" fmla="*/ 2 w 699"/>
                <a:gd name="T41" fmla="*/ 451 h 4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9"/>
                <a:gd name="T64" fmla="*/ 0 h 470"/>
                <a:gd name="T65" fmla="*/ 699 w 699"/>
                <a:gd name="T66" fmla="*/ 470 h 4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9" h="470">
                  <a:moveTo>
                    <a:pt x="2" y="451"/>
                  </a:moveTo>
                  <a:lnTo>
                    <a:pt x="2" y="453"/>
                  </a:lnTo>
                  <a:lnTo>
                    <a:pt x="0" y="455"/>
                  </a:lnTo>
                  <a:lnTo>
                    <a:pt x="0" y="465"/>
                  </a:lnTo>
                  <a:lnTo>
                    <a:pt x="2" y="467"/>
                  </a:lnTo>
                  <a:lnTo>
                    <a:pt x="5" y="467"/>
                  </a:lnTo>
                  <a:lnTo>
                    <a:pt x="7" y="470"/>
                  </a:lnTo>
                  <a:lnTo>
                    <a:pt x="10" y="470"/>
                  </a:lnTo>
                  <a:lnTo>
                    <a:pt x="12" y="467"/>
                  </a:lnTo>
                  <a:lnTo>
                    <a:pt x="14" y="467"/>
                  </a:lnTo>
                  <a:lnTo>
                    <a:pt x="694" y="17"/>
                  </a:lnTo>
                  <a:lnTo>
                    <a:pt x="696" y="14"/>
                  </a:lnTo>
                  <a:lnTo>
                    <a:pt x="696" y="12"/>
                  </a:lnTo>
                  <a:lnTo>
                    <a:pt x="699" y="10"/>
                  </a:lnTo>
                  <a:lnTo>
                    <a:pt x="699" y="7"/>
                  </a:lnTo>
                  <a:lnTo>
                    <a:pt x="696" y="5"/>
                  </a:lnTo>
                  <a:lnTo>
                    <a:pt x="696" y="2"/>
                  </a:lnTo>
                  <a:lnTo>
                    <a:pt x="694" y="2"/>
                  </a:lnTo>
                  <a:lnTo>
                    <a:pt x="691" y="0"/>
                  </a:lnTo>
                  <a:lnTo>
                    <a:pt x="682" y="0"/>
                  </a:lnTo>
                  <a:lnTo>
                    <a:pt x="2" y="4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2" name="Freeform 41"/>
            <p:cNvSpPr>
              <a:spLocks/>
            </p:cNvSpPr>
            <p:nvPr/>
          </p:nvSpPr>
          <p:spPr bwMode="auto">
            <a:xfrm>
              <a:off x="3302" y="1543"/>
              <a:ext cx="743" cy="426"/>
            </a:xfrm>
            <a:custGeom>
              <a:avLst/>
              <a:gdLst>
                <a:gd name="T0" fmla="*/ 5 w 743"/>
                <a:gd name="T1" fmla="*/ 407 h 426"/>
                <a:gd name="T2" fmla="*/ 0 w 743"/>
                <a:gd name="T3" fmla="*/ 412 h 426"/>
                <a:gd name="T4" fmla="*/ 0 w 743"/>
                <a:gd name="T5" fmla="*/ 421 h 426"/>
                <a:gd name="T6" fmla="*/ 3 w 743"/>
                <a:gd name="T7" fmla="*/ 421 h 426"/>
                <a:gd name="T8" fmla="*/ 5 w 743"/>
                <a:gd name="T9" fmla="*/ 424 h 426"/>
                <a:gd name="T10" fmla="*/ 8 w 743"/>
                <a:gd name="T11" fmla="*/ 424 h 426"/>
                <a:gd name="T12" fmla="*/ 10 w 743"/>
                <a:gd name="T13" fmla="*/ 426 h 426"/>
                <a:gd name="T14" fmla="*/ 12 w 743"/>
                <a:gd name="T15" fmla="*/ 424 h 426"/>
                <a:gd name="T16" fmla="*/ 15 w 743"/>
                <a:gd name="T17" fmla="*/ 424 h 426"/>
                <a:gd name="T18" fmla="*/ 738 w 743"/>
                <a:gd name="T19" fmla="*/ 16 h 426"/>
                <a:gd name="T20" fmla="*/ 738 w 743"/>
                <a:gd name="T21" fmla="*/ 14 h 426"/>
                <a:gd name="T22" fmla="*/ 740 w 743"/>
                <a:gd name="T23" fmla="*/ 14 h 426"/>
                <a:gd name="T24" fmla="*/ 740 w 743"/>
                <a:gd name="T25" fmla="*/ 12 h 426"/>
                <a:gd name="T26" fmla="*/ 743 w 743"/>
                <a:gd name="T27" fmla="*/ 9 h 426"/>
                <a:gd name="T28" fmla="*/ 740 w 743"/>
                <a:gd name="T29" fmla="*/ 7 h 426"/>
                <a:gd name="T30" fmla="*/ 740 w 743"/>
                <a:gd name="T31" fmla="*/ 4 h 426"/>
                <a:gd name="T32" fmla="*/ 738 w 743"/>
                <a:gd name="T33" fmla="*/ 2 h 426"/>
                <a:gd name="T34" fmla="*/ 738 w 743"/>
                <a:gd name="T35" fmla="*/ 0 h 426"/>
                <a:gd name="T36" fmla="*/ 728 w 743"/>
                <a:gd name="T37" fmla="*/ 0 h 426"/>
                <a:gd name="T38" fmla="*/ 5 w 743"/>
                <a:gd name="T39" fmla="*/ 407 h 4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43"/>
                <a:gd name="T61" fmla="*/ 0 h 426"/>
                <a:gd name="T62" fmla="*/ 743 w 743"/>
                <a:gd name="T63" fmla="*/ 426 h 4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43" h="426">
                  <a:moveTo>
                    <a:pt x="5" y="407"/>
                  </a:moveTo>
                  <a:lnTo>
                    <a:pt x="0" y="412"/>
                  </a:lnTo>
                  <a:lnTo>
                    <a:pt x="0" y="421"/>
                  </a:lnTo>
                  <a:lnTo>
                    <a:pt x="3" y="421"/>
                  </a:lnTo>
                  <a:lnTo>
                    <a:pt x="5" y="424"/>
                  </a:lnTo>
                  <a:lnTo>
                    <a:pt x="8" y="424"/>
                  </a:lnTo>
                  <a:lnTo>
                    <a:pt x="10" y="426"/>
                  </a:lnTo>
                  <a:lnTo>
                    <a:pt x="12" y="424"/>
                  </a:lnTo>
                  <a:lnTo>
                    <a:pt x="15" y="424"/>
                  </a:lnTo>
                  <a:lnTo>
                    <a:pt x="738" y="16"/>
                  </a:lnTo>
                  <a:lnTo>
                    <a:pt x="738" y="14"/>
                  </a:lnTo>
                  <a:lnTo>
                    <a:pt x="740" y="14"/>
                  </a:lnTo>
                  <a:lnTo>
                    <a:pt x="740" y="12"/>
                  </a:lnTo>
                  <a:lnTo>
                    <a:pt x="743" y="9"/>
                  </a:lnTo>
                  <a:lnTo>
                    <a:pt x="740" y="7"/>
                  </a:lnTo>
                  <a:lnTo>
                    <a:pt x="740" y="4"/>
                  </a:lnTo>
                  <a:lnTo>
                    <a:pt x="738" y="2"/>
                  </a:lnTo>
                  <a:lnTo>
                    <a:pt x="738" y="0"/>
                  </a:lnTo>
                  <a:lnTo>
                    <a:pt x="728" y="0"/>
                  </a:lnTo>
                  <a:lnTo>
                    <a:pt x="5" y="4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3" name="Freeform 42"/>
            <p:cNvSpPr>
              <a:spLocks/>
            </p:cNvSpPr>
            <p:nvPr/>
          </p:nvSpPr>
          <p:spPr bwMode="auto">
            <a:xfrm>
              <a:off x="4025" y="1316"/>
              <a:ext cx="742" cy="246"/>
            </a:xfrm>
            <a:custGeom>
              <a:avLst/>
              <a:gdLst>
                <a:gd name="T0" fmla="*/ 5 w 742"/>
                <a:gd name="T1" fmla="*/ 227 h 246"/>
                <a:gd name="T2" fmla="*/ 3 w 742"/>
                <a:gd name="T3" fmla="*/ 227 h 246"/>
                <a:gd name="T4" fmla="*/ 3 w 742"/>
                <a:gd name="T5" fmla="*/ 229 h 246"/>
                <a:gd name="T6" fmla="*/ 0 w 742"/>
                <a:gd name="T7" fmla="*/ 231 h 246"/>
                <a:gd name="T8" fmla="*/ 0 w 742"/>
                <a:gd name="T9" fmla="*/ 241 h 246"/>
                <a:gd name="T10" fmla="*/ 3 w 742"/>
                <a:gd name="T11" fmla="*/ 243 h 246"/>
                <a:gd name="T12" fmla="*/ 5 w 742"/>
                <a:gd name="T13" fmla="*/ 243 h 246"/>
                <a:gd name="T14" fmla="*/ 8 w 742"/>
                <a:gd name="T15" fmla="*/ 246 h 246"/>
                <a:gd name="T16" fmla="*/ 10 w 742"/>
                <a:gd name="T17" fmla="*/ 246 h 246"/>
                <a:gd name="T18" fmla="*/ 12 w 742"/>
                <a:gd name="T19" fmla="*/ 243 h 246"/>
                <a:gd name="T20" fmla="*/ 735 w 742"/>
                <a:gd name="T21" fmla="*/ 17 h 246"/>
                <a:gd name="T22" fmla="*/ 738 w 742"/>
                <a:gd name="T23" fmla="*/ 17 h 246"/>
                <a:gd name="T24" fmla="*/ 740 w 742"/>
                <a:gd name="T25" fmla="*/ 15 h 246"/>
                <a:gd name="T26" fmla="*/ 740 w 742"/>
                <a:gd name="T27" fmla="*/ 12 h 246"/>
                <a:gd name="T28" fmla="*/ 742 w 742"/>
                <a:gd name="T29" fmla="*/ 10 h 246"/>
                <a:gd name="T30" fmla="*/ 742 w 742"/>
                <a:gd name="T31" fmla="*/ 7 h 246"/>
                <a:gd name="T32" fmla="*/ 740 w 742"/>
                <a:gd name="T33" fmla="*/ 5 h 246"/>
                <a:gd name="T34" fmla="*/ 740 w 742"/>
                <a:gd name="T35" fmla="*/ 2 h 246"/>
                <a:gd name="T36" fmla="*/ 738 w 742"/>
                <a:gd name="T37" fmla="*/ 2 h 246"/>
                <a:gd name="T38" fmla="*/ 735 w 742"/>
                <a:gd name="T39" fmla="*/ 0 h 246"/>
                <a:gd name="T40" fmla="*/ 728 w 742"/>
                <a:gd name="T41" fmla="*/ 0 h 246"/>
                <a:gd name="T42" fmla="*/ 5 w 742"/>
                <a:gd name="T43" fmla="*/ 227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2"/>
                <a:gd name="T67" fmla="*/ 0 h 246"/>
                <a:gd name="T68" fmla="*/ 742 w 742"/>
                <a:gd name="T69" fmla="*/ 246 h 2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2" h="246">
                  <a:moveTo>
                    <a:pt x="5" y="227"/>
                  </a:moveTo>
                  <a:lnTo>
                    <a:pt x="3" y="227"/>
                  </a:lnTo>
                  <a:lnTo>
                    <a:pt x="3" y="229"/>
                  </a:lnTo>
                  <a:lnTo>
                    <a:pt x="0" y="231"/>
                  </a:lnTo>
                  <a:lnTo>
                    <a:pt x="0" y="241"/>
                  </a:lnTo>
                  <a:lnTo>
                    <a:pt x="3" y="243"/>
                  </a:lnTo>
                  <a:lnTo>
                    <a:pt x="5" y="243"/>
                  </a:lnTo>
                  <a:lnTo>
                    <a:pt x="8" y="246"/>
                  </a:lnTo>
                  <a:lnTo>
                    <a:pt x="10" y="246"/>
                  </a:lnTo>
                  <a:lnTo>
                    <a:pt x="12" y="243"/>
                  </a:lnTo>
                  <a:lnTo>
                    <a:pt x="735" y="17"/>
                  </a:lnTo>
                  <a:lnTo>
                    <a:pt x="738" y="17"/>
                  </a:lnTo>
                  <a:lnTo>
                    <a:pt x="740" y="15"/>
                  </a:lnTo>
                  <a:lnTo>
                    <a:pt x="740" y="12"/>
                  </a:lnTo>
                  <a:lnTo>
                    <a:pt x="742" y="10"/>
                  </a:lnTo>
                  <a:lnTo>
                    <a:pt x="742" y="7"/>
                  </a:lnTo>
                  <a:lnTo>
                    <a:pt x="740" y="5"/>
                  </a:lnTo>
                  <a:lnTo>
                    <a:pt x="740" y="2"/>
                  </a:lnTo>
                  <a:lnTo>
                    <a:pt x="738" y="2"/>
                  </a:lnTo>
                  <a:lnTo>
                    <a:pt x="735" y="0"/>
                  </a:lnTo>
                  <a:lnTo>
                    <a:pt x="728" y="0"/>
                  </a:lnTo>
                  <a:lnTo>
                    <a:pt x="5" y="2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4" name="Freeform 43"/>
            <p:cNvSpPr>
              <a:spLocks/>
            </p:cNvSpPr>
            <p:nvPr/>
          </p:nvSpPr>
          <p:spPr bwMode="auto">
            <a:xfrm>
              <a:off x="1854" y="2808"/>
              <a:ext cx="788" cy="200"/>
            </a:xfrm>
            <a:custGeom>
              <a:avLst/>
              <a:gdLst>
                <a:gd name="T0" fmla="*/ 7 w 788"/>
                <a:gd name="T1" fmla="*/ 181 h 200"/>
                <a:gd name="T2" fmla="*/ 5 w 788"/>
                <a:gd name="T3" fmla="*/ 181 h 200"/>
                <a:gd name="T4" fmla="*/ 0 w 788"/>
                <a:gd name="T5" fmla="*/ 185 h 200"/>
                <a:gd name="T6" fmla="*/ 0 w 788"/>
                <a:gd name="T7" fmla="*/ 195 h 200"/>
                <a:gd name="T8" fmla="*/ 3 w 788"/>
                <a:gd name="T9" fmla="*/ 195 h 200"/>
                <a:gd name="T10" fmla="*/ 7 w 788"/>
                <a:gd name="T11" fmla="*/ 200 h 200"/>
                <a:gd name="T12" fmla="*/ 12 w 788"/>
                <a:gd name="T13" fmla="*/ 200 h 200"/>
                <a:gd name="T14" fmla="*/ 781 w 788"/>
                <a:gd name="T15" fmla="*/ 19 h 200"/>
                <a:gd name="T16" fmla="*/ 786 w 788"/>
                <a:gd name="T17" fmla="*/ 14 h 200"/>
                <a:gd name="T18" fmla="*/ 786 w 788"/>
                <a:gd name="T19" fmla="*/ 12 h 200"/>
                <a:gd name="T20" fmla="*/ 788 w 788"/>
                <a:gd name="T21" fmla="*/ 10 h 200"/>
                <a:gd name="T22" fmla="*/ 788 w 788"/>
                <a:gd name="T23" fmla="*/ 7 h 200"/>
                <a:gd name="T24" fmla="*/ 786 w 788"/>
                <a:gd name="T25" fmla="*/ 5 h 200"/>
                <a:gd name="T26" fmla="*/ 786 w 788"/>
                <a:gd name="T27" fmla="*/ 2 h 200"/>
                <a:gd name="T28" fmla="*/ 783 w 788"/>
                <a:gd name="T29" fmla="*/ 0 h 200"/>
                <a:gd name="T30" fmla="*/ 776 w 788"/>
                <a:gd name="T31" fmla="*/ 0 h 200"/>
                <a:gd name="T32" fmla="*/ 7 w 788"/>
                <a:gd name="T33" fmla="*/ 181 h 2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8"/>
                <a:gd name="T52" fmla="*/ 0 h 200"/>
                <a:gd name="T53" fmla="*/ 788 w 788"/>
                <a:gd name="T54" fmla="*/ 200 h 2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8" h="200">
                  <a:moveTo>
                    <a:pt x="7" y="181"/>
                  </a:moveTo>
                  <a:lnTo>
                    <a:pt x="5" y="181"/>
                  </a:lnTo>
                  <a:lnTo>
                    <a:pt x="0" y="185"/>
                  </a:lnTo>
                  <a:lnTo>
                    <a:pt x="0" y="195"/>
                  </a:lnTo>
                  <a:lnTo>
                    <a:pt x="3" y="195"/>
                  </a:lnTo>
                  <a:lnTo>
                    <a:pt x="7" y="200"/>
                  </a:lnTo>
                  <a:lnTo>
                    <a:pt x="12" y="200"/>
                  </a:lnTo>
                  <a:lnTo>
                    <a:pt x="781" y="19"/>
                  </a:lnTo>
                  <a:lnTo>
                    <a:pt x="786" y="14"/>
                  </a:lnTo>
                  <a:lnTo>
                    <a:pt x="786" y="12"/>
                  </a:lnTo>
                  <a:lnTo>
                    <a:pt x="788" y="10"/>
                  </a:lnTo>
                  <a:lnTo>
                    <a:pt x="788" y="7"/>
                  </a:lnTo>
                  <a:lnTo>
                    <a:pt x="786" y="5"/>
                  </a:lnTo>
                  <a:lnTo>
                    <a:pt x="786" y="2"/>
                  </a:lnTo>
                  <a:lnTo>
                    <a:pt x="783" y="0"/>
                  </a:lnTo>
                  <a:lnTo>
                    <a:pt x="776" y="0"/>
                  </a:lnTo>
                  <a:lnTo>
                    <a:pt x="7" y="18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5" name="Freeform 44"/>
            <p:cNvSpPr>
              <a:spLocks/>
            </p:cNvSpPr>
            <p:nvPr/>
          </p:nvSpPr>
          <p:spPr bwMode="auto">
            <a:xfrm>
              <a:off x="2623" y="2581"/>
              <a:ext cx="744" cy="246"/>
            </a:xfrm>
            <a:custGeom>
              <a:avLst/>
              <a:gdLst>
                <a:gd name="T0" fmla="*/ 5 w 744"/>
                <a:gd name="T1" fmla="*/ 227 h 246"/>
                <a:gd name="T2" fmla="*/ 2 w 744"/>
                <a:gd name="T3" fmla="*/ 227 h 246"/>
                <a:gd name="T4" fmla="*/ 2 w 744"/>
                <a:gd name="T5" fmla="*/ 229 h 246"/>
                <a:gd name="T6" fmla="*/ 0 w 744"/>
                <a:gd name="T7" fmla="*/ 232 h 246"/>
                <a:gd name="T8" fmla="*/ 0 w 744"/>
                <a:gd name="T9" fmla="*/ 241 h 246"/>
                <a:gd name="T10" fmla="*/ 2 w 744"/>
                <a:gd name="T11" fmla="*/ 244 h 246"/>
                <a:gd name="T12" fmla="*/ 5 w 744"/>
                <a:gd name="T13" fmla="*/ 244 h 246"/>
                <a:gd name="T14" fmla="*/ 7 w 744"/>
                <a:gd name="T15" fmla="*/ 246 h 246"/>
                <a:gd name="T16" fmla="*/ 10 w 744"/>
                <a:gd name="T17" fmla="*/ 246 h 246"/>
                <a:gd name="T18" fmla="*/ 12 w 744"/>
                <a:gd name="T19" fmla="*/ 244 h 246"/>
                <a:gd name="T20" fmla="*/ 737 w 744"/>
                <a:gd name="T21" fmla="*/ 17 h 246"/>
                <a:gd name="T22" fmla="*/ 740 w 744"/>
                <a:gd name="T23" fmla="*/ 17 h 246"/>
                <a:gd name="T24" fmla="*/ 742 w 744"/>
                <a:gd name="T25" fmla="*/ 15 h 246"/>
                <a:gd name="T26" fmla="*/ 742 w 744"/>
                <a:gd name="T27" fmla="*/ 12 h 246"/>
                <a:gd name="T28" fmla="*/ 744 w 744"/>
                <a:gd name="T29" fmla="*/ 10 h 246"/>
                <a:gd name="T30" fmla="*/ 744 w 744"/>
                <a:gd name="T31" fmla="*/ 8 h 246"/>
                <a:gd name="T32" fmla="*/ 742 w 744"/>
                <a:gd name="T33" fmla="*/ 5 h 246"/>
                <a:gd name="T34" fmla="*/ 742 w 744"/>
                <a:gd name="T35" fmla="*/ 3 h 246"/>
                <a:gd name="T36" fmla="*/ 740 w 744"/>
                <a:gd name="T37" fmla="*/ 3 h 246"/>
                <a:gd name="T38" fmla="*/ 737 w 744"/>
                <a:gd name="T39" fmla="*/ 0 h 246"/>
                <a:gd name="T40" fmla="*/ 730 w 744"/>
                <a:gd name="T41" fmla="*/ 0 h 246"/>
                <a:gd name="T42" fmla="*/ 5 w 744"/>
                <a:gd name="T43" fmla="*/ 227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4"/>
                <a:gd name="T67" fmla="*/ 0 h 246"/>
                <a:gd name="T68" fmla="*/ 744 w 744"/>
                <a:gd name="T69" fmla="*/ 246 h 2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4" h="246">
                  <a:moveTo>
                    <a:pt x="5" y="227"/>
                  </a:moveTo>
                  <a:lnTo>
                    <a:pt x="2" y="227"/>
                  </a:lnTo>
                  <a:lnTo>
                    <a:pt x="2" y="229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2" y="244"/>
                  </a:lnTo>
                  <a:lnTo>
                    <a:pt x="5" y="244"/>
                  </a:lnTo>
                  <a:lnTo>
                    <a:pt x="7" y="246"/>
                  </a:lnTo>
                  <a:lnTo>
                    <a:pt x="10" y="246"/>
                  </a:lnTo>
                  <a:lnTo>
                    <a:pt x="12" y="244"/>
                  </a:lnTo>
                  <a:lnTo>
                    <a:pt x="737" y="17"/>
                  </a:lnTo>
                  <a:lnTo>
                    <a:pt x="740" y="17"/>
                  </a:lnTo>
                  <a:lnTo>
                    <a:pt x="742" y="15"/>
                  </a:lnTo>
                  <a:lnTo>
                    <a:pt x="742" y="12"/>
                  </a:lnTo>
                  <a:lnTo>
                    <a:pt x="744" y="10"/>
                  </a:lnTo>
                  <a:lnTo>
                    <a:pt x="744" y="8"/>
                  </a:lnTo>
                  <a:lnTo>
                    <a:pt x="742" y="5"/>
                  </a:lnTo>
                  <a:lnTo>
                    <a:pt x="742" y="3"/>
                  </a:lnTo>
                  <a:lnTo>
                    <a:pt x="740" y="3"/>
                  </a:lnTo>
                  <a:lnTo>
                    <a:pt x="737" y="0"/>
                  </a:lnTo>
                  <a:lnTo>
                    <a:pt x="730" y="0"/>
                  </a:lnTo>
                  <a:lnTo>
                    <a:pt x="5" y="227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6" name="Freeform 45"/>
            <p:cNvSpPr>
              <a:spLocks/>
            </p:cNvSpPr>
            <p:nvPr/>
          </p:nvSpPr>
          <p:spPr bwMode="auto">
            <a:xfrm>
              <a:off x="4025" y="2085"/>
              <a:ext cx="742" cy="154"/>
            </a:xfrm>
            <a:custGeom>
              <a:avLst/>
              <a:gdLst>
                <a:gd name="T0" fmla="*/ 8 w 742"/>
                <a:gd name="T1" fmla="*/ 135 h 154"/>
                <a:gd name="T2" fmla="*/ 5 w 742"/>
                <a:gd name="T3" fmla="*/ 135 h 154"/>
                <a:gd name="T4" fmla="*/ 3 w 742"/>
                <a:gd name="T5" fmla="*/ 137 h 154"/>
                <a:gd name="T6" fmla="*/ 0 w 742"/>
                <a:gd name="T7" fmla="*/ 137 h 154"/>
                <a:gd name="T8" fmla="*/ 0 w 742"/>
                <a:gd name="T9" fmla="*/ 147 h 154"/>
                <a:gd name="T10" fmla="*/ 3 w 742"/>
                <a:gd name="T11" fmla="*/ 149 h 154"/>
                <a:gd name="T12" fmla="*/ 3 w 742"/>
                <a:gd name="T13" fmla="*/ 152 h 154"/>
                <a:gd name="T14" fmla="*/ 5 w 742"/>
                <a:gd name="T15" fmla="*/ 152 h 154"/>
                <a:gd name="T16" fmla="*/ 8 w 742"/>
                <a:gd name="T17" fmla="*/ 154 h 154"/>
                <a:gd name="T18" fmla="*/ 10 w 742"/>
                <a:gd name="T19" fmla="*/ 154 h 154"/>
                <a:gd name="T20" fmla="*/ 733 w 742"/>
                <a:gd name="T21" fmla="*/ 19 h 154"/>
                <a:gd name="T22" fmla="*/ 735 w 742"/>
                <a:gd name="T23" fmla="*/ 17 h 154"/>
                <a:gd name="T24" fmla="*/ 738 w 742"/>
                <a:gd name="T25" fmla="*/ 17 h 154"/>
                <a:gd name="T26" fmla="*/ 740 w 742"/>
                <a:gd name="T27" fmla="*/ 14 h 154"/>
                <a:gd name="T28" fmla="*/ 740 w 742"/>
                <a:gd name="T29" fmla="*/ 12 h 154"/>
                <a:gd name="T30" fmla="*/ 742 w 742"/>
                <a:gd name="T31" fmla="*/ 10 h 154"/>
                <a:gd name="T32" fmla="*/ 742 w 742"/>
                <a:gd name="T33" fmla="*/ 7 h 154"/>
                <a:gd name="T34" fmla="*/ 740 w 742"/>
                <a:gd name="T35" fmla="*/ 5 h 154"/>
                <a:gd name="T36" fmla="*/ 740 w 742"/>
                <a:gd name="T37" fmla="*/ 2 h 154"/>
                <a:gd name="T38" fmla="*/ 738 w 742"/>
                <a:gd name="T39" fmla="*/ 0 h 154"/>
                <a:gd name="T40" fmla="*/ 730 w 742"/>
                <a:gd name="T41" fmla="*/ 0 h 154"/>
                <a:gd name="T42" fmla="*/ 8 w 742"/>
                <a:gd name="T43" fmla="*/ 135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2"/>
                <a:gd name="T67" fmla="*/ 0 h 154"/>
                <a:gd name="T68" fmla="*/ 742 w 742"/>
                <a:gd name="T69" fmla="*/ 154 h 1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2" h="154">
                  <a:moveTo>
                    <a:pt x="8" y="135"/>
                  </a:moveTo>
                  <a:lnTo>
                    <a:pt x="5" y="135"/>
                  </a:lnTo>
                  <a:lnTo>
                    <a:pt x="3" y="137"/>
                  </a:lnTo>
                  <a:lnTo>
                    <a:pt x="0" y="137"/>
                  </a:lnTo>
                  <a:lnTo>
                    <a:pt x="0" y="147"/>
                  </a:lnTo>
                  <a:lnTo>
                    <a:pt x="3" y="149"/>
                  </a:lnTo>
                  <a:lnTo>
                    <a:pt x="3" y="152"/>
                  </a:lnTo>
                  <a:lnTo>
                    <a:pt x="5" y="152"/>
                  </a:lnTo>
                  <a:lnTo>
                    <a:pt x="8" y="154"/>
                  </a:lnTo>
                  <a:lnTo>
                    <a:pt x="10" y="154"/>
                  </a:lnTo>
                  <a:lnTo>
                    <a:pt x="733" y="19"/>
                  </a:lnTo>
                  <a:lnTo>
                    <a:pt x="735" y="17"/>
                  </a:lnTo>
                  <a:lnTo>
                    <a:pt x="738" y="17"/>
                  </a:lnTo>
                  <a:lnTo>
                    <a:pt x="740" y="14"/>
                  </a:lnTo>
                  <a:lnTo>
                    <a:pt x="740" y="12"/>
                  </a:lnTo>
                  <a:lnTo>
                    <a:pt x="742" y="10"/>
                  </a:lnTo>
                  <a:lnTo>
                    <a:pt x="742" y="7"/>
                  </a:lnTo>
                  <a:lnTo>
                    <a:pt x="740" y="5"/>
                  </a:lnTo>
                  <a:lnTo>
                    <a:pt x="740" y="2"/>
                  </a:lnTo>
                  <a:lnTo>
                    <a:pt x="738" y="0"/>
                  </a:lnTo>
                  <a:lnTo>
                    <a:pt x="730" y="0"/>
                  </a:lnTo>
                  <a:lnTo>
                    <a:pt x="8" y="13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7" name="Freeform 46"/>
            <p:cNvSpPr>
              <a:spLocks/>
            </p:cNvSpPr>
            <p:nvPr/>
          </p:nvSpPr>
          <p:spPr bwMode="auto">
            <a:xfrm>
              <a:off x="3348" y="2220"/>
              <a:ext cx="697" cy="381"/>
            </a:xfrm>
            <a:custGeom>
              <a:avLst/>
              <a:gdLst>
                <a:gd name="T0" fmla="*/ 5 w 697"/>
                <a:gd name="T1" fmla="*/ 361 h 381"/>
                <a:gd name="T2" fmla="*/ 0 w 697"/>
                <a:gd name="T3" fmla="*/ 366 h 381"/>
                <a:gd name="T4" fmla="*/ 0 w 697"/>
                <a:gd name="T5" fmla="*/ 376 h 381"/>
                <a:gd name="T6" fmla="*/ 3 w 697"/>
                <a:gd name="T7" fmla="*/ 376 h 381"/>
                <a:gd name="T8" fmla="*/ 7 w 697"/>
                <a:gd name="T9" fmla="*/ 381 h 381"/>
                <a:gd name="T10" fmla="*/ 12 w 697"/>
                <a:gd name="T11" fmla="*/ 381 h 381"/>
                <a:gd name="T12" fmla="*/ 15 w 697"/>
                <a:gd name="T13" fmla="*/ 378 h 381"/>
                <a:gd name="T14" fmla="*/ 692 w 697"/>
                <a:gd name="T15" fmla="*/ 17 h 381"/>
                <a:gd name="T16" fmla="*/ 694 w 697"/>
                <a:gd name="T17" fmla="*/ 14 h 381"/>
                <a:gd name="T18" fmla="*/ 694 w 697"/>
                <a:gd name="T19" fmla="*/ 12 h 381"/>
                <a:gd name="T20" fmla="*/ 697 w 697"/>
                <a:gd name="T21" fmla="*/ 9 h 381"/>
                <a:gd name="T22" fmla="*/ 697 w 697"/>
                <a:gd name="T23" fmla="*/ 7 h 381"/>
                <a:gd name="T24" fmla="*/ 694 w 697"/>
                <a:gd name="T25" fmla="*/ 5 h 381"/>
                <a:gd name="T26" fmla="*/ 694 w 697"/>
                <a:gd name="T27" fmla="*/ 2 h 381"/>
                <a:gd name="T28" fmla="*/ 692 w 697"/>
                <a:gd name="T29" fmla="*/ 0 h 381"/>
                <a:gd name="T30" fmla="*/ 682 w 697"/>
                <a:gd name="T31" fmla="*/ 0 h 381"/>
                <a:gd name="T32" fmla="*/ 5 w 697"/>
                <a:gd name="T33" fmla="*/ 361 h 3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7"/>
                <a:gd name="T52" fmla="*/ 0 h 381"/>
                <a:gd name="T53" fmla="*/ 697 w 697"/>
                <a:gd name="T54" fmla="*/ 381 h 3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7" h="381">
                  <a:moveTo>
                    <a:pt x="5" y="361"/>
                  </a:moveTo>
                  <a:lnTo>
                    <a:pt x="0" y="366"/>
                  </a:lnTo>
                  <a:lnTo>
                    <a:pt x="0" y="376"/>
                  </a:lnTo>
                  <a:lnTo>
                    <a:pt x="3" y="376"/>
                  </a:lnTo>
                  <a:lnTo>
                    <a:pt x="7" y="381"/>
                  </a:lnTo>
                  <a:lnTo>
                    <a:pt x="12" y="381"/>
                  </a:lnTo>
                  <a:lnTo>
                    <a:pt x="15" y="378"/>
                  </a:lnTo>
                  <a:lnTo>
                    <a:pt x="692" y="17"/>
                  </a:lnTo>
                  <a:lnTo>
                    <a:pt x="694" y="14"/>
                  </a:lnTo>
                  <a:lnTo>
                    <a:pt x="694" y="12"/>
                  </a:lnTo>
                  <a:lnTo>
                    <a:pt x="697" y="9"/>
                  </a:lnTo>
                  <a:lnTo>
                    <a:pt x="697" y="7"/>
                  </a:lnTo>
                  <a:lnTo>
                    <a:pt x="694" y="5"/>
                  </a:lnTo>
                  <a:lnTo>
                    <a:pt x="694" y="2"/>
                  </a:lnTo>
                  <a:lnTo>
                    <a:pt x="692" y="0"/>
                  </a:lnTo>
                  <a:lnTo>
                    <a:pt x="682" y="0"/>
                  </a:lnTo>
                  <a:lnTo>
                    <a:pt x="5" y="36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8" name="Freeform 47"/>
            <p:cNvSpPr>
              <a:spLocks/>
            </p:cNvSpPr>
            <p:nvPr/>
          </p:nvSpPr>
          <p:spPr bwMode="auto">
            <a:xfrm>
              <a:off x="1447" y="1813"/>
              <a:ext cx="561" cy="19"/>
            </a:xfrm>
            <a:custGeom>
              <a:avLst/>
              <a:gdLst>
                <a:gd name="T0" fmla="*/ 10 w 561"/>
                <a:gd name="T1" fmla="*/ 0 h 19"/>
                <a:gd name="T2" fmla="*/ 5 w 561"/>
                <a:gd name="T3" fmla="*/ 0 h 19"/>
                <a:gd name="T4" fmla="*/ 0 w 561"/>
                <a:gd name="T5" fmla="*/ 4 h 19"/>
                <a:gd name="T6" fmla="*/ 0 w 561"/>
                <a:gd name="T7" fmla="*/ 14 h 19"/>
                <a:gd name="T8" fmla="*/ 2 w 561"/>
                <a:gd name="T9" fmla="*/ 14 h 19"/>
                <a:gd name="T10" fmla="*/ 5 w 561"/>
                <a:gd name="T11" fmla="*/ 16 h 19"/>
                <a:gd name="T12" fmla="*/ 7 w 561"/>
                <a:gd name="T13" fmla="*/ 16 h 19"/>
                <a:gd name="T14" fmla="*/ 10 w 561"/>
                <a:gd name="T15" fmla="*/ 19 h 19"/>
                <a:gd name="T16" fmla="*/ 552 w 561"/>
                <a:gd name="T17" fmla="*/ 19 h 19"/>
                <a:gd name="T18" fmla="*/ 554 w 561"/>
                <a:gd name="T19" fmla="*/ 16 h 19"/>
                <a:gd name="T20" fmla="*/ 557 w 561"/>
                <a:gd name="T21" fmla="*/ 16 h 19"/>
                <a:gd name="T22" fmla="*/ 557 w 561"/>
                <a:gd name="T23" fmla="*/ 14 h 19"/>
                <a:gd name="T24" fmla="*/ 559 w 561"/>
                <a:gd name="T25" fmla="*/ 14 h 19"/>
                <a:gd name="T26" fmla="*/ 559 w 561"/>
                <a:gd name="T27" fmla="*/ 12 h 19"/>
                <a:gd name="T28" fmla="*/ 561 w 561"/>
                <a:gd name="T29" fmla="*/ 9 h 19"/>
                <a:gd name="T30" fmla="*/ 559 w 561"/>
                <a:gd name="T31" fmla="*/ 7 h 19"/>
                <a:gd name="T32" fmla="*/ 559 w 561"/>
                <a:gd name="T33" fmla="*/ 4 h 19"/>
                <a:gd name="T34" fmla="*/ 557 w 561"/>
                <a:gd name="T35" fmla="*/ 2 h 19"/>
                <a:gd name="T36" fmla="*/ 557 w 561"/>
                <a:gd name="T37" fmla="*/ 0 h 19"/>
                <a:gd name="T38" fmla="*/ 552 w 561"/>
                <a:gd name="T39" fmla="*/ 0 h 19"/>
                <a:gd name="T40" fmla="*/ 10 w 561"/>
                <a:gd name="T41" fmla="*/ 0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1"/>
                <a:gd name="T64" fmla="*/ 0 h 19"/>
                <a:gd name="T65" fmla="*/ 561 w 561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1" h="19">
                  <a:moveTo>
                    <a:pt x="10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10" y="19"/>
                  </a:lnTo>
                  <a:lnTo>
                    <a:pt x="552" y="19"/>
                  </a:lnTo>
                  <a:lnTo>
                    <a:pt x="554" y="16"/>
                  </a:lnTo>
                  <a:lnTo>
                    <a:pt x="557" y="16"/>
                  </a:lnTo>
                  <a:lnTo>
                    <a:pt x="557" y="14"/>
                  </a:lnTo>
                  <a:lnTo>
                    <a:pt x="559" y="14"/>
                  </a:lnTo>
                  <a:lnTo>
                    <a:pt x="559" y="12"/>
                  </a:lnTo>
                  <a:lnTo>
                    <a:pt x="561" y="9"/>
                  </a:lnTo>
                  <a:lnTo>
                    <a:pt x="559" y="7"/>
                  </a:lnTo>
                  <a:lnTo>
                    <a:pt x="559" y="4"/>
                  </a:lnTo>
                  <a:lnTo>
                    <a:pt x="557" y="2"/>
                  </a:lnTo>
                  <a:lnTo>
                    <a:pt x="557" y="0"/>
                  </a:lnTo>
                  <a:lnTo>
                    <a:pt x="55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9" name="Rectangle 48"/>
            <p:cNvSpPr>
              <a:spLocks noChangeArrowheads="1"/>
            </p:cNvSpPr>
            <p:nvPr/>
          </p:nvSpPr>
          <p:spPr bwMode="auto">
            <a:xfrm>
              <a:off x="2090" y="1740"/>
              <a:ext cx="72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600" kern="0">
                  <a:solidFill>
                    <a:srgbClr val="000000"/>
                  </a:solidFill>
                  <a:latin typeface="CG Times" charset="0"/>
                </a:rPr>
                <a:t>Ave. PA</a:t>
              </a:r>
              <a:endParaRPr lang="en-US" kern="0">
                <a:solidFill>
                  <a:sysClr val="windowText" lastClr="000000"/>
                </a:solidFill>
                <a:latin typeface="Arial Black" pitchFamily="34" charset="0"/>
              </a:endParaRPr>
            </a:p>
          </p:txBody>
        </p:sp>
        <p:sp>
          <p:nvSpPr>
            <p:cNvPr id="35890" name="Text Box 49"/>
            <p:cNvSpPr txBox="1">
              <a:spLocks noChangeArrowheads="1"/>
            </p:cNvSpPr>
            <p:nvPr/>
          </p:nvSpPr>
          <p:spPr bwMode="auto">
            <a:xfrm>
              <a:off x="1680" y="3984"/>
              <a:ext cx="345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imes New Roman" pitchFamily="18" charset="0"/>
                </a:rPr>
                <a:t>GRADE LEVEL CORRESPONDING TO AGE</a:t>
              </a:r>
              <a:endParaRPr lang="en-US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35891" name="Text Box 50"/>
            <p:cNvSpPr txBox="1">
              <a:spLocks noChangeArrowheads="1"/>
            </p:cNvSpPr>
            <p:nvPr/>
          </p:nvSpPr>
          <p:spPr bwMode="auto">
            <a:xfrm>
              <a:off x="1104" y="3792"/>
              <a:ext cx="4224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imes New Roman" pitchFamily="18" charset="0"/>
                </a:rPr>
                <a:t>	 </a:t>
              </a:r>
              <a:r>
                <a:rPr lang="en-US" sz="2000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imes New Roman" pitchFamily="18" charset="0"/>
                </a:rPr>
                <a:t>1	     2	       3		4	  5</a:t>
              </a:r>
            </a:p>
          </p:txBody>
        </p:sp>
        <p:sp>
          <p:nvSpPr>
            <p:cNvPr id="35892" name="Text Box 51"/>
            <p:cNvSpPr txBox="1">
              <a:spLocks noChangeArrowheads="1"/>
            </p:cNvSpPr>
            <p:nvPr/>
          </p:nvSpPr>
          <p:spPr bwMode="auto">
            <a:xfrm rot="16200000">
              <a:off x="-343" y="2011"/>
              <a:ext cx="22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Times New Roman" pitchFamily="18" charset="0"/>
                </a:rPr>
                <a:t>READING GRADE LEVEL</a:t>
              </a:r>
              <a:endParaRPr lang="en-US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35893" name="Line 52"/>
            <p:cNvSpPr>
              <a:spLocks noChangeShapeType="1"/>
            </p:cNvSpPr>
            <p:nvPr/>
          </p:nvSpPr>
          <p:spPr bwMode="auto">
            <a:xfrm flipV="1">
              <a:off x="1872" y="2400"/>
              <a:ext cx="768" cy="43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94" name="Line 53"/>
            <p:cNvSpPr>
              <a:spLocks noChangeShapeType="1"/>
            </p:cNvSpPr>
            <p:nvPr/>
          </p:nvSpPr>
          <p:spPr bwMode="auto">
            <a:xfrm flipV="1">
              <a:off x="2640" y="1968"/>
              <a:ext cx="672" cy="43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95" name="Line 54"/>
            <p:cNvSpPr>
              <a:spLocks noChangeShapeType="1"/>
            </p:cNvSpPr>
            <p:nvPr/>
          </p:nvSpPr>
          <p:spPr bwMode="auto">
            <a:xfrm flipV="1">
              <a:off x="3312" y="1536"/>
              <a:ext cx="720" cy="43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96" name="Line 55"/>
            <p:cNvSpPr>
              <a:spLocks noChangeShapeType="1"/>
            </p:cNvSpPr>
            <p:nvPr/>
          </p:nvSpPr>
          <p:spPr bwMode="auto">
            <a:xfrm flipV="1">
              <a:off x="4032" y="1296"/>
              <a:ext cx="720" cy="24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97" name="Line 56"/>
            <p:cNvSpPr>
              <a:spLocks noChangeShapeType="1"/>
            </p:cNvSpPr>
            <p:nvPr/>
          </p:nvSpPr>
          <p:spPr bwMode="auto">
            <a:xfrm flipV="1">
              <a:off x="1872" y="2823"/>
              <a:ext cx="768" cy="192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98" name="Line 57"/>
            <p:cNvSpPr>
              <a:spLocks noChangeShapeType="1"/>
            </p:cNvSpPr>
            <p:nvPr/>
          </p:nvSpPr>
          <p:spPr bwMode="auto">
            <a:xfrm flipV="1">
              <a:off x="2640" y="2610"/>
              <a:ext cx="672" cy="222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99" name="Line 58"/>
            <p:cNvSpPr>
              <a:spLocks noChangeShapeType="1"/>
            </p:cNvSpPr>
            <p:nvPr/>
          </p:nvSpPr>
          <p:spPr bwMode="auto">
            <a:xfrm flipV="1">
              <a:off x="3330" y="2217"/>
              <a:ext cx="720" cy="384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00" name="Line 59"/>
            <p:cNvSpPr>
              <a:spLocks noChangeShapeType="1"/>
            </p:cNvSpPr>
            <p:nvPr/>
          </p:nvSpPr>
          <p:spPr bwMode="auto">
            <a:xfrm flipV="1">
              <a:off x="4032" y="2082"/>
              <a:ext cx="720" cy="144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01" name="Rectangle 60"/>
            <p:cNvSpPr>
              <a:spLocks noChangeArrowheads="1"/>
            </p:cNvSpPr>
            <p:nvPr/>
          </p:nvSpPr>
          <p:spPr bwMode="auto">
            <a:xfrm>
              <a:off x="1344" y="1296"/>
              <a:ext cx="1584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"/>
                </a:spcBef>
              </a:pPr>
              <a:endParaRPr lang="en-US" kern="0">
                <a:solidFill>
                  <a:sysClr val="windowText" lastClr="000000"/>
                </a:solidFill>
              </a:endParaRPr>
            </a:p>
            <a:p>
              <a:pPr algn="ctr"/>
              <a:endParaRPr lang="en-US" kern="0">
                <a:solidFill>
                  <a:sysClr val="windowText" lastClr="000000"/>
                </a:solidFill>
                <a:latin typeface="Arial Black" pitchFamily="34" charset="0"/>
              </a:endParaRPr>
            </a:p>
          </p:txBody>
        </p:sp>
        <p:sp>
          <p:nvSpPr>
            <p:cNvPr id="35902" name="Text Box 61"/>
            <p:cNvSpPr txBox="1">
              <a:spLocks noChangeArrowheads="1"/>
            </p:cNvSpPr>
            <p:nvPr/>
          </p:nvSpPr>
          <p:spPr bwMode="auto">
            <a:xfrm>
              <a:off x="2016" y="1440"/>
              <a:ext cx="91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"/>
                </a:spcBef>
              </a:pPr>
              <a:r>
                <a:rPr lang="en-US" kern="0">
                  <a:solidFill>
                    <a:sysClr val="windowText" lastClr="000000"/>
                  </a:solidFill>
                </a:rPr>
                <a:t>Average</a:t>
              </a:r>
            </a:p>
          </p:txBody>
        </p:sp>
        <p:sp>
          <p:nvSpPr>
            <p:cNvPr id="35903" name="Line 62"/>
            <p:cNvSpPr>
              <a:spLocks noChangeShapeType="1"/>
            </p:cNvSpPr>
            <p:nvPr/>
          </p:nvSpPr>
          <p:spPr bwMode="auto">
            <a:xfrm>
              <a:off x="1632" y="1584"/>
              <a:ext cx="33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04" name="Line 63"/>
            <p:cNvSpPr>
              <a:spLocks noChangeShapeType="1"/>
            </p:cNvSpPr>
            <p:nvPr/>
          </p:nvSpPr>
          <p:spPr bwMode="auto">
            <a:xfrm>
              <a:off x="1632" y="1824"/>
              <a:ext cx="336" cy="0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05" name="Text Box 64"/>
            <p:cNvSpPr txBox="1">
              <a:spLocks noChangeArrowheads="1"/>
            </p:cNvSpPr>
            <p:nvPr/>
          </p:nvSpPr>
          <p:spPr bwMode="auto">
            <a:xfrm>
              <a:off x="2016" y="1674"/>
              <a:ext cx="383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kern="0">
                  <a:solidFill>
                    <a:sysClr val="windowText" lastClr="000000"/>
                  </a:solidFill>
                </a:rPr>
                <a:t>Low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9251772" y="6488668"/>
            <a:ext cx="2637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(</a:t>
            </a:r>
            <a:r>
              <a:rPr lang="en-US" sz="1600" kern="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Torgesen</a:t>
            </a: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 &amp; </a:t>
            </a:r>
            <a:r>
              <a:rPr lang="en-US" sz="1600" kern="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Mathes</a:t>
            </a: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, 2000)</a:t>
            </a:r>
            <a:endParaRPr lang="en-US" sz="2800" kern="0" dirty="0">
              <a:solidFill>
                <a:schemeClr val="bg1">
                  <a:lumMod val="20000"/>
                  <a:lumOff val="80000"/>
                </a:schemeClr>
              </a:solidFill>
              <a:latin typeface="Albertus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23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209800" y="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42308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GROWTH IN </a:t>
            </a:r>
            <a:r>
              <a:rPr lang="en-US" sz="2800" kern="0" dirty="0">
                <a:solidFill>
                  <a:srgbClr val="FFFF00"/>
                </a:solidFill>
              </a:rPr>
              <a:t>READING COMPREHENSION</a:t>
            </a:r>
            <a:r>
              <a:rPr lang="en-US" sz="28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OF CHILDREN WHO BEGIN FIRST GRADE IN THE BOTTOM 20%ile IN PHONEME AWARENESS AND LETTER KNOWLEDGE</a:t>
            </a:r>
            <a:endParaRPr lang="en-US" kern="0" dirty="0">
              <a:solidFill>
                <a:schemeClr val="bg1">
                  <a:lumMod val="20000"/>
                  <a:lumOff val="80000"/>
                </a:schemeClr>
              </a:solidFill>
              <a:latin typeface="Albertus Medium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2278" y="1199191"/>
            <a:ext cx="11834192" cy="4965700"/>
            <a:chOff x="813" y="1106"/>
            <a:chExt cx="4883" cy="3128"/>
          </a:xfrm>
        </p:grpSpPr>
        <p:sp>
          <p:nvSpPr>
            <p:cNvPr id="36871" name="Freeform 5"/>
            <p:cNvSpPr>
              <a:spLocks/>
            </p:cNvSpPr>
            <p:nvPr/>
          </p:nvSpPr>
          <p:spPr bwMode="auto">
            <a:xfrm>
              <a:off x="1389" y="1106"/>
              <a:ext cx="17" cy="407"/>
            </a:xfrm>
            <a:custGeom>
              <a:avLst/>
              <a:gdLst>
                <a:gd name="T0" fmla="*/ 0 w 17"/>
                <a:gd name="T1" fmla="*/ 399 h 407"/>
                <a:gd name="T2" fmla="*/ 0 w 17"/>
                <a:gd name="T3" fmla="*/ 403 h 407"/>
                <a:gd name="T4" fmla="*/ 2 w 17"/>
                <a:gd name="T5" fmla="*/ 403 h 407"/>
                <a:gd name="T6" fmla="*/ 4 w 17"/>
                <a:gd name="T7" fmla="*/ 405 h 407"/>
                <a:gd name="T8" fmla="*/ 6 w 17"/>
                <a:gd name="T9" fmla="*/ 405 h 407"/>
                <a:gd name="T10" fmla="*/ 8 w 17"/>
                <a:gd name="T11" fmla="*/ 407 h 407"/>
                <a:gd name="T12" fmla="*/ 11 w 17"/>
                <a:gd name="T13" fmla="*/ 405 h 407"/>
                <a:gd name="T14" fmla="*/ 13 w 17"/>
                <a:gd name="T15" fmla="*/ 405 h 407"/>
                <a:gd name="T16" fmla="*/ 13 w 17"/>
                <a:gd name="T17" fmla="*/ 403 h 407"/>
                <a:gd name="T18" fmla="*/ 15 w 17"/>
                <a:gd name="T19" fmla="*/ 403 h 407"/>
                <a:gd name="T20" fmla="*/ 15 w 17"/>
                <a:gd name="T21" fmla="*/ 401 h 407"/>
                <a:gd name="T22" fmla="*/ 17 w 17"/>
                <a:gd name="T23" fmla="*/ 399 h 407"/>
                <a:gd name="T24" fmla="*/ 17 w 17"/>
                <a:gd name="T25" fmla="*/ 8 h 407"/>
                <a:gd name="T26" fmla="*/ 15 w 17"/>
                <a:gd name="T27" fmla="*/ 6 h 407"/>
                <a:gd name="T28" fmla="*/ 15 w 17"/>
                <a:gd name="T29" fmla="*/ 4 h 407"/>
                <a:gd name="T30" fmla="*/ 13 w 17"/>
                <a:gd name="T31" fmla="*/ 2 h 407"/>
                <a:gd name="T32" fmla="*/ 13 w 17"/>
                <a:gd name="T33" fmla="*/ 0 h 407"/>
                <a:gd name="T34" fmla="*/ 4 w 17"/>
                <a:gd name="T35" fmla="*/ 0 h 407"/>
                <a:gd name="T36" fmla="*/ 0 w 17"/>
                <a:gd name="T37" fmla="*/ 4 h 407"/>
                <a:gd name="T38" fmla="*/ 0 w 17"/>
                <a:gd name="T39" fmla="*/ 8 h 407"/>
                <a:gd name="T40" fmla="*/ 0 w 17"/>
                <a:gd name="T41" fmla="*/ 399 h 40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407"/>
                <a:gd name="T65" fmla="*/ 17 w 17"/>
                <a:gd name="T66" fmla="*/ 407 h 40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407">
                  <a:moveTo>
                    <a:pt x="0" y="399"/>
                  </a:moveTo>
                  <a:lnTo>
                    <a:pt x="0" y="403"/>
                  </a:lnTo>
                  <a:lnTo>
                    <a:pt x="2" y="403"/>
                  </a:lnTo>
                  <a:lnTo>
                    <a:pt x="4" y="405"/>
                  </a:lnTo>
                  <a:lnTo>
                    <a:pt x="6" y="405"/>
                  </a:lnTo>
                  <a:lnTo>
                    <a:pt x="8" y="407"/>
                  </a:lnTo>
                  <a:lnTo>
                    <a:pt x="11" y="405"/>
                  </a:lnTo>
                  <a:lnTo>
                    <a:pt x="13" y="405"/>
                  </a:lnTo>
                  <a:lnTo>
                    <a:pt x="13" y="403"/>
                  </a:lnTo>
                  <a:lnTo>
                    <a:pt x="15" y="403"/>
                  </a:lnTo>
                  <a:lnTo>
                    <a:pt x="15" y="401"/>
                  </a:lnTo>
                  <a:lnTo>
                    <a:pt x="17" y="399"/>
                  </a:lnTo>
                  <a:lnTo>
                    <a:pt x="17" y="8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2" name="Rectangle 6"/>
            <p:cNvSpPr>
              <a:spLocks noChangeArrowheads="1"/>
            </p:cNvSpPr>
            <p:nvPr/>
          </p:nvSpPr>
          <p:spPr bwMode="auto">
            <a:xfrm>
              <a:off x="1536" y="1392"/>
              <a:ext cx="1248" cy="7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"/>
                </a:spcBef>
              </a:pPr>
              <a:endParaRPr lang="en-US" kern="0">
                <a:solidFill>
                  <a:sysClr val="windowText" lastClr="000000"/>
                </a:solidFill>
              </a:endParaRPr>
            </a:p>
            <a:p>
              <a:pPr algn="ctr"/>
              <a:endParaRPr lang="en-US" kern="0">
                <a:solidFill>
                  <a:sysClr val="windowText" lastClr="000000"/>
                </a:solidFill>
                <a:latin typeface="Arial Black" pitchFamily="34" charset="0"/>
              </a:endParaRPr>
            </a:p>
          </p:txBody>
        </p:sp>
        <p:sp>
          <p:nvSpPr>
            <p:cNvPr id="36873" name="Freeform 7"/>
            <p:cNvSpPr>
              <a:spLocks/>
            </p:cNvSpPr>
            <p:nvPr/>
          </p:nvSpPr>
          <p:spPr bwMode="auto">
            <a:xfrm>
              <a:off x="1389" y="1808"/>
              <a:ext cx="17" cy="1889"/>
            </a:xfrm>
            <a:custGeom>
              <a:avLst/>
              <a:gdLst>
                <a:gd name="T0" fmla="*/ 17 w 17"/>
                <a:gd name="T1" fmla="*/ 9 h 1889"/>
                <a:gd name="T2" fmla="*/ 15 w 17"/>
                <a:gd name="T3" fmla="*/ 7 h 1889"/>
                <a:gd name="T4" fmla="*/ 15 w 17"/>
                <a:gd name="T5" fmla="*/ 5 h 1889"/>
                <a:gd name="T6" fmla="*/ 13 w 17"/>
                <a:gd name="T7" fmla="*/ 3 h 1889"/>
                <a:gd name="T8" fmla="*/ 13 w 17"/>
                <a:gd name="T9" fmla="*/ 0 h 1889"/>
                <a:gd name="T10" fmla="*/ 4 w 17"/>
                <a:gd name="T11" fmla="*/ 0 h 1889"/>
                <a:gd name="T12" fmla="*/ 0 w 17"/>
                <a:gd name="T13" fmla="*/ 5 h 1889"/>
                <a:gd name="T14" fmla="*/ 0 w 17"/>
                <a:gd name="T15" fmla="*/ 1885 h 1889"/>
                <a:gd name="T16" fmla="*/ 2 w 17"/>
                <a:gd name="T17" fmla="*/ 1885 h 1889"/>
                <a:gd name="T18" fmla="*/ 4 w 17"/>
                <a:gd name="T19" fmla="*/ 1887 h 1889"/>
                <a:gd name="T20" fmla="*/ 6 w 17"/>
                <a:gd name="T21" fmla="*/ 1887 h 1889"/>
                <a:gd name="T22" fmla="*/ 8 w 17"/>
                <a:gd name="T23" fmla="*/ 1889 h 1889"/>
                <a:gd name="T24" fmla="*/ 11 w 17"/>
                <a:gd name="T25" fmla="*/ 1887 h 1889"/>
                <a:gd name="T26" fmla="*/ 13 w 17"/>
                <a:gd name="T27" fmla="*/ 1887 h 1889"/>
                <a:gd name="T28" fmla="*/ 13 w 17"/>
                <a:gd name="T29" fmla="*/ 1885 h 1889"/>
                <a:gd name="T30" fmla="*/ 15 w 17"/>
                <a:gd name="T31" fmla="*/ 1885 h 1889"/>
                <a:gd name="T32" fmla="*/ 15 w 17"/>
                <a:gd name="T33" fmla="*/ 1883 h 1889"/>
                <a:gd name="T34" fmla="*/ 17 w 17"/>
                <a:gd name="T35" fmla="*/ 1881 h 1889"/>
                <a:gd name="T36" fmla="*/ 17 w 17"/>
                <a:gd name="T37" fmla="*/ 9 h 18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889"/>
                <a:gd name="T59" fmla="*/ 17 w 17"/>
                <a:gd name="T60" fmla="*/ 1889 h 18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889">
                  <a:moveTo>
                    <a:pt x="17" y="9"/>
                  </a:moveTo>
                  <a:lnTo>
                    <a:pt x="15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1885"/>
                  </a:lnTo>
                  <a:lnTo>
                    <a:pt x="2" y="1885"/>
                  </a:lnTo>
                  <a:lnTo>
                    <a:pt x="4" y="1887"/>
                  </a:lnTo>
                  <a:lnTo>
                    <a:pt x="6" y="1887"/>
                  </a:lnTo>
                  <a:lnTo>
                    <a:pt x="8" y="1889"/>
                  </a:lnTo>
                  <a:lnTo>
                    <a:pt x="11" y="1887"/>
                  </a:lnTo>
                  <a:lnTo>
                    <a:pt x="13" y="1887"/>
                  </a:lnTo>
                  <a:lnTo>
                    <a:pt x="13" y="1885"/>
                  </a:lnTo>
                  <a:lnTo>
                    <a:pt x="15" y="1885"/>
                  </a:lnTo>
                  <a:lnTo>
                    <a:pt x="15" y="1883"/>
                  </a:lnTo>
                  <a:lnTo>
                    <a:pt x="17" y="1881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4" name="Freeform 8"/>
            <p:cNvSpPr>
              <a:spLocks/>
            </p:cNvSpPr>
            <p:nvPr/>
          </p:nvSpPr>
          <p:spPr bwMode="auto">
            <a:xfrm>
              <a:off x="1389" y="3681"/>
              <a:ext cx="3451" cy="16"/>
            </a:xfrm>
            <a:custGeom>
              <a:avLst/>
              <a:gdLst>
                <a:gd name="T0" fmla="*/ 8 w 3451"/>
                <a:gd name="T1" fmla="*/ 0 h 16"/>
                <a:gd name="T2" fmla="*/ 4 w 3451"/>
                <a:gd name="T3" fmla="*/ 0 h 16"/>
                <a:gd name="T4" fmla="*/ 0 w 3451"/>
                <a:gd name="T5" fmla="*/ 4 h 16"/>
                <a:gd name="T6" fmla="*/ 0 w 3451"/>
                <a:gd name="T7" fmla="*/ 12 h 16"/>
                <a:gd name="T8" fmla="*/ 2 w 3451"/>
                <a:gd name="T9" fmla="*/ 12 h 16"/>
                <a:gd name="T10" fmla="*/ 4 w 3451"/>
                <a:gd name="T11" fmla="*/ 14 h 16"/>
                <a:gd name="T12" fmla="*/ 6 w 3451"/>
                <a:gd name="T13" fmla="*/ 14 h 16"/>
                <a:gd name="T14" fmla="*/ 8 w 3451"/>
                <a:gd name="T15" fmla="*/ 16 h 16"/>
                <a:gd name="T16" fmla="*/ 3442 w 3451"/>
                <a:gd name="T17" fmla="*/ 16 h 16"/>
                <a:gd name="T18" fmla="*/ 3444 w 3451"/>
                <a:gd name="T19" fmla="*/ 14 h 16"/>
                <a:gd name="T20" fmla="*/ 3447 w 3451"/>
                <a:gd name="T21" fmla="*/ 14 h 16"/>
                <a:gd name="T22" fmla="*/ 3447 w 3451"/>
                <a:gd name="T23" fmla="*/ 12 h 16"/>
                <a:gd name="T24" fmla="*/ 3449 w 3451"/>
                <a:gd name="T25" fmla="*/ 12 h 16"/>
                <a:gd name="T26" fmla="*/ 3449 w 3451"/>
                <a:gd name="T27" fmla="*/ 10 h 16"/>
                <a:gd name="T28" fmla="*/ 3451 w 3451"/>
                <a:gd name="T29" fmla="*/ 8 h 16"/>
                <a:gd name="T30" fmla="*/ 3449 w 3451"/>
                <a:gd name="T31" fmla="*/ 6 h 16"/>
                <a:gd name="T32" fmla="*/ 3449 w 3451"/>
                <a:gd name="T33" fmla="*/ 4 h 16"/>
                <a:gd name="T34" fmla="*/ 3447 w 3451"/>
                <a:gd name="T35" fmla="*/ 2 h 16"/>
                <a:gd name="T36" fmla="*/ 3447 w 3451"/>
                <a:gd name="T37" fmla="*/ 0 h 16"/>
                <a:gd name="T38" fmla="*/ 3442 w 3451"/>
                <a:gd name="T39" fmla="*/ 0 h 16"/>
                <a:gd name="T40" fmla="*/ 8 w 3451"/>
                <a:gd name="T41" fmla="*/ 0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51"/>
                <a:gd name="T64" fmla="*/ 0 h 16"/>
                <a:gd name="T65" fmla="*/ 3451 w 3451"/>
                <a:gd name="T66" fmla="*/ 16 h 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51" h="16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3442" y="16"/>
                  </a:lnTo>
                  <a:lnTo>
                    <a:pt x="3444" y="14"/>
                  </a:lnTo>
                  <a:lnTo>
                    <a:pt x="3447" y="14"/>
                  </a:lnTo>
                  <a:lnTo>
                    <a:pt x="3447" y="12"/>
                  </a:lnTo>
                  <a:lnTo>
                    <a:pt x="3449" y="12"/>
                  </a:lnTo>
                  <a:lnTo>
                    <a:pt x="3449" y="10"/>
                  </a:lnTo>
                  <a:lnTo>
                    <a:pt x="3451" y="8"/>
                  </a:lnTo>
                  <a:lnTo>
                    <a:pt x="3449" y="6"/>
                  </a:lnTo>
                  <a:lnTo>
                    <a:pt x="3449" y="4"/>
                  </a:lnTo>
                  <a:lnTo>
                    <a:pt x="3447" y="2"/>
                  </a:lnTo>
                  <a:lnTo>
                    <a:pt x="3447" y="0"/>
                  </a:lnTo>
                  <a:lnTo>
                    <a:pt x="344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5" name="Freeform 9"/>
            <p:cNvSpPr>
              <a:spLocks/>
            </p:cNvSpPr>
            <p:nvPr/>
          </p:nvSpPr>
          <p:spPr bwMode="auto">
            <a:xfrm>
              <a:off x="1389" y="1457"/>
              <a:ext cx="17" cy="368"/>
            </a:xfrm>
            <a:custGeom>
              <a:avLst/>
              <a:gdLst>
                <a:gd name="T0" fmla="*/ 0 w 17"/>
                <a:gd name="T1" fmla="*/ 360 h 368"/>
                <a:gd name="T2" fmla="*/ 0 w 17"/>
                <a:gd name="T3" fmla="*/ 364 h 368"/>
                <a:gd name="T4" fmla="*/ 2 w 17"/>
                <a:gd name="T5" fmla="*/ 364 h 368"/>
                <a:gd name="T6" fmla="*/ 4 w 17"/>
                <a:gd name="T7" fmla="*/ 366 h 368"/>
                <a:gd name="T8" fmla="*/ 6 w 17"/>
                <a:gd name="T9" fmla="*/ 366 h 368"/>
                <a:gd name="T10" fmla="*/ 8 w 17"/>
                <a:gd name="T11" fmla="*/ 368 h 368"/>
                <a:gd name="T12" fmla="*/ 11 w 17"/>
                <a:gd name="T13" fmla="*/ 366 h 368"/>
                <a:gd name="T14" fmla="*/ 13 w 17"/>
                <a:gd name="T15" fmla="*/ 366 h 368"/>
                <a:gd name="T16" fmla="*/ 13 w 17"/>
                <a:gd name="T17" fmla="*/ 364 h 368"/>
                <a:gd name="T18" fmla="*/ 15 w 17"/>
                <a:gd name="T19" fmla="*/ 364 h 368"/>
                <a:gd name="T20" fmla="*/ 15 w 17"/>
                <a:gd name="T21" fmla="*/ 362 h 368"/>
                <a:gd name="T22" fmla="*/ 17 w 17"/>
                <a:gd name="T23" fmla="*/ 360 h 368"/>
                <a:gd name="T24" fmla="*/ 17 w 17"/>
                <a:gd name="T25" fmla="*/ 9 h 368"/>
                <a:gd name="T26" fmla="*/ 15 w 17"/>
                <a:gd name="T27" fmla="*/ 6 h 368"/>
                <a:gd name="T28" fmla="*/ 15 w 17"/>
                <a:gd name="T29" fmla="*/ 4 h 368"/>
                <a:gd name="T30" fmla="*/ 13 w 17"/>
                <a:gd name="T31" fmla="*/ 2 h 368"/>
                <a:gd name="T32" fmla="*/ 13 w 17"/>
                <a:gd name="T33" fmla="*/ 0 h 368"/>
                <a:gd name="T34" fmla="*/ 4 w 17"/>
                <a:gd name="T35" fmla="*/ 0 h 368"/>
                <a:gd name="T36" fmla="*/ 0 w 17"/>
                <a:gd name="T37" fmla="*/ 4 h 368"/>
                <a:gd name="T38" fmla="*/ 0 w 17"/>
                <a:gd name="T39" fmla="*/ 9 h 368"/>
                <a:gd name="T40" fmla="*/ 0 w 17"/>
                <a:gd name="T41" fmla="*/ 360 h 3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368"/>
                <a:gd name="T65" fmla="*/ 17 w 17"/>
                <a:gd name="T66" fmla="*/ 368 h 3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368">
                  <a:moveTo>
                    <a:pt x="0" y="360"/>
                  </a:moveTo>
                  <a:lnTo>
                    <a:pt x="0" y="364"/>
                  </a:lnTo>
                  <a:lnTo>
                    <a:pt x="2" y="364"/>
                  </a:lnTo>
                  <a:lnTo>
                    <a:pt x="4" y="366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11" y="366"/>
                  </a:lnTo>
                  <a:lnTo>
                    <a:pt x="13" y="366"/>
                  </a:lnTo>
                  <a:lnTo>
                    <a:pt x="13" y="364"/>
                  </a:lnTo>
                  <a:lnTo>
                    <a:pt x="15" y="364"/>
                  </a:lnTo>
                  <a:lnTo>
                    <a:pt x="15" y="362"/>
                  </a:lnTo>
                  <a:lnTo>
                    <a:pt x="17" y="360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6" name="Freeform 10"/>
            <p:cNvSpPr>
              <a:spLocks/>
            </p:cNvSpPr>
            <p:nvPr/>
          </p:nvSpPr>
          <p:spPr bwMode="auto">
            <a:xfrm>
              <a:off x="1389" y="3055"/>
              <a:ext cx="56" cy="17"/>
            </a:xfrm>
            <a:custGeom>
              <a:avLst/>
              <a:gdLst>
                <a:gd name="T0" fmla="*/ 8 w 56"/>
                <a:gd name="T1" fmla="*/ 0 h 17"/>
                <a:gd name="T2" fmla="*/ 4 w 56"/>
                <a:gd name="T3" fmla="*/ 0 h 17"/>
                <a:gd name="T4" fmla="*/ 0 w 56"/>
                <a:gd name="T5" fmla="*/ 4 h 17"/>
                <a:gd name="T6" fmla="*/ 0 w 56"/>
                <a:gd name="T7" fmla="*/ 13 h 17"/>
                <a:gd name="T8" fmla="*/ 2 w 56"/>
                <a:gd name="T9" fmla="*/ 13 h 17"/>
                <a:gd name="T10" fmla="*/ 4 w 56"/>
                <a:gd name="T11" fmla="*/ 15 h 17"/>
                <a:gd name="T12" fmla="*/ 6 w 56"/>
                <a:gd name="T13" fmla="*/ 15 h 17"/>
                <a:gd name="T14" fmla="*/ 8 w 56"/>
                <a:gd name="T15" fmla="*/ 17 h 17"/>
                <a:gd name="T16" fmla="*/ 48 w 56"/>
                <a:gd name="T17" fmla="*/ 17 h 17"/>
                <a:gd name="T18" fmla="*/ 50 w 56"/>
                <a:gd name="T19" fmla="*/ 15 h 17"/>
                <a:gd name="T20" fmla="*/ 52 w 56"/>
                <a:gd name="T21" fmla="*/ 15 h 17"/>
                <a:gd name="T22" fmla="*/ 52 w 56"/>
                <a:gd name="T23" fmla="*/ 13 h 17"/>
                <a:gd name="T24" fmla="*/ 54 w 56"/>
                <a:gd name="T25" fmla="*/ 13 h 17"/>
                <a:gd name="T26" fmla="*/ 54 w 56"/>
                <a:gd name="T27" fmla="*/ 11 h 17"/>
                <a:gd name="T28" fmla="*/ 56 w 56"/>
                <a:gd name="T29" fmla="*/ 9 h 17"/>
                <a:gd name="T30" fmla="*/ 54 w 56"/>
                <a:gd name="T31" fmla="*/ 6 h 17"/>
                <a:gd name="T32" fmla="*/ 54 w 56"/>
                <a:gd name="T33" fmla="*/ 4 h 17"/>
                <a:gd name="T34" fmla="*/ 52 w 56"/>
                <a:gd name="T35" fmla="*/ 2 h 17"/>
                <a:gd name="T36" fmla="*/ 52 w 56"/>
                <a:gd name="T37" fmla="*/ 0 h 17"/>
                <a:gd name="T38" fmla="*/ 48 w 56"/>
                <a:gd name="T39" fmla="*/ 0 h 17"/>
                <a:gd name="T40" fmla="*/ 8 w 56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7"/>
                <a:gd name="T65" fmla="*/ 56 w 56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7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48" y="17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6" y="9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7" name="Freeform 11"/>
            <p:cNvSpPr>
              <a:spLocks/>
            </p:cNvSpPr>
            <p:nvPr/>
          </p:nvSpPr>
          <p:spPr bwMode="auto">
            <a:xfrm>
              <a:off x="1389" y="2744"/>
              <a:ext cx="56" cy="16"/>
            </a:xfrm>
            <a:custGeom>
              <a:avLst/>
              <a:gdLst>
                <a:gd name="T0" fmla="*/ 8 w 56"/>
                <a:gd name="T1" fmla="*/ 0 h 16"/>
                <a:gd name="T2" fmla="*/ 4 w 56"/>
                <a:gd name="T3" fmla="*/ 0 h 16"/>
                <a:gd name="T4" fmla="*/ 0 w 56"/>
                <a:gd name="T5" fmla="*/ 4 h 16"/>
                <a:gd name="T6" fmla="*/ 0 w 56"/>
                <a:gd name="T7" fmla="*/ 12 h 16"/>
                <a:gd name="T8" fmla="*/ 2 w 56"/>
                <a:gd name="T9" fmla="*/ 12 h 16"/>
                <a:gd name="T10" fmla="*/ 4 w 56"/>
                <a:gd name="T11" fmla="*/ 14 h 16"/>
                <a:gd name="T12" fmla="*/ 6 w 56"/>
                <a:gd name="T13" fmla="*/ 14 h 16"/>
                <a:gd name="T14" fmla="*/ 8 w 56"/>
                <a:gd name="T15" fmla="*/ 16 h 16"/>
                <a:gd name="T16" fmla="*/ 48 w 56"/>
                <a:gd name="T17" fmla="*/ 16 h 16"/>
                <a:gd name="T18" fmla="*/ 50 w 56"/>
                <a:gd name="T19" fmla="*/ 14 h 16"/>
                <a:gd name="T20" fmla="*/ 52 w 56"/>
                <a:gd name="T21" fmla="*/ 14 h 16"/>
                <a:gd name="T22" fmla="*/ 52 w 56"/>
                <a:gd name="T23" fmla="*/ 12 h 16"/>
                <a:gd name="T24" fmla="*/ 54 w 56"/>
                <a:gd name="T25" fmla="*/ 12 h 16"/>
                <a:gd name="T26" fmla="*/ 54 w 56"/>
                <a:gd name="T27" fmla="*/ 10 h 16"/>
                <a:gd name="T28" fmla="*/ 56 w 56"/>
                <a:gd name="T29" fmla="*/ 8 h 16"/>
                <a:gd name="T30" fmla="*/ 54 w 56"/>
                <a:gd name="T31" fmla="*/ 6 h 16"/>
                <a:gd name="T32" fmla="*/ 54 w 56"/>
                <a:gd name="T33" fmla="*/ 4 h 16"/>
                <a:gd name="T34" fmla="*/ 52 w 56"/>
                <a:gd name="T35" fmla="*/ 2 h 16"/>
                <a:gd name="T36" fmla="*/ 52 w 56"/>
                <a:gd name="T37" fmla="*/ 0 h 16"/>
                <a:gd name="T38" fmla="*/ 48 w 56"/>
                <a:gd name="T39" fmla="*/ 0 h 16"/>
                <a:gd name="T40" fmla="*/ 8 w 56"/>
                <a:gd name="T41" fmla="*/ 0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6"/>
                <a:gd name="T65" fmla="*/ 56 w 56"/>
                <a:gd name="T66" fmla="*/ 16 h 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6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8" name="Freeform 12"/>
            <p:cNvSpPr>
              <a:spLocks/>
            </p:cNvSpPr>
            <p:nvPr/>
          </p:nvSpPr>
          <p:spPr bwMode="auto">
            <a:xfrm>
              <a:off x="1389" y="2432"/>
              <a:ext cx="56" cy="16"/>
            </a:xfrm>
            <a:custGeom>
              <a:avLst/>
              <a:gdLst>
                <a:gd name="T0" fmla="*/ 8 w 56"/>
                <a:gd name="T1" fmla="*/ 0 h 16"/>
                <a:gd name="T2" fmla="*/ 4 w 56"/>
                <a:gd name="T3" fmla="*/ 0 h 16"/>
                <a:gd name="T4" fmla="*/ 0 w 56"/>
                <a:gd name="T5" fmla="*/ 4 h 16"/>
                <a:gd name="T6" fmla="*/ 0 w 56"/>
                <a:gd name="T7" fmla="*/ 12 h 16"/>
                <a:gd name="T8" fmla="*/ 2 w 56"/>
                <a:gd name="T9" fmla="*/ 12 h 16"/>
                <a:gd name="T10" fmla="*/ 4 w 56"/>
                <a:gd name="T11" fmla="*/ 14 h 16"/>
                <a:gd name="T12" fmla="*/ 6 w 56"/>
                <a:gd name="T13" fmla="*/ 14 h 16"/>
                <a:gd name="T14" fmla="*/ 8 w 56"/>
                <a:gd name="T15" fmla="*/ 16 h 16"/>
                <a:gd name="T16" fmla="*/ 48 w 56"/>
                <a:gd name="T17" fmla="*/ 16 h 16"/>
                <a:gd name="T18" fmla="*/ 50 w 56"/>
                <a:gd name="T19" fmla="*/ 14 h 16"/>
                <a:gd name="T20" fmla="*/ 52 w 56"/>
                <a:gd name="T21" fmla="*/ 14 h 16"/>
                <a:gd name="T22" fmla="*/ 52 w 56"/>
                <a:gd name="T23" fmla="*/ 12 h 16"/>
                <a:gd name="T24" fmla="*/ 54 w 56"/>
                <a:gd name="T25" fmla="*/ 12 h 16"/>
                <a:gd name="T26" fmla="*/ 54 w 56"/>
                <a:gd name="T27" fmla="*/ 10 h 16"/>
                <a:gd name="T28" fmla="*/ 56 w 56"/>
                <a:gd name="T29" fmla="*/ 8 h 16"/>
                <a:gd name="T30" fmla="*/ 54 w 56"/>
                <a:gd name="T31" fmla="*/ 6 h 16"/>
                <a:gd name="T32" fmla="*/ 54 w 56"/>
                <a:gd name="T33" fmla="*/ 4 h 16"/>
                <a:gd name="T34" fmla="*/ 52 w 56"/>
                <a:gd name="T35" fmla="*/ 2 h 16"/>
                <a:gd name="T36" fmla="*/ 52 w 56"/>
                <a:gd name="T37" fmla="*/ 0 h 16"/>
                <a:gd name="T38" fmla="*/ 48 w 56"/>
                <a:gd name="T39" fmla="*/ 0 h 16"/>
                <a:gd name="T40" fmla="*/ 8 w 56"/>
                <a:gd name="T41" fmla="*/ 0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6"/>
                <a:gd name="T65" fmla="*/ 56 w 56"/>
                <a:gd name="T66" fmla="*/ 16 h 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6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9" name="Freeform 13"/>
            <p:cNvSpPr>
              <a:spLocks/>
            </p:cNvSpPr>
            <p:nvPr/>
          </p:nvSpPr>
          <p:spPr bwMode="auto">
            <a:xfrm>
              <a:off x="1389" y="2120"/>
              <a:ext cx="56" cy="17"/>
            </a:xfrm>
            <a:custGeom>
              <a:avLst/>
              <a:gdLst>
                <a:gd name="T0" fmla="*/ 8 w 56"/>
                <a:gd name="T1" fmla="*/ 0 h 17"/>
                <a:gd name="T2" fmla="*/ 4 w 56"/>
                <a:gd name="T3" fmla="*/ 0 h 17"/>
                <a:gd name="T4" fmla="*/ 0 w 56"/>
                <a:gd name="T5" fmla="*/ 4 h 17"/>
                <a:gd name="T6" fmla="*/ 0 w 56"/>
                <a:gd name="T7" fmla="*/ 13 h 17"/>
                <a:gd name="T8" fmla="*/ 2 w 56"/>
                <a:gd name="T9" fmla="*/ 13 h 17"/>
                <a:gd name="T10" fmla="*/ 4 w 56"/>
                <a:gd name="T11" fmla="*/ 15 h 17"/>
                <a:gd name="T12" fmla="*/ 6 w 56"/>
                <a:gd name="T13" fmla="*/ 15 h 17"/>
                <a:gd name="T14" fmla="*/ 8 w 56"/>
                <a:gd name="T15" fmla="*/ 17 h 17"/>
                <a:gd name="T16" fmla="*/ 48 w 56"/>
                <a:gd name="T17" fmla="*/ 17 h 17"/>
                <a:gd name="T18" fmla="*/ 50 w 56"/>
                <a:gd name="T19" fmla="*/ 15 h 17"/>
                <a:gd name="T20" fmla="*/ 52 w 56"/>
                <a:gd name="T21" fmla="*/ 15 h 17"/>
                <a:gd name="T22" fmla="*/ 52 w 56"/>
                <a:gd name="T23" fmla="*/ 13 h 17"/>
                <a:gd name="T24" fmla="*/ 54 w 56"/>
                <a:gd name="T25" fmla="*/ 13 h 17"/>
                <a:gd name="T26" fmla="*/ 54 w 56"/>
                <a:gd name="T27" fmla="*/ 11 h 17"/>
                <a:gd name="T28" fmla="*/ 56 w 56"/>
                <a:gd name="T29" fmla="*/ 8 h 17"/>
                <a:gd name="T30" fmla="*/ 54 w 56"/>
                <a:gd name="T31" fmla="*/ 6 h 17"/>
                <a:gd name="T32" fmla="*/ 54 w 56"/>
                <a:gd name="T33" fmla="*/ 4 h 17"/>
                <a:gd name="T34" fmla="*/ 52 w 56"/>
                <a:gd name="T35" fmla="*/ 2 h 17"/>
                <a:gd name="T36" fmla="*/ 52 w 56"/>
                <a:gd name="T37" fmla="*/ 0 h 17"/>
                <a:gd name="T38" fmla="*/ 48 w 56"/>
                <a:gd name="T39" fmla="*/ 0 h 17"/>
                <a:gd name="T40" fmla="*/ 8 w 56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7"/>
                <a:gd name="T65" fmla="*/ 56 w 56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7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48" y="17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0" name="Freeform 14"/>
            <p:cNvSpPr>
              <a:spLocks/>
            </p:cNvSpPr>
            <p:nvPr/>
          </p:nvSpPr>
          <p:spPr bwMode="auto">
            <a:xfrm>
              <a:off x="1389" y="1808"/>
              <a:ext cx="56" cy="17"/>
            </a:xfrm>
            <a:custGeom>
              <a:avLst/>
              <a:gdLst>
                <a:gd name="T0" fmla="*/ 8 w 56"/>
                <a:gd name="T1" fmla="*/ 0 h 17"/>
                <a:gd name="T2" fmla="*/ 4 w 56"/>
                <a:gd name="T3" fmla="*/ 0 h 17"/>
                <a:gd name="T4" fmla="*/ 0 w 56"/>
                <a:gd name="T5" fmla="*/ 5 h 17"/>
                <a:gd name="T6" fmla="*/ 0 w 56"/>
                <a:gd name="T7" fmla="*/ 13 h 17"/>
                <a:gd name="T8" fmla="*/ 2 w 56"/>
                <a:gd name="T9" fmla="*/ 13 h 17"/>
                <a:gd name="T10" fmla="*/ 4 w 56"/>
                <a:gd name="T11" fmla="*/ 15 h 17"/>
                <a:gd name="T12" fmla="*/ 6 w 56"/>
                <a:gd name="T13" fmla="*/ 15 h 17"/>
                <a:gd name="T14" fmla="*/ 8 w 56"/>
                <a:gd name="T15" fmla="*/ 17 h 17"/>
                <a:gd name="T16" fmla="*/ 48 w 56"/>
                <a:gd name="T17" fmla="*/ 17 h 17"/>
                <a:gd name="T18" fmla="*/ 50 w 56"/>
                <a:gd name="T19" fmla="*/ 15 h 17"/>
                <a:gd name="T20" fmla="*/ 52 w 56"/>
                <a:gd name="T21" fmla="*/ 15 h 17"/>
                <a:gd name="T22" fmla="*/ 52 w 56"/>
                <a:gd name="T23" fmla="*/ 13 h 17"/>
                <a:gd name="T24" fmla="*/ 54 w 56"/>
                <a:gd name="T25" fmla="*/ 13 h 17"/>
                <a:gd name="T26" fmla="*/ 54 w 56"/>
                <a:gd name="T27" fmla="*/ 11 h 17"/>
                <a:gd name="T28" fmla="*/ 56 w 56"/>
                <a:gd name="T29" fmla="*/ 9 h 17"/>
                <a:gd name="T30" fmla="*/ 54 w 56"/>
                <a:gd name="T31" fmla="*/ 7 h 17"/>
                <a:gd name="T32" fmla="*/ 54 w 56"/>
                <a:gd name="T33" fmla="*/ 5 h 17"/>
                <a:gd name="T34" fmla="*/ 52 w 56"/>
                <a:gd name="T35" fmla="*/ 3 h 17"/>
                <a:gd name="T36" fmla="*/ 52 w 56"/>
                <a:gd name="T37" fmla="*/ 0 h 17"/>
                <a:gd name="T38" fmla="*/ 48 w 56"/>
                <a:gd name="T39" fmla="*/ 0 h 17"/>
                <a:gd name="T40" fmla="*/ 8 w 56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7"/>
                <a:gd name="T65" fmla="*/ 56 w 56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7">
                  <a:moveTo>
                    <a:pt x="8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48" y="17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6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1" name="Freeform 15"/>
            <p:cNvSpPr>
              <a:spLocks/>
            </p:cNvSpPr>
            <p:nvPr/>
          </p:nvSpPr>
          <p:spPr bwMode="auto">
            <a:xfrm>
              <a:off x="1389" y="1497"/>
              <a:ext cx="56" cy="16"/>
            </a:xfrm>
            <a:custGeom>
              <a:avLst/>
              <a:gdLst>
                <a:gd name="T0" fmla="*/ 8 w 56"/>
                <a:gd name="T1" fmla="*/ 0 h 16"/>
                <a:gd name="T2" fmla="*/ 4 w 56"/>
                <a:gd name="T3" fmla="*/ 0 h 16"/>
                <a:gd name="T4" fmla="*/ 0 w 56"/>
                <a:gd name="T5" fmla="*/ 4 h 16"/>
                <a:gd name="T6" fmla="*/ 0 w 56"/>
                <a:gd name="T7" fmla="*/ 12 h 16"/>
                <a:gd name="T8" fmla="*/ 2 w 56"/>
                <a:gd name="T9" fmla="*/ 12 h 16"/>
                <a:gd name="T10" fmla="*/ 4 w 56"/>
                <a:gd name="T11" fmla="*/ 14 h 16"/>
                <a:gd name="T12" fmla="*/ 6 w 56"/>
                <a:gd name="T13" fmla="*/ 14 h 16"/>
                <a:gd name="T14" fmla="*/ 8 w 56"/>
                <a:gd name="T15" fmla="*/ 16 h 16"/>
                <a:gd name="T16" fmla="*/ 48 w 56"/>
                <a:gd name="T17" fmla="*/ 16 h 16"/>
                <a:gd name="T18" fmla="*/ 50 w 56"/>
                <a:gd name="T19" fmla="*/ 14 h 16"/>
                <a:gd name="T20" fmla="*/ 52 w 56"/>
                <a:gd name="T21" fmla="*/ 14 h 16"/>
                <a:gd name="T22" fmla="*/ 52 w 56"/>
                <a:gd name="T23" fmla="*/ 12 h 16"/>
                <a:gd name="T24" fmla="*/ 54 w 56"/>
                <a:gd name="T25" fmla="*/ 12 h 16"/>
                <a:gd name="T26" fmla="*/ 54 w 56"/>
                <a:gd name="T27" fmla="*/ 10 h 16"/>
                <a:gd name="T28" fmla="*/ 56 w 56"/>
                <a:gd name="T29" fmla="*/ 8 h 16"/>
                <a:gd name="T30" fmla="*/ 54 w 56"/>
                <a:gd name="T31" fmla="*/ 6 h 16"/>
                <a:gd name="T32" fmla="*/ 54 w 56"/>
                <a:gd name="T33" fmla="*/ 4 h 16"/>
                <a:gd name="T34" fmla="*/ 52 w 56"/>
                <a:gd name="T35" fmla="*/ 2 h 16"/>
                <a:gd name="T36" fmla="*/ 52 w 56"/>
                <a:gd name="T37" fmla="*/ 0 h 16"/>
                <a:gd name="T38" fmla="*/ 48 w 56"/>
                <a:gd name="T39" fmla="*/ 0 h 16"/>
                <a:gd name="T40" fmla="*/ 8 w 56"/>
                <a:gd name="T41" fmla="*/ 0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6"/>
                <a:gd name="T65" fmla="*/ 56 w 56"/>
                <a:gd name="T66" fmla="*/ 16 h 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6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2" name="Freeform 16"/>
            <p:cNvSpPr>
              <a:spLocks/>
            </p:cNvSpPr>
            <p:nvPr/>
          </p:nvSpPr>
          <p:spPr bwMode="auto">
            <a:xfrm>
              <a:off x="1389" y="3369"/>
              <a:ext cx="56" cy="17"/>
            </a:xfrm>
            <a:custGeom>
              <a:avLst/>
              <a:gdLst>
                <a:gd name="T0" fmla="*/ 8 w 56"/>
                <a:gd name="T1" fmla="*/ 0 h 17"/>
                <a:gd name="T2" fmla="*/ 4 w 56"/>
                <a:gd name="T3" fmla="*/ 0 h 17"/>
                <a:gd name="T4" fmla="*/ 0 w 56"/>
                <a:gd name="T5" fmla="*/ 4 h 17"/>
                <a:gd name="T6" fmla="*/ 0 w 56"/>
                <a:gd name="T7" fmla="*/ 12 h 17"/>
                <a:gd name="T8" fmla="*/ 2 w 56"/>
                <a:gd name="T9" fmla="*/ 12 h 17"/>
                <a:gd name="T10" fmla="*/ 4 w 56"/>
                <a:gd name="T11" fmla="*/ 15 h 17"/>
                <a:gd name="T12" fmla="*/ 6 w 56"/>
                <a:gd name="T13" fmla="*/ 15 h 17"/>
                <a:gd name="T14" fmla="*/ 8 w 56"/>
                <a:gd name="T15" fmla="*/ 17 h 17"/>
                <a:gd name="T16" fmla="*/ 48 w 56"/>
                <a:gd name="T17" fmla="*/ 17 h 17"/>
                <a:gd name="T18" fmla="*/ 50 w 56"/>
                <a:gd name="T19" fmla="*/ 15 h 17"/>
                <a:gd name="T20" fmla="*/ 52 w 56"/>
                <a:gd name="T21" fmla="*/ 15 h 17"/>
                <a:gd name="T22" fmla="*/ 52 w 56"/>
                <a:gd name="T23" fmla="*/ 12 h 17"/>
                <a:gd name="T24" fmla="*/ 54 w 56"/>
                <a:gd name="T25" fmla="*/ 12 h 17"/>
                <a:gd name="T26" fmla="*/ 54 w 56"/>
                <a:gd name="T27" fmla="*/ 10 h 17"/>
                <a:gd name="T28" fmla="*/ 56 w 56"/>
                <a:gd name="T29" fmla="*/ 8 h 17"/>
                <a:gd name="T30" fmla="*/ 54 w 56"/>
                <a:gd name="T31" fmla="*/ 6 h 17"/>
                <a:gd name="T32" fmla="*/ 54 w 56"/>
                <a:gd name="T33" fmla="*/ 4 h 17"/>
                <a:gd name="T34" fmla="*/ 52 w 56"/>
                <a:gd name="T35" fmla="*/ 2 h 17"/>
                <a:gd name="T36" fmla="*/ 52 w 56"/>
                <a:gd name="T37" fmla="*/ 0 h 17"/>
                <a:gd name="T38" fmla="*/ 48 w 56"/>
                <a:gd name="T39" fmla="*/ 0 h 17"/>
                <a:gd name="T40" fmla="*/ 8 w 56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7"/>
                <a:gd name="T65" fmla="*/ 56 w 56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7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48" y="17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3" name="Freeform 17"/>
            <p:cNvSpPr>
              <a:spLocks/>
            </p:cNvSpPr>
            <p:nvPr/>
          </p:nvSpPr>
          <p:spPr bwMode="auto">
            <a:xfrm>
              <a:off x="2013" y="3641"/>
              <a:ext cx="16" cy="56"/>
            </a:xfrm>
            <a:custGeom>
              <a:avLst/>
              <a:gdLst>
                <a:gd name="T0" fmla="*/ 0 w 16"/>
                <a:gd name="T1" fmla="*/ 48 h 56"/>
                <a:gd name="T2" fmla="*/ 0 w 16"/>
                <a:gd name="T3" fmla="*/ 52 h 56"/>
                <a:gd name="T4" fmla="*/ 2 w 16"/>
                <a:gd name="T5" fmla="*/ 52 h 56"/>
                <a:gd name="T6" fmla="*/ 4 w 16"/>
                <a:gd name="T7" fmla="*/ 54 h 56"/>
                <a:gd name="T8" fmla="*/ 6 w 16"/>
                <a:gd name="T9" fmla="*/ 54 h 56"/>
                <a:gd name="T10" fmla="*/ 8 w 16"/>
                <a:gd name="T11" fmla="*/ 56 h 56"/>
                <a:gd name="T12" fmla="*/ 10 w 16"/>
                <a:gd name="T13" fmla="*/ 54 h 56"/>
                <a:gd name="T14" fmla="*/ 12 w 16"/>
                <a:gd name="T15" fmla="*/ 54 h 56"/>
                <a:gd name="T16" fmla="*/ 12 w 16"/>
                <a:gd name="T17" fmla="*/ 52 h 56"/>
                <a:gd name="T18" fmla="*/ 14 w 16"/>
                <a:gd name="T19" fmla="*/ 52 h 56"/>
                <a:gd name="T20" fmla="*/ 14 w 16"/>
                <a:gd name="T21" fmla="*/ 50 h 56"/>
                <a:gd name="T22" fmla="*/ 16 w 16"/>
                <a:gd name="T23" fmla="*/ 48 h 56"/>
                <a:gd name="T24" fmla="*/ 16 w 16"/>
                <a:gd name="T25" fmla="*/ 8 h 56"/>
                <a:gd name="T26" fmla="*/ 14 w 16"/>
                <a:gd name="T27" fmla="*/ 6 h 56"/>
                <a:gd name="T28" fmla="*/ 14 w 16"/>
                <a:gd name="T29" fmla="*/ 4 h 56"/>
                <a:gd name="T30" fmla="*/ 12 w 16"/>
                <a:gd name="T31" fmla="*/ 2 h 56"/>
                <a:gd name="T32" fmla="*/ 12 w 16"/>
                <a:gd name="T33" fmla="*/ 0 h 56"/>
                <a:gd name="T34" fmla="*/ 4 w 16"/>
                <a:gd name="T35" fmla="*/ 0 h 56"/>
                <a:gd name="T36" fmla="*/ 0 w 16"/>
                <a:gd name="T37" fmla="*/ 4 h 56"/>
                <a:gd name="T38" fmla="*/ 0 w 16"/>
                <a:gd name="T39" fmla="*/ 8 h 56"/>
                <a:gd name="T40" fmla="*/ 0 w 16"/>
                <a:gd name="T41" fmla="*/ 4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56"/>
                <a:gd name="T65" fmla="*/ 16 w 16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56">
                  <a:moveTo>
                    <a:pt x="0" y="48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6" y="48"/>
                  </a:lnTo>
                  <a:lnTo>
                    <a:pt x="16" y="8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4" name="Freeform 18"/>
            <p:cNvSpPr>
              <a:spLocks/>
            </p:cNvSpPr>
            <p:nvPr/>
          </p:nvSpPr>
          <p:spPr bwMode="auto">
            <a:xfrm>
              <a:off x="2676" y="3641"/>
              <a:ext cx="16" cy="56"/>
            </a:xfrm>
            <a:custGeom>
              <a:avLst/>
              <a:gdLst>
                <a:gd name="T0" fmla="*/ 0 w 16"/>
                <a:gd name="T1" fmla="*/ 48 h 56"/>
                <a:gd name="T2" fmla="*/ 0 w 16"/>
                <a:gd name="T3" fmla="*/ 52 h 56"/>
                <a:gd name="T4" fmla="*/ 2 w 16"/>
                <a:gd name="T5" fmla="*/ 52 h 56"/>
                <a:gd name="T6" fmla="*/ 4 w 16"/>
                <a:gd name="T7" fmla="*/ 54 h 56"/>
                <a:gd name="T8" fmla="*/ 6 w 16"/>
                <a:gd name="T9" fmla="*/ 54 h 56"/>
                <a:gd name="T10" fmla="*/ 8 w 16"/>
                <a:gd name="T11" fmla="*/ 56 h 56"/>
                <a:gd name="T12" fmla="*/ 10 w 16"/>
                <a:gd name="T13" fmla="*/ 54 h 56"/>
                <a:gd name="T14" fmla="*/ 12 w 16"/>
                <a:gd name="T15" fmla="*/ 54 h 56"/>
                <a:gd name="T16" fmla="*/ 12 w 16"/>
                <a:gd name="T17" fmla="*/ 52 h 56"/>
                <a:gd name="T18" fmla="*/ 14 w 16"/>
                <a:gd name="T19" fmla="*/ 52 h 56"/>
                <a:gd name="T20" fmla="*/ 14 w 16"/>
                <a:gd name="T21" fmla="*/ 50 h 56"/>
                <a:gd name="T22" fmla="*/ 16 w 16"/>
                <a:gd name="T23" fmla="*/ 48 h 56"/>
                <a:gd name="T24" fmla="*/ 16 w 16"/>
                <a:gd name="T25" fmla="*/ 8 h 56"/>
                <a:gd name="T26" fmla="*/ 14 w 16"/>
                <a:gd name="T27" fmla="*/ 6 h 56"/>
                <a:gd name="T28" fmla="*/ 14 w 16"/>
                <a:gd name="T29" fmla="*/ 4 h 56"/>
                <a:gd name="T30" fmla="*/ 12 w 16"/>
                <a:gd name="T31" fmla="*/ 2 h 56"/>
                <a:gd name="T32" fmla="*/ 12 w 16"/>
                <a:gd name="T33" fmla="*/ 0 h 56"/>
                <a:gd name="T34" fmla="*/ 4 w 16"/>
                <a:gd name="T35" fmla="*/ 0 h 56"/>
                <a:gd name="T36" fmla="*/ 0 w 16"/>
                <a:gd name="T37" fmla="*/ 4 h 56"/>
                <a:gd name="T38" fmla="*/ 0 w 16"/>
                <a:gd name="T39" fmla="*/ 8 h 56"/>
                <a:gd name="T40" fmla="*/ 0 w 16"/>
                <a:gd name="T41" fmla="*/ 4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56"/>
                <a:gd name="T65" fmla="*/ 16 w 16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56">
                  <a:moveTo>
                    <a:pt x="0" y="48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6" y="48"/>
                  </a:lnTo>
                  <a:lnTo>
                    <a:pt x="16" y="8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5" name="Freeform 19"/>
            <p:cNvSpPr>
              <a:spLocks/>
            </p:cNvSpPr>
            <p:nvPr/>
          </p:nvSpPr>
          <p:spPr bwMode="auto">
            <a:xfrm>
              <a:off x="3262" y="3641"/>
              <a:ext cx="17" cy="56"/>
            </a:xfrm>
            <a:custGeom>
              <a:avLst/>
              <a:gdLst>
                <a:gd name="T0" fmla="*/ 0 w 17"/>
                <a:gd name="T1" fmla="*/ 48 h 56"/>
                <a:gd name="T2" fmla="*/ 0 w 17"/>
                <a:gd name="T3" fmla="*/ 52 h 56"/>
                <a:gd name="T4" fmla="*/ 2 w 17"/>
                <a:gd name="T5" fmla="*/ 52 h 56"/>
                <a:gd name="T6" fmla="*/ 4 w 17"/>
                <a:gd name="T7" fmla="*/ 54 h 56"/>
                <a:gd name="T8" fmla="*/ 6 w 17"/>
                <a:gd name="T9" fmla="*/ 54 h 56"/>
                <a:gd name="T10" fmla="*/ 8 w 17"/>
                <a:gd name="T11" fmla="*/ 56 h 56"/>
                <a:gd name="T12" fmla="*/ 10 w 17"/>
                <a:gd name="T13" fmla="*/ 54 h 56"/>
                <a:gd name="T14" fmla="*/ 12 w 17"/>
                <a:gd name="T15" fmla="*/ 54 h 56"/>
                <a:gd name="T16" fmla="*/ 12 w 17"/>
                <a:gd name="T17" fmla="*/ 52 h 56"/>
                <a:gd name="T18" fmla="*/ 15 w 17"/>
                <a:gd name="T19" fmla="*/ 52 h 56"/>
                <a:gd name="T20" fmla="*/ 15 w 17"/>
                <a:gd name="T21" fmla="*/ 50 h 56"/>
                <a:gd name="T22" fmla="*/ 17 w 17"/>
                <a:gd name="T23" fmla="*/ 48 h 56"/>
                <a:gd name="T24" fmla="*/ 17 w 17"/>
                <a:gd name="T25" fmla="*/ 8 h 56"/>
                <a:gd name="T26" fmla="*/ 15 w 17"/>
                <a:gd name="T27" fmla="*/ 6 h 56"/>
                <a:gd name="T28" fmla="*/ 15 w 17"/>
                <a:gd name="T29" fmla="*/ 4 h 56"/>
                <a:gd name="T30" fmla="*/ 12 w 17"/>
                <a:gd name="T31" fmla="*/ 2 h 56"/>
                <a:gd name="T32" fmla="*/ 12 w 17"/>
                <a:gd name="T33" fmla="*/ 0 h 56"/>
                <a:gd name="T34" fmla="*/ 4 w 17"/>
                <a:gd name="T35" fmla="*/ 0 h 56"/>
                <a:gd name="T36" fmla="*/ 0 w 17"/>
                <a:gd name="T37" fmla="*/ 4 h 56"/>
                <a:gd name="T38" fmla="*/ 0 w 17"/>
                <a:gd name="T39" fmla="*/ 8 h 56"/>
                <a:gd name="T40" fmla="*/ 0 w 17"/>
                <a:gd name="T41" fmla="*/ 4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56"/>
                <a:gd name="T65" fmla="*/ 17 w 17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56">
                  <a:moveTo>
                    <a:pt x="0" y="48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5" y="52"/>
                  </a:lnTo>
                  <a:lnTo>
                    <a:pt x="15" y="50"/>
                  </a:lnTo>
                  <a:lnTo>
                    <a:pt x="17" y="48"/>
                  </a:lnTo>
                  <a:lnTo>
                    <a:pt x="17" y="8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6" name="Freeform 20"/>
            <p:cNvSpPr>
              <a:spLocks/>
            </p:cNvSpPr>
            <p:nvPr/>
          </p:nvSpPr>
          <p:spPr bwMode="auto">
            <a:xfrm>
              <a:off x="3886" y="3641"/>
              <a:ext cx="16" cy="56"/>
            </a:xfrm>
            <a:custGeom>
              <a:avLst/>
              <a:gdLst>
                <a:gd name="T0" fmla="*/ 0 w 16"/>
                <a:gd name="T1" fmla="*/ 48 h 56"/>
                <a:gd name="T2" fmla="*/ 0 w 16"/>
                <a:gd name="T3" fmla="*/ 52 h 56"/>
                <a:gd name="T4" fmla="*/ 2 w 16"/>
                <a:gd name="T5" fmla="*/ 52 h 56"/>
                <a:gd name="T6" fmla="*/ 4 w 16"/>
                <a:gd name="T7" fmla="*/ 54 h 56"/>
                <a:gd name="T8" fmla="*/ 6 w 16"/>
                <a:gd name="T9" fmla="*/ 54 h 56"/>
                <a:gd name="T10" fmla="*/ 8 w 16"/>
                <a:gd name="T11" fmla="*/ 56 h 56"/>
                <a:gd name="T12" fmla="*/ 10 w 16"/>
                <a:gd name="T13" fmla="*/ 54 h 56"/>
                <a:gd name="T14" fmla="*/ 12 w 16"/>
                <a:gd name="T15" fmla="*/ 54 h 56"/>
                <a:gd name="T16" fmla="*/ 12 w 16"/>
                <a:gd name="T17" fmla="*/ 52 h 56"/>
                <a:gd name="T18" fmla="*/ 14 w 16"/>
                <a:gd name="T19" fmla="*/ 52 h 56"/>
                <a:gd name="T20" fmla="*/ 14 w 16"/>
                <a:gd name="T21" fmla="*/ 50 h 56"/>
                <a:gd name="T22" fmla="*/ 16 w 16"/>
                <a:gd name="T23" fmla="*/ 48 h 56"/>
                <a:gd name="T24" fmla="*/ 16 w 16"/>
                <a:gd name="T25" fmla="*/ 8 h 56"/>
                <a:gd name="T26" fmla="*/ 14 w 16"/>
                <a:gd name="T27" fmla="*/ 6 h 56"/>
                <a:gd name="T28" fmla="*/ 14 w 16"/>
                <a:gd name="T29" fmla="*/ 4 h 56"/>
                <a:gd name="T30" fmla="*/ 12 w 16"/>
                <a:gd name="T31" fmla="*/ 2 h 56"/>
                <a:gd name="T32" fmla="*/ 12 w 16"/>
                <a:gd name="T33" fmla="*/ 0 h 56"/>
                <a:gd name="T34" fmla="*/ 4 w 16"/>
                <a:gd name="T35" fmla="*/ 0 h 56"/>
                <a:gd name="T36" fmla="*/ 0 w 16"/>
                <a:gd name="T37" fmla="*/ 4 h 56"/>
                <a:gd name="T38" fmla="*/ 0 w 16"/>
                <a:gd name="T39" fmla="*/ 8 h 56"/>
                <a:gd name="T40" fmla="*/ 0 w 16"/>
                <a:gd name="T41" fmla="*/ 4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56"/>
                <a:gd name="T65" fmla="*/ 16 w 16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56">
                  <a:moveTo>
                    <a:pt x="0" y="48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6" y="48"/>
                  </a:lnTo>
                  <a:lnTo>
                    <a:pt x="16" y="8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7" name="Freeform 21"/>
            <p:cNvSpPr>
              <a:spLocks/>
            </p:cNvSpPr>
            <p:nvPr/>
          </p:nvSpPr>
          <p:spPr bwMode="auto">
            <a:xfrm>
              <a:off x="4509" y="3641"/>
              <a:ext cx="17" cy="56"/>
            </a:xfrm>
            <a:custGeom>
              <a:avLst/>
              <a:gdLst>
                <a:gd name="T0" fmla="*/ 0 w 17"/>
                <a:gd name="T1" fmla="*/ 48 h 56"/>
                <a:gd name="T2" fmla="*/ 0 w 17"/>
                <a:gd name="T3" fmla="*/ 52 h 56"/>
                <a:gd name="T4" fmla="*/ 2 w 17"/>
                <a:gd name="T5" fmla="*/ 52 h 56"/>
                <a:gd name="T6" fmla="*/ 4 w 17"/>
                <a:gd name="T7" fmla="*/ 54 h 56"/>
                <a:gd name="T8" fmla="*/ 6 w 17"/>
                <a:gd name="T9" fmla="*/ 54 h 56"/>
                <a:gd name="T10" fmla="*/ 8 w 17"/>
                <a:gd name="T11" fmla="*/ 56 h 56"/>
                <a:gd name="T12" fmla="*/ 11 w 17"/>
                <a:gd name="T13" fmla="*/ 54 h 56"/>
                <a:gd name="T14" fmla="*/ 13 w 17"/>
                <a:gd name="T15" fmla="*/ 54 h 56"/>
                <a:gd name="T16" fmla="*/ 13 w 17"/>
                <a:gd name="T17" fmla="*/ 52 h 56"/>
                <a:gd name="T18" fmla="*/ 15 w 17"/>
                <a:gd name="T19" fmla="*/ 52 h 56"/>
                <a:gd name="T20" fmla="*/ 15 w 17"/>
                <a:gd name="T21" fmla="*/ 50 h 56"/>
                <a:gd name="T22" fmla="*/ 17 w 17"/>
                <a:gd name="T23" fmla="*/ 48 h 56"/>
                <a:gd name="T24" fmla="*/ 17 w 17"/>
                <a:gd name="T25" fmla="*/ 8 h 56"/>
                <a:gd name="T26" fmla="*/ 15 w 17"/>
                <a:gd name="T27" fmla="*/ 6 h 56"/>
                <a:gd name="T28" fmla="*/ 15 w 17"/>
                <a:gd name="T29" fmla="*/ 4 h 56"/>
                <a:gd name="T30" fmla="*/ 13 w 17"/>
                <a:gd name="T31" fmla="*/ 2 h 56"/>
                <a:gd name="T32" fmla="*/ 13 w 17"/>
                <a:gd name="T33" fmla="*/ 0 h 56"/>
                <a:gd name="T34" fmla="*/ 4 w 17"/>
                <a:gd name="T35" fmla="*/ 0 h 56"/>
                <a:gd name="T36" fmla="*/ 0 w 17"/>
                <a:gd name="T37" fmla="*/ 4 h 56"/>
                <a:gd name="T38" fmla="*/ 0 w 17"/>
                <a:gd name="T39" fmla="*/ 8 h 56"/>
                <a:gd name="T40" fmla="*/ 0 w 17"/>
                <a:gd name="T41" fmla="*/ 4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56"/>
                <a:gd name="T65" fmla="*/ 17 w 17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56">
                  <a:moveTo>
                    <a:pt x="0" y="48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8" y="56"/>
                  </a:lnTo>
                  <a:lnTo>
                    <a:pt x="11" y="54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5" y="50"/>
                  </a:lnTo>
                  <a:lnTo>
                    <a:pt x="17" y="48"/>
                  </a:lnTo>
                  <a:lnTo>
                    <a:pt x="17" y="8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8" name="Rectangle 22"/>
            <p:cNvSpPr>
              <a:spLocks noChangeArrowheads="1"/>
            </p:cNvSpPr>
            <p:nvPr/>
          </p:nvSpPr>
          <p:spPr bwMode="auto">
            <a:xfrm>
              <a:off x="2021" y="3851"/>
              <a:ext cx="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1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89" name="Rectangle 23"/>
            <p:cNvSpPr>
              <a:spLocks noChangeArrowheads="1"/>
            </p:cNvSpPr>
            <p:nvPr/>
          </p:nvSpPr>
          <p:spPr bwMode="auto">
            <a:xfrm>
              <a:off x="2645" y="3851"/>
              <a:ext cx="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2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0" name="Rectangle 24"/>
            <p:cNvSpPr>
              <a:spLocks noChangeArrowheads="1"/>
            </p:cNvSpPr>
            <p:nvPr/>
          </p:nvSpPr>
          <p:spPr bwMode="auto">
            <a:xfrm>
              <a:off x="3231" y="3851"/>
              <a:ext cx="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3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1" name="Rectangle 25"/>
            <p:cNvSpPr>
              <a:spLocks noChangeArrowheads="1"/>
            </p:cNvSpPr>
            <p:nvPr/>
          </p:nvSpPr>
          <p:spPr bwMode="auto">
            <a:xfrm>
              <a:off x="3854" y="3851"/>
              <a:ext cx="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4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2" name="Rectangle 26"/>
            <p:cNvSpPr>
              <a:spLocks noChangeArrowheads="1"/>
            </p:cNvSpPr>
            <p:nvPr/>
          </p:nvSpPr>
          <p:spPr bwMode="auto">
            <a:xfrm>
              <a:off x="4480" y="3851"/>
              <a:ext cx="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5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3" name="Rectangle 27"/>
            <p:cNvSpPr>
              <a:spLocks noChangeArrowheads="1"/>
            </p:cNvSpPr>
            <p:nvPr/>
          </p:nvSpPr>
          <p:spPr bwMode="auto">
            <a:xfrm>
              <a:off x="4206" y="2993"/>
              <a:ext cx="58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kern="0">
                  <a:solidFill>
                    <a:srgbClr val="000000"/>
                  </a:solidFill>
                  <a:latin typeface="CG Times" charset="0"/>
                </a:rPr>
                <a:t>Low PA </a:t>
              </a:r>
              <a:endParaRPr lang="en-US" kern="0">
                <a:solidFill>
                  <a:sysClr val="windowText" lastClr="000000"/>
                </a:solidFill>
                <a:latin typeface="Arial Black" pitchFamily="34" charset="0"/>
              </a:endParaRPr>
            </a:p>
          </p:txBody>
        </p:sp>
        <p:sp>
          <p:nvSpPr>
            <p:cNvPr id="36895" name="Rectangle 29"/>
            <p:cNvSpPr>
              <a:spLocks noChangeArrowheads="1"/>
            </p:cNvSpPr>
            <p:nvPr/>
          </p:nvSpPr>
          <p:spPr bwMode="auto">
            <a:xfrm>
              <a:off x="4557" y="2174"/>
              <a:ext cx="2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3.4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6" name="Rectangle 30"/>
            <p:cNvSpPr>
              <a:spLocks noChangeArrowheads="1"/>
            </p:cNvSpPr>
            <p:nvPr/>
          </p:nvSpPr>
          <p:spPr bwMode="auto">
            <a:xfrm>
              <a:off x="1202" y="2681"/>
              <a:ext cx="1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 2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7" name="Rectangle 31"/>
            <p:cNvSpPr>
              <a:spLocks noChangeArrowheads="1"/>
            </p:cNvSpPr>
            <p:nvPr/>
          </p:nvSpPr>
          <p:spPr bwMode="auto">
            <a:xfrm>
              <a:off x="1202" y="2058"/>
              <a:ext cx="1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 4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8" name="Rectangle 32"/>
            <p:cNvSpPr>
              <a:spLocks noChangeArrowheads="1"/>
            </p:cNvSpPr>
            <p:nvPr/>
          </p:nvSpPr>
          <p:spPr bwMode="auto">
            <a:xfrm>
              <a:off x="1202" y="1432"/>
              <a:ext cx="1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 6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899" name="Rectangle 33"/>
            <p:cNvSpPr>
              <a:spLocks noChangeArrowheads="1"/>
            </p:cNvSpPr>
            <p:nvPr/>
          </p:nvSpPr>
          <p:spPr bwMode="auto">
            <a:xfrm>
              <a:off x="1242" y="2993"/>
              <a:ext cx="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1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900" name="Rectangle 34"/>
            <p:cNvSpPr>
              <a:spLocks noChangeArrowheads="1"/>
            </p:cNvSpPr>
            <p:nvPr/>
          </p:nvSpPr>
          <p:spPr bwMode="auto">
            <a:xfrm>
              <a:off x="1202" y="2369"/>
              <a:ext cx="1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 3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901" name="Rectangle 35"/>
            <p:cNvSpPr>
              <a:spLocks noChangeArrowheads="1"/>
            </p:cNvSpPr>
            <p:nvPr/>
          </p:nvSpPr>
          <p:spPr bwMode="auto">
            <a:xfrm>
              <a:off x="1202" y="1744"/>
              <a:ext cx="1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000000"/>
                  </a:solidFill>
                  <a:latin typeface="CG Times" charset="0"/>
                </a:rPr>
                <a:t> </a:t>
              </a:r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5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902" name="Rectangle 36"/>
            <p:cNvSpPr>
              <a:spLocks noChangeArrowheads="1"/>
            </p:cNvSpPr>
            <p:nvPr/>
          </p:nvSpPr>
          <p:spPr bwMode="auto">
            <a:xfrm>
              <a:off x="1242" y="3305"/>
              <a:ext cx="12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K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905" name="Freeform 39"/>
            <p:cNvSpPr>
              <a:spLocks/>
            </p:cNvSpPr>
            <p:nvPr/>
          </p:nvSpPr>
          <p:spPr bwMode="auto">
            <a:xfrm>
              <a:off x="2013" y="2667"/>
              <a:ext cx="679" cy="288"/>
            </a:xfrm>
            <a:custGeom>
              <a:avLst/>
              <a:gdLst>
                <a:gd name="T0" fmla="*/ 4 w 679"/>
                <a:gd name="T1" fmla="*/ 272 h 288"/>
                <a:gd name="T2" fmla="*/ 2 w 679"/>
                <a:gd name="T3" fmla="*/ 272 h 288"/>
                <a:gd name="T4" fmla="*/ 0 w 679"/>
                <a:gd name="T5" fmla="*/ 274 h 288"/>
                <a:gd name="T6" fmla="*/ 0 w 679"/>
                <a:gd name="T7" fmla="*/ 284 h 288"/>
                <a:gd name="T8" fmla="*/ 2 w 679"/>
                <a:gd name="T9" fmla="*/ 286 h 288"/>
                <a:gd name="T10" fmla="*/ 4 w 679"/>
                <a:gd name="T11" fmla="*/ 286 h 288"/>
                <a:gd name="T12" fmla="*/ 6 w 679"/>
                <a:gd name="T13" fmla="*/ 288 h 288"/>
                <a:gd name="T14" fmla="*/ 8 w 679"/>
                <a:gd name="T15" fmla="*/ 288 h 288"/>
                <a:gd name="T16" fmla="*/ 10 w 679"/>
                <a:gd name="T17" fmla="*/ 286 h 288"/>
                <a:gd name="T18" fmla="*/ 673 w 679"/>
                <a:gd name="T19" fmla="*/ 14 h 288"/>
                <a:gd name="T20" fmla="*/ 675 w 679"/>
                <a:gd name="T21" fmla="*/ 14 h 288"/>
                <a:gd name="T22" fmla="*/ 677 w 679"/>
                <a:gd name="T23" fmla="*/ 12 h 288"/>
                <a:gd name="T24" fmla="*/ 677 w 679"/>
                <a:gd name="T25" fmla="*/ 10 h 288"/>
                <a:gd name="T26" fmla="*/ 679 w 679"/>
                <a:gd name="T27" fmla="*/ 8 h 288"/>
                <a:gd name="T28" fmla="*/ 679 w 679"/>
                <a:gd name="T29" fmla="*/ 6 h 288"/>
                <a:gd name="T30" fmla="*/ 677 w 679"/>
                <a:gd name="T31" fmla="*/ 4 h 288"/>
                <a:gd name="T32" fmla="*/ 677 w 679"/>
                <a:gd name="T33" fmla="*/ 2 h 288"/>
                <a:gd name="T34" fmla="*/ 675 w 679"/>
                <a:gd name="T35" fmla="*/ 0 h 288"/>
                <a:gd name="T36" fmla="*/ 667 w 679"/>
                <a:gd name="T37" fmla="*/ 0 h 288"/>
                <a:gd name="T38" fmla="*/ 4 w 679"/>
                <a:gd name="T39" fmla="*/ 272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79"/>
                <a:gd name="T61" fmla="*/ 0 h 288"/>
                <a:gd name="T62" fmla="*/ 679 w 679"/>
                <a:gd name="T63" fmla="*/ 288 h 2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79" h="288">
                  <a:moveTo>
                    <a:pt x="4" y="272"/>
                  </a:moveTo>
                  <a:lnTo>
                    <a:pt x="2" y="272"/>
                  </a:lnTo>
                  <a:lnTo>
                    <a:pt x="0" y="274"/>
                  </a:lnTo>
                  <a:lnTo>
                    <a:pt x="0" y="284"/>
                  </a:lnTo>
                  <a:lnTo>
                    <a:pt x="2" y="286"/>
                  </a:lnTo>
                  <a:lnTo>
                    <a:pt x="4" y="286"/>
                  </a:lnTo>
                  <a:lnTo>
                    <a:pt x="6" y="288"/>
                  </a:lnTo>
                  <a:lnTo>
                    <a:pt x="8" y="288"/>
                  </a:lnTo>
                  <a:lnTo>
                    <a:pt x="10" y="286"/>
                  </a:lnTo>
                  <a:lnTo>
                    <a:pt x="673" y="14"/>
                  </a:lnTo>
                  <a:lnTo>
                    <a:pt x="675" y="14"/>
                  </a:lnTo>
                  <a:lnTo>
                    <a:pt x="677" y="12"/>
                  </a:lnTo>
                  <a:lnTo>
                    <a:pt x="677" y="10"/>
                  </a:lnTo>
                  <a:lnTo>
                    <a:pt x="679" y="8"/>
                  </a:lnTo>
                  <a:lnTo>
                    <a:pt x="679" y="6"/>
                  </a:lnTo>
                  <a:lnTo>
                    <a:pt x="677" y="4"/>
                  </a:lnTo>
                  <a:lnTo>
                    <a:pt x="677" y="2"/>
                  </a:lnTo>
                  <a:lnTo>
                    <a:pt x="675" y="0"/>
                  </a:lnTo>
                  <a:lnTo>
                    <a:pt x="667" y="0"/>
                  </a:lnTo>
                  <a:lnTo>
                    <a:pt x="4" y="2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06" name="Freeform 40"/>
            <p:cNvSpPr>
              <a:spLocks/>
            </p:cNvSpPr>
            <p:nvPr/>
          </p:nvSpPr>
          <p:spPr bwMode="auto">
            <a:xfrm>
              <a:off x="2676" y="2355"/>
              <a:ext cx="603" cy="328"/>
            </a:xfrm>
            <a:custGeom>
              <a:avLst/>
              <a:gdLst>
                <a:gd name="T0" fmla="*/ 4 w 603"/>
                <a:gd name="T1" fmla="*/ 312 h 328"/>
                <a:gd name="T2" fmla="*/ 0 w 603"/>
                <a:gd name="T3" fmla="*/ 316 h 328"/>
                <a:gd name="T4" fmla="*/ 0 w 603"/>
                <a:gd name="T5" fmla="*/ 324 h 328"/>
                <a:gd name="T6" fmla="*/ 2 w 603"/>
                <a:gd name="T7" fmla="*/ 324 h 328"/>
                <a:gd name="T8" fmla="*/ 6 w 603"/>
                <a:gd name="T9" fmla="*/ 328 h 328"/>
                <a:gd name="T10" fmla="*/ 10 w 603"/>
                <a:gd name="T11" fmla="*/ 328 h 328"/>
                <a:gd name="T12" fmla="*/ 12 w 603"/>
                <a:gd name="T13" fmla="*/ 326 h 328"/>
                <a:gd name="T14" fmla="*/ 598 w 603"/>
                <a:gd name="T15" fmla="*/ 14 h 328"/>
                <a:gd name="T16" fmla="*/ 601 w 603"/>
                <a:gd name="T17" fmla="*/ 12 h 328"/>
                <a:gd name="T18" fmla="*/ 601 w 603"/>
                <a:gd name="T19" fmla="*/ 10 h 328"/>
                <a:gd name="T20" fmla="*/ 603 w 603"/>
                <a:gd name="T21" fmla="*/ 8 h 328"/>
                <a:gd name="T22" fmla="*/ 603 w 603"/>
                <a:gd name="T23" fmla="*/ 6 h 328"/>
                <a:gd name="T24" fmla="*/ 601 w 603"/>
                <a:gd name="T25" fmla="*/ 4 h 328"/>
                <a:gd name="T26" fmla="*/ 601 w 603"/>
                <a:gd name="T27" fmla="*/ 2 h 328"/>
                <a:gd name="T28" fmla="*/ 598 w 603"/>
                <a:gd name="T29" fmla="*/ 0 h 328"/>
                <a:gd name="T30" fmla="*/ 590 w 603"/>
                <a:gd name="T31" fmla="*/ 0 h 328"/>
                <a:gd name="T32" fmla="*/ 4 w 603"/>
                <a:gd name="T33" fmla="*/ 312 h 3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3"/>
                <a:gd name="T52" fmla="*/ 0 h 328"/>
                <a:gd name="T53" fmla="*/ 603 w 603"/>
                <a:gd name="T54" fmla="*/ 328 h 3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3" h="328">
                  <a:moveTo>
                    <a:pt x="4" y="312"/>
                  </a:moveTo>
                  <a:lnTo>
                    <a:pt x="0" y="316"/>
                  </a:lnTo>
                  <a:lnTo>
                    <a:pt x="0" y="324"/>
                  </a:lnTo>
                  <a:lnTo>
                    <a:pt x="2" y="324"/>
                  </a:lnTo>
                  <a:lnTo>
                    <a:pt x="6" y="328"/>
                  </a:lnTo>
                  <a:lnTo>
                    <a:pt x="10" y="328"/>
                  </a:lnTo>
                  <a:lnTo>
                    <a:pt x="12" y="326"/>
                  </a:lnTo>
                  <a:lnTo>
                    <a:pt x="598" y="14"/>
                  </a:lnTo>
                  <a:lnTo>
                    <a:pt x="601" y="12"/>
                  </a:lnTo>
                  <a:lnTo>
                    <a:pt x="601" y="10"/>
                  </a:lnTo>
                  <a:lnTo>
                    <a:pt x="603" y="8"/>
                  </a:lnTo>
                  <a:lnTo>
                    <a:pt x="603" y="6"/>
                  </a:lnTo>
                  <a:lnTo>
                    <a:pt x="601" y="4"/>
                  </a:lnTo>
                  <a:lnTo>
                    <a:pt x="601" y="2"/>
                  </a:lnTo>
                  <a:lnTo>
                    <a:pt x="598" y="0"/>
                  </a:lnTo>
                  <a:lnTo>
                    <a:pt x="590" y="0"/>
                  </a:lnTo>
                  <a:lnTo>
                    <a:pt x="4" y="3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07" name="Freeform 41"/>
            <p:cNvSpPr>
              <a:spLocks/>
            </p:cNvSpPr>
            <p:nvPr/>
          </p:nvSpPr>
          <p:spPr bwMode="auto">
            <a:xfrm>
              <a:off x="3262" y="1848"/>
              <a:ext cx="640" cy="524"/>
            </a:xfrm>
            <a:custGeom>
              <a:avLst/>
              <a:gdLst>
                <a:gd name="T0" fmla="*/ 2 w 640"/>
                <a:gd name="T1" fmla="*/ 509 h 524"/>
                <a:gd name="T2" fmla="*/ 0 w 640"/>
                <a:gd name="T3" fmla="*/ 509 h 524"/>
                <a:gd name="T4" fmla="*/ 0 w 640"/>
                <a:gd name="T5" fmla="*/ 517 h 524"/>
                <a:gd name="T6" fmla="*/ 2 w 640"/>
                <a:gd name="T7" fmla="*/ 519 h 524"/>
                <a:gd name="T8" fmla="*/ 2 w 640"/>
                <a:gd name="T9" fmla="*/ 521 h 524"/>
                <a:gd name="T10" fmla="*/ 4 w 640"/>
                <a:gd name="T11" fmla="*/ 521 h 524"/>
                <a:gd name="T12" fmla="*/ 6 w 640"/>
                <a:gd name="T13" fmla="*/ 524 h 524"/>
                <a:gd name="T14" fmla="*/ 8 w 640"/>
                <a:gd name="T15" fmla="*/ 524 h 524"/>
                <a:gd name="T16" fmla="*/ 10 w 640"/>
                <a:gd name="T17" fmla="*/ 521 h 524"/>
                <a:gd name="T18" fmla="*/ 12 w 640"/>
                <a:gd name="T19" fmla="*/ 521 h 524"/>
                <a:gd name="T20" fmla="*/ 636 w 640"/>
                <a:gd name="T21" fmla="*/ 14 h 524"/>
                <a:gd name="T22" fmla="*/ 638 w 640"/>
                <a:gd name="T23" fmla="*/ 12 h 524"/>
                <a:gd name="T24" fmla="*/ 638 w 640"/>
                <a:gd name="T25" fmla="*/ 10 h 524"/>
                <a:gd name="T26" fmla="*/ 640 w 640"/>
                <a:gd name="T27" fmla="*/ 8 h 524"/>
                <a:gd name="T28" fmla="*/ 640 w 640"/>
                <a:gd name="T29" fmla="*/ 6 h 524"/>
                <a:gd name="T30" fmla="*/ 638 w 640"/>
                <a:gd name="T31" fmla="*/ 4 h 524"/>
                <a:gd name="T32" fmla="*/ 638 w 640"/>
                <a:gd name="T33" fmla="*/ 2 h 524"/>
                <a:gd name="T34" fmla="*/ 636 w 640"/>
                <a:gd name="T35" fmla="*/ 0 h 524"/>
                <a:gd name="T36" fmla="*/ 628 w 640"/>
                <a:gd name="T37" fmla="*/ 0 h 524"/>
                <a:gd name="T38" fmla="*/ 626 w 640"/>
                <a:gd name="T39" fmla="*/ 2 h 524"/>
                <a:gd name="T40" fmla="*/ 2 w 640"/>
                <a:gd name="T41" fmla="*/ 509 h 52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0"/>
                <a:gd name="T64" fmla="*/ 0 h 524"/>
                <a:gd name="T65" fmla="*/ 640 w 640"/>
                <a:gd name="T66" fmla="*/ 524 h 52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0" h="524">
                  <a:moveTo>
                    <a:pt x="2" y="509"/>
                  </a:moveTo>
                  <a:lnTo>
                    <a:pt x="0" y="509"/>
                  </a:lnTo>
                  <a:lnTo>
                    <a:pt x="0" y="517"/>
                  </a:lnTo>
                  <a:lnTo>
                    <a:pt x="2" y="519"/>
                  </a:lnTo>
                  <a:lnTo>
                    <a:pt x="2" y="521"/>
                  </a:lnTo>
                  <a:lnTo>
                    <a:pt x="4" y="521"/>
                  </a:lnTo>
                  <a:lnTo>
                    <a:pt x="6" y="524"/>
                  </a:lnTo>
                  <a:lnTo>
                    <a:pt x="8" y="524"/>
                  </a:lnTo>
                  <a:lnTo>
                    <a:pt x="10" y="521"/>
                  </a:lnTo>
                  <a:lnTo>
                    <a:pt x="12" y="521"/>
                  </a:lnTo>
                  <a:lnTo>
                    <a:pt x="636" y="14"/>
                  </a:lnTo>
                  <a:lnTo>
                    <a:pt x="638" y="12"/>
                  </a:lnTo>
                  <a:lnTo>
                    <a:pt x="638" y="10"/>
                  </a:lnTo>
                  <a:lnTo>
                    <a:pt x="640" y="8"/>
                  </a:lnTo>
                  <a:lnTo>
                    <a:pt x="640" y="6"/>
                  </a:lnTo>
                  <a:lnTo>
                    <a:pt x="638" y="4"/>
                  </a:lnTo>
                  <a:lnTo>
                    <a:pt x="638" y="2"/>
                  </a:lnTo>
                  <a:lnTo>
                    <a:pt x="636" y="0"/>
                  </a:lnTo>
                  <a:lnTo>
                    <a:pt x="628" y="0"/>
                  </a:lnTo>
                  <a:lnTo>
                    <a:pt x="626" y="2"/>
                  </a:lnTo>
                  <a:lnTo>
                    <a:pt x="2" y="5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08" name="Freeform 42"/>
            <p:cNvSpPr>
              <a:spLocks/>
            </p:cNvSpPr>
            <p:nvPr/>
          </p:nvSpPr>
          <p:spPr bwMode="auto">
            <a:xfrm>
              <a:off x="3886" y="1222"/>
              <a:ext cx="602" cy="643"/>
            </a:xfrm>
            <a:custGeom>
              <a:avLst/>
              <a:gdLst>
                <a:gd name="T0" fmla="*/ 2 w 602"/>
                <a:gd name="T1" fmla="*/ 628 h 643"/>
                <a:gd name="T2" fmla="*/ 0 w 602"/>
                <a:gd name="T3" fmla="*/ 630 h 643"/>
                <a:gd name="T4" fmla="*/ 0 w 602"/>
                <a:gd name="T5" fmla="*/ 638 h 643"/>
                <a:gd name="T6" fmla="*/ 2 w 602"/>
                <a:gd name="T7" fmla="*/ 640 h 643"/>
                <a:gd name="T8" fmla="*/ 4 w 602"/>
                <a:gd name="T9" fmla="*/ 640 h 643"/>
                <a:gd name="T10" fmla="*/ 6 w 602"/>
                <a:gd name="T11" fmla="*/ 643 h 643"/>
                <a:gd name="T12" fmla="*/ 8 w 602"/>
                <a:gd name="T13" fmla="*/ 643 h 643"/>
                <a:gd name="T14" fmla="*/ 10 w 602"/>
                <a:gd name="T15" fmla="*/ 640 h 643"/>
                <a:gd name="T16" fmla="*/ 12 w 602"/>
                <a:gd name="T17" fmla="*/ 640 h 643"/>
                <a:gd name="T18" fmla="*/ 14 w 602"/>
                <a:gd name="T19" fmla="*/ 638 h 643"/>
                <a:gd name="T20" fmla="*/ 600 w 602"/>
                <a:gd name="T21" fmla="*/ 13 h 643"/>
                <a:gd name="T22" fmla="*/ 602 w 602"/>
                <a:gd name="T23" fmla="*/ 11 h 643"/>
                <a:gd name="T24" fmla="*/ 602 w 602"/>
                <a:gd name="T25" fmla="*/ 7 h 643"/>
                <a:gd name="T26" fmla="*/ 598 w 602"/>
                <a:gd name="T27" fmla="*/ 3 h 643"/>
                <a:gd name="T28" fmla="*/ 598 w 602"/>
                <a:gd name="T29" fmla="*/ 0 h 643"/>
                <a:gd name="T30" fmla="*/ 590 w 602"/>
                <a:gd name="T31" fmla="*/ 0 h 643"/>
                <a:gd name="T32" fmla="*/ 588 w 602"/>
                <a:gd name="T33" fmla="*/ 3 h 643"/>
                <a:gd name="T34" fmla="*/ 2 w 602"/>
                <a:gd name="T35" fmla="*/ 628 h 6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2"/>
                <a:gd name="T55" fmla="*/ 0 h 643"/>
                <a:gd name="T56" fmla="*/ 602 w 602"/>
                <a:gd name="T57" fmla="*/ 643 h 6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2" h="643">
                  <a:moveTo>
                    <a:pt x="2" y="628"/>
                  </a:moveTo>
                  <a:lnTo>
                    <a:pt x="0" y="630"/>
                  </a:lnTo>
                  <a:lnTo>
                    <a:pt x="0" y="638"/>
                  </a:lnTo>
                  <a:lnTo>
                    <a:pt x="2" y="640"/>
                  </a:lnTo>
                  <a:lnTo>
                    <a:pt x="4" y="640"/>
                  </a:lnTo>
                  <a:lnTo>
                    <a:pt x="6" y="643"/>
                  </a:lnTo>
                  <a:lnTo>
                    <a:pt x="8" y="643"/>
                  </a:lnTo>
                  <a:lnTo>
                    <a:pt x="10" y="640"/>
                  </a:lnTo>
                  <a:lnTo>
                    <a:pt x="12" y="640"/>
                  </a:lnTo>
                  <a:lnTo>
                    <a:pt x="14" y="638"/>
                  </a:lnTo>
                  <a:lnTo>
                    <a:pt x="600" y="13"/>
                  </a:lnTo>
                  <a:lnTo>
                    <a:pt x="602" y="11"/>
                  </a:lnTo>
                  <a:lnTo>
                    <a:pt x="602" y="7"/>
                  </a:lnTo>
                  <a:lnTo>
                    <a:pt x="598" y="3"/>
                  </a:lnTo>
                  <a:lnTo>
                    <a:pt x="598" y="0"/>
                  </a:lnTo>
                  <a:lnTo>
                    <a:pt x="590" y="0"/>
                  </a:lnTo>
                  <a:lnTo>
                    <a:pt x="588" y="3"/>
                  </a:lnTo>
                  <a:lnTo>
                    <a:pt x="2" y="6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09" name="Freeform 43"/>
            <p:cNvSpPr>
              <a:spLocks/>
            </p:cNvSpPr>
            <p:nvPr/>
          </p:nvSpPr>
          <p:spPr bwMode="auto">
            <a:xfrm>
              <a:off x="1389" y="1185"/>
              <a:ext cx="56" cy="17"/>
            </a:xfrm>
            <a:custGeom>
              <a:avLst/>
              <a:gdLst>
                <a:gd name="T0" fmla="*/ 8 w 56"/>
                <a:gd name="T1" fmla="*/ 0 h 17"/>
                <a:gd name="T2" fmla="*/ 4 w 56"/>
                <a:gd name="T3" fmla="*/ 0 h 17"/>
                <a:gd name="T4" fmla="*/ 0 w 56"/>
                <a:gd name="T5" fmla="*/ 4 h 17"/>
                <a:gd name="T6" fmla="*/ 0 w 56"/>
                <a:gd name="T7" fmla="*/ 13 h 17"/>
                <a:gd name="T8" fmla="*/ 2 w 56"/>
                <a:gd name="T9" fmla="*/ 13 h 17"/>
                <a:gd name="T10" fmla="*/ 4 w 56"/>
                <a:gd name="T11" fmla="*/ 15 h 17"/>
                <a:gd name="T12" fmla="*/ 6 w 56"/>
                <a:gd name="T13" fmla="*/ 15 h 17"/>
                <a:gd name="T14" fmla="*/ 8 w 56"/>
                <a:gd name="T15" fmla="*/ 17 h 17"/>
                <a:gd name="T16" fmla="*/ 48 w 56"/>
                <a:gd name="T17" fmla="*/ 17 h 17"/>
                <a:gd name="T18" fmla="*/ 50 w 56"/>
                <a:gd name="T19" fmla="*/ 15 h 17"/>
                <a:gd name="T20" fmla="*/ 52 w 56"/>
                <a:gd name="T21" fmla="*/ 15 h 17"/>
                <a:gd name="T22" fmla="*/ 52 w 56"/>
                <a:gd name="T23" fmla="*/ 13 h 17"/>
                <a:gd name="T24" fmla="*/ 54 w 56"/>
                <a:gd name="T25" fmla="*/ 13 h 17"/>
                <a:gd name="T26" fmla="*/ 54 w 56"/>
                <a:gd name="T27" fmla="*/ 10 h 17"/>
                <a:gd name="T28" fmla="*/ 56 w 56"/>
                <a:gd name="T29" fmla="*/ 8 h 17"/>
                <a:gd name="T30" fmla="*/ 54 w 56"/>
                <a:gd name="T31" fmla="*/ 6 h 17"/>
                <a:gd name="T32" fmla="*/ 54 w 56"/>
                <a:gd name="T33" fmla="*/ 4 h 17"/>
                <a:gd name="T34" fmla="*/ 52 w 56"/>
                <a:gd name="T35" fmla="*/ 2 h 17"/>
                <a:gd name="T36" fmla="*/ 52 w 56"/>
                <a:gd name="T37" fmla="*/ 0 h 17"/>
                <a:gd name="T38" fmla="*/ 48 w 56"/>
                <a:gd name="T39" fmla="*/ 0 h 17"/>
                <a:gd name="T40" fmla="*/ 8 w 56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7"/>
                <a:gd name="T65" fmla="*/ 56 w 56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7">
                  <a:moveTo>
                    <a:pt x="8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48" y="17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0" name="Freeform 44"/>
            <p:cNvSpPr>
              <a:spLocks/>
            </p:cNvSpPr>
            <p:nvPr/>
          </p:nvSpPr>
          <p:spPr bwMode="auto">
            <a:xfrm>
              <a:off x="2013" y="2899"/>
              <a:ext cx="679" cy="173"/>
            </a:xfrm>
            <a:custGeom>
              <a:avLst/>
              <a:gdLst>
                <a:gd name="T0" fmla="*/ 6 w 679"/>
                <a:gd name="T1" fmla="*/ 156 h 173"/>
                <a:gd name="T2" fmla="*/ 4 w 679"/>
                <a:gd name="T3" fmla="*/ 156 h 173"/>
                <a:gd name="T4" fmla="*/ 0 w 679"/>
                <a:gd name="T5" fmla="*/ 160 h 173"/>
                <a:gd name="T6" fmla="*/ 0 w 679"/>
                <a:gd name="T7" fmla="*/ 169 h 173"/>
                <a:gd name="T8" fmla="*/ 2 w 679"/>
                <a:gd name="T9" fmla="*/ 169 h 173"/>
                <a:gd name="T10" fmla="*/ 6 w 679"/>
                <a:gd name="T11" fmla="*/ 173 h 173"/>
                <a:gd name="T12" fmla="*/ 10 w 679"/>
                <a:gd name="T13" fmla="*/ 173 h 173"/>
                <a:gd name="T14" fmla="*/ 673 w 679"/>
                <a:gd name="T15" fmla="*/ 17 h 173"/>
                <a:gd name="T16" fmla="*/ 677 w 679"/>
                <a:gd name="T17" fmla="*/ 13 h 173"/>
                <a:gd name="T18" fmla="*/ 677 w 679"/>
                <a:gd name="T19" fmla="*/ 11 h 173"/>
                <a:gd name="T20" fmla="*/ 679 w 679"/>
                <a:gd name="T21" fmla="*/ 9 h 173"/>
                <a:gd name="T22" fmla="*/ 679 w 679"/>
                <a:gd name="T23" fmla="*/ 7 h 173"/>
                <a:gd name="T24" fmla="*/ 677 w 679"/>
                <a:gd name="T25" fmla="*/ 5 h 173"/>
                <a:gd name="T26" fmla="*/ 677 w 679"/>
                <a:gd name="T27" fmla="*/ 2 h 173"/>
                <a:gd name="T28" fmla="*/ 675 w 679"/>
                <a:gd name="T29" fmla="*/ 0 h 173"/>
                <a:gd name="T30" fmla="*/ 669 w 679"/>
                <a:gd name="T31" fmla="*/ 0 h 173"/>
                <a:gd name="T32" fmla="*/ 6 w 679"/>
                <a:gd name="T33" fmla="*/ 156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9"/>
                <a:gd name="T52" fmla="*/ 0 h 173"/>
                <a:gd name="T53" fmla="*/ 679 w 679"/>
                <a:gd name="T54" fmla="*/ 173 h 1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9" h="173">
                  <a:moveTo>
                    <a:pt x="6" y="156"/>
                  </a:moveTo>
                  <a:lnTo>
                    <a:pt x="4" y="156"/>
                  </a:lnTo>
                  <a:lnTo>
                    <a:pt x="0" y="160"/>
                  </a:lnTo>
                  <a:lnTo>
                    <a:pt x="0" y="169"/>
                  </a:lnTo>
                  <a:lnTo>
                    <a:pt x="2" y="169"/>
                  </a:lnTo>
                  <a:lnTo>
                    <a:pt x="6" y="173"/>
                  </a:lnTo>
                  <a:lnTo>
                    <a:pt x="10" y="173"/>
                  </a:lnTo>
                  <a:lnTo>
                    <a:pt x="673" y="17"/>
                  </a:lnTo>
                  <a:lnTo>
                    <a:pt x="677" y="13"/>
                  </a:lnTo>
                  <a:lnTo>
                    <a:pt x="677" y="11"/>
                  </a:lnTo>
                  <a:lnTo>
                    <a:pt x="679" y="9"/>
                  </a:lnTo>
                  <a:lnTo>
                    <a:pt x="679" y="7"/>
                  </a:lnTo>
                  <a:lnTo>
                    <a:pt x="677" y="5"/>
                  </a:lnTo>
                  <a:lnTo>
                    <a:pt x="677" y="2"/>
                  </a:lnTo>
                  <a:lnTo>
                    <a:pt x="675" y="0"/>
                  </a:lnTo>
                  <a:lnTo>
                    <a:pt x="669" y="0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1" name="Freeform 45"/>
            <p:cNvSpPr>
              <a:spLocks/>
            </p:cNvSpPr>
            <p:nvPr/>
          </p:nvSpPr>
          <p:spPr bwMode="auto">
            <a:xfrm>
              <a:off x="2676" y="2706"/>
              <a:ext cx="603" cy="210"/>
            </a:xfrm>
            <a:custGeom>
              <a:avLst/>
              <a:gdLst>
                <a:gd name="T0" fmla="*/ 4 w 603"/>
                <a:gd name="T1" fmla="*/ 193 h 210"/>
                <a:gd name="T2" fmla="*/ 2 w 603"/>
                <a:gd name="T3" fmla="*/ 193 h 210"/>
                <a:gd name="T4" fmla="*/ 2 w 603"/>
                <a:gd name="T5" fmla="*/ 195 h 210"/>
                <a:gd name="T6" fmla="*/ 0 w 603"/>
                <a:gd name="T7" fmla="*/ 198 h 210"/>
                <a:gd name="T8" fmla="*/ 0 w 603"/>
                <a:gd name="T9" fmla="*/ 206 h 210"/>
                <a:gd name="T10" fmla="*/ 2 w 603"/>
                <a:gd name="T11" fmla="*/ 208 h 210"/>
                <a:gd name="T12" fmla="*/ 4 w 603"/>
                <a:gd name="T13" fmla="*/ 208 h 210"/>
                <a:gd name="T14" fmla="*/ 6 w 603"/>
                <a:gd name="T15" fmla="*/ 210 h 210"/>
                <a:gd name="T16" fmla="*/ 8 w 603"/>
                <a:gd name="T17" fmla="*/ 210 h 210"/>
                <a:gd name="T18" fmla="*/ 10 w 603"/>
                <a:gd name="T19" fmla="*/ 208 h 210"/>
                <a:gd name="T20" fmla="*/ 596 w 603"/>
                <a:gd name="T21" fmla="*/ 15 h 210"/>
                <a:gd name="T22" fmla="*/ 598 w 603"/>
                <a:gd name="T23" fmla="*/ 15 h 210"/>
                <a:gd name="T24" fmla="*/ 601 w 603"/>
                <a:gd name="T25" fmla="*/ 13 h 210"/>
                <a:gd name="T26" fmla="*/ 601 w 603"/>
                <a:gd name="T27" fmla="*/ 10 h 210"/>
                <a:gd name="T28" fmla="*/ 603 w 603"/>
                <a:gd name="T29" fmla="*/ 8 h 210"/>
                <a:gd name="T30" fmla="*/ 603 w 603"/>
                <a:gd name="T31" fmla="*/ 6 h 210"/>
                <a:gd name="T32" fmla="*/ 601 w 603"/>
                <a:gd name="T33" fmla="*/ 4 h 210"/>
                <a:gd name="T34" fmla="*/ 601 w 603"/>
                <a:gd name="T35" fmla="*/ 2 h 210"/>
                <a:gd name="T36" fmla="*/ 598 w 603"/>
                <a:gd name="T37" fmla="*/ 2 h 210"/>
                <a:gd name="T38" fmla="*/ 596 w 603"/>
                <a:gd name="T39" fmla="*/ 0 h 210"/>
                <a:gd name="T40" fmla="*/ 590 w 603"/>
                <a:gd name="T41" fmla="*/ 0 h 210"/>
                <a:gd name="T42" fmla="*/ 4 w 603"/>
                <a:gd name="T43" fmla="*/ 193 h 2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3"/>
                <a:gd name="T67" fmla="*/ 0 h 210"/>
                <a:gd name="T68" fmla="*/ 603 w 603"/>
                <a:gd name="T69" fmla="*/ 210 h 2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03" h="210">
                  <a:moveTo>
                    <a:pt x="4" y="193"/>
                  </a:moveTo>
                  <a:lnTo>
                    <a:pt x="2" y="193"/>
                  </a:lnTo>
                  <a:lnTo>
                    <a:pt x="2" y="195"/>
                  </a:lnTo>
                  <a:lnTo>
                    <a:pt x="0" y="198"/>
                  </a:lnTo>
                  <a:lnTo>
                    <a:pt x="0" y="206"/>
                  </a:lnTo>
                  <a:lnTo>
                    <a:pt x="2" y="208"/>
                  </a:lnTo>
                  <a:lnTo>
                    <a:pt x="4" y="208"/>
                  </a:lnTo>
                  <a:lnTo>
                    <a:pt x="6" y="210"/>
                  </a:lnTo>
                  <a:lnTo>
                    <a:pt x="8" y="210"/>
                  </a:lnTo>
                  <a:lnTo>
                    <a:pt x="10" y="208"/>
                  </a:lnTo>
                  <a:lnTo>
                    <a:pt x="596" y="15"/>
                  </a:lnTo>
                  <a:lnTo>
                    <a:pt x="598" y="15"/>
                  </a:lnTo>
                  <a:lnTo>
                    <a:pt x="601" y="13"/>
                  </a:lnTo>
                  <a:lnTo>
                    <a:pt x="601" y="10"/>
                  </a:lnTo>
                  <a:lnTo>
                    <a:pt x="603" y="8"/>
                  </a:lnTo>
                  <a:lnTo>
                    <a:pt x="603" y="6"/>
                  </a:lnTo>
                  <a:lnTo>
                    <a:pt x="601" y="4"/>
                  </a:lnTo>
                  <a:lnTo>
                    <a:pt x="601" y="2"/>
                  </a:lnTo>
                  <a:lnTo>
                    <a:pt x="598" y="2"/>
                  </a:lnTo>
                  <a:lnTo>
                    <a:pt x="596" y="0"/>
                  </a:lnTo>
                  <a:lnTo>
                    <a:pt x="590" y="0"/>
                  </a:lnTo>
                  <a:lnTo>
                    <a:pt x="4" y="19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2" name="Freeform 46"/>
            <p:cNvSpPr>
              <a:spLocks/>
            </p:cNvSpPr>
            <p:nvPr/>
          </p:nvSpPr>
          <p:spPr bwMode="auto">
            <a:xfrm>
              <a:off x="3262" y="2511"/>
              <a:ext cx="640" cy="212"/>
            </a:xfrm>
            <a:custGeom>
              <a:avLst/>
              <a:gdLst>
                <a:gd name="T0" fmla="*/ 4 w 640"/>
                <a:gd name="T1" fmla="*/ 195 h 212"/>
                <a:gd name="T2" fmla="*/ 2 w 640"/>
                <a:gd name="T3" fmla="*/ 195 h 212"/>
                <a:gd name="T4" fmla="*/ 2 w 640"/>
                <a:gd name="T5" fmla="*/ 197 h 212"/>
                <a:gd name="T6" fmla="*/ 0 w 640"/>
                <a:gd name="T7" fmla="*/ 199 h 212"/>
                <a:gd name="T8" fmla="*/ 0 w 640"/>
                <a:gd name="T9" fmla="*/ 208 h 212"/>
                <a:gd name="T10" fmla="*/ 2 w 640"/>
                <a:gd name="T11" fmla="*/ 210 h 212"/>
                <a:gd name="T12" fmla="*/ 4 w 640"/>
                <a:gd name="T13" fmla="*/ 210 h 212"/>
                <a:gd name="T14" fmla="*/ 6 w 640"/>
                <a:gd name="T15" fmla="*/ 212 h 212"/>
                <a:gd name="T16" fmla="*/ 8 w 640"/>
                <a:gd name="T17" fmla="*/ 212 h 212"/>
                <a:gd name="T18" fmla="*/ 10 w 640"/>
                <a:gd name="T19" fmla="*/ 210 h 212"/>
                <a:gd name="T20" fmla="*/ 634 w 640"/>
                <a:gd name="T21" fmla="*/ 14 h 212"/>
                <a:gd name="T22" fmla="*/ 636 w 640"/>
                <a:gd name="T23" fmla="*/ 14 h 212"/>
                <a:gd name="T24" fmla="*/ 638 w 640"/>
                <a:gd name="T25" fmla="*/ 12 h 212"/>
                <a:gd name="T26" fmla="*/ 638 w 640"/>
                <a:gd name="T27" fmla="*/ 10 h 212"/>
                <a:gd name="T28" fmla="*/ 640 w 640"/>
                <a:gd name="T29" fmla="*/ 8 h 212"/>
                <a:gd name="T30" fmla="*/ 640 w 640"/>
                <a:gd name="T31" fmla="*/ 6 h 212"/>
                <a:gd name="T32" fmla="*/ 638 w 640"/>
                <a:gd name="T33" fmla="*/ 4 h 212"/>
                <a:gd name="T34" fmla="*/ 638 w 640"/>
                <a:gd name="T35" fmla="*/ 2 h 212"/>
                <a:gd name="T36" fmla="*/ 636 w 640"/>
                <a:gd name="T37" fmla="*/ 2 h 212"/>
                <a:gd name="T38" fmla="*/ 634 w 640"/>
                <a:gd name="T39" fmla="*/ 0 h 212"/>
                <a:gd name="T40" fmla="*/ 628 w 640"/>
                <a:gd name="T41" fmla="*/ 0 h 212"/>
                <a:gd name="T42" fmla="*/ 4 w 640"/>
                <a:gd name="T43" fmla="*/ 195 h 2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0"/>
                <a:gd name="T67" fmla="*/ 0 h 212"/>
                <a:gd name="T68" fmla="*/ 640 w 640"/>
                <a:gd name="T69" fmla="*/ 212 h 21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0" h="212">
                  <a:moveTo>
                    <a:pt x="4" y="195"/>
                  </a:moveTo>
                  <a:lnTo>
                    <a:pt x="2" y="195"/>
                  </a:lnTo>
                  <a:lnTo>
                    <a:pt x="2" y="197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4" y="210"/>
                  </a:lnTo>
                  <a:lnTo>
                    <a:pt x="6" y="212"/>
                  </a:lnTo>
                  <a:lnTo>
                    <a:pt x="8" y="212"/>
                  </a:lnTo>
                  <a:lnTo>
                    <a:pt x="10" y="210"/>
                  </a:lnTo>
                  <a:lnTo>
                    <a:pt x="634" y="14"/>
                  </a:lnTo>
                  <a:lnTo>
                    <a:pt x="636" y="14"/>
                  </a:lnTo>
                  <a:lnTo>
                    <a:pt x="638" y="12"/>
                  </a:lnTo>
                  <a:lnTo>
                    <a:pt x="638" y="10"/>
                  </a:lnTo>
                  <a:lnTo>
                    <a:pt x="640" y="8"/>
                  </a:lnTo>
                  <a:lnTo>
                    <a:pt x="640" y="6"/>
                  </a:lnTo>
                  <a:lnTo>
                    <a:pt x="638" y="4"/>
                  </a:lnTo>
                  <a:lnTo>
                    <a:pt x="638" y="2"/>
                  </a:lnTo>
                  <a:lnTo>
                    <a:pt x="636" y="2"/>
                  </a:lnTo>
                  <a:lnTo>
                    <a:pt x="634" y="0"/>
                  </a:lnTo>
                  <a:lnTo>
                    <a:pt x="628" y="0"/>
                  </a:lnTo>
                  <a:lnTo>
                    <a:pt x="4" y="19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3" name="Freeform 47"/>
            <p:cNvSpPr>
              <a:spLocks/>
            </p:cNvSpPr>
            <p:nvPr/>
          </p:nvSpPr>
          <p:spPr bwMode="auto">
            <a:xfrm>
              <a:off x="3886" y="2276"/>
              <a:ext cx="640" cy="251"/>
            </a:xfrm>
            <a:custGeom>
              <a:avLst/>
              <a:gdLst>
                <a:gd name="T0" fmla="*/ 4 w 640"/>
                <a:gd name="T1" fmla="*/ 235 h 251"/>
                <a:gd name="T2" fmla="*/ 2 w 640"/>
                <a:gd name="T3" fmla="*/ 235 h 251"/>
                <a:gd name="T4" fmla="*/ 2 w 640"/>
                <a:gd name="T5" fmla="*/ 237 h 251"/>
                <a:gd name="T6" fmla="*/ 0 w 640"/>
                <a:gd name="T7" fmla="*/ 239 h 251"/>
                <a:gd name="T8" fmla="*/ 0 w 640"/>
                <a:gd name="T9" fmla="*/ 247 h 251"/>
                <a:gd name="T10" fmla="*/ 2 w 640"/>
                <a:gd name="T11" fmla="*/ 249 h 251"/>
                <a:gd name="T12" fmla="*/ 4 w 640"/>
                <a:gd name="T13" fmla="*/ 249 h 251"/>
                <a:gd name="T14" fmla="*/ 6 w 640"/>
                <a:gd name="T15" fmla="*/ 251 h 251"/>
                <a:gd name="T16" fmla="*/ 8 w 640"/>
                <a:gd name="T17" fmla="*/ 251 h 251"/>
                <a:gd name="T18" fmla="*/ 10 w 640"/>
                <a:gd name="T19" fmla="*/ 249 h 251"/>
                <a:gd name="T20" fmla="*/ 634 w 640"/>
                <a:gd name="T21" fmla="*/ 15 h 251"/>
                <a:gd name="T22" fmla="*/ 636 w 640"/>
                <a:gd name="T23" fmla="*/ 15 h 251"/>
                <a:gd name="T24" fmla="*/ 638 w 640"/>
                <a:gd name="T25" fmla="*/ 12 h 251"/>
                <a:gd name="T26" fmla="*/ 638 w 640"/>
                <a:gd name="T27" fmla="*/ 10 h 251"/>
                <a:gd name="T28" fmla="*/ 640 w 640"/>
                <a:gd name="T29" fmla="*/ 8 h 251"/>
                <a:gd name="T30" fmla="*/ 640 w 640"/>
                <a:gd name="T31" fmla="*/ 6 h 251"/>
                <a:gd name="T32" fmla="*/ 638 w 640"/>
                <a:gd name="T33" fmla="*/ 4 h 251"/>
                <a:gd name="T34" fmla="*/ 638 w 640"/>
                <a:gd name="T35" fmla="*/ 2 h 251"/>
                <a:gd name="T36" fmla="*/ 636 w 640"/>
                <a:gd name="T37" fmla="*/ 2 h 251"/>
                <a:gd name="T38" fmla="*/ 634 w 640"/>
                <a:gd name="T39" fmla="*/ 0 h 251"/>
                <a:gd name="T40" fmla="*/ 627 w 640"/>
                <a:gd name="T41" fmla="*/ 0 h 251"/>
                <a:gd name="T42" fmla="*/ 4 w 640"/>
                <a:gd name="T43" fmla="*/ 235 h 2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0"/>
                <a:gd name="T67" fmla="*/ 0 h 251"/>
                <a:gd name="T68" fmla="*/ 640 w 640"/>
                <a:gd name="T69" fmla="*/ 251 h 2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0" h="251">
                  <a:moveTo>
                    <a:pt x="4" y="235"/>
                  </a:moveTo>
                  <a:lnTo>
                    <a:pt x="2" y="235"/>
                  </a:lnTo>
                  <a:lnTo>
                    <a:pt x="2" y="237"/>
                  </a:lnTo>
                  <a:lnTo>
                    <a:pt x="0" y="239"/>
                  </a:lnTo>
                  <a:lnTo>
                    <a:pt x="0" y="247"/>
                  </a:lnTo>
                  <a:lnTo>
                    <a:pt x="2" y="249"/>
                  </a:lnTo>
                  <a:lnTo>
                    <a:pt x="4" y="249"/>
                  </a:lnTo>
                  <a:lnTo>
                    <a:pt x="6" y="251"/>
                  </a:lnTo>
                  <a:lnTo>
                    <a:pt x="8" y="251"/>
                  </a:lnTo>
                  <a:lnTo>
                    <a:pt x="10" y="249"/>
                  </a:lnTo>
                  <a:lnTo>
                    <a:pt x="634" y="15"/>
                  </a:lnTo>
                  <a:lnTo>
                    <a:pt x="636" y="15"/>
                  </a:lnTo>
                  <a:lnTo>
                    <a:pt x="638" y="12"/>
                  </a:lnTo>
                  <a:lnTo>
                    <a:pt x="638" y="10"/>
                  </a:lnTo>
                  <a:lnTo>
                    <a:pt x="640" y="8"/>
                  </a:lnTo>
                  <a:lnTo>
                    <a:pt x="640" y="6"/>
                  </a:lnTo>
                  <a:lnTo>
                    <a:pt x="638" y="4"/>
                  </a:lnTo>
                  <a:lnTo>
                    <a:pt x="638" y="2"/>
                  </a:lnTo>
                  <a:lnTo>
                    <a:pt x="636" y="2"/>
                  </a:lnTo>
                  <a:lnTo>
                    <a:pt x="634" y="0"/>
                  </a:lnTo>
                  <a:lnTo>
                    <a:pt x="627" y="0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4" name="Rectangle 48"/>
            <p:cNvSpPr>
              <a:spLocks noChangeArrowheads="1"/>
            </p:cNvSpPr>
            <p:nvPr/>
          </p:nvSpPr>
          <p:spPr bwMode="auto">
            <a:xfrm>
              <a:off x="4557" y="1121"/>
              <a:ext cx="2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kern="0">
                  <a:solidFill>
                    <a:srgbClr val="FFFFFF"/>
                  </a:solidFill>
                  <a:latin typeface="CG Times" charset="0"/>
                </a:rPr>
                <a:t>6.9</a:t>
              </a:r>
              <a:endParaRPr lang="en-US" ker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36915" name="Text Box 49"/>
            <p:cNvSpPr txBox="1">
              <a:spLocks noChangeArrowheads="1"/>
            </p:cNvSpPr>
            <p:nvPr/>
          </p:nvSpPr>
          <p:spPr bwMode="auto">
            <a:xfrm>
              <a:off x="1584" y="3984"/>
              <a:ext cx="37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kern="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GRADE LEVEL CORRESPONDING TO AGE</a:t>
              </a:r>
              <a:endParaRPr lang="en-US" b="1" kern="0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6916" name="Text Box 50"/>
            <p:cNvSpPr txBox="1">
              <a:spLocks noChangeArrowheads="1"/>
            </p:cNvSpPr>
            <p:nvPr/>
          </p:nvSpPr>
          <p:spPr bwMode="auto">
            <a:xfrm rot="16200000">
              <a:off x="-215" y="2368"/>
              <a:ext cx="23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kern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READING GRADE LEVEL</a:t>
              </a:r>
              <a:endParaRPr lang="en-US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36917" name="Line 51"/>
            <p:cNvSpPr>
              <a:spLocks noChangeShapeType="1"/>
            </p:cNvSpPr>
            <p:nvPr/>
          </p:nvSpPr>
          <p:spPr bwMode="auto">
            <a:xfrm flipV="1">
              <a:off x="2016" y="2928"/>
              <a:ext cx="624" cy="144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8" name="Line 52"/>
            <p:cNvSpPr>
              <a:spLocks noChangeShapeType="1"/>
            </p:cNvSpPr>
            <p:nvPr/>
          </p:nvSpPr>
          <p:spPr bwMode="auto">
            <a:xfrm flipV="1">
              <a:off x="2640" y="2544"/>
              <a:ext cx="1200" cy="384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9" name="Line 53"/>
            <p:cNvSpPr>
              <a:spLocks noChangeShapeType="1"/>
            </p:cNvSpPr>
            <p:nvPr/>
          </p:nvSpPr>
          <p:spPr bwMode="auto">
            <a:xfrm flipV="1">
              <a:off x="3840" y="2304"/>
              <a:ext cx="672" cy="240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0" name="Line 54"/>
            <p:cNvSpPr>
              <a:spLocks noChangeShapeType="1"/>
            </p:cNvSpPr>
            <p:nvPr/>
          </p:nvSpPr>
          <p:spPr bwMode="auto">
            <a:xfrm flipV="1">
              <a:off x="2016" y="2688"/>
              <a:ext cx="624" cy="24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1" name="Line 55"/>
            <p:cNvSpPr>
              <a:spLocks noChangeShapeType="1"/>
            </p:cNvSpPr>
            <p:nvPr/>
          </p:nvSpPr>
          <p:spPr bwMode="auto">
            <a:xfrm flipV="1">
              <a:off x="2640" y="2352"/>
              <a:ext cx="624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2" name="Line 56"/>
            <p:cNvSpPr>
              <a:spLocks noChangeShapeType="1"/>
            </p:cNvSpPr>
            <p:nvPr/>
          </p:nvSpPr>
          <p:spPr bwMode="auto">
            <a:xfrm flipV="1">
              <a:off x="3264" y="1872"/>
              <a:ext cx="624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3" name="Line 57"/>
            <p:cNvSpPr>
              <a:spLocks noChangeShapeType="1"/>
            </p:cNvSpPr>
            <p:nvPr/>
          </p:nvSpPr>
          <p:spPr bwMode="auto">
            <a:xfrm flipV="1">
              <a:off x="3888" y="1248"/>
              <a:ext cx="576" cy="62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4" name="Text Box 58"/>
            <p:cNvSpPr txBox="1">
              <a:spLocks noChangeArrowheads="1"/>
            </p:cNvSpPr>
            <p:nvPr/>
          </p:nvSpPr>
          <p:spPr bwMode="auto">
            <a:xfrm>
              <a:off x="1968" y="1440"/>
              <a:ext cx="91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"/>
                </a:spcBef>
              </a:pPr>
              <a:r>
                <a:rPr lang="en-US" kern="0">
                  <a:solidFill>
                    <a:sysClr val="windowText" lastClr="000000"/>
                  </a:solidFill>
                </a:rPr>
                <a:t>Average</a:t>
              </a:r>
            </a:p>
          </p:txBody>
        </p:sp>
        <p:sp>
          <p:nvSpPr>
            <p:cNvPr id="36925" name="Line 59"/>
            <p:cNvSpPr>
              <a:spLocks noChangeShapeType="1"/>
            </p:cNvSpPr>
            <p:nvPr/>
          </p:nvSpPr>
          <p:spPr bwMode="auto">
            <a:xfrm>
              <a:off x="1632" y="1584"/>
              <a:ext cx="33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6" name="Line 60"/>
            <p:cNvSpPr>
              <a:spLocks noChangeShapeType="1"/>
            </p:cNvSpPr>
            <p:nvPr/>
          </p:nvSpPr>
          <p:spPr bwMode="auto">
            <a:xfrm>
              <a:off x="1632" y="1824"/>
              <a:ext cx="336" cy="0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7" name="Rectangle 61"/>
            <p:cNvSpPr>
              <a:spLocks noChangeArrowheads="1"/>
            </p:cNvSpPr>
            <p:nvPr/>
          </p:nvSpPr>
          <p:spPr bwMode="auto">
            <a:xfrm>
              <a:off x="3733" y="2640"/>
              <a:ext cx="1963" cy="10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8" name="Text Box 62"/>
            <p:cNvSpPr txBox="1">
              <a:spLocks noChangeArrowheads="1"/>
            </p:cNvSpPr>
            <p:nvPr/>
          </p:nvSpPr>
          <p:spPr bwMode="auto">
            <a:xfrm>
              <a:off x="3776" y="2688"/>
              <a:ext cx="1877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kern="0" dirty="0">
                  <a:solidFill>
                    <a:sysClr val="windowText" lastClr="000000"/>
                  </a:solidFill>
                </a:rPr>
                <a:t>SAME VERBAL  ABILITY – VERY DIFFERENT READING COMPREHENSION</a:t>
              </a:r>
            </a:p>
          </p:txBody>
        </p:sp>
        <p:sp>
          <p:nvSpPr>
            <p:cNvPr id="36929" name="Text Box 63"/>
            <p:cNvSpPr txBox="1">
              <a:spLocks noChangeArrowheads="1"/>
            </p:cNvSpPr>
            <p:nvPr/>
          </p:nvSpPr>
          <p:spPr bwMode="auto">
            <a:xfrm>
              <a:off x="2006" y="1657"/>
              <a:ext cx="3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kern="0">
                  <a:solidFill>
                    <a:sysClr val="windowText" lastClr="000000"/>
                  </a:solidFill>
                </a:rPr>
                <a:t>Low</a:t>
              </a:r>
            </a:p>
          </p:txBody>
        </p:sp>
      </p:grpSp>
      <p:sp>
        <p:nvSpPr>
          <p:cNvPr id="36869" name="Text Box 64"/>
          <p:cNvSpPr txBox="1">
            <a:spLocks noChangeArrowheads="1"/>
          </p:cNvSpPr>
          <p:nvPr/>
        </p:nvSpPr>
        <p:spPr bwMode="auto">
          <a:xfrm>
            <a:off x="1431926" y="651827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kern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6047" y="6415590"/>
            <a:ext cx="2637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(</a:t>
            </a:r>
            <a:r>
              <a:rPr lang="en-US" sz="1600" kern="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Torgesen</a:t>
            </a: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 &amp; </a:t>
            </a:r>
            <a:r>
              <a:rPr lang="en-US" sz="1600" kern="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Mathes</a:t>
            </a:r>
            <a:r>
              <a:rPr lang="en-US" sz="1600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Albertus Medium" pitchFamily="34" charset="0"/>
              </a:rPr>
              <a:t>, 2000)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4208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How Do We Stop this Learning “Gap” ?</a:t>
            </a:r>
            <a:br>
              <a:rPr lang="en-US" b="1" dirty="0"/>
            </a:br>
            <a:r>
              <a:rPr lang="en-US" b="1" dirty="0"/>
              <a:t>What is a Systematic Program of Dyslexia Research?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Striving for “evidence-based” data </a:t>
            </a:r>
          </a:p>
          <a:p>
            <a:r>
              <a:rPr lang="en-US" dirty="0"/>
              <a:t>Trying to insure best possible positive gains or outcomes </a:t>
            </a:r>
          </a:p>
          <a:p>
            <a:r>
              <a:rPr lang="en-US" dirty="0"/>
              <a:t>Aiming to help largest number of students improve functional skills</a:t>
            </a:r>
          </a:p>
          <a:p>
            <a:endParaRPr lang="en-US" dirty="0"/>
          </a:p>
          <a:p>
            <a:r>
              <a:rPr lang="en-US" dirty="0"/>
              <a:t>NOTE: Answering these questions BEFORE trial and error untested, unproven programs with students. </a:t>
            </a:r>
          </a:p>
        </p:txBody>
      </p:sp>
    </p:spTree>
    <p:extLst>
      <p:ext uri="{BB962C8B-B14F-4D97-AF65-F5344CB8AC3E}">
        <p14:creationId xmlns:p14="http://schemas.microsoft.com/office/powerpoint/2010/main" val="388121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219201"/>
            <a:ext cx="10944665" cy="4956175"/>
          </a:xfrm>
        </p:spPr>
        <p:txBody>
          <a:bodyPr>
            <a:normAutofit/>
          </a:bodyPr>
          <a:lstStyle/>
          <a:p>
            <a:r>
              <a:rPr lang="en-US" b="1" dirty="0"/>
              <a:t>Professional Training</a:t>
            </a:r>
            <a:r>
              <a:rPr lang="en-US" dirty="0"/>
              <a:t> – Clinical Neuropsychology research/training in pediatric, adult &amp; geriatric; developmental disorders and acquired disorders, &amp; neurorehabilitation models of intervention. 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b="1" dirty="0"/>
              <a:t>Types of Work/Research</a:t>
            </a:r>
            <a:r>
              <a:rPr lang="en-US" dirty="0"/>
              <a:t> – Dyslexia Prevention/Early Intervention, Dyslexia Remedial Intervention (all ages), Post-Stroke Alexia Neurorehabilitation &amp; fMRI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b="1" dirty="0"/>
              <a:t>Venue/Business</a:t>
            </a:r>
            <a:r>
              <a:rPr lang="en-US" dirty="0"/>
              <a:t> - Educational centers, Medical Clinics, Public Charter School, online Educational Technology Company, College/University Student Support programs, State Mental Hospital’s school</a:t>
            </a:r>
          </a:p>
        </p:txBody>
      </p:sp>
    </p:spTree>
    <p:extLst>
      <p:ext uri="{BB962C8B-B14F-4D97-AF65-F5344CB8AC3E}">
        <p14:creationId xmlns:p14="http://schemas.microsoft.com/office/powerpoint/2010/main" val="352847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6" y="-1905000"/>
            <a:ext cx="8338457" cy="9310032"/>
          </a:xfrm>
        </p:spPr>
      </p:pic>
    </p:spTree>
    <p:extLst>
      <p:ext uri="{BB962C8B-B14F-4D97-AF65-F5344CB8AC3E}">
        <p14:creationId xmlns:p14="http://schemas.microsoft.com/office/powerpoint/2010/main" val="3969356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71851"/>
            <a:ext cx="12192000" cy="1126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5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538" y="1676400"/>
            <a:ext cx="7789862" cy="5029200"/>
          </a:xfrm>
          <a:noFill/>
          <a:ln/>
        </p:spPr>
        <p:txBody>
          <a:bodyPr vert="horz" lIns="90488" tIns="44450" rIns="90488" bIns="44450" rtlCol="0">
            <a:normAutofit/>
          </a:bodyPr>
          <a:lstStyle/>
          <a:p>
            <a:pPr algn="ctr">
              <a:buFont typeface="Monotype Sorts" pitchFamily="2" charset="2"/>
              <a:buChar char=" "/>
            </a:pPr>
            <a:r>
              <a:rPr lang="en-US" dirty="0"/>
              <a:t>Preventing Reading Failure in Young Children with Phonological Processing Disabilities: Group and Individual Responses to Instruction</a:t>
            </a:r>
            <a:endParaRPr lang="en-US" sz="2400" dirty="0"/>
          </a:p>
          <a:p>
            <a:pPr algn="ctr">
              <a:buFont typeface="Monotype Sorts" pitchFamily="2" charset="2"/>
              <a:buChar char=" "/>
            </a:pPr>
            <a:r>
              <a:rPr lang="en-US" sz="2400" dirty="0"/>
              <a:t> </a:t>
            </a:r>
            <a:r>
              <a:rPr lang="en-US" sz="1800" dirty="0"/>
              <a:t>Joseph K. </a:t>
            </a:r>
            <a:r>
              <a:rPr lang="en-US" sz="1800" dirty="0" err="1"/>
              <a:t>Torgesen</a:t>
            </a:r>
            <a:endParaRPr lang="en-US" sz="1800" dirty="0"/>
          </a:p>
          <a:p>
            <a:pPr algn="ctr">
              <a:buFont typeface="Monotype Sorts" pitchFamily="2" charset="2"/>
              <a:buChar char=" "/>
            </a:pPr>
            <a:r>
              <a:rPr lang="en-US" sz="1800" dirty="0"/>
              <a:t>Richard K. Wagner</a:t>
            </a:r>
          </a:p>
          <a:p>
            <a:pPr algn="ctr">
              <a:buFont typeface="Monotype Sorts" pitchFamily="2" charset="2"/>
              <a:buChar char=" "/>
            </a:pPr>
            <a:r>
              <a:rPr lang="en-US" sz="1800" dirty="0"/>
              <a:t>Carol </a:t>
            </a:r>
            <a:r>
              <a:rPr lang="en-US" sz="1800" dirty="0" err="1"/>
              <a:t>Rashotte</a:t>
            </a:r>
            <a:endParaRPr lang="en-US" sz="1800" dirty="0"/>
          </a:p>
          <a:p>
            <a:pPr algn="ctr">
              <a:buFont typeface="Monotype Sorts" pitchFamily="2" charset="2"/>
              <a:buChar char=" "/>
            </a:pPr>
            <a:r>
              <a:rPr lang="en-US" sz="1800" dirty="0"/>
              <a:t>Elaine Rose</a:t>
            </a:r>
          </a:p>
          <a:p>
            <a:pPr algn="ctr">
              <a:buFont typeface="Monotype Sorts" pitchFamily="2" charset="2"/>
              <a:buChar char=" "/>
            </a:pPr>
            <a:r>
              <a:rPr lang="en-US" sz="1800" dirty="0"/>
              <a:t>Patricia </a:t>
            </a:r>
            <a:r>
              <a:rPr lang="en-US" sz="1800" dirty="0" err="1"/>
              <a:t>Lindamood</a:t>
            </a:r>
            <a:endParaRPr lang="en-US" sz="1800" dirty="0"/>
          </a:p>
          <a:p>
            <a:pPr algn="ctr">
              <a:buFont typeface="Monotype Sorts" pitchFamily="2" charset="2"/>
              <a:buChar char=" "/>
            </a:pPr>
            <a:r>
              <a:rPr lang="en-US" sz="1800" dirty="0"/>
              <a:t>Tim Conway</a:t>
            </a:r>
          </a:p>
          <a:p>
            <a:pPr algn="ctr">
              <a:buFont typeface="Monotype Sorts" pitchFamily="2" charset="2"/>
              <a:buChar char=" "/>
            </a:pPr>
            <a:r>
              <a:rPr lang="en-US" sz="1800" dirty="0"/>
              <a:t>Cyndi </a:t>
            </a:r>
            <a:r>
              <a:rPr lang="en-US" sz="1800" dirty="0" err="1"/>
              <a:t>Garvan</a:t>
            </a:r>
            <a:endParaRPr lang="en-US" sz="1800" dirty="0"/>
          </a:p>
          <a:p>
            <a:pPr algn="ctr">
              <a:buFont typeface="Monotype Sorts" pitchFamily="2" charset="2"/>
              <a:buChar char=" "/>
            </a:pPr>
            <a:r>
              <a:rPr lang="en-US" sz="1800" dirty="0"/>
              <a:t>(1999). Journal of Educational Psychology 91, 579-593.</a:t>
            </a:r>
          </a:p>
          <a:p>
            <a:pPr algn="ctr">
              <a:lnSpc>
                <a:spcPct val="70000"/>
              </a:lnSpc>
              <a:buFont typeface="Monotype Sorts" pitchFamily="2" charset="2"/>
              <a:buChar char=" "/>
            </a:pPr>
            <a:r>
              <a:rPr lang="en-US" sz="1800" dirty="0"/>
              <a:t>*NICHD, National Center for Learning Disabilities, Donald D. Hammill Foundation</a:t>
            </a:r>
            <a:endParaRPr lang="en-US" sz="2000" dirty="0"/>
          </a:p>
        </p:txBody>
      </p:sp>
      <p:sp>
        <p:nvSpPr>
          <p:cNvPr id="484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of Developmental Dyslexia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4" y="-636545"/>
            <a:ext cx="11887200" cy="125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3731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711832"/>
            <a:ext cx="12192001" cy="114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8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12192000" cy="914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Different Promotion Rates:  Dyslexia Prevention Study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“Bottom up Neurodevelopmental Multisensory” vs “Top-Down Phonics”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05101236"/>
              </p:ext>
            </p:extLst>
          </p:nvPr>
        </p:nvGraphicFramePr>
        <p:xfrm>
          <a:off x="397566" y="1086678"/>
          <a:ext cx="8733182" cy="5042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33252" y="5963479"/>
            <a:ext cx="887896" cy="3313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(</a:t>
            </a:r>
            <a:r>
              <a:rPr lang="en-US" sz="1400" b="0" dirty="0" err="1"/>
              <a:t>PASP</a:t>
            </a:r>
            <a:r>
              <a:rPr lang="en-US" sz="1400" dirty="0"/>
              <a:t>)</a:t>
            </a:r>
            <a:endParaRPr lang="en-US" sz="1400" dirty="0">
              <a:solidFill>
                <a:srgbClr val="FFFFCC"/>
              </a:solidFill>
              <a:latin typeface="Arial" charset="0"/>
            </a:endParaRPr>
          </a:p>
        </p:txBody>
      </p:sp>
      <p:grpSp>
        <p:nvGrpSpPr>
          <p:cNvPr id="5" name="Group 18"/>
          <p:cNvGrpSpPr/>
          <p:nvPr/>
        </p:nvGrpSpPr>
        <p:grpSpPr>
          <a:xfrm>
            <a:off x="9321058" y="1480692"/>
            <a:ext cx="2898987" cy="3657838"/>
            <a:chOff x="6239933" y="2905780"/>
            <a:chExt cx="2898987" cy="3657838"/>
          </a:xfrm>
        </p:grpSpPr>
        <p:sp>
          <p:nvSpPr>
            <p:cNvPr id="7" name="TextBox 6"/>
            <p:cNvSpPr txBox="1"/>
            <p:nvPr/>
          </p:nvSpPr>
          <p:spPr>
            <a:xfrm>
              <a:off x="6820747" y="3471446"/>
              <a:ext cx="21708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D4D2D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</a:rPr>
                <a:t>No Treatment Control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29213" y="4139625"/>
              <a:ext cx="2167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D4D2D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</a:rPr>
                <a:t>Regular Classroom Support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486400"/>
              <a:ext cx="23571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D4D2D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</a:rPr>
                <a:t>Currently NOW! Foundations for Speech, Language, Reading and Spelling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®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D4D2D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0747" y="4800600"/>
              <a:ext cx="20946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D4D2D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</a:rPr>
                <a:t>Explicit Phonics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9933" y="2905780"/>
              <a:ext cx="2370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</a:rPr>
                <a:t>     Groups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9278017" y="2149484"/>
            <a:ext cx="541867" cy="381000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274983" y="2765912"/>
            <a:ext cx="541867" cy="381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274984" y="3456393"/>
            <a:ext cx="541867" cy="381000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9274982" y="4146874"/>
            <a:ext cx="541867" cy="381000"/>
          </a:xfrm>
          <a:prstGeom prst="rect">
            <a:avLst/>
          </a:prstGeom>
          <a:solidFill>
            <a:srgbClr val="99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29419"/>
      </p:ext>
    </p:extLst>
  </p:cSld>
  <p:clrMapOvr>
    <a:masterClrMapping/>
  </p:clrMapOvr>
  <p:transition advTm="125578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Preventing Dyslexia: </a:t>
            </a:r>
            <a:r>
              <a:rPr lang="en-US" sz="3100" b="1" dirty="0"/>
              <a:t>%</a:t>
            </a:r>
            <a:r>
              <a:rPr lang="en-US" sz="3100" dirty="0"/>
              <a:t> </a:t>
            </a:r>
            <a:r>
              <a:rPr lang="en-US" sz="3100" b="1" u="sng" dirty="0"/>
              <a:t>at least 1 S.D. BELOW their peers </a:t>
            </a:r>
            <a:r>
              <a:rPr lang="en-US" sz="3100" dirty="0"/>
              <a:t>[</a:t>
            </a:r>
            <a:r>
              <a:rPr lang="en-US" sz="3100" b="1" dirty="0"/>
              <a:t> </a:t>
            </a:r>
            <a:r>
              <a:rPr lang="en-US" sz="3100" b="1" u="sng" dirty="0"/>
              <a:t>&lt;</a:t>
            </a:r>
            <a:r>
              <a:rPr lang="en-US" sz="3100" b="1" dirty="0"/>
              <a:t>85 </a:t>
            </a:r>
            <a:r>
              <a:rPr lang="en-US" sz="3100" dirty="0"/>
              <a:t>]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29186209"/>
              </p:ext>
            </p:extLst>
          </p:nvPr>
        </p:nvGraphicFramePr>
        <p:xfrm>
          <a:off x="0" y="609601"/>
          <a:ext cx="8915400" cy="624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 rot="806539">
            <a:off x="1181935" y="6038975"/>
            <a:ext cx="4574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prstClr val="white"/>
                </a:solidFill>
                <a:latin typeface="Arial"/>
              </a:rPr>
              <a:t>Woodcock Reading Mastery Test- Revised</a:t>
            </a: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9636761" y="6451598"/>
            <a:ext cx="279347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US" sz="1600" kern="0" dirty="0">
                <a:solidFill>
                  <a:prstClr val="white"/>
                </a:solidFill>
                <a:latin typeface="Arial" charset="0"/>
              </a:rPr>
              <a:t>(</a:t>
            </a:r>
            <a:r>
              <a:rPr lang="en-US" sz="1600" kern="0" dirty="0" err="1">
                <a:solidFill>
                  <a:prstClr val="white"/>
                </a:solidFill>
                <a:latin typeface="Arial" charset="0"/>
              </a:rPr>
              <a:t>Torgesen</a:t>
            </a:r>
            <a:r>
              <a:rPr lang="en-US" sz="1600" kern="0" dirty="0">
                <a:solidFill>
                  <a:prstClr val="white"/>
                </a:solidFill>
                <a:latin typeface="Arial" charset="0"/>
              </a:rPr>
              <a:t> et  al, 1999)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853" y="1611056"/>
            <a:ext cx="492443" cy="3124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prstClr val="white">
                    <a:lumMod val="95000"/>
                  </a:prstClr>
                </a:solidFill>
                <a:latin typeface="Arial"/>
              </a:rPr>
              <a:t>Percent</a:t>
            </a:r>
            <a:r>
              <a:rPr lang="en-US" b="1" kern="0" dirty="0">
                <a:solidFill>
                  <a:prstClr val="white">
                    <a:lumMod val="95000"/>
                  </a:prstClr>
                </a:solidFill>
                <a:latin typeface="Arial"/>
              </a:rPr>
              <a:t> 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7916334" y="1599962"/>
            <a:ext cx="2898987" cy="3657838"/>
            <a:chOff x="6239933" y="2905780"/>
            <a:chExt cx="2898987" cy="3657838"/>
          </a:xfrm>
        </p:grpSpPr>
        <p:sp>
          <p:nvSpPr>
            <p:cNvPr id="12" name="TextBox 11"/>
            <p:cNvSpPr txBox="1"/>
            <p:nvPr/>
          </p:nvSpPr>
          <p:spPr>
            <a:xfrm>
              <a:off x="6820747" y="3471446"/>
              <a:ext cx="21708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kern="0" dirty="0">
                  <a:solidFill>
                    <a:srgbClr val="D4D2D0">
                      <a:lumMod val="40000"/>
                      <a:lumOff val="60000"/>
                    </a:srgbClr>
                  </a:solidFill>
                  <a:latin typeface="Arial"/>
                </a:rPr>
                <a:t>No Treatment Control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29213" y="4139625"/>
              <a:ext cx="2167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kern="0" dirty="0">
                  <a:solidFill>
                    <a:srgbClr val="D4D2D0">
                      <a:lumMod val="40000"/>
                      <a:lumOff val="60000"/>
                    </a:srgbClr>
                  </a:solidFill>
                  <a:latin typeface="Arial"/>
                </a:rPr>
                <a:t>Regular Classroom Support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81800" y="5486400"/>
              <a:ext cx="23571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kern="0" dirty="0">
                  <a:solidFill>
                    <a:srgbClr val="D4D2D0">
                      <a:lumMod val="40000"/>
                      <a:lumOff val="60000"/>
                    </a:srgbClr>
                  </a:solidFill>
                  <a:latin typeface="Arial"/>
                </a:rPr>
                <a:t>Currently NOW! Foundations for Speech, Language, Reading and Spelling</a:t>
              </a:r>
              <a:r>
                <a:rPr lang="en-US" sz="1600" kern="0" baseline="30000" dirty="0">
                  <a:solidFill>
                    <a:sysClr val="windowText" lastClr="000000"/>
                  </a:solidFill>
                </a:rPr>
                <a:t> ®</a:t>
              </a:r>
              <a:endParaRPr lang="en-US" sz="1600" kern="0" dirty="0">
                <a:solidFill>
                  <a:srgbClr val="D4D2D0">
                    <a:lumMod val="40000"/>
                    <a:lumOff val="60000"/>
                  </a:srgbClr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0747" y="4800600"/>
              <a:ext cx="20946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kern="0" dirty="0">
                  <a:solidFill>
                    <a:srgbClr val="D4D2D0">
                      <a:lumMod val="40000"/>
                      <a:lumOff val="60000"/>
                    </a:srgbClr>
                  </a:solidFill>
                  <a:latin typeface="Arial"/>
                </a:rPr>
                <a:t>Explicit Phonics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39933" y="2905780"/>
              <a:ext cx="2370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kern="0" dirty="0">
                  <a:solidFill>
                    <a:prstClr val="white"/>
                  </a:solidFill>
                  <a:latin typeface="Franklin Gothic Book"/>
                </a:rPr>
                <a:t>    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6590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Preventing Dyslexia</a:t>
            </a:r>
            <a:r>
              <a:rPr lang="en-US" sz="3200" dirty="0"/>
              <a:t>: </a:t>
            </a:r>
            <a:r>
              <a:rPr lang="en-US" sz="3200" b="1" dirty="0"/>
              <a:t>%</a:t>
            </a:r>
            <a:r>
              <a:rPr lang="en-US" sz="3200" dirty="0"/>
              <a:t> </a:t>
            </a:r>
            <a:r>
              <a:rPr lang="en-US" sz="3200" b="1" u="sng" dirty="0"/>
              <a:t>at least 1 S.D. ABOVE  their peers</a:t>
            </a:r>
            <a:r>
              <a:rPr lang="en-US" sz="3200" b="1" dirty="0"/>
              <a:t> [ &gt; 115</a:t>
            </a:r>
            <a:r>
              <a:rPr lang="en-US" sz="3200" dirty="0"/>
              <a:t> ]</a:t>
            </a: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9718040" y="6256302"/>
            <a:ext cx="279347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US" sz="1600" kern="0" dirty="0">
                <a:solidFill>
                  <a:prstClr val="white"/>
                </a:solidFill>
                <a:latin typeface="Arial" charset="0"/>
              </a:rPr>
              <a:t>(</a:t>
            </a:r>
            <a:r>
              <a:rPr lang="en-US" sz="1600" kern="0" dirty="0" err="1">
                <a:solidFill>
                  <a:prstClr val="white"/>
                </a:solidFill>
                <a:latin typeface="Arial" charset="0"/>
              </a:rPr>
              <a:t>Torgesen</a:t>
            </a:r>
            <a:r>
              <a:rPr lang="en-US" sz="1600" kern="0" dirty="0">
                <a:solidFill>
                  <a:prstClr val="white"/>
                </a:solidFill>
                <a:latin typeface="Arial" charset="0"/>
              </a:rPr>
              <a:t> et  al, 1999)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1201" y="1600200"/>
            <a:ext cx="430887" cy="3124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prstClr val="white">
                    <a:lumMod val="95000"/>
                  </a:prstClr>
                </a:solidFill>
                <a:latin typeface="Arial"/>
              </a:rPr>
              <a:t>Percent 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8072044" y="1911624"/>
            <a:ext cx="3709139" cy="2421355"/>
            <a:chOff x="6239933" y="2905780"/>
            <a:chExt cx="2756747" cy="2153495"/>
          </a:xfrm>
        </p:grpSpPr>
        <p:sp>
          <p:nvSpPr>
            <p:cNvPr id="12" name="TextBox 11"/>
            <p:cNvSpPr txBox="1"/>
            <p:nvPr/>
          </p:nvSpPr>
          <p:spPr>
            <a:xfrm>
              <a:off x="6820747" y="3353586"/>
              <a:ext cx="21708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0" dirty="0">
                  <a:solidFill>
                    <a:srgbClr val="D4D2D0">
                      <a:lumMod val="40000"/>
                      <a:lumOff val="60000"/>
                    </a:srgbClr>
                  </a:solidFill>
                  <a:latin typeface="Arial"/>
                </a:rPr>
                <a:t>No Treatment Control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29213" y="3951049"/>
              <a:ext cx="21674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0" dirty="0">
                  <a:solidFill>
                    <a:srgbClr val="D4D2D0">
                      <a:lumMod val="40000"/>
                      <a:lumOff val="60000"/>
                    </a:srgbClr>
                  </a:solidFill>
                  <a:latin typeface="Arial"/>
                </a:rPr>
                <a:t>Regular Classroom Support </a:t>
              </a:r>
              <a:endParaRPr lang="en-US" sz="1600" kern="0" dirty="0">
                <a:solidFill>
                  <a:srgbClr val="D4D2D0">
                    <a:lumMod val="40000"/>
                    <a:lumOff val="60000"/>
                  </a:srgbClr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0747" y="4659165"/>
              <a:ext cx="2094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0" dirty="0">
                  <a:solidFill>
                    <a:srgbClr val="D4D2D0">
                      <a:lumMod val="40000"/>
                      <a:lumOff val="60000"/>
                    </a:srgbClr>
                  </a:solidFill>
                  <a:latin typeface="Arial"/>
                </a:rPr>
                <a:t>Explicit Phonics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39933" y="2905780"/>
              <a:ext cx="2370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kern="0" dirty="0">
                  <a:solidFill>
                    <a:prstClr val="white"/>
                  </a:solidFill>
                  <a:latin typeface="Franklin Gothic Book"/>
                </a:rPr>
                <a:t>     Groups</a:t>
              </a:r>
            </a:p>
          </p:txBody>
        </p:sp>
      </p:grp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515939741"/>
              </p:ext>
            </p:extLst>
          </p:nvPr>
        </p:nvGraphicFramePr>
        <p:xfrm>
          <a:off x="145775" y="762000"/>
          <a:ext cx="8783174" cy="589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870778" y="4478753"/>
            <a:ext cx="329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D4D2D0">
                    <a:lumMod val="40000"/>
                    <a:lumOff val="60000"/>
                  </a:srgbClr>
                </a:solidFill>
                <a:latin typeface="Arial"/>
              </a:rPr>
              <a:t>Currently </a:t>
            </a:r>
            <a:r>
              <a:rPr lang="en-US" sz="2000" i="1" kern="0" dirty="0">
                <a:solidFill>
                  <a:srgbClr val="D4D2D0">
                    <a:lumMod val="40000"/>
                    <a:lumOff val="60000"/>
                  </a:srgbClr>
                </a:solidFill>
                <a:latin typeface="Arial"/>
              </a:rPr>
              <a:t>NOW! Foundations for Speech, Language, Reading and Spelling</a:t>
            </a:r>
            <a:r>
              <a:rPr lang="en-US" sz="2000" kern="0" baseline="30000" dirty="0">
                <a:solidFill>
                  <a:sysClr val="windowText" lastClr="000000"/>
                </a:solidFill>
              </a:rPr>
              <a:t> ®</a:t>
            </a:r>
            <a:endParaRPr lang="en-US" sz="2000" kern="0" dirty="0">
              <a:solidFill>
                <a:srgbClr val="D4D2D0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 rot="948865">
            <a:off x="1645755" y="5946211"/>
            <a:ext cx="4574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prstClr val="white"/>
                </a:solidFill>
                <a:latin typeface="Arial"/>
              </a:rPr>
              <a:t>Woodcock Reading Mastery Test- Revised</a:t>
            </a:r>
          </a:p>
        </p:txBody>
      </p:sp>
    </p:spTree>
    <p:extLst>
      <p:ext uri="{BB962C8B-B14F-4D97-AF65-F5344CB8AC3E}">
        <p14:creationId xmlns:p14="http://schemas.microsoft.com/office/powerpoint/2010/main" val="39706719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8915400" cy="1219200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tx1"/>
                </a:solidFill>
              </a:rPr>
              <a:t>Different referral rates for Special Education  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66071"/>
              </p:ext>
            </p:extLst>
          </p:nvPr>
        </p:nvGraphicFramePr>
        <p:xfrm>
          <a:off x="0" y="1066800"/>
          <a:ext cx="12192000" cy="624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Worksheet" r:id="rId3" imgW="5076890" imgH="2847848" progId="Excel.Sheet.8">
                  <p:embed/>
                </p:oleObj>
              </mc:Choice>
              <mc:Fallback>
                <p:oleObj name="Worksheet" r:id="rId3" imgW="5076890" imgH="2847848" progId="Excel.Sheet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12192000" cy="62436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67"/>
          <p:cNvSpPr txBox="1">
            <a:spLocks noChangeArrowheads="1"/>
          </p:cNvSpPr>
          <p:nvPr/>
        </p:nvSpPr>
        <p:spPr bwMode="auto">
          <a:xfrm>
            <a:off x="9296400" y="52578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kern="0" dirty="0">
                <a:solidFill>
                  <a:srgbClr val="000000"/>
                </a:solidFill>
              </a:rPr>
              <a:t>*p&lt;.01</a:t>
            </a:r>
          </a:p>
        </p:txBody>
      </p:sp>
      <p:sp>
        <p:nvSpPr>
          <p:cNvPr id="2052" name="Text Box 64"/>
          <p:cNvSpPr txBox="1">
            <a:spLocks noChangeArrowheads="1"/>
          </p:cNvSpPr>
          <p:nvPr/>
        </p:nvSpPr>
        <p:spPr bwMode="auto">
          <a:xfrm>
            <a:off x="1599486" y="6781800"/>
            <a:ext cx="4801314" cy="71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US" sz="1800" kern="0" dirty="0">
                <a:latin typeface="Arial" charset="0"/>
              </a:rPr>
              <a:t>Torgesen et  al, 1999			</a:t>
            </a:r>
          </a:p>
          <a:p>
            <a:pPr eaLnBrk="1" hangingPunct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07089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5"/>
          <p:cNvSpPr>
            <a:spLocks noChangeShapeType="1"/>
          </p:cNvSpPr>
          <p:nvPr/>
        </p:nvSpPr>
        <p:spPr bwMode="auto">
          <a:xfrm flipV="1">
            <a:off x="4038600" y="3184525"/>
            <a:ext cx="5867400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18871"/>
            <a:ext cx="1219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PREVENTION OF POOR READING SKILLS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 Kindergarteners at High-Risk for Dyslexia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**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Improved Reading Accuracy &amp; Reading Fluency after NOW! Foundations Program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®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!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>
            <a:off x="3886200" y="520973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 flipV="1">
            <a:off x="4038600" y="5574997"/>
            <a:ext cx="4191000" cy="158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543304" y="4752672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70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3576638" y="3638116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80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3581400" y="2466672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90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3429000" y="1508126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100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038600" y="4904933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099" name="Line 11"/>
          <p:cNvSpPr>
            <a:spLocks noChangeShapeType="1"/>
          </p:cNvSpPr>
          <p:nvPr/>
        </p:nvSpPr>
        <p:spPr bwMode="auto">
          <a:xfrm>
            <a:off x="4038600" y="3766696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100" name="Line 12"/>
          <p:cNvSpPr>
            <a:spLocks noChangeShapeType="1"/>
          </p:cNvSpPr>
          <p:nvPr/>
        </p:nvSpPr>
        <p:spPr bwMode="auto">
          <a:xfrm>
            <a:off x="4038600" y="15240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 rot="-5382393">
            <a:off x="1755508" y="297557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STANDARD SCORE</a:t>
            </a:r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4038600" y="1524000"/>
            <a:ext cx="0" cy="406673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50575" name="Line 15"/>
          <p:cNvSpPr>
            <a:spLocks noChangeShapeType="1"/>
          </p:cNvSpPr>
          <p:nvPr/>
        </p:nvSpPr>
        <p:spPr bwMode="auto">
          <a:xfrm>
            <a:off x="4038600" y="2466533"/>
            <a:ext cx="411480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96200" y="3822397"/>
            <a:ext cx="2133600" cy="1311275"/>
            <a:chOff x="1872" y="672"/>
            <a:chExt cx="1344" cy="826"/>
          </a:xfrm>
        </p:grpSpPr>
        <p:sp>
          <p:nvSpPr>
            <p:cNvPr id="89121" name="Text Box 17"/>
            <p:cNvSpPr txBox="1">
              <a:spLocks noChangeArrowheads="1"/>
            </p:cNvSpPr>
            <p:nvPr/>
          </p:nvSpPr>
          <p:spPr bwMode="auto">
            <a:xfrm>
              <a:off x="1872" y="672"/>
              <a:ext cx="864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Accuracy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Rate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9122" name="Rectangle 18"/>
            <p:cNvSpPr>
              <a:spLocks noChangeArrowheads="1"/>
            </p:cNvSpPr>
            <p:nvPr/>
          </p:nvSpPr>
          <p:spPr bwMode="auto">
            <a:xfrm>
              <a:off x="2688" y="760"/>
              <a:ext cx="528" cy="1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123" name="Rectangle 19"/>
            <p:cNvSpPr>
              <a:spLocks noChangeArrowheads="1"/>
            </p:cNvSpPr>
            <p:nvPr/>
          </p:nvSpPr>
          <p:spPr bwMode="auto">
            <a:xfrm>
              <a:off x="2688" y="1040"/>
              <a:ext cx="528" cy="1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705600" y="1612458"/>
            <a:ext cx="838200" cy="3962400"/>
            <a:chOff x="3840" y="1114"/>
            <a:chExt cx="384" cy="2496"/>
          </a:xfrm>
        </p:grpSpPr>
        <p:sp>
          <p:nvSpPr>
            <p:cNvPr id="89119" name="Rectangle 21"/>
            <p:cNvSpPr>
              <a:spLocks noChangeArrowheads="1"/>
            </p:cNvSpPr>
            <p:nvPr/>
          </p:nvSpPr>
          <p:spPr bwMode="auto">
            <a:xfrm>
              <a:off x="3840" y="1114"/>
              <a:ext cx="144" cy="24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120" name="Rectangle 22"/>
            <p:cNvSpPr>
              <a:spLocks noChangeArrowheads="1"/>
            </p:cNvSpPr>
            <p:nvPr/>
          </p:nvSpPr>
          <p:spPr bwMode="auto">
            <a:xfrm>
              <a:off x="4086" y="1298"/>
              <a:ext cx="138" cy="230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495800" y="1904558"/>
            <a:ext cx="838200" cy="3670300"/>
            <a:chOff x="4896" y="1298"/>
            <a:chExt cx="384" cy="2312"/>
          </a:xfrm>
        </p:grpSpPr>
        <p:sp>
          <p:nvSpPr>
            <p:cNvPr id="89117" name="Rectangle 24"/>
            <p:cNvSpPr>
              <a:spLocks noChangeArrowheads="1"/>
            </p:cNvSpPr>
            <p:nvPr/>
          </p:nvSpPr>
          <p:spPr bwMode="auto">
            <a:xfrm>
              <a:off x="4896" y="1298"/>
              <a:ext cx="144" cy="22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118" name="Rectangle 25"/>
            <p:cNvSpPr>
              <a:spLocks noChangeArrowheads="1"/>
            </p:cNvSpPr>
            <p:nvPr/>
          </p:nvSpPr>
          <p:spPr bwMode="auto">
            <a:xfrm>
              <a:off x="5130" y="1402"/>
              <a:ext cx="150" cy="220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50586" name="Text Box 26"/>
          <p:cNvSpPr txBox="1">
            <a:spLocks noChangeArrowheads="1"/>
          </p:cNvSpPr>
          <p:nvPr/>
        </p:nvSpPr>
        <p:spPr bwMode="auto">
          <a:xfrm>
            <a:off x="6400800" y="5638801"/>
            <a:ext cx="480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4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th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GRADE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(2-years after intervention ended)</a:t>
            </a:r>
          </a:p>
        </p:txBody>
      </p:sp>
      <p:sp>
        <p:nvSpPr>
          <p:cNvPr id="450587" name="Text Box 27"/>
          <p:cNvSpPr txBox="1">
            <a:spLocks noChangeArrowheads="1"/>
          </p:cNvSpPr>
          <p:nvPr/>
        </p:nvSpPr>
        <p:spPr bwMode="auto">
          <a:xfrm>
            <a:off x="3657600" y="5647493"/>
            <a:ext cx="247350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2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nd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GRADE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after intervention ended)</a:t>
            </a:r>
          </a:p>
        </p:txBody>
      </p:sp>
      <p:sp>
        <p:nvSpPr>
          <p:cNvPr id="89109" name="Line 28"/>
          <p:cNvSpPr>
            <a:spLocks noChangeShapeType="1"/>
          </p:cNvSpPr>
          <p:nvPr/>
        </p:nvSpPr>
        <p:spPr bwMode="auto">
          <a:xfrm>
            <a:off x="4038600" y="2695133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115" name="Text Box 34"/>
          <p:cNvSpPr txBox="1">
            <a:spLocks noChangeArrowheads="1"/>
          </p:cNvSpPr>
          <p:nvPr/>
        </p:nvSpPr>
        <p:spPr bwMode="auto">
          <a:xfrm>
            <a:off x="-1" y="6369482"/>
            <a:ext cx="11039061" cy="71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**Before intervention, the average score on pre-literacy skills was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&lt;15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th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 percentile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in Kindergarten (Torgesen, et  al, 2003)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hlinkClick r:id="rId3"/>
              </a:rPr>
              <a:t>www.NOWprograms.com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</a:rPr>
              <a:t>  NOW! Foundations for Speech, Language, Reading and Spelling®!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116" name="Text Box 35"/>
          <p:cNvSpPr txBox="1">
            <a:spLocks noChangeArrowheads="1"/>
          </p:cNvSpPr>
          <p:nvPr/>
        </p:nvSpPr>
        <p:spPr bwMode="auto">
          <a:xfrm>
            <a:off x="7696200" y="3429000"/>
            <a:ext cx="2735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WORD READING:</a:t>
            </a:r>
          </a:p>
        </p:txBody>
      </p:sp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9511748" y="6604930"/>
            <a:ext cx="281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current version of treatment program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8256150" y="2800290"/>
            <a:ext cx="1726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Average Range</a:t>
            </a:r>
          </a:p>
        </p:txBody>
      </p:sp>
    </p:spTree>
    <p:extLst>
      <p:ext uri="{BB962C8B-B14F-4D97-AF65-F5344CB8AC3E}">
        <p14:creationId xmlns:p14="http://schemas.microsoft.com/office/powerpoint/2010/main" val="36227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0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5" grpId="0" animBg="1"/>
      <p:bldP spid="450586" grpId="0" autoUpdateAnimBg="0"/>
      <p:bldP spid="450587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pPr algn="ctr"/>
            <a:r>
              <a:rPr lang="en-US" dirty="0"/>
              <a:t>Prevention of Dyslexia?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0040" y="1143000"/>
            <a:ext cx="11475720" cy="5474732"/>
          </a:xfrm>
        </p:spPr>
        <p:txBody>
          <a:bodyPr>
            <a:normAutofit/>
          </a:bodyPr>
          <a:lstStyle/>
          <a:p>
            <a:r>
              <a:rPr lang="en-US" sz="3200" dirty="0"/>
              <a:t>“…the PASP treatment [currently NOW! Foundations program], as delivered in this study, was [only] relatively ineffective in normalizing the phonetic reading skills of approximately </a:t>
            </a:r>
            <a:r>
              <a:rPr lang="en-US" sz="3200" b="1" dirty="0"/>
              <a:t>2.4% of children in the total population </a:t>
            </a:r>
            <a:r>
              <a:rPr lang="en-US" sz="3200" dirty="0"/>
              <a:t>from which our treatment sample was selected.”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600" b="1" dirty="0"/>
              <a:t>How many classroom teachers would be disappointed if only </a:t>
            </a:r>
            <a:r>
              <a:rPr lang="en-US" sz="3600" b="1" u="sng" dirty="0"/>
              <a:t>97.6% of their students were reading in the “average” range or above</a:t>
            </a:r>
            <a:r>
              <a:rPr lang="en-US" sz="3600" b="1" dirty="0"/>
              <a:t>? 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581400" y="6248400"/>
            <a:ext cx="693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+mj-lt"/>
              </a:rPr>
              <a:t>(Torgesen, Wagner &amp; Rashotte, 1997; Torgesen, et al., 1999)</a:t>
            </a:r>
          </a:p>
        </p:txBody>
      </p:sp>
    </p:spTree>
    <p:extLst>
      <p:ext uri="{BB962C8B-B14F-4D97-AF65-F5344CB8AC3E}">
        <p14:creationId xmlns:p14="http://schemas.microsoft.com/office/powerpoint/2010/main" val="5737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sz="2400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073"/>
            <a:ext cx="10515600" cy="4351338"/>
          </a:xfrm>
        </p:spPr>
        <p:txBody>
          <a:bodyPr/>
          <a:lstStyle/>
          <a:p>
            <a:r>
              <a:rPr lang="en-US" dirty="0"/>
              <a:t>Personal – Why at the age of 19 did I choose to focus on neuropsychological research on assessment and intervention of dyslexia/ADHD? </a:t>
            </a:r>
          </a:p>
          <a:p>
            <a:r>
              <a:rPr lang="en-US" dirty="0"/>
              <a:t>5-years old &amp; brother 7-years old </a:t>
            </a:r>
          </a:p>
          <a:p>
            <a:r>
              <a:rPr lang="en-US" dirty="0"/>
              <a:t>Father of two children with ADHD/Dyslexia</a:t>
            </a:r>
          </a:p>
          <a:p>
            <a:pPr lvl="1"/>
            <a:r>
              <a:rPr lang="en-US" dirty="0"/>
              <a:t>no ESE or LD due to early intervention </a:t>
            </a:r>
          </a:p>
          <a:p>
            <a:r>
              <a:rPr lang="en-US" dirty="0"/>
              <a:t>Dyslexia runs in my family </a:t>
            </a:r>
          </a:p>
          <a:p>
            <a:pPr lvl="1"/>
            <a:r>
              <a:rPr lang="en-US" dirty="0"/>
              <a:t>I could have had reading disabilities myself except for my own very early early </a:t>
            </a:r>
            <a:r>
              <a:rPr lang="en-US" dirty="0" err="1"/>
              <a:t>early</a:t>
            </a:r>
            <a:r>
              <a:rPr lang="en-US" dirty="0"/>
              <a:t> intervention. </a:t>
            </a:r>
          </a:p>
        </p:txBody>
      </p:sp>
    </p:spTree>
    <p:extLst>
      <p:ext uri="{BB962C8B-B14F-4D97-AF65-F5344CB8AC3E}">
        <p14:creationId xmlns:p14="http://schemas.microsoft.com/office/powerpoint/2010/main" val="3374767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12192000" cy="109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54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524000" y="-11162"/>
            <a:ext cx="914400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3200" b="1" kern="0" dirty="0">
                <a:solidFill>
                  <a:prstClr val="white"/>
                </a:solidFill>
                <a:latin typeface="Albertus Medium" pitchFamily="34" charset="0"/>
              </a:rPr>
              <a:t>GROWTH IN PHONEMIC DECODING from 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3200" b="1" kern="0" dirty="0">
                <a:solidFill>
                  <a:prstClr val="white"/>
                </a:solidFill>
                <a:latin typeface="Albertus Medium" pitchFamily="34" charset="0"/>
              </a:rPr>
              <a:t>8-WEEK INTERVENTION &amp; FOLLOW-UP</a:t>
            </a:r>
            <a:endParaRPr lang="en-US" sz="3200" kern="0" dirty="0">
              <a:solidFill>
                <a:prstClr val="white"/>
              </a:solidFill>
              <a:latin typeface="Albertus Medium" pitchFamily="34" charset="0"/>
            </a:endParaRPr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2950191" y="5181600"/>
            <a:ext cx="6248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458173" y="4751587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prstClr val="white"/>
                </a:solidFill>
                <a:latin typeface="Albertus Medium" pitchFamily="34" charset="0"/>
              </a:rPr>
              <a:t>60</a:t>
            </a:r>
            <a:endParaRPr lang="en-US" sz="2000" kern="0" dirty="0">
              <a:solidFill>
                <a:prstClr val="white"/>
              </a:solidFill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445469" y="3813176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prstClr val="white"/>
                </a:solidFill>
                <a:latin typeface="Albertus Medium" pitchFamily="34" charset="0"/>
              </a:rPr>
              <a:t>70</a:t>
            </a:r>
            <a:endParaRPr lang="en-US" sz="2000" kern="0" dirty="0">
              <a:solidFill>
                <a:prstClr val="white"/>
              </a:solidFill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445469" y="2921199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prstClr val="white"/>
                </a:solidFill>
                <a:latin typeface="Albertus Medium" pitchFamily="34" charset="0"/>
              </a:rPr>
              <a:t>80</a:t>
            </a:r>
            <a:endParaRPr lang="en-US" sz="2000" kern="0" dirty="0">
              <a:solidFill>
                <a:prstClr val="white"/>
              </a:solidFill>
              <a:latin typeface="Albertus Medium" pitchFamily="34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2305769" y="1105099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prstClr val="white"/>
                </a:solidFill>
                <a:latin typeface="Albertus Medium" pitchFamily="34" charset="0"/>
              </a:rPr>
              <a:t>100</a:t>
            </a:r>
            <a:endParaRPr lang="en-US" sz="2000" kern="0" dirty="0">
              <a:solidFill>
                <a:prstClr val="white"/>
              </a:solidFill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2978869" y="4954588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2978869" y="4040188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>
            <a:off x="2978869" y="22098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>
            <a:off x="2978869" y="31242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 flipV="1">
            <a:off x="3810000" y="50292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 flipV="1">
            <a:off x="4426669" y="50292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 flipV="1">
            <a:off x="6255469" y="50292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 rot="-5382393">
            <a:off x="892897" y="2762320"/>
            <a:ext cx="21304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prstClr val="white"/>
                </a:solidFill>
                <a:latin typeface="Albertus Medium" pitchFamily="34" charset="0"/>
              </a:rPr>
              <a:t>Standard Score</a:t>
            </a:r>
            <a:endParaRPr lang="en-US" sz="2000" kern="0" dirty="0">
              <a:solidFill>
                <a:prstClr val="white"/>
              </a:solidFill>
              <a:latin typeface="Albertus Medium" pitchFamily="34" charset="0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 flipV="1">
            <a:off x="2971801" y="1295401"/>
            <a:ext cx="7069" cy="385306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>
            <a:off x="3131269" y="2209800"/>
            <a:ext cx="60960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>
            <a:off x="2978869" y="12954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2445469" y="2057599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prstClr val="white"/>
                </a:solidFill>
                <a:latin typeface="Albertus Medium" pitchFamily="34" charset="0"/>
              </a:rPr>
              <a:t>90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 flipV="1">
            <a:off x="3893269" y="1600200"/>
            <a:ext cx="533400" cy="266858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>
            <a:off x="4426669" y="1600200"/>
            <a:ext cx="18288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8084269" y="1481752"/>
            <a:ext cx="19812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Albertus Medium" pitchFamily="34" charset="0"/>
              </a:rPr>
              <a:t>NOW! Foundations</a:t>
            </a:r>
            <a:r>
              <a:rPr lang="en-US" sz="2000" b="1" kern="0" baseline="30000" dirty="0">
                <a:solidFill>
                  <a:schemeClr val="bg1"/>
                </a:solidFill>
                <a:latin typeface="Albertus Medium" pitchFamily="34" charset="0"/>
              </a:rPr>
              <a:t>TM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Albertus Medium" pitchFamily="34" charset="0"/>
              </a:rPr>
              <a:t>Program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72731" name="Line 27"/>
          <p:cNvSpPr>
            <a:spLocks noChangeShapeType="1"/>
          </p:cNvSpPr>
          <p:nvPr/>
        </p:nvSpPr>
        <p:spPr bwMode="auto">
          <a:xfrm flipV="1">
            <a:off x="8084269" y="50292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 flipV="1">
            <a:off x="6255469" y="1981200"/>
            <a:ext cx="1828800" cy="76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1584345" y="6172201"/>
            <a:ext cx="9007455" cy="5847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Torgesen, et al., in AJ Fawcett (Ed), 2001; N=30, 8-10 year olds; 40% staffed out ESE by year 1 follow-up</a:t>
            </a:r>
          </a:p>
          <a:p>
            <a:pPr algn="ctr">
              <a:defRPr/>
            </a:pPr>
            <a:r>
              <a:rPr lang="en-US" sz="1600" u="sng" kern="0" dirty="0">
                <a:solidFill>
                  <a:srgbClr val="FFFFFF"/>
                </a:solidFill>
                <a:latin typeface="Times New Roman" pitchFamily="18" charset="0"/>
              </a:rPr>
              <a:t>www.NOWprograms.com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743201" y="5204760"/>
            <a:ext cx="11913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Before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Intervention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Test score</a:t>
            </a: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4295048" y="5210413"/>
            <a:ext cx="11913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After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Intervention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Test score</a:t>
            </a: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5659793" y="5210413"/>
            <a:ext cx="11913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1 Year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After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Intervention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7488593" y="5204761"/>
            <a:ext cx="11913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2 Years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After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Intervention</a:t>
            </a:r>
          </a:p>
        </p:txBody>
      </p:sp>
    </p:spTree>
    <p:extLst>
      <p:ext uri="{BB962C8B-B14F-4D97-AF65-F5344CB8AC3E}">
        <p14:creationId xmlns:p14="http://schemas.microsoft.com/office/powerpoint/2010/main" val="3344133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kern="0" dirty="0">
                <a:solidFill>
                  <a:srgbClr val="FFFFFF"/>
                </a:solidFill>
              </a:rPr>
              <a:t>Immediate and Long Lasting Improvement</a:t>
            </a:r>
          </a:p>
          <a:p>
            <a:pPr algn="ctr">
              <a:defRPr/>
            </a:pPr>
            <a:r>
              <a:rPr lang="en-US" sz="2800" kern="0" dirty="0">
                <a:solidFill>
                  <a:srgbClr val="FFFFFF"/>
                </a:solidFill>
              </a:rPr>
              <a:t>(Decoding + Comprehension)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3067050" y="4246563"/>
            <a:ext cx="70612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 rot="-5400000">
            <a:off x="1327150" y="2482920"/>
            <a:ext cx="205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kern="0" dirty="0">
                <a:solidFill>
                  <a:srgbClr val="FFFFFF"/>
                </a:solidFill>
                <a:latin typeface="Times New Roman" pitchFamily="18" charset="0"/>
              </a:rPr>
              <a:t>Standard Score</a:t>
            </a:r>
            <a:endParaRPr lang="en-US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3117850" y="3732213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647950" y="3560763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kern="0" dirty="0">
                <a:solidFill>
                  <a:srgbClr val="FFFFFF"/>
                </a:solidFill>
                <a:latin typeface="Times New Roman" pitchFamily="18" charset="0"/>
              </a:rPr>
              <a:t>75</a:t>
            </a:r>
            <a:endParaRPr lang="en-US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647950" y="3027363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kern="0" dirty="0">
                <a:solidFill>
                  <a:srgbClr val="FFFFFF"/>
                </a:solidFill>
                <a:latin typeface="Times New Roman" pitchFamily="18" charset="0"/>
              </a:rPr>
              <a:t>80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2651125" y="2514600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kern="0" dirty="0">
                <a:solidFill>
                  <a:srgbClr val="FFFFFF"/>
                </a:solidFill>
                <a:latin typeface="Times New Roman" pitchFamily="18" charset="0"/>
              </a:rPr>
              <a:t>85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651125" y="1981200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kern="0" dirty="0">
                <a:solidFill>
                  <a:srgbClr val="FFFFFF"/>
                </a:solidFill>
                <a:latin typeface="Times New Roman" pitchFamily="18" charset="0"/>
              </a:rPr>
              <a:t>90</a:t>
            </a:r>
            <a:endParaRPr lang="en-US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2647950" y="1503363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kern="0" dirty="0">
                <a:solidFill>
                  <a:srgbClr val="FFFFFF"/>
                </a:solidFill>
                <a:latin typeface="Times New Roman" pitchFamily="18" charset="0"/>
              </a:rPr>
              <a:t>95</a:t>
            </a:r>
            <a:endParaRPr lang="en-US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V="1">
            <a:off x="3117850" y="1446213"/>
            <a:ext cx="0" cy="28003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3117850" y="2703513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3117850" y="3217863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3117850" y="1674813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3117850" y="2189163"/>
            <a:ext cx="15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3352800" y="4132263"/>
            <a:ext cx="0" cy="2667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6267450" y="4017963"/>
            <a:ext cx="0" cy="228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5962650" y="4132263"/>
            <a:ext cx="0" cy="2667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9906000" y="4132263"/>
            <a:ext cx="0" cy="2667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>
            <a:off x="8077200" y="4132263"/>
            <a:ext cx="0" cy="2667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3321050" y="2189163"/>
            <a:ext cx="6807200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2873544" y="4619984"/>
            <a:ext cx="10246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Initial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Test score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5406629" y="4496873"/>
            <a:ext cx="11913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Before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Intervention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Test score</a:t>
            </a:r>
          </a:p>
        </p:txBody>
      </p:sp>
      <p:sp>
        <p:nvSpPr>
          <p:cNvPr id="39977" name="Text Box 27"/>
          <p:cNvSpPr txBox="1">
            <a:spLocks noChangeArrowheads="1"/>
          </p:cNvSpPr>
          <p:nvPr/>
        </p:nvSpPr>
        <p:spPr bwMode="auto">
          <a:xfrm>
            <a:off x="6172201" y="1219201"/>
            <a:ext cx="1676401" cy="5847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prstClr val="white"/>
                </a:solidFill>
                <a:latin typeface="Times New Roman" pitchFamily="18" charset="0"/>
              </a:rPr>
              <a:t>After Intervention Test Score</a:t>
            </a:r>
          </a:p>
        </p:txBody>
      </p:sp>
      <p:sp>
        <p:nvSpPr>
          <p:cNvPr id="39962" name="Text Box 28"/>
          <p:cNvSpPr txBox="1">
            <a:spLocks noChangeArrowheads="1"/>
          </p:cNvSpPr>
          <p:nvPr/>
        </p:nvSpPr>
        <p:spPr bwMode="auto">
          <a:xfrm>
            <a:off x="7540264" y="4496874"/>
            <a:ext cx="11913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1 Year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After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Intervention</a:t>
            </a:r>
          </a:p>
        </p:txBody>
      </p:sp>
      <p:sp>
        <p:nvSpPr>
          <p:cNvPr id="39963" name="Text Box 29"/>
          <p:cNvSpPr txBox="1">
            <a:spLocks noChangeArrowheads="1"/>
          </p:cNvSpPr>
          <p:nvPr/>
        </p:nvSpPr>
        <p:spPr bwMode="auto">
          <a:xfrm>
            <a:off x="9067801" y="4496873"/>
            <a:ext cx="119135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2 years 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After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Intervention</a:t>
            </a:r>
          </a:p>
          <a:p>
            <a:pPr algn="ctr">
              <a:defRPr/>
            </a:pPr>
            <a:endParaRPr lang="en-US" sz="1600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64" name="Text Box 30"/>
          <p:cNvSpPr txBox="1">
            <a:spLocks noChangeArrowheads="1"/>
          </p:cNvSpPr>
          <p:nvPr/>
        </p:nvSpPr>
        <p:spPr bwMode="auto">
          <a:xfrm>
            <a:off x="3448165" y="1784350"/>
            <a:ext cx="3025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  <a:latin typeface="Times New Roman" pitchFamily="18" charset="0"/>
              </a:rPr>
              <a:t>Normal Range of Performance</a:t>
            </a:r>
          </a:p>
        </p:txBody>
      </p:sp>
      <p:sp>
        <p:nvSpPr>
          <p:cNvPr id="39974" name="Line 33"/>
          <p:cNvSpPr>
            <a:spLocks noChangeShapeType="1"/>
          </p:cNvSpPr>
          <p:nvPr/>
        </p:nvSpPr>
        <p:spPr bwMode="auto">
          <a:xfrm flipV="1">
            <a:off x="5943602" y="2266950"/>
            <a:ext cx="285750" cy="10858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75" name="Text Box 34"/>
          <p:cNvSpPr txBox="1">
            <a:spLocks noChangeArrowheads="1"/>
          </p:cNvSpPr>
          <p:nvPr/>
        </p:nvSpPr>
        <p:spPr bwMode="auto">
          <a:xfrm>
            <a:off x="3321050" y="2293204"/>
            <a:ext cx="2456263" cy="83099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prstClr val="white"/>
                </a:solidFill>
                <a:latin typeface="Times New Roman" pitchFamily="18" charset="0"/>
              </a:rPr>
              <a:t>Start of 8-Week Intensive Intervention [NOW! Foundations</a:t>
            </a:r>
            <a:r>
              <a:rPr lang="en-US" sz="1600" kern="0" baseline="30000" dirty="0">
                <a:solidFill>
                  <a:prstClr val="white"/>
                </a:solidFill>
                <a:latin typeface="Times New Roman" pitchFamily="18" charset="0"/>
              </a:rPr>
              <a:t>TM</a:t>
            </a:r>
            <a:r>
              <a:rPr lang="en-US" sz="1600" kern="0" dirty="0">
                <a:solidFill>
                  <a:prstClr val="white"/>
                </a:solidFill>
                <a:latin typeface="Times New Roman" pitchFamily="18" charset="0"/>
              </a:rPr>
              <a:t> program]</a:t>
            </a:r>
          </a:p>
        </p:txBody>
      </p:sp>
      <p:sp>
        <p:nvSpPr>
          <p:cNvPr id="39967" name="Text Box 36"/>
          <p:cNvSpPr txBox="1">
            <a:spLocks noChangeArrowheads="1"/>
          </p:cNvSpPr>
          <p:nvPr/>
        </p:nvSpPr>
        <p:spPr bwMode="auto">
          <a:xfrm>
            <a:off x="1847851" y="6096001"/>
            <a:ext cx="8458200" cy="64633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srgbClr val="FFFFFF"/>
                </a:solidFill>
                <a:latin typeface="Times New Roman" pitchFamily="18" charset="0"/>
              </a:rPr>
              <a:t>Torgesen, et al., 2001 </a:t>
            </a:r>
            <a:r>
              <a:rPr lang="en-US" kern="0" dirty="0">
                <a:solidFill>
                  <a:srgbClr val="FFFFFF"/>
                </a:solidFill>
                <a:latin typeface="Times New Roman" pitchFamily="18" charset="0"/>
              </a:rPr>
              <a:t>N=30, 8-10 year olds; 40% staffed out of ESE by year 1 follow-up </a:t>
            </a:r>
          </a:p>
          <a:p>
            <a:pPr algn="ctr">
              <a:defRPr/>
            </a:pPr>
            <a:r>
              <a:rPr lang="en-US" u="sng" kern="0" dirty="0">
                <a:solidFill>
                  <a:srgbClr val="FFFFFF"/>
                </a:solidFill>
                <a:latin typeface="Times New Roman" pitchFamily="18" charset="0"/>
              </a:rPr>
              <a:t>www.NOWprograms.com</a:t>
            </a:r>
          </a:p>
        </p:txBody>
      </p:sp>
      <p:sp>
        <p:nvSpPr>
          <p:cNvPr id="39970" name="Line 38"/>
          <p:cNvSpPr>
            <a:spLocks noChangeShapeType="1"/>
          </p:cNvSpPr>
          <p:nvPr/>
        </p:nvSpPr>
        <p:spPr bwMode="auto">
          <a:xfrm flipV="1">
            <a:off x="3371850" y="3311525"/>
            <a:ext cx="257175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39971" name="Text Box 39"/>
          <p:cNvSpPr txBox="1">
            <a:spLocks noChangeArrowheads="1"/>
          </p:cNvSpPr>
          <p:nvPr/>
        </p:nvSpPr>
        <p:spPr bwMode="auto">
          <a:xfrm>
            <a:off x="3810000" y="3429001"/>
            <a:ext cx="1410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prstClr val="white"/>
                </a:solidFill>
                <a:latin typeface="Times New Roman" pitchFamily="18" charset="0"/>
              </a:rPr>
              <a:t>16 Months </a:t>
            </a:r>
          </a:p>
          <a:p>
            <a:pPr algn="ctr">
              <a:defRPr/>
            </a:pPr>
            <a:r>
              <a:rPr lang="en-US" sz="1600" kern="0" dirty="0">
                <a:solidFill>
                  <a:prstClr val="white"/>
                </a:solidFill>
                <a:latin typeface="Times New Roman" pitchFamily="18" charset="0"/>
              </a:rPr>
              <a:t>Spec. Ed Class</a:t>
            </a:r>
          </a:p>
        </p:txBody>
      </p:sp>
      <p:sp>
        <p:nvSpPr>
          <p:cNvPr id="39969" name="Rectangle 41"/>
          <p:cNvSpPr>
            <a:spLocks noChangeArrowheads="1"/>
          </p:cNvSpPr>
          <p:nvPr/>
        </p:nvSpPr>
        <p:spPr bwMode="auto">
          <a:xfrm>
            <a:off x="3638550" y="3429000"/>
            <a:ext cx="1768078" cy="609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41" name="Line 33"/>
          <p:cNvSpPr>
            <a:spLocks noChangeShapeType="1"/>
          </p:cNvSpPr>
          <p:nvPr/>
        </p:nvSpPr>
        <p:spPr bwMode="auto">
          <a:xfrm>
            <a:off x="5777313" y="2714626"/>
            <a:ext cx="138513" cy="566247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42" name="Line 33"/>
          <p:cNvSpPr>
            <a:spLocks noChangeShapeType="1"/>
          </p:cNvSpPr>
          <p:nvPr/>
        </p:nvSpPr>
        <p:spPr bwMode="auto">
          <a:xfrm>
            <a:off x="6181459" y="1763484"/>
            <a:ext cx="56259" cy="482126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196012" y="2171900"/>
            <a:ext cx="1881189" cy="2095300"/>
            <a:chOff x="4672011" y="2171900"/>
            <a:chExt cx="1881189" cy="2095300"/>
          </a:xfrm>
        </p:grpSpPr>
        <p:sp>
          <p:nvSpPr>
            <p:cNvPr id="39976" name="Line 26"/>
            <p:cNvSpPr>
              <a:spLocks noChangeShapeType="1"/>
            </p:cNvSpPr>
            <p:nvPr/>
          </p:nvSpPr>
          <p:spPr bwMode="auto">
            <a:xfrm flipV="1">
              <a:off x="4672011" y="2171900"/>
              <a:ext cx="1809750" cy="11112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43" name="Line 33"/>
            <p:cNvSpPr>
              <a:spLocks noChangeShapeType="1"/>
            </p:cNvSpPr>
            <p:nvPr/>
          </p:nvSpPr>
          <p:spPr bwMode="auto">
            <a:xfrm flipH="1" flipV="1">
              <a:off x="6553200" y="2286000"/>
              <a:ext cx="0" cy="198120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996946" y="2057258"/>
            <a:ext cx="1909055" cy="2209943"/>
            <a:chOff x="6472945" y="2057257"/>
            <a:chExt cx="1909055" cy="2209943"/>
          </a:xfrm>
        </p:grpSpPr>
        <p:sp>
          <p:nvSpPr>
            <p:cNvPr id="111620" name="Line 4"/>
            <p:cNvSpPr>
              <a:spLocks noChangeShapeType="1"/>
            </p:cNvSpPr>
            <p:nvPr/>
          </p:nvSpPr>
          <p:spPr bwMode="auto">
            <a:xfrm flipV="1">
              <a:off x="6472945" y="2057257"/>
              <a:ext cx="1828800" cy="114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H="1" flipV="1">
              <a:off x="8382000" y="2133600"/>
              <a:ext cx="0" cy="213360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28980" y="261260"/>
            <a:ext cx="3649362" cy="1812100"/>
            <a:chOff x="8128980" y="261260"/>
            <a:chExt cx="3649362" cy="1812100"/>
          </a:xfrm>
        </p:grpSpPr>
        <p:sp>
          <p:nvSpPr>
            <p:cNvPr id="2" name="Thought Bubble: Cloud 1"/>
            <p:cNvSpPr/>
            <p:nvPr/>
          </p:nvSpPr>
          <p:spPr>
            <a:xfrm>
              <a:off x="8338456" y="261260"/>
              <a:ext cx="3439886" cy="1489756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840472" y="413659"/>
              <a:ext cx="26548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40% Staff OUT of ESE </a:t>
              </a:r>
              <a:r>
                <a:rPr lang="en-US" sz="2400" dirty="0" err="1">
                  <a:solidFill>
                    <a:schemeClr val="bg1"/>
                  </a:solidFill>
                </a:rPr>
                <a:t>SpecEd</a:t>
              </a:r>
              <a:r>
                <a:rPr lang="en-US" sz="2400" dirty="0">
                  <a:solidFill>
                    <a:schemeClr val="bg1"/>
                  </a:solidFill>
                </a:rPr>
                <a:t> – no more IEP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8128980" y="1414189"/>
              <a:ext cx="734190" cy="659171"/>
            </a:xfrm>
            <a:prstGeom prst="straightConnector1">
              <a:avLst/>
            </a:prstGeom>
            <a:ln w="1238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26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7" grpId="0" animBg="1"/>
      <p:bldP spid="39974" grpId="0" animBg="1"/>
      <p:bldP spid="39975" grpId="0" animBg="1"/>
      <p:bldP spid="41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0" y="397565"/>
            <a:ext cx="6697146" cy="5481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280" y="72863"/>
            <a:ext cx="908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www.EinsteinSchool.us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83726" y="225084"/>
            <a:ext cx="464919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Founded 1999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 USA, 1</a:t>
            </a:r>
            <a:r>
              <a:rPr lang="en-US" sz="3200" baseline="30000" dirty="0"/>
              <a:t>st</a:t>
            </a:r>
            <a:r>
              <a:rPr lang="en-US" sz="3200" dirty="0"/>
              <a:t> FREE “evidence-based” Charter School for Dyslexia/LD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Grades 2-8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110-120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 have LD, Dyslexia, Language Disorders, </a:t>
            </a:r>
            <a:r>
              <a:rPr lang="en-US" sz="3200" dirty="0" err="1"/>
              <a:t>etc</a:t>
            </a:r>
            <a:r>
              <a:rPr lang="en-US" sz="3200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 TUITION – FREE SCHOOL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6294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91318"/>
            <a:ext cx="11430000" cy="493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12" y="29536"/>
            <a:ext cx="6441941" cy="355776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421"/>
            <a:ext cx="6383513" cy="3620180"/>
          </a:xfrm>
        </p:spPr>
      </p:pic>
    </p:spTree>
    <p:extLst>
      <p:ext uri="{BB962C8B-B14F-4D97-AF65-F5344CB8AC3E}">
        <p14:creationId xmlns:p14="http://schemas.microsoft.com/office/powerpoint/2010/main" val="1125434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227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4445" r="3206" b="3174"/>
          <a:stretch/>
        </p:blipFill>
        <p:spPr>
          <a:xfrm>
            <a:off x="6770912" y="21772"/>
            <a:ext cx="5442858" cy="68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72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488" r="3988" b="3692"/>
          <a:stretch/>
        </p:blipFill>
        <p:spPr>
          <a:xfrm>
            <a:off x="0" y="0"/>
            <a:ext cx="5373858" cy="68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0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664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1" y="0"/>
            <a:ext cx="566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6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94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3" y="0"/>
            <a:ext cx="620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4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188203">
            <a:off x="6032204" y="3421671"/>
            <a:ext cx="644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Alachua County Library – Adult Literacy Services Program</a:t>
            </a:r>
          </a:p>
        </p:txBody>
      </p:sp>
    </p:spTree>
    <p:extLst>
      <p:ext uri="{BB962C8B-B14F-4D97-AF65-F5344CB8AC3E}">
        <p14:creationId xmlns:p14="http://schemas.microsoft.com/office/powerpoint/2010/main" val="129072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Phonological Awareness, Really?</a:t>
            </a:r>
          </a:p>
        </p:txBody>
      </p:sp>
    </p:spTree>
    <p:extLst>
      <p:ext uri="{BB962C8B-B14F-4D97-AF65-F5344CB8AC3E}">
        <p14:creationId xmlns:p14="http://schemas.microsoft.com/office/powerpoint/2010/main" val="9997781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80"/>
            <a:ext cx="12192000" cy="1143000"/>
          </a:xfrm>
        </p:spPr>
        <p:txBody>
          <a:bodyPr/>
          <a:lstStyle/>
          <a:p>
            <a:pPr algn="ctr"/>
            <a:r>
              <a:rPr lang="en-US" dirty="0"/>
              <a:t>Adult Literacy Services: A community-based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675620" cy="4114800"/>
          </a:xfrm>
        </p:spPr>
        <p:txBody>
          <a:bodyPr>
            <a:normAutofit/>
          </a:bodyPr>
          <a:lstStyle/>
          <a:p>
            <a:r>
              <a:rPr lang="en-US" dirty="0"/>
              <a:t>13 tutors</a:t>
            </a:r>
          </a:p>
          <a:p>
            <a:r>
              <a:rPr lang="en-US" dirty="0"/>
              <a:t>Serving 17 adult learners who are functionally illiterate</a:t>
            </a:r>
          </a:p>
          <a:p>
            <a:pPr lvl="1"/>
            <a:r>
              <a:rPr lang="en-US" dirty="0"/>
              <a:t>Making large gains in skills, </a:t>
            </a:r>
          </a:p>
          <a:p>
            <a:pPr lvl="1"/>
            <a:r>
              <a:rPr lang="en-US" dirty="0"/>
              <a:t>building community bonds, </a:t>
            </a:r>
          </a:p>
          <a:p>
            <a:pPr lvl="1"/>
            <a:r>
              <a:rPr lang="en-US" dirty="0"/>
              <a:t>empowering adults of all ages and abilities,</a:t>
            </a:r>
          </a:p>
        </p:txBody>
      </p:sp>
    </p:spTree>
    <p:extLst>
      <p:ext uri="{BB962C8B-B14F-4D97-AF65-F5344CB8AC3E}">
        <p14:creationId xmlns:p14="http://schemas.microsoft.com/office/powerpoint/2010/main" val="5478117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Alachua County Library Adult Literacy 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29740"/>
            <a:ext cx="1076706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Why are community literacy programs important? </a:t>
            </a:r>
          </a:p>
          <a:p>
            <a:pPr marL="0" indent="0">
              <a:buNone/>
            </a:pPr>
            <a:r>
              <a:rPr lang="en-US" sz="3200" dirty="0"/>
              <a:t>- 100 hours in Adult Ed = annual income increased by $10,000</a:t>
            </a:r>
          </a:p>
          <a:p>
            <a:pPr marL="0" indent="0">
              <a:buNone/>
            </a:pPr>
            <a:r>
              <a:rPr lang="en-US" sz="3200" dirty="0"/>
              <a:t>- 60+ year old woman</a:t>
            </a:r>
          </a:p>
          <a:p>
            <a:pPr marL="0" indent="0">
              <a:buNone/>
            </a:pPr>
            <a:r>
              <a:rPr lang="en-US" sz="3200" dirty="0"/>
              <a:t>- planned to end her life if she could not learn to read, </a:t>
            </a:r>
          </a:p>
          <a:p>
            <a:pPr marL="0" indent="0">
              <a:buNone/>
            </a:pPr>
            <a:r>
              <a:rPr lang="en-US" sz="3200" dirty="0"/>
              <a:t>- did not want to burden her children – so far, she reports </a:t>
            </a:r>
          </a:p>
          <a:p>
            <a:pPr marL="0" indent="0">
              <a:buNone/>
            </a:pPr>
            <a:r>
              <a:rPr lang="en-US" sz="3600" i="1" dirty="0"/>
              <a:t>“This is the best year of my life!”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11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3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 for your interest and questions</a:t>
            </a:r>
            <a:br>
              <a:rPr lang="en-US" dirty="0"/>
            </a:br>
            <a:br>
              <a:rPr lang="en-US" sz="1600" dirty="0"/>
            </a:br>
            <a:r>
              <a:rPr lang="en-US" dirty="0"/>
              <a:t>www.EinsteinSchool.us</a:t>
            </a:r>
            <a:br>
              <a:rPr lang="en-US" sz="1400" dirty="0"/>
            </a:br>
            <a:r>
              <a:rPr lang="en-US" dirty="0"/>
              <a:t>www.NOWprograms.com</a:t>
            </a:r>
            <a:br>
              <a:rPr lang="en-US" dirty="0"/>
            </a:br>
            <a:r>
              <a:rPr lang="en-US" dirty="0"/>
              <a:t>www.TheMorrisCenter.com</a:t>
            </a:r>
            <a:br>
              <a:rPr lang="en-US" dirty="0"/>
            </a:br>
            <a:r>
              <a:rPr lang="en-US" dirty="0"/>
              <a:t>www.ACLib.us/literacy</a:t>
            </a:r>
            <a:br>
              <a:rPr lang="en-US" dirty="0"/>
            </a:br>
            <a:br>
              <a:rPr lang="en-US" sz="1400" dirty="0"/>
            </a:br>
            <a:r>
              <a:rPr lang="en-US" dirty="0"/>
              <a:t>email: TWC@NOWprograms.com</a:t>
            </a:r>
            <a:br>
              <a:rPr lang="en-US" dirty="0"/>
            </a:br>
            <a:br>
              <a:rPr lang="en-US" sz="1600" dirty="0"/>
            </a:br>
            <a:r>
              <a:rPr lang="en-US" sz="4800" dirty="0" err="1"/>
              <a:t>TEDx</a:t>
            </a:r>
            <a:r>
              <a:rPr lang="en-US" sz="4800" dirty="0"/>
              <a:t> Talk: </a:t>
            </a:r>
            <a:br>
              <a:rPr lang="en-US" sz="3200" dirty="0"/>
            </a:br>
            <a:r>
              <a:rPr lang="en-US" sz="5400" i="1" dirty="0"/>
              <a:t>“How to Mix Oil &amp; Water, so Nearly Everyone Learns to Read”</a:t>
            </a: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209394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EXPERIENCING PHONOLOGICAL AWARENESS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2743200" y="1600201"/>
            <a:ext cx="7848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In Reading…. </a:t>
            </a:r>
            <a:r>
              <a:rPr lang="en-US" sz="5400" dirty="0" err="1"/>
              <a:t>GLESP</a:t>
            </a:r>
            <a:endParaRPr lang="en-US" sz="4000" dirty="0"/>
          </a:p>
          <a:p>
            <a:pPr>
              <a:spcBef>
                <a:spcPct val="50000"/>
              </a:spcBef>
            </a:pPr>
            <a:r>
              <a:rPr lang="en-US" sz="2800" dirty="0"/>
              <a:t>In Spelling…   </a:t>
            </a:r>
            <a:r>
              <a:rPr lang="en-US" sz="5400" dirty="0"/>
              <a:t>THROUSK</a:t>
            </a:r>
            <a:endParaRPr lang="en-US" sz="4000" dirty="0"/>
          </a:p>
          <a:p>
            <a:pPr>
              <a:spcBef>
                <a:spcPct val="50000"/>
              </a:spcBef>
            </a:pPr>
            <a:r>
              <a:rPr lang="en-US" sz="2800" dirty="0"/>
              <a:t>In Speech…   </a:t>
            </a:r>
            <a:r>
              <a:rPr lang="en-US" sz="5400" dirty="0"/>
              <a:t>PACIFIC </a:t>
            </a:r>
            <a:r>
              <a:rPr lang="en-US" sz="5400" dirty="0" err="1"/>
              <a:t>vs</a:t>
            </a:r>
            <a:r>
              <a:rPr lang="en-US" sz="5400" dirty="0"/>
              <a:t> SPECIFIC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231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8114"/>
            <a:ext cx="12192000" cy="9286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Tale of a 6 year-old &amp; 1</a:t>
            </a:r>
            <a:r>
              <a:rPr lang="en-US" baseline="30000" dirty="0"/>
              <a:t>st</a:t>
            </a:r>
            <a:r>
              <a:rPr lang="en-US" dirty="0"/>
              <a:t> grade Retention Rec.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30" y="914401"/>
            <a:ext cx="11396870" cy="594359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End of the year report from principal and teacher</a:t>
            </a:r>
          </a:p>
          <a:p>
            <a:pPr lvl="1"/>
            <a:r>
              <a:rPr lang="en-US" dirty="0"/>
              <a:t>NO prior reports of difficulties meeting school’s goals</a:t>
            </a:r>
          </a:p>
          <a:p>
            <a:r>
              <a:rPr lang="en-US" dirty="0"/>
              <a:t>Recommend retention because child is “not yet ready for 2</a:t>
            </a:r>
            <a:r>
              <a:rPr lang="en-US" baseline="30000" dirty="0"/>
              <a:t>nd</a:t>
            </a:r>
            <a:r>
              <a:rPr lang="en-US" dirty="0"/>
              <a:t> grade”, “needs more time to mature”</a:t>
            </a:r>
          </a:p>
          <a:p>
            <a:r>
              <a:rPr lang="en-US" dirty="0"/>
              <a:t>Why retention?</a:t>
            </a:r>
          </a:p>
          <a:p>
            <a:pPr lvl="1"/>
            <a:r>
              <a:rPr lang="en-US" dirty="0"/>
              <a:t>Poor reading skills</a:t>
            </a:r>
          </a:p>
          <a:p>
            <a:r>
              <a:rPr lang="en-US" dirty="0"/>
              <a:t>Parent asks what will be done differently next year if grade repeated?</a:t>
            </a:r>
          </a:p>
          <a:p>
            <a:pPr lvl="1"/>
            <a:r>
              <a:rPr lang="en-US" dirty="0"/>
              <a:t>Same curriculum, but she’ll be older and ready to learn more. </a:t>
            </a:r>
          </a:p>
          <a:p>
            <a:pPr lvl="1"/>
            <a:r>
              <a:rPr lang="en-US" dirty="0"/>
              <a:t>Parent asks, what does research say about outcomes from retention?  </a:t>
            </a:r>
          </a:p>
          <a:p>
            <a:pPr lvl="1"/>
            <a:r>
              <a:rPr lang="en-US" dirty="0"/>
              <a:t>SILENCE across the table, but parent encouraged to “trust us. We have been educators for 25 years.”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7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Caliber of Evidence did School Offer?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822" y="1371601"/>
            <a:ext cx="9931790" cy="4956175"/>
          </a:xfrm>
        </p:spPr>
        <p:txBody>
          <a:bodyPr/>
          <a:lstStyle/>
          <a:p>
            <a:r>
              <a:rPr lang="en-US" dirty="0"/>
              <a:t>Evidence-based?</a:t>
            </a:r>
          </a:p>
          <a:p>
            <a:r>
              <a:rPr lang="en-US" dirty="0"/>
              <a:t>Research-based?</a:t>
            </a:r>
          </a:p>
          <a:p>
            <a:r>
              <a:rPr lang="en-US" dirty="0"/>
              <a:t>Consensus-based?</a:t>
            </a:r>
          </a:p>
          <a:p>
            <a:r>
              <a:rPr lang="en-US" dirty="0"/>
              <a:t>Anecdotal?</a:t>
            </a:r>
          </a:p>
          <a:p>
            <a:endParaRPr lang="en-US" dirty="0"/>
          </a:p>
          <a:p>
            <a:r>
              <a:rPr lang="en-US" dirty="0"/>
              <a:t>Parent’s response?</a:t>
            </a:r>
          </a:p>
          <a:p>
            <a:pPr lvl="1"/>
            <a:r>
              <a:rPr lang="en-US" dirty="0"/>
              <a:t>No retention</a:t>
            </a:r>
          </a:p>
          <a:p>
            <a:pPr lvl="1"/>
            <a:r>
              <a:rPr lang="en-US" dirty="0"/>
              <a:t>Specialized Evidence-based Intervention</a:t>
            </a:r>
          </a:p>
          <a:p>
            <a:pPr lvl="1"/>
            <a:r>
              <a:rPr lang="en-US" dirty="0"/>
              <a:t>Returned in Grade 2 to same school</a:t>
            </a:r>
          </a:p>
          <a:p>
            <a:pPr lvl="1"/>
            <a:r>
              <a:rPr lang="en-US" dirty="0"/>
              <a:t>Top reading group within a few months of school</a:t>
            </a:r>
          </a:p>
        </p:txBody>
      </p:sp>
    </p:spTree>
    <p:extLst>
      <p:ext uri="{BB962C8B-B14F-4D97-AF65-F5344CB8AC3E}">
        <p14:creationId xmlns:p14="http://schemas.microsoft.com/office/powerpoint/2010/main" val="198440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4"/>
            <a:ext cx="12192000" cy="92868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Different Caliber/Quality of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>
            <a:normAutofit/>
          </a:bodyPr>
          <a:lstStyle/>
          <a:p>
            <a:pPr lvl="1"/>
            <a:r>
              <a:rPr lang="en-US" sz="3200" b="1" dirty="0"/>
              <a:t>Evidence-based</a:t>
            </a:r>
          </a:p>
          <a:p>
            <a:pPr lvl="2"/>
            <a:r>
              <a:rPr lang="en-US" sz="2400" dirty="0"/>
              <a:t>A specific program is scientifically studied/evaluated</a:t>
            </a:r>
          </a:p>
          <a:p>
            <a:pPr lvl="2"/>
            <a:r>
              <a:rPr lang="en-US" sz="2400" dirty="0"/>
              <a:t>Competitive Grant Funded/Peer-reviewed Research</a:t>
            </a:r>
          </a:p>
          <a:p>
            <a:pPr lvl="2"/>
            <a:r>
              <a:rPr lang="en-US" sz="2400" dirty="0"/>
              <a:t>Peer-reviewed Research Publication (well-respected journal) </a:t>
            </a:r>
          </a:p>
          <a:p>
            <a:pPr lvl="1"/>
            <a:r>
              <a:rPr lang="en-US" sz="2800" b="1" dirty="0"/>
              <a:t>Research-based</a:t>
            </a:r>
          </a:p>
          <a:p>
            <a:pPr lvl="2"/>
            <a:r>
              <a:rPr lang="en-US" sz="2400" dirty="0"/>
              <a:t>Program was not specifically tested/studied</a:t>
            </a:r>
          </a:p>
          <a:p>
            <a:pPr lvl="2"/>
            <a:r>
              <a:rPr lang="en-US" sz="2400" dirty="0"/>
              <a:t>uses features from others’ research on dyslexia, language, learning….</a:t>
            </a:r>
          </a:p>
          <a:p>
            <a:pPr lvl="2"/>
            <a:r>
              <a:rPr lang="en-US" sz="2400" dirty="0"/>
              <a:t>FEW to no high-caliber studies published in peer-reviewed journals</a:t>
            </a:r>
          </a:p>
          <a:p>
            <a:pPr lvl="1"/>
            <a:r>
              <a:rPr lang="en-US" dirty="0"/>
              <a:t>Consensus-based</a:t>
            </a:r>
          </a:p>
          <a:p>
            <a:pPr lvl="2"/>
            <a:r>
              <a:rPr lang="en-US" sz="2400" dirty="0"/>
              <a:t> “Popular program”; no research about its methods, but </a:t>
            </a:r>
          </a:p>
          <a:p>
            <a:pPr marL="914400" lvl="2" indent="0">
              <a:buNone/>
            </a:pPr>
            <a:r>
              <a:rPr lang="en-US" sz="2400" dirty="0"/>
              <a:t>others say it works and are buying it too. </a:t>
            </a:r>
          </a:p>
          <a:p>
            <a:pPr lvl="1"/>
            <a:r>
              <a:rPr lang="en-US" dirty="0"/>
              <a:t>Anecdotal </a:t>
            </a:r>
          </a:p>
          <a:p>
            <a:pPr lvl="2"/>
            <a:r>
              <a:rPr lang="en-US" sz="2400" dirty="0"/>
              <a:t> no better than hearsay; a story that gets spread.</a:t>
            </a:r>
          </a:p>
          <a:p>
            <a:pPr marL="914400" lvl="2" indent="0">
              <a:buNone/>
            </a:pPr>
            <a:r>
              <a:rPr lang="en-US" sz="2400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09562203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286208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2109</Words>
  <Application>Microsoft Office PowerPoint</Application>
  <PresentationFormat>Widescreen</PresentationFormat>
  <Paragraphs>398</Paragraphs>
  <Slides>53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8" baseType="lpstr">
      <vt:lpstr>Albertus Medium</vt:lpstr>
      <vt:lpstr>Arial</vt:lpstr>
      <vt:lpstr>Arial Black</vt:lpstr>
      <vt:lpstr>Calibri</vt:lpstr>
      <vt:lpstr>Calibri Light</vt:lpstr>
      <vt:lpstr>CG Times</vt:lpstr>
      <vt:lpstr>Consolas</vt:lpstr>
      <vt:lpstr>Constantia</vt:lpstr>
      <vt:lpstr>Corbel</vt:lpstr>
      <vt:lpstr>Franklin Gothic Book</vt:lpstr>
      <vt:lpstr>Monotype Sorts</vt:lpstr>
      <vt:lpstr>Times New Roman</vt:lpstr>
      <vt:lpstr>Tw Cen MT</vt:lpstr>
      <vt:lpstr>Wingdings</vt:lpstr>
      <vt:lpstr>Wingdings 2</vt:lpstr>
      <vt:lpstr>Wingdings 3</vt:lpstr>
      <vt:lpstr>Office Theme</vt:lpstr>
      <vt:lpstr>10286208</vt:lpstr>
      <vt:lpstr>1_Flow</vt:lpstr>
      <vt:lpstr>3_Flow</vt:lpstr>
      <vt:lpstr>7_Metro</vt:lpstr>
      <vt:lpstr>Technic</vt:lpstr>
      <vt:lpstr>2_Flow</vt:lpstr>
      <vt:lpstr>4_Flow</vt:lpstr>
      <vt:lpstr>Worksheet</vt:lpstr>
      <vt:lpstr>Developmental Dyslexia Diagnosis, Treatment and Prevention:  Advocating “evidence-based” practices</vt:lpstr>
      <vt:lpstr>Financial Conflicts of Interest Disclosure</vt:lpstr>
      <vt:lpstr>Background</vt:lpstr>
      <vt:lpstr>Background (continued)</vt:lpstr>
      <vt:lpstr>What is Phonological Awareness, Really?</vt:lpstr>
      <vt:lpstr>EXPERIENCING PHONOLOGICAL AWARENESS</vt:lpstr>
      <vt:lpstr>The Tale of a 6 year-old &amp; 1st grade Retention Rec.</vt:lpstr>
      <vt:lpstr>What Caliber of Evidence did School Offer? </vt:lpstr>
      <vt:lpstr>Different Caliber/Quality of Evidence</vt:lpstr>
      <vt:lpstr>Why Did this Girl Need Specialized Instruction? </vt:lpstr>
      <vt:lpstr>Is Your Brain’s Wiring Working Efficiently? </vt:lpstr>
      <vt:lpstr>Speech Perception: Do children learn their native language by ear, eye, mouth…? </vt:lpstr>
      <vt:lpstr>McGurk Effect  – Speech Processing is by Ear, Eye, Mouth,….? </vt:lpstr>
      <vt:lpstr>Sensory Processing – What Sensory Inputs Aid  Learning and Language Development?   The EIGHT Sensory Systems/Inputs</vt:lpstr>
      <vt:lpstr>PowerPoint Presentation</vt:lpstr>
      <vt:lpstr>PowerPoint Presentation</vt:lpstr>
      <vt:lpstr>PowerPoint Presentation</vt:lpstr>
      <vt:lpstr>What Sensory Inputs Aid Development of Phonological Awareness? </vt:lpstr>
      <vt:lpstr>PowerPoint Presentation</vt:lpstr>
      <vt:lpstr>Which Skills Develop FIRST –   Oral Language Skills?  Or   Written Language Skills?</vt:lpstr>
      <vt:lpstr>PowerPoint Presentation</vt:lpstr>
      <vt:lpstr>What the KEY Reading Skills Every Child Should Have Well-Developed for Academic Success?</vt:lpstr>
      <vt:lpstr>What Skills = Solid Foundation for Reading? Developmental “Language Building Blocks”  </vt:lpstr>
      <vt:lpstr>What Happens if Students Do NOT Have Well-developed Phonological Awareness and Language Skills?</vt:lpstr>
      <vt:lpstr>PowerPoint Presentation</vt:lpstr>
      <vt:lpstr>PowerPoint Presentation</vt:lpstr>
      <vt:lpstr>PowerPoint Presentation</vt:lpstr>
      <vt:lpstr>PowerPoint Presentation</vt:lpstr>
      <vt:lpstr>How Do We Stop this Learning “Gap” ? What is a Systematic Program of Dyslexia Research? </vt:lpstr>
      <vt:lpstr>PowerPoint Presentation</vt:lpstr>
      <vt:lpstr>PowerPoint Presentation</vt:lpstr>
      <vt:lpstr>Prevention of Developmental Dyslexia</vt:lpstr>
      <vt:lpstr>PowerPoint Presentation</vt:lpstr>
      <vt:lpstr>PowerPoint Presentation</vt:lpstr>
      <vt:lpstr>Preventing Dyslexia: % at least 1 S.D. BELOW their peers [ &lt;85 ]</vt:lpstr>
      <vt:lpstr>Preventing Dyslexia: % at least 1 S.D. ABOVE  their peers [ &gt; 115 ]</vt:lpstr>
      <vt:lpstr>Different referral rates for Special Education  </vt:lpstr>
      <vt:lpstr>PowerPoint Presentation</vt:lpstr>
      <vt:lpstr>Prevention of Dyslexia?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Adult Literacy Services: A community-based model</vt:lpstr>
      <vt:lpstr>Alachua County Library Adult Literacy Services</vt:lpstr>
      <vt:lpstr>PowerPoint Presentation</vt:lpstr>
      <vt:lpstr>Thank you for your interest and questions  www.EinsteinSchool.us www.NOWprograms.com www.TheMorrisCenter.com www.ACLib.us/literacy  email: TWC@NOWprograms.com  TEDx Talk:  “How to Mix Oil &amp; Water, so Nearly Everyone Learns to Read”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MorrisCenter</dc:creator>
  <cp:lastModifiedBy>MorrisCenter</cp:lastModifiedBy>
  <cp:revision>40</cp:revision>
  <dcterms:created xsi:type="dcterms:W3CDTF">2016-11-17T10:07:03Z</dcterms:created>
  <dcterms:modified xsi:type="dcterms:W3CDTF">2016-11-19T22:04:23Z</dcterms:modified>
</cp:coreProperties>
</file>