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notesSlides/notesSlide34.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686" r:id="rId3"/>
    <p:sldMasterId id="2147483698" r:id="rId4"/>
    <p:sldMasterId id="2147483711" r:id="rId5"/>
    <p:sldMasterId id="2147483725" r:id="rId6"/>
    <p:sldMasterId id="2147483738" r:id="rId7"/>
    <p:sldMasterId id="2147483751" r:id="rId8"/>
    <p:sldMasterId id="2147483764" r:id="rId9"/>
    <p:sldMasterId id="2147483789" r:id="rId10"/>
    <p:sldMasterId id="2147483801" r:id="rId11"/>
    <p:sldMasterId id="2147483814" r:id="rId12"/>
    <p:sldMasterId id="2147483826" r:id="rId13"/>
  </p:sldMasterIdLst>
  <p:notesMasterIdLst>
    <p:notesMasterId r:id="rId126"/>
  </p:notesMasterIdLst>
  <p:sldIdLst>
    <p:sldId id="256" r:id="rId14"/>
    <p:sldId id="376" r:id="rId15"/>
    <p:sldId id="377" r:id="rId16"/>
    <p:sldId id="378" r:id="rId17"/>
    <p:sldId id="379" r:id="rId18"/>
    <p:sldId id="380" r:id="rId19"/>
    <p:sldId id="381" r:id="rId20"/>
    <p:sldId id="382" r:id="rId21"/>
    <p:sldId id="383" r:id="rId22"/>
    <p:sldId id="384" r:id="rId23"/>
    <p:sldId id="385" r:id="rId24"/>
    <p:sldId id="386" r:id="rId25"/>
    <p:sldId id="387" r:id="rId26"/>
    <p:sldId id="309" r:id="rId27"/>
    <p:sldId id="344" r:id="rId28"/>
    <p:sldId id="345" r:id="rId29"/>
    <p:sldId id="319" r:id="rId30"/>
    <p:sldId id="320" r:id="rId31"/>
    <p:sldId id="356" r:id="rId32"/>
    <p:sldId id="355" r:id="rId33"/>
    <p:sldId id="358" r:id="rId34"/>
    <p:sldId id="357" r:id="rId35"/>
    <p:sldId id="343" r:id="rId36"/>
    <p:sldId id="316" r:id="rId37"/>
    <p:sldId id="354" r:id="rId38"/>
    <p:sldId id="388" r:id="rId39"/>
    <p:sldId id="353" r:id="rId40"/>
    <p:sldId id="329" r:id="rId41"/>
    <p:sldId id="367" r:id="rId42"/>
    <p:sldId id="359" r:id="rId43"/>
    <p:sldId id="350" r:id="rId44"/>
    <p:sldId id="342" r:id="rId45"/>
    <p:sldId id="312" r:id="rId46"/>
    <p:sldId id="372" r:id="rId47"/>
    <p:sldId id="280" r:id="rId48"/>
    <p:sldId id="282" r:id="rId49"/>
    <p:sldId id="299" r:id="rId50"/>
    <p:sldId id="283" r:id="rId51"/>
    <p:sldId id="284" r:id="rId52"/>
    <p:sldId id="285" r:id="rId53"/>
    <p:sldId id="286" r:id="rId54"/>
    <p:sldId id="288" r:id="rId55"/>
    <p:sldId id="289" r:id="rId56"/>
    <p:sldId id="300" r:id="rId57"/>
    <p:sldId id="269" r:id="rId58"/>
    <p:sldId id="259" r:id="rId59"/>
    <p:sldId id="263" r:id="rId60"/>
    <p:sldId id="279" r:id="rId61"/>
    <p:sldId id="258" r:id="rId62"/>
    <p:sldId id="265" r:id="rId63"/>
    <p:sldId id="266" r:id="rId64"/>
    <p:sldId id="370" r:id="rId65"/>
    <p:sldId id="275" r:id="rId66"/>
    <p:sldId id="276" r:id="rId67"/>
    <p:sldId id="277" r:id="rId68"/>
    <p:sldId id="278" r:id="rId69"/>
    <p:sldId id="313" r:id="rId70"/>
    <p:sldId id="267" r:id="rId71"/>
    <p:sldId id="268" r:id="rId72"/>
    <p:sldId id="333" r:id="rId73"/>
    <p:sldId id="334" r:id="rId74"/>
    <p:sldId id="281" r:id="rId75"/>
    <p:sldId id="297" r:id="rId76"/>
    <p:sldId id="298" r:id="rId77"/>
    <p:sldId id="290" r:id="rId78"/>
    <p:sldId id="291" r:id="rId79"/>
    <p:sldId id="292" r:id="rId80"/>
    <p:sldId id="293" r:id="rId81"/>
    <p:sldId id="301" r:id="rId82"/>
    <p:sldId id="287" r:id="rId83"/>
    <p:sldId id="270" r:id="rId84"/>
    <p:sldId id="326" r:id="rId85"/>
    <p:sldId id="327" r:id="rId86"/>
    <p:sldId id="328" r:id="rId87"/>
    <p:sldId id="272" r:id="rId88"/>
    <p:sldId id="335" r:id="rId89"/>
    <p:sldId id="271" r:id="rId90"/>
    <p:sldId id="273" r:id="rId91"/>
    <p:sldId id="314" r:id="rId92"/>
    <p:sldId id="315" r:id="rId93"/>
    <p:sldId id="262" r:id="rId94"/>
    <p:sldId id="338" r:id="rId95"/>
    <p:sldId id="260" r:id="rId96"/>
    <p:sldId id="360" r:id="rId97"/>
    <p:sldId id="409" r:id="rId98"/>
    <p:sldId id="399" r:id="rId99"/>
    <p:sldId id="397" r:id="rId100"/>
    <p:sldId id="321" r:id="rId101"/>
    <p:sldId id="393" r:id="rId102"/>
    <p:sldId id="394" r:id="rId103"/>
    <p:sldId id="294" r:id="rId104"/>
    <p:sldId id="295" r:id="rId105"/>
    <p:sldId id="339" r:id="rId106"/>
    <p:sldId id="340" r:id="rId107"/>
    <p:sldId id="296" r:id="rId108"/>
    <p:sldId id="408" r:id="rId109"/>
    <p:sldId id="317" r:id="rId110"/>
    <p:sldId id="400" r:id="rId111"/>
    <p:sldId id="404" r:id="rId112"/>
    <p:sldId id="403" r:id="rId113"/>
    <p:sldId id="330" r:id="rId114"/>
    <p:sldId id="389" r:id="rId115"/>
    <p:sldId id="391" r:id="rId116"/>
    <p:sldId id="390" r:id="rId117"/>
    <p:sldId id="331" r:id="rId118"/>
    <p:sldId id="332" r:id="rId119"/>
    <p:sldId id="398" r:id="rId120"/>
    <p:sldId id="364" r:id="rId121"/>
    <p:sldId id="410" r:id="rId122"/>
    <p:sldId id="411" r:id="rId123"/>
    <p:sldId id="412" r:id="rId124"/>
    <p:sldId id="413" r:id="rId125"/>
  </p:sldIdLst>
  <p:sldSz cx="9144000" cy="6858000" type="screen4x3"/>
  <p:notesSz cx="6858000" cy="9144000"/>
  <p:defaultTextStyle>
    <a:defPPr>
      <a:defRPr lang="en-US"/>
    </a:defPPr>
    <a:lvl1pPr algn="l" rtl="0" fontAlgn="base">
      <a:spcBef>
        <a:spcPct val="0"/>
      </a:spcBef>
      <a:spcAft>
        <a:spcPct val="0"/>
      </a:spcAft>
      <a:defRPr sz="2200" kern="1200">
        <a:solidFill>
          <a:schemeClr val="tx1"/>
        </a:solidFill>
        <a:effectLst>
          <a:outerShdw blurRad="38100" dist="38100" dir="2700000" algn="tl">
            <a:srgbClr val="000000">
              <a:alpha val="43137"/>
            </a:srgbClr>
          </a:outerShdw>
        </a:effectLst>
        <a:latin typeface="Arial" charset="0"/>
        <a:ea typeface="+mn-ea"/>
        <a:cs typeface="+mn-cs"/>
      </a:defRPr>
    </a:lvl1pPr>
    <a:lvl2pPr marL="411163" indent="46038" algn="l" rtl="0" fontAlgn="base">
      <a:spcBef>
        <a:spcPct val="0"/>
      </a:spcBef>
      <a:spcAft>
        <a:spcPct val="0"/>
      </a:spcAft>
      <a:defRPr sz="2200" kern="1200">
        <a:solidFill>
          <a:schemeClr val="tx1"/>
        </a:solidFill>
        <a:effectLst>
          <a:outerShdw blurRad="38100" dist="38100" dir="2700000" algn="tl">
            <a:srgbClr val="000000">
              <a:alpha val="43137"/>
            </a:srgbClr>
          </a:outerShdw>
        </a:effectLst>
        <a:latin typeface="Arial" charset="0"/>
        <a:ea typeface="+mn-ea"/>
        <a:cs typeface="+mn-cs"/>
      </a:defRPr>
    </a:lvl2pPr>
    <a:lvl3pPr marL="823913" indent="90488" algn="l" rtl="0" fontAlgn="base">
      <a:spcBef>
        <a:spcPct val="0"/>
      </a:spcBef>
      <a:spcAft>
        <a:spcPct val="0"/>
      </a:spcAft>
      <a:defRPr sz="2200" kern="1200">
        <a:solidFill>
          <a:schemeClr val="tx1"/>
        </a:solidFill>
        <a:effectLst>
          <a:outerShdw blurRad="38100" dist="38100" dir="2700000" algn="tl">
            <a:srgbClr val="000000">
              <a:alpha val="43137"/>
            </a:srgbClr>
          </a:outerShdw>
        </a:effectLst>
        <a:latin typeface="Arial" charset="0"/>
        <a:ea typeface="+mn-ea"/>
        <a:cs typeface="+mn-cs"/>
      </a:defRPr>
    </a:lvl3pPr>
    <a:lvl4pPr marL="1236663" indent="134938" algn="l" rtl="0" fontAlgn="base">
      <a:spcBef>
        <a:spcPct val="0"/>
      </a:spcBef>
      <a:spcAft>
        <a:spcPct val="0"/>
      </a:spcAft>
      <a:defRPr sz="2200" kern="1200">
        <a:solidFill>
          <a:schemeClr val="tx1"/>
        </a:solidFill>
        <a:effectLst>
          <a:outerShdw blurRad="38100" dist="38100" dir="2700000" algn="tl">
            <a:srgbClr val="000000">
              <a:alpha val="43137"/>
            </a:srgbClr>
          </a:outerShdw>
        </a:effectLst>
        <a:latin typeface="Arial" charset="0"/>
        <a:ea typeface="+mn-ea"/>
        <a:cs typeface="+mn-cs"/>
      </a:defRPr>
    </a:lvl4pPr>
    <a:lvl5pPr marL="1649413" indent="179388" algn="l" rtl="0" fontAlgn="base">
      <a:spcBef>
        <a:spcPct val="0"/>
      </a:spcBef>
      <a:spcAft>
        <a:spcPct val="0"/>
      </a:spcAft>
      <a:defRPr sz="2200" kern="1200">
        <a:solidFill>
          <a:schemeClr val="tx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2200" kern="1200">
        <a:solidFill>
          <a:schemeClr val="tx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2200" kern="1200">
        <a:solidFill>
          <a:schemeClr val="tx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2200" kern="1200">
        <a:solidFill>
          <a:schemeClr val="tx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2200" kern="1200">
        <a:solidFill>
          <a:schemeClr val="tx1"/>
        </a:solidFill>
        <a:effectLst>
          <a:outerShdw blurRad="38100" dist="38100" dir="2700000" algn="tl">
            <a:srgbClr val="000000">
              <a:alpha val="43137"/>
            </a:srgbClr>
          </a:outerShdw>
        </a:effectLst>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366CC"/>
    <a:srgbClr val="336699"/>
    <a:srgbClr val="006699"/>
    <a:srgbClr val="3399FF"/>
    <a:srgbClr val="33CCFF"/>
    <a:srgbClr val="003366"/>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7518" autoAdjust="0"/>
    <p:restoredTop sz="90724" autoAdjust="0"/>
  </p:normalViewPr>
  <p:slideViewPr>
    <p:cSldViewPr>
      <p:cViewPr varScale="1">
        <p:scale>
          <a:sx n="72" d="100"/>
          <a:sy n="72" d="100"/>
        </p:scale>
        <p:origin x="1842" y="8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slide" Target="slides/slide99.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13" Type="http://schemas.openxmlformats.org/officeDocument/2006/relationships/slide" Target="slides/slide100.xml"/><Relationship Id="rId118" Type="http://schemas.openxmlformats.org/officeDocument/2006/relationships/slide" Target="slides/slide105.xml"/><Relationship Id="rId12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103" Type="http://schemas.openxmlformats.org/officeDocument/2006/relationships/slide" Target="slides/slide90.xml"/><Relationship Id="rId108" Type="http://schemas.openxmlformats.org/officeDocument/2006/relationships/slide" Target="slides/slide95.xml"/><Relationship Id="rId116" Type="http://schemas.openxmlformats.org/officeDocument/2006/relationships/slide" Target="slides/slide103.xml"/><Relationship Id="rId124" Type="http://schemas.openxmlformats.org/officeDocument/2006/relationships/slide" Target="slides/slide111.xml"/><Relationship Id="rId129"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slide" Target="slides/slide83.xml"/><Relationship Id="rId111" Type="http://schemas.openxmlformats.org/officeDocument/2006/relationships/slide" Target="slides/slide9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slide" Target="slides/slide93.xml"/><Relationship Id="rId114" Type="http://schemas.openxmlformats.org/officeDocument/2006/relationships/slide" Target="slides/slide101.xml"/><Relationship Id="rId119" Type="http://schemas.openxmlformats.org/officeDocument/2006/relationships/slide" Target="slides/slide106.xml"/><Relationship Id="rId12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3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61" Type="http://schemas.openxmlformats.org/officeDocument/2006/relationships/slide" Target="slides/slide48.xml"/><Relationship Id="rId82" Type="http://schemas.openxmlformats.org/officeDocument/2006/relationships/slide" Target="slides/slide6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solidFill>
                  <a:srgbClr val="FFFFFF"/>
                </a:solidFill>
              </a:rPr>
              <a:t>Percentage retained Kg or Grade 1</a:t>
            </a:r>
          </a:p>
        </c:rich>
      </c:tx>
      <c:overlay val="0"/>
    </c:title>
    <c:autoTitleDeleted val="0"/>
    <c:plotArea>
      <c:layout>
        <c:manualLayout>
          <c:layoutTarget val="inner"/>
          <c:xMode val="edge"/>
          <c:yMode val="edge"/>
          <c:x val="8.803133202099761E-2"/>
          <c:y val="9.9796998031496525E-2"/>
          <c:w val="0.88905200131233486"/>
          <c:h val="0.77835925196850575"/>
        </c:manualLayout>
      </c:layout>
      <c:barChart>
        <c:barDir val="col"/>
        <c:grouping val="clustered"/>
        <c:varyColors val="0"/>
        <c:ser>
          <c:idx val="0"/>
          <c:order val="0"/>
          <c:tx>
            <c:strRef>
              <c:f>Sheet1!$B$1</c:f>
              <c:strCache>
                <c:ptCount val="1"/>
                <c:pt idx="0">
                  <c:v>Percentage retained Kg or Grade 1</c:v>
                </c:pt>
              </c:strCache>
            </c:strRef>
          </c:tx>
          <c:spPr>
            <a:solidFill>
              <a:srgbClr val="FFFFFF"/>
            </a:solidFill>
            <a:scene3d>
              <a:camera prst="orthographicFront"/>
              <a:lightRig rig="threePt" dir="t"/>
            </a:scene3d>
            <a:sp3d prstMaterial="dkEdge">
              <a:bevelT w="158750" h="69850" prst="angle"/>
            </a:sp3d>
          </c:spPr>
          <c:invertIfNegative val="0"/>
          <c:dPt>
            <c:idx val="0"/>
            <c:invertIfNegative val="0"/>
            <c:bubble3D val="0"/>
            <c:extLst>
              <c:ext xmlns:c16="http://schemas.microsoft.com/office/drawing/2014/chart" uri="{C3380CC4-5D6E-409C-BE32-E72D297353CC}">
                <c16:uniqueId val="{00000000-6031-45FE-93AF-270E87CEE6EA}"/>
              </c:ext>
            </c:extLst>
          </c:dPt>
          <c:dPt>
            <c:idx val="1"/>
            <c:invertIfNegative val="0"/>
            <c:bubble3D val="0"/>
            <c:extLst>
              <c:ext xmlns:c16="http://schemas.microsoft.com/office/drawing/2014/chart" uri="{C3380CC4-5D6E-409C-BE32-E72D297353CC}">
                <c16:uniqueId val="{00000001-6031-45FE-93AF-270E87CEE6EA}"/>
              </c:ext>
            </c:extLst>
          </c:dPt>
          <c:dPt>
            <c:idx val="2"/>
            <c:invertIfNegative val="0"/>
            <c:bubble3D val="0"/>
            <c:extLst>
              <c:ext xmlns:c16="http://schemas.microsoft.com/office/drawing/2014/chart" uri="{C3380CC4-5D6E-409C-BE32-E72D297353CC}">
                <c16:uniqueId val="{00000002-6031-45FE-93AF-270E87CEE6EA}"/>
              </c:ext>
            </c:extLst>
          </c:dPt>
          <c:dPt>
            <c:idx val="3"/>
            <c:invertIfNegative val="0"/>
            <c:bubble3D val="0"/>
            <c:extLst>
              <c:ext xmlns:c16="http://schemas.microsoft.com/office/drawing/2014/chart" uri="{C3380CC4-5D6E-409C-BE32-E72D297353CC}">
                <c16:uniqueId val="{00000003-6031-45FE-93AF-270E87CEE6EA}"/>
              </c:ext>
            </c:extLst>
          </c:dPt>
          <c:cat>
            <c:strRef>
              <c:f>Sheet1!$A$2:$A$5</c:f>
              <c:strCache>
                <c:ptCount val="4"/>
                <c:pt idx="0">
                  <c:v>NTC</c:v>
                </c:pt>
                <c:pt idx="1">
                  <c:v>RCS</c:v>
                </c:pt>
                <c:pt idx="2">
                  <c:v>EP</c:v>
                </c:pt>
                <c:pt idx="3">
                  <c:v>NOW!</c:v>
                </c:pt>
              </c:strCache>
            </c:strRef>
          </c:cat>
          <c:val>
            <c:numRef>
              <c:f>Sheet1!$B$2:$B$5</c:f>
              <c:numCache>
                <c:formatCode>0.0%</c:formatCode>
                <c:ptCount val="4"/>
                <c:pt idx="0">
                  <c:v>0.40700000000000008</c:v>
                </c:pt>
                <c:pt idx="1">
                  <c:v>0.3100000000000005</c:v>
                </c:pt>
                <c:pt idx="2">
                  <c:v>0.255</c:v>
                </c:pt>
                <c:pt idx="3">
                  <c:v>8.6000000000000021E-2</c:v>
                </c:pt>
              </c:numCache>
            </c:numRef>
          </c:val>
          <c:extLst>
            <c:ext xmlns:c16="http://schemas.microsoft.com/office/drawing/2014/chart" uri="{C3380CC4-5D6E-409C-BE32-E72D297353CC}">
              <c16:uniqueId val="{00000004-6031-45FE-93AF-270E87CEE6EA}"/>
            </c:ext>
          </c:extLst>
        </c:ser>
        <c:dLbls>
          <c:showLegendKey val="0"/>
          <c:showVal val="0"/>
          <c:showCatName val="0"/>
          <c:showSerName val="0"/>
          <c:showPercent val="0"/>
          <c:showBubbleSize val="0"/>
        </c:dLbls>
        <c:gapWidth val="150"/>
        <c:axId val="105862272"/>
        <c:axId val="105863808"/>
      </c:barChart>
      <c:catAx>
        <c:axId val="105862272"/>
        <c:scaling>
          <c:orientation val="minMax"/>
        </c:scaling>
        <c:delete val="0"/>
        <c:axPos val="b"/>
        <c:numFmt formatCode="General" sourceLinked="0"/>
        <c:majorTickMark val="out"/>
        <c:minorTickMark val="none"/>
        <c:tickLblPos val="nextTo"/>
        <c:txPr>
          <a:bodyPr/>
          <a:lstStyle/>
          <a:p>
            <a:pPr>
              <a:defRPr>
                <a:solidFill>
                  <a:srgbClr val="FFFFFF"/>
                </a:solidFill>
              </a:defRPr>
            </a:pPr>
            <a:endParaRPr lang="en-US"/>
          </a:p>
        </c:txPr>
        <c:crossAx val="105863808"/>
        <c:crosses val="autoZero"/>
        <c:auto val="1"/>
        <c:lblAlgn val="ctr"/>
        <c:lblOffset val="100"/>
        <c:noMultiLvlLbl val="0"/>
      </c:catAx>
      <c:valAx>
        <c:axId val="105863808"/>
        <c:scaling>
          <c:orientation val="minMax"/>
        </c:scaling>
        <c:delete val="0"/>
        <c:axPos val="l"/>
        <c:majorGridlines/>
        <c:numFmt formatCode="0%" sourceLinked="0"/>
        <c:majorTickMark val="out"/>
        <c:minorTickMark val="none"/>
        <c:tickLblPos val="nextTo"/>
        <c:spPr>
          <a:solidFill>
            <a:srgbClr val="000000"/>
          </a:solidFill>
        </c:spPr>
        <c:txPr>
          <a:bodyPr/>
          <a:lstStyle/>
          <a:p>
            <a:pPr>
              <a:defRPr>
                <a:solidFill>
                  <a:srgbClr val="FFFFFF"/>
                </a:solidFill>
              </a:defRPr>
            </a:pPr>
            <a:endParaRPr lang="en-US"/>
          </a:p>
        </c:txPr>
        <c:crossAx val="105862272"/>
        <c:crosses val="autoZero"/>
        <c:crossBetween val="between"/>
        <c:majorUnit val="5.0000000000000024E-2"/>
      </c:valAx>
    </c:plotArea>
    <c:plotVisOnly val="1"/>
    <c:dispBlanksAs val="gap"/>
    <c:showDLblsOverMax val="0"/>
  </c:chart>
  <c:spPr>
    <a:no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100" dirty="0">
                <a:solidFill>
                  <a:srgbClr val="FFFFFF"/>
                </a:solidFill>
              </a:rPr>
              <a:t>Percentage promoted Kg or Grade 1</a:t>
            </a:r>
          </a:p>
        </c:rich>
      </c:tx>
      <c:layout>
        <c:manualLayout>
          <c:xMode val="edge"/>
          <c:yMode val="edge"/>
          <c:x val="0.14936450131233597"/>
          <c:y val="1.8749999999999999E-2"/>
        </c:manualLayout>
      </c:layout>
      <c:overlay val="0"/>
    </c:title>
    <c:autoTitleDeleted val="0"/>
    <c:plotArea>
      <c:layout>
        <c:manualLayout>
          <c:layoutTarget val="inner"/>
          <c:xMode val="edge"/>
          <c:yMode val="edge"/>
          <c:x val="8.803133202099761E-2"/>
          <c:y val="9.9796998031496525E-2"/>
          <c:w val="0.88905200131233486"/>
          <c:h val="0.77835925196850575"/>
        </c:manualLayout>
      </c:layout>
      <c:barChart>
        <c:barDir val="col"/>
        <c:grouping val="clustered"/>
        <c:varyColors val="0"/>
        <c:ser>
          <c:idx val="0"/>
          <c:order val="0"/>
          <c:tx>
            <c:strRef>
              <c:f>Sheet1!$B$1</c:f>
              <c:strCache>
                <c:ptCount val="1"/>
                <c:pt idx="0">
                  <c:v>Percentage retained Kg or Grade 1</c:v>
                </c:pt>
              </c:strCache>
            </c:strRef>
          </c:tx>
          <c:spPr>
            <a:solidFill>
              <a:srgbClr val="FFFFFF"/>
            </a:solidFill>
            <a:scene3d>
              <a:camera prst="orthographicFront"/>
              <a:lightRig rig="threePt" dir="t"/>
            </a:scene3d>
            <a:sp3d prstMaterial="dkEdge">
              <a:bevelT w="158750" h="69850" prst="angle"/>
            </a:sp3d>
          </c:spPr>
          <c:invertIfNegative val="0"/>
          <c:dPt>
            <c:idx val="0"/>
            <c:invertIfNegative val="0"/>
            <c:bubble3D val="0"/>
            <c:extLst>
              <c:ext xmlns:c16="http://schemas.microsoft.com/office/drawing/2014/chart" uri="{C3380CC4-5D6E-409C-BE32-E72D297353CC}">
                <c16:uniqueId val="{00000000-8759-4689-B73E-B4B6B4ADC1B3}"/>
              </c:ext>
            </c:extLst>
          </c:dPt>
          <c:dPt>
            <c:idx val="1"/>
            <c:invertIfNegative val="0"/>
            <c:bubble3D val="0"/>
            <c:extLst>
              <c:ext xmlns:c16="http://schemas.microsoft.com/office/drawing/2014/chart" uri="{C3380CC4-5D6E-409C-BE32-E72D297353CC}">
                <c16:uniqueId val="{00000001-8759-4689-B73E-B4B6B4ADC1B3}"/>
              </c:ext>
            </c:extLst>
          </c:dPt>
          <c:dPt>
            <c:idx val="2"/>
            <c:invertIfNegative val="0"/>
            <c:bubble3D val="0"/>
            <c:extLst>
              <c:ext xmlns:c16="http://schemas.microsoft.com/office/drawing/2014/chart" uri="{C3380CC4-5D6E-409C-BE32-E72D297353CC}">
                <c16:uniqueId val="{00000002-8759-4689-B73E-B4B6B4ADC1B3}"/>
              </c:ext>
            </c:extLst>
          </c:dPt>
          <c:dPt>
            <c:idx val="3"/>
            <c:invertIfNegative val="0"/>
            <c:bubble3D val="0"/>
            <c:extLst>
              <c:ext xmlns:c16="http://schemas.microsoft.com/office/drawing/2014/chart" uri="{C3380CC4-5D6E-409C-BE32-E72D297353CC}">
                <c16:uniqueId val="{00000003-8759-4689-B73E-B4B6B4ADC1B3}"/>
              </c:ext>
            </c:extLst>
          </c:dPt>
          <c:cat>
            <c:strRef>
              <c:f>Sheet1!$A$2:$A$5</c:f>
              <c:strCache>
                <c:ptCount val="4"/>
                <c:pt idx="0">
                  <c:v>NTC</c:v>
                </c:pt>
                <c:pt idx="1">
                  <c:v>RCS</c:v>
                </c:pt>
                <c:pt idx="2">
                  <c:v>EP</c:v>
                </c:pt>
                <c:pt idx="3">
                  <c:v>NOW!</c:v>
                </c:pt>
              </c:strCache>
            </c:strRef>
          </c:cat>
          <c:val>
            <c:numRef>
              <c:f>Sheet1!$B$2:$B$5</c:f>
              <c:numCache>
                <c:formatCode>0.0%</c:formatCode>
                <c:ptCount val="4"/>
                <c:pt idx="0">
                  <c:v>0.59299999999999997</c:v>
                </c:pt>
                <c:pt idx="1">
                  <c:v>0.69000000000000017</c:v>
                </c:pt>
                <c:pt idx="2">
                  <c:v>0.74500000000000022</c:v>
                </c:pt>
                <c:pt idx="3">
                  <c:v>0.91400000000000003</c:v>
                </c:pt>
              </c:numCache>
            </c:numRef>
          </c:val>
          <c:extLst>
            <c:ext xmlns:c16="http://schemas.microsoft.com/office/drawing/2014/chart" uri="{C3380CC4-5D6E-409C-BE32-E72D297353CC}">
              <c16:uniqueId val="{00000004-8759-4689-B73E-B4B6B4ADC1B3}"/>
            </c:ext>
          </c:extLst>
        </c:ser>
        <c:dLbls>
          <c:showLegendKey val="0"/>
          <c:showVal val="0"/>
          <c:showCatName val="0"/>
          <c:showSerName val="0"/>
          <c:showPercent val="0"/>
          <c:showBubbleSize val="0"/>
        </c:dLbls>
        <c:gapWidth val="150"/>
        <c:axId val="107099648"/>
        <c:axId val="107101184"/>
      </c:barChart>
      <c:catAx>
        <c:axId val="107099648"/>
        <c:scaling>
          <c:orientation val="minMax"/>
        </c:scaling>
        <c:delete val="0"/>
        <c:axPos val="b"/>
        <c:numFmt formatCode="General" sourceLinked="0"/>
        <c:majorTickMark val="out"/>
        <c:minorTickMark val="none"/>
        <c:tickLblPos val="nextTo"/>
        <c:txPr>
          <a:bodyPr/>
          <a:lstStyle/>
          <a:p>
            <a:pPr>
              <a:defRPr>
                <a:solidFill>
                  <a:srgbClr val="FFFFFF"/>
                </a:solidFill>
              </a:defRPr>
            </a:pPr>
            <a:endParaRPr lang="en-US"/>
          </a:p>
        </c:txPr>
        <c:crossAx val="107101184"/>
        <c:crosses val="autoZero"/>
        <c:auto val="1"/>
        <c:lblAlgn val="ctr"/>
        <c:lblOffset val="100"/>
        <c:noMultiLvlLbl val="0"/>
      </c:catAx>
      <c:valAx>
        <c:axId val="107101184"/>
        <c:scaling>
          <c:orientation val="minMax"/>
        </c:scaling>
        <c:delete val="0"/>
        <c:axPos val="l"/>
        <c:majorGridlines/>
        <c:numFmt formatCode="0%" sourceLinked="0"/>
        <c:majorTickMark val="out"/>
        <c:minorTickMark val="none"/>
        <c:tickLblPos val="nextTo"/>
        <c:spPr>
          <a:solidFill>
            <a:schemeClr val="tx1"/>
          </a:solidFill>
        </c:spPr>
        <c:txPr>
          <a:bodyPr/>
          <a:lstStyle/>
          <a:p>
            <a:pPr>
              <a:defRPr>
                <a:solidFill>
                  <a:srgbClr val="FFFFFF"/>
                </a:solidFill>
              </a:defRPr>
            </a:pPr>
            <a:endParaRPr lang="en-US"/>
          </a:p>
        </c:txPr>
        <c:crossAx val="107099648"/>
        <c:crosses val="autoZero"/>
        <c:crossBetween val="between"/>
        <c:majorUnit val="0.1"/>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25"/>
      <c:rotY val="30"/>
      <c:rAngAx val="0"/>
      <c:perspective val="0"/>
    </c:view3D>
    <c:floor>
      <c:thickness val="0"/>
    </c:floor>
    <c:sideWall>
      <c:thickness val="0"/>
      <c:spPr>
        <a:scene3d>
          <a:camera prst="orthographicFront"/>
          <a:lightRig rig="threePt" dir="t"/>
        </a:scene3d>
        <a:sp3d>
          <a:bevelT prst="angle"/>
        </a:sp3d>
      </c:spPr>
    </c:sideWall>
    <c:backWall>
      <c:thickness val="0"/>
      <c:spPr>
        <a:scene3d>
          <a:camera prst="orthographicFront"/>
          <a:lightRig rig="threePt" dir="t"/>
        </a:scene3d>
        <a:sp3d>
          <a:bevelT prst="angle"/>
        </a:sp3d>
      </c:spPr>
    </c:backWall>
    <c:plotArea>
      <c:layout>
        <c:manualLayout>
          <c:layoutTarget val="inner"/>
          <c:xMode val="edge"/>
          <c:yMode val="edge"/>
          <c:x val="6.0250049948814693E-2"/>
          <c:y val="3.1105975625706762E-2"/>
          <c:w val="0.92617506620251755"/>
          <c:h val="0.87086701560793711"/>
        </c:manualLayout>
      </c:layout>
      <c:bar3DChart>
        <c:barDir val="col"/>
        <c:grouping val="clustered"/>
        <c:varyColors val="0"/>
        <c:ser>
          <c:idx val="0"/>
          <c:order val="0"/>
          <c:tx>
            <c:strRef>
              <c:f>Sheet1!$B$1</c:f>
              <c:strCache>
                <c:ptCount val="1"/>
                <c:pt idx="0">
                  <c:v>NTC</c:v>
                </c:pt>
              </c:strCache>
            </c:strRef>
          </c:tx>
          <c:spPr>
            <a:solidFill>
              <a:srgbClr val="FFCC66"/>
            </a:solidFill>
            <a:scene3d>
              <a:camera prst="orthographicFront"/>
              <a:lightRig rig="threePt" dir="t"/>
            </a:scene3d>
            <a:sp3d>
              <a:bevelT prst="angle"/>
            </a:sp3d>
          </c:spPr>
          <c:invertIfNegative val="0"/>
          <c:cat>
            <c:strRef>
              <c:f>Sheet1!$A$2:$A$4</c:f>
              <c:strCache>
                <c:ptCount val="3"/>
                <c:pt idx="0">
                  <c:v>Word Attack</c:v>
                </c:pt>
                <c:pt idx="1">
                  <c:v>Word I.D.</c:v>
                </c:pt>
                <c:pt idx="2">
                  <c:v>Passage Comprehension</c:v>
                </c:pt>
              </c:strCache>
            </c:strRef>
          </c:cat>
          <c:val>
            <c:numRef>
              <c:f>Sheet1!$B$2:$B$4</c:f>
              <c:numCache>
                <c:formatCode>General</c:formatCode>
                <c:ptCount val="3"/>
                <c:pt idx="0">
                  <c:v>53</c:v>
                </c:pt>
                <c:pt idx="1">
                  <c:v>53</c:v>
                </c:pt>
                <c:pt idx="2">
                  <c:v>56</c:v>
                </c:pt>
              </c:numCache>
            </c:numRef>
          </c:val>
          <c:extLst>
            <c:ext xmlns:c16="http://schemas.microsoft.com/office/drawing/2014/chart" uri="{C3380CC4-5D6E-409C-BE32-E72D297353CC}">
              <c16:uniqueId val="{00000000-8241-4DC3-BF8C-F80FA1C93311}"/>
            </c:ext>
          </c:extLst>
        </c:ser>
        <c:ser>
          <c:idx val="1"/>
          <c:order val="1"/>
          <c:tx>
            <c:strRef>
              <c:f>Sheet1!$C$1</c:f>
              <c:strCache>
                <c:ptCount val="1"/>
                <c:pt idx="0">
                  <c:v>RCS</c:v>
                </c:pt>
              </c:strCache>
            </c:strRef>
          </c:tx>
          <c:spPr>
            <a:solidFill>
              <a:srgbClr val="800000"/>
            </a:solidFill>
            <a:scene3d>
              <a:camera prst="orthographicFront"/>
              <a:lightRig rig="threePt" dir="t"/>
            </a:scene3d>
            <a:sp3d>
              <a:bevelT prst="angle"/>
            </a:sp3d>
          </c:spPr>
          <c:invertIfNegative val="0"/>
          <c:cat>
            <c:strRef>
              <c:f>Sheet1!$A$2:$A$4</c:f>
              <c:strCache>
                <c:ptCount val="3"/>
                <c:pt idx="0">
                  <c:v>Word Attack</c:v>
                </c:pt>
                <c:pt idx="1">
                  <c:v>Word I.D.</c:v>
                </c:pt>
                <c:pt idx="2">
                  <c:v>Passage Comprehension</c:v>
                </c:pt>
              </c:strCache>
            </c:strRef>
          </c:cat>
          <c:val>
            <c:numRef>
              <c:f>Sheet1!$C$2:$C$4</c:f>
              <c:numCache>
                <c:formatCode>General</c:formatCode>
                <c:ptCount val="3"/>
                <c:pt idx="0">
                  <c:v>44</c:v>
                </c:pt>
                <c:pt idx="1">
                  <c:v>31</c:v>
                </c:pt>
                <c:pt idx="2">
                  <c:v>56</c:v>
                </c:pt>
              </c:numCache>
            </c:numRef>
          </c:val>
          <c:extLst>
            <c:ext xmlns:c16="http://schemas.microsoft.com/office/drawing/2014/chart" uri="{C3380CC4-5D6E-409C-BE32-E72D297353CC}">
              <c16:uniqueId val="{00000001-8241-4DC3-BF8C-F80FA1C93311}"/>
            </c:ext>
          </c:extLst>
        </c:ser>
        <c:ser>
          <c:idx val="2"/>
          <c:order val="2"/>
          <c:tx>
            <c:strRef>
              <c:f>Sheet1!$D$1</c:f>
              <c:strCache>
                <c:ptCount val="1"/>
                <c:pt idx="0">
                  <c:v>EP</c:v>
                </c:pt>
              </c:strCache>
            </c:strRef>
          </c:tx>
          <c:spPr>
            <a:solidFill>
              <a:srgbClr val="FFFFCC"/>
            </a:solidFill>
            <a:scene3d>
              <a:camera prst="orthographicFront"/>
              <a:lightRig rig="threePt" dir="t"/>
            </a:scene3d>
            <a:sp3d>
              <a:bevelT prst="angle"/>
            </a:sp3d>
          </c:spPr>
          <c:invertIfNegative val="0"/>
          <c:cat>
            <c:strRef>
              <c:f>Sheet1!$A$2:$A$4</c:f>
              <c:strCache>
                <c:ptCount val="3"/>
                <c:pt idx="0">
                  <c:v>Word Attack</c:v>
                </c:pt>
                <c:pt idx="1">
                  <c:v>Word I.D.</c:v>
                </c:pt>
                <c:pt idx="2">
                  <c:v>Passage Comprehension</c:v>
                </c:pt>
              </c:strCache>
            </c:strRef>
          </c:cat>
          <c:val>
            <c:numRef>
              <c:f>Sheet1!$D$2:$D$4</c:f>
              <c:numCache>
                <c:formatCode>General</c:formatCode>
                <c:ptCount val="3"/>
                <c:pt idx="0">
                  <c:v>47</c:v>
                </c:pt>
                <c:pt idx="1">
                  <c:v>28</c:v>
                </c:pt>
                <c:pt idx="2">
                  <c:v>47</c:v>
                </c:pt>
              </c:numCache>
            </c:numRef>
          </c:val>
          <c:extLst>
            <c:ext xmlns:c16="http://schemas.microsoft.com/office/drawing/2014/chart" uri="{C3380CC4-5D6E-409C-BE32-E72D297353CC}">
              <c16:uniqueId val="{00000002-8241-4DC3-BF8C-F80FA1C93311}"/>
            </c:ext>
          </c:extLst>
        </c:ser>
        <c:ser>
          <c:idx val="3"/>
          <c:order val="3"/>
          <c:tx>
            <c:strRef>
              <c:f>Sheet1!$E$1</c:f>
              <c:strCache>
                <c:ptCount val="1"/>
                <c:pt idx="0">
                  <c:v>PASP</c:v>
                </c:pt>
              </c:strCache>
            </c:strRef>
          </c:tx>
          <c:spPr>
            <a:solidFill>
              <a:srgbClr val="92D050"/>
            </a:solidFill>
            <a:effectLst>
              <a:innerShdw blurRad="63500" dist="50800" dir="18900000">
                <a:prstClr val="black">
                  <a:alpha val="50000"/>
                </a:prstClr>
              </a:innerShdw>
            </a:effectLst>
            <a:scene3d>
              <a:camera prst="orthographicFront"/>
              <a:lightRig rig="threePt" dir="t"/>
            </a:scene3d>
            <a:sp3d>
              <a:bevelT/>
            </a:sp3d>
          </c:spPr>
          <c:invertIfNegative val="0"/>
          <c:cat>
            <c:strRef>
              <c:f>Sheet1!$A$2:$A$4</c:f>
              <c:strCache>
                <c:ptCount val="3"/>
                <c:pt idx="0">
                  <c:v>Word Attack</c:v>
                </c:pt>
                <c:pt idx="1">
                  <c:v>Word I.D.</c:v>
                </c:pt>
                <c:pt idx="2">
                  <c:v>Passage Comprehension</c:v>
                </c:pt>
              </c:strCache>
            </c:strRef>
          </c:cat>
          <c:val>
            <c:numRef>
              <c:f>Sheet1!$E$2:$E$4</c:f>
              <c:numCache>
                <c:formatCode>General</c:formatCode>
                <c:ptCount val="3"/>
                <c:pt idx="0">
                  <c:v>24</c:v>
                </c:pt>
                <c:pt idx="1">
                  <c:v>21</c:v>
                </c:pt>
                <c:pt idx="2">
                  <c:v>36</c:v>
                </c:pt>
              </c:numCache>
            </c:numRef>
          </c:val>
          <c:extLst>
            <c:ext xmlns:c16="http://schemas.microsoft.com/office/drawing/2014/chart" uri="{C3380CC4-5D6E-409C-BE32-E72D297353CC}">
              <c16:uniqueId val="{00000003-8241-4DC3-BF8C-F80FA1C93311}"/>
            </c:ext>
          </c:extLst>
        </c:ser>
        <c:dLbls>
          <c:showLegendKey val="0"/>
          <c:showVal val="0"/>
          <c:showCatName val="0"/>
          <c:showSerName val="0"/>
          <c:showPercent val="0"/>
          <c:showBubbleSize val="0"/>
        </c:dLbls>
        <c:gapWidth val="150"/>
        <c:shape val="box"/>
        <c:axId val="107196416"/>
        <c:axId val="107197952"/>
        <c:axId val="0"/>
      </c:bar3DChart>
      <c:catAx>
        <c:axId val="107196416"/>
        <c:scaling>
          <c:orientation val="minMax"/>
        </c:scaling>
        <c:delete val="0"/>
        <c:axPos val="b"/>
        <c:numFmt formatCode="General" sourceLinked="1"/>
        <c:majorTickMark val="out"/>
        <c:minorTickMark val="none"/>
        <c:tickLblPos val="nextTo"/>
        <c:txPr>
          <a:bodyPr rot="0" vert="horz"/>
          <a:lstStyle/>
          <a:p>
            <a:pPr>
              <a:defRPr sz="1600"/>
            </a:pPr>
            <a:endParaRPr lang="en-US"/>
          </a:p>
        </c:txPr>
        <c:crossAx val="107197952"/>
        <c:crosses val="autoZero"/>
        <c:auto val="1"/>
        <c:lblAlgn val="ctr"/>
        <c:lblOffset val="100"/>
        <c:noMultiLvlLbl val="0"/>
      </c:catAx>
      <c:valAx>
        <c:axId val="107197952"/>
        <c:scaling>
          <c:orientation val="minMax"/>
          <c:max val="60"/>
          <c:min val="0"/>
        </c:scaling>
        <c:delete val="0"/>
        <c:axPos val="l"/>
        <c:majorGridlines>
          <c:spPr>
            <a:ln>
              <a:noFill/>
            </a:ln>
          </c:spPr>
        </c:majorGridlines>
        <c:numFmt formatCode="General" sourceLinked="1"/>
        <c:majorTickMark val="out"/>
        <c:minorTickMark val="none"/>
        <c:tickLblPos val="nextTo"/>
        <c:spPr>
          <a:ln>
            <a:solidFill>
              <a:schemeClr val="tx1">
                <a:lumMod val="95000"/>
              </a:schemeClr>
            </a:solidFill>
          </a:ln>
        </c:spPr>
        <c:crossAx val="107196416"/>
        <c:crosses val="autoZero"/>
        <c:crossBetween val="between"/>
        <c:majorUnit val="10"/>
        <c:minorUnit val="0.2"/>
      </c:valAx>
      <c:spPr>
        <a:noFill/>
        <a:ln w="25400">
          <a:noFill/>
        </a:ln>
      </c:spPr>
    </c:plotArea>
    <c:legend>
      <c:legendPos val="r"/>
      <c:layout>
        <c:manualLayout>
          <c:xMode val="edge"/>
          <c:yMode val="edge"/>
          <c:x val="0.8172189834443776"/>
          <c:y val="0.22692987767550987"/>
          <c:w val="0.14307275893397933"/>
          <c:h val="0.45931725827233211"/>
        </c:manualLayout>
      </c:layout>
      <c:overlay val="0"/>
      <c:txPr>
        <a:bodyPr/>
        <a:lstStyle/>
        <a:p>
          <a:pPr rtl="0">
            <a:defRPr/>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25"/>
      <c:rotY val="30"/>
      <c:rAngAx val="0"/>
      <c:perspective val="0"/>
    </c:view3D>
    <c:floor>
      <c:thickness val="0"/>
    </c:floor>
    <c:sideWall>
      <c:thickness val="0"/>
      <c:spPr>
        <a:scene3d>
          <a:camera prst="orthographicFront"/>
          <a:lightRig rig="threePt" dir="t"/>
        </a:scene3d>
        <a:sp3d>
          <a:bevelT prst="angle"/>
        </a:sp3d>
      </c:spPr>
    </c:sideWall>
    <c:backWall>
      <c:thickness val="0"/>
      <c:spPr>
        <a:scene3d>
          <a:camera prst="orthographicFront"/>
          <a:lightRig rig="threePt" dir="t"/>
        </a:scene3d>
        <a:sp3d>
          <a:bevelT prst="angle"/>
        </a:sp3d>
      </c:spPr>
    </c:backWall>
    <c:plotArea>
      <c:layout>
        <c:manualLayout>
          <c:layoutTarget val="inner"/>
          <c:xMode val="edge"/>
          <c:yMode val="edge"/>
          <c:x val="6.0250049948814693E-2"/>
          <c:y val="3.1105975625706783E-2"/>
          <c:w val="0.92617506620251777"/>
          <c:h val="0.87086701560793711"/>
        </c:manualLayout>
      </c:layout>
      <c:bar3DChart>
        <c:barDir val="col"/>
        <c:grouping val="clustered"/>
        <c:varyColors val="0"/>
        <c:ser>
          <c:idx val="0"/>
          <c:order val="0"/>
          <c:tx>
            <c:strRef>
              <c:f>Sheet1!$B$1</c:f>
              <c:strCache>
                <c:ptCount val="1"/>
                <c:pt idx="0">
                  <c:v>NTC</c:v>
                </c:pt>
              </c:strCache>
            </c:strRef>
          </c:tx>
          <c:spPr>
            <a:solidFill>
              <a:srgbClr val="FFCC66"/>
            </a:solidFill>
            <a:scene3d>
              <a:camera prst="orthographicFront"/>
              <a:lightRig rig="threePt" dir="t"/>
            </a:scene3d>
            <a:sp3d>
              <a:bevelT prst="angle"/>
            </a:sp3d>
          </c:spPr>
          <c:invertIfNegative val="0"/>
          <c:cat>
            <c:strRef>
              <c:f>Sheet1!$A$2:$A$4</c:f>
              <c:strCache>
                <c:ptCount val="3"/>
                <c:pt idx="0">
                  <c:v>Word Attack</c:v>
                </c:pt>
                <c:pt idx="1">
                  <c:v>Word I.D.</c:v>
                </c:pt>
                <c:pt idx="2">
                  <c:v>Passage Comprehension</c:v>
                </c:pt>
              </c:strCache>
            </c:strRef>
          </c:cat>
          <c:val>
            <c:numRef>
              <c:f>Sheet1!$B$2:$B$4</c:f>
              <c:numCache>
                <c:formatCode>General</c:formatCode>
                <c:ptCount val="3"/>
                <c:pt idx="0">
                  <c:v>4</c:v>
                </c:pt>
                <c:pt idx="1">
                  <c:v>25</c:v>
                </c:pt>
                <c:pt idx="2">
                  <c:v>16</c:v>
                </c:pt>
              </c:numCache>
            </c:numRef>
          </c:val>
          <c:extLst>
            <c:ext xmlns:c16="http://schemas.microsoft.com/office/drawing/2014/chart" uri="{C3380CC4-5D6E-409C-BE32-E72D297353CC}">
              <c16:uniqueId val="{00000000-7C06-4DA7-8D9C-51440FE2D787}"/>
            </c:ext>
          </c:extLst>
        </c:ser>
        <c:ser>
          <c:idx val="1"/>
          <c:order val="1"/>
          <c:tx>
            <c:strRef>
              <c:f>Sheet1!$C$1</c:f>
              <c:strCache>
                <c:ptCount val="1"/>
                <c:pt idx="0">
                  <c:v>RCS</c:v>
                </c:pt>
              </c:strCache>
            </c:strRef>
          </c:tx>
          <c:spPr>
            <a:solidFill>
              <a:srgbClr val="800000"/>
            </a:solidFill>
            <a:scene3d>
              <a:camera prst="orthographicFront"/>
              <a:lightRig rig="threePt" dir="t"/>
            </a:scene3d>
            <a:sp3d>
              <a:bevelT prst="angle"/>
            </a:sp3d>
          </c:spPr>
          <c:invertIfNegative val="0"/>
          <c:cat>
            <c:strRef>
              <c:f>Sheet1!$A$2:$A$4</c:f>
              <c:strCache>
                <c:ptCount val="3"/>
                <c:pt idx="0">
                  <c:v>Word Attack</c:v>
                </c:pt>
                <c:pt idx="1">
                  <c:v>Word I.D.</c:v>
                </c:pt>
                <c:pt idx="2">
                  <c:v>Passage Comprehension</c:v>
                </c:pt>
              </c:strCache>
            </c:strRef>
          </c:cat>
          <c:val>
            <c:numRef>
              <c:f>Sheet1!$C$2:$C$4</c:f>
              <c:numCache>
                <c:formatCode>General</c:formatCode>
                <c:ptCount val="3"/>
                <c:pt idx="0">
                  <c:v>17</c:v>
                </c:pt>
                <c:pt idx="1">
                  <c:v>28</c:v>
                </c:pt>
                <c:pt idx="2">
                  <c:v>22</c:v>
                </c:pt>
              </c:numCache>
            </c:numRef>
          </c:val>
          <c:extLst>
            <c:ext xmlns:c16="http://schemas.microsoft.com/office/drawing/2014/chart" uri="{C3380CC4-5D6E-409C-BE32-E72D297353CC}">
              <c16:uniqueId val="{00000001-7C06-4DA7-8D9C-51440FE2D787}"/>
            </c:ext>
          </c:extLst>
        </c:ser>
        <c:ser>
          <c:idx val="2"/>
          <c:order val="2"/>
          <c:tx>
            <c:strRef>
              <c:f>Sheet1!$D$1</c:f>
              <c:strCache>
                <c:ptCount val="1"/>
                <c:pt idx="0">
                  <c:v>EP</c:v>
                </c:pt>
              </c:strCache>
            </c:strRef>
          </c:tx>
          <c:spPr>
            <a:solidFill>
              <a:srgbClr val="FFFFCC"/>
            </a:solidFill>
            <a:scene3d>
              <a:camera prst="orthographicFront"/>
              <a:lightRig rig="threePt" dir="t"/>
            </a:scene3d>
            <a:sp3d>
              <a:bevelT prst="angle"/>
            </a:sp3d>
          </c:spPr>
          <c:invertIfNegative val="0"/>
          <c:cat>
            <c:strRef>
              <c:f>Sheet1!$A$2:$A$4</c:f>
              <c:strCache>
                <c:ptCount val="3"/>
                <c:pt idx="0">
                  <c:v>Word Attack</c:v>
                </c:pt>
                <c:pt idx="1">
                  <c:v>Word I.D.</c:v>
                </c:pt>
                <c:pt idx="2">
                  <c:v>Passage Comprehension</c:v>
                </c:pt>
              </c:strCache>
            </c:strRef>
          </c:cat>
          <c:val>
            <c:numRef>
              <c:f>Sheet1!$D$2:$D$4</c:f>
              <c:numCache>
                <c:formatCode>General</c:formatCode>
                <c:ptCount val="3"/>
                <c:pt idx="0">
                  <c:v>19</c:v>
                </c:pt>
                <c:pt idx="1">
                  <c:v>22</c:v>
                </c:pt>
                <c:pt idx="2">
                  <c:v>14</c:v>
                </c:pt>
              </c:numCache>
            </c:numRef>
          </c:val>
          <c:extLst>
            <c:ext xmlns:c16="http://schemas.microsoft.com/office/drawing/2014/chart" uri="{C3380CC4-5D6E-409C-BE32-E72D297353CC}">
              <c16:uniqueId val="{00000002-7C06-4DA7-8D9C-51440FE2D787}"/>
            </c:ext>
          </c:extLst>
        </c:ser>
        <c:ser>
          <c:idx val="3"/>
          <c:order val="3"/>
          <c:tx>
            <c:strRef>
              <c:f>Sheet1!$E$1</c:f>
              <c:strCache>
                <c:ptCount val="1"/>
                <c:pt idx="0">
                  <c:v>PASP</c:v>
                </c:pt>
              </c:strCache>
            </c:strRef>
          </c:tx>
          <c:spPr>
            <a:solidFill>
              <a:srgbClr val="92D050"/>
            </a:solidFill>
            <a:effectLst>
              <a:innerShdw blurRad="63500" dist="50800" dir="18900000">
                <a:prstClr val="black">
                  <a:alpha val="50000"/>
                </a:prstClr>
              </a:innerShdw>
            </a:effectLst>
            <a:scene3d>
              <a:camera prst="orthographicFront"/>
              <a:lightRig rig="threePt" dir="t"/>
            </a:scene3d>
            <a:sp3d>
              <a:bevelT/>
            </a:sp3d>
          </c:spPr>
          <c:invertIfNegative val="0"/>
          <c:cat>
            <c:strRef>
              <c:f>Sheet1!$A$2:$A$4</c:f>
              <c:strCache>
                <c:ptCount val="3"/>
                <c:pt idx="0">
                  <c:v>Word Attack</c:v>
                </c:pt>
                <c:pt idx="1">
                  <c:v>Word I.D.</c:v>
                </c:pt>
                <c:pt idx="2">
                  <c:v>Passage Comprehension</c:v>
                </c:pt>
              </c:strCache>
            </c:strRef>
          </c:cat>
          <c:val>
            <c:numRef>
              <c:f>Sheet1!$E$2:$E$4</c:f>
              <c:numCache>
                <c:formatCode>General</c:formatCode>
                <c:ptCount val="3"/>
                <c:pt idx="0">
                  <c:v>42</c:v>
                </c:pt>
                <c:pt idx="1">
                  <c:v>47</c:v>
                </c:pt>
                <c:pt idx="2">
                  <c:v>36</c:v>
                </c:pt>
              </c:numCache>
            </c:numRef>
          </c:val>
          <c:extLst>
            <c:ext xmlns:c16="http://schemas.microsoft.com/office/drawing/2014/chart" uri="{C3380CC4-5D6E-409C-BE32-E72D297353CC}">
              <c16:uniqueId val="{00000003-7C06-4DA7-8D9C-51440FE2D787}"/>
            </c:ext>
          </c:extLst>
        </c:ser>
        <c:dLbls>
          <c:showLegendKey val="0"/>
          <c:showVal val="0"/>
          <c:showCatName val="0"/>
          <c:showSerName val="0"/>
          <c:showPercent val="0"/>
          <c:showBubbleSize val="0"/>
        </c:dLbls>
        <c:gapWidth val="150"/>
        <c:shape val="box"/>
        <c:axId val="106762240"/>
        <c:axId val="106763776"/>
        <c:axId val="0"/>
      </c:bar3DChart>
      <c:catAx>
        <c:axId val="106762240"/>
        <c:scaling>
          <c:orientation val="minMax"/>
        </c:scaling>
        <c:delete val="0"/>
        <c:axPos val="b"/>
        <c:numFmt formatCode="General" sourceLinked="1"/>
        <c:majorTickMark val="out"/>
        <c:minorTickMark val="none"/>
        <c:tickLblPos val="nextTo"/>
        <c:txPr>
          <a:bodyPr/>
          <a:lstStyle/>
          <a:p>
            <a:pPr>
              <a:defRPr sz="1400"/>
            </a:pPr>
            <a:endParaRPr lang="en-US"/>
          </a:p>
        </c:txPr>
        <c:crossAx val="106763776"/>
        <c:crosses val="autoZero"/>
        <c:auto val="1"/>
        <c:lblAlgn val="ctr"/>
        <c:lblOffset val="100"/>
        <c:noMultiLvlLbl val="0"/>
      </c:catAx>
      <c:valAx>
        <c:axId val="106763776"/>
        <c:scaling>
          <c:orientation val="minMax"/>
          <c:max val="50"/>
          <c:min val="0"/>
        </c:scaling>
        <c:delete val="0"/>
        <c:axPos val="l"/>
        <c:majorGridlines>
          <c:spPr>
            <a:ln>
              <a:noFill/>
            </a:ln>
          </c:spPr>
        </c:majorGridlines>
        <c:numFmt formatCode="General" sourceLinked="1"/>
        <c:majorTickMark val="out"/>
        <c:minorTickMark val="none"/>
        <c:tickLblPos val="nextTo"/>
        <c:spPr>
          <a:ln>
            <a:solidFill>
              <a:schemeClr val="tx1">
                <a:lumMod val="95000"/>
              </a:schemeClr>
            </a:solidFill>
          </a:ln>
        </c:spPr>
        <c:crossAx val="106762240"/>
        <c:crosses val="autoZero"/>
        <c:crossBetween val="between"/>
        <c:majorUnit val="10"/>
        <c:minorUnit val="0.2"/>
      </c:valAx>
    </c:plotArea>
    <c:legend>
      <c:legendPos val="r"/>
      <c:layout>
        <c:manualLayout>
          <c:xMode val="edge"/>
          <c:yMode val="edge"/>
          <c:x val="0.83356124724810154"/>
          <c:y val="0.25626775018507303"/>
          <c:w val="0.13065870326346765"/>
          <c:h val="0.4671798236758869"/>
        </c:manualLayout>
      </c:layout>
      <c:overlay val="0"/>
      <c:txPr>
        <a:bodyPr/>
        <a:lstStyle/>
        <a:p>
          <a:pPr rtl="0">
            <a:defRPr/>
          </a:pPr>
          <a:endParaRPr lang="en-US"/>
        </a:p>
      </c:txPr>
    </c:legend>
    <c:plotVisOnly val="1"/>
    <c:dispBlanksAs val="zero"/>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CBA5A2-C905-41F8-A3E6-D3E8E8C11A0A}" type="datetimeFigureOut">
              <a:rPr lang="en-US" smtClean="0"/>
              <a:t>10/31/2016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8C9B94-C1C4-48D7-BD4B-93DCE7141127}" type="slidenum">
              <a:rPr lang="en-US" smtClean="0"/>
              <a:t>‹#›</a:t>
            </a:fld>
            <a:endParaRPr lang="en-US"/>
          </a:p>
        </p:txBody>
      </p:sp>
    </p:spTree>
    <p:extLst>
      <p:ext uri="{BB962C8B-B14F-4D97-AF65-F5344CB8AC3E}">
        <p14:creationId xmlns:p14="http://schemas.microsoft.com/office/powerpoint/2010/main" val="2908933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8C9B94-C1C4-48D7-BD4B-93DCE7141127}" type="slidenum">
              <a:rPr lang="en-US" smtClean="0"/>
              <a:t>1</a:t>
            </a:fld>
            <a:endParaRPr lang="en-US"/>
          </a:p>
        </p:txBody>
      </p:sp>
    </p:spTree>
    <p:extLst>
      <p:ext uri="{BB962C8B-B14F-4D97-AF65-F5344CB8AC3E}">
        <p14:creationId xmlns:p14="http://schemas.microsoft.com/office/powerpoint/2010/main" val="1093351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FA39A7-ABCA-44E3-AAA4-FAC49C69E528}" type="slidenum">
              <a:rPr lang="en-US"/>
              <a:pPr/>
              <a:t>30</a:t>
            </a:fld>
            <a:endParaRPr lang="en-US"/>
          </a:p>
        </p:txBody>
      </p:sp>
      <p:sp>
        <p:nvSpPr>
          <p:cNvPr id="5734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73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91431" tIns="45716" rIns="91431" bIns="45716"/>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normAutofit/>
          </a:bodyPr>
          <a:lstStyle/>
          <a:p>
            <a:pPr defTabSz="914318">
              <a:defRPr/>
            </a:pPr>
            <a:r>
              <a:rPr lang="en-US" baseline="0" dirty="0">
                <a:latin typeface="Arial" charset="0"/>
              </a:rPr>
              <a:t>Sensorimotor, phonology and language skills are developing immediately post-birth and should continue so for quite some time, if all the systems are working </a:t>
            </a:r>
            <a:r>
              <a:rPr lang="en-US" baseline="0">
                <a:latin typeface="Arial" charset="0"/>
              </a:rPr>
              <a:t>well together. </a:t>
            </a:r>
            <a:endParaRPr lang="en-US" dirty="0">
              <a:latin typeface="Arial" charset="0"/>
            </a:endParaRPr>
          </a:p>
        </p:txBody>
      </p:sp>
      <p:sp>
        <p:nvSpPr>
          <p:cNvPr id="4" name="Slide Number Placeholder 3"/>
          <p:cNvSpPr>
            <a:spLocks noGrp="1"/>
          </p:cNvSpPr>
          <p:nvPr>
            <p:ph type="sldNum" sz="quarter" idx="10"/>
          </p:nvPr>
        </p:nvSpPr>
        <p:spPr/>
        <p:txBody>
          <a:bodyPr/>
          <a:lstStyle/>
          <a:p>
            <a:fld id="{4FC2063C-E93E-4812-8EAF-A412009D9E10}" type="slidenum">
              <a:rPr lang="en-US" smtClean="0">
                <a:solidFill>
                  <a:prstClr val="black"/>
                </a:solidFill>
              </a:rPr>
              <a:pPr/>
              <a:t>32</a:t>
            </a:fld>
            <a:endParaRPr lang="en-US" dirty="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1146175" y="685800"/>
            <a:ext cx="4570413" cy="3429000"/>
          </a:xfrm>
          <a:solidFill>
            <a:srgbClr val="FFFFFF"/>
          </a:solidFill>
          <a:ln/>
        </p:spPr>
      </p:sp>
      <p:sp>
        <p:nvSpPr>
          <p:cNvPr id="51203" name="Rectangle 3"/>
          <p:cNvSpPr>
            <a:spLocks noGrp="1" noChangeArrowheads="1"/>
          </p:cNvSpPr>
          <p:nvPr>
            <p:ph type="body" idx="1"/>
          </p:nvPr>
        </p:nvSpPr>
        <p:spPr>
          <a:solidFill>
            <a:srgbClr val="FFFFFF"/>
          </a:solidFill>
          <a:ln>
            <a:solidFill>
              <a:srgbClr val="000000"/>
            </a:solidFill>
          </a:ln>
        </p:spPr>
        <p:txBody>
          <a:bodyPr/>
          <a:lstStyle/>
          <a:p>
            <a:r>
              <a:rPr lang="en-US" baseline="0" dirty="0">
                <a:latin typeface="Arial" charset="0"/>
              </a:rPr>
              <a:t>Sensorimotor, phonology and language skills are developing immediately post-birth and continue so for quite some time. Phonology is a core system that develops from oral language from birth. Oral language is the primary mechanism for development of phonological processing UNTIL formal instruction in the English alphabet begins around age 4-5 years (younger in some regions/countries and older in others). </a:t>
            </a:r>
            <a:endParaRPr lang="en-US" dirty="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FA39A7-ABCA-44E3-AAA4-FAC49C69E528}" type="slidenum">
              <a:rPr lang="en-US">
                <a:solidFill>
                  <a:prstClr val="black"/>
                </a:solidFill>
              </a:rPr>
              <a:pPr/>
              <a:t>34</a:t>
            </a:fld>
            <a:endParaRPr lang="en-US">
              <a:solidFill>
                <a:prstClr val="black"/>
              </a:solidFill>
            </a:endParaRPr>
          </a:p>
        </p:txBody>
      </p:sp>
      <p:sp>
        <p:nvSpPr>
          <p:cNvPr id="5734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73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91431" tIns="45716" rIns="91431" bIns="45716"/>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AB9666-CEF9-44C3-BECC-8CF5B03C59EE}" type="slidenum">
              <a:rPr lang="en-US"/>
              <a:pPr/>
              <a:t>35</a:t>
            </a:fld>
            <a:endParaRPr lang="en-US"/>
          </a:p>
        </p:txBody>
      </p:sp>
      <p:sp>
        <p:nvSpPr>
          <p:cNvPr id="395266" name="Rectangle 2"/>
          <p:cNvSpPr>
            <a:spLocks noGrp="1" noRot="1" noChangeAspect="1" noChangeArrowheads="1" noTextEdit="1"/>
          </p:cNvSpPr>
          <p:nvPr>
            <p:ph type="sldImg"/>
          </p:nvPr>
        </p:nvSpPr>
        <p:spPr>
          <a:xfrm>
            <a:off x="1127125" y="711200"/>
            <a:ext cx="4605338" cy="3454400"/>
          </a:xfrm>
          <a:ln/>
        </p:spPr>
      </p:sp>
      <p:sp>
        <p:nvSpPr>
          <p:cNvPr id="395267" name="Rectangle 3"/>
          <p:cNvSpPr>
            <a:spLocks noGrp="1" noChangeArrowheads="1"/>
          </p:cNvSpPr>
          <p:nvPr>
            <p:ph type="body" idx="1"/>
          </p:nvPr>
        </p:nvSpPr>
        <p:spPr>
          <a:xfrm>
            <a:off x="914400" y="4369355"/>
            <a:ext cx="5029200" cy="4063826"/>
          </a:xfrm>
        </p:spPr>
        <p:txBody>
          <a:bodyPr lIns="91423" tIns="45712" rIns="91423" bIns="45712"/>
          <a:lstStyle/>
          <a:p>
            <a:r>
              <a:rPr lang="en-US" dirty="0"/>
              <a:t>Prototypical comparison of dyslexic and non dyslexic </a:t>
            </a:r>
            <a:r>
              <a:rPr lang="en-US" dirty="0" err="1"/>
              <a:t>MSI</a:t>
            </a:r>
            <a:r>
              <a:rPr lang="en-US" dirty="0"/>
              <a:t> study. The activated areas are, from left to right in the lower right panel, the angular gyrus, Wernicke’s area, and superior temporal gyrus (heavily involved in phonology. Activate after initial sensory activation in occipital area (not depicted) and activation of secondary association area (basal temporal- in yellow) and the simultaneous activation of red, representing a neural network supporting word </a:t>
            </a:r>
            <a:r>
              <a:rPr lang="en-US" dirty="0" err="1"/>
              <a:t>rec</a:t>
            </a:r>
            <a:r>
              <a:rPr lang="en-US" dirty="0"/>
              <a:t>- difference is obvious- in the language hemisphere in the normal reader and the nonlanguage hem in the poor reader</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7388"/>
            <a:ext cx="4568825" cy="3425825"/>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7388"/>
            <a:ext cx="4568825" cy="3425825"/>
          </a:xfrm>
        </p:spPr>
      </p:sp>
      <p:sp>
        <p:nvSpPr>
          <p:cNvPr id="3" name="Notes Placeholder 2"/>
          <p:cNvSpPr>
            <a:spLocks noGrp="1"/>
          </p:cNvSpPr>
          <p:nvPr>
            <p:ph type="body" idx="1"/>
          </p:nvPr>
        </p:nvSpPr>
        <p:spPr/>
        <p:txBody>
          <a:bodyPr>
            <a:normAutofit/>
          </a:bodyPr>
          <a:lstStyle/>
          <a:p>
            <a:r>
              <a:rPr lang="en-US" dirty="0"/>
              <a:t>All</a:t>
            </a:r>
            <a:r>
              <a:rPr lang="en-US" baseline="0" dirty="0"/>
              <a:t> 100 billion neurons have to migrate to their target destination in the cortex, but some do not migrate to the proper regions or layers of the brain. This leaves the brain with less efficient wiring, meaning that it will take more intensive, more frequent and more explicit or concrete instruction to help rewire these areas or networks in the brain. So, where do these </a:t>
            </a:r>
            <a:r>
              <a:rPr lang="en-US" baseline="0" dirty="0" err="1"/>
              <a:t>ectopias</a:t>
            </a:r>
            <a:r>
              <a:rPr lang="en-US" baseline="0" dirty="0"/>
              <a:t> occur and which networks in the brain are they most likely to affect? Language, sensory and motor skills (speech and fine motor). So, from this knowledge of the less efficient wiring and brain regions/networks models of what skills need to be working together to develop these networks for phonological processing and reading are developed. These models look like the following: </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xfrm>
            <a:off x="3884613" y="8685213"/>
            <a:ext cx="2971800" cy="457200"/>
          </a:xfrm>
          <a:prstGeom prst="rect">
            <a:avLst/>
          </a:prstGeom>
          <a:noFill/>
        </p:spPr>
        <p:txBody>
          <a:bodyPr lIns="91432" tIns="45716" rIns="91432" bIns="45716"/>
          <a:lstStyle/>
          <a:p>
            <a:fld id="{B514F5EB-30C6-4C98-A54F-7D229CD74912}" type="slidenum">
              <a:rPr lang="en-US"/>
              <a:pPr/>
              <a:t>52</a:t>
            </a:fld>
            <a:endParaRPr lang="en-US"/>
          </a:p>
        </p:txBody>
      </p:sp>
      <p:sp>
        <p:nvSpPr>
          <p:cNvPr id="104451" name="Rectangle 2"/>
          <p:cNvSpPr>
            <a:spLocks noGrp="1" noRot="1" noChangeAspect="1" noChangeArrowheads="1" noTextEdit="1"/>
          </p:cNvSpPr>
          <p:nvPr>
            <p:ph type="sldImg"/>
          </p:nvPr>
        </p:nvSpPr>
        <p:spPr>
          <a:xfrm>
            <a:off x="1143000" y="685800"/>
            <a:ext cx="4572000" cy="3429000"/>
          </a:xfrm>
          <a:ln/>
        </p:spPr>
      </p:sp>
      <p:sp>
        <p:nvSpPr>
          <p:cNvPr id="104452"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xfrm>
            <a:off x="3884613" y="8685213"/>
            <a:ext cx="2971800" cy="457200"/>
          </a:xfrm>
          <a:prstGeom prst="rect">
            <a:avLst/>
          </a:prstGeom>
          <a:noFill/>
        </p:spPr>
        <p:txBody>
          <a:bodyPr lIns="91432" tIns="45716" rIns="91432" bIns="45716"/>
          <a:lstStyle/>
          <a:p>
            <a:fld id="{A5C8E2B6-ADAF-417A-BB39-706201B508EF}" type="slidenum">
              <a:rPr lang="en-US"/>
              <a:pPr/>
              <a:t>53</a:t>
            </a:fld>
            <a:endParaRPr lang="en-US"/>
          </a:p>
        </p:txBody>
      </p:sp>
      <p:sp>
        <p:nvSpPr>
          <p:cNvPr id="117763" name="Rectangle 2"/>
          <p:cNvSpPr>
            <a:spLocks noGrp="1" noRot="1" noChangeAspect="1" noChangeArrowheads="1" noTextEdit="1"/>
          </p:cNvSpPr>
          <p:nvPr>
            <p:ph type="sldImg"/>
          </p:nvPr>
        </p:nvSpPr>
        <p:spPr>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p:spPr>
        <p:txBody>
          <a:bodyPr lIns="91423" tIns="45712" rIns="91423" bIns="45712"/>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xfrm>
            <a:off x="3884613" y="8685213"/>
            <a:ext cx="2971800" cy="457200"/>
          </a:xfrm>
          <a:prstGeom prst="rect">
            <a:avLst/>
          </a:prstGeom>
          <a:noFill/>
        </p:spPr>
        <p:txBody>
          <a:bodyPr lIns="91432" tIns="45716" rIns="91432" bIns="45716"/>
          <a:lstStyle/>
          <a:p>
            <a:fld id="{DB04E051-0E5B-4C0C-9225-7F4AD7DDDD5E}" type="slidenum">
              <a:rPr lang="en-US"/>
              <a:pPr/>
              <a:t>54</a:t>
            </a:fld>
            <a:endParaRPr lang="en-US"/>
          </a:p>
        </p:txBody>
      </p:sp>
      <p:sp>
        <p:nvSpPr>
          <p:cNvPr id="118787" name="Rectangle 2"/>
          <p:cNvSpPr>
            <a:spLocks noGrp="1" noRot="1" noChangeAspect="1" noChangeArrowheads="1" noTextEdit="1"/>
          </p:cNvSpPr>
          <p:nvPr>
            <p:ph type="sldImg"/>
          </p:nvPr>
        </p:nvSpPr>
        <p:spPr>
          <a:solidFill>
            <a:srgbClr val="FFFFFF"/>
          </a:solidFill>
          <a:ln/>
        </p:spPr>
      </p:sp>
      <p:sp>
        <p:nvSpPr>
          <p:cNvPr id="118788" name="Rectangle 3"/>
          <p:cNvSpPr>
            <a:spLocks noGrp="1" noChangeArrowheads="1"/>
          </p:cNvSpPr>
          <p:nvPr>
            <p:ph type="body" idx="1"/>
          </p:nvPr>
        </p:nvSpPr>
        <p:spPr>
          <a:solidFill>
            <a:srgbClr val="FFFFFF"/>
          </a:solidFill>
          <a:ln>
            <a:solidFill>
              <a:srgbClr val="000000"/>
            </a:solidFill>
          </a:ln>
        </p:spPr>
        <p:txBody>
          <a:bodyPr lIns="91423" tIns="45712" rIns="91423" bIns="45712"/>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710"/>
            <a:ext cx="2971800" cy="456733"/>
          </a:xfrm>
          <a:prstGeom prst="rect">
            <a:avLst/>
          </a:prstGeom>
          <a:ln/>
        </p:spPr>
        <p:txBody>
          <a:bodyPr lIns="91425" tIns="45713" rIns="91425" bIns="45713"/>
          <a:lstStyle/>
          <a:p>
            <a:pPr>
              <a:buClr>
                <a:srgbClr val="0000FF"/>
              </a:buClr>
            </a:pPr>
            <a:fld id="{B6EBDA2E-06DE-461D-9BFA-6450CE120908}" type="slidenum">
              <a:rPr lang="en-US"/>
              <a:pPr>
                <a:buClr>
                  <a:srgbClr val="0000FF"/>
                </a:buClr>
              </a:pPr>
              <a:t>17</a:t>
            </a:fld>
            <a:endParaRPr lang="en-US"/>
          </a:p>
        </p:txBody>
      </p:sp>
      <p:sp>
        <p:nvSpPr>
          <p:cNvPr id="294914" name="Rectangle 2"/>
          <p:cNvSpPr>
            <a:spLocks noGrp="1" noRot="1" noChangeAspect="1" noChangeArrowheads="1" noTextEdit="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294915" name="Rectangle 3"/>
          <p:cNvSpPr>
            <a:spLocks noGrp="1" noChangeArrowheads="1"/>
          </p:cNvSpPr>
          <p:nvPr>
            <p:ph type="body" idx="1"/>
          </p:nvPr>
        </p:nvSpPr>
        <p:spPr bwMode="auto">
          <a:xfrm>
            <a:off x="685800" y="4342855"/>
            <a:ext cx="5486400" cy="4115268"/>
          </a:xfrm>
          <a:prstGeom prst="rect">
            <a:avLst/>
          </a:prstGeom>
          <a:solidFill>
            <a:srgbClr val="FFFFFF"/>
          </a:solidFill>
          <a:ln>
            <a:solidFill>
              <a:srgbClr val="000000"/>
            </a:solidFill>
            <a:miter lim="800000"/>
            <a:headEnd/>
            <a:tailEnd/>
          </a:ln>
        </p:spPr>
        <p:txBody>
          <a:bodyPr lIns="89715" tIns="44857" rIns="89715" bIns="44857"/>
          <a:lstStyle/>
          <a:p>
            <a:r>
              <a:rPr lang="en-US" dirty="0"/>
              <a:t>Use to reiterate the importance of the phonological system and how it lays foundation for future language development.  Ability to perceive sounds as different from one another and to appreciate </a:t>
            </a:r>
            <a:r>
              <a:rPr lang="en-US" dirty="0" err="1"/>
              <a:t>phonotactic</a:t>
            </a:r>
            <a:r>
              <a:rPr lang="en-US" dirty="0"/>
              <a:t> patterns </a:t>
            </a:r>
          </a:p>
          <a:p>
            <a:endParaRPr lang="en-US" dirty="0"/>
          </a:p>
          <a:p>
            <a:r>
              <a:rPr lang="en-US" dirty="0"/>
              <a:t>(e.g. Statistical learning –distribution: babies learn </a:t>
            </a:r>
            <a:r>
              <a:rPr lang="en-US" dirty="0" err="1"/>
              <a:t>phonotactic</a:t>
            </a:r>
            <a:r>
              <a:rPr lang="en-US" dirty="0"/>
              <a:t> patterns (rules that govern the sequences of phonemes that can be used to compose words) by 9 months.  In other words, they are able to discriminate between phonetic sequences that occur frequently (e.g. /</a:t>
            </a:r>
            <a:r>
              <a:rPr lang="en-US" dirty="0" err="1"/>
              <a:t>st</a:t>
            </a:r>
            <a:r>
              <a:rPr lang="en-US" dirty="0"/>
              <a:t>/) from those that do not occur frequently (e.g. /</a:t>
            </a:r>
            <a:r>
              <a:rPr lang="en-US" dirty="0" err="1"/>
              <a:t>zb</a:t>
            </a:r>
            <a:r>
              <a:rPr lang="en-US" dirty="0"/>
              <a:t>/ -note that this permissible in English) or at all.   </a:t>
            </a:r>
          </a:p>
          <a:p>
            <a:endParaRPr lang="en-US" dirty="0"/>
          </a:p>
          <a:p>
            <a:r>
              <a:rPr lang="en-US" dirty="0"/>
              <a:t>Statistical learning transitional probabilities – being sensitive to the sequential probabilities between adjacent syllables (e.g. consider phrase “pretty baby” the probability that “ty” will follow “pre” is higher than the probability that “bay” will follow “ty”).  Babies can discover that “pretty” is a potential word even before understanding it’s meaning)</a:t>
            </a: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xfrm>
            <a:off x="3884613" y="8685213"/>
            <a:ext cx="2971800" cy="457200"/>
          </a:xfrm>
          <a:prstGeom prst="rect">
            <a:avLst/>
          </a:prstGeom>
          <a:noFill/>
        </p:spPr>
        <p:txBody>
          <a:bodyPr lIns="91432" tIns="45716" rIns="91432" bIns="45716"/>
          <a:lstStyle/>
          <a:p>
            <a:fld id="{B3DF3E1A-D214-42E9-BD67-85C5232B1E68}" type="slidenum">
              <a:rPr lang="en-US"/>
              <a:pPr/>
              <a:t>55</a:t>
            </a:fld>
            <a:endParaRPr lang="en-US"/>
          </a:p>
        </p:txBody>
      </p:sp>
      <p:sp>
        <p:nvSpPr>
          <p:cNvPr id="119811" name="Rectangle 2"/>
          <p:cNvSpPr>
            <a:spLocks noGrp="1" noRot="1" noChangeAspect="1" noChangeArrowheads="1" noTextEdit="1"/>
          </p:cNvSpPr>
          <p:nvPr>
            <p:ph type="sldImg"/>
          </p:nvPr>
        </p:nvSpPr>
        <p:spPr>
          <a:solidFill>
            <a:srgbClr val="FFFFFF"/>
          </a:solidFill>
          <a:ln/>
        </p:spPr>
      </p:sp>
      <p:sp>
        <p:nvSpPr>
          <p:cNvPr id="119812" name="Rectangle 3"/>
          <p:cNvSpPr>
            <a:spLocks noGrp="1" noChangeArrowheads="1"/>
          </p:cNvSpPr>
          <p:nvPr>
            <p:ph type="body" idx="1"/>
          </p:nvPr>
        </p:nvSpPr>
        <p:spPr>
          <a:solidFill>
            <a:srgbClr val="FFFFFF"/>
          </a:solidFill>
          <a:ln>
            <a:solidFill>
              <a:srgbClr val="000000"/>
            </a:solidFill>
          </a:ln>
        </p:spPr>
        <p:txBody>
          <a:bodyPr lIns="91423" tIns="45712" rIns="91423" bIns="45712"/>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6A90BA-E51E-4DDD-B189-6E8650D610FF}" type="slidenum">
              <a:rPr lang="en-US"/>
              <a:pPr/>
              <a:t>56</a:t>
            </a:fld>
            <a:endParaRPr lang="en-US"/>
          </a:p>
        </p:txBody>
      </p:sp>
      <p:sp>
        <p:nvSpPr>
          <p:cNvPr id="327682" name="Rectangle 2"/>
          <p:cNvSpPr>
            <a:spLocks noGrp="1" noRot="1" noChangeAspect="1" noChangeArrowheads="1" noTextEdit="1"/>
          </p:cNvSpPr>
          <p:nvPr>
            <p:ph type="sldImg"/>
          </p:nvPr>
        </p:nvSpPr>
        <p:spPr bwMode="auto">
          <a:xfrm>
            <a:off x="1143000" y="685800"/>
            <a:ext cx="4573588" cy="3429000"/>
          </a:xfrm>
          <a:prstGeom prst="rect">
            <a:avLst/>
          </a:prstGeom>
          <a:solidFill>
            <a:srgbClr val="FFFFFF"/>
          </a:solidFill>
          <a:ln>
            <a:solidFill>
              <a:srgbClr val="000000"/>
            </a:solidFill>
            <a:miter lim="800000"/>
            <a:headEnd/>
            <a:tailEnd/>
          </a:ln>
        </p:spPr>
      </p:sp>
      <p:sp>
        <p:nvSpPr>
          <p:cNvPr id="327683" name="Rectangle 3"/>
          <p:cNvSpPr>
            <a:spLocks noGrp="1" noChangeArrowheads="1"/>
          </p:cNvSpPr>
          <p:nvPr>
            <p:ph type="body" idx="1"/>
          </p:nvPr>
        </p:nvSpPr>
        <p:spPr bwMode="auto">
          <a:xfrm>
            <a:off x="914400" y="4342854"/>
            <a:ext cx="5029200" cy="4115268"/>
          </a:xfrm>
          <a:prstGeom prst="rect">
            <a:avLst/>
          </a:prstGeom>
          <a:solidFill>
            <a:srgbClr val="FFFFFF"/>
          </a:solidFill>
          <a:ln>
            <a:solidFill>
              <a:srgbClr val="000000"/>
            </a:solidFill>
            <a:miter lim="800000"/>
            <a:headEnd/>
            <a:tailEnd/>
          </a:ln>
        </p:spPr>
        <p:txBody>
          <a:bodyPr lIns="91431" tIns="45716" rIns="91431" bIns="45716"/>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4294967295"/>
          </p:nvPr>
        </p:nvSpPr>
        <p:spPr>
          <a:xfrm>
            <a:off x="3884613" y="8685213"/>
            <a:ext cx="2971800" cy="457200"/>
          </a:xfrm>
          <a:prstGeom prst="rect">
            <a:avLst/>
          </a:prstGeom>
        </p:spPr>
        <p:txBody>
          <a:bodyPr lIns="91424" tIns="45712" rIns="91424" bIns="45712"/>
          <a:lstStyle/>
          <a:p>
            <a:pPr>
              <a:buClr>
                <a:srgbClr val="0000FF"/>
              </a:buClr>
              <a:defRPr/>
            </a:pPr>
            <a:fld id="{3F465E67-2BA2-4FB4-8010-7195A96AA9E5}" type="slidenum">
              <a:rPr lang="en-US">
                <a:solidFill>
                  <a:prstClr val="black"/>
                </a:solidFill>
              </a:rPr>
              <a:pPr>
                <a:buClr>
                  <a:srgbClr val="0000FF"/>
                </a:buClr>
                <a:defRPr/>
              </a:pPr>
              <a:t>57</a:t>
            </a:fld>
            <a:endParaRPr lang="en-US" dirty="0">
              <a:solidFill>
                <a:prstClr val="black"/>
              </a:solidFill>
            </a:endParaRPr>
          </a:p>
        </p:txBody>
      </p:sp>
      <p:sp>
        <p:nvSpPr>
          <p:cNvPr id="54275" name="Rectangle 2"/>
          <p:cNvSpPr>
            <a:spLocks noGrp="1" noRot="1" noChangeAspect="1" noChangeArrowheads="1" noTextEdit="1"/>
          </p:cNvSpPr>
          <p:nvPr>
            <p:ph type="sldImg"/>
          </p:nvPr>
        </p:nvSpPr>
        <p:spPr>
          <a:xfrm>
            <a:off x="1146175" y="687388"/>
            <a:ext cx="4565650" cy="3425825"/>
          </a:xfrm>
          <a:solidFill>
            <a:srgbClr val="FFFFFF"/>
          </a:solidFill>
          <a:ln/>
        </p:spPr>
      </p:sp>
      <p:sp>
        <p:nvSpPr>
          <p:cNvPr id="54276" name="Rectangle 3"/>
          <p:cNvSpPr>
            <a:spLocks noGrp="1" noChangeArrowheads="1"/>
          </p:cNvSpPr>
          <p:nvPr>
            <p:ph type="body" idx="1"/>
          </p:nvPr>
        </p:nvSpPr>
        <p:spPr>
          <a:xfrm>
            <a:off x="914400" y="4343400"/>
            <a:ext cx="5029200" cy="4113213"/>
          </a:xfrm>
          <a:solidFill>
            <a:srgbClr val="FFFFFF"/>
          </a:solidFill>
          <a:ln>
            <a:solidFill>
              <a:srgbClr val="000000"/>
            </a:solidFill>
          </a:ln>
        </p:spPr>
        <p:txBody>
          <a:bodyPr lIns="91540" tIns="45770" rIns="91540" bIns="45770"/>
          <a:lstStyle/>
          <a:p>
            <a:endParaRPr lang="en-US" dirty="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xfrm>
            <a:off x="3884613" y="8685213"/>
            <a:ext cx="2971800" cy="457200"/>
          </a:xfrm>
          <a:prstGeom prst="rect">
            <a:avLst/>
          </a:prstGeom>
          <a:noFill/>
        </p:spPr>
        <p:txBody>
          <a:bodyPr lIns="91416" tIns="45708" rIns="91416" bIns="45708"/>
          <a:lstStyle/>
          <a:p>
            <a:pPr>
              <a:buClr>
                <a:srgbClr val="0000FF"/>
              </a:buClr>
            </a:pPr>
            <a:fld id="{A5F9088F-9C13-48C5-AF55-D2CDAF14AEAC}" type="slidenum">
              <a:rPr lang="en-US">
                <a:solidFill>
                  <a:prstClr val="black"/>
                </a:solidFill>
              </a:rPr>
              <a:pPr>
                <a:buClr>
                  <a:srgbClr val="0000FF"/>
                </a:buClr>
              </a:pPr>
              <a:t>61</a:t>
            </a:fld>
            <a:endParaRPr lang="en-US" dirty="0">
              <a:solidFill>
                <a:prstClr val="black"/>
              </a:solidFill>
            </a:endParaRPr>
          </a:p>
        </p:txBody>
      </p:sp>
      <p:sp>
        <p:nvSpPr>
          <p:cNvPr id="158723" name="Rectangle 2"/>
          <p:cNvSpPr>
            <a:spLocks noGrp="1" noRot="1" noChangeAspect="1" noChangeArrowheads="1" noTextEdit="1"/>
          </p:cNvSpPr>
          <p:nvPr>
            <p:ph type="sldImg"/>
          </p:nvPr>
        </p:nvSpPr>
        <p:spPr>
          <a:xfrm>
            <a:off x="1127125" y="711200"/>
            <a:ext cx="4605338" cy="3454400"/>
          </a:xfrm>
          <a:solidFill>
            <a:srgbClr val="FFFFFF"/>
          </a:solidFill>
          <a:ln/>
        </p:spPr>
      </p:sp>
      <p:sp>
        <p:nvSpPr>
          <p:cNvPr id="158724" name="Rectangle 3"/>
          <p:cNvSpPr>
            <a:spLocks noGrp="1" noChangeArrowheads="1"/>
          </p:cNvSpPr>
          <p:nvPr>
            <p:ph type="body" idx="1"/>
          </p:nvPr>
        </p:nvSpPr>
        <p:spPr>
          <a:xfrm>
            <a:off x="914400" y="4368800"/>
            <a:ext cx="5029200" cy="4064000"/>
          </a:xfrm>
          <a:solidFill>
            <a:srgbClr val="FFFFFF"/>
          </a:solidFill>
          <a:ln>
            <a:solidFill>
              <a:srgbClr val="000000"/>
            </a:solidFill>
          </a:ln>
        </p:spPr>
        <p:txBody>
          <a:bodyPr lIns="91399" tIns="45700" rIns="91399" bIns="45700"/>
          <a:lstStyle/>
          <a:p>
            <a:pPr eaLnBrk="1" hangingPunct="1"/>
            <a:r>
              <a:rPr lang="en-US" dirty="0"/>
              <a:t>I ask audience why this happened or who did it- instruction, teacher- brain has to learn that words are part of the language system- instruction is needed, whether by parents or a teacher or some other adult;</a:t>
            </a:r>
            <a:r>
              <a:rPr lang="en-US" baseline="0" dirty="0"/>
              <a:t> the human </a:t>
            </a:r>
            <a:r>
              <a:rPr lang="en-US" dirty="0"/>
              <a:t>brain is not specialized for reading, as the specialization only occurs</a:t>
            </a:r>
            <a:r>
              <a:rPr lang="en-US" baseline="0" dirty="0"/>
              <a:t> in response to </a:t>
            </a:r>
            <a:r>
              <a:rPr lang="en-US" dirty="0"/>
              <a:t>environmental intervention/educational experience.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7388"/>
            <a:ext cx="4568825" cy="3425825"/>
          </a:xfrm>
        </p:spPr>
      </p:sp>
      <p:sp>
        <p:nvSpPr>
          <p:cNvPr id="3" name="Notes Placeholder 2"/>
          <p:cNvSpPr>
            <a:spLocks noGrp="1"/>
          </p:cNvSpPr>
          <p:nvPr>
            <p:ph type="body" idx="1"/>
          </p:nvPr>
        </p:nvSpPr>
        <p:spPr/>
        <p:txBody>
          <a:bodyPr>
            <a:normAutofit/>
          </a:bodyPr>
          <a:lstStyle/>
          <a:p>
            <a:r>
              <a:rPr lang="en-US" dirty="0"/>
              <a:t>Ultimately –</a:t>
            </a:r>
            <a:r>
              <a:rPr lang="en-US" baseline="0" dirty="0"/>
              <a:t> everything I’m talking about today comes down to this – the neurons in a human brain and their response to the environment.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5214BD-EFDC-4EB6-BA41-75E63E5E54F0}" type="slidenum">
              <a:rPr lang="en-US"/>
              <a:pPr/>
              <a:t>67</a:t>
            </a:fld>
            <a:endParaRPr lang="en-US"/>
          </a:p>
        </p:txBody>
      </p:sp>
      <p:sp>
        <p:nvSpPr>
          <p:cNvPr id="391170" name="Rectangle 2"/>
          <p:cNvSpPr>
            <a:spLocks noGrp="1" noRot="1" noChangeAspect="1" noChangeArrowheads="1" noTextEdit="1"/>
          </p:cNvSpPr>
          <p:nvPr>
            <p:ph type="sldImg"/>
          </p:nvPr>
        </p:nvSpPr>
        <p:spPr>
          <a:xfrm>
            <a:off x="1146175" y="687388"/>
            <a:ext cx="4567238" cy="3425825"/>
          </a:xfrm>
          <a:ln/>
        </p:spPr>
      </p:sp>
      <p:sp>
        <p:nvSpPr>
          <p:cNvPr id="391171" name="Rectangle 3"/>
          <p:cNvSpPr>
            <a:spLocks noGrp="1" noChangeArrowheads="1"/>
          </p:cNvSpPr>
          <p:nvPr>
            <p:ph type="body" idx="1"/>
          </p:nvPr>
        </p:nvSpPr>
        <p:spPr>
          <a:xfrm>
            <a:off x="914400" y="4342855"/>
            <a:ext cx="5029200" cy="4113709"/>
          </a:xfrm>
        </p:spPr>
        <p:txBody>
          <a:bodyPr lIns="89003" tIns="44500" rIns="89003" bIns="44500"/>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BF4896-6627-4929-BBAF-CB0FAB9693FB}" type="slidenum">
              <a:rPr lang="en-US"/>
              <a:pPr/>
              <a:t>68</a:t>
            </a:fld>
            <a:endParaRPr lang="en-US"/>
          </a:p>
        </p:txBody>
      </p:sp>
      <p:sp>
        <p:nvSpPr>
          <p:cNvPr id="393218" name="Rectangle 2"/>
          <p:cNvSpPr>
            <a:spLocks noGrp="1" noRot="1" noChangeAspect="1" noChangeArrowheads="1" noTextEdit="1"/>
          </p:cNvSpPr>
          <p:nvPr>
            <p:ph type="sldImg"/>
          </p:nvPr>
        </p:nvSpPr>
        <p:spPr>
          <a:xfrm>
            <a:off x="1146175" y="687388"/>
            <a:ext cx="4568825" cy="3427412"/>
          </a:xfrm>
          <a:ln/>
        </p:spPr>
      </p:sp>
      <p:sp>
        <p:nvSpPr>
          <p:cNvPr id="393219" name="Rectangle 3"/>
          <p:cNvSpPr>
            <a:spLocks noGrp="1" noChangeArrowheads="1"/>
          </p:cNvSpPr>
          <p:nvPr>
            <p:ph type="body" idx="1"/>
          </p:nvPr>
        </p:nvSpPr>
        <p:spPr>
          <a:xfrm>
            <a:off x="914400" y="4342855"/>
            <a:ext cx="5029200" cy="4113709"/>
          </a:xfrm>
        </p:spPr>
        <p:txBody>
          <a:bodyPr lIns="87619" tIns="43809" rIns="87619" bIns="43809"/>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lIns="91431" tIns="45716" rIns="91431" bIns="45716"/>
          <a:lstStyle/>
          <a:p>
            <a:fld id="{4FC2063C-E93E-4812-8EAF-A412009D9E10}" type="slidenum">
              <a:rPr lang="en-US" smtClean="0"/>
              <a:pPr/>
              <a:t>69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E50183-4881-44F4-8819-4C100BA472FC}" type="slidenum">
              <a:rPr lang="en-US"/>
              <a:pPr/>
              <a:t>72</a:t>
            </a:fld>
            <a:endParaRPr lang="en-US"/>
          </a:p>
        </p:txBody>
      </p:sp>
      <p:sp>
        <p:nvSpPr>
          <p:cNvPr id="5222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22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91431" tIns="45716" rIns="91431" bIns="45716"/>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801FD0-EB41-403D-B302-F42423E32AC0}" type="slidenum">
              <a:rPr lang="en-US"/>
              <a:pPr/>
              <a:t>74</a:t>
            </a:fld>
            <a:endParaRPr lang="en-US"/>
          </a:p>
        </p:txBody>
      </p:sp>
      <p:sp>
        <p:nvSpPr>
          <p:cNvPr id="55298" name="Rectangle 2"/>
          <p:cNvSpPr>
            <a:spLocks noGrp="1" noRot="1" noChangeAspect="1" noChangeArrowheads="1" noTextEdit="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552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6485" tIns="43243" rIns="86485" bIns="43243"/>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710"/>
            <a:ext cx="2971800" cy="456733"/>
          </a:xfrm>
          <a:prstGeom prst="rect">
            <a:avLst/>
          </a:prstGeom>
          <a:ln/>
        </p:spPr>
        <p:txBody>
          <a:bodyPr lIns="91425" tIns="45713" rIns="91425" bIns="45713"/>
          <a:lstStyle/>
          <a:p>
            <a:pPr>
              <a:buClr>
                <a:srgbClr val="0000FF"/>
              </a:buClr>
            </a:pPr>
            <a:fld id="{D43D036B-4D79-473F-BCB8-9BC6BD291E31}" type="slidenum">
              <a:rPr lang="en-US"/>
              <a:pPr>
                <a:buClr>
                  <a:srgbClr val="0000FF"/>
                </a:buClr>
              </a:pPr>
              <a:t>18</a:t>
            </a:fld>
            <a:endParaRPr lang="en-US"/>
          </a:p>
        </p:txBody>
      </p:sp>
      <p:sp>
        <p:nvSpPr>
          <p:cNvPr id="296962" name="Rectangle 2"/>
          <p:cNvSpPr>
            <a:spLocks noGrp="1" noRot="1" noChangeAspect="1" noChangeArrowheads="1" noTextEdit="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296963" name="Rectangle 3"/>
          <p:cNvSpPr>
            <a:spLocks noGrp="1" noChangeArrowheads="1"/>
          </p:cNvSpPr>
          <p:nvPr>
            <p:ph type="body" idx="1"/>
          </p:nvPr>
        </p:nvSpPr>
        <p:spPr bwMode="auto">
          <a:xfrm>
            <a:off x="685800" y="4342855"/>
            <a:ext cx="5486400" cy="4115268"/>
          </a:xfrm>
          <a:prstGeom prst="rect">
            <a:avLst/>
          </a:prstGeom>
          <a:solidFill>
            <a:srgbClr val="FFFFFF"/>
          </a:solidFill>
          <a:ln>
            <a:solidFill>
              <a:srgbClr val="000000"/>
            </a:solidFill>
            <a:miter lim="800000"/>
            <a:headEnd/>
            <a:tailEnd/>
          </a:ln>
        </p:spPr>
        <p:txBody>
          <a:bodyPr lIns="89715" tIns="44857" rIns="89715" bIns="44857"/>
          <a:lstStyle/>
          <a:p>
            <a:r>
              <a:rPr lang="en-US"/>
              <a:t>Babbling –baby’s way of playing with sound to help integrate the phoneme with sensory-motor learning to create a phonemic map.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4294967295"/>
          </p:nvPr>
        </p:nvSpPr>
        <p:spPr>
          <a:xfrm>
            <a:off x="3884613" y="8685213"/>
            <a:ext cx="2971800" cy="457200"/>
          </a:xfrm>
          <a:prstGeom prst="rect">
            <a:avLst/>
          </a:prstGeom>
        </p:spPr>
        <p:txBody>
          <a:bodyPr lIns="91424" tIns="45712" rIns="91424" bIns="45712"/>
          <a:lstStyle/>
          <a:p>
            <a:pPr>
              <a:buClr>
                <a:srgbClr val="0000FF"/>
              </a:buClr>
              <a:defRPr/>
            </a:pPr>
            <a:fld id="{851084EC-C3C7-420D-9702-6D84E5ACF53D}" type="slidenum">
              <a:rPr lang="en-US">
                <a:solidFill>
                  <a:prstClr val="black"/>
                </a:solidFill>
              </a:rPr>
              <a:pPr>
                <a:buClr>
                  <a:srgbClr val="0000FF"/>
                </a:buClr>
                <a:defRPr/>
              </a:pPr>
              <a:t>79</a:t>
            </a:fld>
            <a:endParaRPr lang="en-US" dirty="0">
              <a:solidFill>
                <a:prstClr val="black"/>
              </a:solidFill>
            </a:endParaRPr>
          </a:p>
        </p:txBody>
      </p:sp>
      <p:sp>
        <p:nvSpPr>
          <p:cNvPr id="55299" name="Rectangle 2"/>
          <p:cNvSpPr>
            <a:spLocks noGrp="1" noRot="1" noChangeAspect="1" noChangeArrowheads="1" noTextEdit="1"/>
          </p:cNvSpPr>
          <p:nvPr>
            <p:ph type="sldImg"/>
          </p:nvPr>
        </p:nvSpPr>
        <p:spPr>
          <a:xfrm>
            <a:off x="1146175" y="687388"/>
            <a:ext cx="4565650" cy="3425825"/>
          </a:xfrm>
          <a:solidFill>
            <a:srgbClr val="FFFFFF"/>
          </a:solidFill>
          <a:ln/>
        </p:spPr>
      </p:sp>
      <p:sp>
        <p:nvSpPr>
          <p:cNvPr id="55300" name="Rectangle 3"/>
          <p:cNvSpPr>
            <a:spLocks noGrp="1" noChangeArrowheads="1"/>
          </p:cNvSpPr>
          <p:nvPr>
            <p:ph type="body" idx="1"/>
          </p:nvPr>
        </p:nvSpPr>
        <p:spPr>
          <a:xfrm>
            <a:off x="914400" y="4343400"/>
            <a:ext cx="5029200" cy="4113213"/>
          </a:xfrm>
          <a:solidFill>
            <a:srgbClr val="FFFFFF"/>
          </a:solidFill>
          <a:ln>
            <a:solidFill>
              <a:srgbClr val="000000"/>
            </a:solidFill>
          </a:ln>
        </p:spPr>
        <p:txBody>
          <a:bodyPr lIns="91540" tIns="45770" rIns="91540" bIns="45770"/>
          <a:lstStyle/>
          <a:p>
            <a:endParaRPr lang="en-US" dirty="0">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F3BC6C-EE8D-41EF-8B59-970C104ED4F1}" type="slidenum">
              <a:rPr lang="en-US"/>
              <a:pPr/>
              <a:t>88</a:t>
            </a:fld>
            <a:endParaRPr lang="en-US"/>
          </a:p>
        </p:txBody>
      </p:sp>
      <p:sp>
        <p:nvSpPr>
          <p:cNvPr id="485378" name="Rectangle 2"/>
          <p:cNvSpPr>
            <a:spLocks noGrp="1" noRot="1" noChangeAspect="1" noChangeArrowheads="1" noTextEdit="1"/>
          </p:cNvSpPr>
          <p:nvPr>
            <p:ph type="sldImg"/>
          </p:nvPr>
        </p:nvSpPr>
        <p:spPr>
          <a:xfrm>
            <a:off x="1144588" y="687388"/>
            <a:ext cx="4568825" cy="3425825"/>
          </a:xfrm>
          <a:ln/>
        </p:spPr>
      </p:sp>
      <p:sp>
        <p:nvSpPr>
          <p:cNvPr id="485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34">
              <a:defRPr/>
            </a:pPr>
            <a:r>
              <a:rPr lang="en-US" b="1" baseline="0" dirty="0"/>
              <a:t>Why is it important to establish a “team” approach?	Why distinguish skill vs. I.Q.?</a:t>
            </a:r>
            <a:endParaRPr lang="en-US" b="1" dirty="0"/>
          </a:p>
          <a:p>
            <a:r>
              <a:rPr lang="en-US" dirty="0"/>
              <a:t>The hierarchical process develops by establishing</a:t>
            </a:r>
            <a:r>
              <a:rPr lang="en-US" baseline="0" dirty="0"/>
              <a:t> feeling (fingers behind back, wiggle… how do you know? –Not happy, sad, bored)</a:t>
            </a:r>
          </a:p>
          <a:p>
            <a:r>
              <a:rPr lang="en-US" baseline="0" dirty="0"/>
              <a:t>And a TEAM effort to develop SKILLS not increase IQ</a:t>
            </a:r>
          </a:p>
        </p:txBody>
      </p:sp>
      <p:sp>
        <p:nvSpPr>
          <p:cNvPr id="4" name="Slide Number Placeholder 3"/>
          <p:cNvSpPr>
            <a:spLocks noGrp="1"/>
          </p:cNvSpPr>
          <p:nvPr>
            <p:ph type="sldNum" sz="quarter" idx="10"/>
          </p:nvPr>
        </p:nvSpPr>
        <p:spPr>
          <a:xfrm>
            <a:off x="3884027" y="8684927"/>
            <a:ext cx="2972421" cy="457512"/>
          </a:xfrm>
          <a:prstGeom prst="rect">
            <a:avLst/>
          </a:prstGeom>
        </p:spPr>
        <p:txBody>
          <a:bodyPr lIns="89723" tIns="44861" rIns="89723" bIns="44861"/>
          <a:lstStyle/>
          <a:p>
            <a:fld id="{6EA89EEA-2132-4D15-804D-934AA3423CFD}" type="slidenum">
              <a:rPr lang="en-US" smtClean="0"/>
              <a:pPr/>
              <a:t>91</a:t>
            </a:fld>
            <a:endParaRPr lang="en-US"/>
          </a:p>
        </p:txBody>
      </p:sp>
    </p:spTree>
    <p:extLst>
      <p:ext uri="{BB962C8B-B14F-4D97-AF65-F5344CB8AC3E}">
        <p14:creationId xmlns:p14="http://schemas.microsoft.com/office/powerpoint/2010/main" val="15136548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34">
              <a:defRPr/>
            </a:pPr>
            <a:r>
              <a:rPr lang="en-US" b="1" baseline="0" dirty="0"/>
              <a:t>Why is it important to establish a “team” approach?	Why distinguish skill vs. I.Q.?</a:t>
            </a:r>
            <a:endParaRPr lang="en-US" b="1" dirty="0"/>
          </a:p>
          <a:p>
            <a:r>
              <a:rPr lang="en-US" dirty="0"/>
              <a:t>The hierarchical process develops by establishing</a:t>
            </a:r>
            <a:r>
              <a:rPr lang="en-US" baseline="0" dirty="0"/>
              <a:t> feeling (fingers behind back, wiggle… how do you know? –Not happy, sad, bored)</a:t>
            </a:r>
          </a:p>
          <a:p>
            <a:r>
              <a:rPr lang="en-US" baseline="0" dirty="0"/>
              <a:t>And a TEAM effort to develop SKILLS not increase IQ</a:t>
            </a:r>
          </a:p>
        </p:txBody>
      </p:sp>
      <p:sp>
        <p:nvSpPr>
          <p:cNvPr id="4" name="Slide Number Placeholder 3"/>
          <p:cNvSpPr>
            <a:spLocks noGrp="1"/>
          </p:cNvSpPr>
          <p:nvPr>
            <p:ph type="sldNum" sz="quarter" idx="10"/>
          </p:nvPr>
        </p:nvSpPr>
        <p:spPr>
          <a:xfrm>
            <a:off x="3884027" y="8684927"/>
            <a:ext cx="2972421" cy="457512"/>
          </a:xfrm>
          <a:prstGeom prst="rect">
            <a:avLst/>
          </a:prstGeom>
        </p:spPr>
        <p:txBody>
          <a:bodyPr lIns="89723" tIns="44861" rIns="89723" bIns="44861"/>
          <a:lstStyle/>
          <a:p>
            <a:fld id="{6EA89EEA-2132-4D15-804D-934AA3423CFD}" type="slidenum">
              <a:rPr lang="en-US" smtClean="0"/>
              <a:pPr/>
              <a:t>92</a:t>
            </a:fld>
            <a:endParaRPr lang="en-US"/>
          </a:p>
        </p:txBody>
      </p:sp>
    </p:spTree>
    <p:extLst>
      <p:ext uri="{BB962C8B-B14F-4D97-AF65-F5344CB8AC3E}">
        <p14:creationId xmlns:p14="http://schemas.microsoft.com/office/powerpoint/2010/main" val="1513654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4BFC196-2D70-4F29-8304-6B605C915BD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96</a:t>
            </a:fld>
            <a:endParaRPr kumimoji="0" lang="en-US" sz="1800" b="0" i="0" u="none" strike="noStrike" kern="0" cap="none" spc="0" normalizeH="0" baseline="0" noProof="0" dirty="0">
              <a:ln>
                <a:noFill/>
              </a:ln>
              <a:solidFill>
                <a:sysClr val="windowText" lastClr="000000"/>
              </a:solidFill>
              <a:effectLst/>
              <a:uLnTx/>
              <a:uFillTx/>
            </a:endParaRPr>
          </a:p>
        </p:txBody>
      </p:sp>
      <p:sp>
        <p:nvSpPr>
          <p:cNvPr id="140291" name="Rectangle 2"/>
          <p:cNvSpPr>
            <a:spLocks noGrp="1" noRot="1" noChangeAspect="1" noChangeArrowheads="1" noTextEdit="1"/>
          </p:cNvSpPr>
          <p:nvPr>
            <p:ph type="sldImg"/>
          </p:nvPr>
        </p:nvSpPr>
        <p:spPr>
          <a:xfrm>
            <a:off x="1257300" y="720725"/>
            <a:ext cx="4800600" cy="3600450"/>
          </a:xfrm>
          <a:ln/>
        </p:spPr>
      </p:sp>
      <p:sp>
        <p:nvSpPr>
          <p:cNvPr id="140292" name="Rectangle 3"/>
          <p:cNvSpPr>
            <a:spLocks noGrp="1" noChangeArrowheads="1"/>
          </p:cNvSpPr>
          <p:nvPr>
            <p:ph type="body" idx="1"/>
          </p:nvPr>
        </p:nvSpPr>
        <p:spPr>
          <a:noFill/>
          <a:ln/>
        </p:spPr>
        <p:txBody>
          <a:bodyPr lIns="96652" tIns="48326" rIns="96652" bIns="48326"/>
          <a:lstStyle/>
          <a:p>
            <a:pPr eaLnBrk="1" hangingPunct="1"/>
            <a:endParaRPr lang="en-US" dirty="0"/>
          </a:p>
        </p:txBody>
      </p:sp>
    </p:spTree>
    <p:extLst>
      <p:ext uri="{BB962C8B-B14F-4D97-AF65-F5344CB8AC3E}">
        <p14:creationId xmlns:p14="http://schemas.microsoft.com/office/powerpoint/2010/main" val="22665779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223B512-92A9-4184-B93B-401868B27A98}"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99</a:t>
            </a:fld>
            <a:endParaRPr kumimoji="0" lang="en-US" sz="1800" b="0" i="0" u="none" strike="noStrike" kern="0" cap="none" spc="0" normalizeH="0" baseline="0" noProof="0" dirty="0">
              <a:ln>
                <a:noFill/>
              </a:ln>
              <a:solidFill>
                <a:prstClr val="black"/>
              </a:solidFill>
              <a:effectLst/>
              <a:uLnTx/>
              <a:uFillTx/>
            </a:endParaRPr>
          </a:p>
        </p:txBody>
      </p:sp>
      <p:sp>
        <p:nvSpPr>
          <p:cNvPr id="101378" name="Rectangle 2"/>
          <p:cNvSpPr>
            <a:spLocks noGrp="1" noRot="1" noChangeAspect="1" noChangeArrowheads="1" noTextEdit="1"/>
          </p:cNvSpPr>
          <p:nvPr>
            <p:ph type="sldImg"/>
          </p:nvPr>
        </p:nvSpPr>
        <p:spPr>
          <a:xfrm>
            <a:off x="1257300" y="720725"/>
            <a:ext cx="4800600" cy="3600450"/>
          </a:xfrm>
          <a:ln/>
        </p:spPr>
      </p:sp>
      <p:sp>
        <p:nvSpPr>
          <p:cNvPr id="10137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8817494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0C35921-C25F-45FA-BC03-C6B2A2BFE8F6}"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100</a:t>
            </a:fld>
            <a:endParaRPr kumimoji="0" lang="en-US" sz="1800" b="0" i="0" u="none" strike="noStrike" kern="0" cap="none" spc="0" normalizeH="0" baseline="0" noProof="0" dirty="0">
              <a:ln>
                <a:noFill/>
              </a:ln>
              <a:solidFill>
                <a:prstClr val="black"/>
              </a:solidFill>
              <a:effectLst/>
              <a:uLnTx/>
              <a:uFillTx/>
            </a:endParaRPr>
          </a:p>
        </p:txBody>
      </p:sp>
      <p:sp>
        <p:nvSpPr>
          <p:cNvPr id="64515" name="Rectangle 2"/>
          <p:cNvSpPr>
            <a:spLocks noGrp="1" noRot="1" noChangeAspect="1" noChangeArrowheads="1" noTextEdit="1"/>
          </p:cNvSpPr>
          <p:nvPr>
            <p:ph type="sldImg"/>
          </p:nvPr>
        </p:nvSpPr>
        <p:spPr>
          <a:xfrm>
            <a:off x="1257300" y="720725"/>
            <a:ext cx="4800600" cy="3600450"/>
          </a:xfrm>
          <a:solidFill>
            <a:srgbClr val="FFFFFF"/>
          </a:solidFill>
          <a:ln/>
        </p:spPr>
      </p:sp>
      <p:sp>
        <p:nvSpPr>
          <p:cNvPr id="64516" name="Rectangle 3"/>
          <p:cNvSpPr>
            <a:spLocks noGrp="1" noChangeArrowheads="1"/>
          </p:cNvSpPr>
          <p:nvPr>
            <p:ph type="body" idx="1"/>
          </p:nvPr>
        </p:nvSpPr>
        <p:spPr>
          <a:xfrm>
            <a:off x="974726" y="4560889"/>
            <a:ext cx="5365750" cy="4319587"/>
          </a:xfrm>
          <a:solidFill>
            <a:srgbClr val="FFFFFF"/>
          </a:solidFill>
          <a:ln>
            <a:solidFill>
              <a:srgbClr val="000000"/>
            </a:solidFill>
          </a:ln>
        </p:spPr>
        <p:txBody>
          <a:bodyPr lIns="96643" tIns="48322" rIns="96643" bIns="48322"/>
          <a:lstStyle/>
          <a:p>
            <a:endParaRPr lang="en-US" dirty="0"/>
          </a:p>
        </p:txBody>
      </p:sp>
    </p:spTree>
    <p:extLst>
      <p:ext uri="{BB962C8B-B14F-4D97-AF65-F5344CB8AC3E}">
        <p14:creationId xmlns:p14="http://schemas.microsoft.com/office/powerpoint/2010/main" val="32465268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0C6465D1-5228-4FB5-BD05-F8EC3C8C9BBB}" type="slidenum">
              <a:rPr lang="en-US"/>
              <a:pPr/>
              <a:t>106</a:t>
            </a:fld>
            <a:endParaRPr lang="en-US"/>
          </a:p>
        </p:txBody>
      </p:sp>
      <p:sp>
        <p:nvSpPr>
          <p:cNvPr id="148483" name="Rectangle 2"/>
          <p:cNvSpPr>
            <a:spLocks noGrp="1" noRot="1" noChangeAspect="1" noChangeArrowheads="1" noTextEdit="1"/>
          </p:cNvSpPr>
          <p:nvPr>
            <p:ph type="sldImg"/>
          </p:nvPr>
        </p:nvSpPr>
        <p:spPr>
          <a:xfrm>
            <a:off x="1338263" y="914400"/>
            <a:ext cx="4181475" cy="3136900"/>
          </a:xfrm>
          <a:solidFill>
            <a:srgbClr val="FFFFFF"/>
          </a:solidFill>
          <a:ln/>
        </p:spPr>
      </p:sp>
      <p:sp>
        <p:nvSpPr>
          <p:cNvPr id="148484" name="Rectangle 3"/>
          <p:cNvSpPr>
            <a:spLocks noGrp="1" noChangeArrowheads="1"/>
          </p:cNvSpPr>
          <p:nvPr>
            <p:ph type="body" idx="1"/>
          </p:nvPr>
        </p:nvSpPr>
        <p:spPr>
          <a:xfrm>
            <a:off x="1046163" y="4354513"/>
            <a:ext cx="4768850" cy="3476625"/>
          </a:xfrm>
          <a:noFill/>
          <a:ln/>
        </p:spPr>
        <p:txBody>
          <a:bodyPr wrap="none" lIns="82045" tIns="41024" rIns="82045" bIns="41024" anchor="ct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These</a:t>
            </a:r>
            <a:r>
              <a:rPr lang="en-US" baseline="0" dirty="0"/>
              <a:t> are “warnings signs” or “red flags” that a child is at risk for developing learning difficulties. The “Wait and See” approach is a poor choice and is not in the child’s best interest – according to scientific studies. If a child has these difficulties/warning signs/red flags, then early action is the scientifically supported approach. The “new science” says to engage these children in activities that have been shown in scientific studies to help PREVENT them from developing learning difficulties. As in primary care medicine, PREVENTION provides the best outcomes for the child. </a:t>
            </a:r>
            <a:endParaRPr lang="en-US" dirty="0"/>
          </a:p>
        </p:txBody>
      </p:sp>
      <p:sp>
        <p:nvSpPr>
          <p:cNvPr id="4" name="Slide Number Placeholder 3"/>
          <p:cNvSpPr>
            <a:spLocks noGrp="1"/>
          </p:cNvSpPr>
          <p:nvPr>
            <p:ph type="sldNum" sz="quarter" idx="10"/>
          </p:nvPr>
        </p:nvSpPr>
        <p:spPr/>
        <p:txBody>
          <a:bodyPr/>
          <a:lstStyle/>
          <a:p>
            <a:fld id="{CAFDE22E-B0F2-4C11-8A0B-17910581F5C3}" type="slidenum">
              <a:rPr lang="en-US" smtClean="0"/>
              <a:pPr/>
              <a:t>110</a:t>
            </a:fld>
            <a:endParaRPr lang="en-US" dirty="0"/>
          </a:p>
        </p:txBody>
      </p:sp>
    </p:spTree>
    <p:extLst>
      <p:ext uri="{BB962C8B-B14F-4D97-AF65-F5344CB8AC3E}">
        <p14:creationId xmlns:p14="http://schemas.microsoft.com/office/powerpoint/2010/main" val="1995357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General notes:</a:t>
            </a:r>
          </a:p>
          <a:p>
            <a:pPr marL="171450" indent="-171450">
              <a:buFont typeface="Arial" panose="020B0604020202020204" pitchFamily="34" charset="0"/>
              <a:buChar char="•"/>
            </a:pPr>
            <a:r>
              <a:rPr lang="en-US" sz="1200" dirty="0"/>
              <a:t>Neuro-developmental models</a:t>
            </a:r>
          </a:p>
          <a:p>
            <a:pPr marL="171450" indent="-171450">
              <a:buFont typeface="Arial" panose="020B0604020202020204" pitchFamily="34" charset="0"/>
              <a:buChar char="•"/>
            </a:pPr>
            <a:r>
              <a:rPr lang="en-US" sz="1200" dirty="0"/>
              <a:t>Define evidence-based support of a program versus research-based support versus clinical experiential</a:t>
            </a:r>
            <a:r>
              <a:rPr lang="en-US" sz="1200" baseline="0" dirty="0"/>
              <a:t> support</a:t>
            </a:r>
            <a:r>
              <a:rPr lang="en-US" sz="1200" dirty="0"/>
              <a:t> – all promoting SLP’s delivery of Evidence-Based Practice (the focus of FLASHA/ASHA</a:t>
            </a:r>
          </a:p>
          <a:p>
            <a:pPr marL="171450" indent="-171450">
              <a:buFont typeface="Arial" panose="020B0604020202020204" pitchFamily="34" charset="0"/>
              <a:buChar char="•"/>
            </a:pPr>
            <a:r>
              <a:rPr lang="en-US" sz="1200" dirty="0"/>
              <a:t>Are there dyslexia subtypes that are research-based subtypes? </a:t>
            </a:r>
          </a:p>
          <a:p>
            <a:pPr marL="171450" indent="-171450">
              <a:buFont typeface="Arial" panose="020B0604020202020204" pitchFamily="34" charset="0"/>
              <a:buChar char="•"/>
            </a:pPr>
            <a:endParaRPr lang="en-US" sz="1200" dirty="0"/>
          </a:p>
          <a:p>
            <a:endParaRPr lang="en-US" sz="1200" dirty="0"/>
          </a:p>
          <a:p>
            <a:endParaRPr lang="en-US" dirty="0"/>
          </a:p>
        </p:txBody>
      </p:sp>
      <p:sp>
        <p:nvSpPr>
          <p:cNvPr id="4" name="Slide Number Placeholder 3"/>
          <p:cNvSpPr>
            <a:spLocks noGrp="1"/>
          </p:cNvSpPr>
          <p:nvPr>
            <p:ph type="sldNum" sz="quarter" idx="10"/>
          </p:nvPr>
        </p:nvSpPr>
        <p:spPr/>
        <p:txBody>
          <a:bodyPr/>
          <a:lstStyle/>
          <a:p>
            <a:fld id="{CE8C9B94-C1C4-48D7-BD4B-93DCE7141127}"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3031947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0895" y="721758"/>
            <a:ext cx="4873413" cy="3597116"/>
          </a:xfrm>
        </p:spPr>
      </p:sp>
      <p:sp>
        <p:nvSpPr>
          <p:cNvPr id="3" name="Notes Placeholder 2"/>
          <p:cNvSpPr>
            <a:spLocks noGrp="1"/>
          </p:cNvSpPr>
          <p:nvPr>
            <p:ph type="body" idx="1"/>
          </p:nvPr>
        </p:nvSpPr>
        <p:spPr/>
        <p:txBody>
          <a:bodyPr>
            <a:normAutofit/>
          </a:bodyPr>
          <a:lstStyle/>
          <a:p>
            <a:r>
              <a:rPr lang="en-US" dirty="0"/>
              <a:t>Discuss - Montgomery &amp; Developmental Dyslexia oral awareness deficits</a:t>
            </a:r>
          </a:p>
          <a:p>
            <a:r>
              <a:rPr lang="en-US" dirty="0"/>
              <a:t>Abstract:</a:t>
            </a:r>
          </a:p>
          <a:p>
            <a:r>
              <a:rPr lang="en-US" dirty="0"/>
              <a:t>15 dyslexic and 19 normal readers of the same reading age (8 yrs) but of different CA (10 and 8 yrs) were given an articulation accessing and a phoneme segmentation task. For the former task, Ss had to indicate which of several schematic drawings corresponded to the position of their tongue, teeth, and lips for a given phoneme. Results show that the dyslexic Ss experienced great difficulty with this task, although they were equal to the normal Ss on a simple phoneme segmentation task. Results were replicated with 2 further samples of 19 dyslexic and 15 normal Ss. It is hypothesized that awareness of articulation processes is an important factor in explanations of dyslexia. (17 ref) (</a:t>
            </a:r>
            <a:r>
              <a:rPr lang="en-US" dirty="0" err="1"/>
              <a:t>PsycINFO</a:t>
            </a:r>
            <a:r>
              <a:rPr lang="en-US" dirty="0"/>
              <a:t> Database Record (c) 2010 APA, all rights reserved)</a:t>
            </a:r>
          </a:p>
          <a:p>
            <a:endParaRPr lang="en-US" dirty="0"/>
          </a:p>
        </p:txBody>
      </p:sp>
    </p:spTree>
    <p:extLst>
      <p:ext uri="{BB962C8B-B14F-4D97-AF65-F5344CB8AC3E}">
        <p14:creationId xmlns:p14="http://schemas.microsoft.com/office/powerpoint/2010/main" val="373773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dirty="0"/>
              <a:t>Fig. 1. </a:t>
            </a:r>
            <a:r>
              <a:rPr lang="en-US" sz="1100" dirty="0" err="1"/>
              <a:t>PTLT</a:t>
            </a:r>
            <a:r>
              <a:rPr lang="en-US" sz="1100" dirty="0"/>
              <a:t> difference scores as a function of age in response to the English monologue. Error bars represent </a:t>
            </a:r>
            <a:r>
              <a:rPr lang="en-US" sz="1100" dirty="0" err="1"/>
              <a:t>SEMs</a:t>
            </a:r>
            <a:r>
              <a:rPr lang="en-US" sz="1100" dirty="0"/>
              <a:t>. The screen shots above the graph are representative scan patterns of the talker’s face in a 4- and an 8-mo-old infant and in an adult (each black dot represents a single visual fixation).</a:t>
            </a:r>
          </a:p>
          <a:p>
            <a:r>
              <a:rPr lang="en-US" sz="1100" dirty="0"/>
              <a:t>ABSTRACT: The mechanisms underlying the acquisition of speech-production ability in human infancy are not well understood. We tracked 4–12-mo-old English-learning infants’ and adults’ eye gaze while</a:t>
            </a:r>
          </a:p>
          <a:p>
            <a:r>
              <a:rPr lang="en-US" sz="1100" dirty="0"/>
              <a:t>they watched and listened to a female reciting a monologue either in their native (English) or nonnative (Spanish) language. We found that infants shifted their attention from the eyes to the</a:t>
            </a:r>
          </a:p>
          <a:p>
            <a:r>
              <a:rPr lang="en-US" sz="1100" dirty="0"/>
              <a:t>mouth between 4 and 8 mo of age regardless of language and then began a shift back to the eyes at 12 mo in response to native but not nonnative speech. We posit that the first shift enables</a:t>
            </a:r>
          </a:p>
          <a:p>
            <a:r>
              <a:rPr lang="en-US" sz="1100" dirty="0"/>
              <a:t>infants to gain access to redundant audiovisual speech cues that enable them to learn their native speech forms and that the second shift reflects growing native-language expertise that frees</a:t>
            </a:r>
          </a:p>
          <a:p>
            <a:r>
              <a:rPr lang="en-US" sz="1100" dirty="0"/>
              <a:t>them to shift attention to the eyes to gain access to social cues. On this account, 12-mo-old infants do not shift attention to the eyes when exposed to nonnative speech because increasing native-</a:t>
            </a:r>
          </a:p>
          <a:p>
            <a:r>
              <a:rPr lang="en-US" sz="1100" dirty="0"/>
              <a:t>language expertise and perceptual narrowing make it more difficult to process nonnative speech and require them to continue to access redundant audiovisual cues. Overall, the current findings</a:t>
            </a:r>
          </a:p>
          <a:p>
            <a:r>
              <a:rPr lang="en-US" sz="1100" dirty="0"/>
              <a:t>demonstrate that the development of speech production capacity relies on changes in selective audiovisual attention and that this depends critically on early experience.</a:t>
            </a:r>
          </a:p>
        </p:txBody>
      </p:sp>
      <p:sp>
        <p:nvSpPr>
          <p:cNvPr id="4" name="Slide Number Placeholder 3"/>
          <p:cNvSpPr>
            <a:spLocks noGrp="1"/>
          </p:cNvSpPr>
          <p:nvPr>
            <p:ph type="sldNum" sz="quarter" idx="10"/>
          </p:nvPr>
        </p:nvSpPr>
        <p:spPr/>
        <p:txBody>
          <a:bodyPr/>
          <a:lstStyle/>
          <a:p>
            <a:fld id="{CAFDE22E-B0F2-4C11-8A0B-17910581F5C3}" type="slidenum">
              <a:rPr lang="en-US" smtClean="0"/>
              <a:pPr/>
              <a:t>24</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General notes:</a:t>
            </a:r>
          </a:p>
          <a:p>
            <a:pPr marL="171450" indent="-171450">
              <a:buFont typeface="Arial" panose="020B0604020202020204" pitchFamily="34" charset="0"/>
              <a:buChar char="•"/>
            </a:pPr>
            <a:r>
              <a:rPr lang="en-US" sz="1200" dirty="0"/>
              <a:t>Neuro-developmental models</a:t>
            </a:r>
          </a:p>
          <a:p>
            <a:pPr marL="171450" indent="-171450">
              <a:buFont typeface="Arial" panose="020B0604020202020204" pitchFamily="34" charset="0"/>
              <a:buChar char="•"/>
            </a:pPr>
            <a:r>
              <a:rPr lang="en-US" sz="1200" dirty="0"/>
              <a:t>Define evidence-based support of a program versus research-based support versus clinical experiential</a:t>
            </a:r>
            <a:r>
              <a:rPr lang="en-US" sz="1200" baseline="0" dirty="0"/>
              <a:t> support</a:t>
            </a:r>
            <a:r>
              <a:rPr lang="en-US" sz="1200" dirty="0"/>
              <a:t> – all promoting SLP’s delivery of Evidence-Based Practice (the focus of FLASHA/ASHA</a:t>
            </a:r>
          </a:p>
          <a:p>
            <a:pPr marL="171450" indent="-171450">
              <a:buFont typeface="Arial" panose="020B0604020202020204" pitchFamily="34" charset="0"/>
              <a:buChar char="•"/>
            </a:pPr>
            <a:r>
              <a:rPr lang="en-US" sz="1200" dirty="0"/>
              <a:t>Are there dyslexia subtypes that are research-based subtypes? </a:t>
            </a:r>
          </a:p>
          <a:p>
            <a:pPr marL="171450" indent="-171450">
              <a:buFont typeface="Arial" panose="020B0604020202020204" pitchFamily="34" charset="0"/>
              <a:buChar char="•"/>
            </a:pPr>
            <a:endParaRPr lang="en-US" sz="1200" dirty="0"/>
          </a:p>
          <a:p>
            <a:endParaRPr lang="en-US" sz="1200" dirty="0"/>
          </a:p>
          <a:p>
            <a:endParaRPr lang="en-US" dirty="0"/>
          </a:p>
        </p:txBody>
      </p:sp>
      <p:sp>
        <p:nvSpPr>
          <p:cNvPr id="4" name="Slide Number Placeholder 3"/>
          <p:cNvSpPr>
            <a:spLocks noGrp="1"/>
          </p:cNvSpPr>
          <p:nvPr>
            <p:ph type="sldNum" sz="quarter" idx="10"/>
          </p:nvPr>
        </p:nvSpPr>
        <p:spPr/>
        <p:txBody>
          <a:bodyPr/>
          <a:lstStyle/>
          <a:p>
            <a:fld id="{CE8C9B94-C1C4-48D7-BD4B-93DCE7141127}"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303194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General notes:</a:t>
            </a:r>
          </a:p>
          <a:p>
            <a:pPr marL="171450" indent="-171450">
              <a:buFont typeface="Arial" panose="020B0604020202020204" pitchFamily="34" charset="0"/>
              <a:buChar char="•"/>
            </a:pPr>
            <a:r>
              <a:rPr lang="en-US" sz="1200" dirty="0"/>
              <a:t>Neuro-developmental models</a:t>
            </a:r>
          </a:p>
          <a:p>
            <a:pPr marL="171450" indent="-171450">
              <a:buFont typeface="Arial" panose="020B0604020202020204" pitchFamily="34" charset="0"/>
              <a:buChar char="•"/>
            </a:pPr>
            <a:r>
              <a:rPr lang="en-US" sz="1200" dirty="0"/>
              <a:t>Define evidence-based support of a program versus research-based support versus clinical experiential</a:t>
            </a:r>
            <a:r>
              <a:rPr lang="en-US" sz="1200" baseline="0" dirty="0"/>
              <a:t> support</a:t>
            </a:r>
            <a:r>
              <a:rPr lang="en-US" sz="1200" dirty="0"/>
              <a:t> – all promoting SLP’s delivery of Evidence-Based Practice (the focus of FLASHA/ASHA</a:t>
            </a:r>
          </a:p>
          <a:p>
            <a:pPr marL="171450" indent="-171450">
              <a:buFont typeface="Arial" panose="020B0604020202020204" pitchFamily="34" charset="0"/>
              <a:buChar char="•"/>
            </a:pPr>
            <a:r>
              <a:rPr lang="en-US" sz="1200" dirty="0"/>
              <a:t>Are there dyslexia subtypes that are research-based subtypes? </a:t>
            </a:r>
          </a:p>
          <a:p>
            <a:pPr marL="171450" indent="-171450">
              <a:buFont typeface="Arial" panose="020B0604020202020204" pitchFamily="34" charset="0"/>
              <a:buChar char="•"/>
            </a:pPr>
            <a:endParaRPr lang="en-US" sz="1200" dirty="0"/>
          </a:p>
          <a:p>
            <a:endParaRPr lang="en-US" sz="1200" dirty="0"/>
          </a:p>
          <a:p>
            <a:endParaRPr lang="en-US" dirty="0"/>
          </a:p>
        </p:txBody>
      </p:sp>
      <p:sp>
        <p:nvSpPr>
          <p:cNvPr id="4" name="Slide Number Placeholder 3"/>
          <p:cNvSpPr>
            <a:spLocks noGrp="1"/>
          </p:cNvSpPr>
          <p:nvPr>
            <p:ph type="sldNum" sz="quarter" idx="10"/>
          </p:nvPr>
        </p:nvSpPr>
        <p:spPr/>
        <p:txBody>
          <a:bodyPr/>
          <a:lstStyle/>
          <a:p>
            <a:fld id="{CE8C9B94-C1C4-48D7-BD4B-93DCE7141127}"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303194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FA39A7-ABCA-44E3-AAA4-FAC49C69E528}" type="slidenum">
              <a:rPr lang="en-US"/>
              <a:pPr/>
              <a:t>28</a:t>
            </a:fld>
            <a:endParaRPr lang="en-US"/>
          </a:p>
        </p:txBody>
      </p:sp>
      <p:sp>
        <p:nvSpPr>
          <p:cNvPr id="5734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73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91431" tIns="45716" rIns="91431" bIns="45716"/>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a:t>It’s the sensory and cognitive</a:t>
            </a:r>
            <a:r>
              <a:rPr lang="en-US" baseline="0" dirty="0"/>
              <a:t> experiences that drive “experience dependent” neural plasticity which helps the brain forms networks for developing skills and abilities. </a:t>
            </a:r>
          </a:p>
          <a:p>
            <a:endParaRPr lang="en-US" baseline="0" dirty="0"/>
          </a:p>
          <a:p>
            <a:r>
              <a:rPr lang="en-US" baseline="0" dirty="0"/>
              <a:t>Figure is from Miller’s handout @ SPD conference – her talk on 10/20/11.</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3" descr="C:\Documents and Settings\Rami\Desktop\Ramis Work\PresPro\Templates_07_July_2004\Biotech\JPGS\PPP_SBIOT_TLE_DNA_Structure.jpg"/>
          <p:cNvPicPr>
            <a:picLocks noChangeAspect="1" noChangeArrowheads="1"/>
          </p:cNvPicPr>
          <p:nvPr/>
        </p:nvPicPr>
        <p:blipFill>
          <a:blip r:embed="rId2" cstate="print"/>
          <a:srcRect/>
          <a:stretch>
            <a:fillRect/>
          </a:stretch>
        </p:blipFill>
        <p:spPr bwMode="auto">
          <a:xfrm>
            <a:off x="0" y="0"/>
            <a:ext cx="9144000" cy="6880225"/>
          </a:xfrm>
          <a:prstGeom prst="rect">
            <a:avLst/>
          </a:prstGeom>
          <a:solidFill>
            <a:srgbClr val="336699"/>
          </a:solidFill>
          <a:ln w="9525">
            <a:solidFill>
              <a:srgbClr val="339966"/>
            </a:solidFill>
            <a:miter lim="800000"/>
            <a:headEnd/>
            <a:tailEnd/>
          </a:ln>
        </p:spPr>
      </p:pic>
      <p:sp>
        <p:nvSpPr>
          <p:cNvPr id="4098" name="Rectangle 2"/>
          <p:cNvSpPr>
            <a:spLocks noGrp="1" noChangeArrowheads="1"/>
          </p:cNvSpPr>
          <p:nvPr>
            <p:ph type="ctrTitle"/>
          </p:nvPr>
        </p:nvSpPr>
        <p:spPr>
          <a:xfrm>
            <a:off x="205933" y="1011272"/>
            <a:ext cx="6250927" cy="1880534"/>
          </a:xfrm>
        </p:spPr>
        <p:txBody>
          <a:bodyPr/>
          <a:lstStyle>
            <a:lvl1pPr algn="r">
              <a:defRPr sz="3600"/>
            </a:lvl1pPr>
          </a:lstStyle>
          <a:p>
            <a:r>
              <a:rPr lang="en-US"/>
              <a:t>Click to edit Master title style</a:t>
            </a:r>
          </a:p>
        </p:txBody>
      </p:sp>
      <p:sp>
        <p:nvSpPr>
          <p:cNvPr id="4099" name="Rectangle 3"/>
          <p:cNvSpPr>
            <a:spLocks noGrp="1" noChangeArrowheads="1"/>
          </p:cNvSpPr>
          <p:nvPr>
            <p:ph type="subTitle" idx="1"/>
          </p:nvPr>
        </p:nvSpPr>
        <p:spPr>
          <a:xfrm>
            <a:off x="258847" y="3029512"/>
            <a:ext cx="6193722" cy="1308198"/>
          </a:xfrm>
        </p:spPr>
        <p:txBody>
          <a:bodyPr/>
          <a:lstStyle>
            <a:lvl1pPr marL="0" indent="0" algn="r">
              <a:buFontTx/>
              <a:buNone/>
              <a:defRPr/>
            </a:lvl1pPr>
          </a:lstStyle>
          <a:p>
            <a:r>
              <a:rPr lang="en-US"/>
              <a:t>Click to edit Master subtitle style</a:t>
            </a:r>
          </a:p>
        </p:txBody>
      </p:sp>
      <p:sp>
        <p:nvSpPr>
          <p:cNvPr id="5" name="Rectangle 4"/>
          <p:cNvSpPr>
            <a:spLocks noGrp="1" noChangeArrowheads="1"/>
          </p:cNvSpPr>
          <p:nvPr>
            <p:ph type="dt" sz="half" idx="10"/>
          </p:nvPr>
        </p:nvSpPr>
        <p:spPr>
          <a:xfrm>
            <a:off x="0" y="6707188"/>
            <a:ext cx="1905000" cy="165100"/>
          </a:xfrm>
        </p:spPr>
        <p:txBody>
          <a:bodyPr/>
          <a:lstStyle>
            <a:lvl1pPr>
              <a:defRPr sz="1100" smtClean="0"/>
            </a:lvl1pPr>
          </a:lstStyle>
          <a:p>
            <a:pPr>
              <a:defRPr/>
            </a:pPr>
            <a:endParaRPr lang="en-US"/>
          </a:p>
        </p:txBody>
      </p:sp>
      <p:sp>
        <p:nvSpPr>
          <p:cNvPr id="6" name="Rectangle 5"/>
          <p:cNvSpPr>
            <a:spLocks noGrp="1" noChangeArrowheads="1"/>
          </p:cNvSpPr>
          <p:nvPr>
            <p:ph type="ftr" sz="quarter" idx="11"/>
          </p:nvPr>
        </p:nvSpPr>
        <p:spPr>
          <a:xfrm>
            <a:off x="3124200" y="6692900"/>
            <a:ext cx="2895600" cy="165100"/>
          </a:xfrm>
        </p:spPr>
        <p:txBody>
          <a:bodyPr/>
          <a:lstStyle>
            <a:lvl1pPr>
              <a:defRPr sz="1100" smtClean="0">
                <a:solidFill>
                  <a:schemeClr val="tx1"/>
                </a:solidFill>
              </a:defRPr>
            </a:lvl1pPr>
          </a:lstStyle>
          <a:p>
            <a:pPr>
              <a:defRPr/>
            </a:pPr>
            <a:endParaRPr lang="en-US"/>
          </a:p>
        </p:txBody>
      </p:sp>
      <p:sp>
        <p:nvSpPr>
          <p:cNvPr id="7" name="Rectangle 6"/>
          <p:cNvSpPr>
            <a:spLocks noGrp="1" noChangeArrowheads="1"/>
          </p:cNvSpPr>
          <p:nvPr>
            <p:ph type="sldNum" sz="quarter" idx="12"/>
          </p:nvPr>
        </p:nvSpPr>
        <p:spPr>
          <a:xfrm>
            <a:off x="7239000" y="6692900"/>
            <a:ext cx="1905000" cy="165100"/>
          </a:xfrm>
        </p:spPr>
        <p:txBody>
          <a:bodyPr/>
          <a:lstStyle>
            <a:lvl1pPr>
              <a:defRPr sz="1100" smtClean="0">
                <a:solidFill>
                  <a:schemeClr val="tx1"/>
                </a:solidFill>
              </a:defRPr>
            </a:lvl1pPr>
          </a:lstStyle>
          <a:p>
            <a:pPr>
              <a:defRPr/>
            </a:pPr>
            <a:fld id="{7443351D-2BE9-4634-AAFD-744D3D1D955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E7FD6E-4FF2-4EF1-AEBC-D7F88E2B6A21}"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p:txBody>
          <a:body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26572583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125" y="1859909"/>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1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dirty="0">
              <a:solidFill>
                <a:srgbClr val="04617B">
                  <a:shade val="90000"/>
                </a:srgbClr>
              </a:solidFill>
            </a:endParaRPr>
          </a:p>
        </p:txBody>
      </p:sp>
      <p:sp>
        <p:nvSpPr>
          <p:cNvPr id="9" name="Slide Number Placeholder 8"/>
          <p:cNvSpPr>
            <a:spLocks noGrp="1"/>
          </p:cNvSpPr>
          <p:nvPr>
            <p:ph type="sldNum" sz="quarter" idx="12"/>
          </p:nvPr>
        </p:nvSpPr>
        <p:spPr/>
        <p:txBody>
          <a:body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4403809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dirty="0">
              <a:solidFill>
                <a:srgbClr val="04617B">
                  <a:shade val="90000"/>
                </a:srgbClr>
              </a:solidFill>
            </a:endParaRPr>
          </a:p>
        </p:txBody>
      </p:sp>
      <p:sp>
        <p:nvSpPr>
          <p:cNvPr id="5" name="Slide Number Placeholder 4"/>
          <p:cNvSpPr>
            <a:spLocks noGrp="1"/>
          </p:cNvSpPr>
          <p:nvPr>
            <p:ph type="sldNum" sz="quarter" idx="12"/>
          </p:nvPr>
        </p:nvSpPr>
        <p:spPr/>
        <p:txBody>
          <a:body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5203359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dirty="0">
              <a:solidFill>
                <a:srgbClr val="04617B">
                  <a:shade val="90000"/>
                </a:srgbClr>
              </a:solidFill>
            </a:endParaRPr>
          </a:p>
        </p:txBody>
      </p:sp>
      <p:sp>
        <p:nvSpPr>
          <p:cNvPr id="4" name="Slide Number Placeholder 3"/>
          <p:cNvSpPr>
            <a:spLocks noGrp="1"/>
          </p:cNvSpPr>
          <p:nvPr>
            <p:ph type="sldNum" sz="quarter" idx="12"/>
          </p:nvPr>
        </p:nvSpPr>
        <p:spPr/>
        <p:txBody>
          <a:body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41635776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p:txBody>
          <a:body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5932345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ffectLst/>
            </a:endParaRPr>
          </a:p>
        </p:txBody>
      </p:sp>
      <p:sp>
        <p:nvSpPr>
          <p:cNvPr id="12" name="Right Triangle 11"/>
          <p:cNvSpPr/>
          <p:nvPr/>
        </p:nvSpPr>
        <p:spPr>
          <a:xfrm rot="420000" flipV="1">
            <a:off x="8004136"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ffectLst/>
            </a:endParaRPr>
          </a:p>
        </p:txBody>
      </p:sp>
      <p:sp>
        <p:nvSpPr>
          <p:cNvPr id="2" name="Title 1"/>
          <p:cNvSpPr>
            <a:spLocks noGrp="1"/>
          </p:cNvSpPr>
          <p:nvPr>
            <p:ph type="title"/>
          </p:nvPr>
        </p:nvSpPr>
        <p:spPr>
          <a:xfrm>
            <a:off x="609600" y="1176999"/>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a:xfrm>
            <a:off x="8077200" y="6356550"/>
            <a:ext cx="609600" cy="365125"/>
          </a:xfrm>
        </p:spPr>
        <p:txBody>
          <a:body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a:t>Click icon to add picture</a:t>
            </a:r>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dirty="0">
              <a:solidFill>
                <a:prstClr val="black"/>
              </a:solidFill>
              <a:effectLst/>
              <a:latin typeface="Constantia"/>
            </a:endParaRPr>
          </a:p>
        </p:txBody>
      </p:sp>
      <p:sp>
        <p:nvSpPr>
          <p:cNvPr id="11" name="Freeform 10"/>
          <p:cNvSpPr>
            <a:spLocks/>
          </p:cNvSpPr>
          <p:nvPr/>
        </p:nvSpPr>
        <p:spPr bwMode="auto">
          <a:xfrm flipV="1">
            <a:off x="4381500" y="62200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dirty="0">
              <a:solidFill>
                <a:prstClr val="black"/>
              </a:solidFill>
              <a:effectLst/>
              <a:latin typeface="Constantia"/>
            </a:endParaRPr>
          </a:p>
        </p:txBody>
      </p:sp>
    </p:spTree>
    <p:extLst>
      <p:ext uri="{BB962C8B-B14F-4D97-AF65-F5344CB8AC3E}">
        <p14:creationId xmlns:p14="http://schemas.microsoft.com/office/powerpoint/2010/main" val="24472411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31773926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2"/>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2"/>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315941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4617B">
                  <a:shade val="90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4617B">
                  <a:shade val="90000"/>
                </a:srgb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C04E01-1E8C-4EE0-BA5D-6BC1523D6148}"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6700688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91E84B95-E713-45DD-B7C0-4B2371832963}" type="datetimeFigureOut">
              <a:rPr lang="en-US" smtClean="0">
                <a:solidFill>
                  <a:srgbClr val="DBF5F9">
                    <a:shade val="90000"/>
                  </a:srgbClr>
                </a:solidFill>
              </a:rPr>
              <a:pPr/>
              <a:t>10/31/2016</a:t>
            </a:fld>
            <a:endParaRPr lang="en-US" dirty="0">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dirty="0">
              <a:solidFill>
                <a:srgbClr val="DBF5F9">
                  <a:shade val="90000"/>
                </a:srgbClr>
              </a:solidFill>
            </a:endParaRPr>
          </a:p>
        </p:txBody>
      </p:sp>
      <p:sp>
        <p:nvSpPr>
          <p:cNvPr id="27" name="Slide Number Placeholder 26"/>
          <p:cNvSpPr>
            <a:spLocks noGrp="1"/>
          </p:cNvSpPr>
          <p:nvPr>
            <p:ph type="sldNum" sz="quarter" idx="12"/>
          </p:nvPr>
        </p:nvSpPr>
        <p:spPr/>
        <p:txBody>
          <a:bodyPr/>
          <a:lstStyle/>
          <a:p>
            <a:fld id="{6CBF9445-C10B-41FD-BD57-CF2A5A679726}"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3045704872"/>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1544" y="137705"/>
            <a:ext cx="1956364" cy="640328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62451" y="137705"/>
            <a:ext cx="5731804" cy="64032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106BD9-58E3-4FEF-A6A7-DB975DE5728B}"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lvl1pPr marL="274320" indent="-274320">
              <a:buSzPct val="75000"/>
              <a:buFont typeface="Wingdings 3" pitchFamily="18" charset="2"/>
              <a:buChar char=""/>
              <a:defRPr/>
            </a:lvl1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p:txBody>
          <a:body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319973202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91E84B95-E713-45DD-B7C0-4B2371832963}" type="datetimeFigureOut">
              <a:rPr lang="en-US" smtClean="0">
                <a:solidFill>
                  <a:srgbClr val="DBF5F9">
                    <a:shade val="90000"/>
                  </a:srgbClr>
                </a:solidFill>
              </a:rPr>
              <a:pPr/>
              <a:t>10/31/2016</a:t>
            </a:fld>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p>
            <a:fld id="{6CBF9445-C10B-41FD-BD57-CF2A5A679726}"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2305337105"/>
      </p:ext>
    </p:extLst>
  </p:cSld>
  <p:clrMapOvr>
    <a:overrideClrMapping bg1="dk1" tx1="lt1" bg2="dk2" tx2="lt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p:txBody>
          <a:body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14005509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125" y="1859909"/>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1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dirty="0">
              <a:solidFill>
                <a:srgbClr val="04617B">
                  <a:shade val="90000"/>
                </a:srgbClr>
              </a:solidFill>
            </a:endParaRPr>
          </a:p>
        </p:txBody>
      </p:sp>
      <p:sp>
        <p:nvSpPr>
          <p:cNvPr id="9" name="Slide Number Placeholder 8"/>
          <p:cNvSpPr>
            <a:spLocks noGrp="1"/>
          </p:cNvSpPr>
          <p:nvPr>
            <p:ph type="sldNum" sz="quarter" idx="12"/>
          </p:nvPr>
        </p:nvSpPr>
        <p:spPr/>
        <p:txBody>
          <a:body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6805318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dirty="0">
              <a:solidFill>
                <a:srgbClr val="04617B">
                  <a:shade val="90000"/>
                </a:srgbClr>
              </a:solidFill>
            </a:endParaRPr>
          </a:p>
        </p:txBody>
      </p:sp>
      <p:sp>
        <p:nvSpPr>
          <p:cNvPr id="5" name="Slide Number Placeholder 4"/>
          <p:cNvSpPr>
            <a:spLocks noGrp="1"/>
          </p:cNvSpPr>
          <p:nvPr>
            <p:ph type="sldNum" sz="quarter" idx="12"/>
          </p:nvPr>
        </p:nvSpPr>
        <p:spPr/>
        <p:txBody>
          <a:body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42715807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dirty="0">
              <a:solidFill>
                <a:srgbClr val="04617B">
                  <a:shade val="90000"/>
                </a:srgbClr>
              </a:solidFill>
            </a:endParaRPr>
          </a:p>
        </p:txBody>
      </p:sp>
      <p:sp>
        <p:nvSpPr>
          <p:cNvPr id="4" name="Slide Number Placeholder 3"/>
          <p:cNvSpPr>
            <a:spLocks noGrp="1"/>
          </p:cNvSpPr>
          <p:nvPr>
            <p:ph type="sldNum" sz="quarter" idx="12"/>
          </p:nvPr>
        </p:nvSpPr>
        <p:spPr/>
        <p:txBody>
          <a:body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7083051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p:txBody>
          <a:body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25066517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Triangle 11"/>
          <p:cNvSpPr/>
          <p:nvPr/>
        </p:nvSpPr>
        <p:spPr>
          <a:xfrm rot="420000" flipV="1">
            <a:off x="8004136"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09600" y="1176999"/>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a:xfrm>
            <a:off x="8077200" y="6356550"/>
            <a:ext cx="609600" cy="365125"/>
          </a:xfrm>
        </p:spPr>
        <p:txBody>
          <a:body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a:t>Click icon to add picture</a:t>
            </a:r>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Freeform 10"/>
          <p:cNvSpPr>
            <a:spLocks/>
          </p:cNvSpPr>
          <p:nvPr/>
        </p:nvSpPr>
        <p:spPr bwMode="auto">
          <a:xfrm flipV="1">
            <a:off x="4381500" y="62200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Tree>
    <p:extLst>
      <p:ext uri="{BB962C8B-B14F-4D97-AF65-F5344CB8AC3E}">
        <p14:creationId xmlns:p14="http://schemas.microsoft.com/office/powerpoint/2010/main" val="289889283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343969436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2"/>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2"/>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4214760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90926C-D17A-448B-B505-7BCC2FF85458}" type="slidenum">
              <a:rPr lang="en-US"/>
              <a:pPr>
                <a:defRPr/>
              </a:pPr>
              <a:t>‹#›</a:t>
            </a:fld>
            <a:endParaRPr lang="en-US"/>
          </a:p>
        </p:txBody>
      </p:sp>
    </p:spTree>
    <p:extLst>
      <p:ext uri="{BB962C8B-B14F-4D97-AF65-F5344CB8AC3E}">
        <p14:creationId xmlns:p14="http://schemas.microsoft.com/office/powerpoint/2010/main" val="128118055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91E84B95-E713-45DD-B7C0-4B2371832963}" type="datetimeFigureOut">
              <a:rPr lang="en-US" smtClean="0">
                <a:solidFill>
                  <a:srgbClr val="DBF5F9">
                    <a:shade val="90000"/>
                  </a:srgbClr>
                </a:solidFill>
              </a:rPr>
              <a:pPr/>
              <a:t>10/31/2016</a:t>
            </a:fld>
            <a:endParaRPr lang="en-US" dirty="0">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dirty="0">
              <a:solidFill>
                <a:srgbClr val="DBF5F9">
                  <a:shade val="90000"/>
                </a:srgbClr>
              </a:solidFill>
            </a:endParaRPr>
          </a:p>
        </p:txBody>
      </p:sp>
      <p:sp>
        <p:nvSpPr>
          <p:cNvPr id="27" name="Slide Number Placeholder 26"/>
          <p:cNvSpPr>
            <a:spLocks noGrp="1"/>
          </p:cNvSpPr>
          <p:nvPr>
            <p:ph type="sldNum" sz="quarter" idx="12"/>
          </p:nvPr>
        </p:nvSpPr>
        <p:spPr/>
        <p:txBody>
          <a:bodyPr/>
          <a:lstStyle/>
          <a:p>
            <a:fld id="{6CBF9445-C10B-41FD-BD57-CF2A5A679726}"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194555190"/>
      </p:ext>
    </p:extLst>
  </p:cSld>
  <p:clrMapOvr>
    <a:overrideClrMapping bg1="dk1" tx1="lt1" bg2="dk2" tx2="lt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lvl1pPr marL="274320" indent="-274320">
              <a:buSzPct val="75000"/>
              <a:buFont typeface="Wingdings 3" pitchFamily="18" charset="2"/>
              <a:buChar char=""/>
              <a:defRPr/>
            </a:lvl1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p:txBody>
          <a:body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397327984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91E84B95-E713-45DD-B7C0-4B2371832963}" type="datetimeFigureOut">
              <a:rPr lang="en-US" smtClean="0">
                <a:solidFill>
                  <a:srgbClr val="DBF5F9">
                    <a:shade val="90000"/>
                  </a:srgbClr>
                </a:solidFill>
              </a:rPr>
              <a:pPr/>
              <a:t>10/31/2016</a:t>
            </a:fld>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p>
            <a:fld id="{6CBF9445-C10B-41FD-BD57-CF2A5A679726}"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3487938695"/>
      </p:ext>
    </p:extLst>
  </p:cSld>
  <p:clrMapOvr>
    <a:overrideClrMapping bg1="dk1" tx1="lt1" bg2="dk2" tx2="lt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p:txBody>
          <a:body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344460988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156" y="1859973"/>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156"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dirty="0">
              <a:solidFill>
                <a:srgbClr val="04617B">
                  <a:shade val="90000"/>
                </a:srgbClr>
              </a:solidFill>
            </a:endParaRPr>
          </a:p>
        </p:txBody>
      </p:sp>
      <p:sp>
        <p:nvSpPr>
          <p:cNvPr id="9" name="Slide Number Placeholder 8"/>
          <p:cNvSpPr>
            <a:spLocks noGrp="1"/>
          </p:cNvSpPr>
          <p:nvPr>
            <p:ph type="sldNum" sz="quarter" idx="12"/>
          </p:nvPr>
        </p:nvSpPr>
        <p:spPr/>
        <p:txBody>
          <a:body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294352149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dirty="0">
              <a:solidFill>
                <a:srgbClr val="04617B">
                  <a:shade val="90000"/>
                </a:srgbClr>
              </a:solidFill>
            </a:endParaRPr>
          </a:p>
        </p:txBody>
      </p:sp>
      <p:sp>
        <p:nvSpPr>
          <p:cNvPr id="5" name="Slide Number Placeholder 4"/>
          <p:cNvSpPr>
            <a:spLocks noGrp="1"/>
          </p:cNvSpPr>
          <p:nvPr>
            <p:ph type="sldNum" sz="quarter" idx="12"/>
          </p:nvPr>
        </p:nvSpPr>
        <p:spPr/>
        <p:txBody>
          <a:body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274108100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dirty="0">
              <a:solidFill>
                <a:srgbClr val="04617B">
                  <a:shade val="90000"/>
                </a:srgbClr>
              </a:solidFill>
            </a:endParaRPr>
          </a:p>
        </p:txBody>
      </p:sp>
      <p:sp>
        <p:nvSpPr>
          <p:cNvPr id="4" name="Slide Number Placeholder 3"/>
          <p:cNvSpPr>
            <a:spLocks noGrp="1"/>
          </p:cNvSpPr>
          <p:nvPr>
            <p:ph type="sldNum" sz="quarter" idx="12"/>
          </p:nvPr>
        </p:nvSpPr>
        <p:spPr/>
        <p:txBody>
          <a:body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9718132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p:txBody>
          <a:body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2728471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Triangle 11"/>
          <p:cNvSpPr/>
          <p:nvPr/>
        </p:nvSpPr>
        <p:spPr>
          <a:xfrm rot="420000" flipV="1">
            <a:off x="8004136"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09600" y="1176999"/>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a:xfrm>
            <a:off x="8077200" y="6356612"/>
            <a:ext cx="609600" cy="365125"/>
          </a:xfrm>
        </p:spPr>
        <p:txBody>
          <a:body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a:t>Click icon to add picture</a:t>
            </a:r>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Freeform 10"/>
          <p:cNvSpPr>
            <a:spLocks/>
          </p:cNvSpPr>
          <p:nvPr/>
        </p:nvSpPr>
        <p:spPr bwMode="auto">
          <a:xfrm flipV="1">
            <a:off x="4381500" y="6220087"/>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Tree>
    <p:extLst>
      <p:ext uri="{BB962C8B-B14F-4D97-AF65-F5344CB8AC3E}">
        <p14:creationId xmlns:p14="http://schemas.microsoft.com/office/powerpoint/2010/main" val="296946256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767695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2B81F9D5-B3BC-4493-9AA8-110555470ECC}" type="slidenum">
              <a:rPr lang="en-US"/>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2"/>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2"/>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315432606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4617B">
                  <a:shade val="90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4617B">
                  <a:shade val="90000"/>
                </a:srgb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C04E01-1E8C-4EE0-BA5D-6BC1523D6148}"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246856235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91E84B95-E713-45DD-B7C0-4B2371832963}" type="datetimeFigureOut">
              <a:rPr lang="en-US" smtClean="0">
                <a:solidFill>
                  <a:srgbClr val="DBF5F9">
                    <a:shade val="90000"/>
                  </a:srgbClr>
                </a:solidFill>
              </a:rPr>
              <a:pPr/>
              <a:t>10/31/2016</a:t>
            </a:fld>
            <a:endParaRPr lang="en-US" dirty="0">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dirty="0">
              <a:solidFill>
                <a:srgbClr val="DBF5F9">
                  <a:shade val="90000"/>
                </a:srgbClr>
              </a:solidFill>
            </a:endParaRPr>
          </a:p>
        </p:txBody>
      </p:sp>
      <p:sp>
        <p:nvSpPr>
          <p:cNvPr id="27" name="Slide Number Placeholder 26"/>
          <p:cNvSpPr>
            <a:spLocks noGrp="1"/>
          </p:cNvSpPr>
          <p:nvPr>
            <p:ph type="sldNum" sz="quarter" idx="12"/>
          </p:nvPr>
        </p:nvSpPr>
        <p:spPr/>
        <p:txBody>
          <a:bodyPr/>
          <a:lstStyle/>
          <a:p>
            <a:fld id="{6CBF9445-C10B-41FD-BD57-CF2A5A679726}"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2362873848"/>
      </p:ext>
    </p:extLst>
  </p:cSld>
  <p:clrMapOvr>
    <a:overrideClrMapping bg1="dk1" tx1="lt1" bg2="dk2" tx2="lt2" accent1="accent1" accent2="accent2" accent3="accent3" accent4="accent4" accent5="accent5" accent6="accent6" hlink="hlink" folHlink="folHlink"/>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lvl1pPr marL="274320" indent="-274320">
              <a:buSzPct val="75000"/>
              <a:buFont typeface="Wingdings 3" pitchFamily="18" charset="2"/>
              <a:buChar char=""/>
              <a:defRPr/>
            </a:lvl1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p:txBody>
          <a:body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17193419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91E84B95-E713-45DD-B7C0-4B2371832963}" type="datetimeFigureOut">
              <a:rPr lang="en-US" smtClean="0">
                <a:solidFill>
                  <a:srgbClr val="DBF5F9">
                    <a:shade val="90000"/>
                  </a:srgbClr>
                </a:solidFill>
              </a:rPr>
              <a:pPr/>
              <a:t>10/31/2016</a:t>
            </a:fld>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p>
            <a:fld id="{6CBF9445-C10B-41FD-BD57-CF2A5A679726}"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264706552"/>
      </p:ext>
    </p:extLst>
  </p:cSld>
  <p:clrMapOvr>
    <a:overrideClrMapping bg1="dk1" tx1="lt1" bg2="dk2" tx2="lt2" accent1="accent1" accent2="accent2" accent3="accent3" accent4="accent4" accent5="accent5" accent6="accent6" hlink="hlink" folHlink="folHlink"/>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p:txBody>
          <a:body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72979245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125" y="1859909"/>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1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dirty="0">
              <a:solidFill>
                <a:srgbClr val="04617B">
                  <a:shade val="90000"/>
                </a:srgbClr>
              </a:solidFill>
            </a:endParaRPr>
          </a:p>
        </p:txBody>
      </p:sp>
      <p:sp>
        <p:nvSpPr>
          <p:cNvPr id="9" name="Slide Number Placeholder 8"/>
          <p:cNvSpPr>
            <a:spLocks noGrp="1"/>
          </p:cNvSpPr>
          <p:nvPr>
            <p:ph type="sldNum" sz="quarter" idx="12"/>
          </p:nvPr>
        </p:nvSpPr>
        <p:spPr/>
        <p:txBody>
          <a:body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55723069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dirty="0">
              <a:solidFill>
                <a:srgbClr val="04617B">
                  <a:shade val="90000"/>
                </a:srgbClr>
              </a:solidFill>
            </a:endParaRPr>
          </a:p>
        </p:txBody>
      </p:sp>
      <p:sp>
        <p:nvSpPr>
          <p:cNvPr id="5" name="Slide Number Placeholder 4"/>
          <p:cNvSpPr>
            <a:spLocks noGrp="1"/>
          </p:cNvSpPr>
          <p:nvPr>
            <p:ph type="sldNum" sz="quarter" idx="12"/>
          </p:nvPr>
        </p:nvSpPr>
        <p:spPr/>
        <p:txBody>
          <a:body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221522976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dirty="0">
              <a:solidFill>
                <a:srgbClr val="04617B">
                  <a:shade val="90000"/>
                </a:srgbClr>
              </a:solidFill>
            </a:endParaRPr>
          </a:p>
        </p:txBody>
      </p:sp>
      <p:sp>
        <p:nvSpPr>
          <p:cNvPr id="4" name="Slide Number Placeholder 3"/>
          <p:cNvSpPr>
            <a:spLocks noGrp="1"/>
          </p:cNvSpPr>
          <p:nvPr>
            <p:ph type="sldNum" sz="quarter" idx="12"/>
          </p:nvPr>
        </p:nvSpPr>
        <p:spPr/>
        <p:txBody>
          <a:body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64525859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p:txBody>
          <a:body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2105852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17" name="Footer Placeholder 16"/>
          <p:cNvSpPr>
            <a:spLocks noGrp="1"/>
          </p:cNvSpPr>
          <p:nvPr>
            <p:ph type="ftr" sz="quarter" idx="11"/>
          </p:nvPr>
        </p:nvSpPr>
        <p:spPr/>
        <p:txBody>
          <a:bodyPr/>
          <a:lstStyle/>
          <a:p>
            <a:pPr>
              <a:buClr>
                <a:srgbClr val="EB8803"/>
              </a:buClr>
            </a:pPr>
            <a:endParaRPr lang="en-US" dirty="0">
              <a:solidFill>
                <a:srgbClr val="D6ECFF"/>
              </a:solidFill>
            </a:endParaRPr>
          </a:p>
        </p:txBody>
      </p:sp>
      <p:sp>
        <p:nvSpPr>
          <p:cNvPr id="29" name="Slide Number Placeholder 28"/>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39" name="Rectangle 38"/>
          <p:cNvSpPr/>
          <p:nvPr/>
        </p:nvSpPr>
        <p:spPr>
          <a:xfrm>
            <a:off x="309560"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41" name="Rectangle 40"/>
          <p:cNvSpPr/>
          <p:nvPr/>
        </p:nvSpPr>
        <p:spPr>
          <a:xfrm>
            <a:off x="250024"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a:t>Click to edit Master title style</a:t>
            </a:r>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Triangle 11"/>
          <p:cNvSpPr/>
          <p:nvPr/>
        </p:nvSpPr>
        <p:spPr>
          <a:xfrm rot="420000" flipV="1">
            <a:off x="8004136"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09600" y="1176999"/>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a:xfrm>
            <a:off x="8077200" y="6356550"/>
            <a:ext cx="609600" cy="365125"/>
          </a:xfrm>
        </p:spPr>
        <p:txBody>
          <a:body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a:t>Click icon to add picture</a:t>
            </a:r>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Freeform 10"/>
          <p:cNvSpPr>
            <a:spLocks/>
          </p:cNvSpPr>
          <p:nvPr/>
        </p:nvSpPr>
        <p:spPr bwMode="auto">
          <a:xfrm flipV="1">
            <a:off x="4381500" y="62200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Tree>
    <p:extLst>
      <p:ext uri="{BB962C8B-B14F-4D97-AF65-F5344CB8AC3E}">
        <p14:creationId xmlns:p14="http://schemas.microsoft.com/office/powerpoint/2010/main" val="316833226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224664422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2"/>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2"/>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9356299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17" name="Footer Placeholder 16"/>
          <p:cNvSpPr>
            <a:spLocks noGrp="1"/>
          </p:cNvSpPr>
          <p:nvPr>
            <p:ph type="ftr" sz="quarter" idx="11"/>
          </p:nvPr>
        </p:nvSpPr>
        <p:spPr/>
        <p:txBody>
          <a:bodyPr/>
          <a:lstStyle/>
          <a:p>
            <a:pPr>
              <a:buClr>
                <a:srgbClr val="EB8803"/>
              </a:buClr>
            </a:pPr>
            <a:endParaRPr lang="en-US" dirty="0">
              <a:solidFill>
                <a:srgbClr val="D6ECFF"/>
              </a:solidFill>
            </a:endParaRPr>
          </a:p>
        </p:txBody>
      </p:sp>
      <p:sp>
        <p:nvSpPr>
          <p:cNvPr id="29" name="Slide Number Placeholder 28"/>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buClr>
                <a:srgbClr val="EB8803"/>
              </a:buClr>
              <a:buSzPct val="75000"/>
              <a:buFont typeface="Monotype Sorts" pitchFamily="2" charset="2"/>
              <a:buChar char="u"/>
            </a:pPr>
            <a:endParaRPr lang="en-US" sz="3200" dirty="0">
              <a:solidFill>
                <a:prstClr val="white"/>
              </a:solidFill>
              <a:effectLst>
                <a:outerShdw blurRad="38100" dist="38100" dir="2700000" algn="tl">
                  <a:srgbClr val="000000">
                    <a:alpha val="43137"/>
                  </a:srgbClr>
                </a:outerShdw>
              </a:effectLst>
            </a:endParaRPr>
          </a:p>
        </p:txBody>
      </p:sp>
      <p:sp>
        <p:nvSpPr>
          <p:cNvPr id="39" name="Rectangle 38"/>
          <p:cNvSpPr/>
          <p:nvPr/>
        </p:nvSpPr>
        <p:spPr>
          <a:xfrm>
            <a:off x="309560"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buClr>
                <a:srgbClr val="EB8803"/>
              </a:buClr>
              <a:buSzPct val="75000"/>
              <a:buFont typeface="Monotype Sorts" pitchFamily="2" charset="2"/>
              <a:buChar char="u"/>
            </a:pPr>
            <a:endParaRPr lang="en-US" sz="3200" dirty="0">
              <a:solidFill>
                <a:prstClr val="white"/>
              </a:solidFill>
              <a:effectLst>
                <a:outerShdw blurRad="38100" dist="38100" dir="2700000" algn="tl">
                  <a:srgbClr val="000000">
                    <a:alpha val="43137"/>
                  </a:srgbClr>
                </a:outerShdw>
              </a:effectLst>
            </a:endParaRPr>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buClr>
                <a:srgbClr val="EB8803"/>
              </a:buClr>
              <a:buSzPct val="75000"/>
              <a:buFont typeface="Monotype Sorts" pitchFamily="2" charset="2"/>
              <a:buChar char="u"/>
            </a:pPr>
            <a:endParaRPr lang="en-US" sz="3200" dirty="0">
              <a:solidFill>
                <a:prstClr val="white"/>
              </a:solidFill>
              <a:effectLst>
                <a:outerShdw blurRad="38100" dist="38100" dir="2700000" algn="tl">
                  <a:srgbClr val="000000">
                    <a:alpha val="43137"/>
                  </a:srgbClr>
                </a:outerShdw>
              </a:effectLst>
            </a:endParaRPr>
          </a:p>
        </p:txBody>
      </p:sp>
      <p:sp>
        <p:nvSpPr>
          <p:cNvPr id="41" name="Rectangle 40"/>
          <p:cNvSpPr/>
          <p:nvPr/>
        </p:nvSpPr>
        <p:spPr>
          <a:xfrm>
            <a:off x="250024"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buClr>
                <a:srgbClr val="EB8803"/>
              </a:buClr>
              <a:buSzPct val="75000"/>
              <a:buFont typeface="Monotype Sorts" pitchFamily="2" charset="2"/>
              <a:buChar char="u"/>
            </a:pPr>
            <a:endParaRPr lang="en-US" sz="3200" dirty="0">
              <a:solidFill>
                <a:prstClr val="white"/>
              </a:solidFill>
              <a:effectLst>
                <a:outerShdw blurRad="38100" dist="38100" dir="2700000" algn="tl">
                  <a:srgbClr val="000000">
                    <a:alpha val="43137"/>
                  </a:srgbClr>
                </a:outerShdw>
              </a:effectLst>
            </a:endParaRPr>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buClr>
                <a:srgbClr val="EB8803"/>
              </a:buClr>
              <a:buSzPct val="75000"/>
              <a:buFont typeface="Monotype Sorts" pitchFamily="2" charset="2"/>
              <a:buChar char="u"/>
            </a:pPr>
            <a:endParaRPr lang="en-US" sz="3200" dirty="0">
              <a:solidFill>
                <a:prstClr val="white"/>
              </a:solidFill>
              <a:effectLst>
                <a:outerShdw blurRad="38100" dist="38100" dir="2700000" algn="tl">
                  <a:srgbClr val="000000">
                    <a:alpha val="43137"/>
                  </a:srgbClr>
                </a:outerShdw>
              </a:effectLst>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a:t>Click to edit Master title style</a:t>
            </a:r>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buClr>
                <a:srgbClr val="EB8803"/>
              </a:buClr>
              <a:buSzPct val="75000"/>
              <a:buFont typeface="Monotype Sorts" pitchFamily="2" charset="2"/>
              <a:buChar char="u"/>
            </a:pPr>
            <a:endParaRPr lang="en-US" sz="3200" dirty="0">
              <a:solidFill>
                <a:prstClr val="white"/>
              </a:solidFill>
              <a:effectLst>
                <a:outerShdw blurRad="38100" dist="38100" dir="2700000" algn="tl">
                  <a:srgbClr val="000000">
                    <a:alpha val="43137"/>
                  </a:srgbClr>
                </a:outerShdw>
              </a:effectLst>
            </a:endParaRPr>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buClr>
                <a:srgbClr val="EB8803"/>
              </a:buClr>
              <a:buSzPct val="75000"/>
              <a:buFont typeface="Monotype Sorts" pitchFamily="2" charset="2"/>
              <a:buChar char="u"/>
            </a:pPr>
            <a:endParaRPr lang="en-US" sz="3200" dirty="0">
              <a:solidFill>
                <a:prstClr val="white"/>
              </a:solidFill>
              <a:effectLst>
                <a:outerShdw blurRad="38100" dist="38100" dir="2700000" algn="tl">
                  <a:srgbClr val="000000">
                    <a:alpha val="43137"/>
                  </a:srgbClr>
                </a:outerShdw>
              </a:effectLst>
            </a:endParaRPr>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buClr>
                <a:srgbClr val="EB8803"/>
              </a:buClr>
              <a:buSzPct val="75000"/>
              <a:buFont typeface="Monotype Sorts" pitchFamily="2" charset="2"/>
              <a:buChar char="u"/>
            </a:pPr>
            <a:endParaRPr lang="en-US" sz="3200" dirty="0">
              <a:solidFill>
                <a:prstClr val="white"/>
              </a:solidFill>
              <a:effectLst>
                <a:outerShdw blurRad="38100" dist="38100" dir="2700000" algn="tl">
                  <a:srgbClr val="000000">
                    <a:alpha val="43137"/>
                  </a:srgbClr>
                </a:outerShdw>
              </a:effectLst>
            </a:endParaRPr>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buClr>
                <a:srgbClr val="EB8803"/>
              </a:buClr>
              <a:buSzPct val="75000"/>
              <a:buFont typeface="Monotype Sorts" pitchFamily="2" charset="2"/>
              <a:buChar char="u"/>
            </a:pPr>
            <a:endParaRPr lang="en-US" sz="3200"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3594978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5" name="Footer Placeholder 4"/>
          <p:cNvSpPr>
            <a:spLocks noGrp="1"/>
          </p:cNvSpPr>
          <p:nvPr>
            <p:ph type="ftr" sz="quarter" idx="11"/>
          </p:nvPr>
        </p:nvSpPr>
        <p:spPr/>
        <p:txBody>
          <a:bodyPr/>
          <a:lstStyle/>
          <a:p>
            <a:pPr>
              <a:buClr>
                <a:srgbClr val="EB8803"/>
              </a:buClr>
            </a:pPr>
            <a:endParaRPr lang="en-US" dirty="0">
              <a:solidFill>
                <a:srgbClr val="D6ECFF"/>
              </a:solidFill>
            </a:endParaRPr>
          </a:p>
        </p:txBody>
      </p:sp>
      <p:sp>
        <p:nvSpPr>
          <p:cNvPr id="6" name="Slide Number Placeholder 5"/>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Tree>
    <p:extLst>
      <p:ext uri="{BB962C8B-B14F-4D97-AF65-F5344CB8AC3E}">
        <p14:creationId xmlns:p14="http://schemas.microsoft.com/office/powerpoint/2010/main" val="15785652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20000"/>
              </a:spcBef>
              <a:spcAft>
                <a:spcPct val="0"/>
              </a:spcAft>
              <a:buClr>
                <a:srgbClr val="EB8803"/>
              </a:buClr>
              <a:buSzPct val="75000"/>
              <a:buFont typeface="Monotype Sorts" pitchFamily="2" charset="2"/>
              <a:buChar char="u"/>
            </a:pPr>
            <a:endParaRPr lang="en-US" sz="3200" dirty="0">
              <a:solidFill>
                <a:srgbClr val="FAFD00"/>
              </a:solidFill>
              <a:effectLst>
                <a:outerShdw blurRad="38100" dist="38100" dir="2700000" algn="tl">
                  <a:srgbClr val="000000">
                    <a:alpha val="43137"/>
                  </a:srgbClr>
                </a:outerShdw>
              </a:effectLst>
              <a:latin typeface="Times New Roman" pitchFamily="18" charset="0"/>
            </a:endParaRPr>
          </a:p>
        </p:txBody>
      </p:sp>
      <p:sp>
        <p:nvSpPr>
          <p:cNvPr id="15" name="Freeform 14"/>
          <p:cNvSpPr>
            <a:spLocks/>
          </p:cNvSpPr>
          <p:nvPr/>
        </p:nvSpPr>
        <p:spPr bwMode="auto">
          <a:xfrm>
            <a:off x="373968"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20000"/>
              </a:spcBef>
              <a:spcAft>
                <a:spcPct val="0"/>
              </a:spcAft>
              <a:buClr>
                <a:srgbClr val="EB8803"/>
              </a:buClr>
              <a:buSzPct val="75000"/>
              <a:buFont typeface="Monotype Sorts" pitchFamily="2" charset="2"/>
              <a:buChar char="u"/>
            </a:pPr>
            <a:endParaRPr lang="en-US" sz="3200" dirty="0">
              <a:solidFill>
                <a:srgbClr val="FAFD00"/>
              </a:solidFill>
              <a:effectLst>
                <a:outerShdw blurRad="38100" dist="38100" dir="2700000" algn="tl">
                  <a:srgbClr val="000000">
                    <a:alpha val="43137"/>
                  </a:srgbClr>
                </a:outerShdw>
              </a:effectLst>
              <a:latin typeface="Times New Roman" pitchFamily="18" charset="0"/>
            </a:endParaRPr>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20000"/>
              </a:spcBef>
              <a:spcAft>
                <a:spcPct val="0"/>
              </a:spcAft>
              <a:buClr>
                <a:srgbClr val="EB8803"/>
              </a:buClr>
              <a:buSzPct val="75000"/>
              <a:buFont typeface="Monotype Sorts" pitchFamily="2" charset="2"/>
              <a:buChar char="u"/>
            </a:pPr>
            <a:endParaRPr lang="en-US" sz="3200" dirty="0">
              <a:solidFill>
                <a:srgbClr val="FAFD00"/>
              </a:solidFill>
              <a:effectLst>
                <a:outerShdw blurRad="38100" dist="38100" dir="2700000" algn="tl">
                  <a:srgbClr val="000000">
                    <a:alpha val="43137"/>
                  </a:srgbClr>
                </a:outerShdw>
              </a:effectLst>
              <a:latin typeface="Times New Roman" pitchFamily="18" charset="0"/>
            </a:endParaRPr>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20000"/>
              </a:spcBef>
              <a:spcAft>
                <a:spcPct val="0"/>
              </a:spcAft>
              <a:buClr>
                <a:srgbClr val="EB8803"/>
              </a:buClr>
              <a:buSzPct val="75000"/>
              <a:buFont typeface="Monotype Sorts" pitchFamily="2" charset="2"/>
              <a:buChar char="u"/>
            </a:pPr>
            <a:endParaRPr lang="en-US" sz="3200" dirty="0">
              <a:solidFill>
                <a:srgbClr val="FAFD00"/>
              </a:solidFill>
              <a:effectLst>
                <a:outerShdw blurRad="38100" dist="38100" dir="2700000" algn="tl">
                  <a:srgbClr val="000000">
                    <a:alpha val="43137"/>
                  </a:srgbClr>
                </a:outerShdw>
              </a:effectLst>
              <a:latin typeface="Times New Roman" pitchFamily="18" charset="0"/>
            </a:endParaRPr>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20000"/>
              </a:spcBef>
              <a:spcAft>
                <a:spcPct val="0"/>
              </a:spcAft>
              <a:buClr>
                <a:srgbClr val="EB8803"/>
              </a:buClr>
              <a:buSzPct val="75000"/>
              <a:buFont typeface="Monotype Sorts" pitchFamily="2" charset="2"/>
              <a:buChar char="u"/>
            </a:pPr>
            <a:endParaRPr lang="en-US" sz="3200" dirty="0">
              <a:solidFill>
                <a:srgbClr val="FAFD00"/>
              </a:solidFill>
              <a:effectLst>
                <a:outerShdw blurRad="38100" dist="38100" dir="2700000" algn="tl">
                  <a:srgbClr val="000000">
                    <a:alpha val="43137"/>
                  </a:srgbClr>
                </a:outerShdw>
              </a:effectLst>
              <a:latin typeface="Times New Roman" pitchFamily="18" charset="0"/>
            </a:endParaRPr>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20000"/>
              </a:spcBef>
              <a:spcAft>
                <a:spcPct val="0"/>
              </a:spcAft>
              <a:buClr>
                <a:srgbClr val="EB8803"/>
              </a:buClr>
              <a:buSzPct val="75000"/>
              <a:buFont typeface="Monotype Sorts" pitchFamily="2" charset="2"/>
              <a:buChar char="u"/>
            </a:pPr>
            <a:endParaRPr lang="en-US" sz="3200" dirty="0">
              <a:solidFill>
                <a:srgbClr val="FAFD00"/>
              </a:solidFill>
              <a:effectLst>
                <a:outerShdw blurRad="38100" dist="38100" dir="2700000" algn="tl">
                  <a:srgbClr val="000000">
                    <a:alpha val="43137"/>
                  </a:srgbClr>
                </a:outerShdw>
              </a:effectLst>
              <a:latin typeface="Times New Roman" pitchFamily="18" charset="0"/>
            </a:endParaRPr>
          </a:p>
        </p:txBody>
      </p:sp>
      <p:sp>
        <p:nvSpPr>
          <p:cNvPr id="19" name="Freeform 18"/>
          <p:cNvSpPr>
            <a:spLocks/>
          </p:cNvSpPr>
          <p:nvPr/>
        </p:nvSpPr>
        <p:spPr bwMode="auto">
          <a:xfrm>
            <a:off x="5948383" y="424660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20000"/>
              </a:spcBef>
              <a:spcAft>
                <a:spcPct val="0"/>
              </a:spcAft>
              <a:buClr>
                <a:srgbClr val="EB8803"/>
              </a:buClr>
              <a:buSzPct val="75000"/>
              <a:buFont typeface="Monotype Sorts" pitchFamily="2" charset="2"/>
              <a:buChar char="u"/>
            </a:pPr>
            <a:endParaRPr lang="en-US" sz="3200" dirty="0">
              <a:solidFill>
                <a:srgbClr val="FAFD00"/>
              </a:solidFill>
              <a:effectLst>
                <a:outerShdw blurRad="38100" dist="38100" dir="2700000" algn="tl">
                  <a:srgbClr val="000000">
                    <a:alpha val="43137"/>
                  </a:srgbClr>
                </a:outerShdw>
              </a:effectLst>
              <a:latin typeface="Times New Roman" pitchFamily="18" charset="0"/>
            </a:endParaRPr>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20000"/>
              </a:spcBef>
              <a:spcAft>
                <a:spcPct val="0"/>
              </a:spcAft>
              <a:buClr>
                <a:srgbClr val="EB8803"/>
              </a:buClr>
              <a:buSzPct val="75000"/>
              <a:buFont typeface="Monotype Sorts" pitchFamily="2" charset="2"/>
              <a:buChar char="u"/>
            </a:pPr>
            <a:endParaRPr lang="en-US" sz="3200" dirty="0">
              <a:solidFill>
                <a:srgbClr val="FAFD00"/>
              </a:solidFill>
              <a:effectLst>
                <a:outerShdw blurRad="38100" dist="38100" dir="2700000" algn="tl">
                  <a:srgbClr val="000000">
                    <a:alpha val="43137"/>
                  </a:srgbClr>
                </a:outerShdw>
              </a:effectLst>
              <a:latin typeface="Times New Roman" pitchFamily="18" charset="0"/>
            </a:endParaRPr>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20000"/>
              </a:spcBef>
              <a:spcAft>
                <a:spcPct val="0"/>
              </a:spcAft>
              <a:buClr>
                <a:srgbClr val="EB8803"/>
              </a:buClr>
              <a:buSzPct val="75000"/>
              <a:buFont typeface="Monotype Sorts" pitchFamily="2" charset="2"/>
              <a:buChar char="u"/>
            </a:pPr>
            <a:endParaRPr lang="en-US" sz="3200" dirty="0">
              <a:solidFill>
                <a:srgbClr val="FAFD00"/>
              </a:solidFill>
              <a:effectLst>
                <a:outerShdw blurRad="38100" dist="38100" dir="2700000" algn="tl">
                  <a:srgbClr val="000000">
                    <a:alpha val="43137"/>
                  </a:srgbClr>
                </a:outerShdw>
              </a:effectLst>
              <a:latin typeface="Times New Roman" pitchFamily="18" charset="0"/>
            </a:endParaRPr>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20000"/>
              </a:spcBef>
              <a:spcAft>
                <a:spcPct val="0"/>
              </a:spcAft>
              <a:buClr>
                <a:srgbClr val="EB8803"/>
              </a:buClr>
              <a:buSzPct val="75000"/>
              <a:buFont typeface="Monotype Sorts" pitchFamily="2" charset="2"/>
              <a:buChar char="u"/>
            </a:pPr>
            <a:endParaRPr lang="en-US" sz="3200" dirty="0">
              <a:solidFill>
                <a:srgbClr val="FAFD00"/>
              </a:solidFill>
              <a:effectLst>
                <a:outerShdw blurRad="38100" dist="38100" dir="2700000" algn="tl">
                  <a:srgbClr val="000000">
                    <a:alpha val="43137"/>
                  </a:srgbClr>
                </a:outerShdw>
              </a:effectLst>
              <a:latin typeface="Times New Roman" pitchFamily="18" charset="0"/>
            </a:endParaRPr>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20000"/>
              </a:spcBef>
              <a:spcAft>
                <a:spcPct val="0"/>
              </a:spcAft>
              <a:buClr>
                <a:srgbClr val="EB8803"/>
              </a:buClr>
              <a:buSzPct val="75000"/>
              <a:buFont typeface="Monotype Sorts" pitchFamily="2" charset="2"/>
              <a:buChar char="u"/>
            </a:pPr>
            <a:endParaRPr lang="en-US" sz="3200" dirty="0">
              <a:solidFill>
                <a:srgbClr val="FAFD00"/>
              </a:solidFill>
              <a:effectLst>
                <a:outerShdw blurRad="38100" dist="38100" dir="2700000" algn="tl">
                  <a:srgbClr val="000000">
                    <a:alpha val="43137"/>
                  </a:srgbClr>
                </a:outerShdw>
              </a:effectLst>
              <a:latin typeface="Times New Roman" pitchFamily="18" charset="0"/>
            </a:endParaRPr>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20000"/>
              </a:spcBef>
              <a:spcAft>
                <a:spcPct val="0"/>
              </a:spcAft>
              <a:buClr>
                <a:srgbClr val="EB8803"/>
              </a:buClr>
              <a:buSzPct val="75000"/>
              <a:buFont typeface="Monotype Sorts" pitchFamily="2" charset="2"/>
              <a:buChar char="u"/>
            </a:pPr>
            <a:endParaRPr lang="en-US" sz="3200" dirty="0">
              <a:solidFill>
                <a:srgbClr val="FAFD00"/>
              </a:solidFill>
              <a:effectLst>
                <a:outerShdw blurRad="38100" dist="38100" dir="2700000" algn="tl">
                  <a:srgbClr val="000000">
                    <a:alpha val="43137"/>
                  </a:srgbClr>
                </a:outerShdw>
              </a:effectLst>
              <a:latin typeface="Times New Roman" pitchFamily="18" charset="0"/>
            </a:endParaRPr>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20000"/>
              </a:spcBef>
              <a:spcAft>
                <a:spcPct val="0"/>
              </a:spcAft>
              <a:buClr>
                <a:srgbClr val="EB8803"/>
              </a:buClr>
              <a:buSzPct val="75000"/>
              <a:buFont typeface="Monotype Sorts" pitchFamily="2" charset="2"/>
              <a:buChar char="u"/>
            </a:pPr>
            <a:endParaRPr lang="en-US" sz="3200" dirty="0">
              <a:solidFill>
                <a:srgbClr val="FAFD00"/>
              </a:solidFill>
              <a:effectLst>
                <a:outerShdw blurRad="38100" dist="38100" dir="2700000" algn="tl">
                  <a:srgbClr val="000000">
                    <a:alpha val="43137"/>
                  </a:srgbClr>
                </a:outerShdw>
              </a:effectLst>
              <a:latin typeface="Times New Roman" pitchFamily="18" charset="0"/>
            </a:endParaRPr>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20000"/>
              </a:spcBef>
              <a:spcAft>
                <a:spcPct val="0"/>
              </a:spcAft>
              <a:buClr>
                <a:srgbClr val="EB8803"/>
              </a:buClr>
              <a:buSzPct val="75000"/>
              <a:buFont typeface="Monotype Sorts" pitchFamily="2" charset="2"/>
              <a:buChar char="u"/>
            </a:pPr>
            <a:endParaRPr lang="en-US" sz="3200" dirty="0">
              <a:solidFill>
                <a:srgbClr val="FAFD00"/>
              </a:solidFill>
              <a:effectLst>
                <a:outerShdw blurRad="38100" dist="38100" dir="2700000" algn="tl">
                  <a:srgbClr val="000000">
                    <a:alpha val="43137"/>
                  </a:srgbClr>
                </a:outerShdw>
              </a:effectLst>
              <a:latin typeface="Times New Roman" pitchFamily="18" charset="0"/>
            </a:endParaRPr>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20000"/>
              </a:spcBef>
              <a:spcAft>
                <a:spcPct val="0"/>
              </a:spcAft>
              <a:buClr>
                <a:srgbClr val="EB8803"/>
              </a:buClr>
              <a:buSzPct val="75000"/>
              <a:buFont typeface="Monotype Sorts" pitchFamily="2" charset="2"/>
              <a:buChar char="u"/>
            </a:pPr>
            <a:endParaRPr lang="en-US" sz="3200" dirty="0">
              <a:solidFill>
                <a:srgbClr val="FAFD00"/>
              </a:solidFill>
              <a:effectLst>
                <a:outerShdw blurRad="38100" dist="38100" dir="2700000" algn="tl">
                  <a:srgbClr val="000000">
                    <a:alpha val="43137"/>
                  </a:srgbClr>
                </a:outerShdw>
              </a:effectLst>
              <a:latin typeface="Times New Roman" pitchFamily="18" charset="0"/>
            </a:endParaRPr>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5" name="Footer Placeholder 4"/>
          <p:cNvSpPr>
            <a:spLocks noGrp="1"/>
          </p:cNvSpPr>
          <p:nvPr>
            <p:ph type="ftr" sz="quarter" idx="11"/>
          </p:nvPr>
        </p:nvSpPr>
        <p:spPr/>
        <p:txBody>
          <a:bodyPr/>
          <a:lstStyle/>
          <a:p>
            <a:pPr>
              <a:buClr>
                <a:srgbClr val="EB8803"/>
              </a:buClr>
            </a:pPr>
            <a:endParaRPr lang="en-US" dirty="0">
              <a:solidFill>
                <a:srgbClr val="D6ECFF"/>
              </a:solidFill>
            </a:endParaRPr>
          </a:p>
        </p:txBody>
      </p:sp>
      <p:sp>
        <p:nvSpPr>
          <p:cNvPr id="6" name="Slide Number Placeholder 5"/>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
        <p:nvSpPr>
          <p:cNvPr id="7" name="Rectangle 6"/>
          <p:cNvSpPr/>
          <p:nvPr/>
        </p:nvSpPr>
        <p:spPr>
          <a:xfrm>
            <a:off x="363160" y="402298"/>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buClr>
                <a:srgbClr val="EB8803"/>
              </a:buClr>
              <a:buSzPct val="75000"/>
              <a:buFont typeface="Monotype Sorts" pitchFamily="2" charset="2"/>
              <a:buChar char="u"/>
            </a:pPr>
            <a:endParaRPr lang="en-US" sz="3200" dirty="0">
              <a:solidFill>
                <a:prstClr val="white"/>
              </a:solidFill>
              <a:effectLst>
                <a:outerShdw blurRad="38100" dist="38100" dir="2700000" algn="tl">
                  <a:srgbClr val="000000">
                    <a:alpha val="43137"/>
                  </a:srgbClr>
                </a:outerShdw>
              </a:effectLst>
            </a:endParaRP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a:t>Click to edit Master title style</a:t>
            </a:r>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buClr>
                <a:srgbClr val="EB8803"/>
              </a:buClr>
              <a:buSzPct val="75000"/>
              <a:buFont typeface="Monotype Sorts" pitchFamily="2" charset="2"/>
              <a:buChar char="u"/>
            </a:pPr>
            <a:endParaRPr lang="en-US" sz="3200" dirty="0">
              <a:solidFill>
                <a:prstClr val="white"/>
              </a:solidFill>
              <a:effectLst>
                <a:outerShdw blurRad="38100" dist="38100" dir="2700000" algn="tl">
                  <a:srgbClr val="000000">
                    <a:alpha val="43137"/>
                  </a:srgbClr>
                </a:outerShdw>
              </a:effectLst>
            </a:endParaRPr>
          </a:p>
        </p:txBody>
      </p:sp>
      <p:sp>
        <p:nvSpPr>
          <p:cNvPr id="9" name="Rectangle 8"/>
          <p:cNvSpPr/>
          <p:nvPr/>
        </p:nvSpPr>
        <p:spPr>
          <a:xfrm flipH="1">
            <a:off x="411112"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buClr>
                <a:srgbClr val="EB8803"/>
              </a:buClr>
              <a:buSzPct val="75000"/>
              <a:buFont typeface="Monotype Sorts" pitchFamily="2" charset="2"/>
              <a:buChar char="u"/>
            </a:pPr>
            <a:endParaRPr lang="en-US" sz="3200" dirty="0">
              <a:solidFill>
                <a:prstClr val="white"/>
              </a:solidFill>
              <a:effectLst>
                <a:outerShdw blurRad="38100" dist="38100" dir="2700000" algn="tl">
                  <a:srgbClr val="000000">
                    <a:alpha val="43137"/>
                  </a:srgbClr>
                </a:outerShdw>
              </a:effectLst>
            </a:endParaRPr>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buClr>
                <a:srgbClr val="EB8803"/>
              </a:buClr>
              <a:buSzPct val="75000"/>
              <a:buFont typeface="Monotype Sorts" pitchFamily="2" charset="2"/>
              <a:buChar char="u"/>
            </a:pPr>
            <a:endParaRPr lang="en-US" sz="3200" dirty="0">
              <a:solidFill>
                <a:prstClr val="white"/>
              </a:solidFill>
              <a:effectLst>
                <a:outerShdw blurRad="38100" dist="38100" dir="2700000" algn="tl">
                  <a:srgbClr val="000000">
                    <a:alpha val="43137"/>
                  </a:srgbClr>
                </a:outerShdw>
              </a:effectLst>
            </a:endParaRPr>
          </a:p>
        </p:txBody>
      </p:sp>
      <p:sp>
        <p:nvSpPr>
          <p:cNvPr id="11" name="Rectangle 10"/>
          <p:cNvSpPr/>
          <p:nvPr/>
        </p:nvSpPr>
        <p:spPr>
          <a:xfrm flipH="1">
            <a:off x="476704"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buClr>
                <a:srgbClr val="EB8803"/>
              </a:buClr>
              <a:buSzPct val="75000"/>
              <a:buFont typeface="Monotype Sorts" pitchFamily="2" charset="2"/>
              <a:buChar char="u"/>
            </a:pPr>
            <a:endParaRPr lang="en-US" sz="3200" dirty="0">
              <a:solidFill>
                <a:prstClr val="white"/>
              </a:solidFill>
              <a:effectLst>
                <a:outerShdw blurRad="38100" dist="38100" dir="2700000" algn="tl">
                  <a:srgbClr val="000000">
                    <a:alpha val="43137"/>
                  </a:srgbClr>
                </a:outerShdw>
              </a:effectLst>
            </a:endParaRPr>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buClr>
                <a:srgbClr val="EB8803"/>
              </a:buClr>
              <a:buSzPct val="75000"/>
              <a:buFont typeface="Monotype Sorts" pitchFamily="2" charset="2"/>
              <a:buChar char="u"/>
            </a:pPr>
            <a:endParaRPr lang="en-US" sz="3200"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2021295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kumimoji="0" lang="en-US"/>
              <a:t>Click to edit Master title style</a:t>
            </a:r>
          </a:p>
        </p:txBody>
      </p:sp>
      <p:sp>
        <p:nvSpPr>
          <p:cNvPr id="3" name="Content Placeholder 2"/>
          <p:cNvSpPr>
            <a:spLocks noGrp="1"/>
          </p:cNvSpPr>
          <p:nvPr>
            <p:ph sz="half" idx="1"/>
          </p:nvPr>
        </p:nvSpPr>
        <p:spPr>
          <a:xfrm>
            <a:off x="464344" y="1770507"/>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55344" y="1770507"/>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6" name="Footer Placeholder 5"/>
          <p:cNvSpPr>
            <a:spLocks noGrp="1"/>
          </p:cNvSpPr>
          <p:nvPr>
            <p:ph type="ftr" sz="quarter" idx="11"/>
          </p:nvPr>
        </p:nvSpPr>
        <p:spPr/>
        <p:txBody>
          <a:bodyPr/>
          <a:lstStyle/>
          <a:p>
            <a:pPr>
              <a:buClr>
                <a:srgbClr val="EB8803"/>
              </a:buClr>
            </a:pPr>
            <a:endParaRPr lang="en-US" dirty="0">
              <a:solidFill>
                <a:srgbClr val="D6ECFF"/>
              </a:solidFill>
            </a:endParaRPr>
          </a:p>
        </p:txBody>
      </p:sp>
      <p:sp>
        <p:nvSpPr>
          <p:cNvPr id="7" name="Slide Number Placeholder 6"/>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Tree>
    <p:extLst>
      <p:ext uri="{BB962C8B-B14F-4D97-AF65-F5344CB8AC3E}">
        <p14:creationId xmlns:p14="http://schemas.microsoft.com/office/powerpoint/2010/main" val="78109084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99"/>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buClr>
                <a:srgbClr val="EB8803"/>
              </a:buClr>
              <a:buSzPct val="75000"/>
              <a:buFont typeface="Monotype Sorts" pitchFamily="2" charset="2"/>
              <a:buChar char="u"/>
            </a:pPr>
            <a:endParaRPr lang="en-US" sz="3200" dirty="0">
              <a:solidFill>
                <a:prstClr val="white"/>
              </a:solidFill>
              <a:effectLst>
                <a:outerShdw blurRad="38100" dist="38100" dir="2700000" algn="tl">
                  <a:srgbClr val="000000">
                    <a:alpha val="43137"/>
                  </a:srgbClr>
                </a:outerShdw>
              </a:effectLst>
            </a:endParaRPr>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a:t>Click to edit Master title style</a:t>
            </a:r>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4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4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8" name="Footer Placeholder 7"/>
          <p:cNvSpPr>
            <a:spLocks noGrp="1"/>
          </p:cNvSpPr>
          <p:nvPr>
            <p:ph type="ftr" sz="quarter" idx="11"/>
          </p:nvPr>
        </p:nvSpPr>
        <p:spPr/>
        <p:txBody>
          <a:bodyPr/>
          <a:lstStyle/>
          <a:p>
            <a:pPr>
              <a:buClr>
                <a:srgbClr val="EB8803"/>
              </a:buClr>
            </a:pPr>
            <a:endParaRPr lang="en-US" dirty="0">
              <a:solidFill>
                <a:srgbClr val="D6ECFF"/>
              </a:solidFill>
            </a:endParaRPr>
          </a:p>
        </p:txBody>
      </p:sp>
      <p:sp>
        <p:nvSpPr>
          <p:cNvPr id="9" name="Slide Number Placeholder 8"/>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
        <p:nvSpPr>
          <p:cNvPr id="16" name="Rectangle 15"/>
          <p:cNvSpPr/>
          <p:nvPr/>
        </p:nvSpPr>
        <p:spPr>
          <a:xfrm>
            <a:off x="87792"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buClr>
                <a:srgbClr val="EB8803"/>
              </a:buClr>
              <a:buSzPct val="75000"/>
              <a:buFont typeface="Monotype Sorts" pitchFamily="2" charset="2"/>
              <a:buChar char="u"/>
            </a:pPr>
            <a:endParaRPr lang="en-US" sz="3200" dirty="0">
              <a:solidFill>
                <a:prstClr val="white"/>
              </a:solidFill>
              <a:effectLst>
                <a:outerShdw blurRad="38100" dist="38100" dir="2700000" algn="tl">
                  <a:srgbClr val="000000">
                    <a:alpha val="43137"/>
                  </a:srgbClr>
                </a:outerShdw>
              </a:effectLst>
            </a:endParaRPr>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buClr>
                <a:srgbClr val="EB8803"/>
              </a:buClr>
              <a:buSzPct val="75000"/>
              <a:buFont typeface="Monotype Sorts" pitchFamily="2" charset="2"/>
              <a:buChar char="u"/>
            </a:pPr>
            <a:endParaRPr lang="en-US" sz="3200" dirty="0">
              <a:solidFill>
                <a:prstClr val="white"/>
              </a:solidFill>
              <a:effectLst>
                <a:outerShdw blurRad="38100" dist="38100" dir="2700000" algn="tl">
                  <a:srgbClr val="000000">
                    <a:alpha val="43137"/>
                  </a:srgbClr>
                </a:outerShdw>
              </a:effectLst>
            </a:endParaRPr>
          </a:p>
        </p:txBody>
      </p:sp>
      <p:sp>
        <p:nvSpPr>
          <p:cNvPr id="18" name="Rectangle 17"/>
          <p:cNvSpPr/>
          <p:nvPr/>
        </p:nvSpPr>
        <p:spPr>
          <a:xfrm>
            <a:off x="28256"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buClr>
                <a:srgbClr val="EB8803"/>
              </a:buClr>
              <a:buSzPct val="75000"/>
              <a:buFont typeface="Monotype Sorts" pitchFamily="2" charset="2"/>
              <a:buChar char="u"/>
            </a:pPr>
            <a:endParaRPr lang="en-US" sz="3200" dirty="0">
              <a:solidFill>
                <a:prstClr val="white"/>
              </a:solidFill>
              <a:effectLst>
                <a:outerShdw blurRad="38100" dist="38100" dir="2700000" algn="tl">
                  <a:srgbClr val="000000">
                    <a:alpha val="43137"/>
                  </a:srgbClr>
                </a:outerShdw>
              </a:effectLst>
            </a:endParaRPr>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buClr>
                <a:srgbClr val="EB8803"/>
              </a:buClr>
              <a:buSzPct val="75000"/>
              <a:buFont typeface="Monotype Sorts" pitchFamily="2" charset="2"/>
              <a:buChar char="u"/>
            </a:pPr>
            <a:endParaRPr lang="en-US" sz="3200" dirty="0">
              <a:solidFill>
                <a:prstClr val="white"/>
              </a:solidFill>
              <a:effectLst>
                <a:outerShdw blurRad="38100" dist="38100" dir="2700000" algn="tl">
                  <a:srgbClr val="000000">
                    <a:alpha val="43137"/>
                  </a:srgbClr>
                </a:outerShdw>
              </a:effectLst>
            </a:endParaRPr>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buClr>
                <a:srgbClr val="EB8803"/>
              </a:buClr>
              <a:buSzPct val="75000"/>
              <a:buFont typeface="Monotype Sorts" pitchFamily="2" charset="2"/>
              <a:buChar char="u"/>
            </a:pPr>
            <a:endParaRPr lang="en-US" sz="3200" dirty="0">
              <a:solidFill>
                <a:prstClr val="white"/>
              </a:solidFill>
              <a:effectLst>
                <a:outerShdw blurRad="38100" dist="38100" dir="2700000" algn="tl">
                  <a:srgbClr val="000000">
                    <a:alpha val="43137"/>
                  </a:srgbClr>
                </a:outerShdw>
              </a:effectLst>
            </a:endParaRPr>
          </a:p>
        </p:txBody>
      </p:sp>
      <p:sp>
        <p:nvSpPr>
          <p:cNvPr id="21" name="Rectangle 20"/>
          <p:cNvSpPr/>
          <p:nvPr/>
        </p:nvSpPr>
        <p:spPr>
          <a:xfrm flipH="1">
            <a:off x="189344"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buClr>
                <a:srgbClr val="EB8803"/>
              </a:buClr>
              <a:buSzPct val="75000"/>
              <a:buFont typeface="Monotype Sorts" pitchFamily="2" charset="2"/>
              <a:buChar char="u"/>
            </a:pPr>
            <a:endParaRPr lang="en-US" sz="3200" dirty="0">
              <a:solidFill>
                <a:prstClr val="white"/>
              </a:solidFill>
              <a:effectLst>
                <a:outerShdw blurRad="38100" dist="38100" dir="2700000" algn="tl">
                  <a:srgbClr val="000000">
                    <a:alpha val="43137"/>
                  </a:srgbClr>
                </a:outerShdw>
              </a:effectLst>
            </a:endParaRPr>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buClr>
                <a:srgbClr val="EB8803"/>
              </a:buClr>
              <a:buSzPct val="75000"/>
              <a:buFont typeface="Monotype Sorts" pitchFamily="2" charset="2"/>
              <a:buChar char="u"/>
            </a:pPr>
            <a:endParaRPr lang="en-US" sz="3200" dirty="0">
              <a:solidFill>
                <a:prstClr val="white"/>
              </a:solidFill>
              <a:effectLst>
                <a:outerShdw blurRad="38100" dist="38100" dir="2700000" algn="tl">
                  <a:srgbClr val="000000">
                    <a:alpha val="43137"/>
                  </a:srgbClr>
                </a:outerShdw>
              </a:effectLst>
            </a:endParaRPr>
          </a:p>
        </p:txBody>
      </p:sp>
      <p:sp>
        <p:nvSpPr>
          <p:cNvPr id="29" name="Rectangle 28"/>
          <p:cNvSpPr/>
          <p:nvPr/>
        </p:nvSpPr>
        <p:spPr>
          <a:xfrm flipH="1">
            <a:off x="254936"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buClr>
                <a:srgbClr val="EB8803"/>
              </a:buClr>
              <a:buSzPct val="75000"/>
              <a:buFont typeface="Monotype Sorts" pitchFamily="2" charset="2"/>
              <a:buChar char="u"/>
            </a:pPr>
            <a:endParaRPr lang="en-US" sz="3200" dirty="0">
              <a:solidFill>
                <a:prstClr val="white"/>
              </a:solidFill>
              <a:effectLst>
                <a:outerShdw blurRad="38100" dist="38100" dir="2700000" algn="tl">
                  <a:srgbClr val="000000">
                    <a:alpha val="43137"/>
                  </a:srgbClr>
                </a:outerShdw>
              </a:effectLst>
            </a:endParaRPr>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buClr>
                <a:srgbClr val="EB8803"/>
              </a:buClr>
              <a:buSzPct val="75000"/>
              <a:buFont typeface="Monotype Sorts" pitchFamily="2" charset="2"/>
              <a:buChar char="u"/>
            </a:pPr>
            <a:endParaRPr lang="en-US" sz="3200"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4171505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a:t>Click to edit Master title style</a:t>
            </a:r>
          </a:p>
        </p:txBody>
      </p:sp>
      <p:sp>
        <p:nvSpPr>
          <p:cNvPr id="3" name="Date Placeholder 2"/>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4" name="Footer Placeholder 3"/>
          <p:cNvSpPr>
            <a:spLocks noGrp="1"/>
          </p:cNvSpPr>
          <p:nvPr>
            <p:ph type="ftr" sz="quarter" idx="11"/>
          </p:nvPr>
        </p:nvSpPr>
        <p:spPr/>
        <p:txBody>
          <a:bodyPr/>
          <a:lstStyle/>
          <a:p>
            <a:pPr>
              <a:buClr>
                <a:srgbClr val="EB8803"/>
              </a:buClr>
            </a:pPr>
            <a:endParaRPr lang="en-US" dirty="0">
              <a:solidFill>
                <a:srgbClr val="D6ECFF"/>
              </a:solidFill>
            </a:endParaRPr>
          </a:p>
        </p:txBody>
      </p:sp>
      <p:sp>
        <p:nvSpPr>
          <p:cNvPr id="5" name="Slide Number Placeholder 4"/>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Tree>
    <p:extLst>
      <p:ext uri="{BB962C8B-B14F-4D97-AF65-F5344CB8AC3E}">
        <p14:creationId xmlns:p14="http://schemas.microsoft.com/office/powerpoint/2010/main" val="35465019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3" name="Footer Placeholder 2"/>
          <p:cNvSpPr>
            <a:spLocks noGrp="1"/>
          </p:cNvSpPr>
          <p:nvPr>
            <p:ph type="ftr" sz="quarter" idx="11"/>
          </p:nvPr>
        </p:nvSpPr>
        <p:spPr/>
        <p:txBody>
          <a:bodyPr/>
          <a:lstStyle/>
          <a:p>
            <a:pPr>
              <a:buClr>
                <a:srgbClr val="EB8803"/>
              </a:buClr>
            </a:pPr>
            <a:endParaRPr lang="en-US" dirty="0">
              <a:solidFill>
                <a:srgbClr val="D6ECFF"/>
              </a:solidFill>
            </a:endParaRPr>
          </a:p>
        </p:txBody>
      </p:sp>
      <p:sp>
        <p:nvSpPr>
          <p:cNvPr id="4" name="Slide Number Placeholder 3"/>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Tree>
    <p:extLst>
      <p:ext uri="{BB962C8B-B14F-4D97-AF65-F5344CB8AC3E}">
        <p14:creationId xmlns:p14="http://schemas.microsoft.com/office/powerpoint/2010/main" val="6962468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5" name="Footer Placeholder 4"/>
          <p:cNvSpPr>
            <a:spLocks noGrp="1"/>
          </p:cNvSpPr>
          <p:nvPr>
            <p:ph type="ftr" sz="quarter" idx="11"/>
          </p:nvPr>
        </p:nvSpPr>
        <p:spPr/>
        <p:txBody>
          <a:bodyPr/>
          <a:lstStyle/>
          <a:p>
            <a:pPr>
              <a:buClr>
                <a:srgbClr val="EB8803"/>
              </a:buClr>
            </a:pPr>
            <a:endParaRPr lang="en-US" dirty="0">
              <a:solidFill>
                <a:srgbClr val="D6ECFF"/>
              </a:solidFill>
            </a:endParaRPr>
          </a:p>
        </p:txBody>
      </p:sp>
      <p:sp>
        <p:nvSpPr>
          <p:cNvPr id="6" name="Slide Number Placeholder 5"/>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a:t>Click to edit Master title style</a:t>
            </a:r>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6" name="Footer Placeholder 5"/>
          <p:cNvSpPr>
            <a:spLocks noGrp="1"/>
          </p:cNvSpPr>
          <p:nvPr>
            <p:ph type="ftr" sz="quarter" idx="11"/>
          </p:nvPr>
        </p:nvSpPr>
        <p:spPr/>
        <p:txBody>
          <a:bodyPr/>
          <a:lstStyle/>
          <a:p>
            <a:pPr>
              <a:buClr>
                <a:srgbClr val="EB8803"/>
              </a:buClr>
            </a:pPr>
            <a:endParaRPr lang="en-US" dirty="0">
              <a:solidFill>
                <a:srgbClr val="D6ECFF"/>
              </a:solidFill>
            </a:endParaRPr>
          </a:p>
        </p:txBody>
      </p:sp>
      <p:sp>
        <p:nvSpPr>
          <p:cNvPr id="7" name="Slide Number Placeholder 6"/>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Tree>
    <p:extLst>
      <p:ext uri="{BB962C8B-B14F-4D97-AF65-F5344CB8AC3E}">
        <p14:creationId xmlns:p14="http://schemas.microsoft.com/office/powerpoint/2010/main" val="386384121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buClr>
                <a:srgbClr val="EB8803"/>
              </a:buClr>
              <a:buSzPct val="75000"/>
              <a:buFont typeface="Monotype Sorts" pitchFamily="2" charset="2"/>
              <a:buChar char="u"/>
            </a:pPr>
            <a:endParaRPr lang="en-US" sz="3200" dirty="0">
              <a:solidFill>
                <a:prstClr val="white"/>
              </a:solidFill>
              <a:effectLst>
                <a:outerShdw blurRad="38100" dist="38100" dir="2700000" algn="tl">
                  <a:srgbClr val="000000">
                    <a:alpha val="43137"/>
                  </a:srgbClr>
                </a:outerShdw>
              </a:effectLst>
            </a:endParaRPr>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60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89"/>
            <a:ext cx="6858000" cy="701749"/>
          </a:xfrm>
        </p:spPr>
        <p:txBody>
          <a:bodyPr anchor="b"/>
          <a:lstStyle>
            <a:lvl1pPr algn="l">
              <a:buNone/>
              <a:defRPr sz="2100" b="0"/>
            </a:lvl1pPr>
            <a:extLst/>
          </a:lstStyle>
          <a:p>
            <a:r>
              <a:rPr kumimoji="0" lang="en-US"/>
              <a:t>Click to edit Master title style</a:t>
            </a:r>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dirty="0"/>
              <a:t>Click icon to add picture</a:t>
            </a:r>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grpSp>
        <p:nvGrpSpPr>
          <p:cNvPr id="14" name="Group 13"/>
          <p:cNvGrpSpPr/>
          <p:nvPr/>
        </p:nvGrpSpPr>
        <p:grpSpPr>
          <a:xfrm rot="5400000">
            <a:off x="866700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10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6" name="Footer Placeholder 5"/>
          <p:cNvSpPr>
            <a:spLocks noGrp="1"/>
          </p:cNvSpPr>
          <p:nvPr>
            <p:ph type="ftr" sz="quarter" idx="11"/>
          </p:nvPr>
        </p:nvSpPr>
        <p:spPr>
          <a:xfrm>
            <a:off x="914400" y="55499"/>
            <a:ext cx="5562600" cy="365125"/>
          </a:xfrm>
        </p:spPr>
        <p:txBody>
          <a:bodyPr/>
          <a:lstStyle/>
          <a:p>
            <a:pPr>
              <a:buClr>
                <a:srgbClr val="EB8803"/>
              </a:buClr>
            </a:pPr>
            <a:endParaRPr lang="en-US" dirty="0">
              <a:solidFill>
                <a:srgbClr val="D6ECFF"/>
              </a:solidFill>
            </a:endParaRPr>
          </a:p>
        </p:txBody>
      </p:sp>
      <p:sp>
        <p:nvSpPr>
          <p:cNvPr id="7" name="Slide Number Placeholder 6"/>
          <p:cNvSpPr>
            <a:spLocks noGrp="1"/>
          </p:cNvSpPr>
          <p:nvPr>
            <p:ph type="sldNum" sz="quarter" idx="12"/>
          </p:nvPr>
        </p:nvSpPr>
        <p:spPr>
          <a:xfrm>
            <a:off x="8610600" y="55499"/>
            <a:ext cx="457200" cy="365125"/>
          </a:xfrm>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Tree>
    <p:extLst>
      <p:ext uri="{BB962C8B-B14F-4D97-AF65-F5344CB8AC3E}">
        <p14:creationId xmlns:p14="http://schemas.microsoft.com/office/powerpoint/2010/main" val="335234888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5" name="Footer Placeholder 4"/>
          <p:cNvSpPr>
            <a:spLocks noGrp="1"/>
          </p:cNvSpPr>
          <p:nvPr>
            <p:ph type="ftr" sz="quarter" idx="11"/>
          </p:nvPr>
        </p:nvSpPr>
        <p:spPr/>
        <p:txBody>
          <a:bodyPr/>
          <a:lstStyle/>
          <a:p>
            <a:pPr>
              <a:buClr>
                <a:srgbClr val="EB8803"/>
              </a:buClr>
            </a:pPr>
            <a:endParaRPr lang="en-US" dirty="0">
              <a:solidFill>
                <a:srgbClr val="D6ECFF"/>
              </a:solidFill>
            </a:endParaRPr>
          </a:p>
        </p:txBody>
      </p:sp>
      <p:sp>
        <p:nvSpPr>
          <p:cNvPr id="6" name="Slide Number Placeholder 5"/>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Tree>
    <p:extLst>
      <p:ext uri="{BB962C8B-B14F-4D97-AF65-F5344CB8AC3E}">
        <p14:creationId xmlns:p14="http://schemas.microsoft.com/office/powerpoint/2010/main" val="394040295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1981200" cy="5851525"/>
          </a:xfrm>
        </p:spPr>
        <p:txBody>
          <a:bodyPr vert="eaVert" anchor="ctr"/>
          <a:lstStyle/>
          <a:p>
            <a:r>
              <a:rPr kumimoji="0" lang="en-US"/>
              <a:t>Click to edit Master title style</a:t>
            </a:r>
          </a:p>
        </p:txBody>
      </p:sp>
      <p:sp>
        <p:nvSpPr>
          <p:cNvPr id="3" name="Vertical Text Placeholder 2"/>
          <p:cNvSpPr>
            <a:spLocks noGrp="1"/>
          </p:cNvSpPr>
          <p:nvPr>
            <p:ph type="body" orient="vert" idx="1"/>
          </p:nvPr>
        </p:nvSpPr>
        <p:spPr>
          <a:xfrm>
            <a:off x="609600" y="274673"/>
            <a:ext cx="5867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5" name="Footer Placeholder 4"/>
          <p:cNvSpPr>
            <a:spLocks noGrp="1"/>
          </p:cNvSpPr>
          <p:nvPr>
            <p:ph type="ftr" sz="quarter" idx="11"/>
          </p:nvPr>
        </p:nvSpPr>
        <p:spPr/>
        <p:txBody>
          <a:bodyPr/>
          <a:lstStyle/>
          <a:p>
            <a:pPr>
              <a:buClr>
                <a:srgbClr val="EB8803"/>
              </a:buClr>
            </a:pPr>
            <a:endParaRPr lang="en-US" dirty="0">
              <a:solidFill>
                <a:srgbClr val="D6ECFF"/>
              </a:solidFill>
            </a:endParaRPr>
          </a:p>
        </p:txBody>
      </p:sp>
      <p:sp>
        <p:nvSpPr>
          <p:cNvPr id="6" name="Slide Number Placeholder 5"/>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Tree>
    <p:extLst>
      <p:ext uri="{BB962C8B-B14F-4D97-AF65-F5344CB8AC3E}">
        <p14:creationId xmlns:p14="http://schemas.microsoft.com/office/powerpoint/2010/main" val="279443115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dirty="0"/>
          </a:p>
        </p:txBody>
      </p:sp>
      <p:sp>
        <p:nvSpPr>
          <p:cNvPr id="5" name="Rectangle 4"/>
          <p:cNvSpPr>
            <a:spLocks noGrp="1" noChangeArrowheads="1"/>
          </p:cNvSpPr>
          <p:nvPr>
            <p:ph type="dt" sz="half" idx="10"/>
          </p:nvPr>
        </p:nvSpPr>
        <p:spPr>
          <a:ln/>
        </p:spPr>
        <p:txBody>
          <a:bodyPr/>
          <a:lstStyle>
            <a:lvl1pPr>
              <a:defRPr/>
            </a:lvl1pPr>
          </a:lstStyle>
          <a:p>
            <a:pPr>
              <a:buClr>
                <a:srgbClr val="EB8803"/>
              </a:buClr>
              <a:defRPr/>
            </a:pPr>
            <a:endParaRPr lang="en-US" dirty="0">
              <a:solidFill>
                <a:srgbClr val="D6ECFF"/>
              </a:solidFill>
            </a:endParaRPr>
          </a:p>
        </p:txBody>
      </p:sp>
      <p:sp>
        <p:nvSpPr>
          <p:cNvPr id="6" name="Rectangle 5"/>
          <p:cNvSpPr>
            <a:spLocks noGrp="1" noChangeArrowheads="1"/>
          </p:cNvSpPr>
          <p:nvPr>
            <p:ph type="ftr" sz="quarter" idx="11"/>
          </p:nvPr>
        </p:nvSpPr>
        <p:spPr>
          <a:ln/>
        </p:spPr>
        <p:txBody>
          <a:bodyPr/>
          <a:lstStyle>
            <a:lvl1pPr>
              <a:defRPr/>
            </a:lvl1pPr>
          </a:lstStyle>
          <a:p>
            <a:pPr>
              <a:buClr>
                <a:srgbClr val="EB8803"/>
              </a:buClr>
              <a:defRPr/>
            </a:pPr>
            <a:endParaRPr lang="en-US" dirty="0">
              <a:solidFill>
                <a:srgbClr val="D6ECFF"/>
              </a:solidFill>
            </a:endParaRPr>
          </a:p>
        </p:txBody>
      </p:sp>
      <p:sp>
        <p:nvSpPr>
          <p:cNvPr id="7" name="Rectangle 6"/>
          <p:cNvSpPr>
            <a:spLocks noGrp="1" noChangeArrowheads="1"/>
          </p:cNvSpPr>
          <p:nvPr>
            <p:ph type="sldNum" sz="quarter" idx="12"/>
          </p:nvPr>
        </p:nvSpPr>
        <p:spPr>
          <a:ln/>
        </p:spPr>
        <p:txBody>
          <a:bodyPr/>
          <a:lstStyle>
            <a:lvl1pPr>
              <a:defRPr/>
            </a:lvl1pPr>
          </a:lstStyle>
          <a:p>
            <a:pPr>
              <a:buClr>
                <a:srgbClr val="EB8803"/>
              </a:buClr>
              <a:defRPr/>
            </a:pPr>
            <a:fld id="{8AC04E01-1E8C-4EE0-BA5D-6BC1523D6148}" type="slidenum">
              <a:rPr lang="en-US">
                <a:solidFill>
                  <a:srgbClr val="D6ECFF"/>
                </a:solidFill>
              </a:rPr>
              <a:pPr>
                <a:buClr>
                  <a:srgbClr val="EB8803"/>
                </a:buClr>
                <a:defRPr/>
              </a:pPr>
              <a:t>‹#›</a:t>
            </a:fld>
            <a:endParaRPr lang="en-US" dirty="0">
              <a:solidFill>
                <a:srgbClr val="D6ECFF"/>
              </a:solidFill>
            </a:endParaRPr>
          </a:p>
        </p:txBody>
      </p:sp>
    </p:spTree>
    <p:extLst>
      <p:ext uri="{BB962C8B-B14F-4D97-AF65-F5344CB8AC3E}">
        <p14:creationId xmlns:p14="http://schemas.microsoft.com/office/powerpoint/2010/main" val="2670722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15" name="Freeform 14"/>
          <p:cNvSpPr>
            <a:spLocks/>
          </p:cNvSpPr>
          <p:nvPr/>
        </p:nvSpPr>
        <p:spPr bwMode="auto">
          <a:xfrm>
            <a:off x="373968"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19" name="Freeform 18"/>
          <p:cNvSpPr>
            <a:spLocks/>
          </p:cNvSpPr>
          <p:nvPr/>
        </p:nvSpPr>
        <p:spPr bwMode="auto">
          <a:xfrm>
            <a:off x="5948450" y="4246737"/>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5" name="Footer Placeholder 4"/>
          <p:cNvSpPr>
            <a:spLocks noGrp="1"/>
          </p:cNvSpPr>
          <p:nvPr>
            <p:ph type="ftr" sz="quarter" idx="11"/>
          </p:nvPr>
        </p:nvSpPr>
        <p:spPr/>
        <p:txBody>
          <a:bodyPr/>
          <a:lstStyle/>
          <a:p>
            <a:pPr>
              <a:buClr>
                <a:srgbClr val="EB8803"/>
              </a:buClr>
            </a:pPr>
            <a:endParaRPr lang="en-US" dirty="0">
              <a:solidFill>
                <a:srgbClr val="D6ECFF"/>
              </a:solidFill>
            </a:endParaRPr>
          </a:p>
        </p:txBody>
      </p:sp>
      <p:sp>
        <p:nvSpPr>
          <p:cNvPr id="6" name="Slide Number Placeholder 5"/>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
        <p:nvSpPr>
          <p:cNvPr id="7" name="Rectangle 6"/>
          <p:cNvSpPr/>
          <p:nvPr/>
        </p:nvSpPr>
        <p:spPr>
          <a:xfrm>
            <a:off x="363160" y="402400"/>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a:t>Click to edit Master title style</a:t>
            </a:r>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9" name="Rectangle 8"/>
          <p:cNvSpPr/>
          <p:nvPr/>
        </p:nvSpPr>
        <p:spPr>
          <a:xfrm flipH="1">
            <a:off x="411112"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1" name="Rectangle 10"/>
          <p:cNvSpPr/>
          <p:nvPr/>
        </p:nvSpPr>
        <p:spPr>
          <a:xfrm flipH="1">
            <a:off x="476704"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kumimoji="0" lang="en-US"/>
              <a:t>Click to edit Master title style</a:t>
            </a:r>
          </a:p>
        </p:txBody>
      </p:sp>
      <p:sp>
        <p:nvSpPr>
          <p:cNvPr id="3" name="Content Placeholder 2"/>
          <p:cNvSpPr>
            <a:spLocks noGrp="1"/>
          </p:cNvSpPr>
          <p:nvPr>
            <p:ph sz="half" idx="1"/>
          </p:nvPr>
        </p:nvSpPr>
        <p:spPr>
          <a:xfrm>
            <a:off x="464344" y="1770507"/>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55344" y="1770507"/>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6" name="Footer Placeholder 5"/>
          <p:cNvSpPr>
            <a:spLocks noGrp="1"/>
          </p:cNvSpPr>
          <p:nvPr>
            <p:ph type="ftr" sz="quarter" idx="11"/>
          </p:nvPr>
        </p:nvSpPr>
        <p:spPr/>
        <p:txBody>
          <a:bodyPr/>
          <a:lstStyle/>
          <a:p>
            <a:pPr>
              <a:buClr>
                <a:srgbClr val="EB8803"/>
              </a:buClr>
            </a:pPr>
            <a:endParaRPr lang="en-US" dirty="0">
              <a:solidFill>
                <a:srgbClr val="D6ECFF"/>
              </a:solidFill>
            </a:endParaRPr>
          </a:p>
        </p:txBody>
      </p:sp>
      <p:sp>
        <p:nvSpPr>
          <p:cNvPr id="7" name="Slide Number Placeholder 6"/>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40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a:t>Click to edit Master title style</a:t>
            </a:r>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112"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112"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8" name="Footer Placeholder 7"/>
          <p:cNvSpPr>
            <a:spLocks noGrp="1"/>
          </p:cNvSpPr>
          <p:nvPr>
            <p:ph type="ftr" sz="quarter" idx="11"/>
          </p:nvPr>
        </p:nvSpPr>
        <p:spPr/>
        <p:txBody>
          <a:bodyPr/>
          <a:lstStyle/>
          <a:p>
            <a:pPr>
              <a:buClr>
                <a:srgbClr val="EB8803"/>
              </a:buClr>
            </a:pPr>
            <a:endParaRPr lang="en-US" dirty="0">
              <a:solidFill>
                <a:srgbClr val="D6ECFF"/>
              </a:solidFill>
            </a:endParaRPr>
          </a:p>
        </p:txBody>
      </p:sp>
      <p:sp>
        <p:nvSpPr>
          <p:cNvPr id="9" name="Slide Number Placeholder 8"/>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
        <p:nvSpPr>
          <p:cNvPr id="16" name="Rectangle 15"/>
          <p:cNvSpPr/>
          <p:nvPr/>
        </p:nvSpPr>
        <p:spPr>
          <a:xfrm>
            <a:off x="87792"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8" name="Rectangle 17"/>
          <p:cNvSpPr/>
          <p:nvPr/>
        </p:nvSpPr>
        <p:spPr>
          <a:xfrm>
            <a:off x="28256"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21" name="Rectangle 20"/>
          <p:cNvSpPr/>
          <p:nvPr/>
        </p:nvSpPr>
        <p:spPr>
          <a:xfrm flipH="1">
            <a:off x="189344"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29" name="Rectangle 28"/>
          <p:cNvSpPr/>
          <p:nvPr/>
        </p:nvSpPr>
        <p:spPr>
          <a:xfrm flipH="1">
            <a:off x="254936"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a:t>Click to edit Master title style</a:t>
            </a:r>
          </a:p>
        </p:txBody>
      </p:sp>
      <p:sp>
        <p:nvSpPr>
          <p:cNvPr id="3" name="Date Placeholder 2"/>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4" name="Footer Placeholder 3"/>
          <p:cNvSpPr>
            <a:spLocks noGrp="1"/>
          </p:cNvSpPr>
          <p:nvPr>
            <p:ph type="ftr" sz="quarter" idx="11"/>
          </p:nvPr>
        </p:nvSpPr>
        <p:spPr/>
        <p:txBody>
          <a:bodyPr/>
          <a:lstStyle/>
          <a:p>
            <a:pPr>
              <a:buClr>
                <a:srgbClr val="EB8803"/>
              </a:buClr>
            </a:pPr>
            <a:endParaRPr lang="en-US" dirty="0">
              <a:solidFill>
                <a:srgbClr val="D6ECFF"/>
              </a:solidFill>
            </a:endParaRPr>
          </a:p>
        </p:txBody>
      </p:sp>
      <p:sp>
        <p:nvSpPr>
          <p:cNvPr id="5" name="Slide Number Placeholder 4"/>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AC143B-EEA6-490A-B03B-A77D9F0CF46B}"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3" name="Footer Placeholder 2"/>
          <p:cNvSpPr>
            <a:spLocks noGrp="1"/>
          </p:cNvSpPr>
          <p:nvPr>
            <p:ph type="ftr" sz="quarter" idx="11"/>
          </p:nvPr>
        </p:nvSpPr>
        <p:spPr/>
        <p:txBody>
          <a:bodyPr/>
          <a:lstStyle/>
          <a:p>
            <a:pPr>
              <a:buClr>
                <a:srgbClr val="EB8803"/>
              </a:buClr>
            </a:pPr>
            <a:endParaRPr lang="en-US" dirty="0">
              <a:solidFill>
                <a:srgbClr val="D6ECFF"/>
              </a:solidFill>
            </a:endParaRPr>
          </a:p>
        </p:txBody>
      </p:sp>
      <p:sp>
        <p:nvSpPr>
          <p:cNvPr id="4" name="Slide Number Placeholder 3"/>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a:t>Click to edit Master title style</a:t>
            </a:r>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6" name="Footer Placeholder 5"/>
          <p:cNvSpPr>
            <a:spLocks noGrp="1"/>
          </p:cNvSpPr>
          <p:nvPr>
            <p:ph type="ftr" sz="quarter" idx="11"/>
          </p:nvPr>
        </p:nvSpPr>
        <p:spPr/>
        <p:txBody>
          <a:bodyPr/>
          <a:lstStyle/>
          <a:p>
            <a:pPr>
              <a:buClr>
                <a:srgbClr val="EB8803"/>
              </a:buClr>
            </a:pPr>
            <a:endParaRPr lang="en-US" dirty="0">
              <a:solidFill>
                <a:srgbClr val="D6ECFF"/>
              </a:solidFill>
            </a:endParaRPr>
          </a:p>
        </p:txBody>
      </p:sp>
      <p:sp>
        <p:nvSpPr>
          <p:cNvPr id="7" name="Slide Number Placeholder 6"/>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668"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391"/>
            <a:ext cx="6858000" cy="701749"/>
          </a:xfrm>
        </p:spPr>
        <p:txBody>
          <a:bodyPr anchor="b"/>
          <a:lstStyle>
            <a:lvl1pPr algn="l">
              <a:buNone/>
              <a:defRPr sz="2100" b="0"/>
            </a:lvl1pPr>
            <a:extLst/>
          </a:lstStyle>
          <a:p>
            <a:r>
              <a:rPr kumimoji="0" lang="en-US"/>
              <a:t>Click to edit Master title style</a:t>
            </a:r>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dirty="0"/>
              <a:t>Click icon to add picture</a:t>
            </a:r>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grpSp>
        <p:nvGrpSpPr>
          <p:cNvPr id="14" name="Group 13"/>
          <p:cNvGrpSpPr/>
          <p:nvPr/>
        </p:nvGrpSpPr>
        <p:grpSpPr>
          <a:xfrm rot="5400000">
            <a:off x="8667068"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175"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6" name="Footer Placeholder 5"/>
          <p:cNvSpPr>
            <a:spLocks noGrp="1"/>
          </p:cNvSpPr>
          <p:nvPr>
            <p:ph type="ftr" sz="quarter" idx="11"/>
          </p:nvPr>
        </p:nvSpPr>
        <p:spPr>
          <a:xfrm>
            <a:off x="914400" y="55499"/>
            <a:ext cx="5562600" cy="365125"/>
          </a:xfrm>
        </p:spPr>
        <p:txBody>
          <a:bodyPr/>
          <a:lstStyle/>
          <a:p>
            <a:pPr>
              <a:buClr>
                <a:srgbClr val="EB8803"/>
              </a:buClr>
            </a:pPr>
            <a:endParaRPr lang="en-US" dirty="0">
              <a:solidFill>
                <a:srgbClr val="D6ECFF"/>
              </a:solidFill>
            </a:endParaRPr>
          </a:p>
        </p:txBody>
      </p:sp>
      <p:sp>
        <p:nvSpPr>
          <p:cNvPr id="7" name="Slide Number Placeholder 6"/>
          <p:cNvSpPr>
            <a:spLocks noGrp="1"/>
          </p:cNvSpPr>
          <p:nvPr>
            <p:ph type="sldNum" sz="quarter" idx="12"/>
          </p:nvPr>
        </p:nvSpPr>
        <p:spPr>
          <a:xfrm>
            <a:off x="8610600" y="55499"/>
            <a:ext cx="457200" cy="365125"/>
          </a:xfrm>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5" name="Footer Placeholder 4"/>
          <p:cNvSpPr>
            <a:spLocks noGrp="1"/>
          </p:cNvSpPr>
          <p:nvPr>
            <p:ph type="ftr" sz="quarter" idx="11"/>
          </p:nvPr>
        </p:nvSpPr>
        <p:spPr/>
        <p:txBody>
          <a:bodyPr/>
          <a:lstStyle/>
          <a:p>
            <a:pPr>
              <a:buClr>
                <a:srgbClr val="EB8803"/>
              </a:buClr>
            </a:pPr>
            <a:endParaRPr lang="en-US" dirty="0">
              <a:solidFill>
                <a:srgbClr val="D6ECFF"/>
              </a:solidFill>
            </a:endParaRPr>
          </a:p>
        </p:txBody>
      </p:sp>
      <p:sp>
        <p:nvSpPr>
          <p:cNvPr id="6" name="Slide Number Placeholder 5"/>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72"/>
            <a:ext cx="1981200" cy="5851525"/>
          </a:xfrm>
        </p:spPr>
        <p:txBody>
          <a:bodyPr vert="eaVert" anchor="ctr"/>
          <a:lstStyle/>
          <a:p>
            <a:r>
              <a:rPr kumimoji="0" lang="en-US"/>
              <a:t>Click to edit Master title style</a:t>
            </a:r>
          </a:p>
        </p:txBody>
      </p:sp>
      <p:sp>
        <p:nvSpPr>
          <p:cNvPr id="3" name="Vertical Text Placeholder 2"/>
          <p:cNvSpPr>
            <a:spLocks noGrp="1"/>
          </p:cNvSpPr>
          <p:nvPr>
            <p:ph type="body" orient="vert" idx="1"/>
          </p:nvPr>
        </p:nvSpPr>
        <p:spPr>
          <a:xfrm>
            <a:off x="609600" y="274772"/>
            <a:ext cx="5867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5" name="Footer Placeholder 4"/>
          <p:cNvSpPr>
            <a:spLocks noGrp="1"/>
          </p:cNvSpPr>
          <p:nvPr>
            <p:ph type="ftr" sz="quarter" idx="11"/>
          </p:nvPr>
        </p:nvSpPr>
        <p:spPr/>
        <p:txBody>
          <a:bodyPr/>
          <a:lstStyle/>
          <a:p>
            <a:pPr>
              <a:buClr>
                <a:srgbClr val="EB8803"/>
              </a:buClr>
            </a:pPr>
            <a:endParaRPr lang="en-US" dirty="0">
              <a:solidFill>
                <a:srgbClr val="D6ECFF"/>
              </a:solidFill>
            </a:endParaRPr>
          </a:p>
        </p:txBody>
      </p:sp>
      <p:sp>
        <p:nvSpPr>
          <p:cNvPr id="6" name="Slide Number Placeholder 5"/>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dirty="0"/>
          </a:p>
        </p:txBody>
      </p:sp>
      <p:sp>
        <p:nvSpPr>
          <p:cNvPr id="5" name="Rectangle 4"/>
          <p:cNvSpPr>
            <a:spLocks noGrp="1" noChangeArrowheads="1"/>
          </p:cNvSpPr>
          <p:nvPr>
            <p:ph type="dt" sz="half" idx="10"/>
          </p:nvPr>
        </p:nvSpPr>
        <p:spPr>
          <a:ln/>
        </p:spPr>
        <p:txBody>
          <a:bodyPr/>
          <a:lstStyle>
            <a:lvl1pPr>
              <a:defRPr/>
            </a:lvl1pPr>
          </a:lstStyle>
          <a:p>
            <a:pPr>
              <a:buClr>
                <a:srgbClr val="EB8803"/>
              </a:buClr>
              <a:defRPr/>
            </a:pPr>
            <a:endParaRPr lang="en-US" dirty="0">
              <a:solidFill>
                <a:srgbClr val="D6ECFF"/>
              </a:solidFill>
            </a:endParaRPr>
          </a:p>
        </p:txBody>
      </p:sp>
      <p:sp>
        <p:nvSpPr>
          <p:cNvPr id="6" name="Rectangle 5"/>
          <p:cNvSpPr>
            <a:spLocks noGrp="1" noChangeArrowheads="1"/>
          </p:cNvSpPr>
          <p:nvPr>
            <p:ph type="ftr" sz="quarter" idx="11"/>
          </p:nvPr>
        </p:nvSpPr>
        <p:spPr>
          <a:ln/>
        </p:spPr>
        <p:txBody>
          <a:bodyPr/>
          <a:lstStyle>
            <a:lvl1pPr>
              <a:defRPr/>
            </a:lvl1pPr>
          </a:lstStyle>
          <a:p>
            <a:pPr>
              <a:buClr>
                <a:srgbClr val="EB8803"/>
              </a:buClr>
              <a:defRPr/>
            </a:pPr>
            <a:endParaRPr lang="en-US" dirty="0">
              <a:solidFill>
                <a:srgbClr val="D6ECFF"/>
              </a:solidFill>
            </a:endParaRPr>
          </a:p>
        </p:txBody>
      </p:sp>
      <p:sp>
        <p:nvSpPr>
          <p:cNvPr id="7" name="Rectangle 6"/>
          <p:cNvSpPr>
            <a:spLocks noGrp="1" noChangeArrowheads="1"/>
          </p:cNvSpPr>
          <p:nvPr>
            <p:ph type="sldNum" sz="quarter" idx="12"/>
          </p:nvPr>
        </p:nvSpPr>
        <p:spPr>
          <a:ln/>
        </p:spPr>
        <p:txBody>
          <a:bodyPr/>
          <a:lstStyle>
            <a:lvl1pPr>
              <a:defRPr/>
            </a:lvl1pPr>
          </a:lstStyle>
          <a:p>
            <a:pPr>
              <a:buClr>
                <a:srgbClr val="EB8803"/>
              </a:buClr>
              <a:defRPr/>
            </a:pPr>
            <a:fld id="{8AC04E01-1E8C-4EE0-BA5D-6BC1523D6148}" type="slidenum">
              <a:rPr lang="en-US">
                <a:solidFill>
                  <a:srgbClr val="D6ECFF"/>
                </a:solidFill>
              </a:rPr>
              <a:pPr>
                <a:buClr>
                  <a:srgbClr val="EB8803"/>
                </a:buClr>
                <a:defRPr/>
              </a:pPr>
              <a:t>‹#›</a:t>
            </a:fld>
            <a:endParaRPr lang="en-US" dirty="0">
              <a:solidFill>
                <a:srgbClr val="D6ECFF"/>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17" name="Footer Placeholder 16"/>
          <p:cNvSpPr>
            <a:spLocks noGrp="1"/>
          </p:cNvSpPr>
          <p:nvPr>
            <p:ph type="ftr" sz="quarter" idx="11"/>
          </p:nvPr>
        </p:nvSpPr>
        <p:spPr/>
        <p:txBody>
          <a:bodyPr/>
          <a:lstStyle/>
          <a:p>
            <a:pPr>
              <a:buClr>
                <a:srgbClr val="EB8803"/>
              </a:buClr>
            </a:pPr>
            <a:endParaRPr lang="en-US" dirty="0">
              <a:solidFill>
                <a:srgbClr val="D6ECFF"/>
              </a:solidFill>
            </a:endParaRPr>
          </a:p>
        </p:txBody>
      </p:sp>
      <p:sp>
        <p:nvSpPr>
          <p:cNvPr id="29" name="Slide Number Placeholder 28"/>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39" name="Rectangle 38"/>
          <p:cNvSpPr/>
          <p:nvPr/>
        </p:nvSpPr>
        <p:spPr>
          <a:xfrm>
            <a:off x="309560"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41" name="Rectangle 40"/>
          <p:cNvSpPr/>
          <p:nvPr/>
        </p:nvSpPr>
        <p:spPr>
          <a:xfrm>
            <a:off x="250024"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a:t>Click to edit Master title style</a:t>
            </a:r>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Tree>
    <p:extLst>
      <p:ext uri="{BB962C8B-B14F-4D97-AF65-F5344CB8AC3E}">
        <p14:creationId xmlns:p14="http://schemas.microsoft.com/office/powerpoint/2010/main" val="32970738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5" name="Footer Placeholder 4"/>
          <p:cNvSpPr>
            <a:spLocks noGrp="1"/>
          </p:cNvSpPr>
          <p:nvPr>
            <p:ph type="ftr" sz="quarter" idx="11"/>
          </p:nvPr>
        </p:nvSpPr>
        <p:spPr/>
        <p:txBody>
          <a:bodyPr/>
          <a:lstStyle/>
          <a:p>
            <a:pPr>
              <a:buClr>
                <a:srgbClr val="EB8803"/>
              </a:buClr>
            </a:pPr>
            <a:endParaRPr lang="en-US" dirty="0">
              <a:solidFill>
                <a:srgbClr val="D6ECFF"/>
              </a:solidFill>
            </a:endParaRPr>
          </a:p>
        </p:txBody>
      </p:sp>
      <p:sp>
        <p:nvSpPr>
          <p:cNvPr id="6" name="Slide Number Placeholder 5"/>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Tree>
    <p:extLst>
      <p:ext uri="{BB962C8B-B14F-4D97-AF65-F5344CB8AC3E}">
        <p14:creationId xmlns:p14="http://schemas.microsoft.com/office/powerpoint/2010/main" val="27554643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15" name="Freeform 14"/>
          <p:cNvSpPr>
            <a:spLocks/>
          </p:cNvSpPr>
          <p:nvPr/>
        </p:nvSpPr>
        <p:spPr bwMode="auto">
          <a:xfrm>
            <a:off x="373968"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19" name="Freeform 18"/>
          <p:cNvSpPr>
            <a:spLocks/>
          </p:cNvSpPr>
          <p:nvPr/>
        </p:nvSpPr>
        <p:spPr bwMode="auto">
          <a:xfrm>
            <a:off x="5948487" y="4246817"/>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5" name="Footer Placeholder 4"/>
          <p:cNvSpPr>
            <a:spLocks noGrp="1"/>
          </p:cNvSpPr>
          <p:nvPr>
            <p:ph type="ftr" sz="quarter" idx="11"/>
          </p:nvPr>
        </p:nvSpPr>
        <p:spPr/>
        <p:txBody>
          <a:bodyPr/>
          <a:lstStyle/>
          <a:p>
            <a:pPr>
              <a:buClr>
                <a:srgbClr val="EB8803"/>
              </a:buClr>
            </a:pPr>
            <a:endParaRPr lang="en-US" dirty="0">
              <a:solidFill>
                <a:srgbClr val="D6ECFF"/>
              </a:solidFill>
            </a:endParaRPr>
          </a:p>
        </p:txBody>
      </p:sp>
      <p:sp>
        <p:nvSpPr>
          <p:cNvPr id="6" name="Slide Number Placeholder 5"/>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
        <p:nvSpPr>
          <p:cNvPr id="7" name="Rectangle 6"/>
          <p:cNvSpPr/>
          <p:nvPr/>
        </p:nvSpPr>
        <p:spPr>
          <a:xfrm>
            <a:off x="363160" y="402470"/>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a:t>Click to edit Master title style</a:t>
            </a:r>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9" name="Rectangle 8"/>
          <p:cNvSpPr/>
          <p:nvPr/>
        </p:nvSpPr>
        <p:spPr>
          <a:xfrm flipH="1">
            <a:off x="411112"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1" name="Rectangle 10"/>
          <p:cNvSpPr/>
          <p:nvPr/>
        </p:nvSpPr>
        <p:spPr>
          <a:xfrm flipH="1">
            <a:off x="476704"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Tree>
    <p:extLst>
      <p:ext uri="{BB962C8B-B14F-4D97-AF65-F5344CB8AC3E}">
        <p14:creationId xmlns:p14="http://schemas.microsoft.com/office/powerpoint/2010/main" val="27719453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kumimoji="0" lang="en-US"/>
              <a:t>Click to edit Master title style</a:t>
            </a:r>
          </a:p>
        </p:txBody>
      </p:sp>
      <p:sp>
        <p:nvSpPr>
          <p:cNvPr id="3" name="Content Placeholder 2"/>
          <p:cNvSpPr>
            <a:spLocks noGrp="1"/>
          </p:cNvSpPr>
          <p:nvPr>
            <p:ph sz="half" idx="1"/>
          </p:nvPr>
        </p:nvSpPr>
        <p:spPr>
          <a:xfrm>
            <a:off x="464344" y="1770507"/>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55344" y="1770507"/>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6" name="Footer Placeholder 5"/>
          <p:cNvSpPr>
            <a:spLocks noGrp="1"/>
          </p:cNvSpPr>
          <p:nvPr>
            <p:ph type="ftr" sz="quarter" idx="11"/>
          </p:nvPr>
        </p:nvSpPr>
        <p:spPr/>
        <p:txBody>
          <a:bodyPr/>
          <a:lstStyle/>
          <a:p>
            <a:pPr>
              <a:buClr>
                <a:srgbClr val="EB8803"/>
              </a:buClr>
            </a:pPr>
            <a:endParaRPr lang="en-US" dirty="0">
              <a:solidFill>
                <a:srgbClr val="D6ECFF"/>
              </a:solidFill>
            </a:endParaRPr>
          </a:p>
        </p:txBody>
      </p:sp>
      <p:sp>
        <p:nvSpPr>
          <p:cNvPr id="7" name="Slide Number Placeholder 6"/>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Tree>
    <p:extLst>
      <p:ext uri="{BB962C8B-B14F-4D97-AF65-F5344CB8AC3E}">
        <p14:creationId xmlns:p14="http://schemas.microsoft.com/office/powerpoint/2010/main" val="2596438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96" y="4406563"/>
            <a:ext cx="7772543" cy="1362706"/>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196" y="2906151"/>
            <a:ext cx="7772543" cy="1500412"/>
          </a:xfrm>
        </p:spPr>
        <p:txBody>
          <a:bodyPr anchor="b"/>
          <a:lstStyle>
            <a:lvl1pPr marL="0" indent="0">
              <a:buNone/>
              <a:defRPr sz="1800"/>
            </a:lvl1pPr>
            <a:lvl2pPr marL="412394" indent="0">
              <a:buNone/>
              <a:defRPr sz="1600"/>
            </a:lvl2pPr>
            <a:lvl3pPr marL="824789" indent="0">
              <a:buNone/>
              <a:defRPr sz="1400"/>
            </a:lvl3pPr>
            <a:lvl4pPr marL="1237183" indent="0">
              <a:buNone/>
              <a:defRPr sz="1300"/>
            </a:lvl4pPr>
            <a:lvl5pPr marL="1649578" indent="0">
              <a:buNone/>
              <a:defRPr sz="1300"/>
            </a:lvl5pPr>
            <a:lvl6pPr marL="2061972" indent="0">
              <a:buNone/>
              <a:defRPr sz="1300"/>
            </a:lvl6pPr>
            <a:lvl7pPr marL="2474366" indent="0">
              <a:buNone/>
              <a:defRPr sz="1300"/>
            </a:lvl7pPr>
            <a:lvl8pPr marL="2886761" indent="0">
              <a:buNone/>
              <a:defRPr sz="1300"/>
            </a:lvl8pPr>
            <a:lvl9pPr marL="3299155" indent="0">
              <a:buNone/>
              <a:defRPr sz="13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AB64E3-8C3E-4264-9667-7E658757B85F}"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47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a:t>Click to edit Master title style</a:t>
            </a:r>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152"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152"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8" name="Footer Placeholder 7"/>
          <p:cNvSpPr>
            <a:spLocks noGrp="1"/>
          </p:cNvSpPr>
          <p:nvPr>
            <p:ph type="ftr" sz="quarter" idx="11"/>
          </p:nvPr>
        </p:nvSpPr>
        <p:spPr/>
        <p:txBody>
          <a:bodyPr/>
          <a:lstStyle/>
          <a:p>
            <a:pPr>
              <a:buClr>
                <a:srgbClr val="EB8803"/>
              </a:buClr>
            </a:pPr>
            <a:endParaRPr lang="en-US" dirty="0">
              <a:solidFill>
                <a:srgbClr val="D6ECFF"/>
              </a:solidFill>
            </a:endParaRPr>
          </a:p>
        </p:txBody>
      </p:sp>
      <p:sp>
        <p:nvSpPr>
          <p:cNvPr id="9" name="Slide Number Placeholder 8"/>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
        <p:nvSpPr>
          <p:cNvPr id="16" name="Rectangle 15"/>
          <p:cNvSpPr/>
          <p:nvPr/>
        </p:nvSpPr>
        <p:spPr>
          <a:xfrm>
            <a:off x="87792"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8" name="Rectangle 17"/>
          <p:cNvSpPr/>
          <p:nvPr/>
        </p:nvSpPr>
        <p:spPr>
          <a:xfrm>
            <a:off x="28256"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21" name="Rectangle 20"/>
          <p:cNvSpPr/>
          <p:nvPr/>
        </p:nvSpPr>
        <p:spPr>
          <a:xfrm flipH="1">
            <a:off x="189344"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29" name="Rectangle 28"/>
          <p:cNvSpPr/>
          <p:nvPr/>
        </p:nvSpPr>
        <p:spPr>
          <a:xfrm flipH="1">
            <a:off x="254936"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Tree>
    <p:extLst>
      <p:ext uri="{BB962C8B-B14F-4D97-AF65-F5344CB8AC3E}">
        <p14:creationId xmlns:p14="http://schemas.microsoft.com/office/powerpoint/2010/main" val="1692963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a:t>Click to edit Master title style</a:t>
            </a:r>
          </a:p>
        </p:txBody>
      </p:sp>
      <p:sp>
        <p:nvSpPr>
          <p:cNvPr id="3" name="Date Placeholder 2"/>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4" name="Footer Placeholder 3"/>
          <p:cNvSpPr>
            <a:spLocks noGrp="1"/>
          </p:cNvSpPr>
          <p:nvPr>
            <p:ph type="ftr" sz="quarter" idx="11"/>
          </p:nvPr>
        </p:nvSpPr>
        <p:spPr/>
        <p:txBody>
          <a:bodyPr/>
          <a:lstStyle/>
          <a:p>
            <a:pPr>
              <a:buClr>
                <a:srgbClr val="EB8803"/>
              </a:buClr>
            </a:pPr>
            <a:endParaRPr lang="en-US" dirty="0">
              <a:solidFill>
                <a:srgbClr val="D6ECFF"/>
              </a:solidFill>
            </a:endParaRPr>
          </a:p>
        </p:txBody>
      </p:sp>
      <p:sp>
        <p:nvSpPr>
          <p:cNvPr id="5" name="Slide Number Placeholder 4"/>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Tree>
    <p:extLst>
      <p:ext uri="{BB962C8B-B14F-4D97-AF65-F5344CB8AC3E}">
        <p14:creationId xmlns:p14="http://schemas.microsoft.com/office/powerpoint/2010/main" val="35419265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3" name="Footer Placeholder 2"/>
          <p:cNvSpPr>
            <a:spLocks noGrp="1"/>
          </p:cNvSpPr>
          <p:nvPr>
            <p:ph type="ftr" sz="quarter" idx="11"/>
          </p:nvPr>
        </p:nvSpPr>
        <p:spPr/>
        <p:txBody>
          <a:bodyPr/>
          <a:lstStyle/>
          <a:p>
            <a:pPr>
              <a:buClr>
                <a:srgbClr val="EB8803"/>
              </a:buClr>
            </a:pPr>
            <a:endParaRPr lang="en-US" dirty="0">
              <a:solidFill>
                <a:srgbClr val="D6ECFF"/>
              </a:solidFill>
            </a:endParaRPr>
          </a:p>
        </p:txBody>
      </p:sp>
      <p:sp>
        <p:nvSpPr>
          <p:cNvPr id="4" name="Slide Number Placeholder 3"/>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Tree>
    <p:extLst>
      <p:ext uri="{BB962C8B-B14F-4D97-AF65-F5344CB8AC3E}">
        <p14:creationId xmlns:p14="http://schemas.microsoft.com/office/powerpoint/2010/main" val="9883974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a:t>Click to edit Master title style</a:t>
            </a:r>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6" name="Footer Placeholder 5"/>
          <p:cNvSpPr>
            <a:spLocks noGrp="1"/>
          </p:cNvSpPr>
          <p:nvPr>
            <p:ph type="ftr" sz="quarter" idx="11"/>
          </p:nvPr>
        </p:nvSpPr>
        <p:spPr/>
        <p:txBody>
          <a:bodyPr/>
          <a:lstStyle/>
          <a:p>
            <a:pPr>
              <a:buClr>
                <a:srgbClr val="EB8803"/>
              </a:buClr>
            </a:pPr>
            <a:endParaRPr lang="en-US" dirty="0">
              <a:solidFill>
                <a:srgbClr val="D6ECFF"/>
              </a:solidFill>
            </a:endParaRPr>
          </a:p>
        </p:txBody>
      </p:sp>
      <p:sp>
        <p:nvSpPr>
          <p:cNvPr id="7" name="Slide Number Placeholder 6"/>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Tree>
    <p:extLst>
      <p:ext uri="{BB962C8B-B14F-4D97-AF65-F5344CB8AC3E}">
        <p14:creationId xmlns:p14="http://schemas.microsoft.com/office/powerpoint/2010/main" val="2594259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708"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460"/>
            <a:ext cx="6858000" cy="701749"/>
          </a:xfrm>
        </p:spPr>
        <p:txBody>
          <a:bodyPr anchor="b"/>
          <a:lstStyle>
            <a:lvl1pPr algn="l">
              <a:buNone/>
              <a:defRPr sz="2100" b="0"/>
            </a:lvl1pPr>
            <a:extLst/>
          </a:lstStyle>
          <a:p>
            <a:r>
              <a:rPr kumimoji="0" lang="en-US"/>
              <a:t>Click to edit Master title style</a:t>
            </a:r>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dirty="0"/>
              <a:t>Click icon to add picture</a:t>
            </a:r>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grpSp>
        <p:nvGrpSpPr>
          <p:cNvPr id="14" name="Group 13"/>
          <p:cNvGrpSpPr/>
          <p:nvPr/>
        </p:nvGrpSpPr>
        <p:grpSpPr>
          <a:xfrm rot="5400000">
            <a:off x="8667108"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215"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6" name="Footer Placeholder 5"/>
          <p:cNvSpPr>
            <a:spLocks noGrp="1"/>
          </p:cNvSpPr>
          <p:nvPr>
            <p:ph type="ftr" sz="quarter" idx="11"/>
          </p:nvPr>
        </p:nvSpPr>
        <p:spPr>
          <a:xfrm>
            <a:off x="914400" y="55499"/>
            <a:ext cx="5562600" cy="365125"/>
          </a:xfrm>
        </p:spPr>
        <p:txBody>
          <a:bodyPr/>
          <a:lstStyle/>
          <a:p>
            <a:pPr>
              <a:buClr>
                <a:srgbClr val="EB8803"/>
              </a:buClr>
            </a:pPr>
            <a:endParaRPr lang="en-US" dirty="0">
              <a:solidFill>
                <a:srgbClr val="D6ECFF"/>
              </a:solidFill>
            </a:endParaRPr>
          </a:p>
        </p:txBody>
      </p:sp>
      <p:sp>
        <p:nvSpPr>
          <p:cNvPr id="7" name="Slide Number Placeholder 6"/>
          <p:cNvSpPr>
            <a:spLocks noGrp="1"/>
          </p:cNvSpPr>
          <p:nvPr>
            <p:ph type="sldNum" sz="quarter" idx="12"/>
          </p:nvPr>
        </p:nvSpPr>
        <p:spPr>
          <a:xfrm>
            <a:off x="8610600" y="55499"/>
            <a:ext cx="457200" cy="365125"/>
          </a:xfrm>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Tree>
    <p:extLst>
      <p:ext uri="{BB962C8B-B14F-4D97-AF65-F5344CB8AC3E}">
        <p14:creationId xmlns:p14="http://schemas.microsoft.com/office/powerpoint/2010/main" val="29565214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5" name="Footer Placeholder 4"/>
          <p:cNvSpPr>
            <a:spLocks noGrp="1"/>
          </p:cNvSpPr>
          <p:nvPr>
            <p:ph type="ftr" sz="quarter" idx="11"/>
          </p:nvPr>
        </p:nvSpPr>
        <p:spPr/>
        <p:txBody>
          <a:bodyPr/>
          <a:lstStyle/>
          <a:p>
            <a:pPr>
              <a:buClr>
                <a:srgbClr val="EB8803"/>
              </a:buClr>
            </a:pPr>
            <a:endParaRPr lang="en-US" dirty="0">
              <a:solidFill>
                <a:srgbClr val="D6ECFF"/>
              </a:solidFill>
            </a:endParaRPr>
          </a:p>
        </p:txBody>
      </p:sp>
      <p:sp>
        <p:nvSpPr>
          <p:cNvPr id="6" name="Slide Number Placeholder 5"/>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Tree>
    <p:extLst>
      <p:ext uri="{BB962C8B-B14F-4D97-AF65-F5344CB8AC3E}">
        <p14:creationId xmlns:p14="http://schemas.microsoft.com/office/powerpoint/2010/main" val="20569550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40"/>
            <a:ext cx="1981200" cy="5851525"/>
          </a:xfrm>
        </p:spPr>
        <p:txBody>
          <a:bodyPr vert="eaVert" anchor="ctr"/>
          <a:lstStyle/>
          <a:p>
            <a:r>
              <a:rPr kumimoji="0" lang="en-US"/>
              <a:t>Click to edit Master title style</a:t>
            </a:r>
          </a:p>
        </p:txBody>
      </p:sp>
      <p:sp>
        <p:nvSpPr>
          <p:cNvPr id="3" name="Vertical Text Placeholder 2"/>
          <p:cNvSpPr>
            <a:spLocks noGrp="1"/>
          </p:cNvSpPr>
          <p:nvPr>
            <p:ph type="body" orient="vert" idx="1"/>
          </p:nvPr>
        </p:nvSpPr>
        <p:spPr>
          <a:xfrm>
            <a:off x="609600" y="274840"/>
            <a:ext cx="5867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5" name="Footer Placeholder 4"/>
          <p:cNvSpPr>
            <a:spLocks noGrp="1"/>
          </p:cNvSpPr>
          <p:nvPr>
            <p:ph type="ftr" sz="quarter" idx="11"/>
          </p:nvPr>
        </p:nvSpPr>
        <p:spPr/>
        <p:txBody>
          <a:bodyPr/>
          <a:lstStyle/>
          <a:p>
            <a:pPr>
              <a:buClr>
                <a:srgbClr val="EB8803"/>
              </a:buClr>
            </a:pPr>
            <a:endParaRPr lang="en-US" dirty="0">
              <a:solidFill>
                <a:srgbClr val="D6ECFF"/>
              </a:solidFill>
            </a:endParaRPr>
          </a:p>
        </p:txBody>
      </p:sp>
      <p:sp>
        <p:nvSpPr>
          <p:cNvPr id="6" name="Slide Number Placeholder 5"/>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Tree>
    <p:extLst>
      <p:ext uri="{BB962C8B-B14F-4D97-AF65-F5344CB8AC3E}">
        <p14:creationId xmlns:p14="http://schemas.microsoft.com/office/powerpoint/2010/main" val="15115854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17" name="Footer Placeholder 16"/>
          <p:cNvSpPr>
            <a:spLocks noGrp="1"/>
          </p:cNvSpPr>
          <p:nvPr>
            <p:ph type="ftr" sz="quarter" idx="11"/>
          </p:nvPr>
        </p:nvSpPr>
        <p:spPr/>
        <p:txBody>
          <a:bodyPr/>
          <a:lstStyle/>
          <a:p>
            <a:pPr>
              <a:buClr>
                <a:srgbClr val="EB8803"/>
              </a:buClr>
            </a:pPr>
            <a:endParaRPr lang="en-US" dirty="0">
              <a:solidFill>
                <a:srgbClr val="D6ECFF"/>
              </a:solidFill>
            </a:endParaRPr>
          </a:p>
        </p:txBody>
      </p:sp>
      <p:sp>
        <p:nvSpPr>
          <p:cNvPr id="29" name="Slide Number Placeholder 28"/>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39" name="Rectangle 38"/>
          <p:cNvSpPr/>
          <p:nvPr/>
        </p:nvSpPr>
        <p:spPr>
          <a:xfrm>
            <a:off x="309560"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41" name="Rectangle 40"/>
          <p:cNvSpPr/>
          <p:nvPr/>
        </p:nvSpPr>
        <p:spPr>
          <a:xfrm>
            <a:off x="250024"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a:t>Click to edit Master title style</a:t>
            </a:r>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5" name="Footer Placeholder 4"/>
          <p:cNvSpPr>
            <a:spLocks noGrp="1"/>
          </p:cNvSpPr>
          <p:nvPr>
            <p:ph type="ftr" sz="quarter" idx="11"/>
          </p:nvPr>
        </p:nvSpPr>
        <p:spPr/>
        <p:txBody>
          <a:bodyPr/>
          <a:lstStyle/>
          <a:p>
            <a:pPr>
              <a:buClr>
                <a:srgbClr val="EB8803"/>
              </a:buClr>
            </a:pPr>
            <a:endParaRPr lang="en-US" dirty="0">
              <a:solidFill>
                <a:srgbClr val="D6ECFF"/>
              </a:solidFill>
            </a:endParaRPr>
          </a:p>
        </p:txBody>
      </p:sp>
      <p:sp>
        <p:nvSpPr>
          <p:cNvPr id="6" name="Slide Number Placeholder 5"/>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15" name="Freeform 14"/>
          <p:cNvSpPr>
            <a:spLocks/>
          </p:cNvSpPr>
          <p:nvPr/>
        </p:nvSpPr>
        <p:spPr bwMode="auto">
          <a:xfrm>
            <a:off x="373968"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19" name="Freeform 18"/>
          <p:cNvSpPr>
            <a:spLocks/>
          </p:cNvSpPr>
          <p:nvPr/>
        </p:nvSpPr>
        <p:spPr bwMode="auto">
          <a:xfrm>
            <a:off x="5948412" y="4246661"/>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5" name="Footer Placeholder 4"/>
          <p:cNvSpPr>
            <a:spLocks noGrp="1"/>
          </p:cNvSpPr>
          <p:nvPr>
            <p:ph type="ftr" sz="quarter" idx="11"/>
          </p:nvPr>
        </p:nvSpPr>
        <p:spPr/>
        <p:txBody>
          <a:bodyPr/>
          <a:lstStyle/>
          <a:p>
            <a:pPr>
              <a:buClr>
                <a:srgbClr val="EB8803"/>
              </a:buClr>
            </a:pPr>
            <a:endParaRPr lang="en-US" dirty="0">
              <a:solidFill>
                <a:srgbClr val="D6ECFF"/>
              </a:solidFill>
            </a:endParaRPr>
          </a:p>
        </p:txBody>
      </p:sp>
      <p:sp>
        <p:nvSpPr>
          <p:cNvPr id="6" name="Slide Number Placeholder 5"/>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
        <p:nvSpPr>
          <p:cNvPr id="7" name="Rectangle 6"/>
          <p:cNvSpPr/>
          <p:nvPr/>
        </p:nvSpPr>
        <p:spPr>
          <a:xfrm>
            <a:off x="363160" y="402357"/>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a:t>Click to edit Master title style</a:t>
            </a:r>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9" name="Rectangle 8"/>
          <p:cNvSpPr/>
          <p:nvPr/>
        </p:nvSpPr>
        <p:spPr>
          <a:xfrm flipH="1">
            <a:off x="411112"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1" name="Rectangle 10"/>
          <p:cNvSpPr/>
          <p:nvPr/>
        </p:nvSpPr>
        <p:spPr>
          <a:xfrm flipH="1">
            <a:off x="476704"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35598" y="1583608"/>
            <a:ext cx="3706795" cy="4957383"/>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79682" y="1583608"/>
            <a:ext cx="3706795" cy="4957383"/>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C07BCA-A964-4A56-BA69-7AF315CE185A}"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kumimoji="0" lang="en-US"/>
              <a:t>Click to edit Master title style</a:t>
            </a:r>
          </a:p>
        </p:txBody>
      </p:sp>
      <p:sp>
        <p:nvSpPr>
          <p:cNvPr id="3" name="Content Placeholder 2"/>
          <p:cNvSpPr>
            <a:spLocks noGrp="1"/>
          </p:cNvSpPr>
          <p:nvPr>
            <p:ph sz="half" idx="1"/>
          </p:nvPr>
        </p:nvSpPr>
        <p:spPr>
          <a:xfrm>
            <a:off x="464344" y="1770507"/>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55344" y="1770507"/>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6" name="Footer Placeholder 5"/>
          <p:cNvSpPr>
            <a:spLocks noGrp="1"/>
          </p:cNvSpPr>
          <p:nvPr>
            <p:ph type="ftr" sz="quarter" idx="11"/>
          </p:nvPr>
        </p:nvSpPr>
        <p:spPr/>
        <p:txBody>
          <a:bodyPr/>
          <a:lstStyle/>
          <a:p>
            <a:pPr>
              <a:buClr>
                <a:srgbClr val="EB8803"/>
              </a:buClr>
            </a:pPr>
            <a:endParaRPr lang="en-US" dirty="0">
              <a:solidFill>
                <a:srgbClr val="D6ECFF"/>
              </a:solidFill>
            </a:endParaRPr>
          </a:p>
        </p:txBody>
      </p:sp>
      <p:sp>
        <p:nvSpPr>
          <p:cNvPr id="7" name="Slide Number Placeholder 6"/>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357"/>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a:t>Click to edit Master title style</a:t>
            </a:r>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74"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74"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8" name="Footer Placeholder 7"/>
          <p:cNvSpPr>
            <a:spLocks noGrp="1"/>
          </p:cNvSpPr>
          <p:nvPr>
            <p:ph type="ftr" sz="quarter" idx="11"/>
          </p:nvPr>
        </p:nvSpPr>
        <p:spPr/>
        <p:txBody>
          <a:bodyPr/>
          <a:lstStyle/>
          <a:p>
            <a:pPr>
              <a:buClr>
                <a:srgbClr val="EB8803"/>
              </a:buClr>
            </a:pPr>
            <a:endParaRPr lang="en-US" dirty="0">
              <a:solidFill>
                <a:srgbClr val="D6ECFF"/>
              </a:solidFill>
            </a:endParaRPr>
          </a:p>
        </p:txBody>
      </p:sp>
      <p:sp>
        <p:nvSpPr>
          <p:cNvPr id="9" name="Slide Number Placeholder 8"/>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
        <p:nvSpPr>
          <p:cNvPr id="16" name="Rectangle 15"/>
          <p:cNvSpPr/>
          <p:nvPr/>
        </p:nvSpPr>
        <p:spPr>
          <a:xfrm>
            <a:off x="87792"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8" name="Rectangle 17"/>
          <p:cNvSpPr/>
          <p:nvPr/>
        </p:nvSpPr>
        <p:spPr>
          <a:xfrm>
            <a:off x="28256"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21" name="Rectangle 20"/>
          <p:cNvSpPr/>
          <p:nvPr/>
        </p:nvSpPr>
        <p:spPr>
          <a:xfrm flipH="1">
            <a:off x="189344"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29" name="Rectangle 28"/>
          <p:cNvSpPr/>
          <p:nvPr/>
        </p:nvSpPr>
        <p:spPr>
          <a:xfrm flipH="1">
            <a:off x="254936"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a:t>Click to edit Master title style</a:t>
            </a:r>
          </a:p>
        </p:txBody>
      </p:sp>
      <p:sp>
        <p:nvSpPr>
          <p:cNvPr id="3" name="Date Placeholder 2"/>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4" name="Footer Placeholder 3"/>
          <p:cNvSpPr>
            <a:spLocks noGrp="1"/>
          </p:cNvSpPr>
          <p:nvPr>
            <p:ph type="ftr" sz="quarter" idx="11"/>
          </p:nvPr>
        </p:nvSpPr>
        <p:spPr/>
        <p:txBody>
          <a:bodyPr/>
          <a:lstStyle/>
          <a:p>
            <a:pPr>
              <a:buClr>
                <a:srgbClr val="EB8803"/>
              </a:buClr>
            </a:pPr>
            <a:endParaRPr lang="en-US" dirty="0">
              <a:solidFill>
                <a:srgbClr val="D6ECFF"/>
              </a:solidFill>
            </a:endParaRPr>
          </a:p>
        </p:txBody>
      </p:sp>
      <p:sp>
        <p:nvSpPr>
          <p:cNvPr id="5" name="Slide Number Placeholder 4"/>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3" name="Footer Placeholder 2"/>
          <p:cNvSpPr>
            <a:spLocks noGrp="1"/>
          </p:cNvSpPr>
          <p:nvPr>
            <p:ph type="ftr" sz="quarter" idx="11"/>
          </p:nvPr>
        </p:nvSpPr>
        <p:spPr/>
        <p:txBody>
          <a:bodyPr/>
          <a:lstStyle/>
          <a:p>
            <a:pPr>
              <a:buClr>
                <a:srgbClr val="EB8803"/>
              </a:buClr>
            </a:pPr>
            <a:endParaRPr lang="en-US" dirty="0">
              <a:solidFill>
                <a:srgbClr val="D6ECFF"/>
              </a:solidFill>
            </a:endParaRPr>
          </a:p>
        </p:txBody>
      </p:sp>
      <p:sp>
        <p:nvSpPr>
          <p:cNvPr id="4" name="Slide Number Placeholder 3"/>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a:t>Click to edit Master title style</a:t>
            </a:r>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6" name="Footer Placeholder 5"/>
          <p:cNvSpPr>
            <a:spLocks noGrp="1"/>
          </p:cNvSpPr>
          <p:nvPr>
            <p:ph type="ftr" sz="quarter" idx="11"/>
          </p:nvPr>
        </p:nvSpPr>
        <p:spPr/>
        <p:txBody>
          <a:bodyPr/>
          <a:lstStyle/>
          <a:p>
            <a:pPr>
              <a:buClr>
                <a:srgbClr val="EB8803"/>
              </a:buClr>
            </a:pPr>
            <a:endParaRPr lang="en-US" dirty="0">
              <a:solidFill>
                <a:srgbClr val="D6ECFF"/>
              </a:solidFill>
            </a:endParaRPr>
          </a:p>
        </p:txBody>
      </p:sp>
      <p:sp>
        <p:nvSpPr>
          <p:cNvPr id="7" name="Slide Number Placeholder 6"/>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630"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343"/>
            <a:ext cx="6858000" cy="701749"/>
          </a:xfrm>
        </p:spPr>
        <p:txBody>
          <a:bodyPr anchor="b"/>
          <a:lstStyle>
            <a:lvl1pPr algn="l">
              <a:buNone/>
              <a:defRPr sz="2100" b="0"/>
            </a:lvl1pPr>
            <a:extLst/>
          </a:lstStyle>
          <a:p>
            <a:r>
              <a:rPr kumimoji="0" lang="en-US"/>
              <a:t>Click to edit Master title style</a:t>
            </a:r>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dirty="0"/>
              <a:t>Click icon to add picture</a:t>
            </a:r>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grpSp>
        <p:nvGrpSpPr>
          <p:cNvPr id="14" name="Group 13"/>
          <p:cNvGrpSpPr/>
          <p:nvPr/>
        </p:nvGrpSpPr>
        <p:grpSpPr>
          <a:xfrm rot="5400000">
            <a:off x="8667030"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137"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6" name="Footer Placeholder 5"/>
          <p:cNvSpPr>
            <a:spLocks noGrp="1"/>
          </p:cNvSpPr>
          <p:nvPr>
            <p:ph type="ftr" sz="quarter" idx="11"/>
          </p:nvPr>
        </p:nvSpPr>
        <p:spPr>
          <a:xfrm>
            <a:off x="914400" y="55499"/>
            <a:ext cx="5562600" cy="365125"/>
          </a:xfrm>
        </p:spPr>
        <p:txBody>
          <a:bodyPr/>
          <a:lstStyle/>
          <a:p>
            <a:pPr>
              <a:buClr>
                <a:srgbClr val="EB8803"/>
              </a:buClr>
            </a:pPr>
            <a:endParaRPr lang="en-US" dirty="0">
              <a:solidFill>
                <a:srgbClr val="D6ECFF"/>
              </a:solidFill>
            </a:endParaRPr>
          </a:p>
        </p:txBody>
      </p:sp>
      <p:sp>
        <p:nvSpPr>
          <p:cNvPr id="7" name="Slide Number Placeholder 6"/>
          <p:cNvSpPr>
            <a:spLocks noGrp="1"/>
          </p:cNvSpPr>
          <p:nvPr>
            <p:ph type="sldNum" sz="quarter" idx="12"/>
          </p:nvPr>
        </p:nvSpPr>
        <p:spPr>
          <a:xfrm>
            <a:off x="8610600" y="55499"/>
            <a:ext cx="457200" cy="365125"/>
          </a:xfrm>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5" name="Footer Placeholder 4"/>
          <p:cNvSpPr>
            <a:spLocks noGrp="1"/>
          </p:cNvSpPr>
          <p:nvPr>
            <p:ph type="ftr" sz="quarter" idx="11"/>
          </p:nvPr>
        </p:nvSpPr>
        <p:spPr/>
        <p:txBody>
          <a:bodyPr/>
          <a:lstStyle/>
          <a:p>
            <a:pPr>
              <a:buClr>
                <a:srgbClr val="EB8803"/>
              </a:buClr>
            </a:pPr>
            <a:endParaRPr lang="en-US" dirty="0">
              <a:solidFill>
                <a:srgbClr val="D6ECFF"/>
              </a:solidFill>
            </a:endParaRPr>
          </a:p>
        </p:txBody>
      </p:sp>
      <p:sp>
        <p:nvSpPr>
          <p:cNvPr id="6" name="Slide Number Placeholder 5"/>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32"/>
            <a:ext cx="1981200" cy="5851525"/>
          </a:xfrm>
        </p:spPr>
        <p:txBody>
          <a:bodyPr vert="eaVert" anchor="ctr"/>
          <a:lstStyle/>
          <a:p>
            <a:r>
              <a:rPr kumimoji="0" lang="en-US"/>
              <a:t>Click to edit Master title style</a:t>
            </a:r>
          </a:p>
        </p:txBody>
      </p:sp>
      <p:sp>
        <p:nvSpPr>
          <p:cNvPr id="3" name="Vertical Text Placeholder 2"/>
          <p:cNvSpPr>
            <a:spLocks noGrp="1"/>
          </p:cNvSpPr>
          <p:nvPr>
            <p:ph type="body" orient="vert" idx="1"/>
          </p:nvPr>
        </p:nvSpPr>
        <p:spPr>
          <a:xfrm>
            <a:off x="609600" y="274732"/>
            <a:ext cx="5867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5" name="Footer Placeholder 4"/>
          <p:cNvSpPr>
            <a:spLocks noGrp="1"/>
          </p:cNvSpPr>
          <p:nvPr>
            <p:ph type="ftr" sz="quarter" idx="11"/>
          </p:nvPr>
        </p:nvSpPr>
        <p:spPr/>
        <p:txBody>
          <a:bodyPr/>
          <a:lstStyle/>
          <a:p>
            <a:pPr>
              <a:buClr>
                <a:srgbClr val="EB8803"/>
              </a:buClr>
            </a:pPr>
            <a:endParaRPr lang="en-US" dirty="0">
              <a:solidFill>
                <a:srgbClr val="D6ECFF"/>
              </a:solidFill>
            </a:endParaRPr>
          </a:p>
        </p:txBody>
      </p:sp>
      <p:sp>
        <p:nvSpPr>
          <p:cNvPr id="6" name="Slide Number Placeholder 5"/>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dirty="0"/>
          </a:p>
        </p:txBody>
      </p:sp>
      <p:sp>
        <p:nvSpPr>
          <p:cNvPr id="5" name="Rectangle 4"/>
          <p:cNvSpPr>
            <a:spLocks noGrp="1" noChangeArrowheads="1"/>
          </p:cNvSpPr>
          <p:nvPr>
            <p:ph type="dt" sz="half" idx="10"/>
          </p:nvPr>
        </p:nvSpPr>
        <p:spPr>
          <a:ln/>
        </p:spPr>
        <p:txBody>
          <a:bodyPr/>
          <a:lstStyle>
            <a:lvl1pPr>
              <a:defRPr/>
            </a:lvl1pPr>
          </a:lstStyle>
          <a:p>
            <a:pPr>
              <a:buClr>
                <a:srgbClr val="EB8803"/>
              </a:buClr>
              <a:defRPr/>
            </a:pPr>
            <a:endParaRPr lang="en-US" dirty="0">
              <a:solidFill>
                <a:srgbClr val="D6ECFF"/>
              </a:solidFill>
            </a:endParaRPr>
          </a:p>
        </p:txBody>
      </p:sp>
      <p:sp>
        <p:nvSpPr>
          <p:cNvPr id="6" name="Rectangle 5"/>
          <p:cNvSpPr>
            <a:spLocks noGrp="1" noChangeArrowheads="1"/>
          </p:cNvSpPr>
          <p:nvPr>
            <p:ph type="ftr" sz="quarter" idx="11"/>
          </p:nvPr>
        </p:nvSpPr>
        <p:spPr>
          <a:ln/>
        </p:spPr>
        <p:txBody>
          <a:bodyPr/>
          <a:lstStyle>
            <a:lvl1pPr>
              <a:defRPr/>
            </a:lvl1pPr>
          </a:lstStyle>
          <a:p>
            <a:pPr>
              <a:buClr>
                <a:srgbClr val="EB8803"/>
              </a:buClr>
              <a:defRPr/>
            </a:pPr>
            <a:endParaRPr lang="en-US" dirty="0">
              <a:solidFill>
                <a:srgbClr val="D6ECFF"/>
              </a:solidFill>
            </a:endParaRPr>
          </a:p>
        </p:txBody>
      </p:sp>
      <p:sp>
        <p:nvSpPr>
          <p:cNvPr id="7" name="Rectangle 6"/>
          <p:cNvSpPr>
            <a:spLocks noGrp="1" noChangeArrowheads="1"/>
          </p:cNvSpPr>
          <p:nvPr>
            <p:ph type="sldNum" sz="quarter" idx="12"/>
          </p:nvPr>
        </p:nvSpPr>
        <p:spPr>
          <a:ln/>
        </p:spPr>
        <p:txBody>
          <a:bodyPr/>
          <a:lstStyle>
            <a:lvl1pPr>
              <a:defRPr/>
            </a:lvl1pPr>
          </a:lstStyle>
          <a:p>
            <a:pPr>
              <a:buClr>
                <a:srgbClr val="EB8803"/>
              </a:buClr>
              <a:defRPr/>
            </a:pPr>
            <a:fld id="{8AC04E01-1E8C-4EE0-BA5D-6BC1523D6148}" type="slidenum">
              <a:rPr lang="en-US">
                <a:solidFill>
                  <a:srgbClr val="D6ECFF"/>
                </a:solidFill>
              </a:rPr>
              <a:pPr>
                <a:buClr>
                  <a:srgbClr val="EB8803"/>
                </a:buClr>
                <a:defRPr/>
              </a:pPr>
              <a:t>‹#›</a:t>
            </a:fld>
            <a:endParaRPr lang="en-US" dirty="0">
              <a:solidFill>
                <a:srgbClr val="D6ECFF"/>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ounded Rectangle 9"/>
          <p:cNvSpPr/>
          <p:nvPr/>
        </p:nvSpPr>
        <p:spPr>
          <a:xfrm rot="20707748">
            <a:off x="-617539" y="-652551"/>
            <a:ext cx="6664606" cy="3942692"/>
          </a:xfrm>
          <a:custGeom>
            <a:avLst/>
            <a:gdLst/>
            <a:ahLst/>
            <a:cxnLst/>
            <a:rect l="l" t="t" r="r" b="b"/>
            <a:pathLst>
              <a:path w="6664606" h="3942692">
                <a:moveTo>
                  <a:pt x="1046923" y="0"/>
                </a:moveTo>
                <a:lnTo>
                  <a:pt x="6664606" y="1491692"/>
                </a:lnTo>
                <a:lnTo>
                  <a:pt x="6664606" y="3860602"/>
                </a:lnTo>
                <a:cubicBezTo>
                  <a:pt x="6664606" y="3905939"/>
                  <a:pt x="6627853" y="3942692"/>
                  <a:pt x="6582516" y="3942692"/>
                </a:cubicBezTo>
                <a:lnTo>
                  <a:pt x="0" y="3942692"/>
                </a:lnTo>
                <a:close/>
              </a:path>
            </a:pathLst>
          </a:cu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20000"/>
              </a:spcBef>
              <a:buClr>
                <a:srgbClr val="0000FF"/>
              </a:buClr>
              <a:buSzPct val="75000"/>
              <a:buFont typeface="Monotype Sorts" pitchFamily="2" charset="2"/>
              <a:buChar char="u"/>
            </a:pPr>
            <a:endParaRPr lang="en-US" sz="3200">
              <a:solidFill>
                <a:prstClr val="white"/>
              </a:solidFill>
            </a:endParaRPr>
          </a:p>
        </p:txBody>
      </p:sp>
      <p:sp>
        <p:nvSpPr>
          <p:cNvPr id="12" name="Rounded Rectangle 11"/>
          <p:cNvSpPr/>
          <p:nvPr/>
        </p:nvSpPr>
        <p:spPr>
          <a:xfrm rot="20707748">
            <a:off x="6168153" y="-441831"/>
            <a:ext cx="3126510" cy="2426476"/>
          </a:xfrm>
          <a:custGeom>
            <a:avLst/>
            <a:gdLst/>
            <a:ahLst/>
            <a:cxnLst/>
            <a:rect l="l" t="t" r="r" b="b"/>
            <a:pathLst>
              <a:path w="3126510" h="2426476">
                <a:moveTo>
                  <a:pt x="0" y="0"/>
                </a:moveTo>
                <a:lnTo>
                  <a:pt x="3126510" y="830198"/>
                </a:lnTo>
                <a:lnTo>
                  <a:pt x="2702642" y="2426476"/>
                </a:lnTo>
                <a:lnTo>
                  <a:pt x="82091" y="2426476"/>
                </a:lnTo>
                <a:cubicBezTo>
                  <a:pt x="36754" y="2426475"/>
                  <a:pt x="1" y="2389722"/>
                  <a:pt x="1" y="2344385"/>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20000"/>
              </a:spcBef>
              <a:buClr>
                <a:srgbClr val="0000FF"/>
              </a:buClr>
              <a:buSzPct val="75000"/>
              <a:buFont typeface="Monotype Sorts" pitchFamily="2" charset="2"/>
              <a:buChar char="u"/>
            </a:pPr>
            <a:endParaRPr lang="en-US" sz="3200">
              <a:solidFill>
                <a:prstClr val="white"/>
              </a:solidFill>
            </a:endParaRPr>
          </a:p>
        </p:txBody>
      </p:sp>
      <p:sp>
        <p:nvSpPr>
          <p:cNvPr id="11" name="Rounded Rectangle 10"/>
          <p:cNvSpPr/>
          <p:nvPr/>
        </p:nvSpPr>
        <p:spPr>
          <a:xfrm rot="20707748">
            <a:off x="7144099" y="2001566"/>
            <a:ext cx="2679455" cy="4946037"/>
          </a:xfrm>
          <a:custGeom>
            <a:avLst/>
            <a:gdLst/>
            <a:ahLst/>
            <a:cxnLst/>
            <a:rect l="l" t="t" r="r" b="b"/>
            <a:pathLst>
              <a:path w="2679455" h="4946037">
                <a:moveTo>
                  <a:pt x="2679455" y="0"/>
                </a:moveTo>
                <a:lnTo>
                  <a:pt x="1366108" y="4946037"/>
                </a:lnTo>
                <a:lnTo>
                  <a:pt x="0" y="4583288"/>
                </a:lnTo>
                <a:lnTo>
                  <a:pt x="0" y="82090"/>
                </a:lnTo>
                <a:cubicBezTo>
                  <a:pt x="0" y="36753"/>
                  <a:pt x="36753" y="0"/>
                  <a:pt x="82090" y="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20000"/>
              </a:spcBef>
              <a:buClr>
                <a:srgbClr val="0000FF"/>
              </a:buClr>
              <a:buSzPct val="75000"/>
              <a:buFont typeface="Monotype Sorts" pitchFamily="2" charset="2"/>
              <a:buChar char="u"/>
            </a:pPr>
            <a:endParaRPr lang="en-US" sz="3200">
              <a:solidFill>
                <a:prstClr val="white"/>
              </a:solidFill>
            </a:endParaRPr>
          </a:p>
        </p:txBody>
      </p:sp>
      <p:sp>
        <p:nvSpPr>
          <p:cNvPr id="9" name="Rounded Rectangle 8"/>
          <p:cNvSpPr/>
          <p:nvPr/>
        </p:nvSpPr>
        <p:spPr>
          <a:xfrm rot="20707748">
            <a:off x="-205621" y="3323292"/>
            <a:ext cx="7378073" cy="4557796"/>
          </a:xfrm>
          <a:custGeom>
            <a:avLst/>
            <a:gdLst/>
            <a:ahLst/>
            <a:cxnLst/>
            <a:rect l="l" t="t" r="r" b="b"/>
            <a:pathLst>
              <a:path w="7378073" h="4557796">
                <a:moveTo>
                  <a:pt x="7327936" y="6451"/>
                </a:moveTo>
                <a:cubicBezTo>
                  <a:pt x="7357400" y="18913"/>
                  <a:pt x="7378073" y="48087"/>
                  <a:pt x="7378073" y="82090"/>
                </a:cubicBezTo>
                <a:lnTo>
                  <a:pt x="7378073" y="4557796"/>
                </a:lnTo>
                <a:lnTo>
                  <a:pt x="0" y="2598658"/>
                </a:lnTo>
                <a:lnTo>
                  <a:pt x="690034" y="0"/>
                </a:lnTo>
                <a:lnTo>
                  <a:pt x="7295983" y="0"/>
                </a:lnTo>
                <a:cubicBezTo>
                  <a:pt x="7307317" y="0"/>
                  <a:pt x="7318115" y="2297"/>
                  <a:pt x="7327936"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20000"/>
              </a:spcBef>
              <a:buClr>
                <a:srgbClr val="0000FF"/>
              </a:buClr>
              <a:buSzPct val="75000"/>
              <a:buFont typeface="Monotype Sorts" pitchFamily="2" charset="2"/>
              <a:buChar char="u"/>
            </a:pPr>
            <a:endParaRPr lang="en-US" sz="3200">
              <a:solidFill>
                <a:prstClr val="white"/>
              </a:solidFill>
            </a:endParaRPr>
          </a:p>
        </p:txBody>
      </p:sp>
      <p:sp>
        <p:nvSpPr>
          <p:cNvPr id="2" name="Title 1"/>
          <p:cNvSpPr>
            <a:spLocks noGrp="1"/>
          </p:cNvSpPr>
          <p:nvPr>
            <p:ph type="ctrTitle"/>
          </p:nvPr>
        </p:nvSpPr>
        <p:spPr>
          <a:xfrm rot="-900000">
            <a:off x="547835" y="3632676"/>
            <a:ext cx="5985159" cy="1606102"/>
          </a:xfrm>
        </p:spPr>
        <p:txBody>
          <a:bodyPr>
            <a:normAutofit/>
          </a:bodyPr>
          <a:lstStyle>
            <a:lvl1pPr>
              <a:lnSpc>
                <a:spcPts val="6000"/>
              </a:lnSpc>
              <a:defRPr sz="6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rot="-900000">
            <a:off x="2201146" y="5027232"/>
            <a:ext cx="4655297" cy="1128495"/>
          </a:xfrm>
        </p:spPr>
        <p:txBody>
          <a:bodyPr>
            <a:normAutofit/>
          </a:bodyPr>
          <a:lstStyle>
            <a:lvl1pPr marL="0" indent="0" algn="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900000">
            <a:off x="6741465" y="2313287"/>
            <a:ext cx="1524000" cy="365125"/>
          </a:xfrm>
        </p:spPr>
        <p:txBody>
          <a:bodyPr/>
          <a:lstStyle>
            <a:lvl1pPr algn="l">
              <a:defRPr sz="1800">
                <a:solidFill>
                  <a:schemeClr val="tx1"/>
                </a:solidFill>
              </a:defRPr>
            </a:lvl1pPr>
          </a:lstStyle>
          <a:p>
            <a:pPr>
              <a:buClr>
                <a:srgbClr val="0000FF"/>
              </a:buClr>
            </a:pPr>
            <a:fld id="{47C9B81F-C347-4BEF-BFDF-29C42F48304A}" type="datetimeFigureOut">
              <a:rPr lang="en-US" smtClean="0">
                <a:solidFill>
                  <a:prstClr val="white"/>
                </a:solidFill>
              </a:rPr>
              <a:pPr>
                <a:buClr>
                  <a:srgbClr val="0000FF"/>
                </a:buClr>
              </a:pPr>
              <a:t>10/31/2016</a:t>
            </a:fld>
            <a:endParaRPr lang="en-US">
              <a:solidFill>
                <a:prstClr val="white"/>
              </a:solidFill>
            </a:endParaRPr>
          </a:p>
        </p:txBody>
      </p:sp>
      <p:sp>
        <p:nvSpPr>
          <p:cNvPr id="5" name="Footer Placeholder 4"/>
          <p:cNvSpPr>
            <a:spLocks noGrp="1"/>
          </p:cNvSpPr>
          <p:nvPr>
            <p:ph type="ftr" sz="quarter" idx="11"/>
          </p:nvPr>
        </p:nvSpPr>
        <p:spPr>
          <a:xfrm rot="-900000">
            <a:off x="6551293" y="1528631"/>
            <a:ext cx="2465987" cy="365125"/>
          </a:xfrm>
        </p:spPr>
        <p:txBody>
          <a:bodyPr/>
          <a:lstStyle>
            <a:lvl1pPr>
              <a:defRPr>
                <a:solidFill>
                  <a:schemeClr val="tx1"/>
                </a:solidFill>
              </a:defRPr>
            </a:lvl1pPr>
          </a:lstStyle>
          <a:p>
            <a:pPr>
              <a:buClr>
                <a:srgbClr val="0000FF"/>
              </a:buClr>
            </a:pPr>
            <a:endParaRPr lang="en-US">
              <a:solidFill>
                <a:prstClr val="white"/>
              </a:solidFill>
            </a:endParaRPr>
          </a:p>
        </p:txBody>
      </p:sp>
      <p:sp>
        <p:nvSpPr>
          <p:cNvPr id="6" name="Slide Number Placeholder 5"/>
          <p:cNvSpPr>
            <a:spLocks noGrp="1"/>
          </p:cNvSpPr>
          <p:nvPr>
            <p:ph type="sldNum" sz="quarter" idx="12"/>
          </p:nvPr>
        </p:nvSpPr>
        <p:spPr>
          <a:xfrm rot="-900000">
            <a:off x="6451719" y="1162062"/>
            <a:ext cx="2133600" cy="421038"/>
          </a:xfrm>
        </p:spPr>
        <p:txBody>
          <a:bodyPr anchor="ctr"/>
          <a:lstStyle>
            <a:lvl1pPr algn="l">
              <a:defRPr sz="2400">
                <a:solidFill>
                  <a:schemeClr val="tx1"/>
                </a:solidFill>
              </a:defRPr>
            </a:lvl1pPr>
          </a:lstStyle>
          <a:p>
            <a:pPr>
              <a:buClr>
                <a:srgbClr val="0000FF"/>
              </a:buClr>
            </a:pPr>
            <a:fld id="{042AED99-7FB4-404E-8A97-64753DCE42EC}" type="slidenum">
              <a:rPr lang="en-US" smtClean="0">
                <a:solidFill>
                  <a:prstClr val="white"/>
                </a:solidFill>
              </a:rPr>
              <a:pPr>
                <a:buClr>
                  <a:srgbClr val="0000FF"/>
                </a:buClr>
              </a:pPr>
              <a:t>‹#›</a:t>
            </a:fld>
            <a:endParaRPr lang="en-US">
              <a:solidFill>
                <a:prstClr val="white"/>
              </a:solidFill>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29" y="273976"/>
            <a:ext cx="8228742" cy="1143239"/>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29" y="1534838"/>
            <a:ext cx="4040007" cy="639755"/>
          </a:xfrm>
        </p:spPr>
        <p:txBody>
          <a:bodyPr anchor="b"/>
          <a:lstStyle>
            <a:lvl1pPr marL="0" indent="0">
              <a:buNone/>
              <a:defRPr sz="2200" b="1"/>
            </a:lvl1pPr>
            <a:lvl2pPr marL="412394" indent="0">
              <a:buNone/>
              <a:defRPr sz="1800" b="1"/>
            </a:lvl2pPr>
            <a:lvl3pPr marL="824789" indent="0">
              <a:buNone/>
              <a:defRPr sz="1600" b="1"/>
            </a:lvl3pPr>
            <a:lvl4pPr marL="1237183" indent="0">
              <a:buNone/>
              <a:defRPr sz="1400" b="1"/>
            </a:lvl4pPr>
            <a:lvl5pPr marL="1649578" indent="0">
              <a:buNone/>
              <a:defRPr sz="1400" b="1"/>
            </a:lvl5pPr>
            <a:lvl6pPr marL="2061972" indent="0">
              <a:buNone/>
              <a:defRPr sz="1400" b="1"/>
            </a:lvl6pPr>
            <a:lvl7pPr marL="2474366" indent="0">
              <a:buNone/>
              <a:defRPr sz="1400" b="1"/>
            </a:lvl7pPr>
            <a:lvl8pPr marL="2886761" indent="0">
              <a:buNone/>
              <a:defRPr sz="1400" b="1"/>
            </a:lvl8pPr>
            <a:lvl9pPr marL="3299155" indent="0">
              <a:buNone/>
              <a:defRPr sz="1400" b="1"/>
            </a:lvl9pPr>
          </a:lstStyle>
          <a:p>
            <a:pPr lvl="0"/>
            <a:r>
              <a:rPr lang="en-US"/>
              <a:t>Click to edit Master text styles</a:t>
            </a:r>
          </a:p>
        </p:txBody>
      </p:sp>
      <p:sp>
        <p:nvSpPr>
          <p:cNvPr id="4" name="Content Placeholder 3"/>
          <p:cNvSpPr>
            <a:spLocks noGrp="1"/>
          </p:cNvSpPr>
          <p:nvPr>
            <p:ph sz="half" idx="2"/>
          </p:nvPr>
        </p:nvSpPr>
        <p:spPr>
          <a:xfrm>
            <a:off x="457629" y="2174593"/>
            <a:ext cx="4040007" cy="3951849"/>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935" y="1534838"/>
            <a:ext cx="4041436" cy="639755"/>
          </a:xfrm>
        </p:spPr>
        <p:txBody>
          <a:bodyPr anchor="b"/>
          <a:lstStyle>
            <a:lvl1pPr marL="0" indent="0">
              <a:buNone/>
              <a:defRPr sz="2200" b="1"/>
            </a:lvl1pPr>
            <a:lvl2pPr marL="412394" indent="0">
              <a:buNone/>
              <a:defRPr sz="1800" b="1"/>
            </a:lvl2pPr>
            <a:lvl3pPr marL="824789" indent="0">
              <a:buNone/>
              <a:defRPr sz="1600" b="1"/>
            </a:lvl3pPr>
            <a:lvl4pPr marL="1237183" indent="0">
              <a:buNone/>
              <a:defRPr sz="1400" b="1"/>
            </a:lvl4pPr>
            <a:lvl5pPr marL="1649578" indent="0">
              <a:buNone/>
              <a:defRPr sz="1400" b="1"/>
            </a:lvl5pPr>
            <a:lvl6pPr marL="2061972" indent="0">
              <a:buNone/>
              <a:defRPr sz="1400" b="1"/>
            </a:lvl6pPr>
            <a:lvl7pPr marL="2474366" indent="0">
              <a:buNone/>
              <a:defRPr sz="1400" b="1"/>
            </a:lvl7pPr>
            <a:lvl8pPr marL="2886761" indent="0">
              <a:buNone/>
              <a:defRPr sz="1400" b="1"/>
            </a:lvl8pPr>
            <a:lvl9pPr marL="3299155"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4935" y="2174593"/>
            <a:ext cx="4041436" cy="3951849"/>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144FAD8-645F-4B7A-A471-D13AF18C2D64}"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ounded Rectangle 8"/>
          <p:cNvSpPr/>
          <p:nvPr/>
        </p:nvSpPr>
        <p:spPr>
          <a:xfrm rot="907748">
            <a:off x="-865439" y="850599"/>
            <a:ext cx="3615441" cy="6151724"/>
          </a:xfrm>
          <a:custGeom>
            <a:avLst/>
            <a:gdLst/>
            <a:ahLst/>
            <a:cxnLst/>
            <a:rect l="l" t="t" r="r" b="b"/>
            <a:pathLst>
              <a:path w="3615441" h="6151724">
                <a:moveTo>
                  <a:pt x="0" y="0"/>
                </a:moveTo>
                <a:lnTo>
                  <a:pt x="3533351" y="0"/>
                </a:lnTo>
                <a:cubicBezTo>
                  <a:pt x="3578688" y="0"/>
                  <a:pt x="3615441" y="36753"/>
                  <a:pt x="3615441" y="82090"/>
                </a:cubicBezTo>
                <a:lnTo>
                  <a:pt x="3615441" y="5623909"/>
                </a:lnTo>
                <a:lnTo>
                  <a:pt x="1663219" y="6151724"/>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20000"/>
              </a:spcBef>
              <a:buClr>
                <a:srgbClr val="0000FF"/>
              </a:buClr>
              <a:buSzPct val="75000"/>
              <a:buFont typeface="Monotype Sorts" pitchFamily="2" charset="2"/>
              <a:buChar char="u"/>
            </a:pPr>
            <a:endParaRPr lang="en-US" sz="3200">
              <a:solidFill>
                <a:prstClr val="white"/>
              </a:solidFill>
            </a:endParaRPr>
          </a:p>
        </p:txBody>
      </p:sp>
      <p:sp>
        <p:nvSpPr>
          <p:cNvPr id="13" name="Rounded Rectangle 12"/>
          <p:cNvSpPr/>
          <p:nvPr/>
        </p:nvSpPr>
        <p:spPr>
          <a:xfrm rot="907748">
            <a:off x="17749" y="-511509"/>
            <a:ext cx="3735394" cy="1387781"/>
          </a:xfrm>
          <a:custGeom>
            <a:avLst/>
            <a:gdLst/>
            <a:ahLst/>
            <a:cxnLst/>
            <a:rect l="l" t="t" r="r" b="b"/>
            <a:pathLst>
              <a:path w="3735394" h="1387781">
                <a:moveTo>
                  <a:pt x="0" y="1009924"/>
                </a:moveTo>
                <a:lnTo>
                  <a:pt x="3735394" y="0"/>
                </a:lnTo>
                <a:lnTo>
                  <a:pt x="3735394" y="1305691"/>
                </a:lnTo>
                <a:cubicBezTo>
                  <a:pt x="3735394" y="1351028"/>
                  <a:pt x="3698641" y="1387781"/>
                  <a:pt x="3653304" y="1387781"/>
                </a:cubicBezTo>
                <a:lnTo>
                  <a:pt x="102160" y="1387781"/>
                </a:ln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20000"/>
              </a:spcBef>
              <a:buClr>
                <a:srgbClr val="0000FF"/>
              </a:buClr>
              <a:buSzPct val="75000"/>
              <a:buFont typeface="Monotype Sorts" pitchFamily="2" charset="2"/>
              <a:buChar char="u"/>
            </a:pPr>
            <a:endParaRPr lang="en-US" sz="3200">
              <a:solidFill>
                <a:prstClr val="white"/>
              </a:solidFill>
            </a:endParaRPr>
          </a:p>
        </p:txBody>
      </p:sp>
      <p:sp>
        <p:nvSpPr>
          <p:cNvPr id="14" name="Rounded Rectangle 13"/>
          <p:cNvSpPr/>
          <p:nvPr/>
        </p:nvSpPr>
        <p:spPr>
          <a:xfrm rot="907748">
            <a:off x="2146802" y="6590199"/>
            <a:ext cx="1981025" cy="535602"/>
          </a:xfrm>
          <a:custGeom>
            <a:avLst/>
            <a:gdLst/>
            <a:ahLst/>
            <a:cxnLst/>
            <a:rect l="l" t="t" r="r" b="b"/>
            <a:pathLst>
              <a:path w="1981025" h="535602">
                <a:moveTo>
                  <a:pt x="50137" y="6451"/>
                </a:moveTo>
                <a:cubicBezTo>
                  <a:pt x="59958" y="2297"/>
                  <a:pt x="70756" y="0"/>
                  <a:pt x="82090" y="0"/>
                </a:cubicBezTo>
                <a:lnTo>
                  <a:pt x="1981025" y="0"/>
                </a:lnTo>
                <a:lnTo>
                  <a:pt x="0" y="535602"/>
                </a:lnTo>
                <a:lnTo>
                  <a:pt x="0" y="82090"/>
                </a:lnTo>
                <a:cubicBezTo>
                  <a:pt x="0" y="48087"/>
                  <a:pt x="20674" y="18913"/>
                  <a:pt x="50137" y="6451"/>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20000"/>
              </a:spcBef>
              <a:buClr>
                <a:srgbClr val="0000FF"/>
              </a:buClr>
              <a:buSzPct val="75000"/>
              <a:buFont typeface="Monotype Sorts" pitchFamily="2" charset="2"/>
              <a:buChar char="u"/>
            </a:pPr>
            <a:endParaRPr lang="en-US" sz="3200">
              <a:solidFill>
                <a:prstClr val="white"/>
              </a:solidFill>
            </a:endParaRPr>
          </a:p>
        </p:txBody>
      </p:sp>
      <p:sp>
        <p:nvSpPr>
          <p:cNvPr id="15" name="Rounded Rectangle 14"/>
          <p:cNvSpPr/>
          <p:nvPr/>
        </p:nvSpPr>
        <p:spPr>
          <a:xfrm rot="907748">
            <a:off x="3185142" y="-553633"/>
            <a:ext cx="6782931" cy="7826540"/>
          </a:xfrm>
          <a:custGeom>
            <a:avLst/>
            <a:gdLst/>
            <a:ahLst/>
            <a:cxnLst/>
            <a:rect l="l" t="t" r="r" b="b"/>
            <a:pathLst>
              <a:path w="6782931" h="7826540">
                <a:moveTo>
                  <a:pt x="0" y="1349945"/>
                </a:moveTo>
                <a:lnTo>
                  <a:pt x="4993024" y="0"/>
                </a:lnTo>
                <a:lnTo>
                  <a:pt x="6782931" y="6620302"/>
                </a:lnTo>
                <a:lnTo>
                  <a:pt x="2321435" y="7826540"/>
                </a:lnTo>
                <a:lnTo>
                  <a:pt x="82090" y="7826540"/>
                </a:lnTo>
                <a:cubicBezTo>
                  <a:pt x="36753" y="7826540"/>
                  <a:pt x="0" y="7789787"/>
                  <a:pt x="0" y="774445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20000"/>
              </a:spcBef>
              <a:buClr>
                <a:srgbClr val="0000FF"/>
              </a:buClr>
              <a:buSzPct val="75000"/>
              <a:buFont typeface="Monotype Sorts" pitchFamily="2" charset="2"/>
              <a:buChar char="u"/>
            </a:pPr>
            <a:endParaRPr lang="en-US" sz="3200">
              <a:solidFill>
                <a:prstClr val="white"/>
              </a:solidFill>
            </a:endParaRPr>
          </a:p>
        </p:txBody>
      </p:sp>
      <p:sp>
        <p:nvSpPr>
          <p:cNvPr id="2" name="Title 1"/>
          <p:cNvSpPr>
            <a:spLocks noGrp="1"/>
          </p:cNvSpPr>
          <p:nvPr>
            <p:ph type="title"/>
          </p:nvPr>
        </p:nvSpPr>
        <p:spPr>
          <a:xfrm rot="-4500000">
            <a:off x="-633893" y="2921990"/>
            <a:ext cx="5064953" cy="1695631"/>
          </a:xfrm>
        </p:spPr>
        <p:txBody>
          <a:bodyPr/>
          <a:lstStyle/>
          <a:p>
            <a:r>
              <a:rPr lang="en-US"/>
              <a:t>Click to edit Master title style</a:t>
            </a:r>
          </a:p>
        </p:txBody>
      </p:sp>
      <p:sp>
        <p:nvSpPr>
          <p:cNvPr id="3" name="Content Placeholder 2"/>
          <p:cNvSpPr>
            <a:spLocks noGrp="1"/>
          </p:cNvSpPr>
          <p:nvPr>
            <p:ph idx="1"/>
          </p:nvPr>
        </p:nvSpPr>
        <p:spPr>
          <a:xfrm rot="900000">
            <a:off x="3479029" y="959717"/>
            <a:ext cx="4658735" cy="5077623"/>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rot="900000">
            <a:off x="1690988" y="608316"/>
            <a:ext cx="1789355" cy="365125"/>
          </a:xfrm>
        </p:spPr>
        <p:txBody>
          <a:bodyPr/>
          <a:lstStyle/>
          <a:p>
            <a:pPr>
              <a:buClr>
                <a:srgbClr val="0000FF"/>
              </a:buClr>
            </a:pPr>
            <a:fld id="{47C9B81F-C347-4BEF-BFDF-29C42F48304A}" type="datetimeFigureOut">
              <a:rPr lang="en-US" smtClean="0">
                <a:solidFill>
                  <a:prstClr val="white">
                    <a:tint val="75000"/>
                  </a:prstClr>
                </a:solidFill>
              </a:rPr>
              <a:pPr>
                <a:buClr>
                  <a:srgbClr val="0000FF"/>
                </a:buClr>
              </a:pPr>
              <a:t>10/31/2016</a:t>
            </a:fld>
            <a:endParaRPr lang="en-US">
              <a:solidFill>
                <a:prstClr val="white">
                  <a:tint val="75000"/>
                </a:prstClr>
              </a:solidFill>
            </a:endParaRPr>
          </a:p>
        </p:txBody>
      </p:sp>
      <p:sp>
        <p:nvSpPr>
          <p:cNvPr id="5" name="Footer Placeholder 4"/>
          <p:cNvSpPr>
            <a:spLocks noGrp="1"/>
          </p:cNvSpPr>
          <p:nvPr>
            <p:ph type="ftr" sz="quarter" idx="11"/>
          </p:nvPr>
        </p:nvSpPr>
        <p:spPr>
          <a:xfrm rot="900000">
            <a:off x="3103621" y="6177548"/>
            <a:ext cx="2392237" cy="365125"/>
          </a:xfrm>
        </p:spPr>
        <p:txBody>
          <a:bodyPr/>
          <a:lstStyle/>
          <a:p>
            <a:pPr>
              <a:buClr>
                <a:srgbClr val="0000FF"/>
              </a:buClr>
            </a:pPr>
            <a:endParaRPr lang="en-US">
              <a:solidFill>
                <a:prstClr val="white">
                  <a:tint val="75000"/>
                </a:prstClr>
              </a:solidFill>
            </a:endParaRPr>
          </a:p>
        </p:txBody>
      </p:sp>
      <p:sp>
        <p:nvSpPr>
          <p:cNvPr id="6" name="Slide Number Placeholder 5"/>
          <p:cNvSpPr>
            <a:spLocks noGrp="1"/>
          </p:cNvSpPr>
          <p:nvPr>
            <p:ph type="sldNum" sz="quarter" idx="12"/>
          </p:nvPr>
        </p:nvSpPr>
        <p:spPr>
          <a:xfrm rot="900000">
            <a:off x="1265371" y="300798"/>
            <a:ext cx="2287319" cy="365125"/>
          </a:xfrm>
        </p:spPr>
        <p:txBody>
          <a:bodyPr/>
          <a:lstStyle/>
          <a:p>
            <a:pPr>
              <a:buClr>
                <a:srgbClr val="0000FF"/>
              </a:buClr>
            </a:pPr>
            <a:fld id="{042AED99-7FB4-404E-8A97-64753DCE42EC}" type="slidenum">
              <a:rPr lang="en-US" smtClean="0">
                <a:solidFill>
                  <a:prstClr val="white">
                    <a:tint val="75000"/>
                  </a:prstClr>
                </a:solidFill>
              </a:rPr>
              <a:pPr>
                <a:buClr>
                  <a:srgbClr val="0000FF"/>
                </a:buClr>
              </a:pPr>
              <a:t>‹#›</a:t>
            </a:fld>
            <a:endParaRPr lang="en-US">
              <a:solidFill>
                <a:prstClr val="white">
                  <a:tint val="75000"/>
                </a:prstClr>
              </a:solidFill>
            </a:endParaRPr>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7" name="Rounded Rectangle 16"/>
          <p:cNvSpPr/>
          <p:nvPr/>
        </p:nvSpPr>
        <p:spPr>
          <a:xfrm rot="900000">
            <a:off x="-57215" y="-1017685"/>
            <a:ext cx="7411427" cy="3438177"/>
          </a:xfrm>
          <a:custGeom>
            <a:avLst/>
            <a:gdLst/>
            <a:ahLst/>
            <a:cxnLst/>
            <a:rect l="l" t="t" r="r" b="b"/>
            <a:pathLst>
              <a:path w="7411427" h="3438177">
                <a:moveTo>
                  <a:pt x="0" y="1985886"/>
                </a:moveTo>
                <a:lnTo>
                  <a:pt x="7411427" y="0"/>
                </a:lnTo>
                <a:lnTo>
                  <a:pt x="7411427" y="3356087"/>
                </a:lnTo>
                <a:cubicBezTo>
                  <a:pt x="7411427" y="3401424"/>
                  <a:pt x="7374674" y="3438177"/>
                  <a:pt x="7329337" y="3438177"/>
                </a:cubicBezTo>
                <a:lnTo>
                  <a:pt x="389140" y="3438177"/>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20000"/>
              </a:spcBef>
              <a:buClr>
                <a:srgbClr val="0000FF"/>
              </a:buClr>
              <a:buSzPct val="75000"/>
              <a:buFont typeface="Monotype Sorts" pitchFamily="2" charset="2"/>
              <a:buChar char="u"/>
            </a:pPr>
            <a:endParaRPr lang="en-US" sz="3200">
              <a:solidFill>
                <a:prstClr val="white"/>
              </a:solidFill>
            </a:endParaRPr>
          </a:p>
        </p:txBody>
      </p:sp>
      <p:sp>
        <p:nvSpPr>
          <p:cNvPr id="18" name="Rounded Rectangle 17"/>
          <p:cNvSpPr/>
          <p:nvPr/>
        </p:nvSpPr>
        <p:spPr>
          <a:xfrm rot="900000">
            <a:off x="-776640" y="2417822"/>
            <a:ext cx="6998365" cy="5080081"/>
          </a:xfrm>
          <a:custGeom>
            <a:avLst/>
            <a:gdLst/>
            <a:ahLst/>
            <a:cxnLst/>
            <a:rect l="l" t="t" r="r" b="b"/>
            <a:pathLst>
              <a:path w="6998365" h="5080081">
                <a:moveTo>
                  <a:pt x="0" y="0"/>
                </a:moveTo>
                <a:lnTo>
                  <a:pt x="6916275" y="0"/>
                </a:lnTo>
                <a:cubicBezTo>
                  <a:pt x="6961612" y="0"/>
                  <a:pt x="6998365" y="36753"/>
                  <a:pt x="6998365" y="82090"/>
                </a:cubicBezTo>
                <a:lnTo>
                  <a:pt x="6998365" y="3569608"/>
                </a:lnTo>
                <a:lnTo>
                  <a:pt x="1361203" y="5080081"/>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20000"/>
              </a:spcBef>
              <a:buClr>
                <a:srgbClr val="0000FF"/>
              </a:buClr>
              <a:buSzPct val="75000"/>
              <a:buFont typeface="Monotype Sorts" pitchFamily="2" charset="2"/>
              <a:buChar char="u"/>
            </a:pPr>
            <a:endParaRPr lang="en-US" sz="3200">
              <a:solidFill>
                <a:prstClr val="white"/>
              </a:solidFill>
            </a:endParaRPr>
          </a:p>
        </p:txBody>
      </p:sp>
      <p:sp>
        <p:nvSpPr>
          <p:cNvPr id="19" name="Rounded Rectangle 18"/>
          <p:cNvSpPr/>
          <p:nvPr/>
        </p:nvSpPr>
        <p:spPr>
          <a:xfrm rot="900000">
            <a:off x="6338068" y="3775814"/>
            <a:ext cx="3102275" cy="3544033"/>
          </a:xfrm>
          <a:custGeom>
            <a:avLst/>
            <a:gdLst/>
            <a:ahLst/>
            <a:cxnLst/>
            <a:rect l="l" t="t" r="r" b="b"/>
            <a:pathLst>
              <a:path w="3102275" h="3544033">
                <a:moveTo>
                  <a:pt x="50137" y="6451"/>
                </a:moveTo>
                <a:cubicBezTo>
                  <a:pt x="59958" y="2297"/>
                  <a:pt x="70756" y="0"/>
                  <a:pt x="82090" y="0"/>
                </a:cubicBezTo>
                <a:lnTo>
                  <a:pt x="2375388" y="0"/>
                </a:lnTo>
                <a:lnTo>
                  <a:pt x="3102275" y="2712781"/>
                </a:lnTo>
                <a:lnTo>
                  <a:pt x="0" y="3544033"/>
                </a:lnTo>
                <a:lnTo>
                  <a:pt x="0" y="82090"/>
                </a:lnTo>
                <a:cubicBezTo>
                  <a:pt x="0" y="48087"/>
                  <a:pt x="20673" y="18913"/>
                  <a:pt x="50137" y="6451"/>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20000"/>
              </a:spcBef>
              <a:buClr>
                <a:srgbClr val="0000FF"/>
              </a:buClr>
              <a:buSzPct val="75000"/>
              <a:buFont typeface="Monotype Sorts" pitchFamily="2" charset="2"/>
              <a:buChar char="u"/>
            </a:pPr>
            <a:endParaRPr lang="en-US" sz="3200" dirty="0">
              <a:solidFill>
                <a:prstClr val="white"/>
              </a:solidFill>
            </a:endParaRPr>
          </a:p>
        </p:txBody>
      </p:sp>
      <p:sp>
        <p:nvSpPr>
          <p:cNvPr id="20" name="Rounded Rectangle 19"/>
          <p:cNvSpPr/>
          <p:nvPr/>
        </p:nvSpPr>
        <p:spPr>
          <a:xfrm rot="900000">
            <a:off x="7327880" y="-104312"/>
            <a:ext cx="2350627" cy="3820866"/>
          </a:xfrm>
          <a:custGeom>
            <a:avLst/>
            <a:gdLst/>
            <a:ahLst/>
            <a:cxnLst/>
            <a:rect l="l" t="t" r="r" b="b"/>
            <a:pathLst>
              <a:path w="2350627" h="3820866">
                <a:moveTo>
                  <a:pt x="1" y="355523"/>
                </a:moveTo>
                <a:lnTo>
                  <a:pt x="1326829" y="0"/>
                </a:lnTo>
                <a:lnTo>
                  <a:pt x="2350627" y="3820866"/>
                </a:lnTo>
                <a:lnTo>
                  <a:pt x="82091" y="3820866"/>
                </a:lnTo>
                <a:cubicBezTo>
                  <a:pt x="36754" y="3820866"/>
                  <a:pt x="1" y="3784113"/>
                  <a:pt x="0" y="3738776"/>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20000"/>
              </a:spcBef>
              <a:buClr>
                <a:srgbClr val="0000FF"/>
              </a:buClr>
              <a:buSzPct val="75000"/>
              <a:buFont typeface="Monotype Sorts" pitchFamily="2" charset="2"/>
              <a:buChar char="u"/>
            </a:pPr>
            <a:endParaRPr lang="en-US" sz="3200">
              <a:solidFill>
                <a:prstClr val="white"/>
              </a:solidFill>
            </a:endParaRPr>
          </a:p>
        </p:txBody>
      </p:sp>
      <p:sp>
        <p:nvSpPr>
          <p:cNvPr id="2" name="Title 1"/>
          <p:cNvSpPr>
            <a:spLocks noGrp="1"/>
          </p:cNvSpPr>
          <p:nvPr>
            <p:ph type="title"/>
          </p:nvPr>
        </p:nvSpPr>
        <p:spPr>
          <a:xfrm rot="900000">
            <a:off x="534987" y="2921829"/>
            <a:ext cx="5690855" cy="1570680"/>
          </a:xfrm>
        </p:spPr>
        <p:txBody>
          <a:bodyPr anchor="b">
            <a:noAutofit/>
          </a:bodyPr>
          <a:lstStyle>
            <a:lvl1pPr algn="r">
              <a:defRPr sz="4800" b="0" cap="none" baseline="0"/>
            </a:lvl1pPr>
          </a:lstStyle>
          <a:p>
            <a:r>
              <a:rPr lang="en-US"/>
              <a:t>Click to edit Master title style</a:t>
            </a:r>
            <a:endParaRPr lang="en-US" dirty="0"/>
          </a:p>
        </p:txBody>
      </p:sp>
      <p:sp>
        <p:nvSpPr>
          <p:cNvPr id="3" name="Text Placeholder 2"/>
          <p:cNvSpPr>
            <a:spLocks noGrp="1"/>
          </p:cNvSpPr>
          <p:nvPr>
            <p:ph type="body" idx="1"/>
          </p:nvPr>
        </p:nvSpPr>
        <p:spPr>
          <a:xfrm rot="900000">
            <a:off x="537849" y="4494203"/>
            <a:ext cx="5271544" cy="1500187"/>
          </a:xfrm>
        </p:spPr>
        <p:txBody>
          <a:bodyPr anchor="t">
            <a:normAutofit/>
          </a:bodyPr>
          <a:lstStyle>
            <a:lvl1pPr marL="0" indent="0" algn="r">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rot="900000">
            <a:off x="6878368" y="3761387"/>
            <a:ext cx="1524000" cy="365125"/>
          </a:xfrm>
        </p:spPr>
        <p:txBody>
          <a:bodyPr/>
          <a:lstStyle>
            <a:lvl1pPr algn="l">
              <a:defRPr/>
            </a:lvl1pPr>
          </a:lstStyle>
          <a:p>
            <a:pPr>
              <a:buClr>
                <a:srgbClr val="0000FF"/>
              </a:buClr>
            </a:pPr>
            <a:fld id="{47C9B81F-C347-4BEF-BFDF-29C42F48304A}" type="datetimeFigureOut">
              <a:rPr lang="en-US" smtClean="0">
                <a:solidFill>
                  <a:prstClr val="white">
                    <a:tint val="75000"/>
                  </a:prstClr>
                </a:solidFill>
              </a:rPr>
              <a:pPr>
                <a:buClr>
                  <a:srgbClr val="0000FF"/>
                </a:buClr>
              </a:pPr>
              <a:t>10/31/2016</a:t>
            </a:fld>
            <a:endParaRPr lang="en-US">
              <a:solidFill>
                <a:prstClr val="white">
                  <a:tint val="75000"/>
                </a:prstClr>
              </a:solidFill>
            </a:endParaRPr>
          </a:p>
        </p:txBody>
      </p:sp>
      <p:sp>
        <p:nvSpPr>
          <p:cNvPr id="5" name="Footer Placeholder 4"/>
          <p:cNvSpPr>
            <a:spLocks noGrp="1"/>
          </p:cNvSpPr>
          <p:nvPr>
            <p:ph type="ftr" sz="quarter" idx="11"/>
          </p:nvPr>
        </p:nvSpPr>
        <p:spPr>
          <a:xfrm rot="900000">
            <a:off x="7056966" y="3170797"/>
            <a:ext cx="1926305" cy="365125"/>
          </a:xfrm>
        </p:spPr>
        <p:txBody>
          <a:bodyPr/>
          <a:lstStyle/>
          <a:p>
            <a:pPr>
              <a:buClr>
                <a:srgbClr val="0000FF"/>
              </a:buClr>
            </a:pPr>
            <a:endParaRPr lang="en-US">
              <a:solidFill>
                <a:prstClr val="white">
                  <a:tint val="75000"/>
                </a:prstClr>
              </a:solidFill>
            </a:endParaRPr>
          </a:p>
        </p:txBody>
      </p:sp>
      <p:sp>
        <p:nvSpPr>
          <p:cNvPr id="6" name="Slide Number Placeholder 5"/>
          <p:cNvSpPr>
            <a:spLocks noGrp="1"/>
          </p:cNvSpPr>
          <p:nvPr>
            <p:ph type="sldNum" sz="quarter" idx="12"/>
          </p:nvPr>
        </p:nvSpPr>
        <p:spPr>
          <a:xfrm rot="900000" flipH="1">
            <a:off x="7176363" y="2661159"/>
            <a:ext cx="683979" cy="365125"/>
          </a:xfrm>
        </p:spPr>
        <p:txBody>
          <a:bodyPr/>
          <a:lstStyle>
            <a:lvl1pPr algn="l">
              <a:defRPr/>
            </a:lvl1pPr>
          </a:lstStyle>
          <a:p>
            <a:pPr>
              <a:buClr>
                <a:srgbClr val="0000FF"/>
              </a:buClr>
            </a:pPr>
            <a:fld id="{042AED99-7FB4-404E-8A97-64753DCE42EC}" type="slidenum">
              <a:rPr lang="en-US" smtClean="0">
                <a:solidFill>
                  <a:prstClr val="white">
                    <a:tint val="75000"/>
                  </a:prstClr>
                </a:solidFill>
              </a:rPr>
              <a:pPr>
                <a:buClr>
                  <a:srgbClr val="0000FF"/>
                </a:buClr>
              </a:pPr>
              <a:t>‹#›</a:t>
            </a:fld>
            <a:endParaRPr lang="en-US">
              <a:solidFill>
                <a:prstClr val="white">
                  <a:tint val="75000"/>
                </a:prstClr>
              </a:solidFill>
            </a:endParaRPr>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7" name="Rounded Rectangle 16"/>
          <p:cNvSpPr/>
          <p:nvPr/>
        </p:nvSpPr>
        <p:spPr>
          <a:xfrm rot="20707748">
            <a:off x="-883224" y="-625990"/>
            <a:ext cx="7439907" cy="7344599"/>
          </a:xfrm>
          <a:custGeom>
            <a:avLst/>
            <a:gdLst/>
            <a:ahLst/>
            <a:cxnLst/>
            <a:rect l="l" t="t" r="r" b="b"/>
            <a:pathLst>
              <a:path w="7439907" h="7344599">
                <a:moveTo>
                  <a:pt x="1760047" y="0"/>
                </a:moveTo>
                <a:lnTo>
                  <a:pt x="7439906" y="1508202"/>
                </a:lnTo>
                <a:lnTo>
                  <a:pt x="7439907" y="7262509"/>
                </a:lnTo>
                <a:cubicBezTo>
                  <a:pt x="7439906" y="7307846"/>
                  <a:pt x="7403153" y="7344599"/>
                  <a:pt x="7357816" y="7344599"/>
                </a:cubicBezTo>
                <a:lnTo>
                  <a:pt x="2697558" y="7344599"/>
                </a:lnTo>
                <a:lnTo>
                  <a:pt x="0" y="6628303"/>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20000"/>
              </a:spcBef>
              <a:buClr>
                <a:srgbClr val="0000FF"/>
              </a:buClr>
              <a:buSzPct val="75000"/>
              <a:buFont typeface="Monotype Sorts" pitchFamily="2" charset="2"/>
              <a:buChar char="u"/>
            </a:pPr>
            <a:endParaRPr lang="en-US" sz="3200">
              <a:solidFill>
                <a:prstClr val="white"/>
              </a:solidFill>
            </a:endParaRPr>
          </a:p>
        </p:txBody>
      </p:sp>
      <p:sp>
        <p:nvSpPr>
          <p:cNvPr id="18" name="Rounded Rectangle 17"/>
          <p:cNvSpPr/>
          <p:nvPr/>
        </p:nvSpPr>
        <p:spPr>
          <a:xfrm rot="20707748">
            <a:off x="3237538" y="6275496"/>
            <a:ext cx="4387395" cy="1165008"/>
          </a:xfrm>
          <a:custGeom>
            <a:avLst/>
            <a:gdLst/>
            <a:ahLst/>
            <a:cxnLst/>
            <a:rect l="l" t="t" r="r" b="b"/>
            <a:pathLst>
              <a:path w="4387395" h="1165008">
                <a:moveTo>
                  <a:pt x="4337258" y="6451"/>
                </a:moveTo>
                <a:cubicBezTo>
                  <a:pt x="4366722" y="18913"/>
                  <a:pt x="4387395" y="48087"/>
                  <a:pt x="4387395" y="82090"/>
                </a:cubicBezTo>
                <a:lnTo>
                  <a:pt x="4387395" y="1165008"/>
                </a:lnTo>
                <a:lnTo>
                  <a:pt x="0" y="0"/>
                </a:lnTo>
                <a:lnTo>
                  <a:pt x="4305305" y="0"/>
                </a:lnTo>
                <a:cubicBezTo>
                  <a:pt x="4316639" y="0"/>
                  <a:pt x="4327437" y="2297"/>
                  <a:pt x="4337258"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20000"/>
              </a:spcBef>
              <a:buClr>
                <a:srgbClr val="0000FF"/>
              </a:buClr>
              <a:buSzPct val="75000"/>
              <a:buFont typeface="Monotype Sorts" pitchFamily="2" charset="2"/>
              <a:buChar char="u"/>
            </a:pPr>
            <a:endParaRPr lang="en-US" sz="3200">
              <a:solidFill>
                <a:prstClr val="white"/>
              </a:solidFill>
            </a:endParaRPr>
          </a:p>
        </p:txBody>
      </p:sp>
      <p:sp>
        <p:nvSpPr>
          <p:cNvPr id="19" name="Rounded Rectangle 18"/>
          <p:cNvSpPr/>
          <p:nvPr/>
        </p:nvSpPr>
        <p:spPr>
          <a:xfrm rot="20707748">
            <a:off x="7660698" y="5462351"/>
            <a:ext cx="1709024" cy="1536003"/>
          </a:xfrm>
          <a:custGeom>
            <a:avLst/>
            <a:gdLst/>
            <a:ahLst/>
            <a:cxnLst/>
            <a:rect l="l" t="t" r="r" b="b"/>
            <a:pathLst>
              <a:path w="1709024" h="1536003">
                <a:moveTo>
                  <a:pt x="1709024" y="0"/>
                </a:moveTo>
                <a:lnTo>
                  <a:pt x="1301161" y="1536003"/>
                </a:lnTo>
                <a:lnTo>
                  <a:pt x="0" y="119050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20000"/>
              </a:spcBef>
              <a:buClr>
                <a:srgbClr val="0000FF"/>
              </a:buClr>
              <a:buSzPct val="75000"/>
              <a:buFont typeface="Monotype Sorts" pitchFamily="2" charset="2"/>
              <a:buChar char="u"/>
            </a:pPr>
            <a:endParaRPr lang="en-US" sz="3200">
              <a:solidFill>
                <a:prstClr val="white"/>
              </a:solidFill>
            </a:endParaRPr>
          </a:p>
        </p:txBody>
      </p:sp>
      <p:sp>
        <p:nvSpPr>
          <p:cNvPr id="20" name="Rounded Rectangle 19"/>
          <p:cNvSpPr/>
          <p:nvPr/>
        </p:nvSpPr>
        <p:spPr>
          <a:xfrm rot="20707748">
            <a:off x="6667945" y="-490547"/>
            <a:ext cx="3064333" cy="5811872"/>
          </a:xfrm>
          <a:custGeom>
            <a:avLst/>
            <a:gdLst/>
            <a:ahLst/>
            <a:cxnLst/>
            <a:rect l="l" t="t" r="r" b="b"/>
            <a:pathLst>
              <a:path w="3064333" h="5811872">
                <a:moveTo>
                  <a:pt x="0" y="0"/>
                </a:moveTo>
                <a:lnTo>
                  <a:pt x="3064333" y="813688"/>
                </a:lnTo>
                <a:lnTo>
                  <a:pt x="1737140" y="5811872"/>
                </a:lnTo>
                <a:lnTo>
                  <a:pt x="82090" y="5811872"/>
                </a:lnTo>
                <a:cubicBezTo>
                  <a:pt x="36753" y="5811872"/>
                  <a:pt x="0" y="5775119"/>
                  <a:pt x="0" y="5729782"/>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20000"/>
              </a:spcBef>
              <a:buClr>
                <a:srgbClr val="0000FF"/>
              </a:buClr>
              <a:buSzPct val="75000"/>
              <a:buFont typeface="Monotype Sorts" pitchFamily="2" charset="2"/>
              <a:buChar char="u"/>
            </a:pPr>
            <a:endParaRPr lang="en-US" sz="3200">
              <a:solidFill>
                <a:prstClr val="white"/>
              </a:solidFill>
            </a:endParaRPr>
          </a:p>
        </p:txBody>
      </p:sp>
      <p:sp>
        <p:nvSpPr>
          <p:cNvPr id="2" name="Title 1"/>
          <p:cNvSpPr>
            <a:spLocks noGrp="1"/>
          </p:cNvSpPr>
          <p:nvPr>
            <p:ph type="title"/>
          </p:nvPr>
        </p:nvSpPr>
        <p:spPr>
          <a:xfrm rot="4500000">
            <a:off x="5171894" y="2231026"/>
            <a:ext cx="4820301" cy="1436159"/>
          </a:xfrm>
        </p:spPr>
        <p:txBody>
          <a:bodyPr/>
          <a:lstStyle/>
          <a:p>
            <a:r>
              <a:rPr lang="en-US"/>
              <a:t>Click to edit Master title style</a:t>
            </a:r>
          </a:p>
        </p:txBody>
      </p:sp>
      <p:sp>
        <p:nvSpPr>
          <p:cNvPr id="3" name="Content Placeholder 2"/>
          <p:cNvSpPr>
            <a:spLocks noGrp="1"/>
          </p:cNvSpPr>
          <p:nvPr>
            <p:ph sz="half" idx="1"/>
          </p:nvPr>
        </p:nvSpPr>
        <p:spPr>
          <a:xfrm rot="-900000">
            <a:off x="1014439" y="1335061"/>
            <a:ext cx="2578608" cy="4839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rot="-900000">
            <a:off x="3701032" y="618005"/>
            <a:ext cx="2580010" cy="4837176"/>
          </a:xfrm>
        </p:spPr>
        <p:txBody>
          <a:bodyPr anchor="t"/>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rot="-900000">
            <a:off x="7755919" y="5887414"/>
            <a:ext cx="1241980" cy="365125"/>
          </a:xfrm>
        </p:spPr>
        <p:txBody>
          <a:bodyPr/>
          <a:lstStyle>
            <a:lvl1pPr algn="l">
              <a:defRPr/>
            </a:lvl1pPr>
          </a:lstStyle>
          <a:p>
            <a:pPr>
              <a:buClr>
                <a:srgbClr val="0000FF"/>
              </a:buClr>
            </a:pPr>
            <a:fld id="{47C9B81F-C347-4BEF-BFDF-29C42F48304A}" type="datetimeFigureOut">
              <a:rPr lang="en-US" smtClean="0">
                <a:solidFill>
                  <a:prstClr val="white">
                    <a:tint val="75000"/>
                  </a:prstClr>
                </a:solidFill>
              </a:rPr>
              <a:pPr>
                <a:buClr>
                  <a:srgbClr val="0000FF"/>
                </a:buClr>
              </a:pPr>
              <a:t>10/31/2016</a:t>
            </a:fld>
            <a:endParaRPr lang="en-US">
              <a:solidFill>
                <a:prstClr val="white">
                  <a:tint val="75000"/>
                </a:prstClr>
              </a:solidFill>
            </a:endParaRPr>
          </a:p>
        </p:txBody>
      </p:sp>
      <p:sp>
        <p:nvSpPr>
          <p:cNvPr id="6" name="Footer Placeholder 5"/>
          <p:cNvSpPr>
            <a:spLocks noGrp="1"/>
          </p:cNvSpPr>
          <p:nvPr>
            <p:ph type="ftr" sz="quarter" idx="11"/>
          </p:nvPr>
        </p:nvSpPr>
        <p:spPr>
          <a:xfrm rot="-900000">
            <a:off x="4054658" y="5494376"/>
            <a:ext cx="3124200" cy="365125"/>
          </a:xfrm>
        </p:spPr>
        <p:txBody>
          <a:bodyPr/>
          <a:lstStyle>
            <a:lvl1pPr algn="r">
              <a:defRPr/>
            </a:lvl1pPr>
          </a:lstStyle>
          <a:p>
            <a:pPr>
              <a:buClr>
                <a:srgbClr val="0000FF"/>
              </a:buClr>
            </a:pPr>
            <a:endParaRPr lang="en-US">
              <a:solidFill>
                <a:prstClr val="white">
                  <a:tint val="75000"/>
                </a:prstClr>
              </a:solidFill>
            </a:endParaRPr>
          </a:p>
        </p:txBody>
      </p:sp>
      <p:sp>
        <p:nvSpPr>
          <p:cNvPr id="7" name="Slide Number Placeholder 6"/>
          <p:cNvSpPr>
            <a:spLocks noGrp="1"/>
          </p:cNvSpPr>
          <p:nvPr>
            <p:ph type="sldNum" sz="quarter" idx="12"/>
          </p:nvPr>
        </p:nvSpPr>
        <p:spPr>
          <a:xfrm rot="-900000">
            <a:off x="7690165" y="5643112"/>
            <a:ext cx="1241693" cy="365125"/>
          </a:xfrm>
        </p:spPr>
        <p:txBody>
          <a:bodyPr/>
          <a:lstStyle>
            <a:lvl1pPr algn="l">
              <a:defRPr/>
            </a:lvl1pPr>
          </a:lstStyle>
          <a:p>
            <a:pPr>
              <a:buClr>
                <a:srgbClr val="0000FF"/>
              </a:buClr>
            </a:pPr>
            <a:fld id="{042AED99-7FB4-404E-8A97-64753DCE42EC}" type="slidenum">
              <a:rPr lang="en-US" smtClean="0">
                <a:solidFill>
                  <a:prstClr val="white">
                    <a:tint val="75000"/>
                  </a:prstClr>
                </a:solidFill>
              </a:rPr>
              <a:pPr>
                <a:buClr>
                  <a:srgbClr val="0000FF"/>
                </a:buClr>
              </a:pPr>
              <a:t>‹#›</a:t>
            </a:fld>
            <a:endParaRPr lang="en-US">
              <a:solidFill>
                <a:prstClr val="white">
                  <a:tint val="75000"/>
                </a:prstClr>
              </a:solidFill>
            </a:endParaRPr>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53" name="Rounded Rectangle 52"/>
          <p:cNvSpPr/>
          <p:nvPr/>
        </p:nvSpPr>
        <p:spPr>
          <a:xfrm rot="20707748">
            <a:off x="-883224" y="-625990"/>
            <a:ext cx="7439907" cy="7344599"/>
          </a:xfrm>
          <a:custGeom>
            <a:avLst/>
            <a:gdLst/>
            <a:ahLst/>
            <a:cxnLst/>
            <a:rect l="l" t="t" r="r" b="b"/>
            <a:pathLst>
              <a:path w="7439907" h="7344599">
                <a:moveTo>
                  <a:pt x="1760047" y="0"/>
                </a:moveTo>
                <a:lnTo>
                  <a:pt x="7439906" y="1508202"/>
                </a:lnTo>
                <a:lnTo>
                  <a:pt x="7439907" y="7262509"/>
                </a:lnTo>
                <a:cubicBezTo>
                  <a:pt x="7439906" y="7307846"/>
                  <a:pt x="7403153" y="7344599"/>
                  <a:pt x="7357816" y="7344599"/>
                </a:cubicBezTo>
                <a:lnTo>
                  <a:pt x="2697558" y="7344599"/>
                </a:lnTo>
                <a:lnTo>
                  <a:pt x="0" y="6628303"/>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20000"/>
              </a:spcBef>
              <a:buClr>
                <a:srgbClr val="0000FF"/>
              </a:buClr>
              <a:buSzPct val="75000"/>
              <a:buFont typeface="Monotype Sorts" pitchFamily="2" charset="2"/>
              <a:buChar char="u"/>
            </a:pPr>
            <a:endParaRPr lang="en-US" sz="3200">
              <a:solidFill>
                <a:prstClr val="white"/>
              </a:solidFill>
            </a:endParaRPr>
          </a:p>
        </p:txBody>
      </p:sp>
      <p:sp>
        <p:nvSpPr>
          <p:cNvPr id="54" name="Rounded Rectangle 53"/>
          <p:cNvSpPr/>
          <p:nvPr/>
        </p:nvSpPr>
        <p:spPr>
          <a:xfrm rot="20707748">
            <a:off x="3237538" y="6275496"/>
            <a:ext cx="4387395" cy="1165008"/>
          </a:xfrm>
          <a:custGeom>
            <a:avLst/>
            <a:gdLst/>
            <a:ahLst/>
            <a:cxnLst/>
            <a:rect l="l" t="t" r="r" b="b"/>
            <a:pathLst>
              <a:path w="4387395" h="1165008">
                <a:moveTo>
                  <a:pt x="4337258" y="6451"/>
                </a:moveTo>
                <a:cubicBezTo>
                  <a:pt x="4366722" y="18913"/>
                  <a:pt x="4387395" y="48087"/>
                  <a:pt x="4387395" y="82090"/>
                </a:cubicBezTo>
                <a:lnTo>
                  <a:pt x="4387395" y="1165008"/>
                </a:lnTo>
                <a:lnTo>
                  <a:pt x="0" y="0"/>
                </a:lnTo>
                <a:lnTo>
                  <a:pt x="4305305" y="0"/>
                </a:lnTo>
                <a:cubicBezTo>
                  <a:pt x="4316639" y="0"/>
                  <a:pt x="4327437" y="2297"/>
                  <a:pt x="4337258"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20000"/>
              </a:spcBef>
              <a:buClr>
                <a:srgbClr val="0000FF"/>
              </a:buClr>
              <a:buSzPct val="75000"/>
              <a:buFont typeface="Monotype Sorts" pitchFamily="2" charset="2"/>
              <a:buChar char="u"/>
            </a:pPr>
            <a:endParaRPr lang="en-US" sz="3200">
              <a:solidFill>
                <a:prstClr val="white"/>
              </a:solidFill>
            </a:endParaRPr>
          </a:p>
        </p:txBody>
      </p:sp>
      <p:sp>
        <p:nvSpPr>
          <p:cNvPr id="55" name="Rounded Rectangle 54"/>
          <p:cNvSpPr/>
          <p:nvPr/>
        </p:nvSpPr>
        <p:spPr>
          <a:xfrm rot="20707748">
            <a:off x="7660698" y="5462351"/>
            <a:ext cx="1709024" cy="1536003"/>
          </a:xfrm>
          <a:custGeom>
            <a:avLst/>
            <a:gdLst/>
            <a:ahLst/>
            <a:cxnLst/>
            <a:rect l="l" t="t" r="r" b="b"/>
            <a:pathLst>
              <a:path w="1709024" h="1536003">
                <a:moveTo>
                  <a:pt x="1709024" y="0"/>
                </a:moveTo>
                <a:lnTo>
                  <a:pt x="1301161" y="1536003"/>
                </a:lnTo>
                <a:lnTo>
                  <a:pt x="0" y="119050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20000"/>
              </a:spcBef>
              <a:buClr>
                <a:srgbClr val="0000FF"/>
              </a:buClr>
              <a:buSzPct val="75000"/>
              <a:buFont typeface="Monotype Sorts" pitchFamily="2" charset="2"/>
              <a:buChar char="u"/>
            </a:pPr>
            <a:endParaRPr lang="en-US" sz="3200">
              <a:solidFill>
                <a:prstClr val="white"/>
              </a:solidFill>
            </a:endParaRPr>
          </a:p>
        </p:txBody>
      </p:sp>
      <p:sp>
        <p:nvSpPr>
          <p:cNvPr id="56" name="Rounded Rectangle 55"/>
          <p:cNvSpPr/>
          <p:nvPr/>
        </p:nvSpPr>
        <p:spPr>
          <a:xfrm rot="20707748">
            <a:off x="6667945" y="-490547"/>
            <a:ext cx="3064333" cy="5811872"/>
          </a:xfrm>
          <a:custGeom>
            <a:avLst/>
            <a:gdLst/>
            <a:ahLst/>
            <a:cxnLst/>
            <a:rect l="l" t="t" r="r" b="b"/>
            <a:pathLst>
              <a:path w="3064333" h="5811872">
                <a:moveTo>
                  <a:pt x="0" y="0"/>
                </a:moveTo>
                <a:lnTo>
                  <a:pt x="3064333" y="813688"/>
                </a:lnTo>
                <a:lnTo>
                  <a:pt x="1737140" y="5811872"/>
                </a:lnTo>
                <a:lnTo>
                  <a:pt x="82090" y="5811872"/>
                </a:lnTo>
                <a:cubicBezTo>
                  <a:pt x="36753" y="5811872"/>
                  <a:pt x="0" y="5775119"/>
                  <a:pt x="0" y="5729782"/>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20000"/>
              </a:spcBef>
              <a:buClr>
                <a:srgbClr val="0000FF"/>
              </a:buClr>
              <a:buSzPct val="75000"/>
              <a:buFont typeface="Monotype Sorts" pitchFamily="2" charset="2"/>
              <a:buChar char="u"/>
            </a:pPr>
            <a:endParaRPr lang="en-US" sz="3200">
              <a:solidFill>
                <a:prstClr val="white"/>
              </a:solidFill>
            </a:endParaRPr>
          </a:p>
        </p:txBody>
      </p:sp>
      <p:sp>
        <p:nvSpPr>
          <p:cNvPr id="2" name="Title 1"/>
          <p:cNvSpPr>
            <a:spLocks noGrp="1"/>
          </p:cNvSpPr>
          <p:nvPr>
            <p:ph type="title"/>
          </p:nvPr>
        </p:nvSpPr>
        <p:spPr>
          <a:xfrm rot="4500000">
            <a:off x="5175504" y="2231137"/>
            <a:ext cx="4818888" cy="1435608"/>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rot="-900000">
            <a:off x="854761" y="1406870"/>
            <a:ext cx="2213148" cy="759866"/>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rot="-900000">
            <a:off x="1120518" y="2227895"/>
            <a:ext cx="2578608" cy="3938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rot="-900000">
            <a:off x="3535710" y="687505"/>
            <a:ext cx="2214753" cy="753043"/>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rot="-900000">
            <a:off x="3808498" y="1495882"/>
            <a:ext cx="2578608" cy="39559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rot="-900000">
            <a:off x="7754112" y="5888738"/>
            <a:ext cx="1243584" cy="365125"/>
          </a:xfrm>
        </p:spPr>
        <p:txBody>
          <a:bodyPr/>
          <a:lstStyle>
            <a:lvl1pPr algn="l">
              <a:defRPr/>
            </a:lvl1pPr>
          </a:lstStyle>
          <a:p>
            <a:pPr>
              <a:buClr>
                <a:srgbClr val="0000FF"/>
              </a:buClr>
            </a:pPr>
            <a:fld id="{47C9B81F-C347-4BEF-BFDF-29C42F48304A}" type="datetimeFigureOut">
              <a:rPr lang="en-US" smtClean="0">
                <a:solidFill>
                  <a:prstClr val="white">
                    <a:tint val="75000"/>
                  </a:prstClr>
                </a:solidFill>
              </a:rPr>
              <a:pPr>
                <a:buClr>
                  <a:srgbClr val="0000FF"/>
                </a:buClr>
              </a:pPr>
              <a:t>10/31/2016</a:t>
            </a:fld>
            <a:endParaRPr lang="en-US">
              <a:solidFill>
                <a:prstClr val="white">
                  <a:tint val="75000"/>
                </a:prstClr>
              </a:solidFill>
            </a:endParaRPr>
          </a:p>
        </p:txBody>
      </p:sp>
      <p:sp>
        <p:nvSpPr>
          <p:cNvPr id="8" name="Footer Placeholder 7"/>
          <p:cNvSpPr>
            <a:spLocks noGrp="1"/>
          </p:cNvSpPr>
          <p:nvPr>
            <p:ph type="ftr" sz="quarter" idx="11"/>
          </p:nvPr>
        </p:nvSpPr>
        <p:spPr>
          <a:xfrm rot="-900000">
            <a:off x="4050792" y="5495546"/>
            <a:ext cx="3124200" cy="365125"/>
          </a:xfrm>
        </p:spPr>
        <p:txBody>
          <a:bodyPr/>
          <a:lstStyle>
            <a:lvl1pPr algn="r">
              <a:defRPr/>
            </a:lvl1pPr>
          </a:lstStyle>
          <a:p>
            <a:pPr>
              <a:buClr>
                <a:srgbClr val="0000FF"/>
              </a:buClr>
            </a:pPr>
            <a:endParaRPr lang="en-US" dirty="0">
              <a:solidFill>
                <a:prstClr val="white">
                  <a:tint val="75000"/>
                </a:prstClr>
              </a:solidFill>
            </a:endParaRPr>
          </a:p>
        </p:txBody>
      </p:sp>
      <p:sp>
        <p:nvSpPr>
          <p:cNvPr id="9" name="Slide Number Placeholder 8"/>
          <p:cNvSpPr>
            <a:spLocks noGrp="1"/>
          </p:cNvSpPr>
          <p:nvPr>
            <p:ph type="sldNum" sz="quarter" idx="12"/>
          </p:nvPr>
        </p:nvSpPr>
        <p:spPr>
          <a:xfrm rot="-900000">
            <a:off x="7690104" y="5641850"/>
            <a:ext cx="1243584" cy="365125"/>
          </a:xfrm>
        </p:spPr>
        <p:txBody>
          <a:bodyPr/>
          <a:lstStyle>
            <a:lvl1pPr algn="l">
              <a:defRPr/>
            </a:lvl1pPr>
          </a:lstStyle>
          <a:p>
            <a:pPr>
              <a:buClr>
                <a:srgbClr val="0000FF"/>
              </a:buClr>
            </a:pPr>
            <a:fld id="{042AED99-7FB4-404E-8A97-64753DCE42EC}" type="slidenum">
              <a:rPr lang="en-US" smtClean="0">
                <a:solidFill>
                  <a:prstClr val="white">
                    <a:tint val="75000"/>
                  </a:prstClr>
                </a:solidFill>
              </a:rPr>
              <a:pPr>
                <a:buClr>
                  <a:srgbClr val="0000FF"/>
                </a:buClr>
              </a:pPr>
              <a:t>‹#›</a:t>
            </a:fld>
            <a:endParaRPr lang="en-US">
              <a:solidFill>
                <a:prstClr val="white">
                  <a:tint val="75000"/>
                </a:prstClr>
              </a:solidFill>
            </a:endParaRP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1" name="Rounded Rectangle 20"/>
          <p:cNvSpPr/>
          <p:nvPr/>
        </p:nvSpPr>
        <p:spPr>
          <a:xfrm rot="907748">
            <a:off x="-865439" y="850599"/>
            <a:ext cx="3615441" cy="6151724"/>
          </a:xfrm>
          <a:custGeom>
            <a:avLst/>
            <a:gdLst/>
            <a:ahLst/>
            <a:cxnLst/>
            <a:rect l="l" t="t" r="r" b="b"/>
            <a:pathLst>
              <a:path w="3615441" h="6151724">
                <a:moveTo>
                  <a:pt x="0" y="0"/>
                </a:moveTo>
                <a:lnTo>
                  <a:pt x="3533351" y="0"/>
                </a:lnTo>
                <a:cubicBezTo>
                  <a:pt x="3578688" y="0"/>
                  <a:pt x="3615441" y="36753"/>
                  <a:pt x="3615441" y="82090"/>
                </a:cubicBezTo>
                <a:lnTo>
                  <a:pt x="3615441" y="5623909"/>
                </a:lnTo>
                <a:lnTo>
                  <a:pt x="1663219" y="6151724"/>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20000"/>
              </a:spcBef>
              <a:buClr>
                <a:srgbClr val="0000FF"/>
              </a:buClr>
              <a:buSzPct val="75000"/>
              <a:buFont typeface="Monotype Sorts" pitchFamily="2" charset="2"/>
              <a:buChar char="u"/>
            </a:pPr>
            <a:endParaRPr lang="en-US" sz="3200">
              <a:solidFill>
                <a:prstClr val="white"/>
              </a:solidFill>
            </a:endParaRPr>
          </a:p>
        </p:txBody>
      </p:sp>
      <p:sp>
        <p:nvSpPr>
          <p:cNvPr id="22" name="Rounded Rectangle 21"/>
          <p:cNvSpPr/>
          <p:nvPr/>
        </p:nvSpPr>
        <p:spPr>
          <a:xfrm rot="907748">
            <a:off x="17749" y="-511509"/>
            <a:ext cx="3735394" cy="1387781"/>
          </a:xfrm>
          <a:custGeom>
            <a:avLst/>
            <a:gdLst/>
            <a:ahLst/>
            <a:cxnLst/>
            <a:rect l="l" t="t" r="r" b="b"/>
            <a:pathLst>
              <a:path w="3735394" h="1387781">
                <a:moveTo>
                  <a:pt x="0" y="1009924"/>
                </a:moveTo>
                <a:lnTo>
                  <a:pt x="3735394" y="0"/>
                </a:lnTo>
                <a:lnTo>
                  <a:pt x="3735394" y="1305691"/>
                </a:lnTo>
                <a:cubicBezTo>
                  <a:pt x="3735394" y="1351028"/>
                  <a:pt x="3698641" y="1387781"/>
                  <a:pt x="3653304" y="1387781"/>
                </a:cubicBezTo>
                <a:lnTo>
                  <a:pt x="102160" y="1387781"/>
                </a:ln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20000"/>
              </a:spcBef>
              <a:buClr>
                <a:srgbClr val="0000FF"/>
              </a:buClr>
              <a:buSzPct val="75000"/>
              <a:buFont typeface="Monotype Sorts" pitchFamily="2" charset="2"/>
              <a:buChar char="u"/>
            </a:pPr>
            <a:endParaRPr lang="en-US" sz="3200">
              <a:solidFill>
                <a:prstClr val="white"/>
              </a:solidFill>
            </a:endParaRPr>
          </a:p>
        </p:txBody>
      </p:sp>
      <p:sp>
        <p:nvSpPr>
          <p:cNvPr id="23" name="Rounded Rectangle 22"/>
          <p:cNvSpPr/>
          <p:nvPr/>
        </p:nvSpPr>
        <p:spPr>
          <a:xfrm rot="907748">
            <a:off x="2146802" y="6590199"/>
            <a:ext cx="1981025" cy="535602"/>
          </a:xfrm>
          <a:custGeom>
            <a:avLst/>
            <a:gdLst/>
            <a:ahLst/>
            <a:cxnLst/>
            <a:rect l="l" t="t" r="r" b="b"/>
            <a:pathLst>
              <a:path w="1981025" h="535602">
                <a:moveTo>
                  <a:pt x="50137" y="6451"/>
                </a:moveTo>
                <a:cubicBezTo>
                  <a:pt x="59958" y="2297"/>
                  <a:pt x="70756" y="0"/>
                  <a:pt x="82090" y="0"/>
                </a:cubicBezTo>
                <a:lnTo>
                  <a:pt x="1981025" y="0"/>
                </a:lnTo>
                <a:lnTo>
                  <a:pt x="0" y="535602"/>
                </a:lnTo>
                <a:lnTo>
                  <a:pt x="0" y="82090"/>
                </a:lnTo>
                <a:cubicBezTo>
                  <a:pt x="0" y="48087"/>
                  <a:pt x="20674" y="18913"/>
                  <a:pt x="50137" y="6451"/>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20000"/>
              </a:spcBef>
              <a:buClr>
                <a:srgbClr val="0000FF"/>
              </a:buClr>
              <a:buSzPct val="75000"/>
              <a:buFont typeface="Monotype Sorts" pitchFamily="2" charset="2"/>
              <a:buChar char="u"/>
            </a:pPr>
            <a:endParaRPr lang="en-US" sz="3200">
              <a:solidFill>
                <a:prstClr val="white"/>
              </a:solidFill>
            </a:endParaRPr>
          </a:p>
        </p:txBody>
      </p:sp>
      <p:sp>
        <p:nvSpPr>
          <p:cNvPr id="24" name="Rounded Rectangle 23"/>
          <p:cNvSpPr/>
          <p:nvPr/>
        </p:nvSpPr>
        <p:spPr>
          <a:xfrm rot="907748">
            <a:off x="3185142" y="-553633"/>
            <a:ext cx="6782931" cy="7826540"/>
          </a:xfrm>
          <a:custGeom>
            <a:avLst/>
            <a:gdLst/>
            <a:ahLst/>
            <a:cxnLst/>
            <a:rect l="l" t="t" r="r" b="b"/>
            <a:pathLst>
              <a:path w="6782931" h="7826540">
                <a:moveTo>
                  <a:pt x="0" y="1349945"/>
                </a:moveTo>
                <a:lnTo>
                  <a:pt x="4993024" y="0"/>
                </a:lnTo>
                <a:lnTo>
                  <a:pt x="6782931" y="6620302"/>
                </a:lnTo>
                <a:lnTo>
                  <a:pt x="2321435" y="7826540"/>
                </a:lnTo>
                <a:lnTo>
                  <a:pt x="82090" y="7826540"/>
                </a:lnTo>
                <a:cubicBezTo>
                  <a:pt x="36753" y="7826540"/>
                  <a:pt x="0" y="7789787"/>
                  <a:pt x="0" y="774445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20000"/>
              </a:spcBef>
              <a:buClr>
                <a:srgbClr val="0000FF"/>
              </a:buClr>
              <a:buSzPct val="75000"/>
              <a:buFont typeface="Monotype Sorts" pitchFamily="2" charset="2"/>
              <a:buChar char="u"/>
            </a:pPr>
            <a:endParaRPr lang="en-US" sz="3200">
              <a:solidFill>
                <a:prstClr val="white"/>
              </a:solidFill>
            </a:endParaRPr>
          </a:p>
        </p:txBody>
      </p:sp>
      <p:sp>
        <p:nvSpPr>
          <p:cNvPr id="2" name="Title 1"/>
          <p:cNvSpPr>
            <a:spLocks noGrp="1"/>
          </p:cNvSpPr>
          <p:nvPr>
            <p:ph type="title"/>
          </p:nvPr>
        </p:nvSpPr>
        <p:spPr>
          <a:xfrm rot="-4500000">
            <a:off x="-630936" y="2926081"/>
            <a:ext cx="5065776" cy="1691640"/>
          </a:xfrm>
        </p:spPr>
        <p:txBody>
          <a:bodyPr/>
          <a:lstStyle/>
          <a:p>
            <a:r>
              <a:rPr lang="en-US"/>
              <a:t>Click to edit Master title style</a:t>
            </a:r>
          </a:p>
        </p:txBody>
      </p:sp>
      <p:sp>
        <p:nvSpPr>
          <p:cNvPr id="3" name="Date Placeholder 2"/>
          <p:cNvSpPr>
            <a:spLocks noGrp="1"/>
          </p:cNvSpPr>
          <p:nvPr>
            <p:ph type="dt" sz="half" idx="10"/>
          </p:nvPr>
        </p:nvSpPr>
        <p:spPr>
          <a:xfrm rot="900000">
            <a:off x="1691640" y="612650"/>
            <a:ext cx="1792224" cy="365125"/>
          </a:xfrm>
        </p:spPr>
        <p:txBody>
          <a:bodyPr/>
          <a:lstStyle/>
          <a:p>
            <a:pPr>
              <a:buClr>
                <a:srgbClr val="0000FF"/>
              </a:buClr>
            </a:pPr>
            <a:fld id="{47C9B81F-C347-4BEF-BFDF-29C42F48304A}" type="datetimeFigureOut">
              <a:rPr lang="en-US" smtClean="0">
                <a:solidFill>
                  <a:prstClr val="white">
                    <a:tint val="75000"/>
                  </a:prstClr>
                </a:solidFill>
              </a:rPr>
              <a:pPr>
                <a:buClr>
                  <a:srgbClr val="0000FF"/>
                </a:buClr>
              </a:pPr>
              <a:t>10/31/2016</a:t>
            </a:fld>
            <a:endParaRPr lang="en-US">
              <a:solidFill>
                <a:prstClr val="white">
                  <a:tint val="75000"/>
                </a:prstClr>
              </a:solidFill>
            </a:endParaRPr>
          </a:p>
        </p:txBody>
      </p:sp>
      <p:sp>
        <p:nvSpPr>
          <p:cNvPr id="4" name="Footer Placeholder 3"/>
          <p:cNvSpPr>
            <a:spLocks noGrp="1"/>
          </p:cNvSpPr>
          <p:nvPr>
            <p:ph type="ftr" sz="quarter" idx="11"/>
          </p:nvPr>
        </p:nvSpPr>
        <p:spPr>
          <a:xfrm rot="900000">
            <a:off x="2493722" y="6101035"/>
            <a:ext cx="3052113" cy="365125"/>
          </a:xfrm>
        </p:spPr>
        <p:txBody>
          <a:bodyPr/>
          <a:lstStyle/>
          <a:p>
            <a:pPr>
              <a:buClr>
                <a:srgbClr val="0000FF"/>
              </a:buClr>
            </a:pPr>
            <a:endParaRPr lang="en-US">
              <a:solidFill>
                <a:prstClr val="white">
                  <a:tint val="75000"/>
                </a:prstClr>
              </a:solidFill>
            </a:endParaRPr>
          </a:p>
        </p:txBody>
      </p:sp>
      <p:sp>
        <p:nvSpPr>
          <p:cNvPr id="5" name="Slide Number Placeholder 4"/>
          <p:cNvSpPr>
            <a:spLocks noGrp="1"/>
          </p:cNvSpPr>
          <p:nvPr>
            <p:ph type="sldNum" sz="quarter" idx="12"/>
          </p:nvPr>
        </p:nvSpPr>
        <p:spPr>
          <a:xfrm rot="900000">
            <a:off x="1261872" y="301754"/>
            <a:ext cx="2286000" cy="365125"/>
          </a:xfrm>
        </p:spPr>
        <p:txBody>
          <a:bodyPr/>
          <a:lstStyle/>
          <a:p>
            <a:pPr>
              <a:buClr>
                <a:srgbClr val="0000FF"/>
              </a:buClr>
            </a:pPr>
            <a:fld id="{042AED99-7FB4-404E-8A97-64753DCE42EC}" type="slidenum">
              <a:rPr lang="en-US" smtClean="0">
                <a:solidFill>
                  <a:prstClr val="white">
                    <a:tint val="75000"/>
                  </a:prstClr>
                </a:solidFill>
              </a:rPr>
              <a:pPr>
                <a:buClr>
                  <a:srgbClr val="0000FF"/>
                </a:buClr>
              </a:pPr>
              <a:t>‹#›</a:t>
            </a:fld>
            <a:endParaRPr lang="en-US">
              <a:solidFill>
                <a:prstClr val="white">
                  <a:tint val="75000"/>
                </a:prstClr>
              </a:solidFill>
            </a:endParaRPr>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ounded Rectangle 11"/>
          <p:cNvSpPr/>
          <p:nvPr/>
        </p:nvSpPr>
        <p:spPr>
          <a:xfrm rot="900000">
            <a:off x="-372247" y="-1218153"/>
            <a:ext cx="8577953" cy="6344114"/>
          </a:xfrm>
          <a:custGeom>
            <a:avLst/>
            <a:gdLst/>
            <a:ahLst/>
            <a:cxnLst/>
            <a:rect l="l" t="t" r="r" b="b"/>
            <a:pathLst>
              <a:path w="8577953" h="6344114">
                <a:moveTo>
                  <a:pt x="0" y="2298455"/>
                </a:moveTo>
                <a:lnTo>
                  <a:pt x="8577953" y="0"/>
                </a:lnTo>
                <a:lnTo>
                  <a:pt x="8577953" y="6262024"/>
                </a:lnTo>
                <a:cubicBezTo>
                  <a:pt x="8577953" y="6307361"/>
                  <a:pt x="8541200" y="6344113"/>
                  <a:pt x="8495863" y="6344113"/>
                </a:cubicBezTo>
                <a:lnTo>
                  <a:pt x="1084031" y="6344114"/>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20000"/>
              </a:spcBef>
              <a:buClr>
                <a:srgbClr val="0000FF"/>
              </a:buClr>
              <a:buSzPct val="75000"/>
              <a:buFont typeface="Monotype Sorts" pitchFamily="2" charset="2"/>
              <a:buChar char="u"/>
            </a:pPr>
            <a:endParaRPr lang="en-US" sz="3200">
              <a:solidFill>
                <a:prstClr val="white"/>
              </a:solidFill>
            </a:endParaRPr>
          </a:p>
        </p:txBody>
      </p:sp>
      <p:sp>
        <p:nvSpPr>
          <p:cNvPr id="13" name="Rounded Rectangle 12"/>
          <p:cNvSpPr/>
          <p:nvPr/>
        </p:nvSpPr>
        <p:spPr>
          <a:xfrm rot="900000">
            <a:off x="-449071" y="5207891"/>
            <a:ext cx="7470000" cy="2486713"/>
          </a:xfrm>
          <a:custGeom>
            <a:avLst/>
            <a:gdLst/>
            <a:ahLst/>
            <a:cxnLst/>
            <a:rect l="l" t="t" r="r" b="b"/>
            <a:pathLst>
              <a:path w="7470000" h="2486713">
                <a:moveTo>
                  <a:pt x="0" y="0"/>
                </a:moveTo>
                <a:lnTo>
                  <a:pt x="7387910" y="0"/>
                </a:lnTo>
                <a:cubicBezTo>
                  <a:pt x="7433247" y="0"/>
                  <a:pt x="7470000" y="36753"/>
                  <a:pt x="7470000" y="82090"/>
                </a:cubicBezTo>
                <a:lnTo>
                  <a:pt x="7470000" y="663670"/>
                </a:lnTo>
                <a:lnTo>
                  <a:pt x="666313" y="2486713"/>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20000"/>
              </a:spcBef>
              <a:buClr>
                <a:srgbClr val="0000FF"/>
              </a:buClr>
              <a:buSzPct val="75000"/>
              <a:buFont typeface="Monotype Sorts" pitchFamily="2" charset="2"/>
              <a:buChar char="u"/>
            </a:pPr>
            <a:endParaRPr lang="en-US" sz="3200">
              <a:solidFill>
                <a:prstClr val="white"/>
              </a:solidFill>
            </a:endParaRPr>
          </a:p>
        </p:txBody>
      </p:sp>
      <p:sp>
        <p:nvSpPr>
          <p:cNvPr id="14" name="Rounded Rectangle 13"/>
          <p:cNvSpPr/>
          <p:nvPr/>
        </p:nvSpPr>
        <p:spPr>
          <a:xfrm rot="900000">
            <a:off x="7192310" y="6483326"/>
            <a:ext cx="1932834" cy="635630"/>
          </a:xfrm>
          <a:custGeom>
            <a:avLst/>
            <a:gdLst/>
            <a:ahLst/>
            <a:cxnLst/>
            <a:rect l="l" t="t" r="r" b="b"/>
            <a:pathLst>
              <a:path w="1932834" h="635630">
                <a:moveTo>
                  <a:pt x="50137" y="6451"/>
                </a:moveTo>
                <a:cubicBezTo>
                  <a:pt x="59958" y="2297"/>
                  <a:pt x="70756" y="0"/>
                  <a:pt x="82090" y="0"/>
                </a:cubicBezTo>
                <a:lnTo>
                  <a:pt x="1901288" y="0"/>
                </a:lnTo>
                <a:lnTo>
                  <a:pt x="1932834" y="117729"/>
                </a:lnTo>
                <a:lnTo>
                  <a:pt x="0" y="635630"/>
                </a:lnTo>
                <a:lnTo>
                  <a:pt x="0" y="82090"/>
                </a:lnTo>
                <a:cubicBezTo>
                  <a:pt x="0" y="48087"/>
                  <a:pt x="20673" y="18913"/>
                  <a:pt x="50137" y="6451"/>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20000"/>
              </a:spcBef>
              <a:buClr>
                <a:srgbClr val="0000FF"/>
              </a:buClr>
              <a:buSzPct val="75000"/>
              <a:buFont typeface="Monotype Sorts" pitchFamily="2" charset="2"/>
              <a:buChar char="u"/>
            </a:pPr>
            <a:endParaRPr lang="en-US" sz="3200" dirty="0">
              <a:solidFill>
                <a:prstClr val="white"/>
              </a:solidFill>
            </a:endParaRPr>
          </a:p>
        </p:txBody>
      </p:sp>
      <p:sp>
        <p:nvSpPr>
          <p:cNvPr id="15" name="Rounded Rectangle 14"/>
          <p:cNvSpPr/>
          <p:nvPr/>
        </p:nvSpPr>
        <p:spPr>
          <a:xfrm rot="900000">
            <a:off x="8127085" y="92393"/>
            <a:ext cx="1878991" cy="6414233"/>
          </a:xfrm>
          <a:custGeom>
            <a:avLst/>
            <a:gdLst/>
            <a:ahLst/>
            <a:cxnLst/>
            <a:rect l="l" t="t" r="r" b="b"/>
            <a:pathLst>
              <a:path w="1878991" h="6414233">
                <a:moveTo>
                  <a:pt x="0" y="42953"/>
                </a:moveTo>
                <a:lnTo>
                  <a:pt x="160303" y="0"/>
                </a:lnTo>
                <a:lnTo>
                  <a:pt x="1878991" y="6414233"/>
                </a:lnTo>
                <a:lnTo>
                  <a:pt x="82090" y="6414233"/>
                </a:lnTo>
                <a:cubicBezTo>
                  <a:pt x="36753" y="6414233"/>
                  <a:pt x="0" y="6377480"/>
                  <a:pt x="0" y="6332143"/>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20000"/>
              </a:spcBef>
              <a:buClr>
                <a:srgbClr val="0000FF"/>
              </a:buClr>
              <a:buSzPct val="75000"/>
              <a:buFont typeface="Monotype Sorts" pitchFamily="2" charset="2"/>
              <a:buChar char="u"/>
            </a:pPr>
            <a:endParaRPr lang="en-US" sz="3200">
              <a:solidFill>
                <a:prstClr val="white"/>
              </a:solidFill>
            </a:endParaRPr>
          </a:p>
        </p:txBody>
      </p:sp>
      <p:sp>
        <p:nvSpPr>
          <p:cNvPr id="2" name="Date Placeholder 1"/>
          <p:cNvSpPr>
            <a:spLocks noGrp="1"/>
          </p:cNvSpPr>
          <p:nvPr>
            <p:ph type="dt" sz="half" idx="10"/>
          </p:nvPr>
        </p:nvSpPr>
        <p:spPr>
          <a:xfrm rot="900000">
            <a:off x="7521938" y="5927118"/>
            <a:ext cx="1524000" cy="365125"/>
          </a:xfrm>
        </p:spPr>
        <p:txBody>
          <a:bodyPr/>
          <a:lstStyle>
            <a:lvl1pPr algn="l">
              <a:defRPr/>
            </a:lvl1pPr>
          </a:lstStyle>
          <a:p>
            <a:pPr>
              <a:buClr>
                <a:srgbClr val="0000FF"/>
              </a:buClr>
            </a:pPr>
            <a:fld id="{47C9B81F-C347-4BEF-BFDF-29C42F48304A}" type="datetimeFigureOut">
              <a:rPr lang="en-US" smtClean="0">
                <a:solidFill>
                  <a:prstClr val="white">
                    <a:tint val="75000"/>
                  </a:prstClr>
                </a:solidFill>
              </a:rPr>
              <a:pPr>
                <a:buClr>
                  <a:srgbClr val="0000FF"/>
                </a:buClr>
              </a:pPr>
              <a:t>10/31/2016</a:t>
            </a:fld>
            <a:endParaRPr lang="en-US">
              <a:solidFill>
                <a:prstClr val="white">
                  <a:tint val="75000"/>
                </a:prstClr>
              </a:solidFill>
            </a:endParaRPr>
          </a:p>
        </p:txBody>
      </p:sp>
      <p:sp>
        <p:nvSpPr>
          <p:cNvPr id="3" name="Footer Placeholder 2"/>
          <p:cNvSpPr>
            <a:spLocks noGrp="1"/>
          </p:cNvSpPr>
          <p:nvPr>
            <p:ph type="ftr" sz="quarter" idx="11"/>
          </p:nvPr>
        </p:nvSpPr>
        <p:spPr>
          <a:xfrm rot="900000">
            <a:off x="3892287" y="5987296"/>
            <a:ext cx="3124200" cy="295162"/>
          </a:xfrm>
        </p:spPr>
        <p:txBody>
          <a:bodyPr/>
          <a:lstStyle>
            <a:lvl1pPr algn="r">
              <a:defRPr/>
            </a:lvl1pPr>
          </a:lstStyle>
          <a:p>
            <a:pPr>
              <a:buClr>
                <a:srgbClr val="0000FF"/>
              </a:buClr>
            </a:pPr>
            <a:endParaRPr lang="en-US">
              <a:solidFill>
                <a:prstClr val="white">
                  <a:tint val="75000"/>
                </a:prstClr>
              </a:solidFill>
            </a:endParaRPr>
          </a:p>
        </p:txBody>
      </p:sp>
      <p:sp>
        <p:nvSpPr>
          <p:cNvPr id="4" name="Slide Number Placeholder 3"/>
          <p:cNvSpPr>
            <a:spLocks noGrp="1"/>
          </p:cNvSpPr>
          <p:nvPr>
            <p:ph type="sldNum" sz="quarter" idx="12"/>
          </p:nvPr>
        </p:nvSpPr>
        <p:spPr>
          <a:xfrm rot="900000">
            <a:off x="7599046" y="5570112"/>
            <a:ext cx="716206" cy="365125"/>
          </a:xfrm>
        </p:spPr>
        <p:txBody>
          <a:bodyPr/>
          <a:lstStyle>
            <a:lvl1pPr algn="l">
              <a:defRPr/>
            </a:lvl1pPr>
          </a:lstStyle>
          <a:p>
            <a:pPr>
              <a:buClr>
                <a:srgbClr val="0000FF"/>
              </a:buClr>
            </a:pPr>
            <a:fld id="{042AED99-7FB4-404E-8A97-64753DCE42EC}" type="slidenum">
              <a:rPr lang="en-US" smtClean="0">
                <a:solidFill>
                  <a:prstClr val="white">
                    <a:tint val="75000"/>
                  </a:prstClr>
                </a:solidFill>
              </a:rPr>
              <a:pPr>
                <a:buClr>
                  <a:srgbClr val="0000FF"/>
                </a:buClr>
              </a:pPr>
              <a:t>‹#›</a:t>
            </a:fld>
            <a:endParaRPr lang="en-US">
              <a:solidFill>
                <a:prstClr val="white">
                  <a:tint val="75000"/>
                </a:prstClr>
              </a:solidFill>
            </a:endParaRPr>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3" name="Rounded Rectangle 12"/>
          <p:cNvSpPr/>
          <p:nvPr/>
        </p:nvSpPr>
        <p:spPr>
          <a:xfrm rot="20707748">
            <a:off x="-897260" y="-624538"/>
            <a:ext cx="7286946" cy="6041338"/>
          </a:xfrm>
          <a:custGeom>
            <a:avLst/>
            <a:gdLst/>
            <a:ahLst/>
            <a:cxnLst/>
            <a:rect l="l" t="t" r="r" b="b"/>
            <a:pathLst>
              <a:path w="7286946" h="6041338">
                <a:moveTo>
                  <a:pt x="1604186" y="0"/>
                </a:moveTo>
                <a:lnTo>
                  <a:pt x="7286946" y="1508972"/>
                </a:lnTo>
                <a:lnTo>
                  <a:pt x="7286946" y="5959247"/>
                </a:lnTo>
                <a:cubicBezTo>
                  <a:pt x="7286946" y="6004584"/>
                  <a:pt x="7250193" y="6041337"/>
                  <a:pt x="7204856" y="6041337"/>
                </a:cubicBezTo>
                <a:lnTo>
                  <a:pt x="0" y="6041338"/>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20000"/>
              </a:spcBef>
              <a:buClr>
                <a:srgbClr val="0000FF"/>
              </a:buClr>
              <a:buSzPct val="75000"/>
              <a:buFont typeface="Monotype Sorts" pitchFamily="2" charset="2"/>
              <a:buChar char="u"/>
            </a:pPr>
            <a:endParaRPr lang="en-US" sz="3200">
              <a:solidFill>
                <a:prstClr val="white"/>
              </a:solidFill>
            </a:endParaRPr>
          </a:p>
        </p:txBody>
      </p:sp>
      <p:sp>
        <p:nvSpPr>
          <p:cNvPr id="14" name="Rounded Rectangle 13"/>
          <p:cNvSpPr/>
          <p:nvPr/>
        </p:nvSpPr>
        <p:spPr>
          <a:xfrm rot="20707748">
            <a:off x="64807" y="5378155"/>
            <a:ext cx="7443151" cy="2476431"/>
          </a:xfrm>
          <a:custGeom>
            <a:avLst/>
            <a:gdLst/>
            <a:ahLst/>
            <a:cxnLst/>
            <a:rect l="l" t="t" r="r" b="b"/>
            <a:pathLst>
              <a:path w="7443151" h="2476431">
                <a:moveTo>
                  <a:pt x="7393013" y="6452"/>
                </a:moveTo>
                <a:cubicBezTo>
                  <a:pt x="7422477" y="18914"/>
                  <a:pt x="7443150" y="48087"/>
                  <a:pt x="7443150" y="82090"/>
                </a:cubicBezTo>
                <a:lnTo>
                  <a:pt x="7443151" y="2476431"/>
                </a:lnTo>
                <a:lnTo>
                  <a:pt x="0" y="500014"/>
                </a:lnTo>
                <a:lnTo>
                  <a:pt x="132771" y="1"/>
                </a:lnTo>
                <a:lnTo>
                  <a:pt x="7361060" y="1"/>
                </a:lnTo>
                <a:cubicBezTo>
                  <a:pt x="7372394" y="0"/>
                  <a:pt x="7383192" y="2298"/>
                  <a:pt x="7393013" y="6452"/>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20000"/>
              </a:spcBef>
              <a:buClr>
                <a:srgbClr val="0000FF"/>
              </a:buClr>
              <a:buSzPct val="75000"/>
              <a:buFont typeface="Monotype Sorts" pitchFamily="2" charset="2"/>
              <a:buChar char="u"/>
            </a:pPr>
            <a:endParaRPr lang="en-US" sz="3200">
              <a:solidFill>
                <a:prstClr val="white"/>
              </a:solidFill>
            </a:endParaRPr>
          </a:p>
        </p:txBody>
      </p:sp>
      <p:sp>
        <p:nvSpPr>
          <p:cNvPr id="15" name="Rounded Rectangle 14"/>
          <p:cNvSpPr/>
          <p:nvPr/>
        </p:nvSpPr>
        <p:spPr>
          <a:xfrm rot="20707748">
            <a:off x="7660995" y="5459931"/>
            <a:ext cx="1709023" cy="1538302"/>
          </a:xfrm>
          <a:custGeom>
            <a:avLst/>
            <a:gdLst/>
            <a:ahLst/>
            <a:cxnLst/>
            <a:rect l="l" t="t" r="r" b="b"/>
            <a:pathLst>
              <a:path w="1709023" h="1538302">
                <a:moveTo>
                  <a:pt x="1709023" y="0"/>
                </a:moveTo>
                <a:lnTo>
                  <a:pt x="1300550" y="1538302"/>
                </a:lnTo>
                <a:lnTo>
                  <a:pt x="0" y="1192960"/>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20000"/>
              </a:spcBef>
              <a:buClr>
                <a:srgbClr val="0000FF"/>
              </a:buClr>
              <a:buSzPct val="75000"/>
              <a:buFont typeface="Monotype Sorts" pitchFamily="2" charset="2"/>
              <a:buChar char="u"/>
            </a:pPr>
            <a:endParaRPr lang="en-US" sz="3200">
              <a:solidFill>
                <a:prstClr val="white"/>
              </a:solidFill>
            </a:endParaRPr>
          </a:p>
        </p:txBody>
      </p:sp>
      <p:sp>
        <p:nvSpPr>
          <p:cNvPr id="16" name="Rounded Rectangle 15"/>
          <p:cNvSpPr/>
          <p:nvPr/>
        </p:nvSpPr>
        <p:spPr>
          <a:xfrm rot="20707748">
            <a:off x="6673111" y="-489835"/>
            <a:ext cx="3059119" cy="5809409"/>
          </a:xfrm>
          <a:custGeom>
            <a:avLst/>
            <a:gdLst/>
            <a:ahLst/>
            <a:cxnLst/>
            <a:rect l="l" t="t" r="r" b="b"/>
            <a:pathLst>
              <a:path w="3059119" h="5809409">
                <a:moveTo>
                  <a:pt x="0" y="0"/>
                </a:moveTo>
                <a:lnTo>
                  <a:pt x="3059119" y="812303"/>
                </a:lnTo>
                <a:lnTo>
                  <a:pt x="1732212" y="5809409"/>
                </a:lnTo>
                <a:lnTo>
                  <a:pt x="82090" y="5809409"/>
                </a:lnTo>
                <a:cubicBezTo>
                  <a:pt x="36753" y="5809409"/>
                  <a:pt x="0" y="5772656"/>
                  <a:pt x="0" y="5727319"/>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20000"/>
              </a:spcBef>
              <a:buClr>
                <a:srgbClr val="0000FF"/>
              </a:buClr>
              <a:buSzPct val="75000"/>
              <a:buFont typeface="Monotype Sorts" pitchFamily="2" charset="2"/>
              <a:buChar char="u"/>
            </a:pPr>
            <a:endParaRPr lang="en-US" sz="3200">
              <a:solidFill>
                <a:prstClr val="white"/>
              </a:solidFill>
            </a:endParaRPr>
          </a:p>
        </p:txBody>
      </p:sp>
      <p:sp>
        <p:nvSpPr>
          <p:cNvPr id="2" name="Title 1"/>
          <p:cNvSpPr>
            <a:spLocks noGrp="1"/>
          </p:cNvSpPr>
          <p:nvPr>
            <p:ph type="title"/>
          </p:nvPr>
        </p:nvSpPr>
        <p:spPr>
          <a:xfrm rot="4500000">
            <a:off x="5175504" y="2231137"/>
            <a:ext cx="4818888" cy="1435608"/>
          </a:xfrm>
        </p:spPr>
        <p:txBody>
          <a:bodyPr anchor="b"/>
          <a:lstStyle>
            <a:lvl1pPr algn="r">
              <a:defRPr sz="4400" b="0"/>
            </a:lvl1pPr>
          </a:lstStyle>
          <a:p>
            <a:r>
              <a:rPr lang="en-US"/>
              <a:t>Click to edit Master title style</a:t>
            </a:r>
            <a:endParaRPr lang="en-US" dirty="0"/>
          </a:p>
        </p:txBody>
      </p:sp>
      <p:sp>
        <p:nvSpPr>
          <p:cNvPr id="3" name="Content Placeholder 2"/>
          <p:cNvSpPr>
            <a:spLocks noGrp="1"/>
          </p:cNvSpPr>
          <p:nvPr>
            <p:ph idx="1"/>
          </p:nvPr>
        </p:nvSpPr>
        <p:spPr>
          <a:xfrm rot="-900000">
            <a:off x="844848" y="997933"/>
            <a:ext cx="5343100" cy="3888220"/>
          </a:xfrm>
        </p:spPr>
        <p:txBody>
          <a:bodyPr anchor="b"/>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900000">
            <a:off x="3216573" y="5144591"/>
            <a:ext cx="3930375" cy="988131"/>
          </a:xfrm>
        </p:spPr>
        <p:txBody>
          <a:bodyPr>
            <a:normAutofit/>
          </a:bodyPr>
          <a:lstStyle>
            <a:lvl1pPr marL="0" indent="0" algn="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900000">
            <a:off x="7754112" y="5888738"/>
            <a:ext cx="1243584" cy="365125"/>
          </a:xfrm>
        </p:spPr>
        <p:txBody>
          <a:bodyPr/>
          <a:lstStyle>
            <a:lvl1pPr algn="l">
              <a:defRPr/>
            </a:lvl1pPr>
          </a:lstStyle>
          <a:p>
            <a:pPr>
              <a:buClr>
                <a:srgbClr val="0000FF"/>
              </a:buClr>
            </a:pPr>
            <a:fld id="{47C9B81F-C347-4BEF-BFDF-29C42F48304A}" type="datetimeFigureOut">
              <a:rPr lang="en-US" smtClean="0">
                <a:solidFill>
                  <a:prstClr val="white">
                    <a:tint val="75000"/>
                  </a:prstClr>
                </a:solidFill>
              </a:rPr>
              <a:pPr>
                <a:buClr>
                  <a:srgbClr val="0000FF"/>
                </a:buClr>
              </a:pPr>
              <a:t>10/31/2016</a:t>
            </a:fld>
            <a:endParaRPr lang="en-US">
              <a:solidFill>
                <a:prstClr val="white">
                  <a:tint val="75000"/>
                </a:prstClr>
              </a:solidFill>
            </a:endParaRPr>
          </a:p>
        </p:txBody>
      </p:sp>
      <p:sp>
        <p:nvSpPr>
          <p:cNvPr id="6" name="Footer Placeholder 5"/>
          <p:cNvSpPr>
            <a:spLocks noGrp="1"/>
          </p:cNvSpPr>
          <p:nvPr>
            <p:ph type="ftr" sz="quarter" idx="11"/>
          </p:nvPr>
        </p:nvSpPr>
        <p:spPr>
          <a:xfrm rot="-900000">
            <a:off x="4263966" y="6099106"/>
            <a:ext cx="3063047" cy="365125"/>
          </a:xfrm>
        </p:spPr>
        <p:txBody>
          <a:bodyPr/>
          <a:lstStyle>
            <a:lvl1pPr algn="r">
              <a:defRPr/>
            </a:lvl1pPr>
          </a:lstStyle>
          <a:p>
            <a:pPr>
              <a:buClr>
                <a:srgbClr val="0000FF"/>
              </a:buClr>
            </a:pPr>
            <a:endParaRPr lang="en-US">
              <a:solidFill>
                <a:prstClr val="white">
                  <a:tint val="75000"/>
                </a:prstClr>
              </a:solidFill>
            </a:endParaRPr>
          </a:p>
        </p:txBody>
      </p:sp>
      <p:sp>
        <p:nvSpPr>
          <p:cNvPr id="7" name="Slide Number Placeholder 6"/>
          <p:cNvSpPr>
            <a:spLocks noGrp="1"/>
          </p:cNvSpPr>
          <p:nvPr>
            <p:ph type="sldNum" sz="quarter" idx="12"/>
          </p:nvPr>
        </p:nvSpPr>
        <p:spPr>
          <a:xfrm rot="-900000">
            <a:off x="7690104" y="5641850"/>
            <a:ext cx="1243584" cy="365125"/>
          </a:xfrm>
        </p:spPr>
        <p:txBody>
          <a:bodyPr/>
          <a:lstStyle>
            <a:lvl1pPr algn="l">
              <a:defRPr/>
            </a:lvl1pPr>
          </a:lstStyle>
          <a:p>
            <a:pPr>
              <a:buClr>
                <a:srgbClr val="0000FF"/>
              </a:buClr>
            </a:pPr>
            <a:fld id="{042AED99-7FB4-404E-8A97-64753DCE42EC}" type="slidenum">
              <a:rPr lang="en-US" smtClean="0">
                <a:solidFill>
                  <a:prstClr val="white">
                    <a:tint val="75000"/>
                  </a:prstClr>
                </a:solidFill>
              </a:rPr>
              <a:pPr>
                <a:buClr>
                  <a:srgbClr val="0000FF"/>
                </a:buClr>
              </a:pPr>
              <a:t>‹#›</a:t>
            </a:fld>
            <a:endParaRPr lang="en-US">
              <a:solidFill>
                <a:prstClr val="white">
                  <a:tint val="75000"/>
                </a:prstClr>
              </a:solidFill>
            </a:endParaRPr>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rot="900000">
            <a:off x="-533701" y="-979751"/>
            <a:ext cx="6672870" cy="6821601"/>
          </a:xfrm>
          <a:custGeom>
            <a:avLst/>
            <a:gdLst/>
            <a:ahLst/>
            <a:cxnLst/>
            <a:rect l="l" t="t" r="r" b="b"/>
            <a:pathLst>
              <a:path w="6672870" h="6821601">
                <a:moveTo>
                  <a:pt x="0" y="1787990"/>
                </a:moveTo>
                <a:lnTo>
                  <a:pt x="6672870" y="0"/>
                </a:lnTo>
                <a:lnTo>
                  <a:pt x="6672870" y="6739511"/>
                </a:lnTo>
                <a:cubicBezTo>
                  <a:pt x="6672870" y="6784848"/>
                  <a:pt x="6636117" y="6821601"/>
                  <a:pt x="6590780" y="6821601"/>
                </a:cubicBezTo>
                <a:lnTo>
                  <a:pt x="1348753" y="6821601"/>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20000"/>
              </a:spcBef>
              <a:buClr>
                <a:srgbClr val="0000FF"/>
              </a:buClr>
              <a:buSzPct val="75000"/>
              <a:buFont typeface="Monotype Sorts" pitchFamily="2" charset="2"/>
              <a:buChar char="u"/>
            </a:pPr>
            <a:endParaRPr lang="en-US" sz="3200">
              <a:solidFill>
                <a:prstClr val="white"/>
              </a:solidFill>
            </a:endParaRPr>
          </a:p>
        </p:txBody>
      </p:sp>
      <p:sp>
        <p:nvSpPr>
          <p:cNvPr id="16" name="Rounded Rectangle 15"/>
          <p:cNvSpPr/>
          <p:nvPr/>
        </p:nvSpPr>
        <p:spPr>
          <a:xfrm rot="900000">
            <a:off x="-283896" y="5969722"/>
            <a:ext cx="5300494" cy="1495954"/>
          </a:xfrm>
          <a:custGeom>
            <a:avLst/>
            <a:gdLst/>
            <a:ahLst/>
            <a:cxnLst/>
            <a:rect l="l" t="t" r="r" b="b"/>
            <a:pathLst>
              <a:path w="5300494" h="1495954">
                <a:moveTo>
                  <a:pt x="0" y="0"/>
                </a:moveTo>
                <a:lnTo>
                  <a:pt x="5218404" y="0"/>
                </a:lnTo>
                <a:cubicBezTo>
                  <a:pt x="5263741" y="0"/>
                  <a:pt x="5300494" y="36753"/>
                  <a:pt x="5300494" y="82090"/>
                </a:cubicBezTo>
                <a:lnTo>
                  <a:pt x="5300494" y="183095"/>
                </a:lnTo>
                <a:lnTo>
                  <a:pt x="400840" y="1495954"/>
                </a:ln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20000"/>
              </a:spcBef>
              <a:buClr>
                <a:srgbClr val="0000FF"/>
              </a:buClr>
              <a:buSzPct val="75000"/>
              <a:buFont typeface="Monotype Sorts" pitchFamily="2" charset="2"/>
              <a:buChar char="u"/>
            </a:pPr>
            <a:endParaRPr lang="en-US" sz="3200">
              <a:solidFill>
                <a:prstClr val="white"/>
              </a:solidFill>
            </a:endParaRPr>
          </a:p>
        </p:txBody>
      </p:sp>
      <p:sp>
        <p:nvSpPr>
          <p:cNvPr id="17" name="Rounded Rectangle 16"/>
          <p:cNvSpPr/>
          <p:nvPr/>
        </p:nvSpPr>
        <p:spPr>
          <a:xfrm rot="900000">
            <a:off x="6930292" y="-242630"/>
            <a:ext cx="2434235" cy="1383623"/>
          </a:xfrm>
          <a:custGeom>
            <a:avLst/>
            <a:gdLst/>
            <a:ahLst/>
            <a:cxnLst/>
            <a:rect l="l" t="t" r="r" b="b"/>
            <a:pathLst>
              <a:path w="2434235" h="1383623">
                <a:moveTo>
                  <a:pt x="0" y="552912"/>
                </a:moveTo>
                <a:lnTo>
                  <a:pt x="2063495" y="0"/>
                </a:lnTo>
                <a:lnTo>
                  <a:pt x="2434235" y="1383623"/>
                </a:lnTo>
                <a:lnTo>
                  <a:pt x="82090" y="1383622"/>
                </a:lnTo>
                <a:cubicBezTo>
                  <a:pt x="36754" y="1383622"/>
                  <a:pt x="0" y="1346869"/>
                  <a:pt x="0" y="1301533"/>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20000"/>
              </a:spcBef>
              <a:buClr>
                <a:srgbClr val="0000FF"/>
              </a:buClr>
              <a:buSzPct val="75000"/>
              <a:buFont typeface="Monotype Sorts" pitchFamily="2" charset="2"/>
              <a:buChar char="u"/>
            </a:pPr>
            <a:endParaRPr lang="en-US" sz="3200">
              <a:solidFill>
                <a:prstClr val="white"/>
              </a:solidFill>
            </a:endParaRPr>
          </a:p>
        </p:txBody>
      </p:sp>
      <p:sp>
        <p:nvSpPr>
          <p:cNvPr id="18" name="Rounded Rectangle 17"/>
          <p:cNvSpPr/>
          <p:nvPr/>
        </p:nvSpPr>
        <p:spPr>
          <a:xfrm rot="900000">
            <a:off x="5899783" y="1282101"/>
            <a:ext cx="3842742" cy="6178450"/>
          </a:xfrm>
          <a:custGeom>
            <a:avLst/>
            <a:gdLst/>
            <a:ahLst/>
            <a:cxnLst/>
            <a:rect l="l" t="t" r="r" b="b"/>
            <a:pathLst>
              <a:path w="3842742" h="6178450">
                <a:moveTo>
                  <a:pt x="50137" y="6451"/>
                </a:moveTo>
                <a:cubicBezTo>
                  <a:pt x="59958" y="2297"/>
                  <a:pt x="70756" y="0"/>
                  <a:pt x="82090" y="0"/>
                </a:cubicBezTo>
                <a:lnTo>
                  <a:pt x="2463128" y="0"/>
                </a:lnTo>
                <a:lnTo>
                  <a:pt x="3842742" y="5148790"/>
                </a:lnTo>
                <a:lnTo>
                  <a:pt x="0" y="6178450"/>
                </a:lnTo>
                <a:lnTo>
                  <a:pt x="0" y="82090"/>
                </a:lnTo>
                <a:cubicBezTo>
                  <a:pt x="0" y="48087"/>
                  <a:pt x="20674" y="18913"/>
                  <a:pt x="50137"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20000"/>
              </a:spcBef>
              <a:buClr>
                <a:srgbClr val="0000FF"/>
              </a:buClr>
              <a:buSzPct val="75000"/>
              <a:buFont typeface="Monotype Sorts" pitchFamily="2" charset="2"/>
              <a:buChar char="u"/>
            </a:pPr>
            <a:endParaRPr lang="en-US" sz="3200">
              <a:solidFill>
                <a:prstClr val="white"/>
              </a:solidFill>
            </a:endParaRPr>
          </a:p>
        </p:txBody>
      </p:sp>
      <p:sp>
        <p:nvSpPr>
          <p:cNvPr id="2" name="Title 1"/>
          <p:cNvSpPr>
            <a:spLocks noGrp="1"/>
          </p:cNvSpPr>
          <p:nvPr>
            <p:ph type="title"/>
          </p:nvPr>
        </p:nvSpPr>
        <p:spPr>
          <a:xfrm rot="-4500000">
            <a:off x="4578274" y="2744935"/>
            <a:ext cx="5036383" cy="1997131"/>
          </a:xfrm>
        </p:spPr>
        <p:txBody>
          <a:bodyPr anchor="t">
            <a:normAutofit/>
          </a:bodyPr>
          <a:lstStyle>
            <a:lvl1pPr algn="r">
              <a:defRPr sz="4400" b="0"/>
            </a:lvl1pPr>
          </a:lstStyle>
          <a:p>
            <a:r>
              <a:rPr lang="en-US"/>
              <a:t>Click to edit Master title style</a:t>
            </a:r>
          </a:p>
        </p:txBody>
      </p:sp>
      <p:sp>
        <p:nvSpPr>
          <p:cNvPr id="3" name="Picture Placeholder 2"/>
          <p:cNvSpPr>
            <a:spLocks noGrp="1"/>
          </p:cNvSpPr>
          <p:nvPr>
            <p:ph type="pic" idx="1"/>
          </p:nvPr>
        </p:nvSpPr>
        <p:spPr>
          <a:xfrm rot="900000">
            <a:off x="1507529" y="615731"/>
            <a:ext cx="4323504" cy="3294418"/>
          </a:xfrm>
          <a:prstGeom prst="roundRect">
            <a:avLst>
              <a:gd name="adj" fmla="val 4992"/>
            </a:avLst>
          </a:prstGeom>
          <a:ln w="19050">
            <a:solidFill>
              <a:schemeClr val="tx1"/>
            </a:solidFill>
          </a:ln>
          <a:effectLst>
            <a:innerShdw blurRad="101600" dir="13500000">
              <a:prstClr val="black">
                <a:alpha val="70000"/>
              </a:prstClr>
            </a:inn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rot="900000">
            <a:off x="822790" y="4161126"/>
            <a:ext cx="4310915" cy="1203540"/>
          </a:xfrm>
        </p:spPr>
        <p:txBody>
          <a:bodyPr anchor="t">
            <a:normAutofit/>
          </a:bodyPr>
          <a:lstStyle>
            <a:lvl1pPr marL="0" indent="0" algn="ctr">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900000">
            <a:off x="6992395" y="571257"/>
            <a:ext cx="1524000" cy="365125"/>
          </a:xfrm>
        </p:spPr>
        <p:txBody>
          <a:bodyPr/>
          <a:lstStyle>
            <a:lvl1pPr algn="l">
              <a:defRPr/>
            </a:lvl1pPr>
          </a:lstStyle>
          <a:p>
            <a:pPr>
              <a:buClr>
                <a:srgbClr val="0000FF"/>
              </a:buClr>
            </a:pPr>
            <a:fld id="{47C9B81F-C347-4BEF-BFDF-29C42F48304A}" type="datetimeFigureOut">
              <a:rPr lang="en-US" smtClean="0">
                <a:solidFill>
                  <a:prstClr val="white">
                    <a:tint val="75000"/>
                  </a:prstClr>
                </a:solidFill>
              </a:rPr>
              <a:pPr>
                <a:buClr>
                  <a:srgbClr val="0000FF"/>
                </a:buClr>
              </a:pPr>
              <a:t>10/31/2016</a:t>
            </a:fld>
            <a:endParaRPr lang="en-US">
              <a:solidFill>
                <a:prstClr val="white">
                  <a:tint val="75000"/>
                </a:prstClr>
              </a:solidFill>
            </a:endParaRPr>
          </a:p>
        </p:txBody>
      </p:sp>
      <p:sp>
        <p:nvSpPr>
          <p:cNvPr id="6" name="Footer Placeholder 5"/>
          <p:cNvSpPr>
            <a:spLocks noGrp="1"/>
          </p:cNvSpPr>
          <p:nvPr>
            <p:ph type="ftr" sz="quarter" idx="11"/>
          </p:nvPr>
        </p:nvSpPr>
        <p:spPr>
          <a:xfrm rot="900000">
            <a:off x="647293" y="5162533"/>
            <a:ext cx="2977453" cy="365125"/>
          </a:xfrm>
        </p:spPr>
        <p:txBody>
          <a:bodyPr/>
          <a:lstStyle>
            <a:lvl1pPr algn="l">
              <a:defRPr/>
            </a:lvl1pPr>
          </a:lstStyle>
          <a:p>
            <a:pPr>
              <a:buClr>
                <a:srgbClr val="0000FF"/>
              </a:buClr>
            </a:pPr>
            <a:endParaRPr lang="en-US">
              <a:solidFill>
                <a:prstClr val="white">
                  <a:tint val="75000"/>
                </a:prstClr>
              </a:solidFill>
            </a:endParaRPr>
          </a:p>
        </p:txBody>
      </p:sp>
      <p:sp>
        <p:nvSpPr>
          <p:cNvPr id="7" name="Slide Number Placeholder 6"/>
          <p:cNvSpPr>
            <a:spLocks noGrp="1"/>
          </p:cNvSpPr>
          <p:nvPr>
            <p:ph type="sldNum" sz="quarter" idx="12"/>
          </p:nvPr>
        </p:nvSpPr>
        <p:spPr>
          <a:xfrm rot="900000">
            <a:off x="7046471" y="391056"/>
            <a:ext cx="1963187" cy="365125"/>
          </a:xfrm>
        </p:spPr>
        <p:txBody>
          <a:bodyPr/>
          <a:lstStyle>
            <a:lvl1pPr algn="l">
              <a:defRPr/>
            </a:lvl1pPr>
          </a:lstStyle>
          <a:p>
            <a:pPr>
              <a:buClr>
                <a:srgbClr val="0000FF"/>
              </a:buClr>
            </a:pPr>
            <a:fld id="{042AED99-7FB4-404E-8A97-64753DCE42EC}" type="slidenum">
              <a:rPr lang="en-US" smtClean="0">
                <a:solidFill>
                  <a:prstClr val="white">
                    <a:tint val="75000"/>
                  </a:prstClr>
                </a:solidFill>
              </a:rPr>
              <a:pPr>
                <a:buClr>
                  <a:srgbClr val="0000FF"/>
                </a:buClr>
              </a:pPr>
              <a:t>‹#›</a:t>
            </a:fld>
            <a:endParaRPr lang="en-US">
              <a:solidFill>
                <a:prstClr val="white">
                  <a:tint val="75000"/>
                </a:prstClr>
              </a:solidFill>
            </a:endParaRPr>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2" name="Rounded Rectangle 11"/>
          <p:cNvSpPr/>
          <p:nvPr/>
        </p:nvSpPr>
        <p:spPr>
          <a:xfrm rot="20707748">
            <a:off x="-895918" y="-766298"/>
            <a:ext cx="8332816" cy="5894380"/>
          </a:xfrm>
          <a:custGeom>
            <a:avLst/>
            <a:gdLst/>
            <a:ahLst/>
            <a:cxnLst/>
            <a:rect l="l" t="t" r="r" b="b"/>
            <a:pathLst>
              <a:path w="8332816" h="5894380">
                <a:moveTo>
                  <a:pt x="1565164" y="0"/>
                </a:moveTo>
                <a:lnTo>
                  <a:pt x="8332816" y="1797049"/>
                </a:lnTo>
                <a:lnTo>
                  <a:pt x="8332816" y="5812290"/>
                </a:lnTo>
                <a:cubicBezTo>
                  <a:pt x="8332816" y="5857627"/>
                  <a:pt x="8296063" y="5894380"/>
                  <a:pt x="8250726" y="5894380"/>
                </a:cubicBezTo>
                <a:lnTo>
                  <a:pt x="0" y="5894380"/>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20000"/>
              </a:spcBef>
              <a:buClr>
                <a:srgbClr val="0000FF"/>
              </a:buClr>
              <a:buSzPct val="75000"/>
              <a:buFont typeface="Monotype Sorts" pitchFamily="2" charset="2"/>
              <a:buChar char="u"/>
            </a:pPr>
            <a:endParaRPr lang="en-US" sz="3200">
              <a:solidFill>
                <a:prstClr val="white"/>
              </a:solidFill>
            </a:endParaRPr>
          </a:p>
        </p:txBody>
      </p:sp>
      <p:sp>
        <p:nvSpPr>
          <p:cNvPr id="13" name="Rounded Rectangle 12"/>
          <p:cNvSpPr/>
          <p:nvPr/>
        </p:nvSpPr>
        <p:spPr>
          <a:xfrm rot="20707748">
            <a:off x="64746" y="5089618"/>
            <a:ext cx="8528044" cy="2911464"/>
          </a:xfrm>
          <a:custGeom>
            <a:avLst/>
            <a:gdLst/>
            <a:ahLst/>
            <a:cxnLst/>
            <a:rect l="l" t="t" r="r" b="b"/>
            <a:pathLst>
              <a:path w="8528044" h="2911464">
                <a:moveTo>
                  <a:pt x="8477907" y="6451"/>
                </a:moveTo>
                <a:cubicBezTo>
                  <a:pt x="8507371" y="18913"/>
                  <a:pt x="8528044" y="48087"/>
                  <a:pt x="8528044" y="82090"/>
                </a:cubicBezTo>
                <a:lnTo>
                  <a:pt x="8528044" y="2911464"/>
                </a:lnTo>
                <a:lnTo>
                  <a:pt x="0" y="646970"/>
                </a:lnTo>
                <a:lnTo>
                  <a:pt x="171794" y="0"/>
                </a:lnTo>
                <a:lnTo>
                  <a:pt x="8445954" y="0"/>
                </a:lnTo>
                <a:cubicBezTo>
                  <a:pt x="8457288" y="0"/>
                  <a:pt x="8468086" y="2297"/>
                  <a:pt x="8477907"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20000"/>
              </a:spcBef>
              <a:buClr>
                <a:srgbClr val="0000FF"/>
              </a:buClr>
              <a:buSzPct val="75000"/>
              <a:buFont typeface="Monotype Sorts" pitchFamily="2" charset="2"/>
              <a:buChar char="u"/>
            </a:pPr>
            <a:endParaRPr lang="en-US" sz="3200">
              <a:solidFill>
                <a:prstClr val="white"/>
              </a:solidFill>
            </a:endParaRPr>
          </a:p>
        </p:txBody>
      </p:sp>
      <p:sp>
        <p:nvSpPr>
          <p:cNvPr id="14" name="Rounded Rectangle 13"/>
          <p:cNvSpPr/>
          <p:nvPr/>
        </p:nvSpPr>
        <p:spPr>
          <a:xfrm rot="20707748">
            <a:off x="8533928" y="3839503"/>
            <a:ext cx="1011244" cy="2994350"/>
          </a:xfrm>
          <a:custGeom>
            <a:avLst/>
            <a:gdLst/>
            <a:ahLst/>
            <a:cxnLst/>
            <a:rect l="l" t="t" r="r" b="b"/>
            <a:pathLst>
              <a:path w="1011244" h="2994350">
                <a:moveTo>
                  <a:pt x="1011244" y="0"/>
                </a:moveTo>
                <a:lnTo>
                  <a:pt x="216140" y="2994350"/>
                </a:lnTo>
                <a:lnTo>
                  <a:pt x="0" y="2936957"/>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20000"/>
              </a:spcBef>
              <a:buClr>
                <a:srgbClr val="0000FF"/>
              </a:buClr>
              <a:buSzPct val="75000"/>
              <a:buFont typeface="Monotype Sorts" pitchFamily="2" charset="2"/>
              <a:buChar char="u"/>
            </a:pPr>
            <a:endParaRPr lang="en-US" sz="3200">
              <a:solidFill>
                <a:prstClr val="white"/>
              </a:solidFill>
            </a:endParaRPr>
          </a:p>
        </p:txBody>
      </p:sp>
      <p:sp>
        <p:nvSpPr>
          <p:cNvPr id="15" name="Rounded Rectangle 14"/>
          <p:cNvSpPr/>
          <p:nvPr/>
        </p:nvSpPr>
        <p:spPr>
          <a:xfrm rot="20707748">
            <a:off x="7588491" y="-321837"/>
            <a:ext cx="1976541" cy="4072806"/>
          </a:xfrm>
          <a:custGeom>
            <a:avLst/>
            <a:gdLst/>
            <a:ahLst/>
            <a:cxnLst/>
            <a:rect l="l" t="t" r="r" b="b"/>
            <a:pathLst>
              <a:path w="1976541" h="4072806">
                <a:moveTo>
                  <a:pt x="0" y="0"/>
                </a:moveTo>
                <a:lnTo>
                  <a:pt x="1976541" y="524841"/>
                </a:lnTo>
                <a:lnTo>
                  <a:pt x="1034432" y="4072806"/>
                </a:lnTo>
                <a:lnTo>
                  <a:pt x="82090" y="4072806"/>
                </a:lnTo>
                <a:cubicBezTo>
                  <a:pt x="36753" y="4072806"/>
                  <a:pt x="0" y="4036053"/>
                  <a:pt x="0" y="3990716"/>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20000"/>
              </a:spcBef>
              <a:buClr>
                <a:srgbClr val="0000FF"/>
              </a:buClr>
              <a:buSzPct val="75000"/>
              <a:buFont typeface="Monotype Sorts" pitchFamily="2" charset="2"/>
              <a:buChar char="u"/>
            </a:pPr>
            <a:endParaRPr lang="en-US" sz="3200">
              <a:solidFill>
                <a:prstClr val="white"/>
              </a:solidFill>
            </a:endParaRPr>
          </a:p>
        </p:txBody>
      </p:sp>
      <p:sp>
        <p:nvSpPr>
          <p:cNvPr id="2" name="Title 1"/>
          <p:cNvSpPr>
            <a:spLocks noGrp="1"/>
          </p:cNvSpPr>
          <p:nvPr>
            <p:ph type="title"/>
          </p:nvPr>
        </p:nvSpPr>
        <p:spPr>
          <a:xfrm rot="-900000">
            <a:off x="3183883" y="4760430"/>
            <a:ext cx="5004753" cy="1299542"/>
          </a:xfrm>
        </p:spPr>
        <p:txBody>
          <a:bodyPr anchor="t"/>
          <a:lstStyle/>
          <a:p>
            <a:r>
              <a:rPr lang="en-US"/>
              <a:t>Click to edit Master title style</a:t>
            </a:r>
          </a:p>
        </p:txBody>
      </p:sp>
      <p:sp>
        <p:nvSpPr>
          <p:cNvPr id="3" name="Vertical Text Placeholder 2"/>
          <p:cNvSpPr>
            <a:spLocks noGrp="1"/>
          </p:cNvSpPr>
          <p:nvPr>
            <p:ph type="body" orient="vert" idx="1"/>
          </p:nvPr>
        </p:nvSpPr>
        <p:spPr>
          <a:xfrm rot="-900000">
            <a:off x="781855" y="984583"/>
            <a:ext cx="6581279" cy="36047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rot="-900000">
            <a:off x="6996405" y="6238504"/>
            <a:ext cx="1524000" cy="365125"/>
          </a:xfrm>
        </p:spPr>
        <p:txBody>
          <a:bodyPr/>
          <a:lstStyle/>
          <a:p>
            <a:pPr>
              <a:buClr>
                <a:srgbClr val="0000FF"/>
              </a:buClr>
            </a:pPr>
            <a:fld id="{47C9B81F-C347-4BEF-BFDF-29C42F48304A}" type="datetimeFigureOut">
              <a:rPr lang="en-US" smtClean="0">
                <a:solidFill>
                  <a:prstClr val="white">
                    <a:tint val="75000"/>
                  </a:prstClr>
                </a:solidFill>
              </a:rPr>
              <a:pPr>
                <a:buClr>
                  <a:srgbClr val="0000FF"/>
                </a:buClr>
              </a:pPr>
              <a:t>10/31/2016</a:t>
            </a:fld>
            <a:endParaRPr lang="en-US">
              <a:solidFill>
                <a:prstClr val="white">
                  <a:tint val="75000"/>
                </a:prstClr>
              </a:solidFill>
            </a:endParaRPr>
          </a:p>
        </p:txBody>
      </p:sp>
      <p:sp>
        <p:nvSpPr>
          <p:cNvPr id="5" name="Footer Placeholder 4"/>
          <p:cNvSpPr>
            <a:spLocks noGrp="1"/>
          </p:cNvSpPr>
          <p:nvPr>
            <p:ph type="ftr" sz="quarter" idx="11"/>
          </p:nvPr>
        </p:nvSpPr>
        <p:spPr>
          <a:xfrm rot="-900000">
            <a:off x="5321849" y="6094796"/>
            <a:ext cx="3124200" cy="365125"/>
          </a:xfrm>
        </p:spPr>
        <p:txBody>
          <a:bodyPr/>
          <a:lstStyle>
            <a:lvl1pPr algn="r">
              <a:defRPr/>
            </a:lvl1pPr>
          </a:lstStyle>
          <a:p>
            <a:pPr>
              <a:buClr>
                <a:srgbClr val="0000FF"/>
              </a:buClr>
            </a:pPr>
            <a:endParaRPr lang="en-US">
              <a:solidFill>
                <a:prstClr val="white">
                  <a:tint val="75000"/>
                </a:prstClr>
              </a:solidFill>
            </a:endParaRPr>
          </a:p>
        </p:txBody>
      </p:sp>
      <p:sp>
        <p:nvSpPr>
          <p:cNvPr id="6" name="Slide Number Placeholder 5"/>
          <p:cNvSpPr>
            <a:spLocks noGrp="1"/>
          </p:cNvSpPr>
          <p:nvPr>
            <p:ph type="sldNum" sz="quarter" idx="12"/>
          </p:nvPr>
        </p:nvSpPr>
        <p:spPr>
          <a:xfrm rot="-900000">
            <a:off x="8182731" y="3246939"/>
            <a:ext cx="907445" cy="365125"/>
          </a:xfrm>
        </p:spPr>
        <p:txBody>
          <a:bodyPr/>
          <a:lstStyle>
            <a:lvl1pPr algn="l">
              <a:defRPr/>
            </a:lvl1pPr>
          </a:lstStyle>
          <a:p>
            <a:pPr>
              <a:buClr>
                <a:srgbClr val="0000FF"/>
              </a:buClr>
            </a:pPr>
            <a:fld id="{042AED99-7FB4-404E-8A97-64753DCE42EC}" type="slidenum">
              <a:rPr lang="en-US" smtClean="0">
                <a:solidFill>
                  <a:prstClr val="white">
                    <a:tint val="75000"/>
                  </a:prstClr>
                </a:solidFill>
              </a:rPr>
              <a:pPr>
                <a:buClr>
                  <a:srgbClr val="0000FF"/>
                </a:buClr>
              </a:pPr>
              <a:t>‹#›</a:t>
            </a:fld>
            <a:endParaRPr lang="en-US">
              <a:solidFill>
                <a:prstClr val="white">
                  <a:tint val="75000"/>
                </a:prstClr>
              </a:solidFill>
            </a:endParaRP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Rounded Rectangle 11"/>
          <p:cNvSpPr/>
          <p:nvPr/>
        </p:nvSpPr>
        <p:spPr>
          <a:xfrm rot="20707748">
            <a:off x="-882907" y="-626064"/>
            <a:ext cx="7440156" cy="7347127"/>
          </a:xfrm>
          <a:custGeom>
            <a:avLst/>
            <a:gdLst/>
            <a:ahLst/>
            <a:cxnLst/>
            <a:rect l="l" t="t" r="r" b="b"/>
            <a:pathLst>
              <a:path w="7440156" h="7347127">
                <a:moveTo>
                  <a:pt x="1760047" y="0"/>
                </a:moveTo>
                <a:lnTo>
                  <a:pt x="7440156" y="1508269"/>
                </a:lnTo>
                <a:lnTo>
                  <a:pt x="7440156" y="7265037"/>
                </a:lnTo>
                <a:cubicBezTo>
                  <a:pt x="7440156" y="7310374"/>
                  <a:pt x="7403403" y="7347127"/>
                  <a:pt x="7358066" y="7347127"/>
                </a:cubicBezTo>
                <a:lnTo>
                  <a:pt x="2707078" y="7347127"/>
                </a:lnTo>
                <a:lnTo>
                  <a:pt x="0" y="6628304"/>
                </a:ln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20000"/>
              </a:spcBef>
              <a:buClr>
                <a:srgbClr val="0000FF"/>
              </a:buClr>
              <a:buSzPct val="75000"/>
              <a:buFont typeface="Monotype Sorts" pitchFamily="2" charset="2"/>
              <a:buChar char="u"/>
            </a:pPr>
            <a:endParaRPr lang="en-US" sz="3200">
              <a:solidFill>
                <a:prstClr val="white"/>
              </a:solidFill>
            </a:endParaRPr>
          </a:p>
        </p:txBody>
      </p:sp>
      <p:sp>
        <p:nvSpPr>
          <p:cNvPr id="13" name="Rounded Rectangle 12"/>
          <p:cNvSpPr/>
          <p:nvPr/>
        </p:nvSpPr>
        <p:spPr>
          <a:xfrm rot="20707748">
            <a:off x="3227236" y="6274264"/>
            <a:ext cx="4396677" cy="1167472"/>
          </a:xfrm>
          <a:custGeom>
            <a:avLst/>
            <a:gdLst/>
            <a:ahLst/>
            <a:cxnLst/>
            <a:rect l="l" t="t" r="r" b="b"/>
            <a:pathLst>
              <a:path w="4396677" h="1167472">
                <a:moveTo>
                  <a:pt x="4346539" y="6451"/>
                </a:moveTo>
                <a:cubicBezTo>
                  <a:pt x="4376003" y="18913"/>
                  <a:pt x="4396677" y="48087"/>
                  <a:pt x="4396677" y="82090"/>
                </a:cubicBezTo>
                <a:lnTo>
                  <a:pt x="4396677" y="1167472"/>
                </a:lnTo>
                <a:lnTo>
                  <a:pt x="0" y="0"/>
                </a:lnTo>
                <a:lnTo>
                  <a:pt x="4314586" y="0"/>
                </a:lnTo>
                <a:cubicBezTo>
                  <a:pt x="4325920" y="0"/>
                  <a:pt x="4336718" y="2297"/>
                  <a:pt x="4346539" y="6451"/>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20000"/>
              </a:spcBef>
              <a:buClr>
                <a:srgbClr val="0000FF"/>
              </a:buClr>
              <a:buSzPct val="75000"/>
              <a:buFont typeface="Monotype Sorts" pitchFamily="2" charset="2"/>
              <a:buChar char="u"/>
            </a:pPr>
            <a:endParaRPr lang="en-US" sz="3200">
              <a:solidFill>
                <a:prstClr val="white"/>
              </a:solidFill>
            </a:endParaRPr>
          </a:p>
        </p:txBody>
      </p:sp>
      <p:sp>
        <p:nvSpPr>
          <p:cNvPr id="14" name="Rounded Rectangle 13"/>
          <p:cNvSpPr/>
          <p:nvPr/>
        </p:nvSpPr>
        <p:spPr>
          <a:xfrm rot="20707748">
            <a:off x="7659524" y="5459726"/>
            <a:ext cx="1710569" cy="1538689"/>
          </a:xfrm>
          <a:custGeom>
            <a:avLst/>
            <a:gdLst/>
            <a:ahLst/>
            <a:cxnLst/>
            <a:rect l="l" t="t" r="r" b="b"/>
            <a:pathLst>
              <a:path w="1710569" h="1538689">
                <a:moveTo>
                  <a:pt x="1710569" y="1"/>
                </a:moveTo>
                <a:lnTo>
                  <a:pt x="1301993" y="1538689"/>
                </a:lnTo>
                <a:lnTo>
                  <a:pt x="0" y="1192965"/>
                </a:lnTo>
                <a:lnTo>
                  <a:pt x="0" y="82090"/>
                </a:lnTo>
                <a:cubicBezTo>
                  <a:pt x="0" y="36753"/>
                  <a:pt x="36753" y="0"/>
                  <a:pt x="82090" y="0"/>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20000"/>
              </a:spcBef>
              <a:buClr>
                <a:srgbClr val="0000FF"/>
              </a:buClr>
              <a:buSzPct val="75000"/>
              <a:buFont typeface="Monotype Sorts" pitchFamily="2" charset="2"/>
              <a:buChar char="u"/>
            </a:pPr>
            <a:endParaRPr lang="en-US" sz="3200">
              <a:solidFill>
                <a:prstClr val="white"/>
              </a:solidFill>
            </a:endParaRPr>
          </a:p>
        </p:txBody>
      </p:sp>
      <p:sp>
        <p:nvSpPr>
          <p:cNvPr id="15" name="Rounded Rectangle 14"/>
          <p:cNvSpPr/>
          <p:nvPr/>
        </p:nvSpPr>
        <p:spPr>
          <a:xfrm rot="20707748">
            <a:off x="6666426" y="-490731"/>
            <a:ext cx="3065776" cy="5811871"/>
          </a:xfrm>
          <a:custGeom>
            <a:avLst/>
            <a:gdLst/>
            <a:ahLst/>
            <a:cxnLst/>
            <a:rect l="l" t="t" r="r" b="b"/>
            <a:pathLst>
              <a:path w="3065776" h="5811871">
                <a:moveTo>
                  <a:pt x="0" y="0"/>
                </a:moveTo>
                <a:lnTo>
                  <a:pt x="3065776" y="814071"/>
                </a:lnTo>
                <a:lnTo>
                  <a:pt x="1738684" y="5811871"/>
                </a:lnTo>
                <a:lnTo>
                  <a:pt x="82090" y="5811871"/>
                </a:lnTo>
                <a:cubicBezTo>
                  <a:pt x="36753" y="5811871"/>
                  <a:pt x="0" y="5775118"/>
                  <a:pt x="0" y="572978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spcBef>
                <a:spcPct val="20000"/>
              </a:spcBef>
              <a:buClr>
                <a:srgbClr val="0000FF"/>
              </a:buClr>
              <a:buSzPct val="75000"/>
              <a:buFont typeface="Monotype Sorts" pitchFamily="2" charset="2"/>
              <a:buChar char="u"/>
            </a:pPr>
            <a:endParaRPr lang="en-US" sz="3200">
              <a:solidFill>
                <a:prstClr val="white"/>
              </a:solidFill>
            </a:endParaRPr>
          </a:p>
        </p:txBody>
      </p:sp>
      <p:sp>
        <p:nvSpPr>
          <p:cNvPr id="2" name="Vertical Title 1"/>
          <p:cNvSpPr>
            <a:spLocks noGrp="1"/>
          </p:cNvSpPr>
          <p:nvPr>
            <p:ph type="title" orient="vert"/>
          </p:nvPr>
        </p:nvSpPr>
        <p:spPr>
          <a:xfrm rot="-900000">
            <a:off x="6793336" y="511413"/>
            <a:ext cx="1435608" cy="481888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rot="-900000">
            <a:off x="967763" y="1075675"/>
            <a:ext cx="5398955" cy="50882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rot="-900000">
            <a:off x="7754112" y="5888738"/>
            <a:ext cx="1243584" cy="365125"/>
          </a:xfrm>
        </p:spPr>
        <p:txBody>
          <a:bodyPr/>
          <a:lstStyle>
            <a:lvl1pPr algn="l">
              <a:defRPr/>
            </a:lvl1pPr>
          </a:lstStyle>
          <a:p>
            <a:pPr>
              <a:buClr>
                <a:srgbClr val="0000FF"/>
              </a:buClr>
            </a:pPr>
            <a:fld id="{47C9B81F-C347-4BEF-BFDF-29C42F48304A}" type="datetimeFigureOut">
              <a:rPr lang="en-US" smtClean="0">
                <a:solidFill>
                  <a:prstClr val="white">
                    <a:tint val="75000"/>
                  </a:prstClr>
                </a:solidFill>
              </a:rPr>
              <a:pPr>
                <a:buClr>
                  <a:srgbClr val="0000FF"/>
                </a:buClr>
              </a:pPr>
              <a:t>10/31/2016</a:t>
            </a:fld>
            <a:endParaRPr lang="en-US">
              <a:solidFill>
                <a:prstClr val="white">
                  <a:tint val="75000"/>
                </a:prstClr>
              </a:solidFill>
            </a:endParaRPr>
          </a:p>
        </p:txBody>
      </p:sp>
      <p:sp>
        <p:nvSpPr>
          <p:cNvPr id="5" name="Footer Placeholder 4"/>
          <p:cNvSpPr>
            <a:spLocks noGrp="1"/>
          </p:cNvSpPr>
          <p:nvPr>
            <p:ph type="ftr" sz="quarter" idx="11"/>
          </p:nvPr>
        </p:nvSpPr>
        <p:spPr>
          <a:xfrm rot="-900000">
            <a:off x="4997808" y="6188246"/>
            <a:ext cx="2380306" cy="365125"/>
          </a:xfrm>
        </p:spPr>
        <p:txBody>
          <a:bodyPr/>
          <a:lstStyle>
            <a:lvl1pPr algn="r">
              <a:defRPr/>
            </a:lvl1pPr>
          </a:lstStyle>
          <a:p>
            <a:pPr>
              <a:buClr>
                <a:srgbClr val="0000FF"/>
              </a:buClr>
            </a:pPr>
            <a:endParaRPr lang="en-US">
              <a:solidFill>
                <a:prstClr val="white">
                  <a:tint val="75000"/>
                </a:prstClr>
              </a:solidFill>
            </a:endParaRPr>
          </a:p>
        </p:txBody>
      </p:sp>
      <p:sp>
        <p:nvSpPr>
          <p:cNvPr id="6" name="Slide Number Placeholder 5"/>
          <p:cNvSpPr>
            <a:spLocks noGrp="1"/>
          </p:cNvSpPr>
          <p:nvPr>
            <p:ph type="sldNum" sz="quarter" idx="12"/>
          </p:nvPr>
        </p:nvSpPr>
        <p:spPr>
          <a:xfrm rot="-900000">
            <a:off x="7690104" y="5641850"/>
            <a:ext cx="1243584" cy="365125"/>
          </a:xfrm>
        </p:spPr>
        <p:txBody>
          <a:bodyPr/>
          <a:lstStyle>
            <a:lvl1pPr algn="l">
              <a:defRPr/>
            </a:lvl1pPr>
          </a:lstStyle>
          <a:p>
            <a:pPr>
              <a:buClr>
                <a:srgbClr val="0000FF"/>
              </a:buClr>
            </a:pPr>
            <a:fld id="{042AED99-7FB4-404E-8A97-64753DCE42EC}" type="slidenum">
              <a:rPr lang="en-US" smtClean="0">
                <a:solidFill>
                  <a:prstClr val="white">
                    <a:tint val="75000"/>
                  </a:prstClr>
                </a:solidFill>
              </a:rPr>
              <a:pPr>
                <a:buClr>
                  <a:srgbClr val="0000FF"/>
                </a:buClr>
              </a:pPr>
              <a:t>‹#›</a:t>
            </a:fld>
            <a:endParaRPr lang="en-US">
              <a:solidFill>
                <a:prstClr val="white">
                  <a:tint val="75000"/>
                </a:prstClr>
              </a:solidFill>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84A79EF-D724-4F09-BB73-6F0995870ED6}"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buClr>
                <a:srgbClr val="0000FF"/>
              </a:buClr>
              <a:defRPr/>
            </a:pPr>
            <a:endParaRPr lang="en-US">
              <a:solidFill>
                <a:prstClr val="white">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buClr>
                <a:srgbClr val="0000FF"/>
              </a:buClr>
              <a:defRPr/>
            </a:pPr>
            <a:endParaRPr lang="en-US">
              <a:solidFill>
                <a:prstClr val="white">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buClr>
                <a:srgbClr val="0000FF"/>
              </a:buClr>
              <a:defRPr/>
            </a:pPr>
            <a:fld id="{3C90926C-D17A-448B-B505-7BCC2FF85458}" type="slidenum">
              <a:rPr lang="en-US">
                <a:solidFill>
                  <a:prstClr val="white">
                    <a:tint val="75000"/>
                  </a:prstClr>
                </a:solidFill>
              </a:rPr>
              <a:pPr>
                <a:buClr>
                  <a:srgbClr val="0000FF"/>
                </a:buClr>
                <a:defRPr/>
              </a:pPr>
              <a:t>‹#›</a:t>
            </a:fld>
            <a:endParaRPr lang="en-US">
              <a:solidFill>
                <a:prstClr val="white">
                  <a:tint val="75000"/>
                </a:prstClr>
              </a:solidFill>
            </a:endParaRPr>
          </a:p>
        </p:txBody>
      </p:sp>
    </p:spTree>
    <p:extLst>
      <p:ext uri="{BB962C8B-B14F-4D97-AF65-F5344CB8AC3E}">
        <p14:creationId xmlns:p14="http://schemas.microsoft.com/office/powerpoint/2010/main" val="12811805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17" name="Footer Placeholder 16"/>
          <p:cNvSpPr>
            <a:spLocks noGrp="1"/>
          </p:cNvSpPr>
          <p:nvPr>
            <p:ph type="ftr" sz="quarter" idx="11"/>
          </p:nvPr>
        </p:nvSpPr>
        <p:spPr/>
        <p:txBody>
          <a:bodyPr/>
          <a:lstStyle/>
          <a:p>
            <a:pPr>
              <a:buClr>
                <a:srgbClr val="EB8803"/>
              </a:buClr>
            </a:pPr>
            <a:endParaRPr lang="en-US" dirty="0">
              <a:solidFill>
                <a:srgbClr val="D6ECFF"/>
              </a:solidFill>
            </a:endParaRPr>
          </a:p>
        </p:txBody>
      </p:sp>
      <p:sp>
        <p:nvSpPr>
          <p:cNvPr id="29" name="Slide Number Placeholder 28"/>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39" name="Rectangle 38"/>
          <p:cNvSpPr/>
          <p:nvPr/>
        </p:nvSpPr>
        <p:spPr>
          <a:xfrm>
            <a:off x="309560"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41" name="Rectangle 40"/>
          <p:cNvSpPr/>
          <p:nvPr/>
        </p:nvSpPr>
        <p:spPr>
          <a:xfrm>
            <a:off x="250024"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a:t>Click to edit Master title style</a:t>
            </a:r>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5" name="Footer Placeholder 4"/>
          <p:cNvSpPr>
            <a:spLocks noGrp="1"/>
          </p:cNvSpPr>
          <p:nvPr>
            <p:ph type="ftr" sz="quarter" idx="11"/>
          </p:nvPr>
        </p:nvSpPr>
        <p:spPr/>
        <p:txBody>
          <a:bodyPr/>
          <a:lstStyle/>
          <a:p>
            <a:pPr>
              <a:buClr>
                <a:srgbClr val="EB8803"/>
              </a:buClr>
            </a:pPr>
            <a:endParaRPr lang="en-US" dirty="0">
              <a:solidFill>
                <a:srgbClr val="D6ECFF"/>
              </a:solidFill>
            </a:endParaRPr>
          </a:p>
        </p:txBody>
      </p:sp>
      <p:sp>
        <p:nvSpPr>
          <p:cNvPr id="6" name="Slide Number Placeholder 5"/>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15" name="Freeform 14"/>
          <p:cNvSpPr>
            <a:spLocks/>
          </p:cNvSpPr>
          <p:nvPr/>
        </p:nvSpPr>
        <p:spPr bwMode="auto">
          <a:xfrm>
            <a:off x="373968"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19" name="Freeform 18"/>
          <p:cNvSpPr>
            <a:spLocks/>
          </p:cNvSpPr>
          <p:nvPr/>
        </p:nvSpPr>
        <p:spPr bwMode="auto">
          <a:xfrm>
            <a:off x="5948367" y="4246571"/>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eaLnBrk="0" hangingPunct="0">
              <a:spcBef>
                <a:spcPct val="20000"/>
              </a:spcBef>
              <a:buClr>
                <a:srgbClr val="EB8803"/>
              </a:buClr>
              <a:buSzPct val="75000"/>
              <a:buFont typeface="Monotype Sorts" pitchFamily="2" charset="2"/>
              <a:buChar char="u"/>
            </a:pPr>
            <a:endParaRPr lang="en-US" sz="3200" dirty="0">
              <a:solidFill>
                <a:srgbClr val="FAFD00"/>
              </a:solidFill>
              <a:latin typeface="Times New Roman" pitchFamily="18" charset="0"/>
            </a:endParaRPr>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5" name="Footer Placeholder 4"/>
          <p:cNvSpPr>
            <a:spLocks noGrp="1"/>
          </p:cNvSpPr>
          <p:nvPr>
            <p:ph type="ftr" sz="quarter" idx="11"/>
          </p:nvPr>
        </p:nvSpPr>
        <p:spPr/>
        <p:txBody>
          <a:bodyPr/>
          <a:lstStyle/>
          <a:p>
            <a:pPr>
              <a:buClr>
                <a:srgbClr val="EB8803"/>
              </a:buClr>
            </a:pPr>
            <a:endParaRPr lang="en-US" dirty="0">
              <a:solidFill>
                <a:srgbClr val="D6ECFF"/>
              </a:solidFill>
            </a:endParaRPr>
          </a:p>
        </p:txBody>
      </p:sp>
      <p:sp>
        <p:nvSpPr>
          <p:cNvPr id="6" name="Slide Number Placeholder 5"/>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
        <p:nvSpPr>
          <p:cNvPr id="7" name="Rectangle 6"/>
          <p:cNvSpPr/>
          <p:nvPr/>
        </p:nvSpPr>
        <p:spPr>
          <a:xfrm>
            <a:off x="363160" y="402266"/>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a:t>Click to edit Master title style</a:t>
            </a:r>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9" name="Rectangle 8"/>
          <p:cNvSpPr/>
          <p:nvPr/>
        </p:nvSpPr>
        <p:spPr>
          <a:xfrm flipH="1">
            <a:off x="411112"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1" name="Rectangle 10"/>
          <p:cNvSpPr/>
          <p:nvPr/>
        </p:nvSpPr>
        <p:spPr>
          <a:xfrm flipH="1">
            <a:off x="476704"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kumimoji="0" lang="en-US"/>
              <a:t>Click to edit Master title style</a:t>
            </a:r>
          </a:p>
        </p:txBody>
      </p:sp>
      <p:sp>
        <p:nvSpPr>
          <p:cNvPr id="3" name="Content Placeholder 2"/>
          <p:cNvSpPr>
            <a:spLocks noGrp="1"/>
          </p:cNvSpPr>
          <p:nvPr>
            <p:ph sz="half" idx="1"/>
          </p:nvPr>
        </p:nvSpPr>
        <p:spPr>
          <a:xfrm>
            <a:off x="464344" y="1770505"/>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55344" y="1770505"/>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6" name="Footer Placeholder 5"/>
          <p:cNvSpPr>
            <a:spLocks noGrp="1"/>
          </p:cNvSpPr>
          <p:nvPr>
            <p:ph type="ftr" sz="quarter" idx="11"/>
          </p:nvPr>
        </p:nvSpPr>
        <p:spPr/>
        <p:txBody>
          <a:bodyPr/>
          <a:lstStyle/>
          <a:p>
            <a:pPr>
              <a:buClr>
                <a:srgbClr val="EB8803"/>
              </a:buClr>
            </a:pPr>
            <a:endParaRPr lang="en-US" dirty="0">
              <a:solidFill>
                <a:srgbClr val="D6ECFF"/>
              </a:solidFill>
            </a:endParaRPr>
          </a:p>
        </p:txBody>
      </p:sp>
      <p:sp>
        <p:nvSpPr>
          <p:cNvPr id="7" name="Slide Number Placeholder 6"/>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72"/>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a:t>Click to edit Master title style</a:t>
            </a:r>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9"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9"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8" name="Footer Placeholder 7"/>
          <p:cNvSpPr>
            <a:spLocks noGrp="1"/>
          </p:cNvSpPr>
          <p:nvPr>
            <p:ph type="ftr" sz="quarter" idx="11"/>
          </p:nvPr>
        </p:nvSpPr>
        <p:spPr/>
        <p:txBody>
          <a:bodyPr/>
          <a:lstStyle/>
          <a:p>
            <a:pPr>
              <a:buClr>
                <a:srgbClr val="EB8803"/>
              </a:buClr>
            </a:pPr>
            <a:endParaRPr lang="en-US" dirty="0">
              <a:solidFill>
                <a:srgbClr val="D6ECFF"/>
              </a:solidFill>
            </a:endParaRPr>
          </a:p>
        </p:txBody>
      </p:sp>
      <p:sp>
        <p:nvSpPr>
          <p:cNvPr id="9" name="Slide Number Placeholder 8"/>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
        <p:nvSpPr>
          <p:cNvPr id="16" name="Rectangle 15"/>
          <p:cNvSpPr/>
          <p:nvPr/>
        </p:nvSpPr>
        <p:spPr>
          <a:xfrm>
            <a:off x="87792"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8" name="Rectangle 17"/>
          <p:cNvSpPr/>
          <p:nvPr/>
        </p:nvSpPr>
        <p:spPr>
          <a:xfrm>
            <a:off x="28256"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21" name="Rectangle 20"/>
          <p:cNvSpPr/>
          <p:nvPr/>
        </p:nvSpPr>
        <p:spPr>
          <a:xfrm flipH="1">
            <a:off x="189344"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29" name="Rectangle 28"/>
          <p:cNvSpPr/>
          <p:nvPr/>
        </p:nvSpPr>
        <p:spPr>
          <a:xfrm flipH="1">
            <a:off x="254936"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a:t>Click to edit Master title style</a:t>
            </a:r>
          </a:p>
        </p:txBody>
      </p:sp>
      <p:sp>
        <p:nvSpPr>
          <p:cNvPr id="3" name="Date Placeholder 2"/>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4" name="Footer Placeholder 3"/>
          <p:cNvSpPr>
            <a:spLocks noGrp="1"/>
          </p:cNvSpPr>
          <p:nvPr>
            <p:ph type="ftr" sz="quarter" idx="11"/>
          </p:nvPr>
        </p:nvSpPr>
        <p:spPr/>
        <p:txBody>
          <a:bodyPr/>
          <a:lstStyle/>
          <a:p>
            <a:pPr>
              <a:buClr>
                <a:srgbClr val="EB8803"/>
              </a:buClr>
            </a:pPr>
            <a:endParaRPr lang="en-US" dirty="0">
              <a:solidFill>
                <a:srgbClr val="D6ECFF"/>
              </a:solidFill>
            </a:endParaRPr>
          </a:p>
        </p:txBody>
      </p:sp>
      <p:sp>
        <p:nvSpPr>
          <p:cNvPr id="5" name="Slide Number Placeholder 4"/>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3" name="Footer Placeholder 2"/>
          <p:cNvSpPr>
            <a:spLocks noGrp="1"/>
          </p:cNvSpPr>
          <p:nvPr>
            <p:ph type="ftr" sz="quarter" idx="11"/>
          </p:nvPr>
        </p:nvSpPr>
        <p:spPr/>
        <p:txBody>
          <a:bodyPr/>
          <a:lstStyle/>
          <a:p>
            <a:pPr>
              <a:buClr>
                <a:srgbClr val="EB8803"/>
              </a:buClr>
            </a:pPr>
            <a:endParaRPr lang="en-US" dirty="0">
              <a:solidFill>
                <a:srgbClr val="D6ECFF"/>
              </a:solidFill>
            </a:endParaRPr>
          </a:p>
        </p:txBody>
      </p:sp>
      <p:sp>
        <p:nvSpPr>
          <p:cNvPr id="4" name="Slide Number Placeholder 3"/>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a:t>Click to edit Master title style</a:t>
            </a:r>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6" name="Footer Placeholder 5"/>
          <p:cNvSpPr>
            <a:spLocks noGrp="1"/>
          </p:cNvSpPr>
          <p:nvPr>
            <p:ph type="ftr" sz="quarter" idx="11"/>
          </p:nvPr>
        </p:nvSpPr>
        <p:spPr/>
        <p:txBody>
          <a:bodyPr/>
          <a:lstStyle/>
          <a:p>
            <a:pPr>
              <a:buClr>
                <a:srgbClr val="EB8803"/>
              </a:buClr>
            </a:pPr>
            <a:endParaRPr lang="en-US" dirty="0">
              <a:solidFill>
                <a:srgbClr val="D6ECFF"/>
              </a:solidFill>
            </a:endParaRPr>
          </a:p>
        </p:txBody>
      </p:sp>
      <p:sp>
        <p:nvSpPr>
          <p:cNvPr id="7" name="Slide Number Placeholder 6"/>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5"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7"/>
            <a:ext cx="6858000" cy="701749"/>
          </a:xfrm>
        </p:spPr>
        <p:txBody>
          <a:bodyPr anchor="b"/>
          <a:lstStyle>
            <a:lvl1pPr algn="l">
              <a:buNone/>
              <a:defRPr sz="2100" b="0"/>
            </a:lvl1pPr>
            <a:extLst/>
          </a:lstStyle>
          <a:p>
            <a:r>
              <a:rPr kumimoji="0" lang="en-US"/>
              <a:t>Click to edit Master title style</a:t>
            </a:r>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dirty="0"/>
              <a:t>Click icon to add picture</a:t>
            </a:r>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grpSp>
        <p:nvGrpSpPr>
          <p:cNvPr id="14" name="Group 13"/>
          <p:cNvGrpSpPr/>
          <p:nvPr/>
        </p:nvGrpSpPr>
        <p:grpSpPr>
          <a:xfrm rot="5400000">
            <a:off x="8666985"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92"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6" name="Footer Placeholder 5"/>
          <p:cNvSpPr>
            <a:spLocks noGrp="1"/>
          </p:cNvSpPr>
          <p:nvPr>
            <p:ph type="ftr" sz="quarter" idx="11"/>
          </p:nvPr>
        </p:nvSpPr>
        <p:spPr>
          <a:xfrm>
            <a:off x="914400" y="55499"/>
            <a:ext cx="5562600" cy="365125"/>
          </a:xfrm>
        </p:spPr>
        <p:txBody>
          <a:bodyPr/>
          <a:lstStyle/>
          <a:p>
            <a:pPr>
              <a:buClr>
                <a:srgbClr val="EB8803"/>
              </a:buClr>
            </a:pPr>
            <a:endParaRPr lang="en-US" dirty="0">
              <a:solidFill>
                <a:srgbClr val="D6ECFF"/>
              </a:solidFill>
            </a:endParaRPr>
          </a:p>
        </p:txBody>
      </p:sp>
      <p:sp>
        <p:nvSpPr>
          <p:cNvPr id="7" name="Slide Number Placeholder 6"/>
          <p:cNvSpPr>
            <a:spLocks noGrp="1"/>
          </p:cNvSpPr>
          <p:nvPr>
            <p:ph type="sldNum" sz="quarter" idx="12"/>
          </p:nvPr>
        </p:nvSpPr>
        <p:spPr>
          <a:xfrm>
            <a:off x="8610600" y="55499"/>
            <a:ext cx="457200" cy="365125"/>
          </a:xfrm>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43E4416-C8A4-4E5F-822E-80964D6B9A88}"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5" name="Footer Placeholder 4"/>
          <p:cNvSpPr>
            <a:spLocks noGrp="1"/>
          </p:cNvSpPr>
          <p:nvPr>
            <p:ph type="ftr" sz="quarter" idx="11"/>
          </p:nvPr>
        </p:nvSpPr>
        <p:spPr/>
        <p:txBody>
          <a:bodyPr/>
          <a:lstStyle/>
          <a:p>
            <a:pPr>
              <a:buClr>
                <a:srgbClr val="EB8803"/>
              </a:buClr>
            </a:pPr>
            <a:endParaRPr lang="en-US" dirty="0">
              <a:solidFill>
                <a:srgbClr val="D6ECFF"/>
              </a:solidFill>
            </a:endParaRPr>
          </a:p>
        </p:txBody>
      </p:sp>
      <p:sp>
        <p:nvSpPr>
          <p:cNvPr id="6" name="Slide Number Placeholder 5"/>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1981200" cy="5851525"/>
          </a:xfrm>
        </p:spPr>
        <p:txBody>
          <a:bodyPr vert="eaVert" anchor="ctr"/>
          <a:lstStyle/>
          <a:p>
            <a:r>
              <a:rPr kumimoji="0" lang="en-US"/>
              <a:t>Click to edit Master title style</a:t>
            </a:r>
          </a:p>
        </p:txBody>
      </p:sp>
      <p:sp>
        <p:nvSpPr>
          <p:cNvPr id="3" name="Vertical Text Placeholder 2"/>
          <p:cNvSpPr>
            <a:spLocks noGrp="1"/>
          </p:cNvSpPr>
          <p:nvPr>
            <p:ph type="body" orient="vert" idx="1"/>
          </p:nvPr>
        </p:nvSpPr>
        <p:spPr>
          <a:xfrm>
            <a:off x="609600" y="274640"/>
            <a:ext cx="5867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buClr>
                <a:srgbClr val="EB8803"/>
              </a:buClr>
            </a:pPr>
            <a:fld id="{47C9B81F-C347-4BEF-BFDF-29C42F48304A}" type="datetimeFigureOut">
              <a:rPr lang="en-US" smtClean="0">
                <a:solidFill>
                  <a:srgbClr val="D6ECFF"/>
                </a:solidFill>
              </a:rPr>
              <a:pPr>
                <a:buClr>
                  <a:srgbClr val="EB8803"/>
                </a:buClr>
              </a:pPr>
              <a:t>10/31/2016</a:t>
            </a:fld>
            <a:endParaRPr lang="en-US" dirty="0">
              <a:solidFill>
                <a:srgbClr val="D6ECFF"/>
              </a:solidFill>
            </a:endParaRPr>
          </a:p>
        </p:txBody>
      </p:sp>
      <p:sp>
        <p:nvSpPr>
          <p:cNvPr id="5" name="Footer Placeholder 4"/>
          <p:cNvSpPr>
            <a:spLocks noGrp="1"/>
          </p:cNvSpPr>
          <p:nvPr>
            <p:ph type="ftr" sz="quarter" idx="11"/>
          </p:nvPr>
        </p:nvSpPr>
        <p:spPr/>
        <p:txBody>
          <a:bodyPr/>
          <a:lstStyle/>
          <a:p>
            <a:pPr>
              <a:buClr>
                <a:srgbClr val="EB8803"/>
              </a:buClr>
            </a:pPr>
            <a:endParaRPr lang="en-US" dirty="0">
              <a:solidFill>
                <a:srgbClr val="D6ECFF"/>
              </a:solidFill>
            </a:endParaRPr>
          </a:p>
        </p:txBody>
      </p:sp>
      <p:sp>
        <p:nvSpPr>
          <p:cNvPr id="6" name="Slide Number Placeholder 5"/>
          <p:cNvSpPr>
            <a:spLocks noGrp="1"/>
          </p:cNvSpPr>
          <p:nvPr>
            <p:ph type="sldNum" sz="quarter" idx="12"/>
          </p:nvPr>
        </p:nvSpPr>
        <p:spPr/>
        <p:txBody>
          <a:bodyPr/>
          <a:lstStyle/>
          <a:p>
            <a:pPr>
              <a:buClr>
                <a:srgbClr val="EB8803"/>
              </a:buClr>
            </a:pPr>
            <a:fld id="{042AED99-7FB4-404E-8A97-64753DCE42EC}" type="slidenum">
              <a:rPr lang="en-US" smtClean="0">
                <a:solidFill>
                  <a:srgbClr val="D6ECFF"/>
                </a:solidFill>
              </a:rPr>
              <a:pPr>
                <a:buClr>
                  <a:srgbClr val="EB8803"/>
                </a:buClr>
              </a:pPr>
              <a:t>‹#›</a:t>
            </a:fld>
            <a:endParaRPr lang="en-US" dirty="0">
              <a:solidFill>
                <a:srgbClr val="D6ECFF"/>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dirty="0"/>
          </a:p>
        </p:txBody>
      </p:sp>
      <p:sp>
        <p:nvSpPr>
          <p:cNvPr id="5" name="Rectangle 4"/>
          <p:cNvSpPr>
            <a:spLocks noGrp="1" noChangeArrowheads="1"/>
          </p:cNvSpPr>
          <p:nvPr>
            <p:ph type="dt" sz="half" idx="10"/>
          </p:nvPr>
        </p:nvSpPr>
        <p:spPr>
          <a:ln/>
        </p:spPr>
        <p:txBody>
          <a:bodyPr/>
          <a:lstStyle>
            <a:lvl1pPr>
              <a:defRPr/>
            </a:lvl1pPr>
          </a:lstStyle>
          <a:p>
            <a:pPr>
              <a:buClr>
                <a:srgbClr val="EB8803"/>
              </a:buClr>
              <a:defRPr/>
            </a:pPr>
            <a:endParaRPr lang="en-US" dirty="0">
              <a:solidFill>
                <a:srgbClr val="D6ECFF"/>
              </a:solidFill>
            </a:endParaRPr>
          </a:p>
        </p:txBody>
      </p:sp>
      <p:sp>
        <p:nvSpPr>
          <p:cNvPr id="6" name="Rectangle 5"/>
          <p:cNvSpPr>
            <a:spLocks noGrp="1" noChangeArrowheads="1"/>
          </p:cNvSpPr>
          <p:nvPr>
            <p:ph type="ftr" sz="quarter" idx="11"/>
          </p:nvPr>
        </p:nvSpPr>
        <p:spPr>
          <a:ln/>
        </p:spPr>
        <p:txBody>
          <a:bodyPr/>
          <a:lstStyle>
            <a:lvl1pPr>
              <a:defRPr/>
            </a:lvl1pPr>
          </a:lstStyle>
          <a:p>
            <a:pPr>
              <a:buClr>
                <a:srgbClr val="EB8803"/>
              </a:buClr>
              <a:defRPr/>
            </a:pPr>
            <a:endParaRPr lang="en-US" dirty="0">
              <a:solidFill>
                <a:srgbClr val="D6ECFF"/>
              </a:solidFill>
            </a:endParaRPr>
          </a:p>
        </p:txBody>
      </p:sp>
      <p:sp>
        <p:nvSpPr>
          <p:cNvPr id="7" name="Rectangle 6"/>
          <p:cNvSpPr>
            <a:spLocks noGrp="1" noChangeArrowheads="1"/>
          </p:cNvSpPr>
          <p:nvPr>
            <p:ph type="sldNum" sz="quarter" idx="12"/>
          </p:nvPr>
        </p:nvSpPr>
        <p:spPr>
          <a:ln/>
        </p:spPr>
        <p:txBody>
          <a:bodyPr/>
          <a:lstStyle>
            <a:lvl1pPr>
              <a:defRPr/>
            </a:lvl1pPr>
          </a:lstStyle>
          <a:p>
            <a:pPr>
              <a:buClr>
                <a:srgbClr val="EB8803"/>
              </a:buClr>
              <a:defRPr/>
            </a:pPr>
            <a:fld id="{8AC04E01-1E8C-4EE0-BA5D-6BC1523D6148}" type="slidenum">
              <a:rPr lang="en-US">
                <a:solidFill>
                  <a:srgbClr val="D6ECFF"/>
                </a:solidFill>
              </a:rPr>
              <a:pPr>
                <a:buClr>
                  <a:srgbClr val="EB8803"/>
                </a:buClr>
                <a:defRPr/>
              </a:pPr>
              <a:t>‹#›</a:t>
            </a:fld>
            <a:endParaRPr lang="en-US" dirty="0">
              <a:solidFill>
                <a:srgbClr val="D6ECFF"/>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fontAlgn="auto">
              <a:spcBef>
                <a:spcPts val="0"/>
              </a:spcBef>
              <a:spcAft>
                <a:spcPts val="0"/>
              </a:spcAft>
            </a:pPr>
            <a:endParaRPr lang="en-US" sz="1800">
              <a:solidFill>
                <a:prstClr val="white"/>
              </a:solidFill>
              <a:effectLst/>
              <a:latin typeface="Arial"/>
            </a:endParaRPr>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fontAlgn="auto">
              <a:spcBef>
                <a:spcPts val="0"/>
              </a:spcBef>
              <a:spcAft>
                <a:spcPts val="0"/>
              </a:spcAft>
            </a:pPr>
            <a:endParaRPr lang="en-US" sz="1800">
              <a:solidFill>
                <a:prstClr val="white"/>
              </a:solidFill>
              <a:effectLst/>
              <a:latin typeface="Arial"/>
            </a:endParaRPr>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C1A34D47-9061-4FD7-B1CB-36086C648A1E}" type="datetimeFigureOut">
              <a:rPr lang="en-US" smtClean="0">
                <a:solidFill>
                  <a:srgbClr val="D4D2D0">
                    <a:shade val="50000"/>
                  </a:srgbClr>
                </a:solidFill>
              </a:rPr>
              <a:pPr/>
              <a:t>10/31/2016</a:t>
            </a:fld>
            <a:endParaRPr lang="en-US">
              <a:solidFill>
                <a:srgbClr val="D4D2D0">
                  <a:shade val="50000"/>
                </a:srgbClr>
              </a:solidFill>
            </a:endParaRPr>
          </a:p>
        </p:txBody>
      </p:sp>
      <p:sp>
        <p:nvSpPr>
          <p:cNvPr id="19" name="Footer Placeholder 18"/>
          <p:cNvSpPr>
            <a:spLocks noGrp="1"/>
          </p:cNvSpPr>
          <p:nvPr>
            <p:ph type="ftr" sz="quarter" idx="11"/>
          </p:nvPr>
        </p:nvSpPr>
        <p:spPr/>
        <p:txBody>
          <a:bodyPr/>
          <a:lstStyle/>
          <a:p>
            <a:endParaRPr lang="en-US">
              <a:solidFill>
                <a:srgbClr val="D4D2D0">
                  <a:shade val="50000"/>
                </a:srgbClr>
              </a:solidFill>
            </a:endParaRPr>
          </a:p>
        </p:txBody>
      </p:sp>
      <p:sp>
        <p:nvSpPr>
          <p:cNvPr id="27" name="Slide Number Placeholder 26"/>
          <p:cNvSpPr>
            <a:spLocks noGrp="1"/>
          </p:cNvSpPr>
          <p:nvPr>
            <p:ph type="sldNum" sz="quarter" idx="12"/>
          </p:nvPr>
        </p:nvSpPr>
        <p:spPr/>
        <p:txBody>
          <a:bodyPr/>
          <a:lstStyle/>
          <a:p>
            <a:fld id="{E800F84E-DE0E-4FE4-BC9E-05EB8AD12661}" type="slidenum">
              <a:rPr lang="en-US" smtClean="0">
                <a:solidFill>
                  <a:srgbClr val="D4D2D0">
                    <a:shade val="50000"/>
                  </a:srgbClr>
                </a:solidFill>
              </a:rPr>
              <a:pPr/>
              <a:t>‹#›</a:t>
            </a:fld>
            <a:endParaRPr lang="en-US">
              <a:solidFill>
                <a:srgbClr val="D4D2D0">
                  <a:shade val="50000"/>
                </a:srgb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1A34D47-9061-4FD7-B1CB-36086C648A1E}" type="datetimeFigureOut">
              <a:rPr lang="en-US" smtClean="0">
                <a:solidFill>
                  <a:srgbClr val="D4D2D0">
                    <a:shade val="50000"/>
                  </a:srgbClr>
                </a:solidFill>
              </a:rPr>
              <a:pPr/>
              <a:t>10/31/2016</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p>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p>
            <a:fld id="{E800F84E-DE0E-4FE4-BC9E-05EB8AD12661}" type="slidenum">
              <a:rPr lang="en-US" smtClean="0">
                <a:solidFill>
                  <a:srgbClr val="D4D2D0">
                    <a:shade val="50000"/>
                  </a:srgbClr>
                </a:solidFill>
              </a:rPr>
              <a:pPr/>
              <a:t>‹#›</a:t>
            </a:fld>
            <a:endParaRPr lang="en-US">
              <a:solidFill>
                <a:srgbClr val="D4D2D0">
                  <a:shade val="50000"/>
                </a:srgb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fontAlgn="auto">
              <a:spcBef>
                <a:spcPts val="0"/>
              </a:spcBef>
              <a:spcAft>
                <a:spcPts val="0"/>
              </a:spcAft>
            </a:pPr>
            <a:endParaRPr lang="en-US" sz="1800">
              <a:solidFill>
                <a:prstClr val="white"/>
              </a:solidFill>
              <a:effectLst/>
              <a:latin typeface="Arial"/>
            </a:endParaRPr>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fontAlgn="auto">
              <a:spcBef>
                <a:spcPts val="0"/>
              </a:spcBef>
              <a:spcAft>
                <a:spcPts val="0"/>
              </a:spcAft>
            </a:pPr>
            <a:endParaRPr lang="en-US" sz="1800">
              <a:solidFill>
                <a:prstClr val="white"/>
              </a:solidFill>
              <a:effectLst/>
              <a:latin typeface="Arial"/>
            </a:endParaRPr>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C1A34D47-9061-4FD7-B1CB-36086C648A1E}" type="datetimeFigureOut">
              <a:rPr lang="en-US" smtClean="0">
                <a:solidFill>
                  <a:srgbClr val="D4D2D0">
                    <a:shade val="50000"/>
                  </a:srgbClr>
                </a:solidFill>
              </a:rPr>
              <a:pPr/>
              <a:t>10/31/2016</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p>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p>
            <a:fld id="{E800F84E-DE0E-4FE4-BC9E-05EB8AD12661}" type="slidenum">
              <a:rPr lang="en-US" smtClean="0">
                <a:solidFill>
                  <a:srgbClr val="D4D2D0">
                    <a:shade val="50000"/>
                  </a:srgbClr>
                </a:solidFill>
              </a:rPr>
              <a:pPr/>
              <a:t>‹#›</a:t>
            </a:fld>
            <a:endParaRPr lang="en-US">
              <a:solidFill>
                <a:srgbClr val="D4D2D0">
                  <a:shade val="50000"/>
                </a:srgb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C1A34D47-9061-4FD7-B1CB-36086C648A1E}" type="datetimeFigureOut">
              <a:rPr lang="en-US" smtClean="0">
                <a:solidFill>
                  <a:srgbClr val="D4D2D0">
                    <a:shade val="50000"/>
                  </a:srgbClr>
                </a:solidFill>
              </a:rPr>
              <a:pPr/>
              <a:t>10/31/2016</a:t>
            </a:fld>
            <a:endParaRPr lang="en-US">
              <a:solidFill>
                <a:srgbClr val="D4D2D0">
                  <a:shade val="50000"/>
                </a:srgbClr>
              </a:solidFill>
            </a:endParaRPr>
          </a:p>
        </p:txBody>
      </p:sp>
      <p:sp>
        <p:nvSpPr>
          <p:cNvPr id="6" name="Footer Placeholder 5"/>
          <p:cNvSpPr>
            <a:spLocks noGrp="1"/>
          </p:cNvSpPr>
          <p:nvPr>
            <p:ph type="ftr" sz="quarter" idx="11"/>
          </p:nvPr>
        </p:nvSpPr>
        <p:spPr/>
        <p:txBody>
          <a:bodyPr/>
          <a:lstStyle/>
          <a:p>
            <a:endParaRPr lang="en-US">
              <a:solidFill>
                <a:srgbClr val="D4D2D0">
                  <a:shade val="50000"/>
                </a:srgbClr>
              </a:solidFill>
            </a:endParaRPr>
          </a:p>
        </p:txBody>
      </p:sp>
      <p:sp>
        <p:nvSpPr>
          <p:cNvPr id="7" name="Slide Number Placeholder 6"/>
          <p:cNvSpPr>
            <a:spLocks noGrp="1"/>
          </p:cNvSpPr>
          <p:nvPr>
            <p:ph type="sldNum" sz="quarter" idx="12"/>
          </p:nvPr>
        </p:nvSpPr>
        <p:spPr/>
        <p:txBody>
          <a:bodyPr/>
          <a:lstStyle/>
          <a:p>
            <a:fld id="{E800F84E-DE0E-4FE4-BC9E-05EB8AD12661}" type="slidenum">
              <a:rPr lang="en-US" smtClean="0">
                <a:solidFill>
                  <a:srgbClr val="D4D2D0">
                    <a:shade val="50000"/>
                  </a:srgbClr>
                </a:solidFill>
              </a:rPr>
              <a:pPr/>
              <a:t>‹#›</a:t>
            </a:fld>
            <a:endParaRPr lang="en-US">
              <a:solidFill>
                <a:srgbClr val="D4D2D0">
                  <a:shade val="50000"/>
                </a:srgb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C1A34D47-9061-4FD7-B1CB-36086C648A1E}" type="datetimeFigureOut">
              <a:rPr lang="en-US" smtClean="0">
                <a:solidFill>
                  <a:srgbClr val="D4D2D0">
                    <a:shade val="50000"/>
                  </a:srgbClr>
                </a:solidFill>
              </a:rPr>
              <a:pPr/>
              <a:t>10/31/2016</a:t>
            </a:fld>
            <a:endParaRPr lang="en-US">
              <a:solidFill>
                <a:srgbClr val="D4D2D0">
                  <a:shade val="50000"/>
                </a:srgbClr>
              </a:solidFill>
            </a:endParaRPr>
          </a:p>
        </p:txBody>
      </p:sp>
      <p:sp>
        <p:nvSpPr>
          <p:cNvPr id="8" name="Footer Placeholder 7"/>
          <p:cNvSpPr>
            <a:spLocks noGrp="1"/>
          </p:cNvSpPr>
          <p:nvPr>
            <p:ph type="ftr" sz="quarter" idx="11"/>
          </p:nvPr>
        </p:nvSpPr>
        <p:spPr/>
        <p:txBody>
          <a:bodyPr/>
          <a:lstStyle/>
          <a:p>
            <a:endParaRPr lang="en-US">
              <a:solidFill>
                <a:srgbClr val="D4D2D0">
                  <a:shade val="50000"/>
                </a:srgbClr>
              </a:solidFill>
            </a:endParaRPr>
          </a:p>
        </p:txBody>
      </p:sp>
      <p:sp>
        <p:nvSpPr>
          <p:cNvPr id="9" name="Slide Number Placeholder 8"/>
          <p:cNvSpPr>
            <a:spLocks noGrp="1"/>
          </p:cNvSpPr>
          <p:nvPr>
            <p:ph type="sldNum" sz="quarter" idx="12"/>
          </p:nvPr>
        </p:nvSpPr>
        <p:spPr/>
        <p:txBody>
          <a:bodyPr/>
          <a:lstStyle/>
          <a:p>
            <a:fld id="{E800F84E-DE0E-4FE4-BC9E-05EB8AD12661}" type="slidenum">
              <a:rPr lang="en-US" smtClean="0">
                <a:solidFill>
                  <a:srgbClr val="D4D2D0">
                    <a:shade val="50000"/>
                  </a:srgbClr>
                </a:solidFill>
              </a:rPr>
              <a:pPr/>
              <a:t>‹#›</a:t>
            </a:fld>
            <a:endParaRPr lang="en-US">
              <a:solidFill>
                <a:srgbClr val="D4D2D0">
                  <a:shade val="50000"/>
                </a:srgbClr>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a:t>Click to edit Master title style</a:t>
            </a:r>
          </a:p>
        </p:txBody>
      </p:sp>
      <p:sp>
        <p:nvSpPr>
          <p:cNvPr id="7" name="Date Placeholder 6"/>
          <p:cNvSpPr>
            <a:spLocks noGrp="1"/>
          </p:cNvSpPr>
          <p:nvPr>
            <p:ph type="dt" sz="half" idx="10"/>
          </p:nvPr>
        </p:nvSpPr>
        <p:spPr/>
        <p:txBody>
          <a:bodyPr/>
          <a:lstStyle/>
          <a:p>
            <a:fld id="{C1A34D47-9061-4FD7-B1CB-36086C648A1E}" type="datetimeFigureOut">
              <a:rPr lang="en-US" smtClean="0">
                <a:solidFill>
                  <a:srgbClr val="D4D2D0">
                    <a:shade val="50000"/>
                  </a:srgbClr>
                </a:solidFill>
              </a:rPr>
              <a:pPr/>
              <a:t>10/31/2016</a:t>
            </a:fld>
            <a:endParaRPr lang="en-US">
              <a:solidFill>
                <a:srgbClr val="D4D2D0">
                  <a:shade val="50000"/>
                </a:srgbClr>
              </a:solidFill>
            </a:endParaRPr>
          </a:p>
        </p:txBody>
      </p:sp>
      <p:sp>
        <p:nvSpPr>
          <p:cNvPr id="8" name="Slide Number Placeholder 7"/>
          <p:cNvSpPr>
            <a:spLocks noGrp="1"/>
          </p:cNvSpPr>
          <p:nvPr>
            <p:ph type="sldNum" sz="quarter" idx="11"/>
          </p:nvPr>
        </p:nvSpPr>
        <p:spPr/>
        <p:txBody>
          <a:bodyPr/>
          <a:lstStyle/>
          <a:p>
            <a:fld id="{E800F84E-DE0E-4FE4-BC9E-05EB8AD12661}" type="slidenum">
              <a:rPr lang="en-US" smtClean="0">
                <a:solidFill>
                  <a:srgbClr val="D4D2D0">
                    <a:shade val="50000"/>
                  </a:srgbClr>
                </a:solidFill>
              </a:rPr>
              <a:pPr/>
              <a:t>‹#›</a:t>
            </a:fld>
            <a:endParaRPr lang="en-US">
              <a:solidFill>
                <a:srgbClr val="D4D2D0">
                  <a:shade val="50000"/>
                </a:srgbClr>
              </a:solidFill>
            </a:endParaRPr>
          </a:p>
        </p:txBody>
      </p:sp>
      <p:sp>
        <p:nvSpPr>
          <p:cNvPr id="9" name="Footer Placeholder 8"/>
          <p:cNvSpPr>
            <a:spLocks noGrp="1"/>
          </p:cNvSpPr>
          <p:nvPr>
            <p:ph type="ftr" sz="quarter" idx="12"/>
          </p:nvPr>
        </p:nvSpPr>
        <p:spPr/>
        <p:txBody>
          <a:bodyPr/>
          <a:lstStyle/>
          <a:p>
            <a:endParaRPr lang="en-US">
              <a:solidFill>
                <a:srgbClr val="D4D2D0">
                  <a:shade val="50000"/>
                </a:srgbClr>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A34D47-9061-4FD7-B1CB-36086C648A1E}" type="datetimeFigureOut">
              <a:rPr lang="en-US" smtClean="0">
                <a:solidFill>
                  <a:srgbClr val="D4D2D0">
                    <a:shade val="50000"/>
                  </a:srgbClr>
                </a:solidFill>
              </a:rPr>
              <a:pPr/>
              <a:t>10/31/2016</a:t>
            </a:fld>
            <a:endParaRPr lang="en-US">
              <a:solidFill>
                <a:srgbClr val="D4D2D0">
                  <a:shade val="50000"/>
                </a:srgbClr>
              </a:solidFill>
            </a:endParaRPr>
          </a:p>
        </p:txBody>
      </p:sp>
      <p:sp>
        <p:nvSpPr>
          <p:cNvPr id="3" name="Footer Placeholder 2"/>
          <p:cNvSpPr>
            <a:spLocks noGrp="1"/>
          </p:cNvSpPr>
          <p:nvPr>
            <p:ph type="ftr" sz="quarter" idx="11"/>
          </p:nvPr>
        </p:nvSpPr>
        <p:spPr/>
        <p:txBody>
          <a:bodyPr/>
          <a:lstStyle/>
          <a:p>
            <a:endParaRPr lang="en-US">
              <a:solidFill>
                <a:srgbClr val="D4D2D0">
                  <a:shade val="50000"/>
                </a:srgbClr>
              </a:solidFill>
            </a:endParaRPr>
          </a:p>
        </p:txBody>
      </p:sp>
      <p:sp>
        <p:nvSpPr>
          <p:cNvPr id="4" name="Slide Number Placeholder 3"/>
          <p:cNvSpPr>
            <a:spLocks noGrp="1"/>
          </p:cNvSpPr>
          <p:nvPr>
            <p:ph type="sldNum" sz="quarter" idx="12"/>
          </p:nvPr>
        </p:nvSpPr>
        <p:spPr/>
        <p:txBody>
          <a:bodyPr/>
          <a:lstStyle/>
          <a:p>
            <a:fld id="{E800F84E-DE0E-4FE4-BC9E-05EB8AD12661}" type="slidenum">
              <a:rPr lang="en-US" smtClean="0">
                <a:solidFill>
                  <a:srgbClr val="D4D2D0">
                    <a:shade val="50000"/>
                  </a:srgbClr>
                </a:solidFill>
              </a:rPr>
              <a:pPr/>
              <a:t>‹#›</a:t>
            </a:fld>
            <a:endParaRPr lang="en-US">
              <a:solidFill>
                <a:srgbClr val="D4D2D0">
                  <a:shade val="50000"/>
                </a:srgb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30" y="272542"/>
            <a:ext cx="3007481" cy="1161887"/>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227" y="272541"/>
            <a:ext cx="5111144" cy="5853901"/>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30" y="1434428"/>
            <a:ext cx="3007481" cy="4692014"/>
          </a:xfrm>
        </p:spPr>
        <p:txBody>
          <a:bodyPr/>
          <a:lstStyle>
            <a:lvl1pPr marL="0" indent="0">
              <a:buNone/>
              <a:defRPr sz="1300"/>
            </a:lvl1pPr>
            <a:lvl2pPr marL="412394" indent="0">
              <a:buNone/>
              <a:defRPr sz="1100"/>
            </a:lvl2pPr>
            <a:lvl3pPr marL="824789" indent="0">
              <a:buNone/>
              <a:defRPr sz="900"/>
            </a:lvl3pPr>
            <a:lvl4pPr marL="1237183" indent="0">
              <a:buNone/>
              <a:defRPr sz="800"/>
            </a:lvl4pPr>
            <a:lvl5pPr marL="1649578" indent="0">
              <a:buNone/>
              <a:defRPr sz="800"/>
            </a:lvl5pPr>
            <a:lvl6pPr marL="2061972" indent="0">
              <a:buNone/>
              <a:defRPr sz="800"/>
            </a:lvl6pPr>
            <a:lvl7pPr marL="2474366" indent="0">
              <a:buNone/>
              <a:defRPr sz="800"/>
            </a:lvl7pPr>
            <a:lvl8pPr marL="2886761" indent="0">
              <a:buNone/>
              <a:defRPr sz="800"/>
            </a:lvl8pPr>
            <a:lvl9pPr marL="3299155"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554156-FB3D-44FA-BB6D-F149F39B8894}"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a:t>Click to edit Master title style</a:t>
            </a:r>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C1A34D47-9061-4FD7-B1CB-36086C648A1E}" type="datetimeFigureOut">
              <a:rPr lang="en-US" smtClean="0">
                <a:solidFill>
                  <a:srgbClr val="D4D2D0">
                    <a:shade val="50000"/>
                  </a:srgbClr>
                </a:solidFill>
              </a:rPr>
              <a:pPr/>
              <a:t>10/31/2016</a:t>
            </a:fld>
            <a:endParaRPr lang="en-US">
              <a:solidFill>
                <a:srgbClr val="D4D2D0">
                  <a:shade val="50000"/>
                </a:srgbClr>
              </a:solidFill>
            </a:endParaRPr>
          </a:p>
        </p:txBody>
      </p:sp>
      <p:sp>
        <p:nvSpPr>
          <p:cNvPr id="6" name="Footer Placeholder 5"/>
          <p:cNvSpPr>
            <a:spLocks noGrp="1"/>
          </p:cNvSpPr>
          <p:nvPr>
            <p:ph type="ftr" sz="quarter" idx="11"/>
          </p:nvPr>
        </p:nvSpPr>
        <p:spPr/>
        <p:txBody>
          <a:bodyPr/>
          <a:lstStyle/>
          <a:p>
            <a:endParaRPr lang="en-US">
              <a:solidFill>
                <a:srgbClr val="D4D2D0">
                  <a:shade val="50000"/>
                </a:srgbClr>
              </a:solidFill>
            </a:endParaRPr>
          </a:p>
        </p:txBody>
      </p:sp>
      <p:sp>
        <p:nvSpPr>
          <p:cNvPr id="7" name="Slide Number Placeholder 6"/>
          <p:cNvSpPr>
            <a:spLocks noGrp="1"/>
          </p:cNvSpPr>
          <p:nvPr>
            <p:ph type="sldNum" sz="quarter" idx="12"/>
          </p:nvPr>
        </p:nvSpPr>
        <p:spPr>
          <a:xfrm>
            <a:off x="8156448" y="6422064"/>
            <a:ext cx="762000" cy="365125"/>
          </a:xfrm>
        </p:spPr>
        <p:txBody>
          <a:bodyPr/>
          <a:lstStyle/>
          <a:p>
            <a:fld id="{E800F84E-DE0E-4FE4-BC9E-05EB8AD12661}" type="slidenum">
              <a:rPr lang="en-US" smtClean="0">
                <a:solidFill>
                  <a:srgbClr val="D4D2D0">
                    <a:shade val="50000"/>
                  </a:srgbClr>
                </a:solidFill>
              </a:rPr>
              <a:pPr/>
              <a:t>‹#›</a:t>
            </a:fld>
            <a:endParaRPr lang="en-US">
              <a:solidFill>
                <a:srgbClr val="D4D2D0">
                  <a:shade val="50000"/>
                </a:srgbClr>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a:t>Click to edit Master title style</a:t>
            </a:r>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C1A34D47-9061-4FD7-B1CB-36086C648A1E}" type="datetimeFigureOut">
              <a:rPr lang="en-US" smtClean="0">
                <a:solidFill>
                  <a:srgbClr val="D4D2D0">
                    <a:shade val="50000"/>
                  </a:srgbClr>
                </a:solidFill>
              </a:rPr>
              <a:pPr/>
              <a:t>10/31/2016</a:t>
            </a:fld>
            <a:endParaRPr lang="en-US">
              <a:solidFill>
                <a:srgbClr val="D4D2D0">
                  <a:shade val="50000"/>
                </a:srgbClr>
              </a:solidFill>
            </a:endParaRPr>
          </a:p>
        </p:txBody>
      </p:sp>
      <p:sp>
        <p:nvSpPr>
          <p:cNvPr id="6" name="Footer Placeholder 5"/>
          <p:cNvSpPr>
            <a:spLocks noGrp="1"/>
          </p:cNvSpPr>
          <p:nvPr>
            <p:ph type="ftr" sz="quarter" idx="11"/>
          </p:nvPr>
        </p:nvSpPr>
        <p:spPr/>
        <p:txBody>
          <a:bodyPr/>
          <a:lstStyle/>
          <a:p>
            <a:endParaRPr lang="en-US">
              <a:solidFill>
                <a:srgbClr val="D4D2D0">
                  <a:shade val="50000"/>
                </a:srgbClr>
              </a:solidFill>
            </a:endParaRPr>
          </a:p>
        </p:txBody>
      </p:sp>
      <p:sp>
        <p:nvSpPr>
          <p:cNvPr id="7" name="Slide Number Placeholder 6"/>
          <p:cNvSpPr>
            <a:spLocks noGrp="1"/>
          </p:cNvSpPr>
          <p:nvPr>
            <p:ph type="sldNum" sz="quarter" idx="12"/>
          </p:nvPr>
        </p:nvSpPr>
        <p:spPr/>
        <p:txBody>
          <a:bodyPr/>
          <a:lstStyle/>
          <a:p>
            <a:fld id="{E800F84E-DE0E-4FE4-BC9E-05EB8AD12661}" type="slidenum">
              <a:rPr lang="en-US" smtClean="0">
                <a:solidFill>
                  <a:srgbClr val="D4D2D0">
                    <a:shade val="50000"/>
                  </a:srgbClr>
                </a:solidFill>
              </a:rPr>
              <a:pPr/>
              <a:t>‹#›</a:t>
            </a:fld>
            <a:endParaRPr lang="en-US">
              <a:solidFill>
                <a:srgbClr val="D4D2D0">
                  <a:shade val="50000"/>
                </a:srgbClr>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1A34D47-9061-4FD7-B1CB-36086C648A1E}" type="datetimeFigureOut">
              <a:rPr lang="en-US" smtClean="0">
                <a:solidFill>
                  <a:srgbClr val="D4D2D0">
                    <a:shade val="50000"/>
                  </a:srgbClr>
                </a:solidFill>
              </a:rPr>
              <a:pPr/>
              <a:t>10/31/2016</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p>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p>
            <a:fld id="{E800F84E-DE0E-4FE4-BC9E-05EB8AD12661}" type="slidenum">
              <a:rPr lang="en-US" smtClean="0">
                <a:solidFill>
                  <a:srgbClr val="D4D2D0">
                    <a:shade val="50000"/>
                  </a:srgbClr>
                </a:solidFill>
              </a:rPr>
              <a:pPr/>
              <a:t>‹#›</a:t>
            </a:fld>
            <a:endParaRPr lang="en-US">
              <a:solidFill>
                <a:srgbClr val="D4D2D0">
                  <a:shade val="50000"/>
                </a:srgbClr>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1A34D47-9061-4FD7-B1CB-36086C648A1E}" type="datetimeFigureOut">
              <a:rPr lang="en-US" smtClean="0">
                <a:solidFill>
                  <a:srgbClr val="D4D2D0">
                    <a:shade val="50000"/>
                  </a:srgbClr>
                </a:solidFill>
              </a:rPr>
              <a:pPr/>
              <a:t>10/31/2016</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p>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p>
            <a:fld id="{E800F84E-DE0E-4FE4-BC9E-05EB8AD12661}" type="slidenum">
              <a:rPr lang="en-US" smtClean="0">
                <a:solidFill>
                  <a:srgbClr val="D4D2D0">
                    <a:shade val="50000"/>
                  </a:srgbClr>
                </a:solidFill>
              </a:rPr>
              <a:pPr/>
              <a:t>‹#›</a:t>
            </a:fld>
            <a:endParaRPr lang="en-US">
              <a:solidFill>
                <a:srgbClr val="D4D2D0">
                  <a:shade val="50000"/>
                </a:srgbClr>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D4D2D0">
                  <a:shade val="50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D4D2D0">
                  <a:shade val="50000"/>
                </a:srgb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90926C-D17A-448B-B505-7BCC2FF85458}" type="slidenum">
              <a:rPr lang="en-US">
                <a:solidFill>
                  <a:srgbClr val="D4D2D0">
                    <a:shade val="50000"/>
                  </a:srgbClr>
                </a:solidFill>
              </a:rPr>
              <a:pPr>
                <a:defRPr/>
              </a:pPr>
              <a:t>‹#›</a:t>
            </a:fld>
            <a:endParaRPr lang="en-US">
              <a:solidFill>
                <a:srgbClr val="D4D2D0">
                  <a:shade val="50000"/>
                </a:srgbClr>
              </a:solidFill>
            </a:endParaRPr>
          </a:p>
        </p:txBody>
      </p:sp>
    </p:spTree>
    <p:extLst>
      <p:ext uri="{BB962C8B-B14F-4D97-AF65-F5344CB8AC3E}">
        <p14:creationId xmlns:p14="http://schemas.microsoft.com/office/powerpoint/2010/main" val="26027534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91E84B95-E713-45DD-B7C0-4B2371832963}" type="datetimeFigureOut">
              <a:rPr lang="en-US" smtClean="0">
                <a:solidFill>
                  <a:srgbClr val="DBF5F9">
                    <a:shade val="90000"/>
                  </a:srgbClr>
                </a:solidFill>
              </a:rPr>
              <a:pPr/>
              <a:t>10/31/2016</a:t>
            </a:fld>
            <a:endParaRPr lang="en-US" dirty="0">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dirty="0">
              <a:solidFill>
                <a:srgbClr val="DBF5F9">
                  <a:shade val="90000"/>
                </a:srgbClr>
              </a:solidFill>
            </a:endParaRPr>
          </a:p>
        </p:txBody>
      </p:sp>
      <p:sp>
        <p:nvSpPr>
          <p:cNvPr id="27" name="Slide Number Placeholder 26"/>
          <p:cNvSpPr>
            <a:spLocks noGrp="1"/>
          </p:cNvSpPr>
          <p:nvPr>
            <p:ph type="sldNum" sz="quarter" idx="12"/>
          </p:nvPr>
        </p:nvSpPr>
        <p:spPr/>
        <p:txBody>
          <a:bodyPr/>
          <a:lstStyle/>
          <a:p>
            <a:fld id="{6CBF9445-C10B-41FD-BD57-CF2A5A679726}"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2345382049"/>
      </p:ext>
    </p:extLst>
  </p:cSld>
  <p:clrMapOvr>
    <a:overrideClrMapping bg1="dk1" tx1="lt1" bg2="dk2" tx2="lt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lvl1pPr marL="274320" indent="-274320">
              <a:buSzPct val="75000"/>
              <a:buFont typeface="Wingdings 3" pitchFamily="18" charset="2"/>
              <a:buChar char=""/>
              <a:defRPr/>
            </a:lvl1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p:txBody>
          <a:body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3483715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91E84B95-E713-45DD-B7C0-4B2371832963}" type="datetimeFigureOut">
              <a:rPr lang="en-US" smtClean="0">
                <a:solidFill>
                  <a:srgbClr val="DBF5F9">
                    <a:shade val="90000"/>
                  </a:srgbClr>
                </a:solidFill>
              </a:rPr>
              <a:pPr/>
              <a:t>10/31/2016</a:t>
            </a:fld>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p>
            <a:fld id="{6CBF9445-C10B-41FD-BD57-CF2A5A679726}"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1859638324"/>
      </p:ext>
    </p:extLst>
  </p:cSld>
  <p:clrMapOvr>
    <a:overrideClrMapping bg1="dk1" tx1="lt1" bg2="dk2" tx2="lt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p:txBody>
          <a:body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24887873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156" y="1859973"/>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156"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dirty="0">
              <a:solidFill>
                <a:srgbClr val="04617B">
                  <a:shade val="90000"/>
                </a:srgbClr>
              </a:solidFill>
            </a:endParaRPr>
          </a:p>
        </p:txBody>
      </p:sp>
      <p:sp>
        <p:nvSpPr>
          <p:cNvPr id="9" name="Slide Number Placeholder 8"/>
          <p:cNvSpPr>
            <a:spLocks noGrp="1"/>
          </p:cNvSpPr>
          <p:nvPr>
            <p:ph type="sldNum" sz="quarter" idx="12"/>
          </p:nvPr>
        </p:nvSpPr>
        <p:spPr/>
        <p:txBody>
          <a:body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4087765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904" y="4801030"/>
            <a:ext cx="5487258" cy="566599"/>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1904" y="612502"/>
            <a:ext cx="5487258" cy="4115373"/>
          </a:xfrm>
        </p:spPr>
        <p:txBody>
          <a:bodyPr/>
          <a:lstStyle>
            <a:lvl1pPr marL="0" indent="0">
              <a:buNone/>
              <a:defRPr sz="2900"/>
            </a:lvl1pPr>
            <a:lvl2pPr marL="412394" indent="0">
              <a:buNone/>
              <a:defRPr sz="2500"/>
            </a:lvl2pPr>
            <a:lvl3pPr marL="824789" indent="0">
              <a:buNone/>
              <a:defRPr sz="2200"/>
            </a:lvl3pPr>
            <a:lvl4pPr marL="1237183" indent="0">
              <a:buNone/>
              <a:defRPr sz="1800"/>
            </a:lvl4pPr>
            <a:lvl5pPr marL="1649578" indent="0">
              <a:buNone/>
              <a:defRPr sz="1800"/>
            </a:lvl5pPr>
            <a:lvl6pPr marL="2061972" indent="0">
              <a:buNone/>
              <a:defRPr sz="1800"/>
            </a:lvl6pPr>
            <a:lvl7pPr marL="2474366" indent="0">
              <a:buNone/>
              <a:defRPr sz="1800"/>
            </a:lvl7pPr>
            <a:lvl8pPr marL="2886761" indent="0">
              <a:buNone/>
              <a:defRPr sz="1800"/>
            </a:lvl8pPr>
            <a:lvl9pPr marL="3299155" indent="0">
              <a:buNone/>
              <a:defRPr sz="1800"/>
            </a:lvl9pPr>
          </a:lstStyle>
          <a:p>
            <a:pPr lvl="0"/>
            <a:r>
              <a:rPr lang="en-US" noProof="0"/>
              <a:t>Click icon to add picture</a:t>
            </a:r>
          </a:p>
        </p:txBody>
      </p:sp>
      <p:sp>
        <p:nvSpPr>
          <p:cNvPr id="4" name="Text Placeholder 3"/>
          <p:cNvSpPr>
            <a:spLocks noGrp="1"/>
          </p:cNvSpPr>
          <p:nvPr>
            <p:ph type="body" sz="half" idx="2"/>
          </p:nvPr>
        </p:nvSpPr>
        <p:spPr>
          <a:xfrm>
            <a:off x="1791904" y="5367629"/>
            <a:ext cx="5487258" cy="804714"/>
          </a:xfrm>
        </p:spPr>
        <p:txBody>
          <a:bodyPr/>
          <a:lstStyle>
            <a:lvl1pPr marL="0" indent="0">
              <a:buNone/>
              <a:defRPr sz="1300"/>
            </a:lvl1pPr>
            <a:lvl2pPr marL="412394" indent="0">
              <a:buNone/>
              <a:defRPr sz="1100"/>
            </a:lvl2pPr>
            <a:lvl3pPr marL="824789" indent="0">
              <a:buNone/>
              <a:defRPr sz="900"/>
            </a:lvl3pPr>
            <a:lvl4pPr marL="1237183" indent="0">
              <a:buNone/>
              <a:defRPr sz="800"/>
            </a:lvl4pPr>
            <a:lvl5pPr marL="1649578" indent="0">
              <a:buNone/>
              <a:defRPr sz="800"/>
            </a:lvl5pPr>
            <a:lvl6pPr marL="2061972" indent="0">
              <a:buNone/>
              <a:defRPr sz="800"/>
            </a:lvl6pPr>
            <a:lvl7pPr marL="2474366" indent="0">
              <a:buNone/>
              <a:defRPr sz="800"/>
            </a:lvl7pPr>
            <a:lvl8pPr marL="2886761" indent="0">
              <a:buNone/>
              <a:defRPr sz="800"/>
            </a:lvl8pPr>
            <a:lvl9pPr marL="3299155"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9DB057-358E-40F8-B7C6-D8DC071CFC7C}"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dirty="0">
              <a:solidFill>
                <a:srgbClr val="04617B">
                  <a:shade val="90000"/>
                </a:srgbClr>
              </a:solidFill>
            </a:endParaRPr>
          </a:p>
        </p:txBody>
      </p:sp>
      <p:sp>
        <p:nvSpPr>
          <p:cNvPr id="5" name="Slide Number Placeholder 4"/>
          <p:cNvSpPr>
            <a:spLocks noGrp="1"/>
          </p:cNvSpPr>
          <p:nvPr>
            <p:ph type="sldNum" sz="quarter" idx="12"/>
          </p:nvPr>
        </p:nvSpPr>
        <p:spPr/>
        <p:txBody>
          <a:body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3965259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dirty="0">
              <a:solidFill>
                <a:srgbClr val="04617B">
                  <a:shade val="90000"/>
                </a:srgbClr>
              </a:solidFill>
            </a:endParaRPr>
          </a:p>
        </p:txBody>
      </p:sp>
      <p:sp>
        <p:nvSpPr>
          <p:cNvPr id="4" name="Slide Number Placeholder 3"/>
          <p:cNvSpPr>
            <a:spLocks noGrp="1"/>
          </p:cNvSpPr>
          <p:nvPr>
            <p:ph type="sldNum" sz="quarter" idx="12"/>
          </p:nvPr>
        </p:nvSpPr>
        <p:spPr/>
        <p:txBody>
          <a:body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9591299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p:txBody>
          <a:body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36468899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ffectLst/>
            </a:endParaRPr>
          </a:p>
        </p:txBody>
      </p:sp>
      <p:sp>
        <p:nvSpPr>
          <p:cNvPr id="12" name="Right Triangle 11"/>
          <p:cNvSpPr/>
          <p:nvPr/>
        </p:nvSpPr>
        <p:spPr>
          <a:xfrm rot="420000" flipV="1">
            <a:off x="8004136"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ffectLst/>
            </a:endParaRPr>
          </a:p>
        </p:txBody>
      </p:sp>
      <p:sp>
        <p:nvSpPr>
          <p:cNvPr id="2" name="Title 1"/>
          <p:cNvSpPr>
            <a:spLocks noGrp="1"/>
          </p:cNvSpPr>
          <p:nvPr>
            <p:ph type="title"/>
          </p:nvPr>
        </p:nvSpPr>
        <p:spPr>
          <a:xfrm>
            <a:off x="609600" y="1176999"/>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a:xfrm>
            <a:off x="8077200" y="6356612"/>
            <a:ext cx="609600" cy="365125"/>
          </a:xfrm>
        </p:spPr>
        <p:txBody>
          <a:body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a:t>Click icon to add picture</a:t>
            </a:r>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dirty="0">
              <a:solidFill>
                <a:prstClr val="black"/>
              </a:solidFill>
              <a:effectLst/>
              <a:latin typeface="Constantia"/>
            </a:endParaRPr>
          </a:p>
        </p:txBody>
      </p:sp>
      <p:sp>
        <p:nvSpPr>
          <p:cNvPr id="11" name="Freeform 10"/>
          <p:cNvSpPr>
            <a:spLocks/>
          </p:cNvSpPr>
          <p:nvPr/>
        </p:nvSpPr>
        <p:spPr bwMode="auto">
          <a:xfrm flipV="1">
            <a:off x="4381500" y="6220087"/>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dirty="0">
              <a:solidFill>
                <a:prstClr val="black"/>
              </a:solidFill>
              <a:effectLst/>
              <a:latin typeface="Constantia"/>
            </a:endParaRPr>
          </a:p>
        </p:txBody>
      </p:sp>
    </p:spTree>
    <p:extLst>
      <p:ext uri="{BB962C8B-B14F-4D97-AF65-F5344CB8AC3E}">
        <p14:creationId xmlns:p14="http://schemas.microsoft.com/office/powerpoint/2010/main" val="32757257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9752785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2"/>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2"/>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35341110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4617B">
                  <a:shade val="90000"/>
                </a:srgb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4617B">
                  <a:shade val="90000"/>
                </a:srgb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C04E01-1E8C-4EE0-BA5D-6BC1523D6148}" type="slidenum">
              <a:rPr lang="en-US">
                <a:solidFill>
                  <a:srgbClr val="04617B">
                    <a:shade val="90000"/>
                  </a:srgbClr>
                </a:solidFill>
              </a:rPr>
              <a:pPr>
                <a:defRPr/>
              </a:pPr>
              <a:t>‹#›</a:t>
            </a:fld>
            <a:endParaRPr lang="en-US" dirty="0">
              <a:solidFill>
                <a:srgbClr val="04617B">
                  <a:shade val="90000"/>
                </a:srgbClr>
              </a:solidFill>
            </a:endParaRPr>
          </a:p>
        </p:txBody>
      </p:sp>
    </p:spTree>
    <p:extLst>
      <p:ext uri="{BB962C8B-B14F-4D97-AF65-F5344CB8AC3E}">
        <p14:creationId xmlns:p14="http://schemas.microsoft.com/office/powerpoint/2010/main" val="15495127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91E84B95-E713-45DD-B7C0-4B2371832963}" type="datetimeFigureOut">
              <a:rPr lang="en-US" smtClean="0">
                <a:solidFill>
                  <a:srgbClr val="DBF5F9">
                    <a:shade val="90000"/>
                  </a:srgbClr>
                </a:solidFill>
              </a:rPr>
              <a:pPr/>
              <a:t>10/31/2016</a:t>
            </a:fld>
            <a:endParaRPr lang="en-US" dirty="0">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dirty="0">
              <a:solidFill>
                <a:srgbClr val="DBF5F9">
                  <a:shade val="90000"/>
                </a:srgbClr>
              </a:solidFill>
            </a:endParaRPr>
          </a:p>
        </p:txBody>
      </p:sp>
      <p:sp>
        <p:nvSpPr>
          <p:cNvPr id="27" name="Slide Number Placeholder 26"/>
          <p:cNvSpPr>
            <a:spLocks noGrp="1"/>
          </p:cNvSpPr>
          <p:nvPr>
            <p:ph type="sldNum" sz="quarter" idx="12"/>
          </p:nvPr>
        </p:nvSpPr>
        <p:spPr/>
        <p:txBody>
          <a:bodyPr/>
          <a:lstStyle/>
          <a:p>
            <a:fld id="{6CBF9445-C10B-41FD-BD57-CF2A5A679726}"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233096215"/>
      </p:ext>
    </p:extLst>
  </p:cSld>
  <p:clrMapOvr>
    <a:overrideClrMapping bg1="dk1" tx1="lt1" bg2="dk2" tx2="lt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lvl1pPr marL="274320" indent="-274320">
              <a:buSzPct val="75000"/>
              <a:buFont typeface="Wingdings 3" pitchFamily="18" charset="2"/>
              <a:buChar char=""/>
              <a:defRPr/>
            </a:lvl1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p:txBody>
          <a:body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21577639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91E84B95-E713-45DD-B7C0-4B2371832963}" type="datetimeFigureOut">
              <a:rPr lang="en-US" smtClean="0">
                <a:solidFill>
                  <a:srgbClr val="DBF5F9">
                    <a:shade val="90000"/>
                  </a:srgbClr>
                </a:solidFill>
              </a:rPr>
              <a:pPr/>
              <a:t>10/31/2016</a:t>
            </a:fld>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p>
            <a:fld id="{6CBF9445-C10B-41FD-BD57-CF2A5A679726}"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2074431320"/>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1.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2.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theme" Target="../theme/theme13.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08" descr="C:\Documents and Settings\Rami\Desktop\Ramis Work\PresPro\Templates_07_July_2004\Biotech\JPGS\PPP_SBIOT_TXT_DNA_Structure.jpg"/>
          <p:cNvPicPr>
            <a:picLocks noChangeAspect="1" noChangeArrowheads="1"/>
          </p:cNvPicPr>
          <p:nvPr/>
        </p:nvPicPr>
        <p:blipFill>
          <a:blip r:embed="rId15" cstate="print"/>
          <a:srcRect/>
          <a:stretch>
            <a:fillRect/>
          </a:stretch>
        </p:blipFill>
        <p:spPr bwMode="auto">
          <a:xfrm>
            <a:off x="0" y="0"/>
            <a:ext cx="9144000" cy="6880225"/>
          </a:xfrm>
          <a:prstGeom prst="rect">
            <a:avLst/>
          </a:prstGeom>
          <a:noFill/>
          <a:ln w="9525">
            <a:noFill/>
            <a:miter lim="800000"/>
            <a:headEnd/>
            <a:tailEnd/>
          </a:ln>
        </p:spPr>
      </p:pic>
      <p:sp>
        <p:nvSpPr>
          <p:cNvPr id="1027" name="Rectangle 2"/>
          <p:cNvSpPr>
            <a:spLocks noGrp="1" noChangeArrowheads="1"/>
          </p:cNvSpPr>
          <p:nvPr>
            <p:ph type="title"/>
          </p:nvPr>
        </p:nvSpPr>
        <p:spPr bwMode="auto">
          <a:xfrm>
            <a:off x="962025" y="138113"/>
            <a:ext cx="7826375" cy="1376362"/>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1235075" y="1584325"/>
            <a:ext cx="7551738" cy="4956175"/>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136525" y="6624638"/>
            <a:ext cx="1905000" cy="233362"/>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defTabSz="915001">
              <a:defRPr sz="900" smtClean="0">
                <a:effectLst/>
              </a:defRPr>
            </a:lvl1pPr>
          </a:lstStyle>
          <a:p>
            <a:pPr>
              <a:defRPr/>
            </a:pPr>
            <a:endParaRPr lang="en-US"/>
          </a:p>
        </p:txBody>
      </p:sp>
      <p:sp>
        <p:nvSpPr>
          <p:cNvPr id="1029" name="Rectangle 5"/>
          <p:cNvSpPr>
            <a:spLocks noGrp="1" noChangeArrowheads="1"/>
          </p:cNvSpPr>
          <p:nvPr>
            <p:ph type="ftr" sz="quarter" idx="3"/>
          </p:nvPr>
        </p:nvSpPr>
        <p:spPr bwMode="auto">
          <a:xfrm>
            <a:off x="3157538" y="6624638"/>
            <a:ext cx="2894012" cy="233362"/>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defTabSz="915001">
              <a:defRPr sz="900" smtClean="0">
                <a:solidFill>
                  <a:srgbClr val="FFFFFF"/>
                </a:solidFill>
                <a:effectLst/>
              </a:defRPr>
            </a:lvl1pPr>
          </a:lstStyle>
          <a:p>
            <a:pPr>
              <a:defRPr/>
            </a:pPr>
            <a:endParaRPr lang="en-US"/>
          </a:p>
        </p:txBody>
      </p:sp>
      <p:sp>
        <p:nvSpPr>
          <p:cNvPr id="1030" name="Rectangle 6"/>
          <p:cNvSpPr>
            <a:spLocks noGrp="1" noChangeArrowheads="1"/>
          </p:cNvSpPr>
          <p:nvPr>
            <p:ph type="sldNum" sz="quarter" idx="4"/>
          </p:nvPr>
        </p:nvSpPr>
        <p:spPr bwMode="auto">
          <a:xfrm>
            <a:off x="7070725" y="6624638"/>
            <a:ext cx="1905000" cy="233362"/>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defTabSz="915001">
              <a:defRPr sz="900" smtClean="0">
                <a:solidFill>
                  <a:srgbClr val="FFFFFF"/>
                </a:solidFill>
                <a:effectLst/>
              </a:defRPr>
            </a:lvl1pPr>
          </a:lstStyle>
          <a:p>
            <a:pPr>
              <a:defRPr/>
            </a:pPr>
            <a:fld id="{48506166-FFC8-44B0-89B0-B2355E76BC0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2" r:id="rId12"/>
    <p:sldLayoutId id="2147483724" r:id="rId13"/>
  </p:sldLayoutIdLst>
  <p:txStyles>
    <p:titleStyle>
      <a:lvl1pPr algn="l" rtl="0" eaLnBrk="1" fontAlgn="base" hangingPunct="1">
        <a:spcBef>
          <a:spcPct val="0"/>
        </a:spcBef>
        <a:spcAft>
          <a:spcPct val="0"/>
        </a:spcAft>
        <a:defRPr sz="3400">
          <a:solidFill>
            <a:srgbClr val="FFFFFF"/>
          </a:solidFill>
          <a:latin typeface="+mj-lt"/>
          <a:ea typeface="+mj-ea"/>
          <a:cs typeface="+mj-cs"/>
        </a:defRPr>
      </a:lvl1pPr>
      <a:lvl2pPr algn="l" rtl="0" eaLnBrk="1" fontAlgn="base" hangingPunct="1">
        <a:spcBef>
          <a:spcPct val="0"/>
        </a:spcBef>
        <a:spcAft>
          <a:spcPct val="0"/>
        </a:spcAft>
        <a:defRPr sz="3400">
          <a:solidFill>
            <a:srgbClr val="FFFFFF"/>
          </a:solidFill>
          <a:latin typeface="Arial" charset="0"/>
        </a:defRPr>
      </a:lvl2pPr>
      <a:lvl3pPr algn="l" rtl="0" eaLnBrk="1" fontAlgn="base" hangingPunct="1">
        <a:spcBef>
          <a:spcPct val="0"/>
        </a:spcBef>
        <a:spcAft>
          <a:spcPct val="0"/>
        </a:spcAft>
        <a:defRPr sz="3400">
          <a:solidFill>
            <a:srgbClr val="FFFFFF"/>
          </a:solidFill>
          <a:latin typeface="Arial" charset="0"/>
        </a:defRPr>
      </a:lvl3pPr>
      <a:lvl4pPr algn="l" rtl="0" eaLnBrk="1" fontAlgn="base" hangingPunct="1">
        <a:spcBef>
          <a:spcPct val="0"/>
        </a:spcBef>
        <a:spcAft>
          <a:spcPct val="0"/>
        </a:spcAft>
        <a:defRPr sz="3400">
          <a:solidFill>
            <a:srgbClr val="FFFFFF"/>
          </a:solidFill>
          <a:latin typeface="Arial" charset="0"/>
        </a:defRPr>
      </a:lvl4pPr>
      <a:lvl5pPr algn="l" rtl="0" eaLnBrk="1" fontAlgn="base" hangingPunct="1">
        <a:spcBef>
          <a:spcPct val="0"/>
        </a:spcBef>
        <a:spcAft>
          <a:spcPct val="0"/>
        </a:spcAft>
        <a:defRPr sz="3400">
          <a:solidFill>
            <a:srgbClr val="FFFFFF"/>
          </a:solidFill>
          <a:latin typeface="Arial" charset="0"/>
        </a:defRPr>
      </a:lvl5pPr>
      <a:lvl6pPr marL="412394" algn="l" defTabSz="915001" rtl="0" eaLnBrk="1" fontAlgn="base" hangingPunct="1">
        <a:spcBef>
          <a:spcPct val="0"/>
        </a:spcBef>
        <a:spcAft>
          <a:spcPct val="0"/>
        </a:spcAft>
        <a:defRPr sz="3400">
          <a:solidFill>
            <a:srgbClr val="FFFFFF"/>
          </a:solidFill>
          <a:latin typeface="Arial" charset="0"/>
        </a:defRPr>
      </a:lvl6pPr>
      <a:lvl7pPr marL="824789" algn="l" defTabSz="915001" rtl="0" eaLnBrk="1" fontAlgn="base" hangingPunct="1">
        <a:spcBef>
          <a:spcPct val="0"/>
        </a:spcBef>
        <a:spcAft>
          <a:spcPct val="0"/>
        </a:spcAft>
        <a:defRPr sz="3400">
          <a:solidFill>
            <a:srgbClr val="FFFFFF"/>
          </a:solidFill>
          <a:latin typeface="Arial" charset="0"/>
        </a:defRPr>
      </a:lvl7pPr>
      <a:lvl8pPr marL="1237183" algn="l" defTabSz="915001" rtl="0" eaLnBrk="1" fontAlgn="base" hangingPunct="1">
        <a:spcBef>
          <a:spcPct val="0"/>
        </a:spcBef>
        <a:spcAft>
          <a:spcPct val="0"/>
        </a:spcAft>
        <a:defRPr sz="3400">
          <a:solidFill>
            <a:srgbClr val="FFFFFF"/>
          </a:solidFill>
          <a:latin typeface="Arial" charset="0"/>
        </a:defRPr>
      </a:lvl8pPr>
      <a:lvl9pPr marL="1649578" algn="l" defTabSz="915001" rtl="0" eaLnBrk="1" fontAlgn="base" hangingPunct="1">
        <a:spcBef>
          <a:spcPct val="0"/>
        </a:spcBef>
        <a:spcAft>
          <a:spcPct val="0"/>
        </a:spcAft>
        <a:defRPr sz="3400">
          <a:solidFill>
            <a:srgbClr val="FFFFFF"/>
          </a:solidFill>
          <a:latin typeface="Arial" charset="0"/>
        </a:defRPr>
      </a:lvl9pPr>
    </p:titleStyle>
    <p:bodyStyle>
      <a:lvl1pPr marL="341313" indent="-341313" algn="l" rtl="0" eaLnBrk="1" fontAlgn="base" hangingPunct="1">
        <a:spcBef>
          <a:spcPct val="20000"/>
        </a:spcBef>
        <a:spcAft>
          <a:spcPct val="0"/>
        </a:spcAft>
        <a:buChar char="•"/>
        <a:defRPr sz="2500">
          <a:solidFill>
            <a:srgbClr val="FFFFFF"/>
          </a:solidFill>
          <a:latin typeface="+mn-lt"/>
          <a:ea typeface="+mn-ea"/>
          <a:cs typeface="+mn-cs"/>
        </a:defRPr>
      </a:lvl1pPr>
      <a:lvl2pPr marL="742950" indent="-285750" algn="l" rtl="0" eaLnBrk="1" fontAlgn="base" hangingPunct="1">
        <a:spcBef>
          <a:spcPct val="20000"/>
        </a:spcBef>
        <a:spcAft>
          <a:spcPct val="0"/>
        </a:spcAft>
        <a:buChar char="–"/>
        <a:defRPr sz="2200">
          <a:solidFill>
            <a:srgbClr val="FFFFFF"/>
          </a:solidFill>
          <a:latin typeface="+mn-lt"/>
        </a:defRPr>
      </a:lvl2pPr>
      <a:lvl3pPr marL="1141413" indent="-227013" algn="l" rtl="0" eaLnBrk="1" fontAlgn="base" hangingPunct="1">
        <a:spcBef>
          <a:spcPct val="20000"/>
        </a:spcBef>
        <a:spcAft>
          <a:spcPct val="0"/>
        </a:spcAft>
        <a:buChar char="•"/>
        <a:defRPr sz="2200">
          <a:solidFill>
            <a:srgbClr val="FFFFFF"/>
          </a:solidFill>
          <a:latin typeface="+mn-lt"/>
        </a:defRPr>
      </a:lvl3pPr>
      <a:lvl4pPr marL="1598613" indent="-227013" algn="l" rtl="0" eaLnBrk="1" fontAlgn="base" hangingPunct="1">
        <a:spcBef>
          <a:spcPct val="20000"/>
        </a:spcBef>
        <a:spcAft>
          <a:spcPct val="0"/>
        </a:spcAft>
        <a:buChar char="–"/>
        <a:defRPr sz="1900">
          <a:solidFill>
            <a:srgbClr val="FFFFFF"/>
          </a:solidFill>
          <a:latin typeface="+mn-lt"/>
        </a:defRPr>
      </a:lvl4pPr>
      <a:lvl5pPr marL="2057400" indent="-228600" algn="l" rtl="0" eaLnBrk="1" fontAlgn="base" hangingPunct="1">
        <a:spcBef>
          <a:spcPct val="20000"/>
        </a:spcBef>
        <a:spcAft>
          <a:spcPct val="0"/>
        </a:spcAft>
        <a:buChar char="»"/>
        <a:defRPr>
          <a:solidFill>
            <a:srgbClr val="FFFFFF"/>
          </a:solidFill>
          <a:latin typeface="+mn-lt"/>
        </a:defRPr>
      </a:lvl5pPr>
      <a:lvl6pPr marL="2470071" indent="-229108" algn="l" defTabSz="915001" rtl="0" eaLnBrk="1" fontAlgn="base" hangingPunct="1">
        <a:spcBef>
          <a:spcPct val="20000"/>
        </a:spcBef>
        <a:spcAft>
          <a:spcPct val="0"/>
        </a:spcAft>
        <a:buChar char="»"/>
        <a:defRPr>
          <a:solidFill>
            <a:srgbClr val="FFFFFF"/>
          </a:solidFill>
          <a:latin typeface="+mn-lt"/>
        </a:defRPr>
      </a:lvl6pPr>
      <a:lvl7pPr marL="2882465" indent="-229108" algn="l" defTabSz="915001" rtl="0" eaLnBrk="1" fontAlgn="base" hangingPunct="1">
        <a:spcBef>
          <a:spcPct val="20000"/>
        </a:spcBef>
        <a:spcAft>
          <a:spcPct val="0"/>
        </a:spcAft>
        <a:buChar char="»"/>
        <a:defRPr>
          <a:solidFill>
            <a:srgbClr val="FFFFFF"/>
          </a:solidFill>
          <a:latin typeface="+mn-lt"/>
        </a:defRPr>
      </a:lvl7pPr>
      <a:lvl8pPr marL="3294860" indent="-229108" algn="l" defTabSz="915001" rtl="0" eaLnBrk="1" fontAlgn="base" hangingPunct="1">
        <a:spcBef>
          <a:spcPct val="20000"/>
        </a:spcBef>
        <a:spcAft>
          <a:spcPct val="0"/>
        </a:spcAft>
        <a:buChar char="»"/>
        <a:defRPr>
          <a:solidFill>
            <a:srgbClr val="FFFFFF"/>
          </a:solidFill>
          <a:latin typeface="+mn-lt"/>
        </a:defRPr>
      </a:lvl8pPr>
      <a:lvl9pPr marL="3707254" indent="-229108" algn="l" defTabSz="915001" rtl="0" eaLnBrk="1" fontAlgn="base" hangingPunct="1">
        <a:spcBef>
          <a:spcPct val="20000"/>
        </a:spcBef>
        <a:spcAft>
          <a:spcPct val="0"/>
        </a:spcAft>
        <a:buChar char="»"/>
        <a:defRPr>
          <a:solidFill>
            <a:srgbClr val="FFFFFF"/>
          </a:solidFill>
          <a:latin typeface="+mn-lt"/>
        </a:defRPr>
      </a:lvl9pPr>
    </p:bodyStyle>
    <p:otherStyle>
      <a:defPPr>
        <a:defRPr lang="en-US"/>
      </a:defPPr>
      <a:lvl1pPr marL="0" algn="l" defTabSz="824789" rtl="0" eaLnBrk="1" latinLnBrk="0" hangingPunct="1">
        <a:defRPr sz="1600" kern="1200">
          <a:solidFill>
            <a:schemeClr val="tx1"/>
          </a:solidFill>
          <a:latin typeface="+mn-lt"/>
          <a:ea typeface="+mn-ea"/>
          <a:cs typeface="+mn-cs"/>
        </a:defRPr>
      </a:lvl1pPr>
      <a:lvl2pPr marL="412394" algn="l" defTabSz="824789" rtl="0" eaLnBrk="1" latinLnBrk="0" hangingPunct="1">
        <a:defRPr sz="1600" kern="1200">
          <a:solidFill>
            <a:schemeClr val="tx1"/>
          </a:solidFill>
          <a:latin typeface="+mn-lt"/>
          <a:ea typeface="+mn-ea"/>
          <a:cs typeface="+mn-cs"/>
        </a:defRPr>
      </a:lvl2pPr>
      <a:lvl3pPr marL="824789" algn="l" defTabSz="824789" rtl="0" eaLnBrk="1" latinLnBrk="0" hangingPunct="1">
        <a:defRPr sz="1600" kern="1200">
          <a:solidFill>
            <a:schemeClr val="tx1"/>
          </a:solidFill>
          <a:latin typeface="+mn-lt"/>
          <a:ea typeface="+mn-ea"/>
          <a:cs typeface="+mn-cs"/>
        </a:defRPr>
      </a:lvl3pPr>
      <a:lvl4pPr marL="1237183" algn="l" defTabSz="824789" rtl="0" eaLnBrk="1" latinLnBrk="0" hangingPunct="1">
        <a:defRPr sz="1600" kern="1200">
          <a:solidFill>
            <a:schemeClr val="tx1"/>
          </a:solidFill>
          <a:latin typeface="+mn-lt"/>
          <a:ea typeface="+mn-ea"/>
          <a:cs typeface="+mn-cs"/>
        </a:defRPr>
      </a:lvl4pPr>
      <a:lvl5pPr marL="1649578" algn="l" defTabSz="824789" rtl="0" eaLnBrk="1" latinLnBrk="0" hangingPunct="1">
        <a:defRPr sz="1600" kern="1200">
          <a:solidFill>
            <a:schemeClr val="tx1"/>
          </a:solidFill>
          <a:latin typeface="+mn-lt"/>
          <a:ea typeface="+mn-ea"/>
          <a:cs typeface="+mn-cs"/>
        </a:defRPr>
      </a:lvl5pPr>
      <a:lvl6pPr marL="2061972" algn="l" defTabSz="824789" rtl="0" eaLnBrk="1" latinLnBrk="0" hangingPunct="1">
        <a:defRPr sz="1600" kern="1200">
          <a:solidFill>
            <a:schemeClr val="tx1"/>
          </a:solidFill>
          <a:latin typeface="+mn-lt"/>
          <a:ea typeface="+mn-ea"/>
          <a:cs typeface="+mn-cs"/>
        </a:defRPr>
      </a:lvl6pPr>
      <a:lvl7pPr marL="2474366" algn="l" defTabSz="824789" rtl="0" eaLnBrk="1" latinLnBrk="0" hangingPunct="1">
        <a:defRPr sz="1600" kern="1200">
          <a:solidFill>
            <a:schemeClr val="tx1"/>
          </a:solidFill>
          <a:latin typeface="+mn-lt"/>
          <a:ea typeface="+mn-ea"/>
          <a:cs typeface="+mn-cs"/>
        </a:defRPr>
      </a:lvl7pPr>
      <a:lvl8pPr marL="2886761" algn="l" defTabSz="824789" rtl="0" eaLnBrk="1" latinLnBrk="0" hangingPunct="1">
        <a:defRPr sz="1600" kern="1200">
          <a:solidFill>
            <a:schemeClr val="tx1"/>
          </a:solidFill>
          <a:latin typeface="+mn-lt"/>
          <a:ea typeface="+mn-ea"/>
          <a:cs typeface="+mn-cs"/>
        </a:defRPr>
      </a:lvl8pPr>
      <a:lvl9pPr marL="3299155" algn="l" defTabSz="824789" rtl="0" eaLnBrk="1" latinLnBrk="0" hangingPunct="1">
        <a:defRPr sz="16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4381500" y="-7143"/>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0" name="Date Placeholder 9"/>
          <p:cNvSpPr>
            <a:spLocks noGrp="1"/>
          </p:cNvSpPr>
          <p:nvPr>
            <p:ph type="dt" sz="half" idx="2"/>
          </p:nvPr>
        </p:nvSpPr>
        <p:spPr>
          <a:xfrm>
            <a:off x="457200" y="63565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22" name="Footer Placeholder 21"/>
          <p:cNvSpPr>
            <a:spLocks noGrp="1"/>
          </p:cNvSpPr>
          <p:nvPr>
            <p:ph type="ftr" sz="quarter" idx="3"/>
          </p:nvPr>
        </p:nvSpPr>
        <p:spPr>
          <a:xfrm>
            <a:off x="2667000" y="63565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5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grpSp>
        <p:nvGrpSpPr>
          <p:cNvPr id="2" name="Group 1"/>
          <p:cNvGrpSpPr/>
          <p:nvPr/>
        </p:nvGrpSpPr>
        <p:grpSpPr>
          <a:xfrm>
            <a:off x="-19014"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extLst>
      <p:ext uri="{BB962C8B-B14F-4D97-AF65-F5344CB8AC3E}">
        <p14:creationId xmlns:p14="http://schemas.microsoft.com/office/powerpoint/2010/main" val="1911031029"/>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4381500" y="-7143"/>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0" name="Date Placeholder 9"/>
          <p:cNvSpPr>
            <a:spLocks noGrp="1"/>
          </p:cNvSpPr>
          <p:nvPr>
            <p:ph type="dt" sz="half" idx="2"/>
          </p:nvPr>
        </p:nvSpPr>
        <p:spPr>
          <a:xfrm>
            <a:off x="457200" y="6356612"/>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22" name="Footer Placeholder 21"/>
          <p:cNvSpPr>
            <a:spLocks noGrp="1"/>
          </p:cNvSpPr>
          <p:nvPr>
            <p:ph type="ftr" sz="quarter" idx="3"/>
          </p:nvPr>
        </p:nvSpPr>
        <p:spPr>
          <a:xfrm>
            <a:off x="2667000" y="6356612"/>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612"/>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grpSp>
        <p:nvGrpSpPr>
          <p:cNvPr id="2" name="Group 1"/>
          <p:cNvGrpSpPr/>
          <p:nvPr/>
        </p:nvGrpSpPr>
        <p:grpSpPr>
          <a:xfrm>
            <a:off x="-19014"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extLst>
      <p:ext uri="{BB962C8B-B14F-4D97-AF65-F5344CB8AC3E}">
        <p14:creationId xmlns:p14="http://schemas.microsoft.com/office/powerpoint/2010/main" val="3660696489"/>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4381500" y="-7143"/>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0" name="Date Placeholder 9"/>
          <p:cNvSpPr>
            <a:spLocks noGrp="1"/>
          </p:cNvSpPr>
          <p:nvPr>
            <p:ph type="dt" sz="half" idx="2"/>
          </p:nvPr>
        </p:nvSpPr>
        <p:spPr>
          <a:xfrm>
            <a:off x="457200" y="63565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1E84B95-E713-45DD-B7C0-4B2371832963}" type="datetimeFigureOut">
              <a:rPr lang="en-US" smtClean="0">
                <a:solidFill>
                  <a:srgbClr val="04617B">
                    <a:shade val="90000"/>
                  </a:srgbClr>
                </a:solidFill>
              </a:rPr>
              <a:pPr/>
              <a:t>10/31/2016</a:t>
            </a:fld>
            <a:endParaRPr lang="en-US" dirty="0">
              <a:solidFill>
                <a:srgbClr val="04617B">
                  <a:shade val="90000"/>
                </a:srgbClr>
              </a:solidFill>
            </a:endParaRPr>
          </a:p>
        </p:txBody>
      </p:sp>
      <p:sp>
        <p:nvSpPr>
          <p:cNvPr id="22" name="Footer Placeholder 21"/>
          <p:cNvSpPr>
            <a:spLocks noGrp="1"/>
          </p:cNvSpPr>
          <p:nvPr>
            <p:ph type="ftr" sz="quarter" idx="3"/>
          </p:nvPr>
        </p:nvSpPr>
        <p:spPr>
          <a:xfrm>
            <a:off x="2667000" y="63565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5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CBF9445-C10B-41FD-BD57-CF2A5A679726}" type="slidenum">
              <a:rPr lang="en-US" smtClean="0">
                <a:solidFill>
                  <a:srgbClr val="04617B">
                    <a:shade val="90000"/>
                  </a:srgbClr>
                </a:solidFill>
              </a:rPr>
              <a:pPr/>
              <a:t>‹#›</a:t>
            </a:fld>
            <a:endParaRPr lang="en-US" dirty="0">
              <a:solidFill>
                <a:srgbClr val="04617B">
                  <a:shade val="90000"/>
                </a:srgbClr>
              </a:solidFill>
            </a:endParaRPr>
          </a:p>
        </p:txBody>
      </p:sp>
      <p:grpSp>
        <p:nvGrpSpPr>
          <p:cNvPr id="2" name="Group 1"/>
          <p:cNvGrpSpPr/>
          <p:nvPr/>
        </p:nvGrpSpPr>
        <p:grpSpPr>
          <a:xfrm>
            <a:off x="-19014"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extLst>
      <p:ext uri="{BB962C8B-B14F-4D97-AF65-F5344CB8AC3E}">
        <p14:creationId xmlns:p14="http://schemas.microsoft.com/office/powerpoint/2010/main" val="3701896077"/>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buClr>
                <a:srgbClr val="EB8803"/>
              </a:buClr>
              <a:buSzPct val="75000"/>
              <a:buFont typeface="Monotype Sorts" pitchFamily="2" charset="2"/>
              <a:buChar char="u"/>
            </a:pPr>
            <a:endParaRPr lang="en-US" sz="3200" dirty="0">
              <a:solidFill>
                <a:prstClr val="white"/>
              </a:solidFill>
              <a:effectLst>
                <a:outerShdw blurRad="38100" dist="38100" dir="2700000" algn="tl">
                  <a:srgbClr val="000000">
                    <a:alpha val="43137"/>
                  </a:srgbClr>
                </a:outerShdw>
              </a:effectLst>
            </a:endParaRPr>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buClr>
                <a:srgbClr val="EB8803"/>
              </a:buClr>
              <a:buSzPct val="75000"/>
              <a:buFont typeface="Monotype Sorts" pitchFamily="2" charset="2"/>
              <a:buChar char="u"/>
            </a:pPr>
            <a:endParaRPr lang="en-US" sz="3200" dirty="0">
              <a:solidFill>
                <a:prstClr val="white"/>
              </a:solidFill>
              <a:effectLst>
                <a:outerShdw blurRad="38100" dist="38100" dir="2700000" algn="tl">
                  <a:srgbClr val="000000">
                    <a:alpha val="43137"/>
                  </a:srgbClr>
                </a:outerShdw>
              </a:effectLst>
            </a:endParaRPr>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buClr>
                <a:srgbClr val="EB8803"/>
              </a:buClr>
              <a:buSzPct val="75000"/>
              <a:buFont typeface="Monotype Sorts" pitchFamily="2" charset="2"/>
              <a:buChar char="u"/>
            </a:pPr>
            <a:endParaRPr lang="en-US" sz="3200" dirty="0">
              <a:solidFill>
                <a:prstClr val="white"/>
              </a:solidFill>
              <a:effectLst>
                <a:outerShdw blurRad="38100" dist="38100" dir="2700000" algn="tl">
                  <a:srgbClr val="000000">
                    <a:alpha val="43137"/>
                  </a:srgbClr>
                </a:outerShdw>
              </a:effectLst>
            </a:endParaRPr>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buClr>
                <a:srgbClr val="EB8803"/>
              </a:buClr>
              <a:buSzPct val="75000"/>
              <a:buFont typeface="Monotype Sorts" pitchFamily="2" charset="2"/>
              <a:buChar char="u"/>
            </a:pPr>
            <a:endParaRPr lang="en-US" sz="3200" dirty="0">
              <a:solidFill>
                <a:prstClr val="white"/>
              </a:solidFill>
              <a:effectLst>
                <a:outerShdw blurRad="38100" dist="38100" dir="2700000" algn="tl">
                  <a:srgbClr val="000000">
                    <a:alpha val="43137"/>
                  </a:srgbClr>
                </a:outerShdw>
              </a:effectLst>
            </a:endParaRPr>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buClr>
                <a:srgbClr val="EB8803"/>
              </a:buClr>
              <a:buSzPct val="75000"/>
              <a:buFont typeface="Monotype Sorts" pitchFamily="2" charset="2"/>
              <a:buChar char="u"/>
            </a:pPr>
            <a:endParaRPr lang="en-US" sz="3200" dirty="0">
              <a:solidFill>
                <a:prstClr val="white"/>
              </a:solidFill>
              <a:effectLst>
                <a:outerShdw blurRad="38100" dist="38100" dir="2700000" algn="tl">
                  <a:srgbClr val="000000">
                    <a:alpha val="43137"/>
                  </a:srgbClr>
                </a:outerShdw>
              </a:effectLst>
            </a:endParaRPr>
          </a:p>
        </p:txBody>
      </p:sp>
      <p:sp>
        <p:nvSpPr>
          <p:cNvPr id="12" name="Rectangle 11"/>
          <p:cNvSpPr/>
          <p:nvPr/>
        </p:nvSpPr>
        <p:spPr>
          <a:xfrm>
            <a:off x="309560"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buClr>
                <a:srgbClr val="EB8803"/>
              </a:buClr>
              <a:buSzPct val="75000"/>
              <a:buFont typeface="Monotype Sorts" pitchFamily="2" charset="2"/>
              <a:buChar char="u"/>
            </a:pPr>
            <a:endParaRPr lang="en-US" sz="3200" dirty="0">
              <a:solidFill>
                <a:prstClr val="white"/>
              </a:solidFill>
              <a:effectLst>
                <a:outerShdw blurRad="38100" dist="38100" dir="2700000" algn="tl">
                  <a:srgbClr val="000000">
                    <a:alpha val="43137"/>
                  </a:srgbClr>
                </a:outerShdw>
              </a:effectLst>
            </a:endParaRPr>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buClr>
                <a:srgbClr val="EB8803"/>
              </a:buClr>
              <a:buSzPct val="75000"/>
              <a:buFont typeface="Monotype Sorts" pitchFamily="2" charset="2"/>
              <a:buChar char="u"/>
            </a:pPr>
            <a:endParaRPr lang="en-US" sz="3200" dirty="0">
              <a:solidFill>
                <a:prstClr val="white"/>
              </a:solidFill>
              <a:effectLst>
                <a:outerShdw blurRad="38100" dist="38100" dir="2700000" algn="tl">
                  <a:srgbClr val="000000">
                    <a:alpha val="43137"/>
                  </a:srgbClr>
                </a:outerShdw>
              </a:effectLst>
            </a:endParaRPr>
          </a:p>
        </p:txBody>
      </p:sp>
      <p:sp>
        <p:nvSpPr>
          <p:cNvPr id="16" name="Rectangle 15"/>
          <p:cNvSpPr/>
          <p:nvPr/>
        </p:nvSpPr>
        <p:spPr>
          <a:xfrm>
            <a:off x="250024"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buClr>
                <a:srgbClr val="EB8803"/>
              </a:buClr>
              <a:buSzPct val="75000"/>
              <a:buFont typeface="Monotype Sorts" pitchFamily="2" charset="2"/>
              <a:buChar char="u"/>
            </a:pPr>
            <a:endParaRPr lang="en-US" sz="3200" dirty="0">
              <a:solidFill>
                <a:prstClr val="white"/>
              </a:solidFill>
              <a:effectLst>
                <a:outerShdw blurRad="38100" dist="38100" dir="2700000" algn="tl">
                  <a:srgbClr val="000000">
                    <a:alpha val="43137"/>
                  </a:srgbClr>
                </a:outerShdw>
              </a:effectLst>
            </a:endParaRPr>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20000"/>
              </a:spcBef>
              <a:spcAft>
                <a:spcPct val="0"/>
              </a:spcAft>
              <a:buClr>
                <a:srgbClr val="EB8803"/>
              </a:buClr>
              <a:buSzPct val="75000"/>
              <a:buFont typeface="Monotype Sorts" pitchFamily="2" charset="2"/>
              <a:buChar char="u"/>
            </a:pPr>
            <a:endParaRPr lang="en-US" sz="3200" dirty="0">
              <a:solidFill>
                <a:prstClr val="white"/>
              </a:solidFill>
              <a:effectLst>
                <a:outerShdw blurRad="38100" dist="38100" dir="2700000" algn="tl">
                  <a:srgbClr val="000000">
                    <a:alpha val="43137"/>
                  </a:srgbClr>
                </a:outerShdw>
              </a:effectLst>
            </a:endParaRPr>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p>
            <a:r>
              <a:rPr kumimoji="0" lang="en-US"/>
              <a:t>Click to edit Master title style</a:t>
            </a:r>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477000" y="6416715"/>
            <a:ext cx="2133600" cy="365125"/>
          </a:xfrm>
          <a:prstGeom prst="rect">
            <a:avLst/>
          </a:prstGeom>
        </p:spPr>
        <p:txBody>
          <a:bodyPr vert="horz" anchor="b"/>
          <a:lstStyle>
            <a:lvl1pPr algn="l" eaLnBrk="1" latinLnBrk="0" hangingPunct="1">
              <a:defRPr kumimoji="0" sz="1100">
                <a:solidFill>
                  <a:schemeClr val="tx2"/>
                </a:solidFill>
              </a:defRPr>
            </a:lvl1pPr>
            <a:extLst/>
          </a:lstStyle>
          <a:p>
            <a:pPr fontAlgn="base">
              <a:spcBef>
                <a:spcPct val="20000"/>
              </a:spcBef>
              <a:spcAft>
                <a:spcPct val="0"/>
              </a:spcAft>
              <a:buClr>
                <a:srgbClr val="EB8803"/>
              </a:buClr>
              <a:buSzPct val="75000"/>
              <a:buFont typeface="Monotype Sorts" pitchFamily="2" charset="2"/>
              <a:buChar char="u"/>
            </a:pPr>
            <a:fld id="{47C9B81F-C347-4BEF-BFDF-29C42F48304A}" type="datetimeFigureOut">
              <a:rPr lang="en-US" smtClean="0">
                <a:solidFill>
                  <a:srgbClr val="D6ECFF"/>
                </a:solidFill>
                <a:effectLst>
                  <a:outerShdw blurRad="38100" dist="38100" dir="2700000" algn="tl">
                    <a:srgbClr val="000000">
                      <a:alpha val="43137"/>
                    </a:srgbClr>
                  </a:outerShdw>
                </a:effectLst>
                <a:latin typeface="Times New Roman" pitchFamily="18" charset="0"/>
              </a:rPr>
              <a:pPr fontAlgn="base">
                <a:spcBef>
                  <a:spcPct val="20000"/>
                </a:spcBef>
                <a:spcAft>
                  <a:spcPct val="0"/>
                </a:spcAft>
                <a:buClr>
                  <a:srgbClr val="EB8803"/>
                </a:buClr>
                <a:buSzPct val="75000"/>
                <a:buFont typeface="Monotype Sorts" pitchFamily="2" charset="2"/>
                <a:buChar char="u"/>
              </a:pPr>
              <a:t>10/31/2016</a:t>
            </a:fld>
            <a:endParaRPr lang="en-US" dirty="0">
              <a:solidFill>
                <a:srgbClr val="D6ECFF">
                  <a:shade val="90000"/>
                </a:srgbClr>
              </a:solidFill>
              <a:effectLst>
                <a:outerShdw blurRad="38100" dist="38100" dir="2700000" algn="tl">
                  <a:srgbClr val="000000">
                    <a:alpha val="43137"/>
                  </a:srgbClr>
                </a:outerShdw>
              </a:effectLst>
              <a:latin typeface="Times New Roman" pitchFamily="18" charset="0"/>
            </a:endParaRPr>
          </a:p>
        </p:txBody>
      </p:sp>
      <p:sp>
        <p:nvSpPr>
          <p:cNvPr id="3" name="Footer Placeholder 2"/>
          <p:cNvSpPr>
            <a:spLocks noGrp="1"/>
          </p:cNvSpPr>
          <p:nvPr>
            <p:ph type="ftr" sz="quarter" idx="3"/>
          </p:nvPr>
        </p:nvSpPr>
        <p:spPr>
          <a:xfrm>
            <a:off x="914400" y="6416715"/>
            <a:ext cx="5562600" cy="365125"/>
          </a:xfrm>
          <a:prstGeom prst="rect">
            <a:avLst/>
          </a:prstGeom>
        </p:spPr>
        <p:txBody>
          <a:bodyPr vert="horz" anchor="b"/>
          <a:lstStyle>
            <a:lvl1pPr algn="r" eaLnBrk="1" latinLnBrk="0" hangingPunct="1">
              <a:defRPr kumimoji="0" sz="1100">
                <a:solidFill>
                  <a:schemeClr val="tx2"/>
                </a:solidFill>
              </a:defRPr>
            </a:lvl1pPr>
            <a:extLst/>
          </a:lstStyle>
          <a:p>
            <a:pPr algn="l" fontAlgn="base">
              <a:spcBef>
                <a:spcPct val="20000"/>
              </a:spcBef>
              <a:spcAft>
                <a:spcPct val="0"/>
              </a:spcAft>
              <a:buClr>
                <a:srgbClr val="EB8803"/>
              </a:buClr>
              <a:buSzPct val="75000"/>
              <a:buFont typeface="Monotype Sorts" pitchFamily="2" charset="2"/>
              <a:buChar char="u"/>
            </a:pPr>
            <a:endParaRPr lang="en-US" dirty="0">
              <a:solidFill>
                <a:srgbClr val="D6ECFF">
                  <a:shade val="90000"/>
                </a:srgbClr>
              </a:solidFill>
              <a:effectLst>
                <a:outerShdw blurRad="38100" dist="38100" dir="2700000" algn="tl">
                  <a:srgbClr val="000000">
                    <a:alpha val="43137"/>
                  </a:srgbClr>
                </a:outerShdw>
              </a:effectLst>
              <a:latin typeface="Times New Roman" pitchFamily="18" charset="0"/>
            </a:endParaRPr>
          </a:p>
        </p:txBody>
      </p:sp>
      <p:sp>
        <p:nvSpPr>
          <p:cNvPr id="23" name="Slide Number Placeholder 22"/>
          <p:cNvSpPr>
            <a:spLocks noGrp="1"/>
          </p:cNvSpPr>
          <p:nvPr>
            <p:ph type="sldNum" sz="quarter" idx="4"/>
          </p:nvPr>
        </p:nvSpPr>
        <p:spPr>
          <a:xfrm>
            <a:off x="8610600" y="6416715"/>
            <a:ext cx="457200" cy="365125"/>
          </a:xfrm>
          <a:prstGeom prst="rect">
            <a:avLst/>
          </a:prstGeom>
        </p:spPr>
        <p:txBody>
          <a:bodyPr vert="horz" anchor="b"/>
          <a:lstStyle>
            <a:lvl1pPr algn="l" eaLnBrk="1" latinLnBrk="0" hangingPunct="1">
              <a:defRPr kumimoji="0" sz="1200">
                <a:solidFill>
                  <a:schemeClr val="tx2"/>
                </a:solidFill>
              </a:defRPr>
            </a:lvl1pPr>
            <a:extLst/>
          </a:lstStyle>
          <a:p>
            <a:pPr fontAlgn="base">
              <a:spcBef>
                <a:spcPct val="20000"/>
              </a:spcBef>
              <a:spcAft>
                <a:spcPct val="0"/>
              </a:spcAft>
              <a:buClr>
                <a:srgbClr val="EB8803"/>
              </a:buClr>
              <a:buSzPct val="75000"/>
              <a:buFont typeface="Monotype Sorts" pitchFamily="2" charset="2"/>
              <a:buChar char="u"/>
            </a:pPr>
            <a:fld id="{042AED99-7FB4-404E-8A97-64753DCE42EC}" type="slidenum">
              <a:rPr lang="en-US" smtClean="0">
                <a:solidFill>
                  <a:srgbClr val="D6ECFF"/>
                </a:solidFill>
                <a:effectLst>
                  <a:outerShdw blurRad="38100" dist="38100" dir="2700000" algn="tl">
                    <a:srgbClr val="000000">
                      <a:alpha val="43137"/>
                    </a:srgbClr>
                  </a:outerShdw>
                </a:effectLst>
                <a:latin typeface="Times New Roman" pitchFamily="18" charset="0"/>
              </a:rPr>
              <a:pPr fontAlgn="base">
                <a:spcBef>
                  <a:spcPct val="20000"/>
                </a:spcBef>
                <a:spcAft>
                  <a:spcPct val="0"/>
                </a:spcAft>
                <a:buClr>
                  <a:srgbClr val="EB8803"/>
                </a:buClr>
                <a:buSzPct val="75000"/>
                <a:buFont typeface="Monotype Sorts" pitchFamily="2" charset="2"/>
                <a:buChar char="u"/>
              </a:pPr>
              <a:t>‹#›</a:t>
            </a:fld>
            <a:endParaRPr lang="en-US" dirty="0">
              <a:solidFill>
                <a:srgbClr val="D6ECFF">
                  <a:shade val="90000"/>
                </a:srgbClr>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3272917739"/>
      </p:ext>
    </p:extLst>
  </p:cSld>
  <p:clrMap bg1="dk1" tx1="lt1" bg2="dk2" tx2="lt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2" name="Rectangle 11"/>
          <p:cNvSpPr/>
          <p:nvPr/>
        </p:nvSpPr>
        <p:spPr>
          <a:xfrm>
            <a:off x="309560"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6" name="Rectangle 15"/>
          <p:cNvSpPr/>
          <p:nvPr/>
        </p:nvSpPr>
        <p:spPr>
          <a:xfrm>
            <a:off x="250024"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p>
            <a:r>
              <a:rPr kumimoji="0" lang="en-US"/>
              <a:t>Click to edit Master title style</a:t>
            </a:r>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477000" y="6416849"/>
            <a:ext cx="2133600" cy="365125"/>
          </a:xfrm>
          <a:prstGeom prst="rect">
            <a:avLst/>
          </a:prstGeom>
        </p:spPr>
        <p:txBody>
          <a:bodyPr vert="horz" anchor="b"/>
          <a:lstStyle>
            <a:lvl1pPr algn="l" eaLnBrk="1" latinLnBrk="0" hangingPunct="1">
              <a:defRPr kumimoji="0" sz="1100">
                <a:solidFill>
                  <a:schemeClr val="tx2"/>
                </a:solidFill>
              </a:defRPr>
            </a:lvl1pPr>
            <a:extLst/>
          </a:lstStyle>
          <a:p>
            <a:pPr>
              <a:spcBef>
                <a:spcPct val="20000"/>
              </a:spcBef>
              <a:buClr>
                <a:srgbClr val="EB8803"/>
              </a:buClr>
              <a:buSzPct val="75000"/>
              <a:buFont typeface="Monotype Sorts" pitchFamily="2" charset="2"/>
              <a:buChar char="u"/>
            </a:pPr>
            <a:fld id="{47C9B81F-C347-4BEF-BFDF-29C42F48304A}" type="datetimeFigureOut">
              <a:rPr lang="en-US" smtClean="0">
                <a:solidFill>
                  <a:srgbClr val="D6ECFF"/>
                </a:solidFill>
                <a:latin typeface="Times New Roman" pitchFamily="18" charset="0"/>
              </a:rPr>
              <a:pPr>
                <a:spcBef>
                  <a:spcPct val="20000"/>
                </a:spcBef>
                <a:buClr>
                  <a:srgbClr val="EB8803"/>
                </a:buClr>
                <a:buSzPct val="75000"/>
                <a:buFont typeface="Monotype Sorts" pitchFamily="2" charset="2"/>
                <a:buChar char="u"/>
              </a:pPr>
              <a:t>10/31/2016</a:t>
            </a:fld>
            <a:endParaRPr lang="en-US" dirty="0">
              <a:solidFill>
                <a:srgbClr val="D6ECFF">
                  <a:shade val="90000"/>
                </a:srgbClr>
              </a:solidFill>
              <a:latin typeface="Times New Roman" pitchFamily="18" charset="0"/>
            </a:endParaRPr>
          </a:p>
        </p:txBody>
      </p:sp>
      <p:sp>
        <p:nvSpPr>
          <p:cNvPr id="3" name="Footer Placeholder 2"/>
          <p:cNvSpPr>
            <a:spLocks noGrp="1"/>
          </p:cNvSpPr>
          <p:nvPr>
            <p:ph type="ftr" sz="quarter" idx="3"/>
          </p:nvPr>
        </p:nvSpPr>
        <p:spPr>
          <a:xfrm>
            <a:off x="914400" y="6416849"/>
            <a:ext cx="5562600" cy="365125"/>
          </a:xfrm>
          <a:prstGeom prst="rect">
            <a:avLst/>
          </a:prstGeom>
        </p:spPr>
        <p:txBody>
          <a:bodyPr vert="horz" anchor="b"/>
          <a:lstStyle>
            <a:lvl1pPr algn="r" eaLnBrk="1" latinLnBrk="0" hangingPunct="1">
              <a:defRPr kumimoji="0" sz="1100">
                <a:solidFill>
                  <a:schemeClr val="tx2"/>
                </a:solidFill>
              </a:defRPr>
            </a:lvl1pPr>
            <a:extLst/>
          </a:lstStyle>
          <a:p>
            <a:pPr algn="l">
              <a:spcBef>
                <a:spcPct val="20000"/>
              </a:spcBef>
              <a:buClr>
                <a:srgbClr val="EB8803"/>
              </a:buClr>
              <a:buSzPct val="75000"/>
              <a:buFont typeface="Monotype Sorts" pitchFamily="2" charset="2"/>
              <a:buChar char="u"/>
            </a:pPr>
            <a:endParaRPr lang="en-US" dirty="0">
              <a:solidFill>
                <a:srgbClr val="D6ECFF">
                  <a:shade val="90000"/>
                </a:srgbClr>
              </a:solidFill>
              <a:latin typeface="Times New Roman" pitchFamily="18" charset="0"/>
            </a:endParaRPr>
          </a:p>
        </p:txBody>
      </p:sp>
      <p:sp>
        <p:nvSpPr>
          <p:cNvPr id="23" name="Slide Number Placeholder 22"/>
          <p:cNvSpPr>
            <a:spLocks noGrp="1"/>
          </p:cNvSpPr>
          <p:nvPr>
            <p:ph type="sldNum" sz="quarter" idx="4"/>
          </p:nvPr>
        </p:nvSpPr>
        <p:spPr>
          <a:xfrm>
            <a:off x="8610600" y="6416849"/>
            <a:ext cx="457200" cy="365125"/>
          </a:xfrm>
          <a:prstGeom prst="rect">
            <a:avLst/>
          </a:prstGeom>
        </p:spPr>
        <p:txBody>
          <a:bodyPr vert="horz" anchor="b"/>
          <a:lstStyle>
            <a:lvl1pPr algn="l" eaLnBrk="1" latinLnBrk="0" hangingPunct="1">
              <a:defRPr kumimoji="0" sz="1200">
                <a:solidFill>
                  <a:schemeClr val="tx2"/>
                </a:solidFill>
              </a:defRPr>
            </a:lvl1pPr>
            <a:extLst/>
          </a:lstStyle>
          <a:p>
            <a:pPr>
              <a:spcBef>
                <a:spcPct val="20000"/>
              </a:spcBef>
              <a:buClr>
                <a:srgbClr val="EB8803"/>
              </a:buClr>
              <a:buSzPct val="75000"/>
              <a:buFont typeface="Monotype Sorts" pitchFamily="2" charset="2"/>
              <a:buChar char="u"/>
            </a:pPr>
            <a:fld id="{042AED99-7FB4-404E-8A97-64753DCE42EC}" type="slidenum">
              <a:rPr lang="en-US" smtClean="0">
                <a:solidFill>
                  <a:srgbClr val="D6ECFF"/>
                </a:solidFill>
                <a:latin typeface="Times New Roman" pitchFamily="18" charset="0"/>
              </a:rPr>
              <a:pPr>
                <a:spcBef>
                  <a:spcPct val="20000"/>
                </a:spcBef>
                <a:buClr>
                  <a:srgbClr val="EB8803"/>
                </a:buClr>
                <a:buSzPct val="75000"/>
                <a:buFont typeface="Monotype Sorts" pitchFamily="2" charset="2"/>
                <a:buChar char="u"/>
              </a:pPr>
              <a:t>‹#›</a:t>
            </a:fld>
            <a:endParaRPr lang="en-US" dirty="0">
              <a:solidFill>
                <a:srgbClr val="D6ECFF">
                  <a:shade val="90000"/>
                </a:srgbClr>
              </a:solidFill>
              <a:latin typeface="Times New Roman" pitchFamily="18" charset="0"/>
            </a:endParaRPr>
          </a:p>
        </p:txBody>
      </p:sp>
    </p:spTree>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2" name="Rectangle 11"/>
          <p:cNvSpPr/>
          <p:nvPr/>
        </p:nvSpPr>
        <p:spPr>
          <a:xfrm>
            <a:off x="309560"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6" name="Rectangle 15"/>
          <p:cNvSpPr/>
          <p:nvPr/>
        </p:nvSpPr>
        <p:spPr>
          <a:xfrm>
            <a:off x="250024"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p>
            <a:r>
              <a:rPr kumimoji="0" lang="en-US"/>
              <a:t>Click to edit Master title style</a:t>
            </a:r>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477000" y="6416929"/>
            <a:ext cx="2133600" cy="365125"/>
          </a:xfrm>
          <a:prstGeom prst="rect">
            <a:avLst/>
          </a:prstGeom>
        </p:spPr>
        <p:txBody>
          <a:bodyPr vert="horz" anchor="b"/>
          <a:lstStyle>
            <a:lvl1pPr algn="l" eaLnBrk="1" latinLnBrk="0" hangingPunct="1">
              <a:defRPr kumimoji="0" sz="1100">
                <a:solidFill>
                  <a:schemeClr val="tx2"/>
                </a:solidFill>
              </a:defRPr>
            </a:lvl1pPr>
            <a:extLst/>
          </a:lstStyle>
          <a:p>
            <a:pPr>
              <a:spcBef>
                <a:spcPct val="20000"/>
              </a:spcBef>
              <a:buClr>
                <a:srgbClr val="EB8803"/>
              </a:buClr>
              <a:buSzPct val="75000"/>
              <a:buFont typeface="Monotype Sorts" pitchFamily="2" charset="2"/>
              <a:buChar char="u"/>
            </a:pPr>
            <a:fld id="{47C9B81F-C347-4BEF-BFDF-29C42F48304A}" type="datetimeFigureOut">
              <a:rPr lang="en-US" smtClean="0">
                <a:solidFill>
                  <a:srgbClr val="D6ECFF"/>
                </a:solidFill>
                <a:latin typeface="Times New Roman" pitchFamily="18" charset="0"/>
              </a:rPr>
              <a:pPr>
                <a:spcBef>
                  <a:spcPct val="20000"/>
                </a:spcBef>
                <a:buClr>
                  <a:srgbClr val="EB8803"/>
                </a:buClr>
                <a:buSzPct val="75000"/>
                <a:buFont typeface="Monotype Sorts" pitchFamily="2" charset="2"/>
                <a:buChar char="u"/>
              </a:pPr>
              <a:t>10/31/2016</a:t>
            </a:fld>
            <a:endParaRPr lang="en-US" dirty="0">
              <a:solidFill>
                <a:srgbClr val="D6ECFF">
                  <a:shade val="90000"/>
                </a:srgbClr>
              </a:solidFill>
              <a:latin typeface="Times New Roman" pitchFamily="18" charset="0"/>
            </a:endParaRPr>
          </a:p>
        </p:txBody>
      </p:sp>
      <p:sp>
        <p:nvSpPr>
          <p:cNvPr id="3" name="Footer Placeholder 2"/>
          <p:cNvSpPr>
            <a:spLocks noGrp="1"/>
          </p:cNvSpPr>
          <p:nvPr>
            <p:ph type="ftr" sz="quarter" idx="3"/>
          </p:nvPr>
        </p:nvSpPr>
        <p:spPr>
          <a:xfrm>
            <a:off x="914400" y="6416929"/>
            <a:ext cx="5562600" cy="365125"/>
          </a:xfrm>
          <a:prstGeom prst="rect">
            <a:avLst/>
          </a:prstGeom>
        </p:spPr>
        <p:txBody>
          <a:bodyPr vert="horz" anchor="b"/>
          <a:lstStyle>
            <a:lvl1pPr algn="r" eaLnBrk="1" latinLnBrk="0" hangingPunct="1">
              <a:defRPr kumimoji="0" sz="1100">
                <a:solidFill>
                  <a:schemeClr val="tx2"/>
                </a:solidFill>
              </a:defRPr>
            </a:lvl1pPr>
            <a:extLst/>
          </a:lstStyle>
          <a:p>
            <a:pPr algn="l">
              <a:spcBef>
                <a:spcPct val="20000"/>
              </a:spcBef>
              <a:buClr>
                <a:srgbClr val="EB8803"/>
              </a:buClr>
              <a:buSzPct val="75000"/>
              <a:buFont typeface="Monotype Sorts" pitchFamily="2" charset="2"/>
              <a:buChar char="u"/>
            </a:pPr>
            <a:endParaRPr lang="en-US" dirty="0">
              <a:solidFill>
                <a:srgbClr val="D6ECFF">
                  <a:shade val="90000"/>
                </a:srgbClr>
              </a:solidFill>
              <a:latin typeface="Times New Roman" pitchFamily="18" charset="0"/>
            </a:endParaRPr>
          </a:p>
        </p:txBody>
      </p:sp>
      <p:sp>
        <p:nvSpPr>
          <p:cNvPr id="23" name="Slide Number Placeholder 22"/>
          <p:cNvSpPr>
            <a:spLocks noGrp="1"/>
          </p:cNvSpPr>
          <p:nvPr>
            <p:ph type="sldNum" sz="quarter" idx="4"/>
          </p:nvPr>
        </p:nvSpPr>
        <p:spPr>
          <a:xfrm>
            <a:off x="8610600" y="6416929"/>
            <a:ext cx="457200" cy="365125"/>
          </a:xfrm>
          <a:prstGeom prst="rect">
            <a:avLst/>
          </a:prstGeom>
        </p:spPr>
        <p:txBody>
          <a:bodyPr vert="horz" anchor="b"/>
          <a:lstStyle>
            <a:lvl1pPr algn="l" eaLnBrk="1" latinLnBrk="0" hangingPunct="1">
              <a:defRPr kumimoji="0" sz="1200">
                <a:solidFill>
                  <a:schemeClr val="tx2"/>
                </a:solidFill>
              </a:defRPr>
            </a:lvl1pPr>
            <a:extLst/>
          </a:lstStyle>
          <a:p>
            <a:pPr>
              <a:spcBef>
                <a:spcPct val="20000"/>
              </a:spcBef>
              <a:buClr>
                <a:srgbClr val="EB8803"/>
              </a:buClr>
              <a:buSzPct val="75000"/>
              <a:buFont typeface="Monotype Sorts" pitchFamily="2" charset="2"/>
              <a:buChar char="u"/>
            </a:pPr>
            <a:fld id="{042AED99-7FB4-404E-8A97-64753DCE42EC}" type="slidenum">
              <a:rPr lang="en-US" smtClean="0">
                <a:solidFill>
                  <a:srgbClr val="D6ECFF"/>
                </a:solidFill>
                <a:latin typeface="Times New Roman" pitchFamily="18" charset="0"/>
              </a:rPr>
              <a:pPr>
                <a:spcBef>
                  <a:spcPct val="20000"/>
                </a:spcBef>
                <a:buClr>
                  <a:srgbClr val="EB8803"/>
                </a:buClr>
                <a:buSzPct val="75000"/>
                <a:buFont typeface="Monotype Sorts" pitchFamily="2" charset="2"/>
                <a:buChar char="u"/>
              </a:pPr>
              <a:t>‹#›</a:t>
            </a:fld>
            <a:endParaRPr lang="en-US" dirty="0">
              <a:solidFill>
                <a:srgbClr val="D6ECFF">
                  <a:shade val="90000"/>
                </a:srgbClr>
              </a:solidFill>
              <a:latin typeface="Times New Roman" pitchFamily="18" charset="0"/>
            </a:endParaRPr>
          </a:p>
        </p:txBody>
      </p:sp>
    </p:spTree>
    <p:extLst>
      <p:ext uri="{BB962C8B-B14F-4D97-AF65-F5344CB8AC3E}">
        <p14:creationId xmlns:p14="http://schemas.microsoft.com/office/powerpoint/2010/main" val="3549183361"/>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2" name="Rectangle 11"/>
          <p:cNvSpPr/>
          <p:nvPr/>
        </p:nvSpPr>
        <p:spPr>
          <a:xfrm>
            <a:off x="309560"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6" name="Rectangle 15"/>
          <p:cNvSpPr/>
          <p:nvPr/>
        </p:nvSpPr>
        <p:spPr>
          <a:xfrm>
            <a:off x="250024"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p>
            <a:r>
              <a:rPr kumimoji="0" lang="en-US"/>
              <a:t>Click to edit Master title style</a:t>
            </a:r>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477000" y="6416773"/>
            <a:ext cx="2133600" cy="365125"/>
          </a:xfrm>
          <a:prstGeom prst="rect">
            <a:avLst/>
          </a:prstGeom>
        </p:spPr>
        <p:txBody>
          <a:bodyPr vert="horz" anchor="b"/>
          <a:lstStyle>
            <a:lvl1pPr algn="l" eaLnBrk="1" latinLnBrk="0" hangingPunct="1">
              <a:defRPr kumimoji="0" sz="1100">
                <a:solidFill>
                  <a:schemeClr val="tx2"/>
                </a:solidFill>
              </a:defRPr>
            </a:lvl1pPr>
            <a:extLst/>
          </a:lstStyle>
          <a:p>
            <a:pPr>
              <a:spcBef>
                <a:spcPct val="20000"/>
              </a:spcBef>
              <a:buClr>
                <a:srgbClr val="EB8803"/>
              </a:buClr>
              <a:buSzPct val="75000"/>
              <a:buFont typeface="Monotype Sorts" pitchFamily="2" charset="2"/>
              <a:buChar char="u"/>
            </a:pPr>
            <a:fld id="{47C9B81F-C347-4BEF-BFDF-29C42F48304A}" type="datetimeFigureOut">
              <a:rPr lang="en-US" smtClean="0">
                <a:solidFill>
                  <a:srgbClr val="D6ECFF"/>
                </a:solidFill>
                <a:latin typeface="Times New Roman" pitchFamily="18" charset="0"/>
              </a:rPr>
              <a:pPr>
                <a:spcBef>
                  <a:spcPct val="20000"/>
                </a:spcBef>
                <a:buClr>
                  <a:srgbClr val="EB8803"/>
                </a:buClr>
                <a:buSzPct val="75000"/>
                <a:buFont typeface="Monotype Sorts" pitchFamily="2" charset="2"/>
                <a:buChar char="u"/>
              </a:pPr>
              <a:t>10/31/2016</a:t>
            </a:fld>
            <a:endParaRPr lang="en-US" dirty="0">
              <a:solidFill>
                <a:srgbClr val="D6ECFF">
                  <a:shade val="90000"/>
                </a:srgbClr>
              </a:solidFill>
              <a:latin typeface="Times New Roman" pitchFamily="18" charset="0"/>
            </a:endParaRPr>
          </a:p>
        </p:txBody>
      </p:sp>
      <p:sp>
        <p:nvSpPr>
          <p:cNvPr id="3" name="Footer Placeholder 2"/>
          <p:cNvSpPr>
            <a:spLocks noGrp="1"/>
          </p:cNvSpPr>
          <p:nvPr>
            <p:ph type="ftr" sz="quarter" idx="3"/>
          </p:nvPr>
        </p:nvSpPr>
        <p:spPr>
          <a:xfrm>
            <a:off x="914400" y="6416773"/>
            <a:ext cx="5562600" cy="365125"/>
          </a:xfrm>
          <a:prstGeom prst="rect">
            <a:avLst/>
          </a:prstGeom>
        </p:spPr>
        <p:txBody>
          <a:bodyPr vert="horz" anchor="b"/>
          <a:lstStyle>
            <a:lvl1pPr algn="r" eaLnBrk="1" latinLnBrk="0" hangingPunct="1">
              <a:defRPr kumimoji="0" sz="1100">
                <a:solidFill>
                  <a:schemeClr val="tx2"/>
                </a:solidFill>
              </a:defRPr>
            </a:lvl1pPr>
            <a:extLst/>
          </a:lstStyle>
          <a:p>
            <a:pPr algn="l">
              <a:spcBef>
                <a:spcPct val="20000"/>
              </a:spcBef>
              <a:buClr>
                <a:srgbClr val="EB8803"/>
              </a:buClr>
              <a:buSzPct val="75000"/>
              <a:buFont typeface="Monotype Sorts" pitchFamily="2" charset="2"/>
              <a:buChar char="u"/>
            </a:pPr>
            <a:endParaRPr lang="en-US" dirty="0">
              <a:solidFill>
                <a:srgbClr val="D6ECFF">
                  <a:shade val="90000"/>
                </a:srgbClr>
              </a:solidFill>
              <a:latin typeface="Times New Roman" pitchFamily="18" charset="0"/>
            </a:endParaRPr>
          </a:p>
        </p:txBody>
      </p:sp>
      <p:sp>
        <p:nvSpPr>
          <p:cNvPr id="23" name="Slide Number Placeholder 22"/>
          <p:cNvSpPr>
            <a:spLocks noGrp="1"/>
          </p:cNvSpPr>
          <p:nvPr>
            <p:ph type="sldNum" sz="quarter" idx="4"/>
          </p:nvPr>
        </p:nvSpPr>
        <p:spPr>
          <a:xfrm>
            <a:off x="8610600" y="6416773"/>
            <a:ext cx="457200" cy="365125"/>
          </a:xfrm>
          <a:prstGeom prst="rect">
            <a:avLst/>
          </a:prstGeom>
        </p:spPr>
        <p:txBody>
          <a:bodyPr vert="horz" anchor="b"/>
          <a:lstStyle>
            <a:lvl1pPr algn="l" eaLnBrk="1" latinLnBrk="0" hangingPunct="1">
              <a:defRPr kumimoji="0" sz="1200">
                <a:solidFill>
                  <a:schemeClr val="tx2"/>
                </a:solidFill>
              </a:defRPr>
            </a:lvl1pPr>
            <a:extLst/>
          </a:lstStyle>
          <a:p>
            <a:pPr>
              <a:spcBef>
                <a:spcPct val="20000"/>
              </a:spcBef>
              <a:buClr>
                <a:srgbClr val="EB8803"/>
              </a:buClr>
              <a:buSzPct val="75000"/>
              <a:buFont typeface="Monotype Sorts" pitchFamily="2" charset="2"/>
              <a:buChar char="u"/>
            </a:pPr>
            <a:fld id="{042AED99-7FB4-404E-8A97-64753DCE42EC}" type="slidenum">
              <a:rPr lang="en-US" smtClean="0">
                <a:solidFill>
                  <a:srgbClr val="D6ECFF"/>
                </a:solidFill>
                <a:latin typeface="Times New Roman" pitchFamily="18" charset="0"/>
              </a:rPr>
              <a:pPr>
                <a:spcBef>
                  <a:spcPct val="20000"/>
                </a:spcBef>
                <a:buClr>
                  <a:srgbClr val="EB8803"/>
                </a:buClr>
                <a:buSzPct val="75000"/>
                <a:buFont typeface="Monotype Sorts" pitchFamily="2" charset="2"/>
                <a:buChar char="u"/>
              </a:pPr>
              <a:t>‹#›</a:t>
            </a:fld>
            <a:endParaRPr lang="en-US" dirty="0">
              <a:solidFill>
                <a:srgbClr val="D6ECFF">
                  <a:shade val="90000"/>
                </a:srgbClr>
              </a:solidFill>
              <a:latin typeface="Times New Roman" pitchFamily="18" charset="0"/>
            </a:endParaRPr>
          </a:p>
        </p:txBody>
      </p:sp>
    </p:spTree>
  </p:cSld>
  <p:clrMap bg1="dk1" tx1="lt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Scan1080Base.png"/>
          <p:cNvPicPr>
            <a:picLocks noChangeAspect="1"/>
          </p:cNvPicPr>
          <p:nvPr/>
        </p:nvPicPr>
        <p:blipFill>
          <a:blip r:embed="rId14" cstate="print">
            <a:lum bright="-38000"/>
          </a:blip>
          <a:stretch>
            <a:fillRect/>
          </a:stretch>
        </p:blipFill>
        <p:spPr>
          <a:xfrm>
            <a:off x="0" y="0"/>
            <a:ext cx="9144000" cy="6858000"/>
          </a:xfrm>
          <a:prstGeom prst="rect">
            <a:avLst/>
          </a:prstGeom>
        </p:spPr>
      </p:pic>
      <p:sp>
        <p:nvSpPr>
          <p:cNvPr id="2" name="Title Placeholder 1"/>
          <p:cNvSpPr>
            <a:spLocks noGrp="1"/>
          </p:cNvSpPr>
          <p:nvPr>
            <p:ph type="title"/>
          </p:nvPr>
        </p:nvSpPr>
        <p:spPr>
          <a:xfrm rot="-5400000">
            <a:off x="-673454" y="2807056"/>
            <a:ext cx="5320597" cy="184008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3657600" y="990600"/>
            <a:ext cx="5027024" cy="47833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162800" y="6096003"/>
            <a:ext cx="1524000" cy="365125"/>
          </a:xfrm>
          <a:prstGeom prst="rect">
            <a:avLst/>
          </a:prstGeom>
        </p:spPr>
        <p:txBody>
          <a:bodyPr vert="horz" lIns="91440" tIns="45720" rIns="91440" bIns="45720" rtlCol="0" anchor="ctr"/>
          <a:lstStyle>
            <a:lvl1pPr algn="r">
              <a:defRPr sz="1200">
                <a:solidFill>
                  <a:schemeClr val="tx1">
                    <a:tint val="75000"/>
                  </a:schemeClr>
                </a:solidFill>
                <a:effectLst/>
              </a:defRPr>
            </a:lvl1pPr>
          </a:lstStyle>
          <a:p>
            <a:pPr eaLnBrk="0" hangingPunct="0">
              <a:spcBef>
                <a:spcPct val="20000"/>
              </a:spcBef>
              <a:buClr>
                <a:srgbClr val="0000FF"/>
              </a:buClr>
              <a:buSzPct val="75000"/>
              <a:buFont typeface="Monotype Sorts" pitchFamily="2" charset="2"/>
              <a:buChar char="u"/>
            </a:pPr>
            <a:fld id="{47C9B81F-C347-4BEF-BFDF-29C42F48304A}" type="datetimeFigureOut">
              <a:rPr lang="en-US" smtClean="0">
                <a:solidFill>
                  <a:prstClr val="white">
                    <a:tint val="75000"/>
                  </a:prstClr>
                </a:solidFill>
                <a:latin typeface="Times New Roman" pitchFamily="18" charset="0"/>
              </a:rPr>
              <a:pPr eaLnBrk="0" hangingPunct="0">
                <a:spcBef>
                  <a:spcPct val="20000"/>
                </a:spcBef>
                <a:buClr>
                  <a:srgbClr val="0000FF"/>
                </a:buClr>
                <a:buSzPct val="75000"/>
                <a:buFont typeface="Monotype Sorts" pitchFamily="2" charset="2"/>
                <a:buChar char="u"/>
              </a:pPr>
              <a:t>10/31/2016</a:t>
            </a:fld>
            <a:endParaRPr lang="en-US" dirty="0">
              <a:solidFill>
                <a:srgbClr val="EEECE1">
                  <a:shade val="90000"/>
                </a:srgbClr>
              </a:solidFill>
              <a:latin typeface="Times New Roman" pitchFamily="18" charset="0"/>
            </a:endParaRPr>
          </a:p>
        </p:txBody>
      </p:sp>
      <p:sp>
        <p:nvSpPr>
          <p:cNvPr id="5" name="Footer Placeholder 4"/>
          <p:cNvSpPr>
            <a:spLocks noGrp="1"/>
          </p:cNvSpPr>
          <p:nvPr>
            <p:ph type="ftr" sz="quarter" idx="3"/>
          </p:nvPr>
        </p:nvSpPr>
        <p:spPr>
          <a:xfrm>
            <a:off x="4038600" y="6096003"/>
            <a:ext cx="3124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spcBef>
                <a:spcPct val="20000"/>
              </a:spcBef>
              <a:buClr>
                <a:srgbClr val="0000FF"/>
              </a:buClr>
              <a:buSzPct val="75000"/>
              <a:buFont typeface="Monotype Sorts" pitchFamily="2" charset="2"/>
              <a:buChar char="u"/>
            </a:pPr>
            <a:endParaRPr lang="en-US" dirty="0">
              <a:solidFill>
                <a:srgbClr val="EEECE1">
                  <a:shade val="90000"/>
                </a:srgbClr>
              </a:solidFill>
              <a:latin typeface="Times New Roman" pitchFamily="18" charset="0"/>
            </a:endParaRPr>
          </a:p>
        </p:txBody>
      </p:sp>
      <p:sp>
        <p:nvSpPr>
          <p:cNvPr id="6" name="Slide Number Placeholder 5"/>
          <p:cNvSpPr>
            <a:spLocks noGrp="1"/>
          </p:cNvSpPr>
          <p:nvPr>
            <p:ph type="sldNum" sz="quarter" idx="4"/>
          </p:nvPr>
        </p:nvSpPr>
        <p:spPr>
          <a:xfrm>
            <a:off x="713047" y="532493"/>
            <a:ext cx="2133600" cy="365125"/>
          </a:xfrm>
          <a:prstGeom prst="rect">
            <a:avLst/>
          </a:prstGeom>
        </p:spPr>
        <p:txBody>
          <a:bodyPr vert="horz" lIns="91440" tIns="45720" rIns="91440" bIns="45720" rtlCol="0" anchor="ctr"/>
          <a:lstStyle>
            <a:lvl1pPr algn="r">
              <a:defRPr sz="2400">
                <a:solidFill>
                  <a:schemeClr val="tx1">
                    <a:tint val="75000"/>
                  </a:schemeClr>
                </a:solidFill>
              </a:defRPr>
            </a:lvl1pPr>
          </a:lstStyle>
          <a:p>
            <a:pPr eaLnBrk="0" hangingPunct="0">
              <a:spcBef>
                <a:spcPct val="20000"/>
              </a:spcBef>
              <a:buClr>
                <a:srgbClr val="0000FF"/>
              </a:buClr>
              <a:buSzPct val="75000"/>
              <a:buFont typeface="Monotype Sorts" pitchFamily="2" charset="2"/>
              <a:buChar char="u"/>
            </a:pPr>
            <a:fld id="{042AED99-7FB4-404E-8A97-64753DCE42EC}" type="slidenum">
              <a:rPr lang="en-US" smtClean="0">
                <a:solidFill>
                  <a:prstClr val="white">
                    <a:tint val="75000"/>
                  </a:prstClr>
                </a:solidFill>
                <a:latin typeface="Times New Roman" pitchFamily="18" charset="0"/>
              </a:rPr>
              <a:pPr eaLnBrk="0" hangingPunct="0">
                <a:spcBef>
                  <a:spcPct val="20000"/>
                </a:spcBef>
                <a:buClr>
                  <a:srgbClr val="0000FF"/>
                </a:buClr>
                <a:buSzPct val="75000"/>
                <a:buFont typeface="Monotype Sorts" pitchFamily="2" charset="2"/>
                <a:buChar char="u"/>
              </a:pPr>
              <a:t>‹#›</a:t>
            </a:fld>
            <a:endParaRPr lang="en-US" dirty="0">
              <a:solidFill>
                <a:srgbClr val="EEECE1">
                  <a:shade val="90000"/>
                </a:srgbClr>
              </a:solidFill>
              <a:latin typeface="Times New Roman" pitchFamily="18" charset="0"/>
            </a:endParaRPr>
          </a:p>
        </p:txBody>
      </p:sp>
    </p:spTree>
  </p:cSld>
  <p:clrMap bg1="dk1" tx1="lt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ransition/>
  <p:txStyles>
    <p:title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spcAft>
          <a:spcPts val="600"/>
        </a:spcAft>
        <a:buSzPct val="160000"/>
        <a:buFont typeface="Wingdings" pitchFamily="2" charset="2"/>
        <a:buChar char=""/>
        <a:defRPr sz="2800" kern="1200">
          <a:solidFill>
            <a:schemeClr val="tx1"/>
          </a:solidFill>
          <a:effectLst>
            <a:outerShdw blurRad="38100" dist="38100" dir="2700000" algn="tl">
              <a:srgbClr val="000000">
                <a:alpha val="43137"/>
              </a:srgbClr>
            </a:outerShdw>
          </a:effectLst>
          <a:latin typeface="+mn-lt"/>
          <a:ea typeface="+mn-ea"/>
          <a:cs typeface="+mn-cs"/>
        </a:defRPr>
      </a:lvl1pPr>
      <a:lvl2pPr marL="731520" indent="-365760" algn="l" defTabSz="914400" rtl="0" eaLnBrk="1" latinLnBrk="0" hangingPunct="1">
        <a:spcBef>
          <a:spcPct val="20000"/>
        </a:spcBef>
        <a:spcAft>
          <a:spcPts val="600"/>
        </a:spcAft>
        <a:buSzPct val="160000"/>
        <a:buFont typeface="Wingdings" pitchFamily="2" charset="2"/>
        <a:buChar char=""/>
        <a:defRPr sz="2400" kern="1200">
          <a:solidFill>
            <a:schemeClr val="tx1"/>
          </a:solidFill>
          <a:effectLst>
            <a:outerShdw blurRad="38100" dist="38100" dir="2700000" algn="tl">
              <a:srgbClr val="000000">
                <a:alpha val="43137"/>
              </a:srgbClr>
            </a:outerShdw>
          </a:effectLst>
          <a:latin typeface="+mn-lt"/>
          <a:ea typeface="+mn-ea"/>
          <a:cs typeface="+mn-cs"/>
        </a:defRPr>
      </a:lvl2pPr>
      <a:lvl3pPr marL="1097280" indent="-320040" algn="l" defTabSz="914400" rtl="0" eaLnBrk="1" latinLnBrk="0" hangingPunct="1">
        <a:spcBef>
          <a:spcPct val="20000"/>
        </a:spcBef>
        <a:spcAft>
          <a:spcPts val="600"/>
        </a:spcAft>
        <a:buSzPct val="160000"/>
        <a:buFont typeface="Wingdings" pitchFamily="2" charset="2"/>
        <a:buChar char=""/>
        <a:defRPr sz="20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5pPr>
      <a:lvl6pPr marL="192024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19456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46888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74320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2" name="Rectangle 11"/>
          <p:cNvSpPr/>
          <p:nvPr/>
        </p:nvSpPr>
        <p:spPr>
          <a:xfrm>
            <a:off x="309560"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6" name="Rectangle 15"/>
          <p:cNvSpPr/>
          <p:nvPr/>
        </p:nvSpPr>
        <p:spPr>
          <a:xfrm>
            <a:off x="250024"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spcBef>
                <a:spcPct val="20000"/>
              </a:spcBef>
              <a:buClr>
                <a:srgbClr val="EB8803"/>
              </a:buClr>
              <a:buSzPct val="75000"/>
              <a:buFont typeface="Monotype Sorts" pitchFamily="2" charset="2"/>
              <a:buChar char="u"/>
            </a:pPr>
            <a:endParaRPr lang="en-US" sz="3200" dirty="0">
              <a:solidFill>
                <a:prstClr val="white"/>
              </a:solidFill>
            </a:endParaRPr>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p>
            <a:r>
              <a:rPr kumimoji="0" lang="en-US"/>
              <a:t>Click to edit Master title style</a:t>
            </a:r>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477000" y="6416683"/>
            <a:ext cx="2133600" cy="365125"/>
          </a:xfrm>
          <a:prstGeom prst="rect">
            <a:avLst/>
          </a:prstGeom>
        </p:spPr>
        <p:txBody>
          <a:bodyPr vert="horz" anchor="b"/>
          <a:lstStyle>
            <a:lvl1pPr algn="l" eaLnBrk="1" latinLnBrk="0" hangingPunct="1">
              <a:defRPr kumimoji="0" sz="1100">
                <a:solidFill>
                  <a:schemeClr val="tx2"/>
                </a:solidFill>
              </a:defRPr>
            </a:lvl1pPr>
            <a:extLst/>
          </a:lstStyle>
          <a:p>
            <a:pPr>
              <a:spcBef>
                <a:spcPct val="20000"/>
              </a:spcBef>
              <a:buClr>
                <a:srgbClr val="EB8803"/>
              </a:buClr>
              <a:buSzPct val="75000"/>
              <a:buFont typeface="Monotype Sorts" pitchFamily="2" charset="2"/>
              <a:buChar char="u"/>
            </a:pPr>
            <a:fld id="{47C9B81F-C347-4BEF-BFDF-29C42F48304A}" type="datetimeFigureOut">
              <a:rPr lang="en-US" smtClean="0">
                <a:solidFill>
                  <a:srgbClr val="D6ECFF"/>
                </a:solidFill>
                <a:latin typeface="Times New Roman" pitchFamily="18" charset="0"/>
              </a:rPr>
              <a:pPr>
                <a:spcBef>
                  <a:spcPct val="20000"/>
                </a:spcBef>
                <a:buClr>
                  <a:srgbClr val="EB8803"/>
                </a:buClr>
                <a:buSzPct val="75000"/>
                <a:buFont typeface="Monotype Sorts" pitchFamily="2" charset="2"/>
                <a:buChar char="u"/>
              </a:pPr>
              <a:t>10/31/2016</a:t>
            </a:fld>
            <a:endParaRPr lang="en-US" dirty="0">
              <a:solidFill>
                <a:srgbClr val="D6ECFF">
                  <a:shade val="90000"/>
                </a:srgbClr>
              </a:solidFill>
              <a:latin typeface="Times New Roman" pitchFamily="18" charset="0"/>
            </a:endParaRPr>
          </a:p>
        </p:txBody>
      </p:sp>
      <p:sp>
        <p:nvSpPr>
          <p:cNvPr id="3" name="Footer Placeholder 2"/>
          <p:cNvSpPr>
            <a:spLocks noGrp="1"/>
          </p:cNvSpPr>
          <p:nvPr>
            <p:ph type="ftr" sz="quarter" idx="3"/>
          </p:nvPr>
        </p:nvSpPr>
        <p:spPr>
          <a:xfrm>
            <a:off x="914400" y="6416683"/>
            <a:ext cx="5562600" cy="365125"/>
          </a:xfrm>
          <a:prstGeom prst="rect">
            <a:avLst/>
          </a:prstGeom>
        </p:spPr>
        <p:txBody>
          <a:bodyPr vert="horz" anchor="b"/>
          <a:lstStyle>
            <a:lvl1pPr algn="r" eaLnBrk="1" latinLnBrk="0" hangingPunct="1">
              <a:defRPr kumimoji="0" sz="1100">
                <a:solidFill>
                  <a:schemeClr val="tx2"/>
                </a:solidFill>
              </a:defRPr>
            </a:lvl1pPr>
            <a:extLst/>
          </a:lstStyle>
          <a:p>
            <a:pPr algn="l">
              <a:spcBef>
                <a:spcPct val="20000"/>
              </a:spcBef>
              <a:buClr>
                <a:srgbClr val="EB8803"/>
              </a:buClr>
              <a:buSzPct val="75000"/>
              <a:buFont typeface="Monotype Sorts" pitchFamily="2" charset="2"/>
              <a:buChar char="u"/>
            </a:pPr>
            <a:endParaRPr lang="en-US" dirty="0">
              <a:solidFill>
                <a:srgbClr val="D6ECFF">
                  <a:shade val="90000"/>
                </a:srgbClr>
              </a:solidFill>
              <a:latin typeface="Times New Roman" pitchFamily="18" charset="0"/>
            </a:endParaRPr>
          </a:p>
        </p:txBody>
      </p:sp>
      <p:sp>
        <p:nvSpPr>
          <p:cNvPr id="23" name="Slide Number Placeholder 22"/>
          <p:cNvSpPr>
            <a:spLocks noGrp="1"/>
          </p:cNvSpPr>
          <p:nvPr>
            <p:ph type="sldNum" sz="quarter" idx="4"/>
          </p:nvPr>
        </p:nvSpPr>
        <p:spPr>
          <a:xfrm>
            <a:off x="8610600" y="6416683"/>
            <a:ext cx="457200" cy="365125"/>
          </a:xfrm>
          <a:prstGeom prst="rect">
            <a:avLst/>
          </a:prstGeom>
        </p:spPr>
        <p:txBody>
          <a:bodyPr vert="horz" anchor="b"/>
          <a:lstStyle>
            <a:lvl1pPr algn="l" eaLnBrk="1" latinLnBrk="0" hangingPunct="1">
              <a:defRPr kumimoji="0" sz="1200">
                <a:solidFill>
                  <a:schemeClr val="tx2"/>
                </a:solidFill>
              </a:defRPr>
            </a:lvl1pPr>
            <a:extLst/>
          </a:lstStyle>
          <a:p>
            <a:pPr>
              <a:spcBef>
                <a:spcPct val="20000"/>
              </a:spcBef>
              <a:buClr>
                <a:srgbClr val="EB8803"/>
              </a:buClr>
              <a:buSzPct val="75000"/>
              <a:buFont typeface="Monotype Sorts" pitchFamily="2" charset="2"/>
              <a:buChar char="u"/>
            </a:pPr>
            <a:fld id="{042AED99-7FB4-404E-8A97-64753DCE42EC}" type="slidenum">
              <a:rPr lang="en-US" smtClean="0">
                <a:solidFill>
                  <a:srgbClr val="D6ECFF"/>
                </a:solidFill>
                <a:latin typeface="Times New Roman" pitchFamily="18" charset="0"/>
              </a:rPr>
              <a:pPr>
                <a:spcBef>
                  <a:spcPct val="20000"/>
                </a:spcBef>
                <a:buClr>
                  <a:srgbClr val="EB8803"/>
                </a:buClr>
                <a:buSzPct val="75000"/>
                <a:buFont typeface="Monotype Sorts" pitchFamily="2" charset="2"/>
                <a:buChar char="u"/>
              </a:pPr>
              <a:t>‹#›</a:t>
            </a:fld>
            <a:endParaRPr lang="en-US" dirty="0">
              <a:solidFill>
                <a:srgbClr val="D6ECFF">
                  <a:shade val="90000"/>
                </a:srgbClr>
              </a:solidFill>
              <a:latin typeface="Times New Roman" pitchFamily="18" charset="0"/>
            </a:endParaRPr>
          </a:p>
        </p:txBody>
      </p:sp>
    </p:spTree>
  </p:cSld>
  <p:clrMap bg1="dk1" tx1="lt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fontAlgn="auto">
              <a:spcBef>
                <a:spcPts val="0"/>
              </a:spcBef>
              <a:spcAft>
                <a:spcPts val="0"/>
              </a:spcAft>
            </a:pPr>
            <a:endParaRPr lang="en-US" sz="1800">
              <a:solidFill>
                <a:prstClr val="white"/>
              </a:solidFill>
              <a:effectLst/>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fontAlgn="auto">
              <a:spcBef>
                <a:spcPts val="0"/>
              </a:spcBef>
              <a:spcAft>
                <a:spcPts val="0"/>
              </a:spcAft>
            </a:pPr>
            <a:endParaRPr lang="en-US" sz="1800">
              <a:solidFill>
                <a:prstClr val="white"/>
              </a:solidFill>
              <a:effectLst/>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a:t>Click to edit Master title style</a:t>
            </a:r>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fontAlgn="auto">
              <a:spcBef>
                <a:spcPts val="0"/>
              </a:spcBef>
              <a:spcAft>
                <a:spcPts val="0"/>
              </a:spcAft>
            </a:pPr>
            <a:fld id="{C1A34D47-9061-4FD7-B1CB-36086C648A1E}" type="datetimeFigureOut">
              <a:rPr lang="en-US" smtClean="0">
                <a:solidFill>
                  <a:srgbClr val="D4D2D0">
                    <a:shade val="50000"/>
                  </a:srgbClr>
                </a:solidFill>
                <a:effectLst/>
                <a:latin typeface="Arial"/>
              </a:rPr>
              <a:pPr fontAlgn="auto">
                <a:spcBef>
                  <a:spcPts val="0"/>
                </a:spcBef>
                <a:spcAft>
                  <a:spcPts val="0"/>
                </a:spcAft>
              </a:pPr>
              <a:t>10/31/2016</a:t>
            </a:fld>
            <a:endParaRPr lang="en-US">
              <a:solidFill>
                <a:srgbClr val="D4D2D0">
                  <a:shade val="50000"/>
                </a:srgbClr>
              </a:solidFill>
              <a:effectLst/>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fontAlgn="auto">
              <a:spcBef>
                <a:spcPts val="0"/>
              </a:spcBef>
              <a:spcAft>
                <a:spcPts val="0"/>
              </a:spcAft>
            </a:pPr>
            <a:endParaRPr lang="en-US">
              <a:solidFill>
                <a:srgbClr val="D4D2D0">
                  <a:shade val="50000"/>
                </a:srgbClr>
              </a:solidFill>
              <a:effectLst/>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fontAlgn="auto">
              <a:spcBef>
                <a:spcPts val="0"/>
              </a:spcBef>
              <a:spcAft>
                <a:spcPts val="0"/>
              </a:spcAft>
            </a:pPr>
            <a:fld id="{E800F84E-DE0E-4FE4-BC9E-05EB8AD12661}" type="slidenum">
              <a:rPr lang="en-US" smtClean="0">
                <a:solidFill>
                  <a:srgbClr val="D4D2D0">
                    <a:shade val="50000"/>
                  </a:srgbClr>
                </a:solidFill>
                <a:effectLst/>
                <a:latin typeface="Arial"/>
              </a:rPr>
              <a:pPr fontAlgn="auto">
                <a:spcBef>
                  <a:spcPts val="0"/>
                </a:spcBef>
                <a:spcAft>
                  <a:spcPts val="0"/>
                </a:spcAft>
              </a:pPr>
              <a:t>‹#›</a:t>
            </a:fld>
            <a:endParaRPr lang="en-US">
              <a:solidFill>
                <a:srgbClr val="D4D2D0">
                  <a:shade val="50000"/>
                </a:srgbClr>
              </a:solidFill>
              <a:effectLst/>
              <a:latin typeface="Arial"/>
            </a:endParaRPr>
          </a:p>
        </p:txBody>
      </p:sp>
    </p:spTree>
  </p:cSld>
  <p:clrMap bg1="dk1" tx1="lt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dirty="0">
              <a:solidFill>
                <a:prstClr val="black"/>
              </a:solidFill>
              <a:effectLst/>
              <a:latin typeface="Constantia"/>
            </a:endParaRPr>
          </a:p>
        </p:txBody>
      </p:sp>
      <p:sp>
        <p:nvSpPr>
          <p:cNvPr id="8" name="Freeform 7"/>
          <p:cNvSpPr>
            <a:spLocks/>
          </p:cNvSpPr>
          <p:nvPr/>
        </p:nvSpPr>
        <p:spPr bwMode="auto">
          <a:xfrm>
            <a:off x="4381500" y="-7143"/>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dirty="0">
              <a:solidFill>
                <a:prstClr val="black"/>
              </a:solidFill>
              <a:effectLst/>
              <a:latin typeface="Constantia"/>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0" name="Date Placeholder 9"/>
          <p:cNvSpPr>
            <a:spLocks noGrp="1"/>
          </p:cNvSpPr>
          <p:nvPr>
            <p:ph type="dt" sz="half" idx="2"/>
          </p:nvPr>
        </p:nvSpPr>
        <p:spPr>
          <a:xfrm>
            <a:off x="457200" y="6356612"/>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91E84B95-E713-45DD-B7C0-4B2371832963}" type="datetimeFigureOut">
              <a:rPr lang="en-US" smtClean="0">
                <a:solidFill>
                  <a:srgbClr val="04617B">
                    <a:shade val="90000"/>
                  </a:srgbClr>
                </a:solidFill>
                <a:effectLst/>
                <a:latin typeface="Constantia"/>
              </a:rPr>
              <a:pPr fontAlgn="auto">
                <a:spcBef>
                  <a:spcPts val="0"/>
                </a:spcBef>
                <a:spcAft>
                  <a:spcPts val="0"/>
                </a:spcAft>
              </a:pPr>
              <a:t>10/31/2016</a:t>
            </a:fld>
            <a:endParaRPr lang="en-US" dirty="0">
              <a:solidFill>
                <a:srgbClr val="04617B">
                  <a:shade val="90000"/>
                </a:srgbClr>
              </a:solidFill>
              <a:effectLst/>
              <a:latin typeface="Constantia"/>
            </a:endParaRPr>
          </a:p>
        </p:txBody>
      </p:sp>
      <p:sp>
        <p:nvSpPr>
          <p:cNvPr id="22" name="Footer Placeholder 21"/>
          <p:cNvSpPr>
            <a:spLocks noGrp="1"/>
          </p:cNvSpPr>
          <p:nvPr>
            <p:ph type="ftr" sz="quarter" idx="3"/>
          </p:nvPr>
        </p:nvSpPr>
        <p:spPr>
          <a:xfrm>
            <a:off x="2667000" y="6356612"/>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dirty="0">
              <a:solidFill>
                <a:srgbClr val="04617B">
                  <a:shade val="90000"/>
                </a:srgbClr>
              </a:solidFill>
              <a:effectLst/>
              <a:latin typeface="Constantia"/>
            </a:endParaRPr>
          </a:p>
        </p:txBody>
      </p:sp>
      <p:sp>
        <p:nvSpPr>
          <p:cNvPr id="18" name="Slide Number Placeholder 17"/>
          <p:cNvSpPr>
            <a:spLocks noGrp="1"/>
          </p:cNvSpPr>
          <p:nvPr>
            <p:ph type="sldNum" sz="quarter" idx="4"/>
          </p:nvPr>
        </p:nvSpPr>
        <p:spPr>
          <a:xfrm>
            <a:off x="7924800" y="6356612"/>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6CBF9445-C10B-41FD-BD57-CF2A5A679726}" type="slidenum">
              <a:rPr lang="en-US" smtClean="0">
                <a:solidFill>
                  <a:srgbClr val="04617B">
                    <a:shade val="90000"/>
                  </a:srgbClr>
                </a:solidFill>
                <a:effectLst/>
                <a:latin typeface="Constantia"/>
              </a:rPr>
              <a:pPr fontAlgn="auto">
                <a:spcBef>
                  <a:spcPts val="0"/>
                </a:spcBef>
                <a:spcAft>
                  <a:spcPts val="0"/>
                </a:spcAft>
              </a:pPr>
              <a:t>‹#›</a:t>
            </a:fld>
            <a:endParaRPr lang="en-US" dirty="0">
              <a:solidFill>
                <a:srgbClr val="04617B">
                  <a:shade val="90000"/>
                </a:srgbClr>
              </a:solidFill>
              <a:effectLst/>
              <a:latin typeface="Constantia"/>
            </a:endParaRPr>
          </a:p>
        </p:txBody>
      </p:sp>
      <p:grpSp>
        <p:nvGrpSpPr>
          <p:cNvPr id="2" name="Group 1"/>
          <p:cNvGrpSpPr/>
          <p:nvPr/>
        </p:nvGrpSpPr>
        <p:grpSpPr>
          <a:xfrm>
            <a:off x="-19014"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dirty="0">
                <a:solidFill>
                  <a:prstClr val="black"/>
                </a:solidFill>
                <a:effectLst/>
                <a:latin typeface="Constantia"/>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dirty="0">
                <a:solidFill>
                  <a:prstClr val="black"/>
                </a:solidFill>
                <a:effectLst/>
                <a:latin typeface="Constantia"/>
              </a:endParaRPr>
            </a:p>
          </p:txBody>
        </p:sp>
      </p:grpSp>
    </p:spTree>
    <p:extLst>
      <p:ext uri="{BB962C8B-B14F-4D97-AF65-F5344CB8AC3E}">
        <p14:creationId xmlns:p14="http://schemas.microsoft.com/office/powerpoint/2010/main" val="4000317"/>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dirty="0">
              <a:solidFill>
                <a:prstClr val="black"/>
              </a:solidFill>
              <a:effectLst/>
              <a:latin typeface="Constantia"/>
            </a:endParaRPr>
          </a:p>
        </p:txBody>
      </p:sp>
      <p:sp>
        <p:nvSpPr>
          <p:cNvPr id="8" name="Freeform 7"/>
          <p:cNvSpPr>
            <a:spLocks/>
          </p:cNvSpPr>
          <p:nvPr/>
        </p:nvSpPr>
        <p:spPr bwMode="auto">
          <a:xfrm>
            <a:off x="4381500" y="-7143"/>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dirty="0">
              <a:solidFill>
                <a:prstClr val="black"/>
              </a:solidFill>
              <a:effectLst/>
              <a:latin typeface="Constantia"/>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0" name="Date Placeholder 9"/>
          <p:cNvSpPr>
            <a:spLocks noGrp="1"/>
          </p:cNvSpPr>
          <p:nvPr>
            <p:ph type="dt" sz="half" idx="2"/>
          </p:nvPr>
        </p:nvSpPr>
        <p:spPr>
          <a:xfrm>
            <a:off x="457200" y="63565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91E84B95-E713-45DD-B7C0-4B2371832963}" type="datetimeFigureOut">
              <a:rPr lang="en-US" smtClean="0">
                <a:solidFill>
                  <a:srgbClr val="04617B">
                    <a:shade val="90000"/>
                  </a:srgbClr>
                </a:solidFill>
                <a:effectLst/>
                <a:latin typeface="Constantia"/>
              </a:rPr>
              <a:pPr fontAlgn="auto">
                <a:spcBef>
                  <a:spcPts val="0"/>
                </a:spcBef>
                <a:spcAft>
                  <a:spcPts val="0"/>
                </a:spcAft>
              </a:pPr>
              <a:t>10/31/2016</a:t>
            </a:fld>
            <a:endParaRPr lang="en-US" dirty="0">
              <a:solidFill>
                <a:srgbClr val="04617B">
                  <a:shade val="90000"/>
                </a:srgbClr>
              </a:solidFill>
              <a:effectLst/>
              <a:latin typeface="Constantia"/>
            </a:endParaRPr>
          </a:p>
        </p:txBody>
      </p:sp>
      <p:sp>
        <p:nvSpPr>
          <p:cNvPr id="22" name="Footer Placeholder 21"/>
          <p:cNvSpPr>
            <a:spLocks noGrp="1"/>
          </p:cNvSpPr>
          <p:nvPr>
            <p:ph type="ftr" sz="quarter" idx="3"/>
          </p:nvPr>
        </p:nvSpPr>
        <p:spPr>
          <a:xfrm>
            <a:off x="2667000" y="63565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dirty="0">
              <a:solidFill>
                <a:srgbClr val="04617B">
                  <a:shade val="90000"/>
                </a:srgbClr>
              </a:solidFill>
              <a:effectLst/>
              <a:latin typeface="Constantia"/>
            </a:endParaRPr>
          </a:p>
        </p:txBody>
      </p:sp>
      <p:sp>
        <p:nvSpPr>
          <p:cNvPr id="18" name="Slide Number Placeholder 17"/>
          <p:cNvSpPr>
            <a:spLocks noGrp="1"/>
          </p:cNvSpPr>
          <p:nvPr>
            <p:ph type="sldNum" sz="quarter" idx="4"/>
          </p:nvPr>
        </p:nvSpPr>
        <p:spPr>
          <a:xfrm>
            <a:off x="7924800" y="63565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6CBF9445-C10B-41FD-BD57-CF2A5A679726}" type="slidenum">
              <a:rPr lang="en-US" smtClean="0">
                <a:solidFill>
                  <a:srgbClr val="04617B">
                    <a:shade val="90000"/>
                  </a:srgbClr>
                </a:solidFill>
                <a:effectLst/>
                <a:latin typeface="Constantia"/>
              </a:rPr>
              <a:pPr fontAlgn="auto">
                <a:spcBef>
                  <a:spcPts val="0"/>
                </a:spcBef>
                <a:spcAft>
                  <a:spcPts val="0"/>
                </a:spcAft>
              </a:pPr>
              <a:t>‹#›</a:t>
            </a:fld>
            <a:endParaRPr lang="en-US" dirty="0">
              <a:solidFill>
                <a:srgbClr val="04617B">
                  <a:shade val="90000"/>
                </a:srgbClr>
              </a:solidFill>
              <a:effectLst/>
              <a:latin typeface="Constantia"/>
            </a:endParaRPr>
          </a:p>
        </p:txBody>
      </p:sp>
      <p:grpSp>
        <p:nvGrpSpPr>
          <p:cNvPr id="2" name="Group 1"/>
          <p:cNvGrpSpPr/>
          <p:nvPr/>
        </p:nvGrpSpPr>
        <p:grpSpPr>
          <a:xfrm>
            <a:off x="-19014"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dirty="0">
                <a:solidFill>
                  <a:prstClr val="black"/>
                </a:solidFill>
                <a:effectLst/>
                <a:latin typeface="Constantia"/>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dirty="0">
                <a:solidFill>
                  <a:prstClr val="black"/>
                </a:solidFill>
                <a:effectLst/>
                <a:latin typeface="Constantia"/>
              </a:endParaRPr>
            </a:p>
          </p:txBody>
        </p:sp>
      </p:grpSp>
    </p:spTree>
    <p:extLst>
      <p:ext uri="{BB962C8B-B14F-4D97-AF65-F5344CB8AC3E}">
        <p14:creationId xmlns:p14="http://schemas.microsoft.com/office/powerpoint/2010/main" val="2699288125"/>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_rels/slide10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hyperlink" Target="https://www.linkedin.com/in/timconwayphdthemorriscenter" TargetMode="External"/><Relationship Id="rId7" Type="http://schemas.openxmlformats.org/officeDocument/2006/relationships/hyperlink" Target="https://scholar.google.com/citations?hl=en&amp;user=K_5nHpcAAAAJ" TargetMode="External"/><Relationship Id="rId2" Type="http://schemas.openxmlformats.org/officeDocument/2006/relationships/hyperlink" Target="https://www.youtube.com/watch?v=M4LtozMLMNc" TargetMode="External"/><Relationship Id="rId1" Type="http://schemas.openxmlformats.org/officeDocument/2006/relationships/slideLayout" Target="../slideLayouts/slideLayout12.xml"/><Relationship Id="rId6" Type="http://schemas.openxmlformats.org/officeDocument/2006/relationships/hyperlink" Target="https://florida.academia.edu/TimConway" TargetMode="External"/><Relationship Id="rId5" Type="http://schemas.openxmlformats.org/officeDocument/2006/relationships/hyperlink" Target="http://www.facebook.com/neurodevelopmentofwords" TargetMode="External"/><Relationship Id="rId4" Type="http://schemas.openxmlformats.org/officeDocument/2006/relationships/hyperlink" Target="http://www.facebook.com/The.Morris.Center"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55.wmf"/><Relationship Id="rId4" Type="http://schemas.openxmlformats.org/officeDocument/2006/relationships/image" Target="../media/image54.jpeg"/></Relationships>
</file>

<file path=ppt/slides/_rels/slide11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14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7.xml"/><Relationship Id="rId1" Type="http://schemas.openxmlformats.org/officeDocument/2006/relationships/vmlDrawing" Target="../drawings/vmlDrawing1.vml"/><Relationship Id="rId5" Type="http://schemas.openxmlformats.org/officeDocument/2006/relationships/image" Target="../media/image25.emf"/><Relationship Id="rId4" Type="http://schemas.openxmlformats.org/officeDocument/2006/relationships/oleObject" Target="../embeddings/oleObject1.bin"/></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4.xml"/></Relationships>
</file>

<file path=ppt/slides/_rels/slide9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4.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image" Target="../media/image38.emf"/></Relationships>
</file>

<file path=ppt/slides/_rels/slide96.xml.rels><?xml version="1.0" encoding="UTF-8" standalone="yes"?>
<Relationships xmlns="http://schemas.openxmlformats.org/package/2006/relationships"><Relationship Id="rId3" Type="http://schemas.openxmlformats.org/officeDocument/2006/relationships/hyperlink" Target="http://www.nowprograms.com/" TargetMode="External"/><Relationship Id="rId2" Type="http://schemas.openxmlformats.org/officeDocument/2006/relationships/notesSlide" Target="../notesSlides/notesSlide35.xml"/><Relationship Id="rId1" Type="http://schemas.openxmlformats.org/officeDocument/2006/relationships/slideLayout" Target="../slideLayouts/slideLayout13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83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28600"/>
            <a:ext cx="9144000" cy="2286000"/>
          </a:xfrm>
        </p:spPr>
        <p:txBody>
          <a:bodyPr/>
          <a:lstStyle/>
          <a:p>
            <a:br>
              <a:rPr lang="en-US" sz="3200" dirty="0"/>
            </a:br>
            <a:r>
              <a:rPr lang="en-US" sz="3200" dirty="0"/>
              <a:t>Scientific Facts vs Myths in Dyslexia:</a:t>
            </a:r>
            <a:br>
              <a:rPr lang="en-US" sz="3200" dirty="0"/>
            </a:br>
            <a:r>
              <a:rPr lang="en-US" sz="3200" dirty="0" err="1"/>
              <a:t>Neuropsych</a:t>
            </a:r>
            <a:r>
              <a:rPr lang="en-US" sz="3200" dirty="0"/>
              <a:t> Profiles Strengths &amp; Weaknesses:</a:t>
            </a:r>
            <a:br>
              <a:rPr lang="en-US" sz="3200" dirty="0"/>
            </a:br>
            <a:r>
              <a:rPr lang="en-US" sz="3200" dirty="0"/>
              <a:t>Neurodevelopmental Multisensory Instruction</a:t>
            </a:r>
            <a:endParaRPr lang="en-US" sz="4000" dirty="0"/>
          </a:p>
        </p:txBody>
      </p:sp>
      <p:sp>
        <p:nvSpPr>
          <p:cNvPr id="3" name="Subtitle 2"/>
          <p:cNvSpPr>
            <a:spLocks noGrp="1"/>
          </p:cNvSpPr>
          <p:nvPr>
            <p:ph type="subTitle" idx="1"/>
          </p:nvPr>
        </p:nvSpPr>
        <p:spPr>
          <a:xfrm>
            <a:off x="17584" y="1905000"/>
            <a:ext cx="9202615" cy="3371288"/>
          </a:xfrm>
        </p:spPr>
        <p:txBody>
          <a:bodyPr/>
          <a:lstStyle/>
          <a:p>
            <a:pPr algn="ctr"/>
            <a:r>
              <a:rPr lang="en-US" sz="2800" dirty="0"/>
              <a:t>Tim Conway, Ph.D.</a:t>
            </a:r>
          </a:p>
          <a:p>
            <a:pPr algn="ctr"/>
            <a:r>
              <a:rPr lang="en-US" sz="2400" dirty="0"/>
              <a:t>The Morris Center</a:t>
            </a:r>
          </a:p>
          <a:p>
            <a:pPr algn="ctr"/>
            <a:r>
              <a:rPr lang="en-US" sz="2400" dirty="0"/>
              <a:t>The Morris Centre Trinidad and Tobago</a:t>
            </a:r>
          </a:p>
          <a:p>
            <a:pPr algn="ctr"/>
            <a:r>
              <a:rPr lang="en-US" sz="2400" dirty="0"/>
              <a:t>The Einstein School</a:t>
            </a:r>
          </a:p>
          <a:p>
            <a:pPr algn="ctr"/>
            <a:r>
              <a:rPr lang="en-US" sz="2400" dirty="0"/>
              <a:t>University of Florida</a:t>
            </a:r>
          </a:p>
          <a:p>
            <a:pPr algn="ctr"/>
            <a:r>
              <a:rPr lang="en-US" sz="2400" dirty="0"/>
              <a:t>Jacksonville University</a:t>
            </a:r>
          </a:p>
          <a:p>
            <a:pPr algn="ctr"/>
            <a:r>
              <a:rPr lang="en-US" sz="2400" dirty="0"/>
              <a:t>Neuro-development of Words – NOW!</a:t>
            </a:r>
            <a:r>
              <a:rPr lang="en-US" sz="2400" baseline="30000" dirty="0"/>
              <a:t> </a:t>
            </a:r>
            <a:r>
              <a:rPr lang="en-US" baseline="30000" dirty="0"/>
              <a:t>®</a:t>
            </a:r>
            <a:r>
              <a:rPr lang="en-US" dirty="0"/>
              <a:t> </a:t>
            </a:r>
          </a:p>
          <a:p>
            <a:pPr algn="ctr"/>
            <a:r>
              <a:rPr lang="en-US" sz="2400" dirty="0"/>
              <a:t>IDA Conference 2016 </a:t>
            </a:r>
          </a:p>
        </p:txBody>
      </p:sp>
      <p:grpSp>
        <p:nvGrpSpPr>
          <p:cNvPr id="4" name="Group 3"/>
          <p:cNvGrpSpPr/>
          <p:nvPr/>
        </p:nvGrpSpPr>
        <p:grpSpPr>
          <a:xfrm>
            <a:off x="0" y="5420879"/>
            <a:ext cx="9220200" cy="1360921"/>
            <a:chOff x="0" y="5105400"/>
            <a:chExt cx="9220200" cy="1360921"/>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0" y="5105400"/>
              <a:ext cx="5105400" cy="1360921"/>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105400"/>
              <a:ext cx="4002785" cy="1360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Caliber of Evidence did School Offer? </a:t>
            </a:r>
          </a:p>
        </p:txBody>
      </p:sp>
      <p:sp>
        <p:nvSpPr>
          <p:cNvPr id="3" name="Content Placeholder 2"/>
          <p:cNvSpPr>
            <a:spLocks noGrp="1"/>
          </p:cNvSpPr>
          <p:nvPr>
            <p:ph idx="1"/>
          </p:nvPr>
        </p:nvSpPr>
        <p:spPr>
          <a:xfrm>
            <a:off x="1235075" y="1371600"/>
            <a:ext cx="7551738" cy="4956175"/>
          </a:xfrm>
        </p:spPr>
        <p:txBody>
          <a:bodyPr/>
          <a:lstStyle/>
          <a:p>
            <a:r>
              <a:rPr lang="en-US" dirty="0"/>
              <a:t>Evidence-based?</a:t>
            </a:r>
          </a:p>
          <a:p>
            <a:r>
              <a:rPr lang="en-US" dirty="0"/>
              <a:t>Research-based?</a:t>
            </a:r>
          </a:p>
          <a:p>
            <a:r>
              <a:rPr lang="en-US" dirty="0"/>
              <a:t>Consensus-based?</a:t>
            </a:r>
          </a:p>
          <a:p>
            <a:r>
              <a:rPr lang="en-US" dirty="0"/>
              <a:t>Anecdotal?</a:t>
            </a:r>
          </a:p>
          <a:p>
            <a:endParaRPr lang="en-US" dirty="0"/>
          </a:p>
          <a:p>
            <a:r>
              <a:rPr lang="en-US" dirty="0"/>
              <a:t>Parent’s response?</a:t>
            </a:r>
          </a:p>
          <a:p>
            <a:pPr lvl="1"/>
            <a:r>
              <a:rPr lang="en-US" dirty="0"/>
              <a:t>No retention</a:t>
            </a:r>
          </a:p>
          <a:p>
            <a:pPr lvl="1"/>
            <a:r>
              <a:rPr lang="en-US" dirty="0"/>
              <a:t>Specialized Evidence-based Intervention</a:t>
            </a:r>
          </a:p>
          <a:p>
            <a:pPr lvl="1"/>
            <a:r>
              <a:rPr lang="en-US" dirty="0"/>
              <a:t>Returned in Grade 2 to same school</a:t>
            </a:r>
          </a:p>
          <a:p>
            <a:pPr lvl="1"/>
            <a:r>
              <a:rPr lang="en-US" dirty="0"/>
              <a:t>Top reading group within a few months of school</a:t>
            </a:r>
          </a:p>
        </p:txBody>
      </p:sp>
    </p:spTree>
    <p:extLst>
      <p:ext uri="{BB962C8B-B14F-4D97-AF65-F5344CB8AC3E}">
        <p14:creationId xmlns:p14="http://schemas.microsoft.com/office/powerpoint/2010/main" val="4225862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0" y="0"/>
            <a:ext cx="9144000" cy="954107"/>
          </a:xfrm>
          <a:prstGeom prst="rect">
            <a:avLst/>
          </a:prstGeom>
          <a:no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rPr>
              <a:t>Immediate and Long Lasting Improvement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rPr>
              <a:t>(Decoding + Comprehension)</a:t>
            </a:r>
          </a:p>
        </p:txBody>
      </p:sp>
      <p:sp>
        <p:nvSpPr>
          <p:cNvPr id="39939" name="Line 3"/>
          <p:cNvSpPr>
            <a:spLocks noChangeShapeType="1"/>
          </p:cNvSpPr>
          <p:nvPr/>
        </p:nvSpPr>
        <p:spPr bwMode="auto">
          <a:xfrm>
            <a:off x="1543050" y="4246563"/>
            <a:ext cx="7061200" cy="0"/>
          </a:xfrm>
          <a:prstGeom prst="line">
            <a:avLst/>
          </a:prstGeom>
          <a:noFill/>
          <a:ln w="57150">
            <a:solidFill>
              <a:srgbClr val="FFFFFF"/>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9941" name="Text Box 5"/>
          <p:cNvSpPr txBox="1">
            <a:spLocks noChangeArrowheads="1"/>
          </p:cNvSpPr>
          <p:nvPr/>
        </p:nvSpPr>
        <p:spPr bwMode="auto">
          <a:xfrm rot="-5400000">
            <a:off x="-196850" y="2482920"/>
            <a:ext cx="2057400" cy="400110"/>
          </a:xfrm>
          <a:prstGeom prst="rect">
            <a:avLst/>
          </a:prstGeom>
          <a:noFill/>
          <a:ln w="9525">
            <a:noFill/>
            <a:miter lim="800000"/>
            <a:headEnd/>
            <a:tailEnd/>
          </a:ln>
        </p:spPr>
        <p:txBody>
          <a:bodyPr>
            <a:spAutoFit/>
          </a:bodyPr>
          <a:lstStyle/>
          <a:p>
            <a:pPr marL="0" marR="0" lvl="0" indent="0" defTabSz="914400" eaLnBrk="0" fontAlgn="auto" latinLnBrk="0" hangingPunct="0">
              <a:lnSpc>
                <a:spcPct val="100000"/>
              </a:lnSpc>
              <a:spcBef>
                <a:spcPct val="5000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imes New Roman" pitchFamily="18" charset="0"/>
              </a:rPr>
              <a:t>Standard Score</a:t>
            </a:r>
            <a:endParaRPr kumimoji="0" lang="en-US" sz="1800" b="0" i="0" u="none" strike="noStrike" kern="0" cap="none" spc="0" normalizeH="0" baseline="0" noProof="0" dirty="0">
              <a:ln>
                <a:noFill/>
              </a:ln>
              <a:solidFill>
                <a:srgbClr val="FFFFFF"/>
              </a:solidFill>
              <a:effectLst/>
              <a:uLnTx/>
              <a:uFillTx/>
              <a:latin typeface="Times New Roman" pitchFamily="18" charset="0"/>
            </a:endParaRPr>
          </a:p>
        </p:txBody>
      </p:sp>
      <p:sp>
        <p:nvSpPr>
          <p:cNvPr id="39942" name="Line 6"/>
          <p:cNvSpPr>
            <a:spLocks noChangeShapeType="1"/>
          </p:cNvSpPr>
          <p:nvPr/>
        </p:nvSpPr>
        <p:spPr bwMode="auto">
          <a:xfrm>
            <a:off x="1593850" y="3732213"/>
            <a:ext cx="152400" cy="0"/>
          </a:xfrm>
          <a:prstGeom prst="line">
            <a:avLst/>
          </a:prstGeom>
          <a:noFill/>
          <a:ln w="38100">
            <a:solidFill>
              <a:srgbClr val="FFFFFF"/>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9943" name="Text Box 7"/>
          <p:cNvSpPr txBox="1">
            <a:spLocks noChangeArrowheads="1"/>
          </p:cNvSpPr>
          <p:nvPr/>
        </p:nvSpPr>
        <p:spPr bwMode="auto">
          <a:xfrm>
            <a:off x="1123950" y="3560763"/>
            <a:ext cx="457200" cy="400050"/>
          </a:xfrm>
          <a:prstGeom prst="rect">
            <a:avLst/>
          </a:prstGeom>
          <a:noFill/>
          <a:ln w="9525">
            <a:noFill/>
            <a:miter lim="800000"/>
            <a:headEnd/>
            <a:tailEnd/>
          </a:ln>
        </p:spPr>
        <p:txBody>
          <a:bodyPr>
            <a:spAutoFit/>
          </a:bodyPr>
          <a:lstStyle/>
          <a:p>
            <a:pPr marL="0" marR="0" lvl="0" indent="0" defTabSz="914400" eaLnBrk="0" fontAlgn="auto" latinLnBrk="0" hangingPunct="0">
              <a:lnSpc>
                <a:spcPct val="100000"/>
              </a:lnSpc>
              <a:spcBef>
                <a:spcPct val="5000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imes New Roman" pitchFamily="18" charset="0"/>
              </a:rPr>
              <a:t>75</a:t>
            </a:r>
            <a:endParaRPr kumimoji="0" lang="en-US" sz="1800" b="0" i="0" u="none" strike="noStrike" kern="0" cap="none" spc="0" normalizeH="0" baseline="0" noProof="0" dirty="0">
              <a:ln>
                <a:noFill/>
              </a:ln>
              <a:solidFill>
                <a:srgbClr val="FFFFFF"/>
              </a:solidFill>
              <a:effectLst/>
              <a:uLnTx/>
              <a:uFillTx/>
              <a:latin typeface="Times New Roman" pitchFamily="18" charset="0"/>
            </a:endParaRPr>
          </a:p>
        </p:txBody>
      </p:sp>
      <p:sp>
        <p:nvSpPr>
          <p:cNvPr id="39944" name="Text Box 8"/>
          <p:cNvSpPr txBox="1">
            <a:spLocks noChangeArrowheads="1"/>
          </p:cNvSpPr>
          <p:nvPr/>
        </p:nvSpPr>
        <p:spPr bwMode="auto">
          <a:xfrm>
            <a:off x="1123950" y="3027363"/>
            <a:ext cx="457200" cy="400050"/>
          </a:xfrm>
          <a:prstGeom prst="rect">
            <a:avLst/>
          </a:prstGeom>
          <a:noFill/>
          <a:ln w="9525">
            <a:noFill/>
            <a:miter lim="800000"/>
            <a:headEnd/>
            <a:tailEnd/>
          </a:ln>
        </p:spPr>
        <p:txBody>
          <a:bodyPr>
            <a:spAutoFit/>
          </a:bodyPr>
          <a:lstStyle/>
          <a:p>
            <a:pPr marL="0" marR="0" lvl="0" indent="0" defTabSz="914400" eaLnBrk="0" fontAlgn="auto" latinLnBrk="0" hangingPunct="0">
              <a:lnSpc>
                <a:spcPct val="100000"/>
              </a:lnSpc>
              <a:spcBef>
                <a:spcPct val="5000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imes New Roman" pitchFamily="18" charset="0"/>
              </a:rPr>
              <a:t>80</a:t>
            </a:r>
          </a:p>
        </p:txBody>
      </p:sp>
      <p:sp>
        <p:nvSpPr>
          <p:cNvPr id="39945" name="Text Box 9"/>
          <p:cNvSpPr txBox="1">
            <a:spLocks noChangeArrowheads="1"/>
          </p:cNvSpPr>
          <p:nvPr/>
        </p:nvSpPr>
        <p:spPr bwMode="auto">
          <a:xfrm>
            <a:off x="1127125" y="2514600"/>
            <a:ext cx="457200" cy="400050"/>
          </a:xfrm>
          <a:prstGeom prst="rect">
            <a:avLst/>
          </a:prstGeom>
          <a:noFill/>
          <a:ln w="9525">
            <a:noFill/>
            <a:miter lim="800000"/>
            <a:headEnd/>
            <a:tailEnd/>
          </a:ln>
        </p:spPr>
        <p:txBody>
          <a:bodyPr>
            <a:spAutoFit/>
          </a:bodyPr>
          <a:lstStyle/>
          <a:p>
            <a:pPr marL="0" marR="0" lvl="0" indent="0" defTabSz="914400" eaLnBrk="0" fontAlgn="auto" latinLnBrk="0" hangingPunct="0">
              <a:lnSpc>
                <a:spcPct val="100000"/>
              </a:lnSpc>
              <a:spcBef>
                <a:spcPct val="5000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imes New Roman" pitchFamily="18" charset="0"/>
              </a:rPr>
              <a:t>85</a:t>
            </a:r>
          </a:p>
        </p:txBody>
      </p:sp>
      <p:sp>
        <p:nvSpPr>
          <p:cNvPr id="39946" name="Text Box 10"/>
          <p:cNvSpPr txBox="1">
            <a:spLocks noChangeArrowheads="1"/>
          </p:cNvSpPr>
          <p:nvPr/>
        </p:nvSpPr>
        <p:spPr bwMode="auto">
          <a:xfrm>
            <a:off x="1127125" y="1981200"/>
            <a:ext cx="457200" cy="400050"/>
          </a:xfrm>
          <a:prstGeom prst="rect">
            <a:avLst/>
          </a:prstGeom>
          <a:noFill/>
          <a:ln w="9525">
            <a:noFill/>
            <a:miter lim="800000"/>
            <a:headEnd/>
            <a:tailEnd/>
          </a:ln>
        </p:spPr>
        <p:txBody>
          <a:bodyPr>
            <a:spAutoFit/>
          </a:bodyPr>
          <a:lstStyle/>
          <a:p>
            <a:pPr marL="0" marR="0" lvl="0" indent="0" defTabSz="914400" eaLnBrk="0" fontAlgn="auto" latinLnBrk="0" hangingPunct="0">
              <a:lnSpc>
                <a:spcPct val="100000"/>
              </a:lnSpc>
              <a:spcBef>
                <a:spcPct val="5000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imes New Roman" pitchFamily="18" charset="0"/>
              </a:rPr>
              <a:t>90</a:t>
            </a:r>
            <a:endParaRPr kumimoji="0" lang="en-US" sz="1800" b="0" i="0" u="none" strike="noStrike" kern="0" cap="none" spc="0" normalizeH="0" baseline="0" noProof="0" dirty="0">
              <a:ln>
                <a:noFill/>
              </a:ln>
              <a:solidFill>
                <a:srgbClr val="FFFFFF"/>
              </a:solidFill>
              <a:effectLst/>
              <a:uLnTx/>
              <a:uFillTx/>
              <a:latin typeface="Times New Roman" pitchFamily="18" charset="0"/>
            </a:endParaRPr>
          </a:p>
        </p:txBody>
      </p:sp>
      <p:sp>
        <p:nvSpPr>
          <p:cNvPr id="39947" name="Text Box 11"/>
          <p:cNvSpPr txBox="1">
            <a:spLocks noChangeArrowheads="1"/>
          </p:cNvSpPr>
          <p:nvPr/>
        </p:nvSpPr>
        <p:spPr bwMode="auto">
          <a:xfrm>
            <a:off x="1123950" y="1503363"/>
            <a:ext cx="457200" cy="400050"/>
          </a:xfrm>
          <a:prstGeom prst="rect">
            <a:avLst/>
          </a:prstGeom>
          <a:noFill/>
          <a:ln w="9525">
            <a:noFill/>
            <a:miter lim="800000"/>
            <a:headEnd/>
            <a:tailEnd/>
          </a:ln>
        </p:spPr>
        <p:txBody>
          <a:bodyPr>
            <a:spAutoFit/>
          </a:bodyPr>
          <a:lstStyle/>
          <a:p>
            <a:pPr marL="0" marR="0" lvl="0" indent="0" defTabSz="914400" eaLnBrk="0" fontAlgn="auto" latinLnBrk="0" hangingPunct="0">
              <a:lnSpc>
                <a:spcPct val="100000"/>
              </a:lnSpc>
              <a:spcBef>
                <a:spcPct val="5000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imes New Roman" pitchFamily="18" charset="0"/>
              </a:rPr>
              <a:t>95</a:t>
            </a:r>
            <a:endParaRPr kumimoji="0" lang="en-US" sz="1800" b="0" i="0" u="none" strike="noStrike" kern="0" cap="none" spc="0" normalizeH="0" baseline="0" noProof="0" dirty="0">
              <a:ln>
                <a:noFill/>
              </a:ln>
              <a:solidFill>
                <a:srgbClr val="FFFFFF"/>
              </a:solidFill>
              <a:effectLst/>
              <a:uLnTx/>
              <a:uFillTx/>
              <a:latin typeface="Times New Roman" pitchFamily="18" charset="0"/>
            </a:endParaRPr>
          </a:p>
        </p:txBody>
      </p:sp>
      <p:sp>
        <p:nvSpPr>
          <p:cNvPr id="39948" name="Line 12"/>
          <p:cNvSpPr>
            <a:spLocks noChangeShapeType="1"/>
          </p:cNvSpPr>
          <p:nvPr/>
        </p:nvSpPr>
        <p:spPr bwMode="auto">
          <a:xfrm flipV="1">
            <a:off x="1593850" y="1446213"/>
            <a:ext cx="0" cy="2800350"/>
          </a:xfrm>
          <a:prstGeom prst="line">
            <a:avLst/>
          </a:prstGeom>
          <a:noFill/>
          <a:ln w="57150">
            <a:solidFill>
              <a:srgbClr val="FFFFFF"/>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9949" name="Line 13"/>
          <p:cNvSpPr>
            <a:spLocks noChangeShapeType="1"/>
          </p:cNvSpPr>
          <p:nvPr/>
        </p:nvSpPr>
        <p:spPr bwMode="auto">
          <a:xfrm>
            <a:off x="1593850" y="2703513"/>
            <a:ext cx="152400" cy="0"/>
          </a:xfrm>
          <a:prstGeom prst="line">
            <a:avLst/>
          </a:prstGeom>
          <a:noFill/>
          <a:ln w="38100">
            <a:solidFill>
              <a:srgbClr val="FFFFFF"/>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9950" name="Line 14"/>
          <p:cNvSpPr>
            <a:spLocks noChangeShapeType="1"/>
          </p:cNvSpPr>
          <p:nvPr/>
        </p:nvSpPr>
        <p:spPr bwMode="auto">
          <a:xfrm>
            <a:off x="1593850" y="3217863"/>
            <a:ext cx="152400" cy="0"/>
          </a:xfrm>
          <a:prstGeom prst="line">
            <a:avLst/>
          </a:prstGeom>
          <a:noFill/>
          <a:ln w="38100">
            <a:solidFill>
              <a:srgbClr val="FFFFFF"/>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9951" name="Line 15"/>
          <p:cNvSpPr>
            <a:spLocks noChangeShapeType="1"/>
          </p:cNvSpPr>
          <p:nvPr/>
        </p:nvSpPr>
        <p:spPr bwMode="auto">
          <a:xfrm>
            <a:off x="1593850" y="1674813"/>
            <a:ext cx="152400" cy="0"/>
          </a:xfrm>
          <a:prstGeom prst="line">
            <a:avLst/>
          </a:prstGeom>
          <a:noFill/>
          <a:ln w="38100">
            <a:solidFill>
              <a:srgbClr val="FFFFFF"/>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9952" name="Line 16"/>
          <p:cNvSpPr>
            <a:spLocks noChangeShapeType="1"/>
          </p:cNvSpPr>
          <p:nvPr/>
        </p:nvSpPr>
        <p:spPr bwMode="auto">
          <a:xfrm>
            <a:off x="1593850" y="2189163"/>
            <a:ext cx="152400" cy="0"/>
          </a:xfrm>
          <a:prstGeom prst="line">
            <a:avLst/>
          </a:prstGeom>
          <a:noFill/>
          <a:ln w="38100">
            <a:solidFill>
              <a:srgbClr val="FFFFFF"/>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9953" name="Line 17"/>
          <p:cNvSpPr>
            <a:spLocks noChangeShapeType="1"/>
          </p:cNvSpPr>
          <p:nvPr/>
        </p:nvSpPr>
        <p:spPr bwMode="auto">
          <a:xfrm>
            <a:off x="1828800" y="4132263"/>
            <a:ext cx="0" cy="266700"/>
          </a:xfrm>
          <a:prstGeom prst="line">
            <a:avLst/>
          </a:prstGeom>
          <a:noFill/>
          <a:ln w="38100">
            <a:solidFill>
              <a:srgbClr val="FFFFFF"/>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9954" name="Line 18"/>
          <p:cNvSpPr>
            <a:spLocks noChangeShapeType="1"/>
          </p:cNvSpPr>
          <p:nvPr/>
        </p:nvSpPr>
        <p:spPr bwMode="auto">
          <a:xfrm>
            <a:off x="4743450" y="4017963"/>
            <a:ext cx="0" cy="228600"/>
          </a:xfrm>
          <a:prstGeom prst="line">
            <a:avLst/>
          </a:prstGeom>
          <a:noFill/>
          <a:ln w="38100">
            <a:solidFill>
              <a:srgbClr val="FFFFFF"/>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9955" name="Line 19"/>
          <p:cNvSpPr>
            <a:spLocks noChangeShapeType="1"/>
          </p:cNvSpPr>
          <p:nvPr/>
        </p:nvSpPr>
        <p:spPr bwMode="auto">
          <a:xfrm>
            <a:off x="4438650" y="4132263"/>
            <a:ext cx="0" cy="266700"/>
          </a:xfrm>
          <a:prstGeom prst="line">
            <a:avLst/>
          </a:prstGeom>
          <a:noFill/>
          <a:ln w="38100">
            <a:solidFill>
              <a:srgbClr val="FFFFFF"/>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9956" name="Line 20"/>
          <p:cNvSpPr>
            <a:spLocks noChangeShapeType="1"/>
          </p:cNvSpPr>
          <p:nvPr/>
        </p:nvSpPr>
        <p:spPr bwMode="auto">
          <a:xfrm>
            <a:off x="8382000" y="4132263"/>
            <a:ext cx="0" cy="266700"/>
          </a:xfrm>
          <a:prstGeom prst="line">
            <a:avLst/>
          </a:prstGeom>
          <a:noFill/>
          <a:ln w="38100">
            <a:solidFill>
              <a:srgbClr val="FFFFFF"/>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9957" name="Line 21"/>
          <p:cNvSpPr>
            <a:spLocks noChangeShapeType="1"/>
          </p:cNvSpPr>
          <p:nvPr/>
        </p:nvSpPr>
        <p:spPr bwMode="auto">
          <a:xfrm>
            <a:off x="6553200" y="4132263"/>
            <a:ext cx="0" cy="266700"/>
          </a:xfrm>
          <a:prstGeom prst="line">
            <a:avLst/>
          </a:prstGeom>
          <a:noFill/>
          <a:ln w="38100">
            <a:solidFill>
              <a:srgbClr val="FFFFFF"/>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9958" name="Line 22"/>
          <p:cNvSpPr>
            <a:spLocks noChangeShapeType="1"/>
          </p:cNvSpPr>
          <p:nvPr/>
        </p:nvSpPr>
        <p:spPr bwMode="auto">
          <a:xfrm>
            <a:off x="1797050" y="2189163"/>
            <a:ext cx="6807200" cy="0"/>
          </a:xfrm>
          <a:prstGeom prst="line">
            <a:avLst/>
          </a:prstGeom>
          <a:noFill/>
          <a:ln w="9525">
            <a:solidFill>
              <a:srgbClr val="FFFFFF"/>
            </a:solidFill>
            <a:prstDash val="dash"/>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9959" name="Text Box 23"/>
          <p:cNvSpPr txBox="1">
            <a:spLocks noChangeArrowheads="1"/>
          </p:cNvSpPr>
          <p:nvPr/>
        </p:nvSpPr>
        <p:spPr bwMode="auto">
          <a:xfrm>
            <a:off x="1356694" y="4619983"/>
            <a:ext cx="1010340" cy="584775"/>
          </a:xfrm>
          <a:prstGeom prst="rect">
            <a:avLst/>
          </a:prstGeom>
          <a:noFill/>
          <a:ln w="9525">
            <a:noFill/>
            <a:miter lim="800000"/>
            <a:headEnd/>
            <a:tailEnd/>
          </a:ln>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Times New Roman" pitchFamily="18" charset="0"/>
              </a:rPr>
              <a:t>Initial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Times New Roman" pitchFamily="18" charset="0"/>
              </a:rPr>
              <a:t>Test score</a:t>
            </a:r>
          </a:p>
        </p:txBody>
      </p:sp>
      <p:sp>
        <p:nvSpPr>
          <p:cNvPr id="39960" name="Text Box 24"/>
          <p:cNvSpPr txBox="1">
            <a:spLocks noChangeArrowheads="1"/>
          </p:cNvSpPr>
          <p:nvPr/>
        </p:nvSpPr>
        <p:spPr bwMode="auto">
          <a:xfrm>
            <a:off x="3882628" y="4496872"/>
            <a:ext cx="1191353" cy="830997"/>
          </a:xfrm>
          <a:prstGeom prst="rect">
            <a:avLst/>
          </a:prstGeom>
          <a:noFill/>
          <a:ln w="9525">
            <a:noFill/>
            <a:miter lim="800000"/>
            <a:headEnd/>
            <a:tailEnd/>
          </a:ln>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Times New Roman" pitchFamily="18" charset="0"/>
              </a:rPr>
              <a:t>Before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Times New Roman" pitchFamily="18" charset="0"/>
              </a:rPr>
              <a:t>Intervention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Times New Roman" pitchFamily="18" charset="0"/>
              </a:rPr>
              <a:t>Test score</a:t>
            </a:r>
          </a:p>
        </p:txBody>
      </p:sp>
      <p:sp>
        <p:nvSpPr>
          <p:cNvPr id="39977" name="Text Box 27"/>
          <p:cNvSpPr txBox="1">
            <a:spLocks noChangeArrowheads="1"/>
          </p:cNvSpPr>
          <p:nvPr/>
        </p:nvSpPr>
        <p:spPr bwMode="auto">
          <a:xfrm>
            <a:off x="4648200" y="1219200"/>
            <a:ext cx="1676401" cy="584775"/>
          </a:xfrm>
          <a:prstGeom prst="rect">
            <a:avLst/>
          </a:prstGeom>
          <a:noFill/>
          <a:ln w="9525">
            <a:solidFill>
              <a:srgbClr val="FFFFFF"/>
            </a:solid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Times New Roman" pitchFamily="18" charset="0"/>
              </a:rPr>
              <a:t>After Intervention Test Score</a:t>
            </a:r>
          </a:p>
        </p:txBody>
      </p:sp>
      <p:sp>
        <p:nvSpPr>
          <p:cNvPr id="39962" name="Text Box 28"/>
          <p:cNvSpPr txBox="1">
            <a:spLocks noChangeArrowheads="1"/>
          </p:cNvSpPr>
          <p:nvPr/>
        </p:nvSpPr>
        <p:spPr bwMode="auto">
          <a:xfrm>
            <a:off x="6016263" y="4496873"/>
            <a:ext cx="1191353" cy="830997"/>
          </a:xfrm>
          <a:prstGeom prst="rect">
            <a:avLst/>
          </a:prstGeom>
          <a:noFill/>
          <a:ln w="9525">
            <a:noFill/>
            <a:miter lim="800000"/>
            <a:headEnd/>
            <a:tailEnd/>
          </a:ln>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Times New Roman" pitchFamily="18" charset="0"/>
              </a:rPr>
              <a:t>1 Year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Times New Roman" pitchFamily="18" charset="0"/>
              </a:rPr>
              <a:t>After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Times New Roman" pitchFamily="18" charset="0"/>
              </a:rPr>
              <a:t>Intervention</a:t>
            </a:r>
          </a:p>
        </p:txBody>
      </p:sp>
      <p:sp>
        <p:nvSpPr>
          <p:cNvPr id="39963" name="Text Box 29"/>
          <p:cNvSpPr txBox="1">
            <a:spLocks noChangeArrowheads="1"/>
          </p:cNvSpPr>
          <p:nvPr/>
        </p:nvSpPr>
        <p:spPr bwMode="auto">
          <a:xfrm>
            <a:off x="7543800" y="4496873"/>
            <a:ext cx="1191353" cy="1077218"/>
          </a:xfrm>
          <a:prstGeom prst="rect">
            <a:avLst/>
          </a:prstGeom>
          <a:noFill/>
          <a:ln w="9525">
            <a:noFill/>
            <a:miter lim="800000"/>
            <a:headEnd/>
            <a:tailEnd/>
          </a:ln>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Times New Roman" pitchFamily="18" charset="0"/>
              </a:rPr>
              <a:t>2 years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Times New Roman" pitchFamily="18" charset="0"/>
              </a:rPr>
              <a:t>After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Times New Roman" pitchFamily="18" charset="0"/>
              </a:rPr>
              <a:t>Intervention</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Times New Roman" pitchFamily="18" charset="0"/>
            </a:endParaRPr>
          </a:p>
        </p:txBody>
      </p:sp>
      <p:sp>
        <p:nvSpPr>
          <p:cNvPr id="39964" name="Text Box 30"/>
          <p:cNvSpPr txBox="1">
            <a:spLocks noChangeArrowheads="1"/>
          </p:cNvSpPr>
          <p:nvPr/>
        </p:nvSpPr>
        <p:spPr bwMode="auto">
          <a:xfrm>
            <a:off x="1924164" y="1784350"/>
            <a:ext cx="3025187" cy="369332"/>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Times New Roman" pitchFamily="18" charset="0"/>
              </a:rPr>
              <a:t>Normal Range of Performance</a:t>
            </a:r>
          </a:p>
        </p:txBody>
      </p:sp>
      <p:sp>
        <p:nvSpPr>
          <p:cNvPr id="39974" name="Line 33"/>
          <p:cNvSpPr>
            <a:spLocks noChangeShapeType="1"/>
          </p:cNvSpPr>
          <p:nvPr/>
        </p:nvSpPr>
        <p:spPr bwMode="auto">
          <a:xfrm flipV="1">
            <a:off x="4419602" y="2266950"/>
            <a:ext cx="285750" cy="1085850"/>
          </a:xfrm>
          <a:prstGeom prst="line">
            <a:avLst/>
          </a:prstGeom>
          <a:noFill/>
          <a:ln w="57150">
            <a:solidFill>
              <a:srgbClr val="FFFF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9975" name="Text Box 34"/>
          <p:cNvSpPr txBox="1">
            <a:spLocks noChangeArrowheads="1"/>
          </p:cNvSpPr>
          <p:nvPr/>
        </p:nvSpPr>
        <p:spPr bwMode="auto">
          <a:xfrm>
            <a:off x="1797049" y="2293203"/>
            <a:ext cx="2456263" cy="830997"/>
          </a:xfrm>
          <a:prstGeom prst="rect">
            <a:avLst/>
          </a:prstGeom>
          <a:noFill/>
          <a:ln w="9525">
            <a:solidFill>
              <a:srgbClr val="FFFFFF"/>
            </a:solid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Times New Roman" pitchFamily="18" charset="0"/>
              </a:rPr>
              <a:t>Start of 8-Week Intensive Intervention [NOW! Foundations</a:t>
            </a:r>
            <a:r>
              <a:rPr kumimoji="0" lang="en-US" sz="1600" b="0" i="0" u="none" strike="noStrike" kern="0" cap="none" spc="0" normalizeH="0" baseline="30000" noProof="0" dirty="0">
                <a:ln>
                  <a:noFill/>
                </a:ln>
                <a:solidFill>
                  <a:prstClr val="white"/>
                </a:solidFill>
                <a:effectLst/>
                <a:uLnTx/>
                <a:uFillTx/>
                <a:latin typeface="Times New Roman" pitchFamily="18" charset="0"/>
              </a:rPr>
              <a:t>TM</a:t>
            </a:r>
            <a:r>
              <a:rPr kumimoji="0" lang="en-US" sz="1600" b="0" i="0" u="none" strike="noStrike" kern="0" cap="none" spc="0" normalizeH="0" baseline="0" noProof="0" dirty="0">
                <a:ln>
                  <a:noFill/>
                </a:ln>
                <a:solidFill>
                  <a:prstClr val="white"/>
                </a:solidFill>
                <a:effectLst/>
                <a:uLnTx/>
                <a:uFillTx/>
                <a:latin typeface="Times New Roman" pitchFamily="18" charset="0"/>
              </a:rPr>
              <a:t> program]</a:t>
            </a:r>
          </a:p>
        </p:txBody>
      </p:sp>
      <p:sp>
        <p:nvSpPr>
          <p:cNvPr id="39967" name="Text Box 36"/>
          <p:cNvSpPr txBox="1">
            <a:spLocks noChangeArrowheads="1"/>
          </p:cNvSpPr>
          <p:nvPr/>
        </p:nvSpPr>
        <p:spPr bwMode="auto">
          <a:xfrm>
            <a:off x="323851" y="6096000"/>
            <a:ext cx="8458200" cy="646331"/>
          </a:xfrm>
          <a:prstGeom prst="rect">
            <a:avLst/>
          </a:prstGeom>
          <a:noFill/>
          <a:ln w="9525">
            <a:solidFill>
              <a:srgbClr val="FFFFFF"/>
            </a:solid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Times New Roman" pitchFamily="18" charset="0"/>
              </a:rPr>
              <a:t>Torgesen, et al., 2001 </a:t>
            </a:r>
            <a:r>
              <a:rPr kumimoji="0" lang="en-US" sz="1800" b="0" i="0" u="none" strike="noStrike" kern="0" cap="none" spc="0" normalizeH="0" baseline="0" noProof="0" dirty="0">
                <a:ln>
                  <a:noFill/>
                </a:ln>
                <a:solidFill>
                  <a:srgbClr val="FFFFFF"/>
                </a:solidFill>
                <a:effectLst/>
                <a:uLnTx/>
                <a:uFillTx/>
                <a:latin typeface="Times New Roman" pitchFamily="18" charset="0"/>
              </a:rPr>
              <a:t>N=30, 8-10 year olds; 40% staffed out of ESE by year 1 follow-up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sng" strike="noStrike" kern="0" cap="none" spc="0" normalizeH="0" baseline="0" noProof="0" dirty="0">
                <a:ln>
                  <a:noFill/>
                </a:ln>
                <a:solidFill>
                  <a:srgbClr val="FFFFFF"/>
                </a:solidFill>
                <a:effectLst/>
                <a:uLnTx/>
                <a:uFillTx/>
                <a:latin typeface="Times New Roman" pitchFamily="18" charset="0"/>
              </a:rPr>
              <a:t>www.NOWprograms.com</a:t>
            </a:r>
          </a:p>
        </p:txBody>
      </p:sp>
      <p:sp>
        <p:nvSpPr>
          <p:cNvPr id="39970" name="Line 38"/>
          <p:cNvSpPr>
            <a:spLocks noChangeShapeType="1"/>
          </p:cNvSpPr>
          <p:nvPr/>
        </p:nvSpPr>
        <p:spPr bwMode="auto">
          <a:xfrm flipV="1">
            <a:off x="1847850" y="3311525"/>
            <a:ext cx="2571750" cy="0"/>
          </a:xfrm>
          <a:prstGeom prst="line">
            <a:avLst/>
          </a:prstGeom>
          <a:noFill/>
          <a:ln w="57150">
            <a:solidFill>
              <a:srgbClr val="FFFF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9971" name="Text Box 39"/>
          <p:cNvSpPr txBox="1">
            <a:spLocks noChangeArrowheads="1"/>
          </p:cNvSpPr>
          <p:nvPr/>
        </p:nvSpPr>
        <p:spPr bwMode="auto">
          <a:xfrm>
            <a:off x="2286000" y="3429000"/>
            <a:ext cx="1410964" cy="584775"/>
          </a:xfrm>
          <a:prstGeom prst="rect">
            <a:avLst/>
          </a:prstGeom>
          <a:noFill/>
          <a:ln w="9525">
            <a:noFill/>
            <a:miter lim="800000"/>
            <a:headEnd/>
            <a:tailEnd/>
          </a:ln>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Times New Roman" pitchFamily="18" charset="0"/>
              </a:rPr>
              <a:t>16 Months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Times New Roman" pitchFamily="18" charset="0"/>
              </a:rPr>
              <a:t>Spec. Ed Class</a:t>
            </a:r>
          </a:p>
        </p:txBody>
      </p:sp>
      <p:sp>
        <p:nvSpPr>
          <p:cNvPr id="39969" name="Rectangle 41"/>
          <p:cNvSpPr>
            <a:spLocks noChangeArrowheads="1"/>
          </p:cNvSpPr>
          <p:nvPr/>
        </p:nvSpPr>
        <p:spPr bwMode="auto">
          <a:xfrm>
            <a:off x="2114550" y="3429000"/>
            <a:ext cx="1768078" cy="609600"/>
          </a:xfrm>
          <a:prstGeom prst="rect">
            <a:avLst/>
          </a:prstGeom>
          <a:noFill/>
          <a:ln w="9525">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41" name="Line 33"/>
          <p:cNvSpPr>
            <a:spLocks noChangeShapeType="1"/>
          </p:cNvSpPr>
          <p:nvPr/>
        </p:nvSpPr>
        <p:spPr bwMode="auto">
          <a:xfrm>
            <a:off x="4253312" y="2714625"/>
            <a:ext cx="138513" cy="566247"/>
          </a:xfrm>
          <a:prstGeom prst="line">
            <a:avLst/>
          </a:prstGeom>
          <a:noFill/>
          <a:ln w="31750">
            <a:solidFill>
              <a:schemeClr val="bg1"/>
            </a:solidFill>
            <a:round/>
            <a:headEnd/>
            <a:tailEnd type="triangle"/>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42" name="Line 33"/>
          <p:cNvSpPr>
            <a:spLocks noChangeShapeType="1"/>
          </p:cNvSpPr>
          <p:nvPr/>
        </p:nvSpPr>
        <p:spPr bwMode="auto">
          <a:xfrm>
            <a:off x="4657458" y="1676400"/>
            <a:ext cx="56259" cy="482126"/>
          </a:xfrm>
          <a:prstGeom prst="line">
            <a:avLst/>
          </a:prstGeom>
          <a:noFill/>
          <a:ln w="31750">
            <a:solidFill>
              <a:schemeClr val="bg1"/>
            </a:solidFill>
            <a:round/>
            <a:headEnd/>
            <a:tailEnd type="triangle"/>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nvGrpSpPr>
          <p:cNvPr id="45" name="Group 44"/>
          <p:cNvGrpSpPr/>
          <p:nvPr/>
        </p:nvGrpSpPr>
        <p:grpSpPr>
          <a:xfrm>
            <a:off x="4672011" y="2171900"/>
            <a:ext cx="1881189" cy="2095300"/>
            <a:chOff x="4672011" y="2171900"/>
            <a:chExt cx="1881189" cy="2095300"/>
          </a:xfrm>
        </p:grpSpPr>
        <p:sp>
          <p:nvSpPr>
            <p:cNvPr id="39976" name="Line 26"/>
            <p:cNvSpPr>
              <a:spLocks noChangeShapeType="1"/>
            </p:cNvSpPr>
            <p:nvPr/>
          </p:nvSpPr>
          <p:spPr bwMode="auto">
            <a:xfrm flipV="1">
              <a:off x="4672011" y="2171900"/>
              <a:ext cx="1809750" cy="111125"/>
            </a:xfrm>
            <a:prstGeom prst="line">
              <a:avLst/>
            </a:prstGeom>
            <a:noFill/>
            <a:ln w="57150">
              <a:solidFill>
                <a:srgbClr val="FFFF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43" name="Line 33"/>
            <p:cNvSpPr>
              <a:spLocks noChangeShapeType="1"/>
            </p:cNvSpPr>
            <p:nvPr/>
          </p:nvSpPr>
          <p:spPr bwMode="auto">
            <a:xfrm flipH="1" flipV="1">
              <a:off x="6553200" y="2286000"/>
              <a:ext cx="0" cy="1981200"/>
            </a:xfrm>
            <a:prstGeom prst="line">
              <a:avLst/>
            </a:prstGeom>
            <a:noFill/>
            <a:ln w="31750">
              <a:solidFill>
                <a:schemeClr val="bg1"/>
              </a:solidFill>
              <a:round/>
              <a:headEnd/>
              <a:tailEnd type="triangle"/>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grpSp>
        <p:nvGrpSpPr>
          <p:cNvPr id="46" name="Group 45"/>
          <p:cNvGrpSpPr/>
          <p:nvPr/>
        </p:nvGrpSpPr>
        <p:grpSpPr>
          <a:xfrm>
            <a:off x="6472945" y="2057257"/>
            <a:ext cx="1909055" cy="2209943"/>
            <a:chOff x="6472945" y="2057257"/>
            <a:chExt cx="1909055" cy="2209943"/>
          </a:xfrm>
        </p:grpSpPr>
        <p:sp>
          <p:nvSpPr>
            <p:cNvPr id="111620" name="Line 4"/>
            <p:cNvSpPr>
              <a:spLocks noChangeShapeType="1"/>
            </p:cNvSpPr>
            <p:nvPr/>
          </p:nvSpPr>
          <p:spPr bwMode="auto">
            <a:xfrm flipV="1">
              <a:off x="6472945" y="2057257"/>
              <a:ext cx="1828800" cy="114300"/>
            </a:xfrm>
            <a:prstGeom prst="line">
              <a:avLst/>
            </a:prstGeom>
            <a:noFill/>
            <a:ln w="57150">
              <a:solidFill>
                <a:srgbClr val="FFFF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44" name="Line 33"/>
            <p:cNvSpPr>
              <a:spLocks noChangeShapeType="1"/>
            </p:cNvSpPr>
            <p:nvPr/>
          </p:nvSpPr>
          <p:spPr bwMode="auto">
            <a:xfrm flipH="1" flipV="1">
              <a:off x="8382000" y="2133600"/>
              <a:ext cx="0" cy="2133600"/>
            </a:xfrm>
            <a:prstGeom prst="line">
              <a:avLst/>
            </a:prstGeom>
            <a:noFill/>
            <a:ln w="31750">
              <a:solidFill>
                <a:schemeClr val="bg1"/>
              </a:solidFill>
              <a:round/>
              <a:headEnd/>
              <a:tailEnd type="triangle"/>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spTree>
    <p:extLst>
      <p:ext uri="{BB962C8B-B14F-4D97-AF65-F5344CB8AC3E}">
        <p14:creationId xmlns:p14="http://schemas.microsoft.com/office/powerpoint/2010/main" val="427586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975"/>
                                        </p:tgtEl>
                                        <p:attrNameLst>
                                          <p:attrName>style.visibility</p:attrName>
                                        </p:attrNameLst>
                                      </p:cBhvr>
                                      <p:to>
                                        <p:strVal val="visible"/>
                                      </p:to>
                                    </p:set>
                                    <p:animEffect transition="in" filter="fade">
                                      <p:cBhvr>
                                        <p:cTn id="10" dur="500"/>
                                        <p:tgtEl>
                                          <p:spTgt spid="3997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fill="hold"/>
                                        <p:tgtEl>
                                          <p:spTgt spid="42"/>
                                        </p:tgtEl>
                                        <p:attrNameLst>
                                          <p:attrName>ppt_x</p:attrName>
                                        </p:attrNameLst>
                                      </p:cBhvr>
                                      <p:tavLst>
                                        <p:tav tm="0">
                                          <p:val>
                                            <p:strVal val="#ppt_x"/>
                                          </p:val>
                                        </p:tav>
                                        <p:tav tm="100000">
                                          <p:val>
                                            <p:strVal val="#ppt_x"/>
                                          </p:val>
                                        </p:tav>
                                      </p:tavLst>
                                    </p:anim>
                                    <p:anim calcmode="lin" valueType="num">
                                      <p:cBhvr additive="base">
                                        <p:cTn id="16" dur="500" fill="hold"/>
                                        <p:tgtEl>
                                          <p:spTgt spid="4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9977"/>
                                        </p:tgtEl>
                                        <p:attrNameLst>
                                          <p:attrName>style.visibility</p:attrName>
                                        </p:attrNameLst>
                                      </p:cBhvr>
                                      <p:to>
                                        <p:strVal val="visible"/>
                                      </p:to>
                                    </p:set>
                                    <p:anim calcmode="lin" valueType="num">
                                      <p:cBhvr additive="base">
                                        <p:cTn id="19" dur="500" fill="hold"/>
                                        <p:tgtEl>
                                          <p:spTgt spid="39977"/>
                                        </p:tgtEl>
                                        <p:attrNameLst>
                                          <p:attrName>ppt_x</p:attrName>
                                        </p:attrNameLst>
                                      </p:cBhvr>
                                      <p:tavLst>
                                        <p:tav tm="0">
                                          <p:val>
                                            <p:strVal val="#ppt_x"/>
                                          </p:val>
                                        </p:tav>
                                        <p:tav tm="100000">
                                          <p:val>
                                            <p:strVal val="#ppt_x"/>
                                          </p:val>
                                        </p:tav>
                                      </p:tavLst>
                                    </p:anim>
                                    <p:anim calcmode="lin" valueType="num">
                                      <p:cBhvr additive="base">
                                        <p:cTn id="20" dur="500" fill="hold"/>
                                        <p:tgtEl>
                                          <p:spTgt spid="3997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9974"/>
                                        </p:tgtEl>
                                        <p:attrNameLst>
                                          <p:attrName>style.visibility</p:attrName>
                                        </p:attrNameLst>
                                      </p:cBhvr>
                                      <p:to>
                                        <p:strVal val="visible"/>
                                      </p:to>
                                    </p:set>
                                    <p:animEffect transition="in" filter="wipe(down)">
                                      <p:cBhvr>
                                        <p:cTn id="25" dur="500"/>
                                        <p:tgtEl>
                                          <p:spTgt spid="3997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down)">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wipe(down)">
                                      <p:cBhvr>
                                        <p:cTn id="3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77" grpId="0" animBg="1"/>
      <p:bldP spid="39974" grpId="0" animBg="1"/>
      <p:bldP spid="39975" grpId="0" animBg="1"/>
      <p:bldP spid="41" grpId="0" animBg="1"/>
      <p:bldP spid="42" grpId="0" animBg="1"/>
    </p:bld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1289050" y="266700"/>
            <a:ext cx="6908800" cy="1143000"/>
          </a:xfrm>
          <a:prstGeom prst="rect">
            <a:avLst/>
          </a:prstGeom>
          <a:noFill/>
          <a:ln w="12700">
            <a:noFill/>
            <a:miter lim="800000"/>
            <a:headEnd/>
            <a:tailEnd/>
          </a:ln>
          <a:effectLst>
            <a:outerShdw dist="107763" dir="2700000" algn="ctr" rotWithShape="0">
              <a:schemeClr val="bg2"/>
            </a:outerShdw>
          </a:effectLst>
        </p:spPr>
        <p:txBody>
          <a:bodyPr wrap="none" anchor="ctr"/>
          <a:lstStyle/>
          <a:p>
            <a:pPr>
              <a:defRPr/>
            </a:pPr>
            <a:endParaRPr lang="en-US"/>
          </a:p>
        </p:txBody>
      </p:sp>
      <p:sp>
        <p:nvSpPr>
          <p:cNvPr id="118787" name="Rectangle 3"/>
          <p:cNvSpPr>
            <a:spLocks noChangeArrowheads="1"/>
          </p:cNvSpPr>
          <p:nvPr/>
        </p:nvSpPr>
        <p:spPr bwMode="auto">
          <a:xfrm>
            <a:off x="457200" y="838200"/>
            <a:ext cx="8686800" cy="5791200"/>
          </a:xfrm>
          <a:prstGeom prst="rect">
            <a:avLst/>
          </a:prstGeom>
          <a:noFill/>
          <a:ln w="12700">
            <a:noFill/>
            <a:miter lim="800000"/>
            <a:headEnd/>
            <a:tailEnd/>
          </a:ln>
          <a:effectLst/>
        </p:spPr>
        <p:txBody>
          <a:bodyPr lIns="90488" tIns="44450" rIns="90488" bIns="44450"/>
          <a:lstStyle/>
          <a:p>
            <a:pPr marL="342900" indent="-342900" algn="ctr">
              <a:defRPr/>
            </a:pPr>
            <a:r>
              <a:rPr lang="en-US" sz="2800" dirty="0">
                <a:solidFill>
                  <a:srgbClr val="FFFFFF"/>
                </a:solidFill>
              </a:rPr>
              <a:t>Alexia = an acquired reading disorder </a:t>
            </a:r>
          </a:p>
          <a:p>
            <a:pPr marL="342900" indent="-342900" algn="ctr">
              <a:defRPr/>
            </a:pPr>
            <a:r>
              <a:rPr lang="en-US" sz="1800" b="0" dirty="0">
                <a:solidFill>
                  <a:srgbClr val="FFFFFF"/>
                </a:solidFill>
                <a:effectLst>
                  <a:outerShdw blurRad="38100" dist="38100" dir="2700000" algn="tl">
                    <a:srgbClr val="000000"/>
                  </a:outerShdw>
                </a:effectLst>
              </a:rPr>
              <a:t>(see B. </a:t>
            </a:r>
            <a:r>
              <a:rPr lang="en-US" sz="1800" b="0" dirty="0" err="1">
                <a:solidFill>
                  <a:srgbClr val="FFFFFF"/>
                </a:solidFill>
                <a:effectLst>
                  <a:outerShdw blurRad="38100" dist="38100" dir="2700000" algn="tl">
                    <a:srgbClr val="000000"/>
                  </a:outerShdw>
                </a:effectLst>
              </a:rPr>
              <a:t>Coslett</a:t>
            </a:r>
            <a:r>
              <a:rPr lang="en-US" sz="1800" b="0" dirty="0">
                <a:solidFill>
                  <a:srgbClr val="FFFFFF"/>
                </a:solidFill>
                <a:effectLst>
                  <a:outerShdw blurRad="38100" dist="38100" dir="2700000" algn="tl">
                    <a:srgbClr val="000000"/>
                  </a:outerShdw>
                </a:effectLst>
              </a:rPr>
              <a:t> Chapter in </a:t>
            </a:r>
            <a:r>
              <a:rPr lang="en-US" sz="1800" b="0" i="1" dirty="0">
                <a:solidFill>
                  <a:srgbClr val="FFFFFF"/>
                </a:solidFill>
                <a:effectLst>
                  <a:outerShdw blurRad="38100" dist="38100" dir="2700000" algn="tl">
                    <a:srgbClr val="000000"/>
                  </a:outerShdw>
                </a:effectLst>
              </a:rPr>
              <a:t>Clinical Neuropsychology, 4</a:t>
            </a:r>
            <a:r>
              <a:rPr lang="en-US" sz="1800" b="0" i="1" baseline="30000" dirty="0">
                <a:solidFill>
                  <a:srgbClr val="FFFFFF"/>
                </a:solidFill>
                <a:effectLst>
                  <a:outerShdw blurRad="38100" dist="38100" dir="2700000" algn="tl">
                    <a:srgbClr val="000000"/>
                  </a:outerShdw>
                </a:effectLst>
              </a:rPr>
              <a:t>th</a:t>
            </a:r>
            <a:r>
              <a:rPr lang="en-US" sz="1800" b="0" i="1" dirty="0">
                <a:solidFill>
                  <a:srgbClr val="FFFFFF"/>
                </a:solidFill>
                <a:effectLst>
                  <a:outerShdw blurRad="38100" dist="38100" dir="2700000" algn="tl">
                    <a:srgbClr val="000000"/>
                  </a:outerShdw>
                </a:effectLst>
              </a:rPr>
              <a:t> Ed</a:t>
            </a:r>
            <a:r>
              <a:rPr lang="en-US" sz="1800" b="0" dirty="0">
                <a:solidFill>
                  <a:srgbClr val="FFFFFF"/>
                </a:solidFill>
                <a:effectLst>
                  <a:outerShdw blurRad="38100" dist="38100" dir="2700000" algn="tl">
                    <a:srgbClr val="000000"/>
                  </a:outerShdw>
                </a:effectLst>
              </a:rPr>
              <a:t>)</a:t>
            </a:r>
          </a:p>
          <a:p>
            <a:pPr marL="342900" indent="-342900">
              <a:defRPr/>
            </a:pPr>
            <a:endParaRPr lang="en-US" sz="1800" dirty="0">
              <a:solidFill>
                <a:srgbClr val="FFFFFF"/>
              </a:solidFill>
              <a:effectLst>
                <a:outerShdw blurRad="38100" dist="38100" dir="2700000" algn="tl">
                  <a:srgbClr val="000000"/>
                </a:outerShdw>
              </a:effectLst>
            </a:endParaRPr>
          </a:p>
          <a:p>
            <a:pPr marL="914400" lvl="1" indent="-457200">
              <a:buFont typeface="+mj-lt"/>
              <a:buAutoNum type="arabicPeriod"/>
              <a:defRPr/>
            </a:pPr>
            <a:r>
              <a:rPr lang="en-US" u="sng" dirty="0">
                <a:solidFill>
                  <a:srgbClr val="FFFFFF"/>
                </a:solidFill>
                <a:effectLst>
                  <a:outerShdw blurRad="38100" dist="38100" dir="2700000" algn="tl">
                    <a:srgbClr val="000000"/>
                  </a:outerShdw>
                </a:effectLst>
              </a:rPr>
              <a:t>Phonological Alexia</a:t>
            </a:r>
            <a:r>
              <a:rPr lang="en-US" sz="2200" u="sng" dirty="0">
                <a:solidFill>
                  <a:srgbClr val="FFFFFF"/>
                </a:solidFill>
                <a:effectLst>
                  <a:outerShdw blurRad="38100" dist="38100" dir="2700000" algn="tl">
                    <a:srgbClr val="000000"/>
                  </a:outerShdw>
                </a:effectLst>
              </a:rPr>
              <a:t> </a:t>
            </a:r>
          </a:p>
          <a:p>
            <a:pPr marL="1143000" lvl="2" indent="-228600">
              <a:buFont typeface="Wingdings" pitchFamily="2" charset="2"/>
              <a:buChar char="Ø"/>
              <a:defRPr/>
            </a:pPr>
            <a:r>
              <a:rPr lang="en-US" sz="2000" b="0" dirty="0">
                <a:solidFill>
                  <a:srgbClr val="FFFFFF"/>
                </a:solidFill>
                <a:effectLst>
                  <a:outerShdw blurRad="38100" dist="38100" dir="2700000" algn="tl">
                    <a:srgbClr val="000000"/>
                  </a:outerShdw>
                </a:effectLst>
              </a:rPr>
              <a:t>misread </a:t>
            </a:r>
            <a:r>
              <a:rPr lang="en-US" sz="2000" b="0" dirty="0" err="1">
                <a:solidFill>
                  <a:srgbClr val="FFFFFF"/>
                </a:solidFill>
                <a:effectLst>
                  <a:outerShdw blurRad="38100" dist="38100" dir="2700000" algn="tl">
                    <a:srgbClr val="000000"/>
                  </a:outerShdw>
                </a:effectLst>
              </a:rPr>
              <a:t>pseudowords</a:t>
            </a:r>
            <a:r>
              <a:rPr lang="en-US" sz="2000" b="0" dirty="0">
                <a:solidFill>
                  <a:srgbClr val="FFFFFF"/>
                </a:solidFill>
                <a:effectLst>
                  <a:outerShdw blurRad="38100" dist="38100" dir="2700000" algn="tl">
                    <a:srgbClr val="000000"/>
                  </a:outerShdw>
                </a:effectLst>
              </a:rPr>
              <a:t> or novel real words.</a:t>
            </a:r>
          </a:p>
          <a:p>
            <a:pPr marL="1143000" lvl="2" indent="-228600">
              <a:defRPr/>
            </a:pPr>
            <a:endParaRPr lang="en-US" sz="2000" b="0" dirty="0">
              <a:solidFill>
                <a:srgbClr val="FFFFFF"/>
              </a:solidFill>
              <a:effectLst>
                <a:outerShdw blurRad="38100" dist="38100" dir="2700000" algn="tl">
                  <a:srgbClr val="000000"/>
                </a:outerShdw>
              </a:effectLst>
            </a:endParaRPr>
          </a:p>
          <a:p>
            <a:pPr marL="914400" lvl="1" indent="-457200">
              <a:buFont typeface="+mj-lt"/>
              <a:buAutoNum type="arabicPeriod"/>
              <a:defRPr/>
            </a:pPr>
            <a:r>
              <a:rPr lang="en-US" dirty="0">
                <a:solidFill>
                  <a:srgbClr val="FFFFFF"/>
                </a:solidFill>
                <a:effectLst>
                  <a:outerShdw blurRad="38100" dist="38100" dir="2700000" algn="tl">
                    <a:srgbClr val="000000"/>
                  </a:outerShdw>
                </a:effectLst>
              </a:rPr>
              <a:t>Deep Alexia </a:t>
            </a:r>
          </a:p>
          <a:p>
            <a:pPr marL="1143000" lvl="2" indent="-228600">
              <a:buFont typeface="Wingdings" pitchFamily="2" charset="2"/>
              <a:buChar char="Ø"/>
              <a:defRPr/>
            </a:pPr>
            <a:r>
              <a:rPr lang="en-US" sz="2000" b="0" dirty="0">
                <a:solidFill>
                  <a:srgbClr val="FFFFFF"/>
                </a:solidFill>
                <a:effectLst>
                  <a:outerShdw blurRad="38100" dist="38100" dir="2700000" algn="tl">
                    <a:srgbClr val="000000"/>
                  </a:outerShdw>
                </a:effectLst>
              </a:rPr>
              <a:t>Same as phonological, but with semantic paraphasias, e.g. says “duck” when reading the word swan. </a:t>
            </a:r>
          </a:p>
          <a:p>
            <a:pPr marL="1143000" lvl="2" indent="-228600">
              <a:defRPr/>
            </a:pPr>
            <a:endParaRPr lang="en-US" sz="2000" b="0" dirty="0">
              <a:solidFill>
                <a:srgbClr val="FFFFFF"/>
              </a:solidFill>
              <a:effectLst>
                <a:outerShdw blurRad="38100" dist="38100" dir="2700000" algn="tl">
                  <a:srgbClr val="000000"/>
                </a:outerShdw>
              </a:effectLst>
            </a:endParaRPr>
          </a:p>
          <a:p>
            <a:pPr marL="914400" lvl="1" indent="-457200">
              <a:buFont typeface="+mj-lt"/>
              <a:buAutoNum type="arabicPeriod"/>
              <a:defRPr/>
            </a:pPr>
            <a:r>
              <a:rPr lang="en-US" dirty="0">
                <a:solidFill>
                  <a:srgbClr val="FFFFFF"/>
                </a:solidFill>
                <a:effectLst>
                  <a:outerShdw blurRad="38100" dist="38100" dir="2700000" algn="tl">
                    <a:srgbClr val="000000"/>
                  </a:outerShdw>
                </a:effectLst>
              </a:rPr>
              <a:t>Surface Alexia </a:t>
            </a:r>
          </a:p>
          <a:p>
            <a:pPr marL="1143000" lvl="2" indent="-228600">
              <a:buFont typeface="Wingdings" pitchFamily="2" charset="2"/>
              <a:buChar char="Ø"/>
              <a:defRPr/>
            </a:pPr>
            <a:r>
              <a:rPr lang="en-US" sz="2000" b="0" dirty="0">
                <a:solidFill>
                  <a:srgbClr val="FFFFFF"/>
                </a:solidFill>
                <a:effectLst>
                  <a:outerShdw blurRad="38100" dist="38100" dir="2700000" algn="tl">
                    <a:srgbClr val="000000"/>
                  </a:outerShdw>
                </a:effectLst>
              </a:rPr>
              <a:t>misread sight words or words that can not be sounded out, e.g. yacht. </a:t>
            </a:r>
          </a:p>
          <a:p>
            <a:pPr marL="1143000" lvl="2" indent="-228600">
              <a:defRPr/>
            </a:pPr>
            <a:endParaRPr lang="en-US" sz="2000" b="0" dirty="0">
              <a:solidFill>
                <a:srgbClr val="FFFFFF"/>
              </a:solidFill>
              <a:effectLst>
                <a:outerShdw blurRad="38100" dist="38100" dir="2700000" algn="tl">
                  <a:srgbClr val="000000"/>
                </a:outerShdw>
              </a:effectLst>
            </a:endParaRPr>
          </a:p>
          <a:p>
            <a:pPr marL="914400" lvl="1" indent="-457200">
              <a:buFont typeface="+mj-lt"/>
              <a:buAutoNum type="arabicPeriod"/>
              <a:defRPr/>
            </a:pPr>
            <a:r>
              <a:rPr lang="en-US" dirty="0">
                <a:solidFill>
                  <a:srgbClr val="FFFFFF"/>
                </a:solidFill>
                <a:effectLst>
                  <a:outerShdw blurRad="38100" dist="38100" dir="2700000" algn="tl">
                    <a:srgbClr val="000000"/>
                  </a:outerShdw>
                </a:effectLst>
              </a:rPr>
              <a:t>Pure Alexia</a:t>
            </a:r>
          </a:p>
          <a:p>
            <a:pPr marL="1143000" lvl="2" indent="-228600">
              <a:buFont typeface="Wingdings" pitchFamily="2" charset="2"/>
              <a:buChar char="Ø"/>
              <a:defRPr/>
            </a:pPr>
            <a:r>
              <a:rPr lang="en-US" sz="2000" b="0" dirty="0">
                <a:solidFill>
                  <a:srgbClr val="FFFFFF"/>
                </a:solidFill>
                <a:effectLst>
                  <a:outerShdw blurRad="38100" dist="38100" dir="2700000" algn="tl">
                    <a:srgbClr val="000000"/>
                  </a:outerShdw>
                </a:effectLst>
              </a:rPr>
              <a:t>Word and </a:t>
            </a:r>
            <a:r>
              <a:rPr lang="en-US" sz="2000" b="0" dirty="0" err="1">
                <a:solidFill>
                  <a:srgbClr val="FFFFFF"/>
                </a:solidFill>
                <a:effectLst>
                  <a:outerShdw blurRad="38100" dist="38100" dir="2700000" algn="tl">
                    <a:srgbClr val="000000"/>
                  </a:outerShdw>
                </a:effectLst>
              </a:rPr>
              <a:t>nonword</a:t>
            </a:r>
            <a:r>
              <a:rPr lang="en-US" sz="2000" b="0" dirty="0">
                <a:solidFill>
                  <a:srgbClr val="FFFFFF"/>
                </a:solidFill>
                <a:effectLst>
                  <a:outerShdw blurRad="38100" dist="38100" dir="2700000" algn="tl">
                    <a:srgbClr val="000000"/>
                  </a:outerShdw>
                </a:effectLst>
              </a:rPr>
              <a:t> reading are very slow and reads by spelling out the word or </a:t>
            </a:r>
            <a:r>
              <a:rPr lang="en-US" sz="2000" b="0" dirty="0" err="1">
                <a:solidFill>
                  <a:srgbClr val="FFFFFF"/>
                </a:solidFill>
                <a:effectLst>
                  <a:outerShdw blurRad="38100" dist="38100" dir="2700000" algn="tl">
                    <a:srgbClr val="000000"/>
                  </a:outerShdw>
                </a:effectLst>
              </a:rPr>
              <a:t>nonword</a:t>
            </a:r>
            <a:r>
              <a:rPr lang="en-US" sz="2000" b="0" dirty="0">
                <a:solidFill>
                  <a:srgbClr val="FFFFFF"/>
                </a:solidFill>
                <a:effectLst>
                  <a:outerShdw blurRad="38100" dist="38100" dir="2700000" algn="tl">
                    <a:srgbClr val="000000"/>
                  </a:outerShdw>
                </a:effectLst>
              </a:rPr>
              <a:t> aloud, e.g. naming each letter in left-to-right sequence, AKA "letter-by-letter reading”</a:t>
            </a:r>
          </a:p>
        </p:txBody>
      </p:sp>
      <p:sp>
        <p:nvSpPr>
          <p:cNvPr id="95236" name="Rectangle 4"/>
          <p:cNvSpPr>
            <a:spLocks noGrp="1" noChangeArrowheads="1"/>
          </p:cNvSpPr>
          <p:nvPr>
            <p:ph type="title"/>
          </p:nvPr>
        </p:nvSpPr>
        <p:spPr>
          <a:xfrm>
            <a:off x="914400" y="304800"/>
            <a:ext cx="9144000" cy="685800"/>
          </a:xfrm>
        </p:spPr>
        <p:txBody>
          <a:bodyPr/>
          <a:lstStyle/>
          <a:p>
            <a:pPr eaLnBrk="1" hangingPunct="1"/>
            <a:r>
              <a:rPr lang="en-US" dirty="0"/>
              <a:t>The acquired reading disorders - Alexia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8787">
                                            <p:txEl>
                                              <p:pRg st="0" end="0"/>
                                            </p:txEl>
                                          </p:spTgt>
                                        </p:tgtEl>
                                        <p:attrNameLst>
                                          <p:attrName>style.visibility</p:attrName>
                                        </p:attrNameLst>
                                      </p:cBhvr>
                                      <p:to>
                                        <p:strVal val="visible"/>
                                      </p:to>
                                    </p:set>
                                    <p:anim calcmode="lin" valueType="num">
                                      <p:cBhvr additive="base">
                                        <p:cTn id="7" dur="500" fill="hold"/>
                                        <p:tgtEl>
                                          <p:spTgt spid="1187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878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8787">
                                            <p:txEl>
                                              <p:pRg st="1" end="1"/>
                                            </p:txEl>
                                          </p:spTgt>
                                        </p:tgtEl>
                                        <p:attrNameLst>
                                          <p:attrName>style.visibility</p:attrName>
                                        </p:attrNameLst>
                                      </p:cBhvr>
                                      <p:to>
                                        <p:strVal val="visible"/>
                                      </p:to>
                                    </p:set>
                                    <p:anim calcmode="lin" valueType="num">
                                      <p:cBhvr additive="base">
                                        <p:cTn id="11" dur="500" fill="hold"/>
                                        <p:tgtEl>
                                          <p:spTgt spid="118787">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18787">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18787">
                                            <p:txEl>
                                              <p:pRg st="3" end="3"/>
                                            </p:txEl>
                                          </p:spTgt>
                                        </p:tgtEl>
                                        <p:attrNameLst>
                                          <p:attrName>style.visibility</p:attrName>
                                        </p:attrNameLst>
                                      </p:cBhvr>
                                      <p:to>
                                        <p:strVal val="visible"/>
                                      </p:to>
                                    </p:set>
                                    <p:anim calcmode="lin" valueType="num">
                                      <p:cBhvr additive="base">
                                        <p:cTn id="15" dur="500" fill="hold"/>
                                        <p:tgtEl>
                                          <p:spTgt spid="118787">
                                            <p:txEl>
                                              <p:pRg st="3" end="3"/>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18787">
                                            <p:txEl>
                                              <p:pRg st="3" end="3"/>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18787">
                                            <p:txEl>
                                              <p:pRg st="4" end="4"/>
                                            </p:txEl>
                                          </p:spTgt>
                                        </p:tgtEl>
                                        <p:attrNameLst>
                                          <p:attrName>style.visibility</p:attrName>
                                        </p:attrNameLst>
                                      </p:cBhvr>
                                      <p:to>
                                        <p:strVal val="visible"/>
                                      </p:to>
                                    </p:set>
                                    <p:anim calcmode="lin" valueType="num">
                                      <p:cBhvr additive="base">
                                        <p:cTn id="19" dur="500" fill="hold"/>
                                        <p:tgtEl>
                                          <p:spTgt spid="118787">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8787">
                                            <p:txEl>
                                              <p:pRg st="4" end="4"/>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18787">
                                            <p:txEl>
                                              <p:pRg st="6" end="6"/>
                                            </p:txEl>
                                          </p:spTgt>
                                        </p:tgtEl>
                                        <p:attrNameLst>
                                          <p:attrName>style.visibility</p:attrName>
                                        </p:attrNameLst>
                                      </p:cBhvr>
                                      <p:to>
                                        <p:strVal val="visible"/>
                                      </p:to>
                                    </p:set>
                                    <p:anim calcmode="lin" valueType="num">
                                      <p:cBhvr additive="base">
                                        <p:cTn id="23" dur="500" fill="hold"/>
                                        <p:tgtEl>
                                          <p:spTgt spid="118787">
                                            <p:txEl>
                                              <p:pRg st="6" end="6"/>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18787">
                                            <p:txEl>
                                              <p:pRg st="6" end="6"/>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18787">
                                            <p:txEl>
                                              <p:pRg st="7" end="7"/>
                                            </p:txEl>
                                          </p:spTgt>
                                        </p:tgtEl>
                                        <p:attrNameLst>
                                          <p:attrName>style.visibility</p:attrName>
                                        </p:attrNameLst>
                                      </p:cBhvr>
                                      <p:to>
                                        <p:strVal val="visible"/>
                                      </p:to>
                                    </p:set>
                                    <p:anim calcmode="lin" valueType="num">
                                      <p:cBhvr additive="base">
                                        <p:cTn id="27" dur="500" fill="hold"/>
                                        <p:tgtEl>
                                          <p:spTgt spid="118787">
                                            <p:txEl>
                                              <p:pRg st="7" end="7"/>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18787">
                                            <p:txEl>
                                              <p:pRg st="7" end="7"/>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18787">
                                            <p:txEl>
                                              <p:pRg st="9" end="9"/>
                                            </p:txEl>
                                          </p:spTgt>
                                        </p:tgtEl>
                                        <p:attrNameLst>
                                          <p:attrName>style.visibility</p:attrName>
                                        </p:attrNameLst>
                                      </p:cBhvr>
                                      <p:to>
                                        <p:strVal val="visible"/>
                                      </p:to>
                                    </p:set>
                                    <p:anim calcmode="lin" valueType="num">
                                      <p:cBhvr additive="base">
                                        <p:cTn id="31" dur="500" fill="hold"/>
                                        <p:tgtEl>
                                          <p:spTgt spid="118787">
                                            <p:txEl>
                                              <p:pRg st="9" end="9"/>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18787">
                                            <p:txEl>
                                              <p:pRg st="9" end="9"/>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18787">
                                            <p:txEl>
                                              <p:pRg st="10" end="10"/>
                                            </p:txEl>
                                          </p:spTgt>
                                        </p:tgtEl>
                                        <p:attrNameLst>
                                          <p:attrName>style.visibility</p:attrName>
                                        </p:attrNameLst>
                                      </p:cBhvr>
                                      <p:to>
                                        <p:strVal val="visible"/>
                                      </p:to>
                                    </p:set>
                                    <p:anim calcmode="lin" valueType="num">
                                      <p:cBhvr additive="base">
                                        <p:cTn id="35" dur="500" fill="hold"/>
                                        <p:tgtEl>
                                          <p:spTgt spid="118787">
                                            <p:txEl>
                                              <p:pRg st="10" end="1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8787">
                                            <p:txEl>
                                              <p:pRg st="10" end="10"/>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18787">
                                            <p:txEl>
                                              <p:pRg st="12" end="12"/>
                                            </p:txEl>
                                          </p:spTgt>
                                        </p:tgtEl>
                                        <p:attrNameLst>
                                          <p:attrName>style.visibility</p:attrName>
                                        </p:attrNameLst>
                                      </p:cBhvr>
                                      <p:to>
                                        <p:strVal val="visible"/>
                                      </p:to>
                                    </p:set>
                                    <p:anim calcmode="lin" valueType="num">
                                      <p:cBhvr additive="base">
                                        <p:cTn id="39" dur="500" fill="hold"/>
                                        <p:tgtEl>
                                          <p:spTgt spid="118787">
                                            <p:txEl>
                                              <p:pRg st="12" end="12"/>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18787">
                                            <p:txEl>
                                              <p:pRg st="12" end="12"/>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18787">
                                            <p:txEl>
                                              <p:pRg st="13" end="13"/>
                                            </p:txEl>
                                          </p:spTgt>
                                        </p:tgtEl>
                                        <p:attrNameLst>
                                          <p:attrName>style.visibility</p:attrName>
                                        </p:attrNameLst>
                                      </p:cBhvr>
                                      <p:to>
                                        <p:strVal val="visible"/>
                                      </p:to>
                                    </p:set>
                                    <p:anim calcmode="lin" valueType="num">
                                      <p:cBhvr additive="base">
                                        <p:cTn id="43" dur="500" fill="hold"/>
                                        <p:tgtEl>
                                          <p:spTgt spid="118787">
                                            <p:txEl>
                                              <p:pRg st="13" end="13"/>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18787">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uiExpand="1" build="allAtOnce"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304800"/>
            <a:ext cx="8534400" cy="11044520"/>
          </a:xfrm>
        </p:spPr>
      </p:pic>
    </p:spTree>
    <p:extLst>
      <p:ext uri="{BB962C8B-B14F-4D97-AF65-F5344CB8AC3E}">
        <p14:creationId xmlns:p14="http://schemas.microsoft.com/office/powerpoint/2010/main" val="5790266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978590" y="-228600"/>
            <a:ext cx="8165410" cy="10570870"/>
          </a:xfrm>
          <a:prstGeom prst="rect">
            <a:avLst/>
          </a:prstGeom>
        </p:spPr>
      </p:pic>
    </p:spTree>
    <p:extLst>
      <p:ext uri="{BB962C8B-B14F-4D97-AF65-F5344CB8AC3E}">
        <p14:creationId xmlns:p14="http://schemas.microsoft.com/office/powerpoint/2010/main" val="41296233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600200" y="-228600"/>
            <a:ext cx="7543800" cy="9766139"/>
          </a:xfrm>
          <a:prstGeom prst="rect">
            <a:avLst/>
          </a:prstGeom>
        </p:spPr>
      </p:pic>
    </p:spTree>
    <p:extLst>
      <p:ext uri="{BB962C8B-B14F-4D97-AF65-F5344CB8AC3E}">
        <p14:creationId xmlns:p14="http://schemas.microsoft.com/office/powerpoint/2010/main" val="130676969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p:cNvSpPr txBox="1">
            <a:spLocks noChangeArrowheads="1"/>
          </p:cNvSpPr>
          <p:nvPr/>
        </p:nvSpPr>
        <p:spPr bwMode="auto">
          <a:xfrm>
            <a:off x="914400" y="152400"/>
            <a:ext cx="7254875" cy="1446550"/>
          </a:xfrm>
          <a:prstGeom prst="rect">
            <a:avLst/>
          </a:prstGeom>
          <a:noFill/>
          <a:ln w="9525">
            <a:noFill/>
            <a:miter lim="800000"/>
            <a:headEnd/>
            <a:tailEnd/>
          </a:ln>
          <a:effectLst/>
        </p:spPr>
        <p:txBody>
          <a:bodyPr>
            <a:spAutoFit/>
          </a:bodyPr>
          <a:lstStyle/>
          <a:p>
            <a:pPr>
              <a:defRPr/>
            </a:pPr>
            <a:r>
              <a:rPr lang="en-US">
                <a:solidFill>
                  <a:srgbClr val="FFFFFF"/>
                </a:solidFill>
                <a:effectLst>
                  <a:outerShdw blurRad="38100" dist="38100" dir="2700000" algn="tl">
                    <a:srgbClr val="000000"/>
                  </a:outerShdw>
                </a:effectLst>
              </a:rPr>
              <a:t>Functional MRI is done on the same machines on which clinical MRIs are done.  However, in functional MRI, we measure blood oxygenation levels to determine what areas of the brain are active.</a:t>
            </a:r>
          </a:p>
        </p:txBody>
      </p:sp>
      <p:pic>
        <p:nvPicPr>
          <p:cNvPr id="96259" name="Picture 5" descr="philips_scanner_v2"/>
          <p:cNvPicPr>
            <a:picLocks noChangeAspect="1" noChangeArrowheads="1"/>
          </p:cNvPicPr>
          <p:nvPr/>
        </p:nvPicPr>
        <p:blipFill>
          <a:blip r:embed="rId2" cstate="print"/>
          <a:srcRect/>
          <a:stretch>
            <a:fillRect/>
          </a:stretch>
        </p:blipFill>
        <p:spPr bwMode="auto">
          <a:xfrm>
            <a:off x="1447800" y="2152650"/>
            <a:ext cx="5943600" cy="4473575"/>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3" cstate="print"/>
          <a:srcRect/>
          <a:stretch>
            <a:fillRect/>
          </a:stretch>
        </p:blipFill>
        <p:spPr bwMode="auto">
          <a:xfrm>
            <a:off x="6216650" y="1822450"/>
            <a:ext cx="1928813" cy="1736725"/>
          </a:xfrm>
          <a:prstGeom prst="rect">
            <a:avLst/>
          </a:prstGeom>
          <a:noFill/>
          <a:ln w="9525">
            <a:noFill/>
            <a:miter lim="800000"/>
            <a:headEnd/>
            <a:tailEnd/>
          </a:ln>
        </p:spPr>
      </p:pic>
      <p:pic>
        <p:nvPicPr>
          <p:cNvPr id="97283" name="Picture 3"/>
          <p:cNvPicPr>
            <a:picLocks noChangeAspect="1" noChangeArrowheads="1"/>
          </p:cNvPicPr>
          <p:nvPr/>
        </p:nvPicPr>
        <p:blipFill>
          <a:blip r:embed="rId4" cstate="print"/>
          <a:srcRect/>
          <a:stretch>
            <a:fillRect/>
          </a:stretch>
        </p:blipFill>
        <p:spPr bwMode="auto">
          <a:xfrm>
            <a:off x="6172200" y="228600"/>
            <a:ext cx="2028825" cy="1736725"/>
          </a:xfrm>
          <a:prstGeom prst="rect">
            <a:avLst/>
          </a:prstGeom>
          <a:noFill/>
          <a:ln w="9525">
            <a:noFill/>
            <a:miter lim="800000"/>
            <a:headEnd/>
            <a:tailEnd/>
          </a:ln>
        </p:spPr>
      </p:pic>
      <p:pic>
        <p:nvPicPr>
          <p:cNvPr id="97284" name="Picture 4"/>
          <p:cNvPicPr>
            <a:picLocks noChangeAspect="1" noChangeArrowheads="1"/>
          </p:cNvPicPr>
          <p:nvPr/>
        </p:nvPicPr>
        <p:blipFill>
          <a:blip r:embed="rId5" cstate="print"/>
          <a:srcRect/>
          <a:stretch>
            <a:fillRect/>
          </a:stretch>
        </p:blipFill>
        <p:spPr bwMode="auto">
          <a:xfrm>
            <a:off x="6172200" y="3455988"/>
            <a:ext cx="1989138" cy="1736725"/>
          </a:xfrm>
          <a:prstGeom prst="rect">
            <a:avLst/>
          </a:prstGeom>
          <a:noFill/>
          <a:ln w="9525">
            <a:noFill/>
            <a:miter lim="800000"/>
            <a:headEnd/>
            <a:tailEnd/>
          </a:ln>
        </p:spPr>
      </p:pic>
      <p:pic>
        <p:nvPicPr>
          <p:cNvPr id="97285" name="Picture 5"/>
          <p:cNvPicPr>
            <a:picLocks noChangeAspect="1" noChangeArrowheads="1"/>
          </p:cNvPicPr>
          <p:nvPr/>
        </p:nvPicPr>
        <p:blipFill>
          <a:blip r:embed="rId6" cstate="print"/>
          <a:srcRect/>
          <a:stretch>
            <a:fillRect/>
          </a:stretch>
        </p:blipFill>
        <p:spPr bwMode="auto">
          <a:xfrm>
            <a:off x="6259513" y="5105400"/>
            <a:ext cx="1965325" cy="1736725"/>
          </a:xfrm>
          <a:prstGeom prst="rect">
            <a:avLst/>
          </a:prstGeom>
          <a:noFill/>
          <a:ln w="9525">
            <a:noFill/>
            <a:miter lim="800000"/>
            <a:headEnd/>
            <a:tailEnd/>
          </a:ln>
        </p:spPr>
      </p:pic>
      <p:pic>
        <p:nvPicPr>
          <p:cNvPr id="97286" name="Picture 6"/>
          <p:cNvPicPr>
            <a:picLocks noChangeAspect="1" noChangeArrowheads="1"/>
          </p:cNvPicPr>
          <p:nvPr/>
        </p:nvPicPr>
        <p:blipFill>
          <a:blip r:embed="rId7" cstate="print"/>
          <a:srcRect/>
          <a:stretch>
            <a:fillRect/>
          </a:stretch>
        </p:blipFill>
        <p:spPr bwMode="auto">
          <a:xfrm>
            <a:off x="3430588" y="3521075"/>
            <a:ext cx="2052637" cy="1736725"/>
          </a:xfrm>
          <a:prstGeom prst="rect">
            <a:avLst/>
          </a:prstGeom>
          <a:noFill/>
          <a:ln w="9525">
            <a:noFill/>
            <a:miter lim="800000"/>
            <a:headEnd/>
            <a:tailEnd/>
          </a:ln>
        </p:spPr>
      </p:pic>
      <p:pic>
        <p:nvPicPr>
          <p:cNvPr id="97287" name="Picture 7"/>
          <p:cNvPicPr>
            <a:picLocks noChangeAspect="1" noChangeArrowheads="1"/>
          </p:cNvPicPr>
          <p:nvPr/>
        </p:nvPicPr>
        <p:blipFill>
          <a:blip r:embed="rId8" cstate="print"/>
          <a:srcRect/>
          <a:stretch>
            <a:fillRect/>
          </a:stretch>
        </p:blipFill>
        <p:spPr bwMode="auto">
          <a:xfrm>
            <a:off x="3432175" y="304800"/>
            <a:ext cx="2046288" cy="1736725"/>
          </a:xfrm>
          <a:prstGeom prst="rect">
            <a:avLst/>
          </a:prstGeom>
          <a:noFill/>
          <a:ln w="9525">
            <a:noFill/>
            <a:miter lim="800000"/>
            <a:headEnd/>
            <a:tailEnd/>
          </a:ln>
        </p:spPr>
      </p:pic>
      <p:sp>
        <p:nvSpPr>
          <p:cNvPr id="97288" name="Text Box 8"/>
          <p:cNvSpPr txBox="1">
            <a:spLocks noChangeArrowheads="1"/>
          </p:cNvSpPr>
          <p:nvPr/>
        </p:nvSpPr>
        <p:spPr bwMode="auto">
          <a:xfrm>
            <a:off x="6192838" y="207962"/>
            <a:ext cx="2189162" cy="325438"/>
          </a:xfrm>
          <a:prstGeom prst="rect">
            <a:avLst/>
          </a:prstGeom>
          <a:noFill/>
          <a:ln w="9525">
            <a:noFill/>
            <a:miter lim="800000"/>
            <a:headEnd/>
            <a:tailEnd/>
          </a:ln>
        </p:spPr>
        <p:txBody>
          <a:bodyPr lIns="0" tIns="0" rIns="0" bIns="0">
            <a:spAutoFit/>
          </a:bodyPr>
          <a:lstStyle/>
          <a:p>
            <a:pPr defTabSz="830263" hangingPunct="0">
              <a:lnSpc>
                <a:spcPct val="97000"/>
              </a:lnSpc>
              <a:buClr>
                <a:srgbClr val="FFFFFF"/>
              </a:buClr>
              <a:buSzPct val="45000"/>
              <a:buFont typeface="StarSymbol"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2200" dirty="0">
                <a:solidFill>
                  <a:srgbClr val="FFFFFF"/>
                </a:solidFill>
              </a:rPr>
              <a:t>Post-Treatment</a:t>
            </a:r>
          </a:p>
        </p:txBody>
      </p:sp>
      <p:sp>
        <p:nvSpPr>
          <p:cNvPr id="97289" name="Text Box 9"/>
          <p:cNvSpPr txBox="1">
            <a:spLocks noChangeArrowheads="1"/>
          </p:cNvSpPr>
          <p:nvPr/>
        </p:nvSpPr>
        <p:spPr bwMode="auto">
          <a:xfrm>
            <a:off x="3505200" y="55563"/>
            <a:ext cx="1981200" cy="325437"/>
          </a:xfrm>
          <a:prstGeom prst="rect">
            <a:avLst/>
          </a:prstGeom>
          <a:noFill/>
          <a:ln w="9525">
            <a:noFill/>
            <a:miter lim="800000"/>
            <a:headEnd/>
            <a:tailEnd/>
          </a:ln>
        </p:spPr>
        <p:txBody>
          <a:bodyPr lIns="0" tIns="0" rIns="0" bIns="0">
            <a:spAutoFit/>
          </a:bodyPr>
          <a:lstStyle/>
          <a:p>
            <a:pPr defTabSz="830263" hangingPunct="0">
              <a:lnSpc>
                <a:spcPct val="97000"/>
              </a:lnSpc>
              <a:buClr>
                <a:srgbClr val="FFFFFF"/>
              </a:buClr>
              <a:buSzPct val="45000"/>
              <a:buFont typeface="StarSymbol"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2200">
                <a:solidFill>
                  <a:srgbClr val="FFFFFF"/>
                </a:solidFill>
              </a:rPr>
              <a:t>Pre-Treatment</a:t>
            </a:r>
          </a:p>
        </p:txBody>
      </p:sp>
      <p:pic>
        <p:nvPicPr>
          <p:cNvPr id="97290" name="Picture 10"/>
          <p:cNvPicPr>
            <a:picLocks noChangeAspect="1" noChangeArrowheads="1"/>
          </p:cNvPicPr>
          <p:nvPr/>
        </p:nvPicPr>
        <p:blipFill>
          <a:blip r:embed="rId9" cstate="print"/>
          <a:srcRect/>
          <a:stretch>
            <a:fillRect/>
          </a:stretch>
        </p:blipFill>
        <p:spPr bwMode="auto">
          <a:xfrm>
            <a:off x="3455988" y="1905000"/>
            <a:ext cx="1993900" cy="1736725"/>
          </a:xfrm>
          <a:prstGeom prst="rect">
            <a:avLst/>
          </a:prstGeom>
          <a:noFill/>
          <a:ln w="9525">
            <a:noFill/>
            <a:miter lim="800000"/>
            <a:headEnd/>
            <a:tailEnd/>
          </a:ln>
        </p:spPr>
      </p:pic>
      <p:pic>
        <p:nvPicPr>
          <p:cNvPr id="97291" name="Picture 11"/>
          <p:cNvPicPr>
            <a:picLocks noChangeAspect="1" noChangeArrowheads="1"/>
          </p:cNvPicPr>
          <p:nvPr/>
        </p:nvPicPr>
        <p:blipFill>
          <a:blip r:embed="rId10" cstate="print"/>
          <a:srcRect/>
          <a:stretch>
            <a:fillRect/>
          </a:stretch>
        </p:blipFill>
        <p:spPr bwMode="auto">
          <a:xfrm>
            <a:off x="3487738" y="5105400"/>
            <a:ext cx="1998662" cy="1736725"/>
          </a:xfrm>
          <a:prstGeom prst="rect">
            <a:avLst/>
          </a:prstGeom>
          <a:noFill/>
          <a:ln w="9525">
            <a:noFill/>
            <a:miter lim="800000"/>
            <a:headEnd/>
            <a:tailEnd/>
          </a:ln>
        </p:spPr>
      </p:pic>
      <p:sp>
        <p:nvSpPr>
          <p:cNvPr id="97292" name="Text Box 12"/>
          <p:cNvSpPr txBox="1">
            <a:spLocks noChangeArrowheads="1"/>
          </p:cNvSpPr>
          <p:nvPr/>
        </p:nvSpPr>
        <p:spPr bwMode="auto">
          <a:xfrm>
            <a:off x="2765037" y="6369050"/>
            <a:ext cx="663963" cy="338554"/>
          </a:xfrm>
          <a:prstGeom prst="rect">
            <a:avLst/>
          </a:prstGeom>
          <a:noFill/>
          <a:ln w="9525">
            <a:noFill/>
            <a:miter lim="800000"/>
            <a:headEnd/>
            <a:tailEnd/>
          </a:ln>
        </p:spPr>
        <p:txBody>
          <a:bodyPr wrap="none">
            <a:spAutoFit/>
          </a:bodyPr>
          <a:lstStyle/>
          <a:p>
            <a:pPr algn="r"/>
            <a:r>
              <a:rPr lang="en-US" sz="1600">
                <a:solidFill>
                  <a:srgbClr val="FFFFFF"/>
                </a:solidFill>
              </a:rPr>
              <a:t>Front</a:t>
            </a:r>
          </a:p>
        </p:txBody>
      </p:sp>
      <p:sp>
        <p:nvSpPr>
          <p:cNvPr id="97293" name="Line 13"/>
          <p:cNvSpPr>
            <a:spLocks noChangeShapeType="1"/>
          </p:cNvSpPr>
          <p:nvPr/>
        </p:nvSpPr>
        <p:spPr bwMode="auto">
          <a:xfrm>
            <a:off x="3352800" y="5254625"/>
            <a:ext cx="581025" cy="3175"/>
          </a:xfrm>
          <a:prstGeom prst="line">
            <a:avLst/>
          </a:prstGeom>
          <a:noFill/>
          <a:ln w="9525">
            <a:solidFill>
              <a:srgbClr val="FFFFFF"/>
            </a:solidFill>
            <a:round/>
            <a:headEnd/>
            <a:tailEnd/>
          </a:ln>
        </p:spPr>
        <p:txBody>
          <a:bodyPr/>
          <a:lstStyle/>
          <a:p>
            <a:endParaRPr lang="en-US">
              <a:solidFill>
                <a:srgbClr val="FFFFFF"/>
              </a:solidFill>
            </a:endParaRPr>
          </a:p>
        </p:txBody>
      </p:sp>
      <p:sp>
        <p:nvSpPr>
          <p:cNvPr id="97294" name="Text Box 14"/>
          <p:cNvSpPr txBox="1">
            <a:spLocks noChangeArrowheads="1"/>
          </p:cNvSpPr>
          <p:nvPr/>
        </p:nvSpPr>
        <p:spPr bwMode="auto">
          <a:xfrm>
            <a:off x="2789081" y="5029200"/>
            <a:ext cx="639919" cy="338554"/>
          </a:xfrm>
          <a:prstGeom prst="rect">
            <a:avLst/>
          </a:prstGeom>
          <a:noFill/>
          <a:ln w="9525">
            <a:noFill/>
            <a:miter lim="800000"/>
            <a:headEnd/>
            <a:tailEnd/>
          </a:ln>
        </p:spPr>
        <p:txBody>
          <a:bodyPr wrap="none">
            <a:spAutoFit/>
          </a:bodyPr>
          <a:lstStyle/>
          <a:p>
            <a:pPr algn="r"/>
            <a:r>
              <a:rPr lang="en-US" sz="1600">
                <a:solidFill>
                  <a:srgbClr val="FFFFFF"/>
                </a:solidFill>
              </a:rPr>
              <a:t>Back</a:t>
            </a:r>
          </a:p>
        </p:txBody>
      </p:sp>
      <p:sp>
        <p:nvSpPr>
          <p:cNvPr id="97295" name="Text Box 15"/>
          <p:cNvSpPr txBox="1">
            <a:spLocks noChangeArrowheads="1"/>
          </p:cNvSpPr>
          <p:nvPr/>
        </p:nvSpPr>
        <p:spPr bwMode="auto">
          <a:xfrm>
            <a:off x="7873776" y="2971800"/>
            <a:ext cx="341760" cy="430887"/>
          </a:xfrm>
          <a:prstGeom prst="rect">
            <a:avLst/>
          </a:prstGeom>
          <a:noFill/>
          <a:ln w="9525">
            <a:noFill/>
            <a:miter lim="800000"/>
            <a:headEnd/>
            <a:tailEnd/>
          </a:ln>
        </p:spPr>
        <p:txBody>
          <a:bodyPr wrap="none">
            <a:spAutoFit/>
          </a:bodyPr>
          <a:lstStyle/>
          <a:p>
            <a:pPr algn="ctr"/>
            <a:r>
              <a:rPr lang="en-US">
                <a:solidFill>
                  <a:srgbClr val="FFFFFF"/>
                </a:solidFill>
              </a:rPr>
              <a:t>L</a:t>
            </a:r>
          </a:p>
        </p:txBody>
      </p:sp>
      <p:sp>
        <p:nvSpPr>
          <p:cNvPr id="97296" name="Text Box 16"/>
          <p:cNvSpPr txBox="1">
            <a:spLocks noChangeArrowheads="1"/>
          </p:cNvSpPr>
          <p:nvPr/>
        </p:nvSpPr>
        <p:spPr bwMode="auto">
          <a:xfrm>
            <a:off x="6080470" y="2971800"/>
            <a:ext cx="388248" cy="430887"/>
          </a:xfrm>
          <a:prstGeom prst="rect">
            <a:avLst/>
          </a:prstGeom>
          <a:noFill/>
          <a:ln w="9525">
            <a:noFill/>
            <a:miter lim="800000"/>
            <a:headEnd/>
            <a:tailEnd/>
          </a:ln>
        </p:spPr>
        <p:txBody>
          <a:bodyPr wrap="none">
            <a:spAutoFit/>
          </a:bodyPr>
          <a:lstStyle/>
          <a:p>
            <a:pPr algn="ctr"/>
            <a:r>
              <a:rPr lang="en-US">
                <a:solidFill>
                  <a:srgbClr val="FFFFFF"/>
                </a:solidFill>
              </a:rPr>
              <a:t>R</a:t>
            </a:r>
          </a:p>
        </p:txBody>
      </p:sp>
      <p:sp>
        <p:nvSpPr>
          <p:cNvPr id="97297" name="Text Box 17"/>
          <p:cNvSpPr txBox="1">
            <a:spLocks noChangeArrowheads="1"/>
          </p:cNvSpPr>
          <p:nvPr/>
        </p:nvSpPr>
        <p:spPr bwMode="auto">
          <a:xfrm>
            <a:off x="5206776" y="2971800"/>
            <a:ext cx="341760" cy="430887"/>
          </a:xfrm>
          <a:prstGeom prst="rect">
            <a:avLst/>
          </a:prstGeom>
          <a:noFill/>
          <a:ln w="9525">
            <a:noFill/>
            <a:miter lim="800000"/>
            <a:headEnd/>
            <a:tailEnd/>
          </a:ln>
        </p:spPr>
        <p:txBody>
          <a:bodyPr wrap="none">
            <a:spAutoFit/>
          </a:bodyPr>
          <a:lstStyle/>
          <a:p>
            <a:pPr algn="ctr"/>
            <a:r>
              <a:rPr lang="en-US">
                <a:solidFill>
                  <a:srgbClr val="FFFFFF"/>
                </a:solidFill>
              </a:rPr>
              <a:t>L</a:t>
            </a:r>
          </a:p>
        </p:txBody>
      </p:sp>
      <p:sp>
        <p:nvSpPr>
          <p:cNvPr id="97298" name="Text Box 18"/>
          <p:cNvSpPr txBox="1">
            <a:spLocks noChangeArrowheads="1"/>
          </p:cNvSpPr>
          <p:nvPr/>
        </p:nvSpPr>
        <p:spPr bwMode="auto">
          <a:xfrm>
            <a:off x="3337270" y="2895600"/>
            <a:ext cx="388248" cy="430887"/>
          </a:xfrm>
          <a:prstGeom prst="rect">
            <a:avLst/>
          </a:prstGeom>
          <a:noFill/>
          <a:ln w="9525">
            <a:noFill/>
            <a:miter lim="800000"/>
            <a:headEnd/>
            <a:tailEnd/>
          </a:ln>
        </p:spPr>
        <p:txBody>
          <a:bodyPr wrap="none">
            <a:spAutoFit/>
          </a:bodyPr>
          <a:lstStyle/>
          <a:p>
            <a:pPr algn="ctr"/>
            <a:r>
              <a:rPr lang="en-US">
                <a:solidFill>
                  <a:srgbClr val="FFFFFF"/>
                </a:solidFill>
              </a:rPr>
              <a:t>R</a:t>
            </a:r>
          </a:p>
        </p:txBody>
      </p:sp>
      <p:sp>
        <p:nvSpPr>
          <p:cNvPr id="97299" name="Line 19"/>
          <p:cNvSpPr>
            <a:spLocks noChangeShapeType="1"/>
          </p:cNvSpPr>
          <p:nvPr/>
        </p:nvSpPr>
        <p:spPr bwMode="auto">
          <a:xfrm>
            <a:off x="6329363" y="6600825"/>
            <a:ext cx="446087" cy="1588"/>
          </a:xfrm>
          <a:prstGeom prst="line">
            <a:avLst/>
          </a:prstGeom>
          <a:noFill/>
          <a:ln w="9525">
            <a:solidFill>
              <a:srgbClr val="FFFFFF"/>
            </a:solidFill>
            <a:round/>
            <a:headEnd/>
            <a:tailEnd/>
          </a:ln>
        </p:spPr>
        <p:txBody>
          <a:bodyPr/>
          <a:lstStyle/>
          <a:p>
            <a:endParaRPr lang="en-US">
              <a:solidFill>
                <a:srgbClr val="FFFFFF"/>
              </a:solidFill>
            </a:endParaRPr>
          </a:p>
        </p:txBody>
      </p:sp>
      <p:sp>
        <p:nvSpPr>
          <p:cNvPr id="97300" name="Text Box 20"/>
          <p:cNvSpPr txBox="1">
            <a:spLocks noChangeArrowheads="1"/>
          </p:cNvSpPr>
          <p:nvPr/>
        </p:nvSpPr>
        <p:spPr bwMode="auto">
          <a:xfrm>
            <a:off x="5736837" y="6372225"/>
            <a:ext cx="663963" cy="338554"/>
          </a:xfrm>
          <a:prstGeom prst="rect">
            <a:avLst/>
          </a:prstGeom>
          <a:noFill/>
          <a:ln w="9525">
            <a:noFill/>
            <a:miter lim="800000"/>
            <a:headEnd/>
            <a:tailEnd/>
          </a:ln>
        </p:spPr>
        <p:txBody>
          <a:bodyPr wrap="none">
            <a:spAutoFit/>
          </a:bodyPr>
          <a:lstStyle/>
          <a:p>
            <a:pPr algn="r"/>
            <a:r>
              <a:rPr lang="en-US" sz="1600">
                <a:solidFill>
                  <a:srgbClr val="FFFFFF"/>
                </a:solidFill>
              </a:rPr>
              <a:t>Front</a:t>
            </a:r>
          </a:p>
        </p:txBody>
      </p:sp>
      <p:sp>
        <p:nvSpPr>
          <p:cNvPr id="97301" name="Line 21"/>
          <p:cNvSpPr>
            <a:spLocks noChangeShapeType="1"/>
          </p:cNvSpPr>
          <p:nvPr/>
        </p:nvSpPr>
        <p:spPr bwMode="auto">
          <a:xfrm>
            <a:off x="6248400" y="5254625"/>
            <a:ext cx="581025" cy="3175"/>
          </a:xfrm>
          <a:prstGeom prst="line">
            <a:avLst/>
          </a:prstGeom>
          <a:noFill/>
          <a:ln w="9525">
            <a:solidFill>
              <a:srgbClr val="FFFFFF"/>
            </a:solidFill>
            <a:round/>
            <a:headEnd/>
            <a:tailEnd/>
          </a:ln>
        </p:spPr>
        <p:txBody>
          <a:bodyPr/>
          <a:lstStyle/>
          <a:p>
            <a:endParaRPr lang="en-US">
              <a:solidFill>
                <a:srgbClr val="FFFFFF"/>
              </a:solidFill>
            </a:endParaRPr>
          </a:p>
        </p:txBody>
      </p:sp>
      <p:sp>
        <p:nvSpPr>
          <p:cNvPr id="97302" name="Text Box 22"/>
          <p:cNvSpPr txBox="1">
            <a:spLocks noChangeArrowheads="1"/>
          </p:cNvSpPr>
          <p:nvPr/>
        </p:nvSpPr>
        <p:spPr bwMode="auto">
          <a:xfrm>
            <a:off x="5684681" y="5035550"/>
            <a:ext cx="639919" cy="338554"/>
          </a:xfrm>
          <a:prstGeom prst="rect">
            <a:avLst/>
          </a:prstGeom>
          <a:noFill/>
          <a:ln w="9525">
            <a:noFill/>
            <a:miter lim="800000"/>
            <a:headEnd/>
            <a:tailEnd/>
          </a:ln>
        </p:spPr>
        <p:txBody>
          <a:bodyPr wrap="none">
            <a:spAutoFit/>
          </a:bodyPr>
          <a:lstStyle/>
          <a:p>
            <a:pPr algn="r"/>
            <a:r>
              <a:rPr lang="en-US" sz="1600">
                <a:solidFill>
                  <a:srgbClr val="FFFFFF"/>
                </a:solidFill>
              </a:rPr>
              <a:t>Back</a:t>
            </a:r>
          </a:p>
        </p:txBody>
      </p:sp>
      <p:sp>
        <p:nvSpPr>
          <p:cNvPr id="97303" name="Line 23"/>
          <p:cNvSpPr>
            <a:spLocks noChangeShapeType="1"/>
          </p:cNvSpPr>
          <p:nvPr/>
        </p:nvSpPr>
        <p:spPr bwMode="auto">
          <a:xfrm>
            <a:off x="3352800" y="6629400"/>
            <a:ext cx="484188" cy="1588"/>
          </a:xfrm>
          <a:prstGeom prst="line">
            <a:avLst/>
          </a:prstGeom>
          <a:noFill/>
          <a:ln w="9525">
            <a:solidFill>
              <a:srgbClr val="FFFFFF"/>
            </a:solidFill>
            <a:round/>
            <a:headEnd/>
            <a:tailEnd/>
          </a:ln>
        </p:spPr>
        <p:txBody>
          <a:bodyPr/>
          <a:lstStyle/>
          <a:p>
            <a:endParaRPr lang="en-US">
              <a:solidFill>
                <a:srgbClr val="FFFFFF"/>
              </a:solidFill>
            </a:endParaRPr>
          </a:p>
        </p:txBody>
      </p:sp>
      <p:sp>
        <p:nvSpPr>
          <p:cNvPr id="97304" name="Text Box 24"/>
          <p:cNvSpPr txBox="1">
            <a:spLocks noChangeArrowheads="1"/>
          </p:cNvSpPr>
          <p:nvPr/>
        </p:nvSpPr>
        <p:spPr bwMode="auto">
          <a:xfrm>
            <a:off x="364835" y="41275"/>
            <a:ext cx="184731" cy="430887"/>
          </a:xfrm>
          <a:prstGeom prst="rect">
            <a:avLst/>
          </a:prstGeom>
          <a:noFill/>
          <a:ln w="9525">
            <a:noFill/>
            <a:miter lim="800000"/>
            <a:headEnd/>
            <a:tailEnd/>
          </a:ln>
        </p:spPr>
        <p:txBody>
          <a:bodyPr wrap="none">
            <a:spAutoFit/>
          </a:bodyPr>
          <a:lstStyle/>
          <a:p>
            <a:pPr algn="ctr"/>
            <a:endParaRPr lang="en-US">
              <a:solidFill>
                <a:srgbClr val="FFFFFF"/>
              </a:solidFill>
            </a:endParaRPr>
          </a:p>
        </p:txBody>
      </p:sp>
      <p:sp>
        <p:nvSpPr>
          <p:cNvPr id="97305" name="Text Box 25"/>
          <p:cNvSpPr txBox="1">
            <a:spLocks noChangeArrowheads="1"/>
          </p:cNvSpPr>
          <p:nvPr/>
        </p:nvSpPr>
        <p:spPr bwMode="auto">
          <a:xfrm>
            <a:off x="838200" y="721816"/>
            <a:ext cx="2819400" cy="4154984"/>
          </a:xfrm>
          <a:prstGeom prst="rect">
            <a:avLst/>
          </a:prstGeom>
          <a:noFill/>
          <a:ln w="9525">
            <a:noFill/>
            <a:miter lim="800000"/>
            <a:headEnd/>
            <a:tailEnd/>
          </a:ln>
        </p:spPr>
        <p:txBody>
          <a:bodyPr>
            <a:spAutoFit/>
          </a:bodyPr>
          <a:lstStyle/>
          <a:p>
            <a:r>
              <a:rPr lang="en-US" dirty="0">
                <a:solidFill>
                  <a:srgbClr val="FFFFFF"/>
                </a:solidFill>
              </a:rPr>
              <a:t>We are interested in whether brain areas partially damaged by stroke can be re-activated during rehabilitation.  </a:t>
            </a:r>
          </a:p>
          <a:p>
            <a:endParaRPr lang="en-US" dirty="0">
              <a:solidFill>
                <a:srgbClr val="FFFFFF"/>
              </a:solidFill>
            </a:endParaRPr>
          </a:p>
          <a:p>
            <a:endParaRPr lang="en-US" dirty="0">
              <a:solidFill>
                <a:srgbClr val="FFFFFF"/>
              </a:solidFill>
            </a:endParaRPr>
          </a:p>
          <a:p>
            <a:r>
              <a:rPr lang="en-US" dirty="0">
                <a:solidFill>
                  <a:srgbClr val="FFFFFF"/>
                </a:solidFill>
              </a:rPr>
              <a:t>This appears possible in some patients, such as the one in these images.  </a:t>
            </a:r>
          </a:p>
        </p:txBody>
      </p:sp>
      <p:sp>
        <p:nvSpPr>
          <p:cNvPr id="97306" name="Text Box 8"/>
          <p:cNvSpPr txBox="1">
            <a:spLocks noChangeArrowheads="1"/>
          </p:cNvSpPr>
          <p:nvPr/>
        </p:nvSpPr>
        <p:spPr bwMode="auto">
          <a:xfrm>
            <a:off x="8458200" y="708025"/>
            <a:ext cx="1181100" cy="328423"/>
          </a:xfrm>
          <a:prstGeom prst="rect">
            <a:avLst/>
          </a:prstGeom>
          <a:noFill/>
          <a:ln w="9525">
            <a:noFill/>
            <a:miter lim="800000"/>
            <a:headEnd/>
            <a:tailEnd/>
          </a:ln>
        </p:spPr>
        <p:txBody>
          <a:bodyPr lIns="0" tIns="0" rIns="0" bIns="0">
            <a:spAutoFit/>
          </a:bodyPr>
          <a:lstStyle/>
          <a:p>
            <a:pPr hangingPunct="0">
              <a:lnSpc>
                <a:spcPct val="97000"/>
              </a:lnSpc>
              <a:buClr>
                <a:srgbClr val="FFFFFF"/>
              </a:buClr>
              <a:buSzPct val="45000"/>
              <a:buFont typeface="StarSymbo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0">
                <a:solidFill>
                  <a:srgbClr val="FFFFFF"/>
                </a:solidFill>
              </a:rPr>
              <a:t>Top</a:t>
            </a:r>
          </a:p>
        </p:txBody>
      </p:sp>
      <p:sp>
        <p:nvSpPr>
          <p:cNvPr id="97307" name="Text Box 8"/>
          <p:cNvSpPr txBox="1">
            <a:spLocks noChangeArrowheads="1"/>
          </p:cNvSpPr>
          <p:nvPr/>
        </p:nvSpPr>
        <p:spPr bwMode="auto">
          <a:xfrm>
            <a:off x="8153400" y="5486400"/>
            <a:ext cx="1181100" cy="328423"/>
          </a:xfrm>
          <a:prstGeom prst="rect">
            <a:avLst/>
          </a:prstGeom>
          <a:noFill/>
          <a:ln w="9525">
            <a:noFill/>
            <a:miter lim="800000"/>
            <a:headEnd/>
            <a:tailEnd/>
          </a:ln>
        </p:spPr>
        <p:txBody>
          <a:bodyPr lIns="0" tIns="0" rIns="0" bIns="0">
            <a:spAutoFit/>
          </a:bodyPr>
          <a:lstStyle/>
          <a:p>
            <a:pPr hangingPunct="0">
              <a:lnSpc>
                <a:spcPct val="97000"/>
              </a:lnSpc>
              <a:buClr>
                <a:srgbClr val="FFFFFF"/>
              </a:buClr>
              <a:buSzPct val="45000"/>
              <a:buFont typeface="StarSymbo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0">
                <a:solidFill>
                  <a:srgbClr val="FFFFFF"/>
                </a:solidFill>
              </a:rPr>
              <a:t>Bottom</a:t>
            </a:r>
          </a:p>
        </p:txBody>
      </p:sp>
      <p:cxnSp>
        <p:nvCxnSpPr>
          <p:cNvPr id="97308" name="Straight Arrow Connector 27"/>
          <p:cNvCxnSpPr>
            <a:cxnSpLocks noChangeShapeType="1"/>
          </p:cNvCxnSpPr>
          <p:nvPr/>
        </p:nvCxnSpPr>
        <p:spPr bwMode="auto">
          <a:xfrm rot="5400000">
            <a:off x="6515894" y="3237706"/>
            <a:ext cx="4343400" cy="1588"/>
          </a:xfrm>
          <a:prstGeom prst="straightConnector1">
            <a:avLst/>
          </a:prstGeom>
          <a:noFill/>
          <a:ln w="41275" algn="ctr">
            <a:solidFill>
              <a:srgbClr val="F8F8F8"/>
            </a:solidFill>
            <a:round/>
            <a:headEnd/>
            <a:tailEnd type="arrow" w="med" len="med"/>
          </a:ln>
        </p:spPr>
      </p:cxnSp>
      <p:cxnSp>
        <p:nvCxnSpPr>
          <p:cNvPr id="97309" name="Straight Arrow Connector 28"/>
          <p:cNvCxnSpPr>
            <a:cxnSpLocks noChangeShapeType="1"/>
          </p:cNvCxnSpPr>
          <p:nvPr/>
        </p:nvCxnSpPr>
        <p:spPr bwMode="auto">
          <a:xfrm rot="5400000">
            <a:off x="2211388" y="3429000"/>
            <a:ext cx="6856412" cy="1588"/>
          </a:xfrm>
          <a:prstGeom prst="straightConnector1">
            <a:avLst/>
          </a:prstGeom>
          <a:noFill/>
          <a:ln w="66675" algn="ctr">
            <a:solidFill>
              <a:srgbClr val="F8F8F8"/>
            </a:solidFill>
            <a:round/>
            <a:headEnd/>
            <a:tailEnd/>
          </a:ln>
        </p:spPr>
      </p:cxnSp>
      <p:sp>
        <p:nvSpPr>
          <p:cNvPr id="97310" name="Text Box 9"/>
          <p:cNvSpPr txBox="1">
            <a:spLocks noChangeArrowheads="1"/>
          </p:cNvSpPr>
          <p:nvPr/>
        </p:nvSpPr>
        <p:spPr bwMode="auto">
          <a:xfrm>
            <a:off x="76200" y="6629400"/>
            <a:ext cx="2209800" cy="268288"/>
          </a:xfrm>
          <a:prstGeom prst="rect">
            <a:avLst/>
          </a:prstGeom>
          <a:noFill/>
          <a:ln w="9525">
            <a:noFill/>
            <a:miter lim="800000"/>
            <a:headEnd/>
            <a:tailEnd/>
          </a:ln>
        </p:spPr>
        <p:txBody>
          <a:bodyPr lIns="0" tIns="0" rIns="0" bIns="0">
            <a:spAutoFit/>
          </a:bodyPr>
          <a:lstStyle/>
          <a:p>
            <a:pPr defTabSz="830263" hangingPunct="0">
              <a:lnSpc>
                <a:spcPct val="97000"/>
              </a:lnSpc>
              <a:buClr>
                <a:srgbClr val="FFFFFF"/>
              </a:buClr>
              <a:buSzPct val="45000"/>
              <a:buFont typeface="StarSymbol"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0" dirty="0">
                <a:effectLst/>
              </a:rPr>
              <a:t>(Chang, et al. 2006)</a:t>
            </a:r>
          </a:p>
        </p:txBody>
      </p:sp>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2025" y="-838200"/>
            <a:ext cx="8175349" cy="11671936"/>
          </a:xfrm>
        </p:spPr>
      </p:pic>
    </p:spTree>
    <p:extLst>
      <p:ext uri="{BB962C8B-B14F-4D97-AF65-F5344CB8AC3E}">
        <p14:creationId xmlns:p14="http://schemas.microsoft.com/office/powerpoint/2010/main" val="320275504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8800"/>
            <a:ext cx="9144000" cy="3429000"/>
          </a:xfrm>
        </p:spPr>
        <p:txBody>
          <a:bodyPr/>
          <a:lstStyle/>
          <a:p>
            <a:pPr algn="ctr"/>
            <a:r>
              <a:rPr lang="en-US" dirty="0"/>
              <a:t>Thank you for your time, interest and questions</a:t>
            </a:r>
            <a:br>
              <a:rPr lang="en-US" dirty="0"/>
            </a:br>
            <a:br>
              <a:rPr lang="en-US" dirty="0"/>
            </a:br>
            <a:r>
              <a:rPr lang="en-US" dirty="0"/>
              <a:t>Tim Conway, Ph.D.</a:t>
            </a:r>
            <a:br>
              <a:rPr lang="en-US" dirty="0"/>
            </a:br>
            <a:br>
              <a:rPr lang="en-US" sz="1200" dirty="0"/>
            </a:br>
            <a:r>
              <a:rPr lang="en-US" dirty="0"/>
              <a:t>twc@morriscenters.com</a:t>
            </a:r>
            <a:br>
              <a:rPr lang="en-US" dirty="0"/>
            </a:br>
            <a:br>
              <a:rPr lang="en-US" sz="1600" dirty="0"/>
            </a:br>
            <a:r>
              <a:rPr lang="en-US" sz="3200" dirty="0" err="1"/>
              <a:t>TEDx</a:t>
            </a:r>
            <a:r>
              <a:rPr lang="en-US" sz="3200" dirty="0"/>
              <a:t> “How to Mix Oil &amp; Water, so nearly everyone learns to read”</a:t>
            </a:r>
            <a:br>
              <a:rPr lang="en-US" sz="3200" dirty="0"/>
            </a:br>
            <a:br>
              <a:rPr lang="en-US" sz="1800" dirty="0"/>
            </a:br>
            <a:r>
              <a:rPr lang="en-US" dirty="0"/>
              <a:t>www.TheMorrisCenter.com</a:t>
            </a:r>
            <a:br>
              <a:rPr lang="en-US" dirty="0"/>
            </a:br>
            <a:br>
              <a:rPr lang="en-US" sz="1600" dirty="0"/>
            </a:br>
            <a:r>
              <a:rPr lang="en-US" dirty="0"/>
              <a:t>www.NOWprograms.com </a:t>
            </a:r>
            <a:br>
              <a:rPr lang="en-US" dirty="0"/>
            </a:br>
            <a:br>
              <a:rPr lang="en-US" sz="1600" dirty="0"/>
            </a:br>
            <a:r>
              <a:rPr lang="en-US" dirty="0"/>
              <a:t>www.EinsteinSchool.us </a:t>
            </a:r>
            <a:br>
              <a:rPr lang="en-US" dirty="0"/>
            </a:br>
            <a:endParaRPr lang="en-US" dirty="0"/>
          </a:p>
        </p:txBody>
      </p:sp>
    </p:spTree>
    <p:extLst>
      <p:ext uri="{BB962C8B-B14F-4D97-AF65-F5344CB8AC3E}">
        <p14:creationId xmlns:p14="http://schemas.microsoft.com/office/powerpoint/2010/main" val="183667439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lstStyle/>
          <a:p>
            <a:r>
              <a:rPr lang="en-US" dirty="0"/>
              <a:t>	Extra slides not used in presentation</a:t>
            </a:r>
          </a:p>
        </p:txBody>
      </p:sp>
      <p:sp>
        <p:nvSpPr>
          <p:cNvPr id="3" name="Text Placeholder 2"/>
          <p:cNvSpPr>
            <a:spLocks noGrp="1"/>
          </p:cNvSpPr>
          <p:nvPr>
            <p:ph type="body" sz="half" idx="1"/>
          </p:nvPr>
        </p:nvSpPr>
        <p:spPr>
          <a:xfrm>
            <a:off x="983974" y="685800"/>
            <a:ext cx="8153400" cy="6172200"/>
          </a:xfrm>
        </p:spPr>
        <p:txBody>
          <a:bodyPr/>
          <a:lstStyle/>
          <a:p>
            <a:r>
              <a:rPr lang="en-US" sz="2400" dirty="0" err="1"/>
              <a:t>TEDx</a:t>
            </a:r>
            <a:r>
              <a:rPr lang="en-US" sz="2400" dirty="0"/>
              <a:t> Talk How to Mix Oil &amp; Water so Nearly Everyone Learns to Read</a:t>
            </a:r>
          </a:p>
          <a:p>
            <a:pPr lvl="1"/>
            <a:r>
              <a:rPr lang="en-US" sz="2000" dirty="0">
                <a:hlinkClick r:id="rId2"/>
              </a:rPr>
              <a:t>https://www.youtube.com/watch?v=M4LtozMLMNc</a:t>
            </a:r>
            <a:r>
              <a:rPr lang="en-US" sz="2000" dirty="0"/>
              <a:t> </a:t>
            </a:r>
          </a:p>
          <a:p>
            <a:r>
              <a:rPr lang="en-US" sz="2400" dirty="0"/>
              <a:t>Professional Essays/Opinions posted on </a:t>
            </a:r>
            <a:r>
              <a:rPr lang="en-US" sz="2400" dirty="0" err="1"/>
              <a:t>Linkedin</a:t>
            </a:r>
            <a:endParaRPr lang="en-US" sz="2400" dirty="0"/>
          </a:p>
          <a:p>
            <a:pPr lvl="1"/>
            <a:r>
              <a:rPr lang="en-US" sz="2100" dirty="0"/>
              <a:t> </a:t>
            </a:r>
            <a:r>
              <a:rPr lang="en-US" sz="2000" dirty="0">
                <a:hlinkClick r:id="rId3"/>
              </a:rPr>
              <a:t>https://www.</a:t>
            </a:r>
            <a:r>
              <a:rPr lang="en-US" sz="2000" b="1" dirty="0">
                <a:hlinkClick r:id="rId3"/>
              </a:rPr>
              <a:t>linkedin</a:t>
            </a:r>
            <a:r>
              <a:rPr lang="en-US" sz="2000" dirty="0">
                <a:hlinkClick r:id="rId3"/>
              </a:rPr>
              <a:t>.com/in/</a:t>
            </a:r>
            <a:r>
              <a:rPr lang="en-US" sz="2000" b="1" dirty="0">
                <a:hlinkClick r:id="rId3"/>
              </a:rPr>
              <a:t>timconway</a:t>
            </a:r>
            <a:r>
              <a:rPr lang="en-US" sz="2000" dirty="0">
                <a:hlinkClick r:id="rId3"/>
              </a:rPr>
              <a:t>phdthemorriscenter</a:t>
            </a:r>
            <a:r>
              <a:rPr lang="en-US" sz="2000" dirty="0"/>
              <a:t> </a:t>
            </a:r>
          </a:p>
          <a:p>
            <a:r>
              <a:rPr lang="en-US" sz="2400" dirty="0"/>
              <a:t>Twitter</a:t>
            </a:r>
            <a:r>
              <a:rPr lang="en-US" dirty="0"/>
              <a:t>: </a:t>
            </a:r>
          </a:p>
          <a:p>
            <a:pPr lvl="1"/>
            <a:r>
              <a:rPr lang="en-US" sz="2000" dirty="0"/>
              <a:t>@</a:t>
            </a:r>
            <a:r>
              <a:rPr lang="en-US" sz="2000" dirty="0" err="1"/>
              <a:t>TheMorrisCenter</a:t>
            </a:r>
            <a:r>
              <a:rPr lang="en-US" sz="2000" dirty="0"/>
              <a:t>  </a:t>
            </a:r>
          </a:p>
          <a:p>
            <a:pPr lvl="1"/>
            <a:r>
              <a:rPr lang="en-US" sz="2000" dirty="0"/>
              <a:t>@</a:t>
            </a:r>
            <a:r>
              <a:rPr lang="en-US" sz="2000" dirty="0" err="1"/>
              <a:t>NOW_Programs</a:t>
            </a:r>
            <a:r>
              <a:rPr lang="en-US" sz="2000" dirty="0"/>
              <a:t>  </a:t>
            </a:r>
          </a:p>
          <a:p>
            <a:r>
              <a:rPr lang="en-US" sz="2400" dirty="0"/>
              <a:t>FB </a:t>
            </a:r>
            <a:endParaRPr lang="en-US" dirty="0"/>
          </a:p>
          <a:p>
            <a:pPr lvl="1"/>
            <a:r>
              <a:rPr lang="en-US" sz="2000" dirty="0">
                <a:hlinkClick r:id="rId4"/>
              </a:rPr>
              <a:t>www.facebook.com/The.Morris.Center</a:t>
            </a:r>
            <a:r>
              <a:rPr lang="en-US" sz="2000" dirty="0"/>
              <a:t> </a:t>
            </a:r>
          </a:p>
          <a:p>
            <a:pPr lvl="1"/>
            <a:r>
              <a:rPr lang="en-US" sz="2000" dirty="0">
                <a:hlinkClick r:id="rId5"/>
              </a:rPr>
              <a:t>www.facebook.com/neurodevelopmentofwords</a:t>
            </a:r>
            <a:r>
              <a:rPr lang="en-US" sz="2000" dirty="0"/>
              <a:t> </a:t>
            </a:r>
          </a:p>
          <a:p>
            <a:r>
              <a:rPr lang="en-US" sz="2400" dirty="0"/>
              <a:t>Academia.edu Repository of PDFs of Research</a:t>
            </a:r>
            <a:endParaRPr lang="en-US" dirty="0"/>
          </a:p>
          <a:p>
            <a:pPr lvl="1"/>
            <a:r>
              <a:rPr lang="en-US" sz="2000" dirty="0">
                <a:hlinkClick r:id="rId6"/>
              </a:rPr>
              <a:t>https://florida.academia.edu/TimConway</a:t>
            </a:r>
            <a:r>
              <a:rPr lang="en-US" sz="2000" dirty="0"/>
              <a:t>   </a:t>
            </a:r>
          </a:p>
          <a:p>
            <a:r>
              <a:rPr lang="en-US" sz="2400" dirty="0"/>
              <a:t>Articles authored/co-authored by Dr. Conway</a:t>
            </a:r>
          </a:p>
          <a:p>
            <a:pPr lvl="1"/>
            <a:r>
              <a:rPr lang="en-US" sz="1800" dirty="0">
                <a:hlinkClick r:id="rId7"/>
              </a:rPr>
              <a:t>https://scholar.google.com/citations?hl=en&amp;user=K_5nHpcAAAAJ</a:t>
            </a:r>
            <a:r>
              <a:rPr lang="en-US" sz="1800" dirty="0"/>
              <a:t> </a:t>
            </a:r>
          </a:p>
        </p:txBody>
      </p:sp>
    </p:spTree>
    <p:extLst>
      <p:ext uri="{BB962C8B-B14F-4D97-AF65-F5344CB8AC3E}">
        <p14:creationId xmlns:p14="http://schemas.microsoft.com/office/powerpoint/2010/main" val="3152286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Did this Girl Need Specialized Instruction? </a:t>
            </a:r>
          </a:p>
        </p:txBody>
      </p:sp>
      <p:sp>
        <p:nvSpPr>
          <p:cNvPr id="3" name="Content Placeholder 2"/>
          <p:cNvSpPr>
            <a:spLocks noGrp="1"/>
          </p:cNvSpPr>
          <p:nvPr>
            <p:ph idx="1"/>
          </p:nvPr>
        </p:nvSpPr>
        <p:spPr>
          <a:xfrm>
            <a:off x="1219200" y="1371600"/>
            <a:ext cx="7551738" cy="4956175"/>
          </a:xfrm>
        </p:spPr>
        <p:txBody>
          <a:bodyPr/>
          <a:lstStyle/>
          <a:p>
            <a:r>
              <a:rPr lang="en-US" dirty="0"/>
              <a:t>Something different about how her brain was processing information and that impacted how efficiently or inefficiently she was learning.</a:t>
            </a:r>
          </a:p>
        </p:txBody>
      </p:sp>
    </p:spTree>
    <p:extLst>
      <p:ext uri="{BB962C8B-B14F-4D97-AF65-F5344CB8AC3E}">
        <p14:creationId xmlns:p14="http://schemas.microsoft.com/office/powerpoint/2010/main" val="410655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52400"/>
            <a:ext cx="9144000" cy="10081181"/>
            <a:chOff x="5143500" y="990599"/>
            <a:chExt cx="4479631" cy="5714177"/>
          </a:xfrm>
        </p:grpSpPr>
        <p:grpSp>
          <p:nvGrpSpPr>
            <p:cNvPr id="7" name="Group 6"/>
            <p:cNvGrpSpPr/>
            <p:nvPr/>
          </p:nvGrpSpPr>
          <p:grpSpPr>
            <a:xfrm>
              <a:off x="5143500" y="990599"/>
              <a:ext cx="4479631" cy="5714177"/>
              <a:chOff x="5143500" y="990599"/>
              <a:chExt cx="4479631" cy="5714177"/>
            </a:xfrm>
          </p:grpSpPr>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79" t="16550" r="50694" b="8100"/>
              <a:stretch/>
            </p:blipFill>
            <p:spPr bwMode="auto">
              <a:xfrm>
                <a:off x="5143500" y="990599"/>
                <a:ext cx="4479631" cy="5714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295900" y="5964749"/>
                <a:ext cx="914400" cy="6849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2671" y="6032917"/>
              <a:ext cx="540857" cy="548640"/>
            </a:xfrm>
            <a:prstGeom prst="rect">
              <a:avLst/>
            </a:prstGeom>
          </p:spPr>
        </p:pic>
      </p:grpSp>
      <p:pic>
        <p:nvPicPr>
          <p:cNvPr id="79874" name="Picture 2" descr="C:\Users\hslepian.MORRISCENTER\AppData\Local\Microsoft\Windows\Temporary Internet Files\Content.IE5\0FXXORJR\MC900232518[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12679" y="762000"/>
            <a:ext cx="2317121"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40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9874"/>
                                        </p:tgtEl>
                                        <p:attrNameLst>
                                          <p:attrName>style.visibility</p:attrName>
                                        </p:attrNameLst>
                                      </p:cBhvr>
                                      <p:to>
                                        <p:strVal val="visible"/>
                                      </p:to>
                                    </p:set>
                                    <p:animEffect transition="in" filter="wheel(1)">
                                      <p:cBhvr>
                                        <p:cTn id="7" dur="2000"/>
                                        <p:tgtEl>
                                          <p:spTgt spid="79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ontgomery1981 accuracy of AAT graph.jpg"/>
          <p:cNvPicPr>
            <a:picLocks noGrp="1" noChangeAspect="1"/>
          </p:cNvPicPr>
          <p:nvPr>
            <p:ph idx="1"/>
          </p:nvPr>
        </p:nvPicPr>
        <p:blipFill>
          <a:blip r:embed="rId3" cstate="print"/>
          <a:stretch>
            <a:fillRect/>
          </a:stretch>
        </p:blipFill>
        <p:spPr>
          <a:xfrm>
            <a:off x="0" y="1658938"/>
            <a:ext cx="9144000" cy="5199063"/>
          </a:xfrm>
        </p:spPr>
      </p:pic>
      <p:sp>
        <p:nvSpPr>
          <p:cNvPr id="5" name="TextBox 4"/>
          <p:cNvSpPr txBox="1"/>
          <p:nvPr/>
        </p:nvSpPr>
        <p:spPr>
          <a:xfrm>
            <a:off x="6536267" y="6019800"/>
            <a:ext cx="237066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Montgomery, 1981</a:t>
            </a:r>
          </a:p>
        </p:txBody>
      </p:sp>
      <p:sp>
        <p:nvSpPr>
          <p:cNvPr id="6" name="TextBox 5"/>
          <p:cNvSpPr txBox="1"/>
          <p:nvPr/>
        </p:nvSpPr>
        <p:spPr>
          <a:xfrm>
            <a:off x="914400" y="2221468"/>
            <a:ext cx="77216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Articulation Accessing scores of subjects in sample 2</a:t>
            </a:r>
          </a:p>
        </p:txBody>
      </p:sp>
      <p:sp>
        <p:nvSpPr>
          <p:cNvPr id="2" name="Title 1"/>
          <p:cNvSpPr>
            <a:spLocks noGrp="1"/>
          </p:cNvSpPr>
          <p:nvPr>
            <p:ph type="title"/>
          </p:nvPr>
        </p:nvSpPr>
        <p:spPr>
          <a:xfrm>
            <a:off x="304802" y="609600"/>
            <a:ext cx="8466667" cy="1524000"/>
          </a:xfrm>
        </p:spPr>
        <p:txBody>
          <a:bodyPr>
            <a:normAutofit fontScale="90000"/>
          </a:bodyPr>
          <a:lstStyle/>
          <a:p>
            <a:r>
              <a:rPr lang="en-US" dirty="0">
                <a:solidFill>
                  <a:schemeClr val="tx1"/>
                </a:solidFill>
                <a:latin typeface="Arial" pitchFamily="34" charset="0"/>
                <a:cs typeface="Arial" pitchFamily="34" charset="0"/>
              </a:rPr>
              <a:t>Visual, Auditory &amp; Oral sensory systems – Are they working together in dyslexia?</a:t>
            </a:r>
          </a:p>
        </p:txBody>
      </p:sp>
    </p:spTree>
    <p:extLst>
      <p:ext uri="{BB962C8B-B14F-4D97-AF65-F5344CB8AC3E}">
        <p14:creationId xmlns:p14="http://schemas.microsoft.com/office/powerpoint/2010/main" val="539677358"/>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p:cNvSpPr/>
          <p:nvPr/>
        </p:nvSpPr>
        <p:spPr>
          <a:xfrm>
            <a:off x="2208" y="0"/>
            <a:ext cx="9144000" cy="6858000"/>
          </a:xfrm>
          <a:prstGeom prst="rect">
            <a:avLst/>
          </a:prstGeom>
          <a:gradFill flip="none" rotWithShape="1">
            <a:gsLst>
              <a:gs pos="100000">
                <a:sysClr val="windowText" lastClr="000000">
                  <a:shade val="90000"/>
                  <a:satMod val="375000"/>
                </a:sysClr>
              </a:gs>
              <a:gs pos="65000">
                <a:sysClr val="windowText" lastClr="000000">
                  <a:shade val="90000"/>
                  <a:satMod val="375000"/>
                </a:sysClr>
              </a:gs>
              <a:gs pos="86000">
                <a:srgbClr val="4E5B6F">
                  <a:tint val="88000"/>
                  <a:satMod val="400000"/>
                </a:srgbClr>
              </a:gs>
            </a:gsLst>
            <a:lin ang="5400000" scaled="0"/>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endParaRPr>
          </a:p>
        </p:txBody>
      </p:sp>
      <p:sp>
        <p:nvSpPr>
          <p:cNvPr id="97" name="Rectangle 36"/>
          <p:cNvSpPr>
            <a:spLocks noChangeArrowheads="1"/>
          </p:cNvSpPr>
          <p:nvPr/>
        </p:nvSpPr>
        <p:spPr bwMode="auto">
          <a:xfrm>
            <a:off x="7857252" y="5389602"/>
            <a:ext cx="1286748" cy="553998"/>
          </a:xfrm>
          <a:prstGeom prst="rect">
            <a:avLst/>
          </a:prstGeom>
          <a:noFill/>
          <a:ln w="25400">
            <a:solidFill>
              <a:schemeClr val="accent3"/>
            </a:solidFill>
            <a:miter lim="800000"/>
            <a:headEnd/>
            <a:tailEnd/>
          </a:ln>
          <a:effectLst/>
        </p:spPr>
        <p:txBody>
          <a:bodyPr wrap="square" lIns="0" tIns="0" rIns="0" bIns="0">
            <a:spAutoFit/>
          </a:bodyPr>
          <a:lstStyle/>
          <a:p>
            <a:pPr marL="0" marR="0" lvl="0" indent="0" algn="ctr" defTabSz="914400" eaLnBrk="1" fontAlgn="auto" latinLnBrk="0" hangingPunct="1">
              <a:lnSpc>
                <a:spcPct val="100000"/>
              </a:lnSpc>
              <a:spcBef>
                <a:spcPct val="50000"/>
              </a:spcBef>
              <a:spcAft>
                <a:spcPts val="0"/>
              </a:spcAft>
              <a:buClrTx/>
              <a:buSzTx/>
              <a:buFont typeface="Monotype Sorts" pitchFamily="2" charset="2"/>
              <a:buNone/>
              <a:tabLst/>
              <a:defRPr/>
            </a:pPr>
            <a:r>
              <a:rPr kumimoji="0" lang="en-US" sz="1800" b="0" i="0" u="none" strike="noStrike" kern="0" cap="none" spc="0" normalizeH="0" baseline="0" noProof="0" dirty="0">
                <a:ln>
                  <a:noFill/>
                </a:ln>
                <a:solidFill>
                  <a:srgbClr val="D6ECFF"/>
                </a:solidFill>
                <a:effectLst/>
                <a:uLnTx/>
                <a:uFillTx/>
              </a:rPr>
              <a:t>MORPHO-SYNTACTIC</a:t>
            </a:r>
          </a:p>
        </p:txBody>
      </p:sp>
      <p:sp>
        <p:nvSpPr>
          <p:cNvPr id="84" name="Rectangle 83"/>
          <p:cNvSpPr/>
          <p:nvPr/>
        </p:nvSpPr>
        <p:spPr>
          <a:xfrm>
            <a:off x="2669272" y="577333"/>
            <a:ext cx="3579826"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DBF5F9"/>
                </a:solidFill>
                <a:effectLst/>
                <a:uLnTx/>
                <a:uFillTx/>
              </a:rPr>
              <a:t>(PERCEPTION &amp; PRODUCTION)</a:t>
            </a:r>
          </a:p>
        </p:txBody>
      </p:sp>
      <p:sp>
        <p:nvSpPr>
          <p:cNvPr id="83" name="Text Box 3"/>
          <p:cNvSpPr txBox="1">
            <a:spLocks noChangeArrowheads="1"/>
          </p:cNvSpPr>
          <p:nvPr/>
        </p:nvSpPr>
        <p:spPr bwMode="auto">
          <a:xfrm>
            <a:off x="1905000" y="152553"/>
            <a:ext cx="5029200" cy="794265"/>
          </a:xfrm>
          <a:prstGeom prst="rect">
            <a:avLst/>
          </a:prstGeom>
          <a:noFill/>
          <a:ln w="76200">
            <a:solidFill>
              <a:schemeClr val="accent2"/>
            </a:solidFill>
            <a:miter lim="800000"/>
            <a:headEnd/>
            <a:tailEnd/>
          </a:ln>
          <a:effectLst/>
        </p:spPr>
        <p:txBody>
          <a:bodyPr wrap="square" lIns="0" tIns="0" rIns="0" bIns="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100" normalizeH="0" baseline="0" noProof="0" dirty="0">
                <a:ln>
                  <a:noFill/>
                </a:ln>
                <a:solidFill>
                  <a:srgbClr val="0F6FC6"/>
                </a:solidFill>
                <a:effectLst/>
                <a:uLnTx/>
                <a:uFillTx/>
                <a:latin typeface="Tw Cen MT"/>
              </a:rPr>
              <a:t> </a:t>
            </a:r>
            <a:r>
              <a:rPr kumimoji="0" lang="en-US" sz="4400" b="0" i="0" u="none" strike="noStrike" kern="0" cap="none" spc="0" normalizeH="0" baseline="0" noProof="0" dirty="0">
                <a:ln>
                  <a:noFill/>
                </a:ln>
                <a:solidFill>
                  <a:srgbClr val="D6ECFF"/>
                </a:solidFill>
                <a:effectLst/>
                <a:uLnTx/>
                <a:uFillTx/>
              </a:rPr>
              <a:t>READING</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D6ECFF"/>
              </a:solidFill>
              <a:effectLst/>
              <a:uLnTx/>
              <a:uFillTx/>
            </a:endParaRPr>
          </a:p>
        </p:txBody>
      </p:sp>
      <p:sp>
        <p:nvSpPr>
          <p:cNvPr id="14" name="Text Box 12"/>
          <p:cNvSpPr txBox="1">
            <a:spLocks noChangeArrowheads="1"/>
          </p:cNvSpPr>
          <p:nvPr/>
        </p:nvSpPr>
        <p:spPr bwMode="auto">
          <a:xfrm>
            <a:off x="7234262" y="2145268"/>
            <a:ext cx="19623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D6ECFF"/>
                </a:solidFill>
                <a:effectLst/>
                <a:uLnTx/>
                <a:uFillTx/>
                <a:latin typeface="Constantia"/>
              </a:rPr>
              <a:t>PHONICS RULES</a:t>
            </a:r>
          </a:p>
        </p:txBody>
      </p:sp>
      <p:sp>
        <p:nvSpPr>
          <p:cNvPr id="15" name="Text Box 13"/>
          <p:cNvSpPr txBox="1">
            <a:spLocks noChangeArrowheads="1"/>
          </p:cNvSpPr>
          <p:nvPr/>
        </p:nvSpPr>
        <p:spPr bwMode="auto">
          <a:xfrm>
            <a:off x="7391400" y="2831068"/>
            <a:ext cx="14863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D6ECFF"/>
                </a:solidFill>
                <a:effectLst/>
                <a:uLnTx/>
                <a:uFillTx/>
                <a:latin typeface="Constantia"/>
              </a:rPr>
              <a:t>SYNTACTIC </a:t>
            </a:r>
          </a:p>
        </p:txBody>
      </p:sp>
      <p:sp>
        <p:nvSpPr>
          <p:cNvPr id="16" name="Text Box 14"/>
          <p:cNvSpPr txBox="1">
            <a:spLocks noChangeArrowheads="1"/>
          </p:cNvSpPr>
          <p:nvPr/>
        </p:nvSpPr>
        <p:spPr bwMode="auto">
          <a:xfrm>
            <a:off x="304800" y="2210000"/>
            <a:ext cx="14474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D6ECFF"/>
                </a:solidFill>
                <a:effectLst/>
                <a:uLnTx/>
                <a:uFillTx/>
                <a:latin typeface="Constantia"/>
              </a:rPr>
              <a:t>SEMANTIC/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D6ECFF"/>
                </a:solidFill>
                <a:effectLst/>
                <a:uLnTx/>
                <a:uFillTx/>
                <a:latin typeface="Constantia"/>
              </a:rPr>
              <a:t>LEXICAL</a:t>
            </a:r>
          </a:p>
        </p:txBody>
      </p:sp>
      <p:grpSp>
        <p:nvGrpSpPr>
          <p:cNvPr id="2" name="Group 105"/>
          <p:cNvGrpSpPr/>
          <p:nvPr/>
        </p:nvGrpSpPr>
        <p:grpSpPr>
          <a:xfrm>
            <a:off x="5127780" y="3826825"/>
            <a:ext cx="434820" cy="1278576"/>
            <a:chOff x="4343400" y="3810000"/>
            <a:chExt cx="533400" cy="1568450"/>
          </a:xfrm>
        </p:grpSpPr>
        <p:sp>
          <p:nvSpPr>
            <p:cNvPr id="29" name="Rectangle 27"/>
            <p:cNvSpPr>
              <a:spLocks noChangeArrowheads="1"/>
            </p:cNvSpPr>
            <p:nvPr/>
          </p:nvSpPr>
          <p:spPr bwMode="auto">
            <a:xfrm>
              <a:off x="4343400" y="3810000"/>
              <a:ext cx="533400" cy="1568450"/>
            </a:xfrm>
            <a:prstGeom prst="rect">
              <a:avLst/>
            </a:prstGeom>
            <a:solidFill>
              <a:srgbClr val="FFFFFF"/>
            </a:solidFill>
            <a:ln w="28575">
              <a:solidFill>
                <a:schemeClr val="tx1"/>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0" name="Oval 28"/>
            <p:cNvSpPr>
              <a:spLocks noChangeArrowheads="1"/>
            </p:cNvSpPr>
            <p:nvPr/>
          </p:nvSpPr>
          <p:spPr bwMode="auto">
            <a:xfrm>
              <a:off x="4343400" y="3810000"/>
              <a:ext cx="533400" cy="522288"/>
            </a:xfrm>
            <a:prstGeom prst="ellipse">
              <a:avLst/>
            </a:prstGeom>
            <a:solidFill>
              <a:srgbClr val="ED4A1D"/>
            </a:solidFill>
            <a:ln w="28575">
              <a:solidFill>
                <a:schemeClr val="tx1"/>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1" name="Oval 29"/>
            <p:cNvSpPr>
              <a:spLocks noChangeArrowheads="1"/>
            </p:cNvSpPr>
            <p:nvPr/>
          </p:nvSpPr>
          <p:spPr bwMode="auto">
            <a:xfrm>
              <a:off x="4343400" y="4332288"/>
              <a:ext cx="533400" cy="523875"/>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2" name="Oval 30"/>
            <p:cNvSpPr>
              <a:spLocks noChangeArrowheads="1"/>
            </p:cNvSpPr>
            <p:nvPr/>
          </p:nvSpPr>
          <p:spPr bwMode="auto">
            <a:xfrm>
              <a:off x="4343400" y="4856163"/>
              <a:ext cx="533400" cy="522287"/>
            </a:xfrm>
            <a:prstGeom prst="ellipse">
              <a:avLst/>
            </a:prstGeom>
            <a:solidFill>
              <a:srgbClr val="F7FDF5"/>
            </a:solidFill>
            <a:ln w="28575">
              <a:solidFill>
                <a:schemeClr val="tx1"/>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sp>
        <p:nvSpPr>
          <p:cNvPr id="41" name="AutoShape 40"/>
          <p:cNvSpPr>
            <a:spLocks noChangeArrowheads="1"/>
          </p:cNvSpPr>
          <p:nvPr/>
        </p:nvSpPr>
        <p:spPr bwMode="auto">
          <a:xfrm>
            <a:off x="6019800" y="5238950"/>
            <a:ext cx="381000" cy="74613"/>
          </a:xfrm>
          <a:prstGeom prst="leftRightArrow">
            <a:avLst>
              <a:gd name="adj1" fmla="val 50000"/>
              <a:gd name="adj2" fmla="val 102127"/>
            </a:avLst>
          </a:prstGeom>
          <a:solidFill>
            <a:schemeClr val="bg1"/>
          </a:solidFill>
          <a:ln w="9525">
            <a:solidFill>
              <a:schemeClr val="bg1"/>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42" name="AutoShape 41"/>
          <p:cNvSpPr>
            <a:spLocks noChangeArrowheads="1"/>
          </p:cNvSpPr>
          <p:nvPr/>
        </p:nvSpPr>
        <p:spPr bwMode="auto">
          <a:xfrm>
            <a:off x="7772400" y="5240537"/>
            <a:ext cx="381000" cy="74613"/>
          </a:xfrm>
          <a:prstGeom prst="leftRightArrow">
            <a:avLst>
              <a:gd name="adj1" fmla="val 50000"/>
              <a:gd name="adj2" fmla="val 102127"/>
            </a:avLst>
          </a:prstGeom>
          <a:solidFill>
            <a:schemeClr val="bg1"/>
          </a:solidFill>
          <a:ln w="9525">
            <a:solidFill>
              <a:schemeClr val="bg1"/>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45" name="Line 44"/>
          <p:cNvSpPr>
            <a:spLocks noChangeShapeType="1"/>
          </p:cNvSpPr>
          <p:nvPr/>
        </p:nvSpPr>
        <p:spPr bwMode="auto">
          <a:xfrm flipV="1">
            <a:off x="8763000" y="5105600"/>
            <a:ext cx="0" cy="225623"/>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47" name="AutoShape 46"/>
          <p:cNvSpPr>
            <a:spLocks noChangeArrowheads="1"/>
          </p:cNvSpPr>
          <p:nvPr/>
        </p:nvSpPr>
        <p:spPr bwMode="auto">
          <a:xfrm>
            <a:off x="3657600" y="5162750"/>
            <a:ext cx="381000" cy="74613"/>
          </a:xfrm>
          <a:prstGeom prst="leftRightArrow">
            <a:avLst>
              <a:gd name="adj1" fmla="val 50000"/>
              <a:gd name="adj2" fmla="val 102127"/>
            </a:avLst>
          </a:prstGeom>
          <a:solidFill>
            <a:schemeClr val="bg1"/>
          </a:solidFill>
          <a:ln w="9525">
            <a:solidFill>
              <a:schemeClr val="bg1"/>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nvGrpSpPr>
          <p:cNvPr id="3" name="Group 102"/>
          <p:cNvGrpSpPr/>
          <p:nvPr/>
        </p:nvGrpSpPr>
        <p:grpSpPr>
          <a:xfrm>
            <a:off x="2841780" y="3795074"/>
            <a:ext cx="434820" cy="1278576"/>
            <a:chOff x="2286000" y="3810000"/>
            <a:chExt cx="533400" cy="1568450"/>
          </a:xfrm>
        </p:grpSpPr>
        <p:sp>
          <p:nvSpPr>
            <p:cNvPr id="51" name="Rectangle 50"/>
            <p:cNvSpPr>
              <a:spLocks noChangeArrowheads="1"/>
            </p:cNvSpPr>
            <p:nvPr/>
          </p:nvSpPr>
          <p:spPr bwMode="auto">
            <a:xfrm>
              <a:off x="2286000" y="3810000"/>
              <a:ext cx="533400" cy="1568450"/>
            </a:xfrm>
            <a:prstGeom prst="rect">
              <a:avLst/>
            </a:prstGeom>
            <a:solidFill>
              <a:srgbClr val="FFFFFF"/>
            </a:solidFill>
            <a:ln w="28575">
              <a:solidFill>
                <a:schemeClr val="tx1"/>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nvGrpSpPr>
            <p:cNvPr id="4" name="Group 101"/>
            <p:cNvGrpSpPr/>
            <p:nvPr/>
          </p:nvGrpSpPr>
          <p:grpSpPr>
            <a:xfrm>
              <a:off x="2286000" y="3810000"/>
              <a:ext cx="533400" cy="1568450"/>
              <a:chOff x="2286000" y="3810000"/>
              <a:chExt cx="533400" cy="1568450"/>
            </a:xfrm>
          </p:grpSpPr>
          <p:sp>
            <p:nvSpPr>
              <p:cNvPr id="52" name="Oval 51"/>
              <p:cNvSpPr>
                <a:spLocks noChangeArrowheads="1"/>
              </p:cNvSpPr>
              <p:nvPr/>
            </p:nvSpPr>
            <p:spPr bwMode="auto">
              <a:xfrm>
                <a:off x="2286000" y="3810000"/>
                <a:ext cx="533400" cy="522288"/>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3" name="Oval 52"/>
              <p:cNvSpPr>
                <a:spLocks noChangeArrowheads="1"/>
              </p:cNvSpPr>
              <p:nvPr/>
            </p:nvSpPr>
            <p:spPr bwMode="auto">
              <a:xfrm>
                <a:off x="2286000" y="4332288"/>
                <a:ext cx="533400" cy="523875"/>
              </a:xfrm>
              <a:prstGeom prst="ellipse">
                <a:avLst/>
              </a:prstGeom>
              <a:solidFill>
                <a:srgbClr val="FFCC00"/>
              </a:solidFill>
              <a:ln w="28575">
                <a:solidFill>
                  <a:schemeClr val="tx1"/>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4" name="Oval 53"/>
              <p:cNvSpPr>
                <a:spLocks noChangeArrowheads="1"/>
              </p:cNvSpPr>
              <p:nvPr/>
            </p:nvSpPr>
            <p:spPr bwMode="auto">
              <a:xfrm>
                <a:off x="2286000" y="4856163"/>
                <a:ext cx="533400" cy="522287"/>
              </a:xfrm>
              <a:prstGeom prst="ellipse">
                <a:avLst/>
              </a:prstGeom>
              <a:solidFill>
                <a:srgbClr val="FFFFFF"/>
              </a:solidFill>
              <a:ln w="28575">
                <a:solidFill>
                  <a:schemeClr val="tx1"/>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grpSp>
      <p:sp>
        <p:nvSpPr>
          <p:cNvPr id="59" name="AutoShape 58"/>
          <p:cNvSpPr>
            <a:spLocks noChangeArrowheads="1"/>
          </p:cNvSpPr>
          <p:nvPr/>
        </p:nvSpPr>
        <p:spPr bwMode="auto">
          <a:xfrm>
            <a:off x="1600200" y="5162750"/>
            <a:ext cx="381000" cy="74613"/>
          </a:xfrm>
          <a:prstGeom prst="leftRightArrow">
            <a:avLst>
              <a:gd name="adj1" fmla="val 50000"/>
              <a:gd name="adj2" fmla="val 102127"/>
            </a:avLst>
          </a:prstGeom>
          <a:solidFill>
            <a:schemeClr val="bg1"/>
          </a:solidFill>
          <a:ln w="9525">
            <a:solidFill>
              <a:schemeClr val="bg1"/>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nvGrpSpPr>
          <p:cNvPr id="5" name="Group 109"/>
          <p:cNvGrpSpPr/>
          <p:nvPr/>
        </p:nvGrpSpPr>
        <p:grpSpPr>
          <a:xfrm>
            <a:off x="7543800" y="1825639"/>
            <a:ext cx="1143000" cy="392112"/>
            <a:chOff x="7543800" y="1665288"/>
            <a:chExt cx="1143000" cy="392112"/>
          </a:xfrm>
        </p:grpSpPr>
        <p:sp>
          <p:nvSpPr>
            <p:cNvPr id="62" name="Rectangle 62"/>
            <p:cNvSpPr>
              <a:spLocks noChangeArrowheads="1"/>
            </p:cNvSpPr>
            <p:nvPr/>
          </p:nvSpPr>
          <p:spPr bwMode="auto">
            <a:xfrm rot="16143226">
              <a:off x="7924800" y="1290638"/>
              <a:ext cx="381000" cy="1143000"/>
            </a:xfrm>
            <a:prstGeom prst="rect">
              <a:avLst/>
            </a:prstGeom>
            <a:solidFill>
              <a:srgbClr val="FFFFFF"/>
            </a:solidFill>
            <a:ln w="28575">
              <a:solidFill>
                <a:schemeClr val="tx1"/>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63" name="Oval 63"/>
            <p:cNvSpPr>
              <a:spLocks noChangeArrowheads="1"/>
            </p:cNvSpPr>
            <p:nvPr/>
          </p:nvSpPr>
          <p:spPr bwMode="auto">
            <a:xfrm rot="16143226">
              <a:off x="7543800" y="1676400"/>
              <a:ext cx="381000" cy="381000"/>
            </a:xfrm>
            <a:prstGeom prst="ellipse">
              <a:avLst/>
            </a:prstGeom>
            <a:solidFill>
              <a:srgbClr val="FFFFFF"/>
            </a:solidFill>
            <a:ln w="28575">
              <a:solidFill>
                <a:schemeClr val="tx1"/>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64" name="Oval 64"/>
            <p:cNvSpPr>
              <a:spLocks noChangeArrowheads="1"/>
            </p:cNvSpPr>
            <p:nvPr/>
          </p:nvSpPr>
          <p:spPr bwMode="auto">
            <a:xfrm rot="16143226">
              <a:off x="8304213" y="1665288"/>
              <a:ext cx="381000" cy="381000"/>
            </a:xfrm>
            <a:prstGeom prst="ellipse">
              <a:avLst/>
            </a:prstGeom>
            <a:solidFill>
              <a:srgbClr val="ED4A1D"/>
            </a:solidFill>
            <a:ln w="28575">
              <a:solidFill>
                <a:schemeClr val="tx1"/>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65" name="Oval 65"/>
            <p:cNvSpPr>
              <a:spLocks noChangeArrowheads="1"/>
            </p:cNvSpPr>
            <p:nvPr/>
          </p:nvSpPr>
          <p:spPr bwMode="auto">
            <a:xfrm rot="16143226">
              <a:off x="7924800" y="1671638"/>
              <a:ext cx="381000" cy="381000"/>
            </a:xfrm>
            <a:prstGeom prst="ellipse">
              <a:avLst/>
            </a:prstGeom>
            <a:solidFill>
              <a:srgbClr val="FFFFFF"/>
            </a:solidFill>
            <a:ln w="28575">
              <a:solidFill>
                <a:schemeClr val="tx1"/>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grpSp>
        <p:nvGrpSpPr>
          <p:cNvPr id="6" name="Group 98"/>
          <p:cNvGrpSpPr/>
          <p:nvPr/>
        </p:nvGrpSpPr>
        <p:grpSpPr>
          <a:xfrm>
            <a:off x="555881" y="3810001"/>
            <a:ext cx="434819" cy="1295400"/>
            <a:chOff x="304800" y="3810000"/>
            <a:chExt cx="533400" cy="1589088"/>
          </a:xfrm>
        </p:grpSpPr>
        <p:sp>
          <p:nvSpPr>
            <p:cNvPr id="66" name="Rectangle 66"/>
            <p:cNvSpPr>
              <a:spLocks noChangeArrowheads="1"/>
            </p:cNvSpPr>
            <p:nvPr/>
          </p:nvSpPr>
          <p:spPr bwMode="auto">
            <a:xfrm>
              <a:off x="304800" y="3810000"/>
              <a:ext cx="533400" cy="1568450"/>
            </a:xfrm>
            <a:prstGeom prst="rect">
              <a:avLst/>
            </a:prstGeom>
            <a:solidFill>
              <a:srgbClr val="FFFFFF"/>
            </a:solidFill>
            <a:ln w="28575">
              <a:solidFill>
                <a:schemeClr val="tx1"/>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67" name="Oval 67"/>
            <p:cNvSpPr>
              <a:spLocks noChangeArrowheads="1"/>
            </p:cNvSpPr>
            <p:nvPr/>
          </p:nvSpPr>
          <p:spPr bwMode="auto">
            <a:xfrm>
              <a:off x="304800" y="3810000"/>
              <a:ext cx="533400" cy="522288"/>
            </a:xfrm>
            <a:prstGeom prst="ellipse">
              <a:avLst/>
            </a:prstGeom>
            <a:solidFill>
              <a:srgbClr val="ED4A1D"/>
            </a:solidFill>
            <a:ln w="28575">
              <a:solidFill>
                <a:schemeClr val="tx1"/>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68" name="Oval 68"/>
            <p:cNvSpPr>
              <a:spLocks noChangeArrowheads="1"/>
            </p:cNvSpPr>
            <p:nvPr/>
          </p:nvSpPr>
          <p:spPr bwMode="auto">
            <a:xfrm>
              <a:off x="304800" y="4332288"/>
              <a:ext cx="533400" cy="523875"/>
            </a:xfrm>
            <a:prstGeom prst="ellipse">
              <a:avLst/>
            </a:prstGeom>
            <a:solidFill>
              <a:srgbClr val="FFFFFF"/>
            </a:solidFill>
            <a:ln w="28575">
              <a:solidFill>
                <a:schemeClr val="tx1"/>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69" name="Oval 69"/>
            <p:cNvSpPr>
              <a:spLocks noChangeArrowheads="1"/>
            </p:cNvSpPr>
            <p:nvPr/>
          </p:nvSpPr>
          <p:spPr bwMode="auto">
            <a:xfrm>
              <a:off x="304800" y="4876800"/>
              <a:ext cx="533400" cy="522288"/>
            </a:xfrm>
            <a:prstGeom prst="ellipse">
              <a:avLst/>
            </a:prstGeom>
            <a:solidFill>
              <a:srgbClr val="FCFAEC"/>
            </a:solidFill>
            <a:ln w="28575">
              <a:solidFill>
                <a:schemeClr val="tx1"/>
              </a:solidFill>
              <a:round/>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99"/>
                </a:solidFill>
                <a:effectLst/>
                <a:uLnTx/>
                <a:uFillTx/>
              </a:endParaRPr>
            </a:p>
          </p:txBody>
        </p:sp>
      </p:grpSp>
      <p:sp>
        <p:nvSpPr>
          <p:cNvPr id="70" name="Rectangle 70"/>
          <p:cNvSpPr>
            <a:spLocks noChangeArrowheads="1"/>
          </p:cNvSpPr>
          <p:nvPr/>
        </p:nvSpPr>
        <p:spPr bwMode="auto">
          <a:xfrm rot="16143226">
            <a:off x="765120" y="1514588"/>
            <a:ext cx="381000" cy="1143000"/>
          </a:xfrm>
          <a:prstGeom prst="rect">
            <a:avLst/>
          </a:prstGeom>
          <a:solidFill>
            <a:srgbClr val="FFFFFF"/>
          </a:solidFill>
          <a:ln w="28575">
            <a:solidFill>
              <a:schemeClr val="tx1"/>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71" name="Oval 71"/>
          <p:cNvSpPr>
            <a:spLocks noChangeArrowheads="1"/>
          </p:cNvSpPr>
          <p:nvPr/>
        </p:nvSpPr>
        <p:spPr bwMode="auto">
          <a:xfrm rot="16143226">
            <a:off x="384120" y="1900355"/>
            <a:ext cx="381000" cy="381000"/>
          </a:xfrm>
          <a:prstGeom prst="ellipse">
            <a:avLst/>
          </a:prstGeom>
          <a:solidFill>
            <a:srgbClr val="5DCA36"/>
          </a:solidFill>
          <a:ln w="28575">
            <a:solidFill>
              <a:schemeClr val="tx1"/>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78" name="Text Box 78"/>
          <p:cNvSpPr txBox="1">
            <a:spLocks noChangeArrowheads="1"/>
          </p:cNvSpPr>
          <p:nvPr/>
        </p:nvSpPr>
        <p:spPr bwMode="auto">
          <a:xfrm>
            <a:off x="99" y="304955"/>
            <a:ext cx="17780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CFAEC"/>
                </a:solidFill>
                <a:effectLst/>
                <a:uLnTx/>
                <a:uFillTx/>
                <a:latin typeface="Times New Roman" pitchFamily="18" charset="0"/>
              </a:rPr>
              <a:t>DYSLEXIA</a:t>
            </a:r>
            <a:endParaRPr kumimoji="0" lang="en-US" sz="2400" b="1" i="0" u="none" strike="noStrike" kern="0" cap="none" spc="0" normalizeH="0" baseline="0" noProof="0" dirty="0">
              <a:ln>
                <a:noFill/>
              </a:ln>
              <a:solidFill>
                <a:prstClr val="black"/>
              </a:solidFill>
              <a:effectLst/>
              <a:uLnTx/>
              <a:uFillTx/>
              <a:latin typeface="Times New Roman" pitchFamily="18" charset="0"/>
            </a:endParaRPr>
          </a:p>
        </p:txBody>
      </p:sp>
      <p:grpSp>
        <p:nvGrpSpPr>
          <p:cNvPr id="7" name="Group 106"/>
          <p:cNvGrpSpPr/>
          <p:nvPr/>
        </p:nvGrpSpPr>
        <p:grpSpPr>
          <a:xfrm>
            <a:off x="6842381" y="3841461"/>
            <a:ext cx="434819" cy="1295400"/>
            <a:chOff x="6324600" y="3810000"/>
            <a:chExt cx="533400" cy="1589088"/>
          </a:xfrm>
        </p:grpSpPr>
        <p:sp>
          <p:nvSpPr>
            <p:cNvPr id="33" name="Rectangle 31"/>
            <p:cNvSpPr>
              <a:spLocks noChangeArrowheads="1"/>
            </p:cNvSpPr>
            <p:nvPr/>
          </p:nvSpPr>
          <p:spPr bwMode="auto">
            <a:xfrm>
              <a:off x="6324600" y="3810000"/>
              <a:ext cx="533400" cy="1568450"/>
            </a:xfrm>
            <a:prstGeom prst="rect">
              <a:avLst/>
            </a:prstGeom>
            <a:solidFill>
              <a:srgbClr val="FFFFFF"/>
            </a:solidFill>
            <a:ln w="28575">
              <a:solidFill>
                <a:schemeClr val="tx1"/>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4" name="Oval 32"/>
            <p:cNvSpPr>
              <a:spLocks noChangeArrowheads="1"/>
            </p:cNvSpPr>
            <p:nvPr/>
          </p:nvSpPr>
          <p:spPr bwMode="auto">
            <a:xfrm>
              <a:off x="6324600" y="3810000"/>
              <a:ext cx="533400" cy="522288"/>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9" name="Oval 38"/>
            <p:cNvSpPr>
              <a:spLocks noChangeArrowheads="1"/>
            </p:cNvSpPr>
            <p:nvPr/>
          </p:nvSpPr>
          <p:spPr bwMode="auto">
            <a:xfrm>
              <a:off x="6324600" y="4876800"/>
              <a:ext cx="533400" cy="522288"/>
            </a:xfrm>
            <a:prstGeom prst="ellipse">
              <a:avLst/>
            </a:prstGeom>
            <a:solidFill>
              <a:srgbClr val="5DCA36"/>
            </a:solidFill>
            <a:ln w="28575">
              <a:solidFill>
                <a:schemeClr val="tx1"/>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80" name="Oval 79"/>
            <p:cNvSpPr>
              <a:spLocks noChangeArrowheads="1"/>
            </p:cNvSpPr>
            <p:nvPr/>
          </p:nvSpPr>
          <p:spPr bwMode="auto">
            <a:xfrm>
              <a:off x="6324600" y="4343400"/>
              <a:ext cx="533400" cy="522288"/>
            </a:xfrm>
            <a:prstGeom prst="ellipse">
              <a:avLst/>
            </a:prstGeom>
            <a:solidFill>
              <a:srgbClr val="FFFFFF"/>
            </a:solidFill>
            <a:ln w="28575">
              <a:solidFill>
                <a:schemeClr val="tx1"/>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grpSp>
        <p:nvGrpSpPr>
          <p:cNvPr id="8" name="Group 108"/>
          <p:cNvGrpSpPr/>
          <p:nvPr/>
        </p:nvGrpSpPr>
        <p:grpSpPr>
          <a:xfrm>
            <a:off x="8480681" y="3829517"/>
            <a:ext cx="434819" cy="1304458"/>
            <a:chOff x="8229600" y="3810000"/>
            <a:chExt cx="533400" cy="1600200"/>
          </a:xfrm>
        </p:grpSpPr>
        <p:sp>
          <p:nvSpPr>
            <p:cNvPr id="36" name="Rectangle 35"/>
            <p:cNvSpPr>
              <a:spLocks noChangeArrowheads="1"/>
            </p:cNvSpPr>
            <p:nvPr/>
          </p:nvSpPr>
          <p:spPr bwMode="auto">
            <a:xfrm>
              <a:off x="8229600" y="3810000"/>
              <a:ext cx="533400" cy="1568450"/>
            </a:xfrm>
            <a:prstGeom prst="rect">
              <a:avLst/>
            </a:prstGeom>
            <a:solidFill>
              <a:srgbClr val="FFFFFF"/>
            </a:solidFill>
            <a:ln w="28575">
              <a:solidFill>
                <a:schemeClr val="tx1"/>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nvGrpSpPr>
            <p:cNvPr id="9" name="Group 107"/>
            <p:cNvGrpSpPr/>
            <p:nvPr/>
          </p:nvGrpSpPr>
          <p:grpSpPr>
            <a:xfrm>
              <a:off x="8229600" y="3810000"/>
              <a:ext cx="533400" cy="1600200"/>
              <a:chOff x="8229600" y="3810000"/>
              <a:chExt cx="533400" cy="1600200"/>
            </a:xfrm>
          </p:grpSpPr>
          <p:sp>
            <p:nvSpPr>
              <p:cNvPr id="35" name="Oval 34"/>
              <p:cNvSpPr>
                <a:spLocks noChangeArrowheads="1"/>
              </p:cNvSpPr>
              <p:nvPr/>
            </p:nvSpPr>
            <p:spPr bwMode="auto">
              <a:xfrm>
                <a:off x="8229600" y="4876800"/>
                <a:ext cx="533400" cy="522288"/>
              </a:xfrm>
              <a:prstGeom prst="ellipse">
                <a:avLst/>
              </a:prstGeom>
              <a:solidFill>
                <a:srgbClr val="00CC66"/>
              </a:solidFill>
              <a:ln w="28575">
                <a:solidFill>
                  <a:schemeClr val="tx1"/>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7" name="Oval 36"/>
              <p:cNvSpPr>
                <a:spLocks noChangeArrowheads="1"/>
              </p:cNvSpPr>
              <p:nvPr/>
            </p:nvSpPr>
            <p:spPr bwMode="auto">
              <a:xfrm>
                <a:off x="8229600" y="3810000"/>
                <a:ext cx="533400" cy="522288"/>
              </a:xfrm>
              <a:prstGeom prst="ellipse">
                <a:avLst/>
              </a:prstGeom>
              <a:solidFill>
                <a:srgbClr val="FFFFFF"/>
              </a:solidFill>
              <a:ln w="28575">
                <a:solidFill>
                  <a:schemeClr val="tx1"/>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8" name="Oval 37"/>
              <p:cNvSpPr>
                <a:spLocks noChangeArrowheads="1"/>
              </p:cNvSpPr>
              <p:nvPr/>
            </p:nvSpPr>
            <p:spPr bwMode="auto">
              <a:xfrm>
                <a:off x="8229600" y="4332288"/>
                <a:ext cx="533400" cy="523875"/>
              </a:xfrm>
              <a:prstGeom prst="ellipse">
                <a:avLst/>
              </a:prstGeom>
              <a:solidFill>
                <a:schemeClr val="bg1"/>
              </a:solidFill>
              <a:ln w="28575">
                <a:solidFill>
                  <a:schemeClr val="tx1"/>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79" name="Oval 33"/>
              <p:cNvSpPr>
                <a:spLocks noChangeArrowheads="1"/>
              </p:cNvSpPr>
              <p:nvPr/>
            </p:nvSpPr>
            <p:spPr bwMode="auto">
              <a:xfrm>
                <a:off x="8229600" y="4343400"/>
                <a:ext cx="533400" cy="523875"/>
              </a:xfrm>
              <a:prstGeom prst="ellipse">
                <a:avLst/>
              </a:prstGeom>
              <a:solidFill>
                <a:srgbClr val="FFCC00"/>
              </a:solidFill>
              <a:ln w="28575">
                <a:solidFill>
                  <a:schemeClr val="tx1"/>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81" name="Oval 80"/>
              <p:cNvSpPr>
                <a:spLocks noChangeArrowheads="1"/>
              </p:cNvSpPr>
              <p:nvPr/>
            </p:nvSpPr>
            <p:spPr bwMode="auto">
              <a:xfrm>
                <a:off x="8229600" y="4887913"/>
                <a:ext cx="533400" cy="522287"/>
              </a:xfrm>
              <a:prstGeom prst="ellipse">
                <a:avLst/>
              </a:prstGeom>
              <a:solidFill>
                <a:srgbClr val="FFFFFF"/>
              </a:solidFill>
              <a:ln w="28575">
                <a:solidFill>
                  <a:schemeClr val="tx1"/>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grpSp>
      <p:sp>
        <p:nvSpPr>
          <p:cNvPr id="85" name="TextBox 84"/>
          <p:cNvSpPr txBox="1"/>
          <p:nvPr/>
        </p:nvSpPr>
        <p:spPr>
          <a:xfrm>
            <a:off x="7391400" y="152400"/>
            <a:ext cx="2362200"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00"/>
                </a:solidFill>
                <a:effectLst/>
                <a:uLnTx/>
                <a:uFillTx/>
              </a:rPr>
              <a:t>(Alexander &amp; Slinger, 2004)</a:t>
            </a:r>
          </a:p>
        </p:txBody>
      </p:sp>
      <p:sp>
        <p:nvSpPr>
          <p:cNvPr id="86" name="Text Box 3"/>
          <p:cNvSpPr txBox="1">
            <a:spLocks noChangeArrowheads="1"/>
          </p:cNvSpPr>
          <p:nvPr/>
        </p:nvSpPr>
        <p:spPr bwMode="auto">
          <a:xfrm>
            <a:off x="408296" y="1213909"/>
            <a:ext cx="8458200" cy="430887"/>
          </a:xfrm>
          <a:prstGeom prst="rect">
            <a:avLst/>
          </a:prstGeom>
          <a:noFill/>
          <a:ln w="57150">
            <a:solidFill>
              <a:schemeClr val="accent3"/>
            </a:solidFill>
            <a:miter lim="800000"/>
            <a:headEnd/>
            <a:tailEnd/>
          </a:ln>
          <a:effectLst/>
        </p:spPr>
        <p:txBody>
          <a:bodyPr wrap="square" lIns="0" tIns="0" rIns="0" bIns="0">
            <a:spAutoFit/>
          </a:bodyPr>
          <a:lstStyle/>
          <a:p>
            <a:pPr marL="0" marR="0" lvl="0" indent="0" algn="ctr" defTabSz="914400" eaLnBrk="1" fontAlgn="auto" latinLnBrk="0" hangingPunct="1">
              <a:lnSpc>
                <a:spcPct val="100000"/>
              </a:lnSpc>
              <a:spcBef>
                <a:spcPct val="50000"/>
              </a:spcBef>
              <a:spcAft>
                <a:spcPts val="0"/>
              </a:spcAft>
              <a:buClrTx/>
              <a:buSzTx/>
              <a:buFont typeface="Monotype Sorts" pitchFamily="2" charset="2"/>
              <a:buNone/>
              <a:tabLst/>
              <a:defRPr/>
            </a:pPr>
            <a:r>
              <a:rPr kumimoji="0" lang="en-US" sz="2800" b="0" i="0" u="none" strike="noStrike" kern="0" cap="none" spc="0" normalizeH="0" baseline="0" noProof="0" dirty="0">
                <a:ln>
                  <a:noFill/>
                </a:ln>
                <a:solidFill>
                  <a:srgbClr val="D6ECFF"/>
                </a:solidFill>
                <a:effectLst/>
                <a:uLnTx/>
                <a:uFillTx/>
              </a:rPr>
              <a:t>EXECUTIVE FUNCTION  /  INTENTION</a:t>
            </a:r>
            <a:endParaRPr kumimoji="0" lang="en-US" sz="1800" b="0" i="0" u="none" strike="noStrike" kern="0" cap="none" spc="0" normalizeH="0" baseline="0" noProof="0" dirty="0">
              <a:ln>
                <a:noFill/>
              </a:ln>
              <a:solidFill>
                <a:srgbClr val="D6ECFF"/>
              </a:solidFill>
              <a:effectLst/>
              <a:uLnTx/>
              <a:uFillTx/>
            </a:endParaRPr>
          </a:p>
        </p:txBody>
      </p:sp>
      <p:sp>
        <p:nvSpPr>
          <p:cNvPr id="87" name="Text Box 4"/>
          <p:cNvSpPr txBox="1">
            <a:spLocks noChangeArrowheads="1"/>
          </p:cNvSpPr>
          <p:nvPr/>
        </p:nvSpPr>
        <p:spPr bwMode="auto">
          <a:xfrm>
            <a:off x="2422012" y="2438600"/>
            <a:ext cx="3850941" cy="615553"/>
          </a:xfrm>
          <a:prstGeom prst="rect">
            <a:avLst/>
          </a:prstGeom>
          <a:noFill/>
          <a:ln w="38100">
            <a:solidFill>
              <a:schemeClr val="accent3"/>
            </a:solidFill>
            <a:miter lim="800000"/>
            <a:headEnd/>
            <a:tailEnd/>
          </a:ln>
          <a:effectLst/>
        </p:spPr>
        <p:txBody>
          <a:bodyPr wrap="square" lIns="0" tIns="0" rIns="0" bIns="0">
            <a:spAutoFit/>
          </a:bodyPr>
          <a:lstStyle/>
          <a:p>
            <a:pPr marL="0" marR="0" lvl="0" indent="0" algn="ctr" defTabSz="914400" eaLnBrk="1" fontAlgn="auto" latinLnBrk="0" hangingPunct="1">
              <a:lnSpc>
                <a:spcPct val="100000"/>
              </a:lnSpc>
              <a:spcBef>
                <a:spcPct val="50000"/>
              </a:spcBef>
              <a:spcAft>
                <a:spcPts val="0"/>
              </a:spcAft>
              <a:buClrTx/>
              <a:buSzTx/>
              <a:buFont typeface="Monotype Sorts" pitchFamily="2" charset="2"/>
              <a:buNone/>
              <a:tabLst/>
              <a:defRPr/>
            </a:pPr>
            <a:r>
              <a:rPr kumimoji="0" lang="en-US" sz="2400" b="0" i="0" u="none" strike="noStrike" kern="0" cap="none" spc="0" normalizeH="0" baseline="0" noProof="0" dirty="0">
                <a:ln>
                  <a:noFill/>
                </a:ln>
                <a:solidFill>
                  <a:srgbClr val="D6ECFF"/>
                </a:solidFill>
                <a:effectLst/>
                <a:uLnTx/>
                <a:uFillTx/>
              </a:rPr>
              <a:t>WORKING  MEMORY                       </a:t>
            </a:r>
            <a:r>
              <a:rPr kumimoji="0" lang="en-US" sz="1600" b="0" i="0" u="none" strike="noStrike" kern="0" cap="none" spc="0" normalizeH="0" baseline="0" noProof="0" dirty="0">
                <a:ln>
                  <a:noFill/>
                </a:ln>
                <a:solidFill>
                  <a:srgbClr val="D6ECFF"/>
                </a:solidFill>
                <a:effectLst/>
                <a:uLnTx/>
                <a:uFillTx/>
              </a:rPr>
              <a:t>(HOLD / MANIPULATE)</a:t>
            </a:r>
          </a:p>
        </p:txBody>
      </p:sp>
      <p:sp>
        <p:nvSpPr>
          <p:cNvPr id="89" name="Oval 72"/>
          <p:cNvSpPr>
            <a:spLocks noChangeArrowheads="1"/>
          </p:cNvSpPr>
          <p:nvPr/>
        </p:nvSpPr>
        <p:spPr bwMode="auto">
          <a:xfrm rot="16143226">
            <a:off x="768240" y="1901880"/>
            <a:ext cx="381000" cy="381000"/>
          </a:xfrm>
          <a:prstGeom prst="ellipse">
            <a:avLst/>
          </a:prstGeom>
          <a:solidFill>
            <a:srgbClr val="FFFFFF"/>
          </a:solidFill>
          <a:ln w="28575">
            <a:solidFill>
              <a:srgbClr val="0000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90" name="Oval 72"/>
          <p:cNvSpPr>
            <a:spLocks noChangeArrowheads="1"/>
          </p:cNvSpPr>
          <p:nvPr/>
        </p:nvSpPr>
        <p:spPr bwMode="auto">
          <a:xfrm rot="16143226">
            <a:off x="1146069" y="1892365"/>
            <a:ext cx="381000" cy="381000"/>
          </a:xfrm>
          <a:prstGeom prst="ellipse">
            <a:avLst/>
          </a:prstGeom>
          <a:solidFill>
            <a:srgbClr val="FFFFFF"/>
          </a:solidFill>
          <a:ln w="28575">
            <a:solidFill>
              <a:srgbClr val="0000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nvGrpSpPr>
          <p:cNvPr id="10" name="Group 124"/>
          <p:cNvGrpSpPr/>
          <p:nvPr/>
        </p:nvGrpSpPr>
        <p:grpSpPr>
          <a:xfrm>
            <a:off x="7571512" y="2526268"/>
            <a:ext cx="1149240" cy="387292"/>
            <a:chOff x="7543800" y="2520950"/>
            <a:chExt cx="1149240" cy="387292"/>
          </a:xfrm>
        </p:grpSpPr>
        <p:sp>
          <p:nvSpPr>
            <p:cNvPr id="74" name="Rectangle 74"/>
            <p:cNvSpPr>
              <a:spLocks noChangeArrowheads="1"/>
            </p:cNvSpPr>
            <p:nvPr/>
          </p:nvSpPr>
          <p:spPr bwMode="auto">
            <a:xfrm rot="16143226">
              <a:off x="7924800" y="2139950"/>
              <a:ext cx="381000" cy="1143000"/>
            </a:xfrm>
            <a:prstGeom prst="rect">
              <a:avLst/>
            </a:prstGeom>
            <a:solidFill>
              <a:srgbClr val="FFFFFF"/>
            </a:solidFill>
            <a:ln w="28575">
              <a:solidFill>
                <a:schemeClr val="tx1"/>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77" name="Oval 77"/>
            <p:cNvSpPr>
              <a:spLocks noChangeArrowheads="1"/>
            </p:cNvSpPr>
            <p:nvPr/>
          </p:nvSpPr>
          <p:spPr bwMode="auto">
            <a:xfrm rot="16143226">
              <a:off x="7924800" y="2520950"/>
              <a:ext cx="381000" cy="381000"/>
            </a:xfrm>
            <a:prstGeom prst="ellipse">
              <a:avLst/>
            </a:prstGeom>
            <a:solidFill>
              <a:srgbClr val="EABF20"/>
            </a:solidFill>
            <a:ln w="28575">
              <a:solidFill>
                <a:schemeClr val="tx1"/>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91" name="Oval 72"/>
            <p:cNvSpPr>
              <a:spLocks noChangeArrowheads="1"/>
            </p:cNvSpPr>
            <p:nvPr/>
          </p:nvSpPr>
          <p:spPr bwMode="auto">
            <a:xfrm rot="16143226">
              <a:off x="7543851" y="2527242"/>
              <a:ext cx="381000" cy="381000"/>
            </a:xfrm>
            <a:prstGeom prst="ellipse">
              <a:avLst/>
            </a:prstGeom>
            <a:solidFill>
              <a:srgbClr val="FFFFFF"/>
            </a:solidFill>
            <a:ln w="28575">
              <a:solidFill>
                <a:srgbClr val="0000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92" name="Oval 72"/>
            <p:cNvSpPr>
              <a:spLocks noChangeArrowheads="1"/>
            </p:cNvSpPr>
            <p:nvPr/>
          </p:nvSpPr>
          <p:spPr bwMode="auto">
            <a:xfrm rot="16143226">
              <a:off x="8312040" y="2522703"/>
              <a:ext cx="381000" cy="381000"/>
            </a:xfrm>
            <a:prstGeom prst="ellipse">
              <a:avLst/>
            </a:prstGeom>
            <a:solidFill>
              <a:srgbClr val="FFFFFF"/>
            </a:solidFill>
            <a:ln w="28575">
              <a:solidFill>
                <a:srgbClr val="0000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93" name="Rectangle 36"/>
          <p:cNvSpPr>
            <a:spLocks noChangeArrowheads="1"/>
          </p:cNvSpPr>
          <p:nvPr/>
        </p:nvSpPr>
        <p:spPr bwMode="auto">
          <a:xfrm>
            <a:off x="4452" y="5407423"/>
            <a:ext cx="2089537" cy="307777"/>
          </a:xfrm>
          <a:prstGeom prst="rect">
            <a:avLst/>
          </a:prstGeom>
          <a:noFill/>
          <a:ln w="25400">
            <a:solidFill>
              <a:schemeClr val="accent3"/>
            </a:solidFill>
            <a:miter lim="800000"/>
            <a:headEnd/>
            <a:tailEnd/>
          </a:ln>
          <a:effectLst/>
        </p:spPr>
        <p:txBody>
          <a:bodyPr wrap="square" lIns="0" tIns="0" rIns="0" bIns="0">
            <a:spAutoFit/>
          </a:bodyPr>
          <a:lstStyle/>
          <a:p>
            <a:pPr marL="0" marR="0" lvl="0" indent="0" algn="ctr" defTabSz="914400" eaLnBrk="1" fontAlgn="auto" latinLnBrk="0" hangingPunct="1">
              <a:lnSpc>
                <a:spcPct val="100000"/>
              </a:lnSpc>
              <a:spcBef>
                <a:spcPct val="50000"/>
              </a:spcBef>
              <a:spcAft>
                <a:spcPts val="0"/>
              </a:spcAft>
              <a:buClrTx/>
              <a:buSzTx/>
              <a:buFont typeface="Monotype Sorts" pitchFamily="2" charset="2"/>
              <a:buNone/>
              <a:tabLst/>
              <a:defRPr/>
            </a:pPr>
            <a:r>
              <a:rPr kumimoji="0" lang="en-US" sz="2000" b="0" i="0" u="none" strike="noStrike" kern="0" cap="none" spc="0" normalizeH="0" baseline="0" noProof="0" dirty="0">
                <a:ln>
                  <a:noFill/>
                </a:ln>
                <a:solidFill>
                  <a:srgbClr val="D6ECFF"/>
                </a:solidFill>
                <a:effectLst/>
                <a:uLnTx/>
                <a:uFillTx/>
              </a:rPr>
              <a:t>ORTHOGRAPHIC</a:t>
            </a:r>
          </a:p>
        </p:txBody>
      </p:sp>
      <p:sp>
        <p:nvSpPr>
          <p:cNvPr id="94" name="Rectangle 36"/>
          <p:cNvSpPr>
            <a:spLocks noChangeArrowheads="1"/>
          </p:cNvSpPr>
          <p:nvPr/>
        </p:nvSpPr>
        <p:spPr bwMode="auto">
          <a:xfrm>
            <a:off x="2244312" y="5407423"/>
            <a:ext cx="2022888" cy="307777"/>
          </a:xfrm>
          <a:prstGeom prst="rect">
            <a:avLst/>
          </a:prstGeom>
          <a:noFill/>
          <a:ln w="25400">
            <a:solidFill>
              <a:schemeClr val="accent3"/>
            </a:solidFill>
            <a:miter lim="800000"/>
            <a:headEnd/>
            <a:tailEnd/>
          </a:ln>
          <a:effectLst/>
        </p:spPr>
        <p:txBody>
          <a:bodyPr wrap="square" lIns="0" tIns="0" rIns="0" bIns="0">
            <a:spAutoFit/>
          </a:bodyPr>
          <a:lstStyle/>
          <a:p>
            <a:pPr marL="0" marR="0" lvl="0" indent="0" algn="ctr" defTabSz="914400" eaLnBrk="1" fontAlgn="auto" latinLnBrk="0" hangingPunct="1">
              <a:lnSpc>
                <a:spcPct val="100000"/>
              </a:lnSpc>
              <a:spcBef>
                <a:spcPct val="50000"/>
              </a:spcBef>
              <a:spcAft>
                <a:spcPts val="0"/>
              </a:spcAft>
              <a:buClrTx/>
              <a:buSzTx/>
              <a:buFont typeface="Monotype Sorts" pitchFamily="2" charset="2"/>
              <a:buNone/>
              <a:tabLst/>
              <a:defRPr/>
            </a:pPr>
            <a:r>
              <a:rPr kumimoji="0" lang="en-US" sz="2000" b="0" i="0" u="none" strike="noStrike" kern="0" cap="none" spc="0" normalizeH="0" baseline="0" noProof="0" dirty="0">
                <a:ln>
                  <a:noFill/>
                </a:ln>
                <a:solidFill>
                  <a:srgbClr val="D6ECFF"/>
                </a:solidFill>
                <a:effectLst/>
                <a:uLnTx/>
                <a:uFillTx/>
              </a:rPr>
              <a:t>ARTICULATORY</a:t>
            </a:r>
          </a:p>
        </p:txBody>
      </p:sp>
      <p:sp>
        <p:nvSpPr>
          <p:cNvPr id="95" name="Rectangle 36"/>
          <p:cNvSpPr>
            <a:spLocks noChangeArrowheads="1"/>
          </p:cNvSpPr>
          <p:nvPr/>
        </p:nvSpPr>
        <p:spPr bwMode="auto">
          <a:xfrm>
            <a:off x="4504696" y="5407423"/>
            <a:ext cx="1743704" cy="307777"/>
          </a:xfrm>
          <a:prstGeom prst="rect">
            <a:avLst/>
          </a:prstGeom>
          <a:noFill/>
          <a:ln w="25400">
            <a:solidFill>
              <a:schemeClr val="accent3"/>
            </a:solidFill>
            <a:miter lim="800000"/>
            <a:headEnd/>
            <a:tailEnd/>
          </a:ln>
          <a:effectLst/>
        </p:spPr>
        <p:txBody>
          <a:bodyPr wrap="square" lIns="0" tIns="0" rIns="0" bIns="0">
            <a:spAutoFit/>
          </a:bodyPr>
          <a:lstStyle/>
          <a:p>
            <a:pPr marL="0" marR="0" lvl="0" indent="0" algn="ctr" defTabSz="914400" eaLnBrk="1" fontAlgn="auto" latinLnBrk="0" hangingPunct="1">
              <a:lnSpc>
                <a:spcPct val="100000"/>
              </a:lnSpc>
              <a:spcBef>
                <a:spcPct val="50000"/>
              </a:spcBef>
              <a:spcAft>
                <a:spcPts val="0"/>
              </a:spcAft>
              <a:buClrTx/>
              <a:buSzTx/>
              <a:buFont typeface="Monotype Sorts" pitchFamily="2" charset="2"/>
              <a:buNone/>
              <a:tabLst/>
              <a:defRPr/>
            </a:pPr>
            <a:r>
              <a:rPr kumimoji="0" lang="en-US" sz="2000" b="0" i="0" u="none" strike="noStrike" kern="0" cap="none" spc="0" normalizeH="0" baseline="0" noProof="0" dirty="0">
                <a:ln>
                  <a:noFill/>
                </a:ln>
                <a:solidFill>
                  <a:srgbClr val="D6ECFF"/>
                </a:solidFill>
                <a:effectLst/>
                <a:uLnTx/>
                <a:uFillTx/>
              </a:rPr>
              <a:t>PHONOLOGIC</a:t>
            </a:r>
          </a:p>
        </p:txBody>
      </p:sp>
      <p:sp>
        <p:nvSpPr>
          <p:cNvPr id="96" name="Rectangle 36"/>
          <p:cNvSpPr>
            <a:spLocks noChangeArrowheads="1"/>
          </p:cNvSpPr>
          <p:nvPr/>
        </p:nvSpPr>
        <p:spPr bwMode="auto">
          <a:xfrm>
            <a:off x="6440736" y="5407423"/>
            <a:ext cx="1331664" cy="307777"/>
          </a:xfrm>
          <a:prstGeom prst="rect">
            <a:avLst/>
          </a:prstGeom>
          <a:noFill/>
          <a:ln w="25400">
            <a:solidFill>
              <a:schemeClr val="accent3"/>
            </a:solidFill>
            <a:miter lim="800000"/>
            <a:headEnd/>
            <a:tailEnd/>
          </a:ln>
          <a:effectLst/>
        </p:spPr>
        <p:txBody>
          <a:bodyPr wrap="square" lIns="0" tIns="0" rIns="0" bIns="0">
            <a:spAutoFit/>
          </a:bodyPr>
          <a:lstStyle/>
          <a:p>
            <a:pPr marL="0" marR="0" lvl="0" indent="0" algn="ctr" defTabSz="914400" eaLnBrk="1" fontAlgn="auto" latinLnBrk="0" hangingPunct="1">
              <a:lnSpc>
                <a:spcPct val="100000"/>
              </a:lnSpc>
              <a:spcBef>
                <a:spcPct val="50000"/>
              </a:spcBef>
              <a:spcAft>
                <a:spcPts val="0"/>
              </a:spcAft>
              <a:buClrTx/>
              <a:buSzTx/>
              <a:buFont typeface="Monotype Sorts" pitchFamily="2" charset="2"/>
              <a:buNone/>
              <a:tabLst/>
              <a:defRPr/>
            </a:pPr>
            <a:r>
              <a:rPr kumimoji="0" lang="en-US" sz="2000" b="0" i="0" u="none" strike="noStrike" kern="0" cap="none" spc="0" normalizeH="0" baseline="0" noProof="0" dirty="0">
                <a:ln>
                  <a:noFill/>
                </a:ln>
                <a:solidFill>
                  <a:srgbClr val="D6ECFF"/>
                </a:solidFill>
                <a:effectLst/>
                <a:uLnTx/>
                <a:uFillTx/>
              </a:rPr>
              <a:t>PROSODIC</a:t>
            </a:r>
          </a:p>
        </p:txBody>
      </p:sp>
      <p:sp>
        <p:nvSpPr>
          <p:cNvPr id="98" name="Text Box 7"/>
          <p:cNvSpPr txBox="1">
            <a:spLocks noChangeArrowheads="1"/>
          </p:cNvSpPr>
          <p:nvPr/>
        </p:nvSpPr>
        <p:spPr bwMode="auto">
          <a:xfrm>
            <a:off x="2466354" y="6265206"/>
            <a:ext cx="4727574" cy="523220"/>
          </a:xfrm>
          <a:prstGeom prst="rect">
            <a:avLst/>
          </a:prstGeom>
          <a:noFill/>
          <a:ln w="57150">
            <a:solidFill>
              <a:schemeClr val="accent3"/>
            </a:solidFill>
            <a:miter lim="800000"/>
            <a:headEnd/>
            <a:tailEnd/>
          </a:ln>
          <a:effectLst/>
        </p:spPr>
        <p:txBody>
          <a:bodyPr>
            <a:spAutoFit/>
          </a:bodyPr>
          <a:lstStyle/>
          <a:p>
            <a:pPr marL="0" marR="0" lvl="0" indent="0" algn="ctr" defTabSz="914400" eaLnBrk="1" fontAlgn="auto" latinLnBrk="0" hangingPunct="1">
              <a:lnSpc>
                <a:spcPct val="100000"/>
              </a:lnSpc>
              <a:spcBef>
                <a:spcPct val="50000"/>
              </a:spcBef>
              <a:spcAft>
                <a:spcPts val="0"/>
              </a:spcAft>
              <a:buClrTx/>
              <a:buSzTx/>
              <a:buFont typeface="Monotype Sorts" pitchFamily="2" charset="2"/>
              <a:buNone/>
              <a:tabLst/>
              <a:defRPr/>
            </a:pPr>
            <a:r>
              <a:rPr kumimoji="0" lang="en-US" sz="2800" b="1" i="0" u="none" strike="noStrike" kern="0" cap="none" spc="0" normalizeH="0" baseline="0" noProof="0" dirty="0">
                <a:ln>
                  <a:noFill/>
                </a:ln>
                <a:solidFill>
                  <a:srgbClr val="D6ECFF"/>
                </a:solidFill>
                <a:effectLst/>
                <a:uLnTx/>
                <a:uFillTx/>
              </a:rPr>
              <a:t>ATTENTION  /  AROUSAL</a:t>
            </a:r>
            <a:endParaRPr kumimoji="0" lang="en-US" sz="1050" b="1" i="0" u="none" strike="noStrike" kern="0" cap="none" spc="0" normalizeH="0" baseline="0" noProof="0" dirty="0">
              <a:ln>
                <a:noFill/>
              </a:ln>
              <a:solidFill>
                <a:srgbClr val="D6ECFF"/>
              </a:solidFill>
              <a:effectLst/>
              <a:uLnTx/>
              <a:uFillTx/>
            </a:endParaRPr>
          </a:p>
        </p:txBody>
      </p:sp>
      <p:sp>
        <p:nvSpPr>
          <p:cNvPr id="111" name="Line 34"/>
          <p:cNvSpPr>
            <a:spLocks noChangeShapeType="1"/>
          </p:cNvSpPr>
          <p:nvPr/>
        </p:nvSpPr>
        <p:spPr bwMode="auto">
          <a:xfrm flipV="1">
            <a:off x="4419600" y="838200"/>
            <a:ext cx="0" cy="457200"/>
          </a:xfrm>
          <a:prstGeom prst="line">
            <a:avLst/>
          </a:prstGeom>
          <a:noFill/>
          <a:ln w="76200">
            <a:solidFill>
              <a:schemeClr val="bg2"/>
            </a:solidFill>
            <a:round/>
            <a:headEnd type="triangle" w="lg" len="sm"/>
            <a:tailEnd type="triangle" w="lg" len="sm"/>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12" name="Line 34"/>
          <p:cNvSpPr>
            <a:spLocks noChangeShapeType="1"/>
          </p:cNvSpPr>
          <p:nvPr/>
        </p:nvSpPr>
        <p:spPr bwMode="auto">
          <a:xfrm flipV="1">
            <a:off x="4419600" y="1752599"/>
            <a:ext cx="0" cy="595234"/>
          </a:xfrm>
          <a:prstGeom prst="line">
            <a:avLst/>
          </a:prstGeom>
          <a:noFill/>
          <a:ln w="76200">
            <a:solidFill>
              <a:schemeClr val="bg2"/>
            </a:solidFill>
            <a:round/>
            <a:headEnd type="triangle" w="lg" len="sm"/>
            <a:tailEnd type="triangle" w="lg" len="sm"/>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14" name="Line 34"/>
          <p:cNvSpPr>
            <a:spLocks noChangeShapeType="1"/>
          </p:cNvSpPr>
          <p:nvPr/>
        </p:nvSpPr>
        <p:spPr bwMode="auto">
          <a:xfrm flipV="1">
            <a:off x="1524000" y="1676400"/>
            <a:ext cx="762000" cy="304800"/>
          </a:xfrm>
          <a:prstGeom prst="line">
            <a:avLst/>
          </a:prstGeom>
          <a:noFill/>
          <a:ln w="76200">
            <a:solidFill>
              <a:schemeClr val="bg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15" name="Line 34"/>
          <p:cNvSpPr>
            <a:spLocks noChangeShapeType="1"/>
          </p:cNvSpPr>
          <p:nvPr/>
        </p:nvSpPr>
        <p:spPr bwMode="auto">
          <a:xfrm flipH="1" flipV="1">
            <a:off x="1532452" y="2142212"/>
            <a:ext cx="1046913" cy="154847"/>
          </a:xfrm>
          <a:prstGeom prst="line">
            <a:avLst/>
          </a:prstGeom>
          <a:noFill/>
          <a:ln w="76200">
            <a:solidFill>
              <a:schemeClr val="bg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16" name="Line 34"/>
          <p:cNvSpPr>
            <a:spLocks noChangeShapeType="1"/>
          </p:cNvSpPr>
          <p:nvPr/>
        </p:nvSpPr>
        <p:spPr bwMode="auto">
          <a:xfrm flipH="1" flipV="1">
            <a:off x="6553200" y="1752600"/>
            <a:ext cx="914400" cy="146160"/>
          </a:xfrm>
          <a:prstGeom prst="line">
            <a:avLst/>
          </a:prstGeom>
          <a:noFill/>
          <a:ln w="76200">
            <a:solidFill>
              <a:schemeClr val="bg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17" name="Line 34"/>
          <p:cNvSpPr>
            <a:spLocks noChangeShapeType="1"/>
          </p:cNvSpPr>
          <p:nvPr/>
        </p:nvSpPr>
        <p:spPr bwMode="auto">
          <a:xfrm flipH="1">
            <a:off x="6248400" y="2037265"/>
            <a:ext cx="1198562" cy="401136"/>
          </a:xfrm>
          <a:prstGeom prst="line">
            <a:avLst/>
          </a:prstGeom>
          <a:noFill/>
          <a:ln w="73025">
            <a:solidFill>
              <a:schemeClr val="bg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18" name="Line 34"/>
          <p:cNvSpPr>
            <a:spLocks noChangeShapeType="1"/>
          </p:cNvSpPr>
          <p:nvPr/>
        </p:nvSpPr>
        <p:spPr bwMode="auto">
          <a:xfrm flipH="1">
            <a:off x="914399" y="3048000"/>
            <a:ext cx="1447799" cy="685800"/>
          </a:xfrm>
          <a:prstGeom prst="line">
            <a:avLst/>
          </a:prstGeom>
          <a:noFill/>
          <a:ln w="76200">
            <a:solidFill>
              <a:schemeClr val="bg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19" name="Line 34"/>
          <p:cNvSpPr>
            <a:spLocks noChangeShapeType="1"/>
          </p:cNvSpPr>
          <p:nvPr/>
        </p:nvSpPr>
        <p:spPr bwMode="auto">
          <a:xfrm flipH="1">
            <a:off x="3124256" y="3048000"/>
            <a:ext cx="304799" cy="685800"/>
          </a:xfrm>
          <a:prstGeom prst="line">
            <a:avLst/>
          </a:prstGeom>
          <a:noFill/>
          <a:ln w="76200">
            <a:solidFill>
              <a:schemeClr val="bg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20" name="Line 34"/>
          <p:cNvSpPr>
            <a:spLocks noChangeShapeType="1"/>
          </p:cNvSpPr>
          <p:nvPr/>
        </p:nvSpPr>
        <p:spPr bwMode="auto">
          <a:xfrm flipH="1" flipV="1">
            <a:off x="5345190" y="3053952"/>
            <a:ext cx="0" cy="741122"/>
          </a:xfrm>
          <a:prstGeom prst="line">
            <a:avLst/>
          </a:prstGeom>
          <a:noFill/>
          <a:ln w="76200">
            <a:solidFill>
              <a:schemeClr val="bg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21" name="Line 34"/>
          <p:cNvSpPr>
            <a:spLocks noChangeShapeType="1"/>
          </p:cNvSpPr>
          <p:nvPr/>
        </p:nvSpPr>
        <p:spPr bwMode="auto">
          <a:xfrm flipH="1" flipV="1">
            <a:off x="6099672" y="3048197"/>
            <a:ext cx="853578" cy="747077"/>
          </a:xfrm>
          <a:prstGeom prst="line">
            <a:avLst/>
          </a:prstGeom>
          <a:noFill/>
          <a:ln w="76200">
            <a:solidFill>
              <a:schemeClr val="bg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22" name="Line 34"/>
          <p:cNvSpPr>
            <a:spLocks noChangeShapeType="1"/>
          </p:cNvSpPr>
          <p:nvPr/>
        </p:nvSpPr>
        <p:spPr bwMode="auto">
          <a:xfrm flipH="1" flipV="1">
            <a:off x="6248400" y="2694213"/>
            <a:ext cx="1295400" cy="0"/>
          </a:xfrm>
          <a:prstGeom prst="line">
            <a:avLst/>
          </a:prstGeom>
          <a:noFill/>
          <a:ln w="73025">
            <a:solidFill>
              <a:schemeClr val="bg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23" name="Line 54"/>
          <p:cNvSpPr>
            <a:spLocks noChangeShapeType="1"/>
          </p:cNvSpPr>
          <p:nvPr/>
        </p:nvSpPr>
        <p:spPr bwMode="auto">
          <a:xfrm flipH="1" flipV="1">
            <a:off x="5410200" y="5136860"/>
            <a:ext cx="0" cy="25274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24" name="Line 54"/>
          <p:cNvSpPr>
            <a:spLocks noChangeShapeType="1"/>
          </p:cNvSpPr>
          <p:nvPr/>
        </p:nvSpPr>
        <p:spPr bwMode="auto">
          <a:xfrm flipH="1" flipV="1">
            <a:off x="7086600" y="5169724"/>
            <a:ext cx="0" cy="219878"/>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26" name="Line 34"/>
          <p:cNvSpPr>
            <a:spLocks noChangeShapeType="1"/>
          </p:cNvSpPr>
          <p:nvPr/>
        </p:nvSpPr>
        <p:spPr bwMode="auto">
          <a:xfrm flipH="1">
            <a:off x="7260603" y="3194312"/>
            <a:ext cx="616572" cy="649562"/>
          </a:xfrm>
          <a:prstGeom prst="line">
            <a:avLst/>
          </a:prstGeom>
          <a:noFill/>
          <a:ln w="76200">
            <a:solidFill>
              <a:schemeClr val="bg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27" name="Line 34"/>
          <p:cNvSpPr>
            <a:spLocks noChangeShapeType="1"/>
          </p:cNvSpPr>
          <p:nvPr/>
        </p:nvSpPr>
        <p:spPr bwMode="auto">
          <a:xfrm flipH="1" flipV="1">
            <a:off x="8494717" y="3124200"/>
            <a:ext cx="192087" cy="702186"/>
          </a:xfrm>
          <a:prstGeom prst="line">
            <a:avLst/>
          </a:prstGeom>
          <a:noFill/>
          <a:ln w="76200">
            <a:solidFill>
              <a:schemeClr val="bg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28" name="Line 34"/>
          <p:cNvSpPr>
            <a:spLocks noChangeShapeType="1"/>
          </p:cNvSpPr>
          <p:nvPr/>
        </p:nvSpPr>
        <p:spPr bwMode="auto">
          <a:xfrm flipH="1" flipV="1">
            <a:off x="6248400" y="2895600"/>
            <a:ext cx="2209800" cy="990600"/>
          </a:xfrm>
          <a:prstGeom prst="line">
            <a:avLst/>
          </a:prstGeom>
          <a:noFill/>
          <a:ln w="73025">
            <a:solidFill>
              <a:schemeClr val="bg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29" name="Line 34"/>
          <p:cNvSpPr>
            <a:spLocks noChangeShapeType="1"/>
          </p:cNvSpPr>
          <p:nvPr/>
        </p:nvSpPr>
        <p:spPr bwMode="auto">
          <a:xfrm flipH="1" flipV="1">
            <a:off x="1336572" y="5867400"/>
            <a:ext cx="1129785" cy="659416"/>
          </a:xfrm>
          <a:prstGeom prst="line">
            <a:avLst/>
          </a:prstGeom>
          <a:noFill/>
          <a:ln w="76200">
            <a:solidFill>
              <a:schemeClr val="bg2"/>
            </a:solidFill>
            <a:round/>
            <a:headEnd type="none" w="lg" len="sm"/>
            <a:tailEnd type="triangle" w="lg" len="sm"/>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31" name="Line 34"/>
          <p:cNvSpPr>
            <a:spLocks noChangeShapeType="1"/>
          </p:cNvSpPr>
          <p:nvPr/>
        </p:nvSpPr>
        <p:spPr bwMode="auto">
          <a:xfrm flipV="1">
            <a:off x="5410200" y="5715200"/>
            <a:ext cx="0" cy="522527"/>
          </a:xfrm>
          <a:prstGeom prst="line">
            <a:avLst/>
          </a:prstGeom>
          <a:noFill/>
          <a:ln w="76200">
            <a:solidFill>
              <a:schemeClr val="bg2"/>
            </a:solidFill>
            <a:round/>
            <a:headEnd type="none" w="lg" len="sm"/>
            <a:tailEnd type="triangle" w="lg" len="sm"/>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32" name="Line 34"/>
          <p:cNvSpPr>
            <a:spLocks noChangeShapeType="1"/>
          </p:cNvSpPr>
          <p:nvPr/>
        </p:nvSpPr>
        <p:spPr bwMode="auto">
          <a:xfrm flipV="1">
            <a:off x="6781802" y="5718554"/>
            <a:ext cx="342900" cy="546652"/>
          </a:xfrm>
          <a:prstGeom prst="line">
            <a:avLst/>
          </a:prstGeom>
          <a:noFill/>
          <a:ln w="76200">
            <a:solidFill>
              <a:schemeClr val="bg2"/>
            </a:solidFill>
            <a:round/>
            <a:headEnd type="none" w="lg" len="sm"/>
            <a:tailEnd type="triangle" w="lg" len="sm"/>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33" name="Line 34"/>
          <p:cNvSpPr>
            <a:spLocks noChangeShapeType="1"/>
          </p:cNvSpPr>
          <p:nvPr/>
        </p:nvSpPr>
        <p:spPr bwMode="auto">
          <a:xfrm flipV="1">
            <a:off x="7194028" y="6114042"/>
            <a:ext cx="1091679" cy="412973"/>
          </a:xfrm>
          <a:prstGeom prst="line">
            <a:avLst/>
          </a:prstGeom>
          <a:noFill/>
          <a:ln w="76200">
            <a:solidFill>
              <a:schemeClr val="bg2"/>
            </a:solidFill>
            <a:round/>
            <a:headEnd type="none" w="lg" len="sm"/>
            <a:tailEnd type="triangle" w="lg" len="sm"/>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30" name="Line 34"/>
          <p:cNvSpPr>
            <a:spLocks noChangeShapeType="1"/>
          </p:cNvSpPr>
          <p:nvPr/>
        </p:nvSpPr>
        <p:spPr bwMode="auto">
          <a:xfrm flipH="1" flipV="1">
            <a:off x="3352800" y="5715000"/>
            <a:ext cx="0" cy="552166"/>
          </a:xfrm>
          <a:prstGeom prst="line">
            <a:avLst/>
          </a:prstGeom>
          <a:noFill/>
          <a:ln w="76200">
            <a:solidFill>
              <a:schemeClr val="bg2"/>
            </a:solidFill>
            <a:round/>
            <a:headEnd type="none" w="lg" len="sm"/>
            <a:tailEnd type="triangle" w="lg" len="sm"/>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00" name="Line 54"/>
          <p:cNvSpPr>
            <a:spLocks noChangeShapeType="1"/>
          </p:cNvSpPr>
          <p:nvPr/>
        </p:nvSpPr>
        <p:spPr bwMode="auto">
          <a:xfrm flipH="1" flipV="1">
            <a:off x="3086100" y="5136860"/>
            <a:ext cx="0" cy="25274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01" name="Line 54"/>
          <p:cNvSpPr>
            <a:spLocks noChangeShapeType="1"/>
          </p:cNvSpPr>
          <p:nvPr/>
        </p:nvSpPr>
        <p:spPr bwMode="auto">
          <a:xfrm flipH="1" flipV="1">
            <a:off x="800100" y="5133975"/>
            <a:ext cx="0" cy="273248"/>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04" name="Rounded Rectangle 103"/>
          <p:cNvSpPr/>
          <p:nvPr/>
        </p:nvSpPr>
        <p:spPr>
          <a:xfrm>
            <a:off x="4419600" y="3611471"/>
            <a:ext cx="1896533" cy="2637093"/>
          </a:xfrm>
          <a:prstGeom prst="roundRect">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99534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025" y="604838"/>
            <a:ext cx="7826375" cy="1376362"/>
          </a:xfrm>
        </p:spPr>
        <p:txBody>
          <a:bodyPr/>
          <a:lstStyle/>
          <a:p>
            <a:r>
              <a:rPr lang="en-US" dirty="0"/>
              <a:t>How Does the Brain Typically Develop these Language, Phonological &amp; Reading Skills? </a:t>
            </a:r>
          </a:p>
        </p:txBody>
      </p:sp>
      <p:sp>
        <p:nvSpPr>
          <p:cNvPr id="3" name="Content Placeholder 2"/>
          <p:cNvSpPr>
            <a:spLocks noGrp="1"/>
          </p:cNvSpPr>
          <p:nvPr>
            <p:ph idx="1"/>
          </p:nvPr>
        </p:nvSpPr>
        <p:spPr>
          <a:xfrm>
            <a:off x="1235075" y="2435225"/>
            <a:ext cx="7551738" cy="2289175"/>
          </a:xfrm>
        </p:spPr>
        <p:txBody>
          <a:bodyPr/>
          <a:lstStyle/>
          <a:p>
            <a:r>
              <a:rPr lang="en-US" dirty="0"/>
              <a:t>Is the brain “hard-wired” for Language and Speech development?</a:t>
            </a:r>
          </a:p>
          <a:p>
            <a:r>
              <a:rPr lang="en-US" dirty="0"/>
              <a:t>Is the brain “hard-wired” for Reading? </a:t>
            </a:r>
          </a:p>
          <a:p>
            <a:r>
              <a:rPr lang="en-US" dirty="0"/>
              <a:t>No, the brain is developed through </a:t>
            </a:r>
          </a:p>
          <a:p>
            <a:r>
              <a:rPr lang="en-US" sz="4000" dirty="0"/>
              <a:t>“experience-based plasticity”</a:t>
            </a:r>
          </a:p>
        </p:txBody>
      </p:sp>
    </p:spTree>
    <p:extLst>
      <p:ext uri="{BB962C8B-B14F-4D97-AF65-F5344CB8AC3E}">
        <p14:creationId xmlns:p14="http://schemas.microsoft.com/office/powerpoint/2010/main" val="571100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Sensory Inputs Foster Development</a:t>
            </a:r>
          </a:p>
        </p:txBody>
      </p:sp>
      <p:sp>
        <p:nvSpPr>
          <p:cNvPr id="3" name="Content Placeholder 2"/>
          <p:cNvSpPr>
            <a:spLocks noGrp="1"/>
          </p:cNvSpPr>
          <p:nvPr>
            <p:ph idx="1"/>
          </p:nvPr>
        </p:nvSpPr>
        <p:spPr/>
        <p:txBody>
          <a:bodyPr/>
          <a:lstStyle/>
          <a:p>
            <a:r>
              <a:rPr lang="en-US" dirty="0"/>
              <a:t>Thalamus </a:t>
            </a:r>
          </a:p>
          <a:p>
            <a:pPr lvl="1"/>
            <a:r>
              <a:rPr lang="en-US" dirty="0"/>
              <a:t>Deep middle part of the brain</a:t>
            </a:r>
          </a:p>
          <a:p>
            <a:pPr lvl="1"/>
            <a:r>
              <a:rPr lang="en-US" dirty="0"/>
              <a:t>Way-station of inputs and outputs of sensory information from all 8 sensory systems. </a:t>
            </a:r>
          </a:p>
          <a:p>
            <a:pPr lvl="1"/>
            <a:endParaRPr lang="en-US" dirty="0"/>
          </a:p>
        </p:txBody>
      </p:sp>
    </p:spTree>
    <p:extLst>
      <p:ext uri="{BB962C8B-B14F-4D97-AF65-F5344CB8AC3E}">
        <p14:creationId xmlns:p14="http://schemas.microsoft.com/office/powerpoint/2010/main" val="4078015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533400"/>
            <a:ext cx="8153400" cy="1143000"/>
          </a:xfrm>
        </p:spPr>
        <p:txBody>
          <a:bodyPr/>
          <a:lstStyle/>
          <a:p>
            <a:r>
              <a:rPr lang="en-US" dirty="0"/>
              <a:t>Sensory Inputs that Support the Development of Speech, Language, Literacy and Auditory Working Memory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438" y="762000"/>
            <a:ext cx="7002162" cy="838200"/>
          </a:xfrm>
        </p:spPr>
        <p:txBody>
          <a:bodyPr/>
          <a:lstStyle/>
          <a:p>
            <a:pPr algn="ctr"/>
            <a:r>
              <a:rPr lang="en-US" dirty="0"/>
              <a:t>What Do Children Learn First….?</a:t>
            </a:r>
          </a:p>
        </p:txBody>
      </p:sp>
      <p:sp>
        <p:nvSpPr>
          <p:cNvPr id="3" name="Rectangle 2"/>
          <p:cNvSpPr/>
          <p:nvPr/>
        </p:nvSpPr>
        <p:spPr>
          <a:xfrm>
            <a:off x="1219200" y="2028617"/>
            <a:ext cx="7619999" cy="3046988"/>
          </a:xfrm>
          <a:prstGeom prst="rect">
            <a:avLst/>
          </a:prstGeom>
        </p:spPr>
        <p:txBody>
          <a:bodyPr wrap="square">
            <a:spAutoFit/>
          </a:bodyPr>
          <a:lstStyle/>
          <a:p>
            <a:r>
              <a:rPr lang="en-US" sz="3200" dirty="0">
                <a:solidFill>
                  <a:srgbClr val="FFFFFF"/>
                </a:solidFill>
              </a:rPr>
              <a:t>Spoken Language Skills </a:t>
            </a:r>
          </a:p>
          <a:p>
            <a:endParaRPr lang="en-US" sz="3200" dirty="0">
              <a:solidFill>
                <a:srgbClr val="FFFFFF"/>
              </a:solidFill>
            </a:endParaRPr>
          </a:p>
          <a:p>
            <a:r>
              <a:rPr lang="en-US" sz="3200" dirty="0">
                <a:solidFill>
                  <a:srgbClr val="FFFFFF"/>
                </a:solidFill>
              </a:rPr>
              <a:t> or</a:t>
            </a:r>
          </a:p>
          <a:p>
            <a:endParaRPr lang="en-US" sz="3200" dirty="0">
              <a:solidFill>
                <a:srgbClr val="FFFFFF"/>
              </a:solidFill>
            </a:endParaRPr>
          </a:p>
          <a:p>
            <a:r>
              <a:rPr lang="en-US" sz="3200" dirty="0">
                <a:solidFill>
                  <a:srgbClr val="FFFFFF"/>
                </a:solidFill>
              </a:rPr>
              <a:t>Written Language Skills </a:t>
            </a:r>
          </a:p>
          <a:p>
            <a:r>
              <a:rPr lang="en-US" sz="3200" dirty="0">
                <a:solidFill>
                  <a:srgbClr val="FFFFFF"/>
                </a:solidFill>
              </a:rPr>
              <a:t>	</a:t>
            </a:r>
            <a:r>
              <a:rPr lang="en-US" sz="2400" dirty="0">
                <a:solidFill>
                  <a:srgbClr val="FFFFFF"/>
                </a:solidFill>
              </a:rPr>
              <a:t>(reading and spelling)</a:t>
            </a:r>
            <a:r>
              <a:rPr lang="en-US" sz="3200" dirty="0">
                <a:solidFill>
                  <a:srgbClr val="FFFFFF"/>
                </a:solidFill>
              </a:rPr>
              <a:t>?</a:t>
            </a:r>
          </a:p>
        </p:txBody>
      </p:sp>
    </p:spTree>
    <p:extLst>
      <p:ext uri="{BB962C8B-B14F-4D97-AF65-F5344CB8AC3E}">
        <p14:creationId xmlns:p14="http://schemas.microsoft.com/office/powerpoint/2010/main" val="107079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right)">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down)">
                                      <p:cBhvr>
                                        <p:cTn id="10" dur="500"/>
                                        <p:tgtEl>
                                          <p:spTgt spid="3">
                                            <p:txEl>
                                              <p:pRg st="2" end="2"/>
                                            </p:txEl>
                                          </p:spTgt>
                                        </p:tgtEl>
                                      </p:cBhvr>
                                    </p:animEffect>
                                  </p:childTnLst>
                                </p:cTn>
                              </p:par>
                              <p:par>
                                <p:cTn id="11" presetID="2" presetClass="entr" presetSubtype="2"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ppt_y"/>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740664"/>
            <a:ext cx="7772400" cy="2078736"/>
          </a:xfrm>
        </p:spPr>
        <p:txBody>
          <a:bodyPr/>
          <a:lstStyle/>
          <a:p>
            <a:r>
              <a:rPr lang="en-US" dirty="0"/>
              <a:t>At what age do children begin to learn the speech sounds of their native language?</a:t>
            </a:r>
            <a:br>
              <a:rPr lang="en-US" dirty="0"/>
            </a:br>
            <a:br>
              <a:rPr lang="en-US" dirty="0"/>
            </a:br>
            <a:endParaRPr lang="en-US" dirty="0"/>
          </a:p>
        </p:txBody>
      </p:sp>
      <p:sp>
        <p:nvSpPr>
          <p:cNvPr id="4" name="Rectangle 3"/>
          <p:cNvSpPr/>
          <p:nvPr/>
        </p:nvSpPr>
        <p:spPr>
          <a:xfrm>
            <a:off x="1162878" y="2367172"/>
            <a:ext cx="7239000" cy="1661993"/>
          </a:xfrm>
          <a:prstGeom prst="rect">
            <a:avLst/>
          </a:prstGeom>
        </p:spPr>
        <p:txBody>
          <a:bodyPr wrap="square">
            <a:spAutoFit/>
          </a:bodyPr>
          <a:lstStyle/>
          <a:p>
            <a:r>
              <a:rPr lang="en-US" sz="3400" spc="-100" dirty="0">
                <a:solidFill>
                  <a:prstClr val="white"/>
                </a:solidFill>
                <a:effectLst/>
                <a:latin typeface="Arial" panose="020B0604020202020204" pitchFamily="34" charset="0"/>
                <a:ea typeface="+mj-ea"/>
                <a:cs typeface="Arial" panose="020B0604020202020204" pitchFamily="34" charset="0"/>
              </a:rPr>
              <a:t>Do children hear words first or say words first?</a:t>
            </a:r>
          </a:p>
          <a:p>
            <a:endParaRPr lang="en-US" sz="3400" spc="-100" dirty="0">
              <a:solidFill>
                <a:prstClr val="white"/>
              </a:solidFill>
              <a:effectLst/>
              <a:latin typeface="Arial" panose="020B0604020202020204" pitchFamily="34" charset="0"/>
              <a:ea typeface="+mj-ea"/>
              <a:cs typeface="Arial" panose="020B0604020202020204" pitchFamily="34" charset="0"/>
            </a:endParaRPr>
          </a:p>
        </p:txBody>
      </p:sp>
      <p:sp>
        <p:nvSpPr>
          <p:cNvPr id="3" name="Rectangle 2"/>
          <p:cNvSpPr/>
          <p:nvPr/>
        </p:nvSpPr>
        <p:spPr>
          <a:xfrm>
            <a:off x="1162878" y="3733800"/>
            <a:ext cx="6380922" cy="1661993"/>
          </a:xfrm>
          <a:prstGeom prst="rect">
            <a:avLst/>
          </a:prstGeom>
        </p:spPr>
        <p:txBody>
          <a:bodyPr wrap="square">
            <a:spAutoFit/>
          </a:bodyPr>
          <a:lstStyle/>
          <a:p>
            <a:r>
              <a:rPr lang="en-US" sz="3400" spc="-100" dirty="0">
                <a:solidFill>
                  <a:prstClr val="white"/>
                </a:solidFill>
                <a:effectLst/>
                <a:latin typeface="Arial" panose="020B0604020202020204" pitchFamily="34" charset="0"/>
                <a:cs typeface="Arial" panose="020B0604020202020204" pitchFamily="34" charset="0"/>
              </a:rPr>
              <a:t>Does Speech Perception develop before Speech Production or vice versa?</a:t>
            </a:r>
            <a:endParaRPr lang="en-US" sz="3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430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3890" name="Text Box 2"/>
          <p:cNvSpPr txBox="1">
            <a:spLocks noChangeArrowheads="1"/>
          </p:cNvSpPr>
          <p:nvPr/>
        </p:nvSpPr>
        <p:spPr bwMode="auto">
          <a:xfrm>
            <a:off x="194733" y="171458"/>
            <a:ext cx="8720667" cy="523220"/>
          </a:xfrm>
          <a:prstGeom prst="rect">
            <a:avLst/>
          </a:prstGeom>
          <a:noFill/>
          <a:ln w="9525">
            <a:noFill/>
            <a:miter lim="800000"/>
            <a:headEnd/>
            <a:tailEnd/>
          </a:ln>
          <a:effectLst/>
        </p:spPr>
        <p:txBody>
          <a:bodyPr wrap="square">
            <a:spAutoFit/>
          </a:bodyPr>
          <a:lstStyle/>
          <a:p>
            <a:pPr algn="ctr" eaLnBrk="0" hangingPunct="0">
              <a:spcBef>
                <a:spcPct val="50000"/>
              </a:spcBef>
              <a:buClr>
                <a:srgbClr val="0000FF"/>
              </a:buClr>
              <a:buSzPct val="75000"/>
              <a:buFont typeface="Monotype Sorts" pitchFamily="2" charset="2"/>
              <a:buNone/>
            </a:pPr>
            <a:r>
              <a:rPr lang="en-US" sz="2800" b="1" dirty="0">
                <a:solidFill>
                  <a:srgbClr val="FFFFFF"/>
                </a:solidFill>
              </a:rPr>
              <a:t>UNIVERSAL SPEECH </a:t>
            </a:r>
            <a:r>
              <a:rPr lang="en-US" sz="2800" b="1" u="sng" dirty="0">
                <a:solidFill>
                  <a:srgbClr val="FFFFFF"/>
                </a:solidFill>
              </a:rPr>
              <a:t>PERCEPTION</a:t>
            </a:r>
            <a:r>
              <a:rPr lang="en-US" sz="2800" b="1" dirty="0">
                <a:solidFill>
                  <a:srgbClr val="FFFFFF"/>
                </a:solidFill>
              </a:rPr>
              <a:t>: 0-6 MONTHS</a:t>
            </a:r>
          </a:p>
        </p:txBody>
      </p:sp>
      <p:sp>
        <p:nvSpPr>
          <p:cNvPr id="293891" name="Line 3"/>
          <p:cNvSpPr>
            <a:spLocks noChangeShapeType="1"/>
          </p:cNvSpPr>
          <p:nvPr/>
        </p:nvSpPr>
        <p:spPr bwMode="auto">
          <a:xfrm>
            <a:off x="9336088" y="2743200"/>
            <a:ext cx="0" cy="1049338"/>
          </a:xfrm>
          <a:prstGeom prst="line">
            <a:avLst/>
          </a:prstGeom>
          <a:noFill/>
          <a:ln w="9525">
            <a:noFill/>
            <a:round/>
            <a:headEnd/>
            <a:tailEnd/>
          </a:ln>
          <a:effectLst/>
        </p:spPr>
        <p:txBody>
          <a:bodyPr/>
          <a:lstStyle/>
          <a:p>
            <a:pPr eaLnBrk="0" hangingPunct="0">
              <a:spcBef>
                <a:spcPct val="20000"/>
              </a:spcBef>
              <a:buClr>
                <a:srgbClr val="0000FF"/>
              </a:buClr>
              <a:buSzPct val="75000"/>
              <a:buFont typeface="Monotype Sorts" pitchFamily="2" charset="2"/>
              <a:buNone/>
            </a:pPr>
            <a:endParaRPr lang="en-US" sz="3200">
              <a:solidFill>
                <a:srgbClr val="FFFFFF"/>
              </a:solidFill>
              <a:latin typeface="Times New Roman" pitchFamily="18" charset="0"/>
            </a:endParaRPr>
          </a:p>
        </p:txBody>
      </p:sp>
      <p:sp>
        <p:nvSpPr>
          <p:cNvPr id="293892" name="Line 4"/>
          <p:cNvSpPr>
            <a:spLocks noChangeShapeType="1"/>
          </p:cNvSpPr>
          <p:nvPr/>
        </p:nvSpPr>
        <p:spPr bwMode="auto">
          <a:xfrm>
            <a:off x="1271588" y="2743200"/>
            <a:ext cx="8064500" cy="0"/>
          </a:xfrm>
          <a:prstGeom prst="line">
            <a:avLst/>
          </a:prstGeom>
          <a:noFill/>
          <a:ln w="9525">
            <a:noFill/>
            <a:round/>
            <a:headEnd/>
            <a:tailEnd/>
          </a:ln>
          <a:effectLst/>
        </p:spPr>
        <p:txBody>
          <a:bodyPr/>
          <a:lstStyle/>
          <a:p>
            <a:pPr eaLnBrk="0" hangingPunct="0">
              <a:spcBef>
                <a:spcPct val="20000"/>
              </a:spcBef>
              <a:buClr>
                <a:srgbClr val="0000FF"/>
              </a:buClr>
              <a:buSzPct val="75000"/>
              <a:buFont typeface="Monotype Sorts" pitchFamily="2" charset="2"/>
              <a:buNone/>
            </a:pPr>
            <a:endParaRPr lang="en-US" sz="3200">
              <a:solidFill>
                <a:srgbClr val="FFFFFF"/>
              </a:solidFill>
              <a:latin typeface="Times New Roman" pitchFamily="18" charset="0"/>
            </a:endParaRPr>
          </a:p>
        </p:txBody>
      </p:sp>
      <p:grpSp>
        <p:nvGrpSpPr>
          <p:cNvPr id="2" name="Group 5"/>
          <p:cNvGrpSpPr>
            <a:grpSpLocks/>
          </p:cNvGrpSpPr>
          <p:nvPr/>
        </p:nvGrpSpPr>
        <p:grpSpPr bwMode="auto">
          <a:xfrm>
            <a:off x="-74611" y="2743200"/>
            <a:ext cx="9218613" cy="1049338"/>
            <a:chOff x="-47" y="1728"/>
            <a:chExt cx="5807" cy="661"/>
          </a:xfrm>
        </p:grpSpPr>
        <p:sp>
          <p:nvSpPr>
            <p:cNvPr id="293894" name="Line 6"/>
            <p:cNvSpPr>
              <a:spLocks noChangeShapeType="1"/>
            </p:cNvSpPr>
            <p:nvPr/>
          </p:nvSpPr>
          <p:spPr bwMode="auto">
            <a:xfrm>
              <a:off x="96" y="1728"/>
              <a:ext cx="705" cy="0"/>
            </a:xfrm>
            <a:prstGeom prst="line">
              <a:avLst/>
            </a:prstGeom>
            <a:noFill/>
            <a:ln w="12700">
              <a:solidFill>
                <a:srgbClr val="336600"/>
              </a:solidFill>
              <a:round/>
              <a:headEnd/>
              <a:tailEnd/>
            </a:ln>
            <a:effectLst/>
          </p:spPr>
          <p:txBody>
            <a:bodyPr/>
            <a:lstStyle/>
            <a:p>
              <a:pPr eaLnBrk="0" hangingPunct="0">
                <a:spcBef>
                  <a:spcPct val="20000"/>
                </a:spcBef>
                <a:buClr>
                  <a:srgbClr val="0000FF"/>
                </a:buClr>
                <a:buSzPct val="75000"/>
                <a:buFont typeface="Monotype Sorts" pitchFamily="2" charset="2"/>
                <a:buNone/>
              </a:pPr>
              <a:endParaRPr lang="en-US" sz="3200">
                <a:solidFill>
                  <a:srgbClr val="FFFFFF"/>
                </a:solidFill>
                <a:latin typeface="Times New Roman" pitchFamily="18" charset="0"/>
              </a:endParaRPr>
            </a:p>
          </p:txBody>
        </p:sp>
        <p:sp>
          <p:nvSpPr>
            <p:cNvPr id="293895" name="Line 7"/>
            <p:cNvSpPr>
              <a:spLocks noChangeShapeType="1"/>
            </p:cNvSpPr>
            <p:nvPr/>
          </p:nvSpPr>
          <p:spPr bwMode="auto">
            <a:xfrm>
              <a:off x="96" y="2389"/>
              <a:ext cx="705" cy="0"/>
            </a:xfrm>
            <a:prstGeom prst="line">
              <a:avLst/>
            </a:prstGeom>
            <a:noFill/>
            <a:ln w="12700">
              <a:solidFill>
                <a:srgbClr val="660066"/>
              </a:solidFill>
              <a:round/>
              <a:headEnd/>
              <a:tailEnd/>
            </a:ln>
            <a:effectLst/>
          </p:spPr>
          <p:txBody>
            <a:bodyPr/>
            <a:lstStyle/>
            <a:p>
              <a:pPr eaLnBrk="0" hangingPunct="0">
                <a:spcBef>
                  <a:spcPct val="20000"/>
                </a:spcBef>
                <a:buClr>
                  <a:srgbClr val="0000FF"/>
                </a:buClr>
                <a:buSzPct val="75000"/>
                <a:buFont typeface="Monotype Sorts" pitchFamily="2" charset="2"/>
                <a:buNone/>
              </a:pPr>
              <a:endParaRPr lang="en-US" sz="3200">
                <a:solidFill>
                  <a:srgbClr val="FFFFFF"/>
                </a:solidFill>
                <a:latin typeface="Times New Roman" pitchFamily="18" charset="0"/>
              </a:endParaRPr>
            </a:p>
          </p:txBody>
        </p:sp>
        <p:sp>
          <p:nvSpPr>
            <p:cNvPr id="293896" name="Line 8"/>
            <p:cNvSpPr>
              <a:spLocks noChangeShapeType="1"/>
            </p:cNvSpPr>
            <p:nvPr/>
          </p:nvSpPr>
          <p:spPr bwMode="auto">
            <a:xfrm>
              <a:off x="801" y="2064"/>
              <a:ext cx="0" cy="325"/>
            </a:xfrm>
            <a:prstGeom prst="line">
              <a:avLst/>
            </a:prstGeom>
            <a:noFill/>
            <a:ln w="12700">
              <a:solidFill>
                <a:srgbClr val="FF3300"/>
              </a:solidFill>
              <a:round/>
              <a:headEnd/>
              <a:tailEnd/>
            </a:ln>
            <a:effectLst/>
          </p:spPr>
          <p:txBody>
            <a:bodyPr/>
            <a:lstStyle/>
            <a:p>
              <a:pPr eaLnBrk="0" hangingPunct="0">
                <a:spcBef>
                  <a:spcPct val="20000"/>
                </a:spcBef>
                <a:buClr>
                  <a:srgbClr val="0000FF"/>
                </a:buClr>
                <a:buSzPct val="75000"/>
                <a:buFont typeface="Monotype Sorts" pitchFamily="2" charset="2"/>
                <a:buNone/>
              </a:pPr>
              <a:endParaRPr lang="en-US" sz="3200">
                <a:solidFill>
                  <a:srgbClr val="FFFFFF"/>
                </a:solidFill>
                <a:latin typeface="Times New Roman" pitchFamily="18" charset="0"/>
              </a:endParaRPr>
            </a:p>
          </p:txBody>
        </p:sp>
        <p:sp>
          <p:nvSpPr>
            <p:cNvPr id="293897" name="Line 9"/>
            <p:cNvSpPr>
              <a:spLocks noChangeShapeType="1"/>
            </p:cNvSpPr>
            <p:nvPr/>
          </p:nvSpPr>
          <p:spPr bwMode="auto">
            <a:xfrm>
              <a:off x="1392" y="2064"/>
              <a:ext cx="0" cy="325"/>
            </a:xfrm>
            <a:prstGeom prst="line">
              <a:avLst/>
            </a:prstGeom>
            <a:noFill/>
            <a:ln w="38100">
              <a:solidFill>
                <a:srgbClr val="FFFF00"/>
              </a:solidFill>
              <a:round/>
              <a:headEnd/>
              <a:tailEnd/>
            </a:ln>
            <a:effectLst/>
          </p:spPr>
          <p:txBody>
            <a:bodyPr/>
            <a:lstStyle/>
            <a:p>
              <a:pPr eaLnBrk="0" hangingPunct="0">
                <a:spcBef>
                  <a:spcPct val="20000"/>
                </a:spcBef>
                <a:buClr>
                  <a:srgbClr val="0000FF"/>
                </a:buClr>
                <a:buSzPct val="75000"/>
                <a:buFont typeface="Monotype Sorts" pitchFamily="2" charset="2"/>
                <a:buNone/>
              </a:pPr>
              <a:endParaRPr lang="en-US" sz="3200">
                <a:solidFill>
                  <a:srgbClr val="FFFFFF"/>
                </a:solidFill>
                <a:latin typeface="Times New Roman" pitchFamily="18" charset="0"/>
              </a:endParaRPr>
            </a:p>
          </p:txBody>
        </p:sp>
        <p:sp>
          <p:nvSpPr>
            <p:cNvPr id="293898" name="Line 10"/>
            <p:cNvSpPr>
              <a:spLocks noChangeShapeType="1"/>
            </p:cNvSpPr>
            <p:nvPr/>
          </p:nvSpPr>
          <p:spPr bwMode="auto">
            <a:xfrm>
              <a:off x="2004" y="2064"/>
              <a:ext cx="0" cy="325"/>
            </a:xfrm>
            <a:prstGeom prst="line">
              <a:avLst/>
            </a:prstGeom>
            <a:noFill/>
            <a:ln w="38100">
              <a:solidFill>
                <a:srgbClr val="FFFF00"/>
              </a:solidFill>
              <a:round/>
              <a:headEnd/>
              <a:tailEnd/>
            </a:ln>
            <a:effectLst/>
          </p:spPr>
          <p:txBody>
            <a:bodyPr/>
            <a:lstStyle/>
            <a:p>
              <a:pPr eaLnBrk="0" hangingPunct="0">
                <a:spcBef>
                  <a:spcPct val="20000"/>
                </a:spcBef>
                <a:buClr>
                  <a:srgbClr val="0000FF"/>
                </a:buClr>
                <a:buSzPct val="75000"/>
                <a:buFont typeface="Monotype Sorts" pitchFamily="2" charset="2"/>
                <a:buNone/>
              </a:pPr>
              <a:endParaRPr lang="en-US" sz="3200">
                <a:solidFill>
                  <a:srgbClr val="FFFFFF"/>
                </a:solidFill>
                <a:latin typeface="Times New Roman" pitchFamily="18" charset="0"/>
              </a:endParaRPr>
            </a:p>
          </p:txBody>
        </p:sp>
        <p:sp>
          <p:nvSpPr>
            <p:cNvPr id="293899" name="Line 11"/>
            <p:cNvSpPr>
              <a:spLocks noChangeShapeType="1"/>
            </p:cNvSpPr>
            <p:nvPr/>
          </p:nvSpPr>
          <p:spPr bwMode="auto">
            <a:xfrm>
              <a:off x="2620" y="2064"/>
              <a:ext cx="0" cy="325"/>
            </a:xfrm>
            <a:prstGeom prst="line">
              <a:avLst/>
            </a:prstGeom>
            <a:noFill/>
            <a:ln w="38100">
              <a:solidFill>
                <a:srgbClr val="FFFF00"/>
              </a:solidFill>
              <a:round/>
              <a:headEnd/>
              <a:tailEnd/>
            </a:ln>
            <a:effectLst/>
          </p:spPr>
          <p:txBody>
            <a:bodyPr/>
            <a:lstStyle/>
            <a:p>
              <a:pPr eaLnBrk="0" hangingPunct="0">
                <a:spcBef>
                  <a:spcPct val="20000"/>
                </a:spcBef>
                <a:buClr>
                  <a:srgbClr val="0000FF"/>
                </a:buClr>
                <a:buSzPct val="75000"/>
                <a:buFont typeface="Monotype Sorts" pitchFamily="2" charset="2"/>
                <a:buNone/>
              </a:pPr>
              <a:endParaRPr lang="en-US" sz="3200">
                <a:solidFill>
                  <a:srgbClr val="FFFFFF"/>
                </a:solidFill>
                <a:latin typeface="Times New Roman" pitchFamily="18" charset="0"/>
              </a:endParaRPr>
            </a:p>
          </p:txBody>
        </p:sp>
        <p:sp>
          <p:nvSpPr>
            <p:cNvPr id="293900" name="Line 12"/>
            <p:cNvSpPr>
              <a:spLocks noChangeShapeType="1"/>
            </p:cNvSpPr>
            <p:nvPr/>
          </p:nvSpPr>
          <p:spPr bwMode="auto">
            <a:xfrm>
              <a:off x="801" y="1728"/>
              <a:ext cx="0" cy="336"/>
            </a:xfrm>
            <a:prstGeom prst="line">
              <a:avLst/>
            </a:prstGeom>
            <a:noFill/>
            <a:ln w="12700">
              <a:solidFill>
                <a:srgbClr val="336600"/>
              </a:solidFill>
              <a:round/>
              <a:headEnd/>
              <a:tailEnd/>
            </a:ln>
            <a:effectLst/>
          </p:spPr>
          <p:txBody>
            <a:bodyPr/>
            <a:lstStyle/>
            <a:p>
              <a:pPr eaLnBrk="0" hangingPunct="0">
                <a:spcBef>
                  <a:spcPct val="20000"/>
                </a:spcBef>
                <a:buClr>
                  <a:srgbClr val="0000FF"/>
                </a:buClr>
                <a:buSzPct val="75000"/>
                <a:buFont typeface="Monotype Sorts" pitchFamily="2" charset="2"/>
                <a:buNone/>
              </a:pPr>
              <a:endParaRPr lang="en-US" sz="3200">
                <a:solidFill>
                  <a:srgbClr val="FFFFFF"/>
                </a:solidFill>
                <a:latin typeface="Times New Roman" pitchFamily="18" charset="0"/>
              </a:endParaRPr>
            </a:p>
          </p:txBody>
        </p:sp>
        <p:sp>
          <p:nvSpPr>
            <p:cNvPr id="293901" name="Rectangle 13"/>
            <p:cNvSpPr>
              <a:spLocks noChangeArrowheads="1"/>
            </p:cNvSpPr>
            <p:nvPr/>
          </p:nvSpPr>
          <p:spPr bwMode="auto">
            <a:xfrm>
              <a:off x="4967" y="2064"/>
              <a:ext cx="793" cy="325"/>
            </a:xfrm>
            <a:prstGeom prst="rect">
              <a:avLst/>
            </a:prstGeom>
            <a:noFill/>
            <a:ln w="9525">
              <a:noFill/>
              <a:miter lim="800000"/>
              <a:headEnd/>
              <a:tailEnd/>
            </a:ln>
            <a:effectLst/>
          </p:spPr>
          <p:txBody>
            <a:bodyPr anchor="b"/>
            <a:lstStyle/>
            <a:p>
              <a:pPr eaLnBrk="0" fontAlgn="b" hangingPunct="0">
                <a:spcBef>
                  <a:spcPct val="20000"/>
                </a:spcBef>
                <a:buClr>
                  <a:srgbClr val="FFFF00"/>
                </a:buClr>
                <a:buSzPct val="75000"/>
                <a:buFont typeface="Monotype Sorts" pitchFamily="2" charset="2"/>
                <a:buNone/>
              </a:pPr>
              <a:r>
                <a:rPr lang="en-US" sz="1400" b="1">
                  <a:solidFill>
                    <a:srgbClr val="FFFFFF"/>
                  </a:solidFill>
                  <a:cs typeface="Arial" charset="0"/>
                </a:rPr>
                <a:t>Time (months)</a:t>
              </a:r>
              <a:endParaRPr lang="en-US" sz="1400" b="1">
                <a:solidFill>
                  <a:srgbClr val="FFFFFF"/>
                </a:solidFill>
              </a:endParaRPr>
            </a:p>
          </p:txBody>
        </p:sp>
        <p:sp>
          <p:nvSpPr>
            <p:cNvPr id="293902" name="Rectangle 14"/>
            <p:cNvSpPr>
              <a:spLocks noChangeArrowheads="1"/>
            </p:cNvSpPr>
            <p:nvPr/>
          </p:nvSpPr>
          <p:spPr bwMode="auto">
            <a:xfrm>
              <a:off x="4376" y="2064"/>
              <a:ext cx="591" cy="325"/>
            </a:xfrm>
            <a:prstGeom prst="rect">
              <a:avLst/>
            </a:prstGeom>
            <a:noFill/>
            <a:ln w="9525">
              <a:noFill/>
              <a:miter lim="800000"/>
              <a:headEnd/>
              <a:tailEnd/>
            </a:ln>
            <a:effectLst/>
          </p:spPr>
          <p:txBody>
            <a:bodyPr anchor="b"/>
            <a:lstStyle/>
            <a:p>
              <a:pPr eaLnBrk="0" fontAlgn="b" hangingPunct="0">
                <a:spcBef>
                  <a:spcPct val="20000"/>
                </a:spcBef>
                <a:buClr>
                  <a:srgbClr val="FFFF00"/>
                </a:buClr>
                <a:buSzPct val="75000"/>
                <a:buFont typeface="Monotype Sorts" pitchFamily="2" charset="2"/>
                <a:buNone/>
              </a:pPr>
              <a:r>
                <a:rPr lang="en-US" sz="1200" b="1">
                  <a:solidFill>
                    <a:srgbClr val="FFFFFF"/>
                  </a:solidFill>
                  <a:cs typeface="Arial" charset="0"/>
                </a:rPr>
                <a:t>6</a:t>
              </a:r>
              <a:endParaRPr lang="en-US" sz="1200" b="1">
                <a:solidFill>
                  <a:srgbClr val="FFFFFF"/>
                </a:solidFill>
              </a:endParaRPr>
            </a:p>
          </p:txBody>
        </p:sp>
        <p:sp>
          <p:nvSpPr>
            <p:cNvPr id="293903" name="Rectangle 15"/>
            <p:cNvSpPr>
              <a:spLocks noChangeArrowheads="1"/>
            </p:cNvSpPr>
            <p:nvPr/>
          </p:nvSpPr>
          <p:spPr bwMode="auto">
            <a:xfrm>
              <a:off x="3760" y="2064"/>
              <a:ext cx="616" cy="325"/>
            </a:xfrm>
            <a:prstGeom prst="rect">
              <a:avLst/>
            </a:prstGeom>
            <a:noFill/>
            <a:ln w="9525">
              <a:noFill/>
              <a:miter lim="800000"/>
              <a:headEnd/>
              <a:tailEnd/>
            </a:ln>
            <a:effectLst/>
          </p:spPr>
          <p:txBody>
            <a:bodyPr anchor="b"/>
            <a:lstStyle/>
            <a:p>
              <a:pPr eaLnBrk="0" fontAlgn="b" hangingPunct="0">
                <a:spcBef>
                  <a:spcPct val="20000"/>
                </a:spcBef>
                <a:buClr>
                  <a:srgbClr val="FFFF00"/>
                </a:buClr>
                <a:buSzPct val="75000"/>
                <a:buFont typeface="Monotype Sorts" pitchFamily="2" charset="2"/>
                <a:buNone/>
              </a:pPr>
              <a:r>
                <a:rPr lang="en-US" sz="1200" b="1">
                  <a:solidFill>
                    <a:srgbClr val="FFFFFF"/>
                  </a:solidFill>
                  <a:cs typeface="Arial" charset="0"/>
                </a:rPr>
                <a:t>5</a:t>
              </a:r>
              <a:endParaRPr lang="en-US" sz="1200" b="1">
                <a:solidFill>
                  <a:srgbClr val="FFFFFF"/>
                </a:solidFill>
              </a:endParaRPr>
            </a:p>
          </p:txBody>
        </p:sp>
        <p:sp>
          <p:nvSpPr>
            <p:cNvPr id="293904" name="Rectangle 16"/>
            <p:cNvSpPr>
              <a:spLocks noChangeArrowheads="1"/>
            </p:cNvSpPr>
            <p:nvPr/>
          </p:nvSpPr>
          <p:spPr bwMode="auto">
            <a:xfrm>
              <a:off x="3144" y="2064"/>
              <a:ext cx="616" cy="325"/>
            </a:xfrm>
            <a:prstGeom prst="rect">
              <a:avLst/>
            </a:prstGeom>
            <a:noFill/>
            <a:ln w="9525">
              <a:noFill/>
              <a:miter lim="800000"/>
              <a:headEnd/>
              <a:tailEnd/>
            </a:ln>
            <a:effectLst/>
          </p:spPr>
          <p:txBody>
            <a:bodyPr anchor="b"/>
            <a:lstStyle/>
            <a:p>
              <a:pPr eaLnBrk="0" fontAlgn="b" hangingPunct="0">
                <a:spcBef>
                  <a:spcPct val="20000"/>
                </a:spcBef>
                <a:buClr>
                  <a:srgbClr val="FFFF00"/>
                </a:buClr>
                <a:buSzPct val="75000"/>
                <a:buFont typeface="Monotype Sorts" pitchFamily="2" charset="2"/>
                <a:buNone/>
              </a:pPr>
              <a:r>
                <a:rPr lang="en-US" sz="1200" b="1">
                  <a:solidFill>
                    <a:srgbClr val="FFFFFF"/>
                  </a:solidFill>
                  <a:cs typeface="Arial" charset="0"/>
                </a:rPr>
                <a:t>4</a:t>
              </a:r>
              <a:endParaRPr lang="en-US" sz="1200" b="1">
                <a:solidFill>
                  <a:srgbClr val="FFFFFF"/>
                </a:solidFill>
              </a:endParaRPr>
            </a:p>
          </p:txBody>
        </p:sp>
        <p:sp>
          <p:nvSpPr>
            <p:cNvPr id="293905" name="Rectangle 17"/>
            <p:cNvSpPr>
              <a:spLocks noChangeArrowheads="1"/>
            </p:cNvSpPr>
            <p:nvPr/>
          </p:nvSpPr>
          <p:spPr bwMode="auto">
            <a:xfrm>
              <a:off x="2602" y="2064"/>
              <a:ext cx="616" cy="325"/>
            </a:xfrm>
            <a:prstGeom prst="rect">
              <a:avLst/>
            </a:prstGeom>
            <a:noFill/>
            <a:ln w="9525">
              <a:noFill/>
              <a:miter lim="800000"/>
              <a:headEnd/>
              <a:tailEnd/>
            </a:ln>
            <a:effectLst/>
          </p:spPr>
          <p:txBody>
            <a:bodyPr anchor="b"/>
            <a:lstStyle/>
            <a:p>
              <a:pPr eaLnBrk="0" fontAlgn="b" hangingPunct="0">
                <a:spcBef>
                  <a:spcPct val="20000"/>
                </a:spcBef>
                <a:buClr>
                  <a:srgbClr val="FFFF00"/>
                </a:buClr>
                <a:buSzPct val="75000"/>
                <a:buFont typeface="Monotype Sorts" pitchFamily="2" charset="2"/>
                <a:buNone/>
              </a:pPr>
              <a:r>
                <a:rPr lang="en-US" sz="1200" b="1">
                  <a:solidFill>
                    <a:srgbClr val="FFFFFF"/>
                  </a:solidFill>
                  <a:cs typeface="Arial" charset="0"/>
                </a:rPr>
                <a:t>3</a:t>
              </a:r>
              <a:endParaRPr lang="en-US" sz="1200" b="1">
                <a:solidFill>
                  <a:srgbClr val="FFFFFF"/>
                </a:solidFill>
              </a:endParaRPr>
            </a:p>
          </p:txBody>
        </p:sp>
        <p:sp>
          <p:nvSpPr>
            <p:cNvPr id="293906" name="Rectangle 18"/>
            <p:cNvSpPr>
              <a:spLocks noChangeArrowheads="1"/>
            </p:cNvSpPr>
            <p:nvPr/>
          </p:nvSpPr>
          <p:spPr bwMode="auto">
            <a:xfrm>
              <a:off x="1986" y="2064"/>
              <a:ext cx="616" cy="325"/>
            </a:xfrm>
            <a:prstGeom prst="rect">
              <a:avLst/>
            </a:prstGeom>
            <a:noFill/>
            <a:ln w="9525">
              <a:noFill/>
              <a:miter lim="800000"/>
              <a:headEnd/>
              <a:tailEnd/>
            </a:ln>
            <a:effectLst/>
          </p:spPr>
          <p:txBody>
            <a:bodyPr anchor="b"/>
            <a:lstStyle/>
            <a:p>
              <a:pPr eaLnBrk="0" fontAlgn="b" hangingPunct="0">
                <a:spcBef>
                  <a:spcPct val="20000"/>
                </a:spcBef>
                <a:buClr>
                  <a:srgbClr val="FFFF00"/>
                </a:buClr>
                <a:buSzPct val="75000"/>
                <a:buFont typeface="Monotype Sorts" pitchFamily="2" charset="2"/>
                <a:buNone/>
              </a:pPr>
              <a:r>
                <a:rPr lang="en-US" sz="1200" b="1">
                  <a:solidFill>
                    <a:srgbClr val="FFFFFF"/>
                  </a:solidFill>
                  <a:cs typeface="Arial" charset="0"/>
                </a:rPr>
                <a:t>2</a:t>
              </a:r>
              <a:endParaRPr lang="en-US" sz="1200" b="1">
                <a:solidFill>
                  <a:srgbClr val="FFFFFF"/>
                </a:solidFill>
              </a:endParaRPr>
            </a:p>
          </p:txBody>
        </p:sp>
        <p:sp>
          <p:nvSpPr>
            <p:cNvPr id="293907" name="Rectangle 19"/>
            <p:cNvSpPr>
              <a:spLocks noChangeArrowheads="1"/>
            </p:cNvSpPr>
            <p:nvPr/>
          </p:nvSpPr>
          <p:spPr bwMode="auto">
            <a:xfrm>
              <a:off x="1344" y="2064"/>
              <a:ext cx="629" cy="325"/>
            </a:xfrm>
            <a:prstGeom prst="rect">
              <a:avLst/>
            </a:prstGeom>
            <a:noFill/>
            <a:ln w="9525">
              <a:noFill/>
              <a:miter lim="800000"/>
              <a:headEnd/>
              <a:tailEnd/>
            </a:ln>
            <a:effectLst/>
          </p:spPr>
          <p:txBody>
            <a:bodyPr anchor="b"/>
            <a:lstStyle/>
            <a:p>
              <a:pPr eaLnBrk="0" fontAlgn="b" hangingPunct="0">
                <a:spcBef>
                  <a:spcPct val="20000"/>
                </a:spcBef>
                <a:buClr>
                  <a:srgbClr val="FFFF00"/>
                </a:buClr>
                <a:buSzPct val="75000"/>
                <a:buFont typeface="Monotype Sorts" pitchFamily="2" charset="2"/>
                <a:buNone/>
              </a:pPr>
              <a:r>
                <a:rPr lang="en-US" sz="1200" b="1">
                  <a:solidFill>
                    <a:srgbClr val="FFFFFF"/>
                  </a:solidFill>
                  <a:cs typeface="Arial" charset="0"/>
                </a:rPr>
                <a:t>1</a:t>
              </a:r>
              <a:endParaRPr lang="en-US" sz="1200" b="1">
                <a:solidFill>
                  <a:srgbClr val="FFFFFF"/>
                </a:solidFill>
              </a:endParaRPr>
            </a:p>
          </p:txBody>
        </p:sp>
        <p:sp>
          <p:nvSpPr>
            <p:cNvPr id="293908" name="Rectangle 20"/>
            <p:cNvSpPr>
              <a:spLocks noChangeArrowheads="1"/>
            </p:cNvSpPr>
            <p:nvPr/>
          </p:nvSpPr>
          <p:spPr bwMode="auto">
            <a:xfrm>
              <a:off x="754" y="2064"/>
              <a:ext cx="603" cy="325"/>
            </a:xfrm>
            <a:prstGeom prst="rect">
              <a:avLst/>
            </a:prstGeom>
            <a:noFill/>
            <a:ln w="9525">
              <a:noFill/>
              <a:miter lim="800000"/>
              <a:headEnd/>
              <a:tailEnd/>
            </a:ln>
            <a:effectLst/>
          </p:spPr>
          <p:txBody>
            <a:bodyPr anchor="b"/>
            <a:lstStyle/>
            <a:p>
              <a:pPr eaLnBrk="0" fontAlgn="b" hangingPunct="0">
                <a:spcBef>
                  <a:spcPct val="20000"/>
                </a:spcBef>
                <a:buClr>
                  <a:srgbClr val="FFFF00"/>
                </a:buClr>
                <a:buSzPct val="75000"/>
                <a:buFont typeface="Monotype Sorts" pitchFamily="2" charset="2"/>
                <a:buNone/>
              </a:pPr>
              <a:r>
                <a:rPr lang="en-US" sz="1200" b="1">
                  <a:solidFill>
                    <a:srgbClr val="FFFFFF"/>
                  </a:solidFill>
                  <a:cs typeface="Arial" charset="0"/>
                </a:rPr>
                <a:t>0</a:t>
              </a:r>
              <a:endParaRPr lang="en-US" sz="1200" b="1">
                <a:solidFill>
                  <a:srgbClr val="FFFFFF"/>
                </a:solidFill>
              </a:endParaRPr>
            </a:p>
          </p:txBody>
        </p:sp>
        <p:sp>
          <p:nvSpPr>
            <p:cNvPr id="293909" name="Rectangle 21"/>
            <p:cNvSpPr>
              <a:spLocks noChangeArrowheads="1"/>
            </p:cNvSpPr>
            <p:nvPr/>
          </p:nvSpPr>
          <p:spPr bwMode="auto">
            <a:xfrm>
              <a:off x="0" y="2064"/>
              <a:ext cx="801" cy="325"/>
            </a:xfrm>
            <a:prstGeom prst="rect">
              <a:avLst/>
            </a:prstGeom>
            <a:noFill/>
            <a:ln w="38100">
              <a:solidFill>
                <a:srgbClr val="FF3300"/>
              </a:solidFill>
              <a:miter lim="800000"/>
              <a:headEnd/>
              <a:tailEnd/>
            </a:ln>
            <a:effectLst/>
          </p:spPr>
          <p:txBody>
            <a:bodyPr anchor="b"/>
            <a:lstStyle/>
            <a:p>
              <a:pPr algn="r" eaLnBrk="0" fontAlgn="b" hangingPunct="0">
                <a:spcBef>
                  <a:spcPct val="20000"/>
                </a:spcBef>
                <a:buClr>
                  <a:srgbClr val="FFFF00"/>
                </a:buClr>
                <a:buSzPct val="75000"/>
                <a:buFont typeface="Monotype Sorts" pitchFamily="2" charset="2"/>
                <a:buNone/>
              </a:pPr>
              <a:r>
                <a:rPr lang="en-US" sz="1400" b="1" u="sng" dirty="0">
                  <a:solidFill>
                    <a:srgbClr val="FFFFFF"/>
                  </a:solidFill>
                  <a:cs typeface="Arial" charset="0"/>
                </a:rPr>
                <a:t>Production</a:t>
              </a:r>
            </a:p>
            <a:p>
              <a:pPr algn="r" eaLnBrk="0" fontAlgn="b" hangingPunct="0">
                <a:spcBef>
                  <a:spcPct val="20000"/>
                </a:spcBef>
                <a:buClr>
                  <a:srgbClr val="FFFF00"/>
                </a:buClr>
                <a:buSzPct val="75000"/>
                <a:buFont typeface="Monotype Sorts" pitchFamily="2" charset="2"/>
                <a:buNone/>
              </a:pPr>
              <a:endParaRPr lang="en-US" sz="900" b="1" dirty="0">
                <a:solidFill>
                  <a:srgbClr val="FFFFFF"/>
                </a:solidFill>
                <a:cs typeface="Arial" charset="0"/>
              </a:endParaRPr>
            </a:p>
          </p:txBody>
        </p:sp>
        <p:sp>
          <p:nvSpPr>
            <p:cNvPr id="293910" name="Rectangle 22"/>
            <p:cNvSpPr>
              <a:spLocks noChangeArrowheads="1"/>
            </p:cNvSpPr>
            <p:nvPr/>
          </p:nvSpPr>
          <p:spPr bwMode="auto">
            <a:xfrm>
              <a:off x="0" y="1728"/>
              <a:ext cx="801" cy="336"/>
            </a:xfrm>
            <a:prstGeom prst="rect">
              <a:avLst/>
            </a:prstGeom>
            <a:noFill/>
            <a:ln w="38100">
              <a:solidFill>
                <a:srgbClr val="FF3300"/>
              </a:solidFill>
              <a:miter lim="800000"/>
              <a:headEnd/>
              <a:tailEnd/>
            </a:ln>
            <a:effectLst/>
          </p:spPr>
          <p:txBody>
            <a:bodyPr anchor="b"/>
            <a:lstStyle/>
            <a:p>
              <a:pPr algn="r" eaLnBrk="0" fontAlgn="b" hangingPunct="0">
                <a:spcBef>
                  <a:spcPct val="20000"/>
                </a:spcBef>
                <a:buClr>
                  <a:srgbClr val="FFFF00"/>
                </a:buClr>
                <a:buSzPct val="75000"/>
                <a:buFont typeface="Monotype Sorts" pitchFamily="2" charset="2"/>
                <a:buNone/>
              </a:pPr>
              <a:r>
                <a:rPr lang="en-US" sz="1400" b="1" u="sng" dirty="0">
                  <a:solidFill>
                    <a:srgbClr val="FFFFFF"/>
                  </a:solidFill>
                  <a:cs typeface="Arial" charset="0"/>
                </a:rPr>
                <a:t>Perception</a:t>
              </a:r>
              <a:endParaRPr lang="en-US" sz="1400" b="1" u="sng" dirty="0">
                <a:solidFill>
                  <a:srgbClr val="FFFFFF"/>
                </a:solidFill>
              </a:endParaRPr>
            </a:p>
          </p:txBody>
        </p:sp>
        <p:sp>
          <p:nvSpPr>
            <p:cNvPr id="293911" name="Line 23"/>
            <p:cNvSpPr>
              <a:spLocks noChangeShapeType="1"/>
            </p:cNvSpPr>
            <p:nvPr/>
          </p:nvSpPr>
          <p:spPr bwMode="auto">
            <a:xfrm>
              <a:off x="3115" y="2064"/>
              <a:ext cx="0" cy="325"/>
            </a:xfrm>
            <a:prstGeom prst="line">
              <a:avLst/>
            </a:prstGeom>
            <a:noFill/>
            <a:ln w="38100">
              <a:solidFill>
                <a:srgbClr val="FFFF00"/>
              </a:solidFill>
              <a:round/>
              <a:headEnd/>
              <a:tailEnd/>
            </a:ln>
            <a:effectLst/>
          </p:spPr>
          <p:txBody>
            <a:bodyPr/>
            <a:lstStyle/>
            <a:p>
              <a:pPr eaLnBrk="0" hangingPunct="0">
                <a:spcBef>
                  <a:spcPct val="20000"/>
                </a:spcBef>
                <a:buClr>
                  <a:srgbClr val="0000FF"/>
                </a:buClr>
                <a:buSzPct val="75000"/>
                <a:buFont typeface="Monotype Sorts" pitchFamily="2" charset="2"/>
                <a:buNone/>
              </a:pPr>
              <a:endParaRPr lang="en-US" sz="3200">
                <a:solidFill>
                  <a:srgbClr val="FFFFFF"/>
                </a:solidFill>
                <a:latin typeface="Times New Roman" pitchFamily="18" charset="0"/>
              </a:endParaRPr>
            </a:p>
          </p:txBody>
        </p:sp>
        <p:sp>
          <p:nvSpPr>
            <p:cNvPr id="293912" name="Line 24"/>
            <p:cNvSpPr>
              <a:spLocks noChangeShapeType="1"/>
            </p:cNvSpPr>
            <p:nvPr/>
          </p:nvSpPr>
          <p:spPr bwMode="auto">
            <a:xfrm>
              <a:off x="3738" y="2064"/>
              <a:ext cx="0" cy="325"/>
            </a:xfrm>
            <a:prstGeom prst="line">
              <a:avLst/>
            </a:prstGeom>
            <a:noFill/>
            <a:ln w="38100">
              <a:solidFill>
                <a:srgbClr val="FFFF00"/>
              </a:solidFill>
              <a:round/>
              <a:headEnd/>
              <a:tailEnd/>
            </a:ln>
            <a:effectLst/>
          </p:spPr>
          <p:txBody>
            <a:bodyPr/>
            <a:lstStyle/>
            <a:p>
              <a:pPr eaLnBrk="0" hangingPunct="0">
                <a:spcBef>
                  <a:spcPct val="20000"/>
                </a:spcBef>
                <a:buClr>
                  <a:srgbClr val="0000FF"/>
                </a:buClr>
                <a:buSzPct val="75000"/>
                <a:buFont typeface="Monotype Sorts" pitchFamily="2" charset="2"/>
                <a:buNone/>
              </a:pPr>
              <a:endParaRPr lang="en-US" sz="3200">
                <a:solidFill>
                  <a:srgbClr val="FFFFFF"/>
                </a:solidFill>
                <a:latin typeface="Times New Roman" pitchFamily="18" charset="0"/>
              </a:endParaRPr>
            </a:p>
          </p:txBody>
        </p:sp>
        <p:sp>
          <p:nvSpPr>
            <p:cNvPr id="293913" name="Line 25"/>
            <p:cNvSpPr>
              <a:spLocks noChangeShapeType="1"/>
            </p:cNvSpPr>
            <p:nvPr/>
          </p:nvSpPr>
          <p:spPr bwMode="auto">
            <a:xfrm>
              <a:off x="4354" y="2064"/>
              <a:ext cx="0" cy="325"/>
            </a:xfrm>
            <a:prstGeom prst="line">
              <a:avLst/>
            </a:prstGeom>
            <a:noFill/>
            <a:ln w="38100">
              <a:solidFill>
                <a:srgbClr val="FFFF00"/>
              </a:solidFill>
              <a:round/>
              <a:headEnd/>
              <a:tailEnd/>
            </a:ln>
            <a:effectLst/>
          </p:spPr>
          <p:txBody>
            <a:bodyPr/>
            <a:lstStyle/>
            <a:p>
              <a:pPr eaLnBrk="0" hangingPunct="0">
                <a:spcBef>
                  <a:spcPct val="20000"/>
                </a:spcBef>
                <a:buClr>
                  <a:srgbClr val="0000FF"/>
                </a:buClr>
                <a:buSzPct val="75000"/>
                <a:buFont typeface="Monotype Sorts" pitchFamily="2" charset="2"/>
                <a:buNone/>
              </a:pPr>
              <a:endParaRPr lang="en-US" sz="3200">
                <a:solidFill>
                  <a:srgbClr val="FFFFFF"/>
                </a:solidFill>
                <a:latin typeface="Times New Roman" pitchFamily="18" charset="0"/>
              </a:endParaRPr>
            </a:p>
          </p:txBody>
        </p:sp>
        <p:sp>
          <p:nvSpPr>
            <p:cNvPr id="293914" name="Line 26"/>
            <p:cNvSpPr>
              <a:spLocks noChangeShapeType="1"/>
            </p:cNvSpPr>
            <p:nvPr/>
          </p:nvSpPr>
          <p:spPr bwMode="auto">
            <a:xfrm>
              <a:off x="4945" y="2064"/>
              <a:ext cx="0" cy="325"/>
            </a:xfrm>
            <a:prstGeom prst="line">
              <a:avLst/>
            </a:prstGeom>
            <a:noFill/>
            <a:ln w="38100">
              <a:solidFill>
                <a:srgbClr val="FFFF00"/>
              </a:solidFill>
              <a:round/>
              <a:headEnd/>
              <a:tailEnd/>
            </a:ln>
            <a:effectLst/>
          </p:spPr>
          <p:txBody>
            <a:bodyPr/>
            <a:lstStyle/>
            <a:p>
              <a:pPr eaLnBrk="0" hangingPunct="0">
                <a:spcBef>
                  <a:spcPct val="20000"/>
                </a:spcBef>
                <a:buClr>
                  <a:srgbClr val="0000FF"/>
                </a:buClr>
                <a:buSzPct val="75000"/>
                <a:buFont typeface="Monotype Sorts" pitchFamily="2" charset="2"/>
                <a:buNone/>
              </a:pPr>
              <a:endParaRPr lang="en-US" sz="3200">
                <a:solidFill>
                  <a:srgbClr val="FFFFFF"/>
                </a:solidFill>
                <a:latin typeface="Times New Roman" pitchFamily="18" charset="0"/>
              </a:endParaRPr>
            </a:p>
          </p:txBody>
        </p:sp>
        <p:sp>
          <p:nvSpPr>
            <p:cNvPr id="293915" name="Line 27"/>
            <p:cNvSpPr>
              <a:spLocks noChangeShapeType="1"/>
            </p:cNvSpPr>
            <p:nvPr/>
          </p:nvSpPr>
          <p:spPr bwMode="auto">
            <a:xfrm>
              <a:off x="-47" y="2064"/>
              <a:ext cx="4992" cy="0"/>
            </a:xfrm>
            <a:prstGeom prst="line">
              <a:avLst/>
            </a:prstGeom>
            <a:noFill/>
            <a:ln w="38100">
              <a:solidFill>
                <a:srgbClr val="FFFF00"/>
              </a:solidFill>
              <a:round/>
              <a:headEnd/>
              <a:tailEnd/>
            </a:ln>
            <a:effectLst/>
          </p:spPr>
          <p:txBody>
            <a:bodyPr/>
            <a:lstStyle/>
            <a:p>
              <a:pPr eaLnBrk="0" hangingPunct="0">
                <a:spcBef>
                  <a:spcPct val="20000"/>
                </a:spcBef>
                <a:buClr>
                  <a:srgbClr val="0000FF"/>
                </a:buClr>
                <a:buSzPct val="75000"/>
                <a:buFont typeface="Monotype Sorts" pitchFamily="2" charset="2"/>
                <a:buNone/>
              </a:pPr>
              <a:endParaRPr lang="en-US" sz="3200">
                <a:solidFill>
                  <a:srgbClr val="FFFFFF"/>
                </a:solidFill>
                <a:latin typeface="Times New Roman" pitchFamily="18" charset="0"/>
              </a:endParaRPr>
            </a:p>
          </p:txBody>
        </p:sp>
      </p:grpSp>
      <p:grpSp>
        <p:nvGrpSpPr>
          <p:cNvPr id="3" name="Group 28"/>
          <p:cNvGrpSpPr>
            <a:grpSpLocks/>
          </p:cNvGrpSpPr>
          <p:nvPr/>
        </p:nvGrpSpPr>
        <p:grpSpPr bwMode="auto">
          <a:xfrm>
            <a:off x="1219200" y="914400"/>
            <a:ext cx="7391400" cy="381000"/>
            <a:chOff x="768" y="576"/>
            <a:chExt cx="4656" cy="240"/>
          </a:xfrm>
        </p:grpSpPr>
        <p:sp>
          <p:nvSpPr>
            <p:cNvPr id="293917" name="Line 29"/>
            <p:cNvSpPr>
              <a:spLocks noChangeShapeType="1"/>
            </p:cNvSpPr>
            <p:nvPr/>
          </p:nvSpPr>
          <p:spPr bwMode="auto">
            <a:xfrm>
              <a:off x="828" y="816"/>
              <a:ext cx="4596" cy="0"/>
            </a:xfrm>
            <a:prstGeom prst="line">
              <a:avLst/>
            </a:prstGeom>
            <a:noFill/>
            <a:ln w="38100">
              <a:solidFill>
                <a:schemeClr val="tx1"/>
              </a:solidFill>
              <a:round/>
              <a:headEnd/>
              <a:tailEnd type="triangle" w="med" len="med"/>
            </a:ln>
            <a:effectLst/>
          </p:spPr>
          <p:txBody>
            <a:bodyPr/>
            <a:lstStyle/>
            <a:p>
              <a:pPr eaLnBrk="0" hangingPunct="0">
                <a:spcBef>
                  <a:spcPct val="20000"/>
                </a:spcBef>
                <a:buClr>
                  <a:srgbClr val="0000FF"/>
                </a:buClr>
                <a:buSzPct val="75000"/>
                <a:buFont typeface="Monotype Sorts" pitchFamily="2" charset="2"/>
                <a:buNone/>
              </a:pPr>
              <a:endParaRPr lang="en-US" sz="3200">
                <a:solidFill>
                  <a:srgbClr val="FFFFFF"/>
                </a:solidFill>
                <a:latin typeface="Times New Roman" pitchFamily="18" charset="0"/>
              </a:endParaRPr>
            </a:p>
          </p:txBody>
        </p:sp>
        <p:sp>
          <p:nvSpPr>
            <p:cNvPr id="293918" name="Text Box 30"/>
            <p:cNvSpPr txBox="1">
              <a:spLocks noChangeArrowheads="1"/>
            </p:cNvSpPr>
            <p:nvPr/>
          </p:nvSpPr>
          <p:spPr bwMode="auto">
            <a:xfrm>
              <a:off x="768" y="576"/>
              <a:ext cx="1791" cy="212"/>
            </a:xfrm>
            <a:prstGeom prst="rect">
              <a:avLst/>
            </a:prstGeom>
            <a:noFill/>
            <a:ln w="9525">
              <a:noFill/>
              <a:miter lim="800000"/>
              <a:headEnd/>
              <a:tailEnd/>
            </a:ln>
            <a:effectLst/>
          </p:spPr>
          <p:txBody>
            <a:bodyPr>
              <a:spAutoFit/>
            </a:bodyPr>
            <a:lstStyle/>
            <a:p>
              <a:pPr eaLnBrk="0" hangingPunct="0">
                <a:spcBef>
                  <a:spcPct val="50000"/>
                </a:spcBef>
                <a:buClr>
                  <a:srgbClr val="0000FF"/>
                </a:buClr>
                <a:buSzPct val="75000"/>
                <a:buFont typeface="Monotype Sorts" pitchFamily="2" charset="2"/>
                <a:buNone/>
              </a:pPr>
              <a:r>
                <a:rPr lang="en-US" sz="1600" b="1" dirty="0">
                  <a:solidFill>
                    <a:srgbClr val="FFFFFF"/>
                  </a:solidFill>
                </a:rPr>
                <a:t>SENSORY LEARNING</a:t>
              </a:r>
            </a:p>
          </p:txBody>
        </p:sp>
      </p:grpSp>
      <p:grpSp>
        <p:nvGrpSpPr>
          <p:cNvPr id="4" name="Group 31"/>
          <p:cNvGrpSpPr>
            <a:grpSpLocks/>
          </p:cNvGrpSpPr>
          <p:nvPr/>
        </p:nvGrpSpPr>
        <p:grpSpPr bwMode="auto">
          <a:xfrm>
            <a:off x="2743200" y="3962400"/>
            <a:ext cx="3124200" cy="1620838"/>
            <a:chOff x="1728" y="2496"/>
            <a:chExt cx="1968" cy="1021"/>
          </a:xfrm>
        </p:grpSpPr>
        <p:sp>
          <p:nvSpPr>
            <p:cNvPr id="293920" name="Line 32"/>
            <p:cNvSpPr>
              <a:spLocks noChangeShapeType="1"/>
            </p:cNvSpPr>
            <p:nvPr/>
          </p:nvSpPr>
          <p:spPr bwMode="auto">
            <a:xfrm flipV="1">
              <a:off x="2640" y="2496"/>
              <a:ext cx="0" cy="624"/>
            </a:xfrm>
            <a:prstGeom prst="line">
              <a:avLst/>
            </a:prstGeom>
            <a:noFill/>
            <a:ln w="38100">
              <a:solidFill>
                <a:schemeClr val="tx1"/>
              </a:solidFill>
              <a:round/>
              <a:headEnd/>
              <a:tailEnd type="triangle" w="med" len="med"/>
            </a:ln>
            <a:effectLst/>
          </p:spPr>
          <p:txBody>
            <a:bodyPr/>
            <a:lstStyle/>
            <a:p>
              <a:pPr eaLnBrk="0" hangingPunct="0">
                <a:spcBef>
                  <a:spcPct val="20000"/>
                </a:spcBef>
                <a:buClr>
                  <a:srgbClr val="0000FF"/>
                </a:buClr>
                <a:buSzPct val="75000"/>
                <a:buFont typeface="Monotype Sorts" pitchFamily="2" charset="2"/>
                <a:buNone/>
              </a:pPr>
              <a:endParaRPr lang="en-US" sz="3200">
                <a:solidFill>
                  <a:srgbClr val="FFFFFF"/>
                </a:solidFill>
                <a:latin typeface="Times New Roman" pitchFamily="18" charset="0"/>
              </a:endParaRPr>
            </a:p>
          </p:txBody>
        </p:sp>
        <p:sp>
          <p:nvSpPr>
            <p:cNvPr id="293921" name="Text Box 33"/>
            <p:cNvSpPr txBox="1">
              <a:spLocks noChangeArrowheads="1"/>
            </p:cNvSpPr>
            <p:nvPr/>
          </p:nvSpPr>
          <p:spPr bwMode="auto">
            <a:xfrm>
              <a:off x="1728" y="3120"/>
              <a:ext cx="1968" cy="397"/>
            </a:xfrm>
            <a:prstGeom prst="rect">
              <a:avLst/>
            </a:prstGeom>
            <a:noFill/>
            <a:ln w="38100">
              <a:solidFill>
                <a:srgbClr val="FF3300"/>
              </a:solidFill>
              <a:miter lim="800000"/>
              <a:headEnd/>
              <a:tailEnd/>
            </a:ln>
            <a:effectLst/>
          </p:spPr>
          <p:txBody>
            <a:bodyPr>
              <a:spAutoFit/>
            </a:bodyPr>
            <a:lstStyle/>
            <a:p>
              <a:pPr algn="ctr" eaLnBrk="0" hangingPunct="0">
                <a:spcBef>
                  <a:spcPct val="50000"/>
                </a:spcBef>
                <a:buClr>
                  <a:srgbClr val="0000FF"/>
                </a:buClr>
                <a:buSzPct val="75000"/>
                <a:buFont typeface="Monotype Sorts" pitchFamily="2" charset="2"/>
                <a:buNone/>
              </a:pPr>
              <a:r>
                <a:rPr lang="en-US" sz="1400" b="1">
                  <a:solidFill>
                    <a:srgbClr val="FFFFFF"/>
                  </a:solidFill>
                </a:rPr>
                <a:t>INFANTS PRODUCE</a:t>
              </a:r>
            </a:p>
            <a:p>
              <a:pPr algn="ctr" eaLnBrk="0" hangingPunct="0">
                <a:spcBef>
                  <a:spcPct val="50000"/>
                </a:spcBef>
                <a:buClr>
                  <a:srgbClr val="0000FF"/>
                </a:buClr>
                <a:buSzPct val="75000"/>
                <a:buFont typeface="Monotype Sorts" pitchFamily="2" charset="2"/>
                <a:buNone/>
              </a:pPr>
              <a:r>
                <a:rPr lang="en-US" sz="1400" b="1">
                  <a:solidFill>
                    <a:srgbClr val="FFFFFF"/>
                  </a:solidFill>
                </a:rPr>
                <a:t> VOWEL-LIKE SOUNDS</a:t>
              </a:r>
            </a:p>
          </p:txBody>
        </p:sp>
      </p:grpSp>
      <p:grpSp>
        <p:nvGrpSpPr>
          <p:cNvPr id="5" name="Group 34"/>
          <p:cNvGrpSpPr>
            <a:grpSpLocks/>
          </p:cNvGrpSpPr>
          <p:nvPr/>
        </p:nvGrpSpPr>
        <p:grpSpPr bwMode="auto">
          <a:xfrm>
            <a:off x="1219200" y="1905005"/>
            <a:ext cx="5029200" cy="2581275"/>
            <a:chOff x="768" y="1200"/>
            <a:chExt cx="3168" cy="1626"/>
          </a:xfrm>
        </p:grpSpPr>
        <p:sp>
          <p:nvSpPr>
            <p:cNvPr id="293923" name="Line 35"/>
            <p:cNvSpPr>
              <a:spLocks noChangeShapeType="1"/>
            </p:cNvSpPr>
            <p:nvPr/>
          </p:nvSpPr>
          <p:spPr bwMode="auto">
            <a:xfrm>
              <a:off x="768" y="2400"/>
              <a:ext cx="1872" cy="0"/>
            </a:xfrm>
            <a:prstGeom prst="line">
              <a:avLst/>
            </a:prstGeom>
            <a:noFill/>
            <a:ln w="38100">
              <a:solidFill>
                <a:schemeClr val="tx1"/>
              </a:solidFill>
              <a:round/>
              <a:headEnd/>
              <a:tailEnd type="triangle" w="med" len="med"/>
            </a:ln>
            <a:effectLst/>
          </p:spPr>
          <p:txBody>
            <a:bodyPr/>
            <a:lstStyle/>
            <a:p>
              <a:pPr eaLnBrk="0" hangingPunct="0">
                <a:spcBef>
                  <a:spcPct val="20000"/>
                </a:spcBef>
                <a:buClr>
                  <a:srgbClr val="0000FF"/>
                </a:buClr>
                <a:buSzPct val="75000"/>
                <a:buFont typeface="Monotype Sorts" pitchFamily="2" charset="2"/>
                <a:buNone/>
              </a:pPr>
              <a:endParaRPr lang="en-US" sz="3200">
                <a:solidFill>
                  <a:srgbClr val="FFFFFF"/>
                </a:solidFill>
                <a:latin typeface="Times New Roman" pitchFamily="18" charset="0"/>
              </a:endParaRPr>
            </a:p>
          </p:txBody>
        </p:sp>
        <p:sp>
          <p:nvSpPr>
            <p:cNvPr id="293924" name="Text Box 36"/>
            <p:cNvSpPr txBox="1">
              <a:spLocks noChangeArrowheads="1"/>
            </p:cNvSpPr>
            <p:nvPr/>
          </p:nvSpPr>
          <p:spPr bwMode="auto">
            <a:xfrm>
              <a:off x="912" y="2496"/>
              <a:ext cx="1440" cy="330"/>
            </a:xfrm>
            <a:prstGeom prst="rect">
              <a:avLst/>
            </a:prstGeom>
            <a:noFill/>
            <a:ln w="38100">
              <a:solidFill>
                <a:srgbClr val="FF3300"/>
              </a:solidFill>
              <a:miter lim="800000"/>
              <a:headEnd/>
              <a:tailEnd/>
            </a:ln>
            <a:effectLst/>
          </p:spPr>
          <p:txBody>
            <a:bodyPr>
              <a:spAutoFit/>
            </a:bodyPr>
            <a:lstStyle/>
            <a:p>
              <a:pPr algn="ctr" eaLnBrk="0" hangingPunct="0">
                <a:spcBef>
                  <a:spcPct val="50000"/>
                </a:spcBef>
                <a:buClr>
                  <a:srgbClr val="0000FF"/>
                </a:buClr>
                <a:buSzPct val="75000"/>
                <a:buFont typeface="Monotype Sorts" pitchFamily="2" charset="2"/>
                <a:buNone/>
              </a:pPr>
              <a:r>
                <a:rPr lang="en-US" sz="1400" b="1">
                  <a:solidFill>
                    <a:srgbClr val="FFFFFF"/>
                  </a:solidFill>
                </a:rPr>
                <a:t>INFANTS PRODUCE           NON-SPEECH SOUNDS</a:t>
              </a:r>
            </a:p>
          </p:txBody>
        </p:sp>
        <p:sp>
          <p:nvSpPr>
            <p:cNvPr id="293925" name="Line 37"/>
            <p:cNvSpPr>
              <a:spLocks noChangeShapeType="1"/>
            </p:cNvSpPr>
            <p:nvPr/>
          </p:nvSpPr>
          <p:spPr bwMode="auto">
            <a:xfrm>
              <a:off x="816" y="1824"/>
              <a:ext cx="3120" cy="0"/>
            </a:xfrm>
            <a:prstGeom prst="line">
              <a:avLst/>
            </a:prstGeom>
            <a:noFill/>
            <a:ln w="38100">
              <a:solidFill>
                <a:schemeClr val="tx1"/>
              </a:solidFill>
              <a:round/>
              <a:headEnd/>
              <a:tailEnd type="triangle" w="med" len="med"/>
            </a:ln>
            <a:effectLst/>
          </p:spPr>
          <p:txBody>
            <a:bodyPr/>
            <a:lstStyle/>
            <a:p>
              <a:pPr eaLnBrk="0" hangingPunct="0">
                <a:spcBef>
                  <a:spcPct val="20000"/>
                </a:spcBef>
                <a:buClr>
                  <a:srgbClr val="0000FF"/>
                </a:buClr>
                <a:buSzPct val="75000"/>
                <a:buFont typeface="Monotype Sorts" pitchFamily="2" charset="2"/>
                <a:buNone/>
              </a:pPr>
              <a:endParaRPr lang="en-US" sz="3200">
                <a:solidFill>
                  <a:srgbClr val="FFFFFF"/>
                </a:solidFill>
                <a:latin typeface="Times New Roman" pitchFamily="18" charset="0"/>
              </a:endParaRPr>
            </a:p>
          </p:txBody>
        </p:sp>
        <p:sp>
          <p:nvSpPr>
            <p:cNvPr id="293926" name="Text Box 38"/>
            <p:cNvSpPr txBox="1">
              <a:spLocks noChangeArrowheads="1"/>
            </p:cNvSpPr>
            <p:nvPr/>
          </p:nvSpPr>
          <p:spPr bwMode="auto">
            <a:xfrm>
              <a:off x="768" y="1200"/>
              <a:ext cx="2016" cy="465"/>
            </a:xfrm>
            <a:prstGeom prst="rect">
              <a:avLst/>
            </a:prstGeom>
            <a:noFill/>
            <a:ln w="38100">
              <a:solidFill>
                <a:srgbClr val="FF3300"/>
              </a:solidFill>
              <a:miter lim="800000"/>
              <a:headEnd/>
              <a:tailEnd/>
            </a:ln>
            <a:effectLst/>
          </p:spPr>
          <p:txBody>
            <a:bodyPr>
              <a:spAutoFit/>
            </a:bodyPr>
            <a:lstStyle/>
            <a:p>
              <a:pPr algn="ctr" eaLnBrk="0" hangingPunct="0">
                <a:spcBef>
                  <a:spcPct val="50000"/>
                </a:spcBef>
                <a:buClr>
                  <a:srgbClr val="0000FF"/>
                </a:buClr>
                <a:buSzPct val="75000"/>
                <a:buFont typeface="Monotype Sorts" pitchFamily="2" charset="2"/>
                <a:buNone/>
              </a:pPr>
              <a:r>
                <a:rPr lang="en-US" sz="1400" b="1">
                  <a:solidFill>
                    <a:srgbClr val="FFFFFF"/>
                  </a:solidFill>
                </a:rPr>
                <a:t>INFANTS DISCRIMINATE PHONETIC CONTRASTS OF ALL LANGUAGES</a:t>
              </a:r>
            </a:p>
          </p:txBody>
        </p:sp>
      </p:grpSp>
      <p:grpSp>
        <p:nvGrpSpPr>
          <p:cNvPr id="6" name="Group 39"/>
          <p:cNvGrpSpPr>
            <a:grpSpLocks/>
          </p:cNvGrpSpPr>
          <p:nvPr/>
        </p:nvGrpSpPr>
        <p:grpSpPr bwMode="auto">
          <a:xfrm>
            <a:off x="4572000" y="1676400"/>
            <a:ext cx="2438400" cy="1447800"/>
            <a:chOff x="2880" y="1056"/>
            <a:chExt cx="1536" cy="912"/>
          </a:xfrm>
        </p:grpSpPr>
        <p:sp>
          <p:nvSpPr>
            <p:cNvPr id="293928" name="Text Box 40"/>
            <p:cNvSpPr txBox="1">
              <a:spLocks noChangeArrowheads="1"/>
            </p:cNvSpPr>
            <p:nvPr/>
          </p:nvSpPr>
          <p:spPr bwMode="auto">
            <a:xfrm>
              <a:off x="2880" y="1056"/>
              <a:ext cx="1344" cy="601"/>
            </a:xfrm>
            <a:prstGeom prst="rect">
              <a:avLst/>
            </a:prstGeom>
            <a:noFill/>
            <a:ln w="38100">
              <a:solidFill>
                <a:srgbClr val="FF3300"/>
              </a:solidFill>
              <a:miter lim="800000"/>
              <a:headEnd/>
              <a:tailEnd/>
            </a:ln>
            <a:effectLst/>
          </p:spPr>
          <p:txBody>
            <a:bodyPr>
              <a:spAutoFit/>
            </a:bodyPr>
            <a:lstStyle/>
            <a:p>
              <a:pPr algn="ctr" eaLnBrk="0" hangingPunct="0">
                <a:spcBef>
                  <a:spcPct val="50000"/>
                </a:spcBef>
                <a:buClr>
                  <a:srgbClr val="0000FF"/>
                </a:buClr>
                <a:buSzPct val="75000"/>
                <a:buFont typeface="Monotype Sorts" pitchFamily="2" charset="2"/>
                <a:buNone/>
              </a:pPr>
              <a:r>
                <a:rPr lang="en-US" sz="1400" b="1">
                  <a:solidFill>
                    <a:srgbClr val="FFFFFF"/>
                  </a:solidFill>
                </a:rPr>
                <a:t>STATISTICAL LEARNING (DISTRIBUTIONAL FREQUENCIES)</a:t>
              </a:r>
            </a:p>
          </p:txBody>
        </p:sp>
        <p:sp>
          <p:nvSpPr>
            <p:cNvPr id="293929" name="Line 41"/>
            <p:cNvSpPr>
              <a:spLocks noChangeShapeType="1"/>
            </p:cNvSpPr>
            <p:nvPr/>
          </p:nvSpPr>
          <p:spPr bwMode="auto">
            <a:xfrm>
              <a:off x="4224" y="1680"/>
              <a:ext cx="192" cy="288"/>
            </a:xfrm>
            <a:prstGeom prst="line">
              <a:avLst/>
            </a:prstGeom>
            <a:noFill/>
            <a:ln w="38100">
              <a:solidFill>
                <a:schemeClr val="tx1"/>
              </a:solidFill>
              <a:round/>
              <a:headEnd/>
              <a:tailEnd type="triangle" w="med" len="med"/>
            </a:ln>
            <a:effectLst/>
          </p:spPr>
          <p:txBody>
            <a:bodyPr/>
            <a:lstStyle/>
            <a:p>
              <a:pPr eaLnBrk="0" hangingPunct="0">
                <a:spcBef>
                  <a:spcPct val="20000"/>
                </a:spcBef>
                <a:buClr>
                  <a:srgbClr val="0000FF"/>
                </a:buClr>
                <a:buSzPct val="75000"/>
                <a:buFont typeface="Monotype Sorts" pitchFamily="2" charset="2"/>
                <a:buNone/>
              </a:pPr>
              <a:endParaRPr lang="en-US" sz="3200">
                <a:solidFill>
                  <a:srgbClr val="FFFFFF"/>
                </a:solidFill>
                <a:latin typeface="Times New Roman" pitchFamily="18" charset="0"/>
              </a:endParaRPr>
            </a:p>
          </p:txBody>
        </p:sp>
      </p:grpSp>
      <p:grpSp>
        <p:nvGrpSpPr>
          <p:cNvPr id="7" name="Group 42"/>
          <p:cNvGrpSpPr>
            <a:grpSpLocks/>
          </p:cNvGrpSpPr>
          <p:nvPr/>
        </p:nvGrpSpPr>
        <p:grpSpPr bwMode="auto">
          <a:xfrm>
            <a:off x="6781800" y="1752600"/>
            <a:ext cx="2209800" cy="1371600"/>
            <a:chOff x="4272" y="1104"/>
            <a:chExt cx="1392" cy="864"/>
          </a:xfrm>
        </p:grpSpPr>
        <p:sp>
          <p:nvSpPr>
            <p:cNvPr id="293931" name="Text Box 43"/>
            <p:cNvSpPr txBox="1">
              <a:spLocks noChangeArrowheads="1"/>
            </p:cNvSpPr>
            <p:nvPr/>
          </p:nvSpPr>
          <p:spPr bwMode="auto">
            <a:xfrm>
              <a:off x="4272" y="1104"/>
              <a:ext cx="1392" cy="465"/>
            </a:xfrm>
            <a:prstGeom prst="rect">
              <a:avLst/>
            </a:prstGeom>
            <a:noFill/>
            <a:ln w="38100">
              <a:solidFill>
                <a:srgbClr val="FF3300"/>
              </a:solidFill>
              <a:miter lim="800000"/>
              <a:headEnd/>
              <a:tailEnd/>
            </a:ln>
            <a:effectLst/>
          </p:spPr>
          <p:txBody>
            <a:bodyPr>
              <a:spAutoFit/>
            </a:bodyPr>
            <a:lstStyle/>
            <a:p>
              <a:pPr algn="ctr" eaLnBrk="0" hangingPunct="0">
                <a:spcBef>
                  <a:spcPct val="50000"/>
                </a:spcBef>
                <a:buClr>
                  <a:srgbClr val="0000FF"/>
                </a:buClr>
                <a:buSzPct val="75000"/>
                <a:buFont typeface="Monotype Sorts" pitchFamily="2" charset="2"/>
                <a:buNone/>
              </a:pPr>
              <a:r>
                <a:rPr lang="en-US" sz="1400" b="1">
                  <a:solidFill>
                    <a:srgbClr val="FFFFFF"/>
                  </a:solidFill>
                </a:rPr>
                <a:t>LANGUAGE-SPECIFIC PERCEPTION FOR VOWELS</a:t>
              </a:r>
            </a:p>
          </p:txBody>
        </p:sp>
        <p:sp>
          <p:nvSpPr>
            <p:cNvPr id="293932" name="Line 44"/>
            <p:cNvSpPr>
              <a:spLocks noChangeShapeType="1"/>
            </p:cNvSpPr>
            <p:nvPr/>
          </p:nvSpPr>
          <p:spPr bwMode="auto">
            <a:xfrm>
              <a:off x="4512" y="1584"/>
              <a:ext cx="0" cy="384"/>
            </a:xfrm>
            <a:prstGeom prst="line">
              <a:avLst/>
            </a:prstGeom>
            <a:noFill/>
            <a:ln w="38100">
              <a:solidFill>
                <a:schemeClr val="tx1"/>
              </a:solidFill>
              <a:round/>
              <a:headEnd/>
              <a:tailEnd type="triangle" w="med" len="med"/>
            </a:ln>
            <a:effectLst/>
          </p:spPr>
          <p:txBody>
            <a:bodyPr/>
            <a:lstStyle/>
            <a:p>
              <a:pPr eaLnBrk="0" hangingPunct="0">
                <a:spcBef>
                  <a:spcPct val="20000"/>
                </a:spcBef>
                <a:buClr>
                  <a:srgbClr val="0000FF"/>
                </a:buClr>
                <a:buSzPct val="75000"/>
                <a:buFont typeface="Monotype Sorts" pitchFamily="2" charset="2"/>
                <a:buNone/>
              </a:pPr>
              <a:endParaRPr lang="en-US" sz="3200">
                <a:solidFill>
                  <a:srgbClr val="FFFFFF"/>
                </a:solidFill>
                <a:latin typeface="Times New Roman" pitchFamily="18" charset="0"/>
              </a:endParaRPr>
            </a:p>
          </p:txBody>
        </p:sp>
      </p:grpSp>
      <p:sp>
        <p:nvSpPr>
          <p:cNvPr id="293933" name="Rectangle 45"/>
          <p:cNvSpPr>
            <a:spLocks noChangeArrowheads="1"/>
          </p:cNvSpPr>
          <p:nvPr/>
        </p:nvSpPr>
        <p:spPr bwMode="auto">
          <a:xfrm>
            <a:off x="0" y="5791206"/>
            <a:ext cx="8763000" cy="519113"/>
          </a:xfrm>
          <a:prstGeom prst="rect">
            <a:avLst/>
          </a:prstGeom>
          <a:noFill/>
          <a:ln w="9525">
            <a:noFill/>
            <a:miter lim="800000"/>
            <a:headEnd/>
            <a:tailEnd/>
          </a:ln>
          <a:effectLst/>
        </p:spPr>
        <p:txBody>
          <a:bodyPr>
            <a:spAutoFit/>
          </a:bodyPr>
          <a:lstStyle/>
          <a:p>
            <a:pPr eaLnBrk="0" hangingPunct="0">
              <a:spcBef>
                <a:spcPct val="50000"/>
              </a:spcBef>
              <a:buClr>
                <a:srgbClr val="0000FF"/>
              </a:buClr>
              <a:buSzPct val="75000"/>
              <a:buFont typeface="Monotype Sorts" pitchFamily="2" charset="2"/>
              <a:buNone/>
            </a:pPr>
            <a:r>
              <a:rPr lang="en-US" sz="2800" b="1" dirty="0">
                <a:solidFill>
                  <a:srgbClr val="FFFFFF"/>
                </a:solidFill>
              </a:rPr>
              <a:t>UNIVERSAL SPEECH </a:t>
            </a:r>
            <a:r>
              <a:rPr lang="en-US" sz="2800" b="1" u="sng" dirty="0">
                <a:solidFill>
                  <a:srgbClr val="FFFFFF"/>
                </a:solidFill>
              </a:rPr>
              <a:t>PRODUCTION</a:t>
            </a:r>
            <a:r>
              <a:rPr lang="en-US" sz="2800" b="1" dirty="0">
                <a:solidFill>
                  <a:srgbClr val="FFFFFF"/>
                </a:solidFill>
              </a:rPr>
              <a:t>: 0-6 MONTHS</a:t>
            </a:r>
          </a:p>
        </p:txBody>
      </p:sp>
      <p:sp>
        <p:nvSpPr>
          <p:cNvPr id="293934" name="Text Box 46"/>
          <p:cNvSpPr txBox="1">
            <a:spLocks noChangeArrowheads="1"/>
          </p:cNvSpPr>
          <p:nvPr/>
        </p:nvSpPr>
        <p:spPr bwMode="auto">
          <a:xfrm>
            <a:off x="7351714" y="6287265"/>
            <a:ext cx="1639886" cy="307777"/>
          </a:xfrm>
          <a:prstGeom prst="rect">
            <a:avLst/>
          </a:prstGeom>
          <a:noFill/>
          <a:ln w="9525">
            <a:noFill/>
            <a:miter lim="800000"/>
            <a:headEnd/>
            <a:tailEnd/>
          </a:ln>
          <a:effectLst/>
        </p:spPr>
        <p:txBody>
          <a:bodyPr wrap="square">
            <a:spAutoFit/>
          </a:bodyPr>
          <a:lstStyle/>
          <a:p>
            <a:pPr eaLnBrk="0" hangingPunct="0">
              <a:spcBef>
                <a:spcPct val="50000"/>
              </a:spcBef>
              <a:buClr>
                <a:srgbClr val="0000FF"/>
              </a:buClr>
              <a:buSzPct val="75000"/>
              <a:buFont typeface="Monotype Sorts" pitchFamily="2" charset="2"/>
              <a:buNone/>
            </a:pPr>
            <a:r>
              <a:rPr lang="en-US" sz="1400" dirty="0">
                <a:solidFill>
                  <a:srgbClr val="FFFFFF"/>
                </a:solidFill>
              </a:rPr>
              <a:t>(</a:t>
            </a:r>
            <a:r>
              <a:rPr lang="en-US" sz="1400" dirty="0" err="1">
                <a:solidFill>
                  <a:srgbClr val="FFFFFF"/>
                </a:solidFill>
              </a:rPr>
              <a:t>Kuhl</a:t>
            </a:r>
            <a:r>
              <a:rPr lang="en-US" sz="1400" dirty="0">
                <a:solidFill>
                  <a:srgbClr val="FFFFFF"/>
                </a:solidFill>
              </a:rPr>
              <a:t>, 2004)</a:t>
            </a:r>
          </a:p>
        </p:txBody>
      </p:sp>
    </p:spTree>
    <p:extLst>
      <p:ext uri="{BB962C8B-B14F-4D97-AF65-F5344CB8AC3E}">
        <p14:creationId xmlns:p14="http://schemas.microsoft.com/office/powerpoint/2010/main" val="28477951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5938" name="Text Box 2"/>
          <p:cNvSpPr txBox="1">
            <a:spLocks noChangeArrowheads="1"/>
          </p:cNvSpPr>
          <p:nvPr/>
        </p:nvSpPr>
        <p:spPr bwMode="auto">
          <a:xfrm>
            <a:off x="0" y="3"/>
            <a:ext cx="9144000" cy="519113"/>
          </a:xfrm>
          <a:prstGeom prst="rect">
            <a:avLst/>
          </a:prstGeom>
          <a:noFill/>
          <a:ln w="9525">
            <a:noFill/>
            <a:miter lim="800000"/>
            <a:headEnd/>
            <a:tailEnd/>
          </a:ln>
          <a:effectLst/>
        </p:spPr>
        <p:txBody>
          <a:bodyPr>
            <a:spAutoFit/>
          </a:bodyPr>
          <a:lstStyle/>
          <a:p>
            <a:pPr algn="ctr" eaLnBrk="0" hangingPunct="0">
              <a:spcBef>
                <a:spcPct val="50000"/>
              </a:spcBef>
              <a:buClr>
                <a:srgbClr val="0000FF"/>
              </a:buClr>
              <a:buSzPct val="75000"/>
              <a:buFont typeface="Monotype Sorts" pitchFamily="2" charset="2"/>
              <a:buNone/>
            </a:pPr>
            <a:r>
              <a:rPr lang="en-US" sz="2800" dirty="0">
                <a:solidFill>
                  <a:srgbClr val="FFFFFF"/>
                </a:solidFill>
              </a:rPr>
              <a:t>UNIVERSAL SPEECH PERCEPTION: 6-12 MONTHS</a:t>
            </a:r>
          </a:p>
        </p:txBody>
      </p:sp>
      <p:sp>
        <p:nvSpPr>
          <p:cNvPr id="295939" name="Line 3"/>
          <p:cNvSpPr>
            <a:spLocks noChangeShapeType="1"/>
          </p:cNvSpPr>
          <p:nvPr/>
        </p:nvSpPr>
        <p:spPr bwMode="auto">
          <a:xfrm>
            <a:off x="9412288" y="3200400"/>
            <a:ext cx="0" cy="990600"/>
          </a:xfrm>
          <a:prstGeom prst="line">
            <a:avLst/>
          </a:prstGeom>
          <a:noFill/>
          <a:ln w="9525">
            <a:noFill/>
            <a:round/>
            <a:headEnd/>
            <a:tailEnd/>
          </a:ln>
          <a:effectLst/>
        </p:spPr>
        <p:txBody>
          <a:bodyPr/>
          <a:lstStyle/>
          <a:p>
            <a:pPr eaLnBrk="0" hangingPunct="0">
              <a:spcBef>
                <a:spcPct val="20000"/>
              </a:spcBef>
              <a:buClr>
                <a:srgbClr val="0000FF"/>
              </a:buClr>
              <a:buSzPct val="75000"/>
              <a:buFont typeface="Monotype Sorts" pitchFamily="2" charset="2"/>
              <a:buNone/>
            </a:pPr>
            <a:endParaRPr lang="en-US" sz="3200">
              <a:solidFill>
                <a:srgbClr val="FFFFFF"/>
              </a:solidFill>
              <a:latin typeface="Times New Roman" pitchFamily="18" charset="0"/>
            </a:endParaRPr>
          </a:p>
        </p:txBody>
      </p:sp>
      <p:sp>
        <p:nvSpPr>
          <p:cNvPr id="295940" name="Line 4"/>
          <p:cNvSpPr>
            <a:spLocks noChangeShapeType="1"/>
          </p:cNvSpPr>
          <p:nvPr/>
        </p:nvSpPr>
        <p:spPr bwMode="auto">
          <a:xfrm>
            <a:off x="1347788" y="3200400"/>
            <a:ext cx="8064500" cy="0"/>
          </a:xfrm>
          <a:prstGeom prst="line">
            <a:avLst/>
          </a:prstGeom>
          <a:noFill/>
          <a:ln w="9525">
            <a:noFill/>
            <a:round/>
            <a:headEnd/>
            <a:tailEnd/>
          </a:ln>
          <a:effectLst/>
        </p:spPr>
        <p:txBody>
          <a:bodyPr/>
          <a:lstStyle/>
          <a:p>
            <a:pPr eaLnBrk="0" hangingPunct="0">
              <a:spcBef>
                <a:spcPct val="20000"/>
              </a:spcBef>
              <a:buClr>
                <a:srgbClr val="0000FF"/>
              </a:buClr>
              <a:buSzPct val="75000"/>
              <a:buFont typeface="Monotype Sorts" pitchFamily="2" charset="2"/>
              <a:buNone/>
            </a:pPr>
            <a:endParaRPr lang="en-US" sz="3200">
              <a:solidFill>
                <a:srgbClr val="FFFFFF"/>
              </a:solidFill>
              <a:latin typeface="Times New Roman" pitchFamily="18" charset="0"/>
            </a:endParaRPr>
          </a:p>
        </p:txBody>
      </p:sp>
      <p:grpSp>
        <p:nvGrpSpPr>
          <p:cNvPr id="2" name="Group 5"/>
          <p:cNvGrpSpPr>
            <a:grpSpLocks/>
          </p:cNvGrpSpPr>
          <p:nvPr/>
        </p:nvGrpSpPr>
        <p:grpSpPr bwMode="auto">
          <a:xfrm>
            <a:off x="1295400" y="533400"/>
            <a:ext cx="6781800" cy="336550"/>
            <a:chOff x="816" y="336"/>
            <a:chExt cx="4272" cy="212"/>
          </a:xfrm>
        </p:grpSpPr>
        <p:sp>
          <p:nvSpPr>
            <p:cNvPr id="295942" name="Line 6"/>
            <p:cNvSpPr>
              <a:spLocks noChangeShapeType="1"/>
            </p:cNvSpPr>
            <p:nvPr/>
          </p:nvSpPr>
          <p:spPr bwMode="auto">
            <a:xfrm>
              <a:off x="864" y="528"/>
              <a:ext cx="4224" cy="0"/>
            </a:xfrm>
            <a:prstGeom prst="line">
              <a:avLst/>
            </a:prstGeom>
            <a:noFill/>
            <a:ln w="57150">
              <a:solidFill>
                <a:schemeClr val="tx1"/>
              </a:solidFill>
              <a:round/>
              <a:headEnd/>
              <a:tailEnd type="triangle" w="med" len="med"/>
            </a:ln>
            <a:effectLst/>
          </p:spPr>
          <p:txBody>
            <a:bodyPr/>
            <a:lstStyle/>
            <a:p>
              <a:pPr eaLnBrk="0" hangingPunct="0">
                <a:spcBef>
                  <a:spcPct val="20000"/>
                </a:spcBef>
                <a:buClr>
                  <a:srgbClr val="0000FF"/>
                </a:buClr>
                <a:buSzPct val="75000"/>
                <a:buFont typeface="Monotype Sorts" pitchFamily="2" charset="2"/>
                <a:buNone/>
              </a:pPr>
              <a:endParaRPr lang="en-US" sz="3200">
                <a:solidFill>
                  <a:srgbClr val="FFFFFF"/>
                </a:solidFill>
                <a:latin typeface="Times New Roman" pitchFamily="18" charset="0"/>
              </a:endParaRPr>
            </a:p>
          </p:txBody>
        </p:sp>
        <p:sp>
          <p:nvSpPr>
            <p:cNvPr id="295943" name="Text Box 7"/>
            <p:cNvSpPr txBox="1">
              <a:spLocks noChangeArrowheads="1"/>
            </p:cNvSpPr>
            <p:nvPr/>
          </p:nvSpPr>
          <p:spPr bwMode="auto">
            <a:xfrm>
              <a:off x="816" y="336"/>
              <a:ext cx="1440" cy="212"/>
            </a:xfrm>
            <a:prstGeom prst="rect">
              <a:avLst/>
            </a:prstGeom>
            <a:noFill/>
            <a:ln w="9525">
              <a:noFill/>
              <a:miter lim="800000"/>
              <a:headEnd/>
              <a:tailEnd/>
            </a:ln>
            <a:effectLst/>
          </p:spPr>
          <p:txBody>
            <a:bodyPr>
              <a:spAutoFit/>
            </a:bodyPr>
            <a:lstStyle/>
            <a:p>
              <a:pPr eaLnBrk="0" hangingPunct="0">
                <a:spcBef>
                  <a:spcPct val="50000"/>
                </a:spcBef>
                <a:buClr>
                  <a:srgbClr val="0000FF"/>
                </a:buClr>
                <a:buSzPct val="75000"/>
                <a:buFont typeface="Monotype Sorts" pitchFamily="2" charset="2"/>
                <a:buNone/>
              </a:pPr>
              <a:r>
                <a:rPr lang="en-US" sz="1600" b="1" dirty="0">
                  <a:solidFill>
                    <a:srgbClr val="FFFFFF"/>
                  </a:solidFill>
                </a:rPr>
                <a:t>Sensory Learning</a:t>
              </a:r>
            </a:p>
          </p:txBody>
        </p:sp>
      </p:grpSp>
      <p:grpSp>
        <p:nvGrpSpPr>
          <p:cNvPr id="3" name="Group 8"/>
          <p:cNvGrpSpPr>
            <a:grpSpLocks/>
          </p:cNvGrpSpPr>
          <p:nvPr/>
        </p:nvGrpSpPr>
        <p:grpSpPr bwMode="auto">
          <a:xfrm>
            <a:off x="0" y="3276600"/>
            <a:ext cx="9144000" cy="914400"/>
            <a:chOff x="0" y="2064"/>
            <a:chExt cx="5760" cy="576"/>
          </a:xfrm>
        </p:grpSpPr>
        <p:sp>
          <p:nvSpPr>
            <p:cNvPr id="295945" name="Rectangle 9"/>
            <p:cNvSpPr>
              <a:spLocks noChangeArrowheads="1"/>
            </p:cNvSpPr>
            <p:nvPr/>
          </p:nvSpPr>
          <p:spPr bwMode="auto">
            <a:xfrm>
              <a:off x="5159" y="2352"/>
              <a:ext cx="601" cy="288"/>
            </a:xfrm>
            <a:prstGeom prst="rect">
              <a:avLst/>
            </a:prstGeom>
            <a:noFill/>
            <a:ln w="9525">
              <a:noFill/>
              <a:miter lim="800000"/>
              <a:headEnd/>
              <a:tailEnd/>
            </a:ln>
            <a:effectLst/>
          </p:spPr>
          <p:txBody>
            <a:bodyPr anchor="b"/>
            <a:lstStyle/>
            <a:p>
              <a:pPr eaLnBrk="0" fontAlgn="b" hangingPunct="0">
                <a:spcBef>
                  <a:spcPct val="20000"/>
                </a:spcBef>
                <a:buClr>
                  <a:srgbClr val="FFFF00"/>
                </a:buClr>
                <a:buSzPct val="75000"/>
                <a:buFont typeface="Monotype Sorts" pitchFamily="2" charset="2"/>
                <a:buNone/>
              </a:pPr>
              <a:r>
                <a:rPr lang="en-US" sz="1200" b="1">
                  <a:solidFill>
                    <a:srgbClr val="FFFFFF"/>
                  </a:solidFill>
                  <a:cs typeface="Arial" charset="0"/>
                </a:rPr>
                <a:t>TIME (MONTHS)</a:t>
              </a:r>
              <a:endParaRPr lang="en-US" sz="1200" b="1">
                <a:solidFill>
                  <a:srgbClr val="FFFFFF"/>
                </a:solidFill>
              </a:endParaRPr>
            </a:p>
          </p:txBody>
        </p:sp>
        <p:sp>
          <p:nvSpPr>
            <p:cNvPr id="295946" name="Rectangle 10"/>
            <p:cNvSpPr>
              <a:spLocks noChangeArrowheads="1"/>
            </p:cNvSpPr>
            <p:nvPr/>
          </p:nvSpPr>
          <p:spPr bwMode="auto">
            <a:xfrm>
              <a:off x="4545" y="2352"/>
              <a:ext cx="591" cy="288"/>
            </a:xfrm>
            <a:prstGeom prst="rect">
              <a:avLst/>
            </a:prstGeom>
            <a:noFill/>
            <a:ln w="9525">
              <a:noFill/>
              <a:miter lim="800000"/>
              <a:headEnd/>
              <a:tailEnd/>
            </a:ln>
            <a:effectLst/>
          </p:spPr>
          <p:txBody>
            <a:bodyPr anchor="b"/>
            <a:lstStyle/>
            <a:p>
              <a:pPr eaLnBrk="0" fontAlgn="b" hangingPunct="0">
                <a:spcBef>
                  <a:spcPct val="20000"/>
                </a:spcBef>
                <a:buClr>
                  <a:srgbClr val="FFFF00"/>
                </a:buClr>
                <a:buSzPct val="75000"/>
                <a:buFont typeface="Monotype Sorts" pitchFamily="2" charset="2"/>
                <a:buNone/>
              </a:pPr>
              <a:r>
                <a:rPr lang="en-US" sz="1200" b="1">
                  <a:solidFill>
                    <a:srgbClr val="FFFFFF"/>
                  </a:solidFill>
                  <a:cs typeface="Arial" charset="0"/>
                </a:rPr>
                <a:t>12</a:t>
              </a:r>
              <a:endParaRPr lang="en-US" sz="1200" b="1">
                <a:solidFill>
                  <a:srgbClr val="FFFFFF"/>
                </a:solidFill>
              </a:endParaRPr>
            </a:p>
          </p:txBody>
        </p:sp>
        <p:sp>
          <p:nvSpPr>
            <p:cNvPr id="295947" name="Rectangle 11"/>
            <p:cNvSpPr>
              <a:spLocks noChangeArrowheads="1"/>
            </p:cNvSpPr>
            <p:nvPr/>
          </p:nvSpPr>
          <p:spPr bwMode="auto">
            <a:xfrm>
              <a:off x="3929" y="2352"/>
              <a:ext cx="616" cy="288"/>
            </a:xfrm>
            <a:prstGeom prst="rect">
              <a:avLst/>
            </a:prstGeom>
            <a:noFill/>
            <a:ln w="9525">
              <a:noFill/>
              <a:miter lim="800000"/>
              <a:headEnd/>
              <a:tailEnd/>
            </a:ln>
            <a:effectLst/>
          </p:spPr>
          <p:txBody>
            <a:bodyPr anchor="b"/>
            <a:lstStyle/>
            <a:p>
              <a:pPr eaLnBrk="0" fontAlgn="b" hangingPunct="0">
                <a:spcBef>
                  <a:spcPct val="20000"/>
                </a:spcBef>
                <a:buClr>
                  <a:srgbClr val="FFFF00"/>
                </a:buClr>
                <a:buSzPct val="75000"/>
                <a:buFont typeface="Monotype Sorts" pitchFamily="2" charset="2"/>
                <a:buNone/>
              </a:pPr>
              <a:r>
                <a:rPr lang="en-US" sz="1200" b="1">
                  <a:solidFill>
                    <a:srgbClr val="FFFFFF"/>
                  </a:solidFill>
                  <a:cs typeface="Arial" charset="0"/>
                </a:rPr>
                <a:t>11</a:t>
              </a:r>
              <a:endParaRPr lang="en-US" sz="1200" b="1">
                <a:solidFill>
                  <a:srgbClr val="FFFFFF"/>
                </a:solidFill>
              </a:endParaRPr>
            </a:p>
          </p:txBody>
        </p:sp>
        <p:sp>
          <p:nvSpPr>
            <p:cNvPr id="295948" name="Rectangle 12"/>
            <p:cNvSpPr>
              <a:spLocks noChangeArrowheads="1"/>
            </p:cNvSpPr>
            <p:nvPr/>
          </p:nvSpPr>
          <p:spPr bwMode="auto">
            <a:xfrm>
              <a:off x="3313" y="2352"/>
              <a:ext cx="616" cy="288"/>
            </a:xfrm>
            <a:prstGeom prst="rect">
              <a:avLst/>
            </a:prstGeom>
            <a:noFill/>
            <a:ln w="9525">
              <a:noFill/>
              <a:miter lim="800000"/>
              <a:headEnd/>
              <a:tailEnd/>
            </a:ln>
            <a:effectLst/>
          </p:spPr>
          <p:txBody>
            <a:bodyPr anchor="b"/>
            <a:lstStyle/>
            <a:p>
              <a:pPr eaLnBrk="0" fontAlgn="b" hangingPunct="0">
                <a:spcBef>
                  <a:spcPct val="20000"/>
                </a:spcBef>
                <a:buClr>
                  <a:srgbClr val="FFFF00"/>
                </a:buClr>
                <a:buSzPct val="75000"/>
                <a:buFont typeface="Monotype Sorts" pitchFamily="2" charset="2"/>
                <a:buNone/>
              </a:pPr>
              <a:r>
                <a:rPr lang="en-US" sz="1200" b="1">
                  <a:solidFill>
                    <a:srgbClr val="FFFFFF"/>
                  </a:solidFill>
                  <a:cs typeface="Arial" charset="0"/>
                </a:rPr>
                <a:t>10</a:t>
              </a:r>
              <a:endParaRPr lang="en-US" sz="1200" b="1">
                <a:solidFill>
                  <a:srgbClr val="FFFFFF"/>
                </a:solidFill>
              </a:endParaRPr>
            </a:p>
          </p:txBody>
        </p:sp>
        <p:sp>
          <p:nvSpPr>
            <p:cNvPr id="295949" name="Rectangle 13"/>
            <p:cNvSpPr>
              <a:spLocks noChangeArrowheads="1"/>
            </p:cNvSpPr>
            <p:nvPr/>
          </p:nvSpPr>
          <p:spPr bwMode="auto">
            <a:xfrm>
              <a:off x="2688" y="2352"/>
              <a:ext cx="625" cy="288"/>
            </a:xfrm>
            <a:prstGeom prst="rect">
              <a:avLst/>
            </a:prstGeom>
            <a:noFill/>
            <a:ln w="9525">
              <a:noFill/>
              <a:miter lim="800000"/>
              <a:headEnd/>
              <a:tailEnd/>
            </a:ln>
            <a:effectLst/>
          </p:spPr>
          <p:txBody>
            <a:bodyPr anchor="b"/>
            <a:lstStyle/>
            <a:p>
              <a:pPr eaLnBrk="0" fontAlgn="b" hangingPunct="0">
                <a:spcBef>
                  <a:spcPct val="20000"/>
                </a:spcBef>
                <a:buClr>
                  <a:srgbClr val="FFFF00"/>
                </a:buClr>
                <a:buSzPct val="75000"/>
                <a:buFont typeface="Monotype Sorts" pitchFamily="2" charset="2"/>
                <a:buNone/>
              </a:pPr>
              <a:r>
                <a:rPr lang="en-US" sz="1200" b="1">
                  <a:solidFill>
                    <a:srgbClr val="FFFFFF"/>
                  </a:solidFill>
                  <a:cs typeface="Arial" charset="0"/>
                </a:rPr>
                <a:t>9</a:t>
              </a:r>
              <a:endParaRPr lang="en-US" sz="1200" b="1">
                <a:solidFill>
                  <a:srgbClr val="FFFFFF"/>
                </a:solidFill>
              </a:endParaRPr>
            </a:p>
          </p:txBody>
        </p:sp>
        <p:sp>
          <p:nvSpPr>
            <p:cNvPr id="295950" name="Rectangle 14"/>
            <p:cNvSpPr>
              <a:spLocks noChangeArrowheads="1"/>
            </p:cNvSpPr>
            <p:nvPr/>
          </p:nvSpPr>
          <p:spPr bwMode="auto">
            <a:xfrm>
              <a:off x="2081" y="2352"/>
              <a:ext cx="607" cy="288"/>
            </a:xfrm>
            <a:prstGeom prst="rect">
              <a:avLst/>
            </a:prstGeom>
            <a:noFill/>
            <a:ln w="9525">
              <a:noFill/>
              <a:miter lim="800000"/>
              <a:headEnd/>
              <a:tailEnd/>
            </a:ln>
            <a:effectLst/>
          </p:spPr>
          <p:txBody>
            <a:bodyPr anchor="b"/>
            <a:lstStyle/>
            <a:p>
              <a:pPr eaLnBrk="0" fontAlgn="b" hangingPunct="0">
                <a:spcBef>
                  <a:spcPct val="20000"/>
                </a:spcBef>
                <a:buClr>
                  <a:srgbClr val="FFFF00"/>
                </a:buClr>
                <a:buSzPct val="75000"/>
                <a:buFont typeface="Monotype Sorts" pitchFamily="2" charset="2"/>
                <a:buNone/>
              </a:pPr>
              <a:r>
                <a:rPr lang="en-US" sz="1200" b="1">
                  <a:solidFill>
                    <a:srgbClr val="FFFFFF"/>
                  </a:solidFill>
                  <a:cs typeface="Arial" charset="0"/>
                </a:rPr>
                <a:t>8</a:t>
              </a:r>
              <a:endParaRPr lang="en-US" sz="1200" b="1">
                <a:solidFill>
                  <a:srgbClr val="FFFFFF"/>
                </a:solidFill>
              </a:endParaRPr>
            </a:p>
          </p:txBody>
        </p:sp>
        <p:sp>
          <p:nvSpPr>
            <p:cNvPr id="295951" name="Rectangle 15"/>
            <p:cNvSpPr>
              <a:spLocks noChangeArrowheads="1"/>
            </p:cNvSpPr>
            <p:nvPr/>
          </p:nvSpPr>
          <p:spPr bwMode="auto">
            <a:xfrm>
              <a:off x="1452" y="2352"/>
              <a:ext cx="629" cy="288"/>
            </a:xfrm>
            <a:prstGeom prst="rect">
              <a:avLst/>
            </a:prstGeom>
            <a:noFill/>
            <a:ln w="9525">
              <a:noFill/>
              <a:miter lim="800000"/>
              <a:headEnd/>
              <a:tailEnd/>
            </a:ln>
            <a:effectLst/>
          </p:spPr>
          <p:txBody>
            <a:bodyPr anchor="b"/>
            <a:lstStyle/>
            <a:p>
              <a:pPr eaLnBrk="0" fontAlgn="b" hangingPunct="0">
                <a:spcBef>
                  <a:spcPct val="20000"/>
                </a:spcBef>
                <a:buClr>
                  <a:srgbClr val="FFFF00"/>
                </a:buClr>
                <a:buSzPct val="75000"/>
                <a:buFont typeface="Monotype Sorts" pitchFamily="2" charset="2"/>
                <a:buNone/>
              </a:pPr>
              <a:r>
                <a:rPr lang="en-US" sz="1200" b="1">
                  <a:solidFill>
                    <a:srgbClr val="FFFFFF"/>
                  </a:solidFill>
                  <a:cs typeface="Arial" charset="0"/>
                </a:rPr>
                <a:t>7</a:t>
              </a:r>
              <a:endParaRPr lang="en-US" sz="1200" b="1">
                <a:solidFill>
                  <a:srgbClr val="FFFFFF"/>
                </a:solidFill>
              </a:endParaRPr>
            </a:p>
          </p:txBody>
        </p:sp>
        <p:sp>
          <p:nvSpPr>
            <p:cNvPr id="295952" name="Rectangle 16"/>
            <p:cNvSpPr>
              <a:spLocks noChangeArrowheads="1"/>
            </p:cNvSpPr>
            <p:nvPr/>
          </p:nvSpPr>
          <p:spPr bwMode="auto">
            <a:xfrm>
              <a:off x="849" y="2352"/>
              <a:ext cx="603" cy="288"/>
            </a:xfrm>
            <a:prstGeom prst="rect">
              <a:avLst/>
            </a:prstGeom>
            <a:noFill/>
            <a:ln w="9525">
              <a:noFill/>
              <a:miter lim="800000"/>
              <a:headEnd/>
              <a:tailEnd/>
            </a:ln>
            <a:effectLst/>
          </p:spPr>
          <p:txBody>
            <a:bodyPr anchor="b"/>
            <a:lstStyle/>
            <a:p>
              <a:pPr eaLnBrk="0" fontAlgn="b" hangingPunct="0">
                <a:spcBef>
                  <a:spcPct val="20000"/>
                </a:spcBef>
                <a:buClr>
                  <a:srgbClr val="FFFF00"/>
                </a:buClr>
                <a:buSzPct val="75000"/>
                <a:buFont typeface="Monotype Sorts" pitchFamily="2" charset="2"/>
                <a:buNone/>
              </a:pPr>
              <a:r>
                <a:rPr lang="en-US" sz="1200" b="1">
                  <a:solidFill>
                    <a:srgbClr val="FFFFFF"/>
                  </a:solidFill>
                  <a:cs typeface="Arial" charset="0"/>
                </a:rPr>
                <a:t>6</a:t>
              </a:r>
              <a:endParaRPr lang="en-US" sz="1200" b="1">
                <a:solidFill>
                  <a:srgbClr val="FFFFFF"/>
                </a:solidFill>
              </a:endParaRPr>
            </a:p>
          </p:txBody>
        </p:sp>
        <p:sp>
          <p:nvSpPr>
            <p:cNvPr id="295953" name="Rectangle 17"/>
            <p:cNvSpPr>
              <a:spLocks noChangeArrowheads="1"/>
            </p:cNvSpPr>
            <p:nvPr/>
          </p:nvSpPr>
          <p:spPr bwMode="auto">
            <a:xfrm>
              <a:off x="0" y="2352"/>
              <a:ext cx="849" cy="288"/>
            </a:xfrm>
            <a:prstGeom prst="rect">
              <a:avLst/>
            </a:prstGeom>
            <a:noFill/>
            <a:ln w="38100">
              <a:solidFill>
                <a:srgbClr val="FF3300"/>
              </a:solidFill>
              <a:miter lim="800000"/>
              <a:headEnd/>
              <a:tailEnd/>
            </a:ln>
            <a:effectLst/>
          </p:spPr>
          <p:txBody>
            <a:bodyPr anchor="b"/>
            <a:lstStyle/>
            <a:p>
              <a:pPr algn="r" eaLnBrk="0" fontAlgn="b" hangingPunct="0">
                <a:spcBef>
                  <a:spcPct val="20000"/>
                </a:spcBef>
                <a:buClr>
                  <a:srgbClr val="FFFF00"/>
                </a:buClr>
                <a:buSzPct val="75000"/>
                <a:buFont typeface="Monotype Sorts" pitchFamily="2" charset="2"/>
                <a:buNone/>
              </a:pPr>
              <a:endParaRPr lang="en-US" sz="1200" b="1" dirty="0">
                <a:solidFill>
                  <a:srgbClr val="FFFFFF"/>
                </a:solidFill>
                <a:cs typeface="Arial" charset="0"/>
              </a:endParaRPr>
            </a:p>
            <a:p>
              <a:pPr algn="r" eaLnBrk="0" fontAlgn="b" hangingPunct="0">
                <a:spcBef>
                  <a:spcPct val="20000"/>
                </a:spcBef>
                <a:buClr>
                  <a:srgbClr val="FFFF00"/>
                </a:buClr>
                <a:buSzPct val="75000"/>
                <a:buFont typeface="Monotype Sorts" pitchFamily="2" charset="2"/>
                <a:buNone/>
              </a:pPr>
              <a:r>
                <a:rPr lang="en-US" sz="1200" b="1" u="sng" dirty="0">
                  <a:solidFill>
                    <a:srgbClr val="FFFFFF"/>
                  </a:solidFill>
                  <a:cs typeface="Arial" charset="0"/>
                </a:rPr>
                <a:t>PRODUCTION</a:t>
              </a:r>
            </a:p>
            <a:p>
              <a:pPr algn="r" eaLnBrk="0" fontAlgn="b" hangingPunct="0">
                <a:spcBef>
                  <a:spcPct val="20000"/>
                </a:spcBef>
                <a:buClr>
                  <a:srgbClr val="FFFF00"/>
                </a:buClr>
                <a:buSzPct val="75000"/>
                <a:buFont typeface="Monotype Sorts" pitchFamily="2" charset="2"/>
                <a:buNone/>
              </a:pPr>
              <a:endParaRPr lang="en-US" sz="900" dirty="0">
                <a:solidFill>
                  <a:srgbClr val="FFFFFF"/>
                </a:solidFill>
                <a:cs typeface="Arial" charset="0"/>
              </a:endParaRPr>
            </a:p>
          </p:txBody>
        </p:sp>
        <p:sp>
          <p:nvSpPr>
            <p:cNvPr id="295954" name="Rectangle 18"/>
            <p:cNvSpPr>
              <a:spLocks noChangeArrowheads="1"/>
            </p:cNvSpPr>
            <p:nvPr/>
          </p:nvSpPr>
          <p:spPr bwMode="auto">
            <a:xfrm>
              <a:off x="0" y="2064"/>
              <a:ext cx="849" cy="288"/>
            </a:xfrm>
            <a:prstGeom prst="rect">
              <a:avLst/>
            </a:prstGeom>
            <a:noFill/>
            <a:ln w="38100">
              <a:solidFill>
                <a:srgbClr val="FF3300"/>
              </a:solidFill>
              <a:miter lim="800000"/>
              <a:headEnd/>
              <a:tailEnd/>
            </a:ln>
            <a:effectLst/>
          </p:spPr>
          <p:txBody>
            <a:bodyPr anchor="b"/>
            <a:lstStyle/>
            <a:p>
              <a:pPr algn="r" eaLnBrk="0" fontAlgn="b" hangingPunct="0">
                <a:spcBef>
                  <a:spcPct val="20000"/>
                </a:spcBef>
                <a:buClr>
                  <a:srgbClr val="FFFF00"/>
                </a:buClr>
                <a:buSzPct val="75000"/>
                <a:buFont typeface="Monotype Sorts" pitchFamily="2" charset="2"/>
                <a:buNone/>
              </a:pPr>
              <a:r>
                <a:rPr lang="en-US" sz="1200" b="1" u="sng" dirty="0">
                  <a:solidFill>
                    <a:srgbClr val="FFFFFF"/>
                  </a:solidFill>
                  <a:cs typeface="Arial" charset="0"/>
                </a:rPr>
                <a:t>PERCEPTION</a:t>
              </a:r>
              <a:endParaRPr lang="en-US" sz="1600" b="1" u="sng" dirty="0">
                <a:solidFill>
                  <a:srgbClr val="FFFFFF"/>
                </a:solidFill>
              </a:endParaRPr>
            </a:p>
          </p:txBody>
        </p:sp>
        <p:sp>
          <p:nvSpPr>
            <p:cNvPr id="295955" name="Line 19"/>
            <p:cNvSpPr>
              <a:spLocks noChangeShapeType="1"/>
            </p:cNvSpPr>
            <p:nvPr/>
          </p:nvSpPr>
          <p:spPr bwMode="auto">
            <a:xfrm>
              <a:off x="849" y="2352"/>
              <a:ext cx="4287" cy="0"/>
            </a:xfrm>
            <a:prstGeom prst="line">
              <a:avLst/>
            </a:prstGeom>
            <a:noFill/>
            <a:ln w="25400" cap="rnd">
              <a:solidFill>
                <a:srgbClr val="FFFF00"/>
              </a:solidFill>
              <a:round/>
              <a:headEnd/>
              <a:tailEnd/>
            </a:ln>
            <a:effectLst/>
          </p:spPr>
          <p:txBody>
            <a:bodyPr/>
            <a:lstStyle/>
            <a:p>
              <a:pPr eaLnBrk="0" hangingPunct="0">
                <a:spcBef>
                  <a:spcPct val="20000"/>
                </a:spcBef>
                <a:buClr>
                  <a:srgbClr val="0000FF"/>
                </a:buClr>
                <a:buSzPct val="75000"/>
                <a:buFont typeface="Monotype Sorts" pitchFamily="2" charset="2"/>
                <a:buNone/>
              </a:pPr>
              <a:endParaRPr lang="en-US" sz="3200">
                <a:solidFill>
                  <a:srgbClr val="FFFFFF"/>
                </a:solidFill>
                <a:latin typeface="Times New Roman" pitchFamily="18" charset="0"/>
              </a:endParaRPr>
            </a:p>
          </p:txBody>
        </p:sp>
        <p:sp>
          <p:nvSpPr>
            <p:cNvPr id="295956" name="Line 20"/>
            <p:cNvSpPr>
              <a:spLocks noChangeShapeType="1"/>
            </p:cNvSpPr>
            <p:nvPr/>
          </p:nvSpPr>
          <p:spPr bwMode="auto">
            <a:xfrm>
              <a:off x="849" y="2352"/>
              <a:ext cx="0" cy="288"/>
            </a:xfrm>
            <a:prstGeom prst="line">
              <a:avLst/>
            </a:prstGeom>
            <a:noFill/>
            <a:ln w="12700">
              <a:solidFill>
                <a:schemeClr val="tx1"/>
              </a:solidFill>
              <a:round/>
              <a:headEnd/>
              <a:tailEnd/>
            </a:ln>
            <a:effectLst/>
          </p:spPr>
          <p:txBody>
            <a:bodyPr/>
            <a:lstStyle/>
            <a:p>
              <a:pPr eaLnBrk="0" hangingPunct="0">
                <a:spcBef>
                  <a:spcPct val="20000"/>
                </a:spcBef>
                <a:buClr>
                  <a:srgbClr val="0000FF"/>
                </a:buClr>
                <a:buSzPct val="75000"/>
                <a:buFont typeface="Monotype Sorts" pitchFamily="2" charset="2"/>
                <a:buNone/>
              </a:pPr>
              <a:endParaRPr lang="en-US" sz="3200">
                <a:solidFill>
                  <a:srgbClr val="FFFFFF"/>
                </a:solidFill>
                <a:latin typeface="Times New Roman" pitchFamily="18" charset="0"/>
              </a:endParaRPr>
            </a:p>
          </p:txBody>
        </p:sp>
        <p:sp>
          <p:nvSpPr>
            <p:cNvPr id="295957" name="Line 21"/>
            <p:cNvSpPr>
              <a:spLocks noChangeShapeType="1"/>
            </p:cNvSpPr>
            <p:nvPr/>
          </p:nvSpPr>
          <p:spPr bwMode="auto">
            <a:xfrm>
              <a:off x="1452" y="2352"/>
              <a:ext cx="0" cy="288"/>
            </a:xfrm>
            <a:prstGeom prst="line">
              <a:avLst/>
            </a:prstGeom>
            <a:noFill/>
            <a:ln w="38100" cap="rnd">
              <a:solidFill>
                <a:srgbClr val="FFFF00"/>
              </a:solidFill>
              <a:round/>
              <a:headEnd/>
              <a:tailEnd/>
            </a:ln>
            <a:effectLst/>
          </p:spPr>
          <p:txBody>
            <a:bodyPr/>
            <a:lstStyle/>
            <a:p>
              <a:pPr eaLnBrk="0" hangingPunct="0">
                <a:spcBef>
                  <a:spcPct val="20000"/>
                </a:spcBef>
                <a:buClr>
                  <a:srgbClr val="0000FF"/>
                </a:buClr>
                <a:buSzPct val="75000"/>
                <a:buFont typeface="Monotype Sorts" pitchFamily="2" charset="2"/>
                <a:buNone/>
              </a:pPr>
              <a:endParaRPr lang="en-US" sz="3200">
                <a:solidFill>
                  <a:srgbClr val="FFFFFF"/>
                </a:solidFill>
                <a:latin typeface="Times New Roman" pitchFamily="18" charset="0"/>
              </a:endParaRPr>
            </a:p>
          </p:txBody>
        </p:sp>
        <p:sp>
          <p:nvSpPr>
            <p:cNvPr id="295958" name="Line 22"/>
            <p:cNvSpPr>
              <a:spLocks noChangeShapeType="1"/>
            </p:cNvSpPr>
            <p:nvPr/>
          </p:nvSpPr>
          <p:spPr bwMode="auto">
            <a:xfrm>
              <a:off x="2081" y="2352"/>
              <a:ext cx="0" cy="288"/>
            </a:xfrm>
            <a:prstGeom prst="line">
              <a:avLst/>
            </a:prstGeom>
            <a:noFill/>
            <a:ln w="38100" cap="rnd">
              <a:solidFill>
                <a:srgbClr val="FFFF00"/>
              </a:solidFill>
              <a:round/>
              <a:headEnd/>
              <a:tailEnd/>
            </a:ln>
            <a:effectLst/>
          </p:spPr>
          <p:txBody>
            <a:bodyPr/>
            <a:lstStyle/>
            <a:p>
              <a:pPr eaLnBrk="0" hangingPunct="0">
                <a:spcBef>
                  <a:spcPct val="20000"/>
                </a:spcBef>
                <a:buClr>
                  <a:srgbClr val="0000FF"/>
                </a:buClr>
                <a:buSzPct val="75000"/>
                <a:buFont typeface="Monotype Sorts" pitchFamily="2" charset="2"/>
                <a:buNone/>
              </a:pPr>
              <a:endParaRPr lang="en-US" sz="3200">
                <a:solidFill>
                  <a:srgbClr val="FFFFFF"/>
                </a:solidFill>
                <a:latin typeface="Times New Roman" pitchFamily="18" charset="0"/>
              </a:endParaRPr>
            </a:p>
          </p:txBody>
        </p:sp>
        <p:sp>
          <p:nvSpPr>
            <p:cNvPr id="295959" name="Line 23"/>
            <p:cNvSpPr>
              <a:spLocks noChangeShapeType="1"/>
            </p:cNvSpPr>
            <p:nvPr/>
          </p:nvSpPr>
          <p:spPr bwMode="auto">
            <a:xfrm>
              <a:off x="2688" y="2352"/>
              <a:ext cx="0" cy="288"/>
            </a:xfrm>
            <a:prstGeom prst="line">
              <a:avLst/>
            </a:prstGeom>
            <a:noFill/>
            <a:ln w="38100" cap="rnd">
              <a:solidFill>
                <a:srgbClr val="FFFF00"/>
              </a:solidFill>
              <a:round/>
              <a:headEnd/>
              <a:tailEnd/>
            </a:ln>
            <a:effectLst/>
          </p:spPr>
          <p:txBody>
            <a:bodyPr/>
            <a:lstStyle/>
            <a:p>
              <a:pPr eaLnBrk="0" hangingPunct="0">
                <a:spcBef>
                  <a:spcPct val="20000"/>
                </a:spcBef>
                <a:buClr>
                  <a:srgbClr val="0000FF"/>
                </a:buClr>
                <a:buSzPct val="75000"/>
                <a:buFont typeface="Monotype Sorts" pitchFamily="2" charset="2"/>
                <a:buNone/>
              </a:pPr>
              <a:endParaRPr lang="en-US" sz="3200">
                <a:solidFill>
                  <a:srgbClr val="FFFFFF"/>
                </a:solidFill>
                <a:latin typeface="Times New Roman" pitchFamily="18" charset="0"/>
              </a:endParaRPr>
            </a:p>
          </p:txBody>
        </p:sp>
        <p:sp>
          <p:nvSpPr>
            <p:cNvPr id="295960" name="Line 24"/>
            <p:cNvSpPr>
              <a:spLocks noChangeShapeType="1"/>
            </p:cNvSpPr>
            <p:nvPr/>
          </p:nvSpPr>
          <p:spPr bwMode="auto">
            <a:xfrm>
              <a:off x="3313" y="2352"/>
              <a:ext cx="0" cy="288"/>
            </a:xfrm>
            <a:prstGeom prst="line">
              <a:avLst/>
            </a:prstGeom>
            <a:noFill/>
            <a:ln w="38100" cap="rnd">
              <a:solidFill>
                <a:srgbClr val="FFFF00"/>
              </a:solidFill>
              <a:round/>
              <a:headEnd/>
              <a:tailEnd/>
            </a:ln>
            <a:effectLst/>
          </p:spPr>
          <p:txBody>
            <a:bodyPr/>
            <a:lstStyle/>
            <a:p>
              <a:pPr eaLnBrk="0" hangingPunct="0">
                <a:spcBef>
                  <a:spcPct val="20000"/>
                </a:spcBef>
                <a:buClr>
                  <a:srgbClr val="0000FF"/>
                </a:buClr>
                <a:buSzPct val="75000"/>
                <a:buFont typeface="Monotype Sorts" pitchFamily="2" charset="2"/>
                <a:buNone/>
              </a:pPr>
              <a:endParaRPr lang="en-US" sz="3200">
                <a:solidFill>
                  <a:srgbClr val="FFFFFF"/>
                </a:solidFill>
                <a:latin typeface="Times New Roman" pitchFamily="18" charset="0"/>
              </a:endParaRPr>
            </a:p>
          </p:txBody>
        </p:sp>
        <p:sp>
          <p:nvSpPr>
            <p:cNvPr id="295961" name="Line 25"/>
            <p:cNvSpPr>
              <a:spLocks noChangeShapeType="1"/>
            </p:cNvSpPr>
            <p:nvPr/>
          </p:nvSpPr>
          <p:spPr bwMode="auto">
            <a:xfrm>
              <a:off x="3929" y="2352"/>
              <a:ext cx="0" cy="288"/>
            </a:xfrm>
            <a:prstGeom prst="line">
              <a:avLst/>
            </a:prstGeom>
            <a:noFill/>
            <a:ln w="38100" cap="rnd">
              <a:solidFill>
                <a:srgbClr val="FFFF00"/>
              </a:solidFill>
              <a:round/>
              <a:headEnd/>
              <a:tailEnd/>
            </a:ln>
            <a:effectLst/>
          </p:spPr>
          <p:txBody>
            <a:bodyPr/>
            <a:lstStyle/>
            <a:p>
              <a:pPr eaLnBrk="0" hangingPunct="0">
                <a:spcBef>
                  <a:spcPct val="20000"/>
                </a:spcBef>
                <a:buClr>
                  <a:srgbClr val="0000FF"/>
                </a:buClr>
                <a:buSzPct val="75000"/>
                <a:buFont typeface="Monotype Sorts" pitchFamily="2" charset="2"/>
                <a:buNone/>
              </a:pPr>
              <a:endParaRPr lang="en-US" sz="3200">
                <a:solidFill>
                  <a:srgbClr val="FFFFFF"/>
                </a:solidFill>
                <a:latin typeface="Times New Roman" pitchFamily="18" charset="0"/>
              </a:endParaRPr>
            </a:p>
          </p:txBody>
        </p:sp>
        <p:sp>
          <p:nvSpPr>
            <p:cNvPr id="295962" name="Line 26"/>
            <p:cNvSpPr>
              <a:spLocks noChangeShapeType="1"/>
            </p:cNvSpPr>
            <p:nvPr/>
          </p:nvSpPr>
          <p:spPr bwMode="auto">
            <a:xfrm>
              <a:off x="4545" y="2352"/>
              <a:ext cx="0" cy="288"/>
            </a:xfrm>
            <a:prstGeom prst="line">
              <a:avLst/>
            </a:prstGeom>
            <a:noFill/>
            <a:ln w="38100" cap="rnd">
              <a:solidFill>
                <a:srgbClr val="FFFF00"/>
              </a:solidFill>
              <a:round/>
              <a:headEnd/>
              <a:tailEnd/>
            </a:ln>
            <a:effectLst/>
          </p:spPr>
          <p:txBody>
            <a:bodyPr/>
            <a:lstStyle/>
            <a:p>
              <a:pPr eaLnBrk="0" hangingPunct="0">
                <a:spcBef>
                  <a:spcPct val="20000"/>
                </a:spcBef>
                <a:buClr>
                  <a:srgbClr val="0000FF"/>
                </a:buClr>
                <a:buSzPct val="75000"/>
                <a:buFont typeface="Monotype Sorts" pitchFamily="2" charset="2"/>
                <a:buNone/>
              </a:pPr>
              <a:endParaRPr lang="en-US" sz="3200">
                <a:solidFill>
                  <a:srgbClr val="FFFFFF"/>
                </a:solidFill>
                <a:latin typeface="Times New Roman" pitchFamily="18" charset="0"/>
              </a:endParaRPr>
            </a:p>
          </p:txBody>
        </p:sp>
        <p:sp>
          <p:nvSpPr>
            <p:cNvPr id="295963" name="Line 27"/>
            <p:cNvSpPr>
              <a:spLocks noChangeShapeType="1"/>
            </p:cNvSpPr>
            <p:nvPr/>
          </p:nvSpPr>
          <p:spPr bwMode="auto">
            <a:xfrm>
              <a:off x="5136" y="2352"/>
              <a:ext cx="0" cy="288"/>
            </a:xfrm>
            <a:prstGeom prst="line">
              <a:avLst/>
            </a:prstGeom>
            <a:noFill/>
            <a:ln w="38100" cap="rnd">
              <a:solidFill>
                <a:srgbClr val="FFFF00"/>
              </a:solidFill>
              <a:round/>
              <a:headEnd/>
              <a:tailEnd/>
            </a:ln>
            <a:effectLst/>
          </p:spPr>
          <p:txBody>
            <a:bodyPr/>
            <a:lstStyle/>
            <a:p>
              <a:pPr eaLnBrk="0" hangingPunct="0">
                <a:spcBef>
                  <a:spcPct val="20000"/>
                </a:spcBef>
                <a:buClr>
                  <a:srgbClr val="0000FF"/>
                </a:buClr>
                <a:buSzPct val="75000"/>
                <a:buFont typeface="Monotype Sorts" pitchFamily="2" charset="2"/>
                <a:buNone/>
              </a:pPr>
              <a:endParaRPr lang="en-US" sz="3200">
                <a:solidFill>
                  <a:srgbClr val="FFFFFF"/>
                </a:solidFill>
                <a:latin typeface="Times New Roman" pitchFamily="18" charset="0"/>
              </a:endParaRPr>
            </a:p>
          </p:txBody>
        </p:sp>
      </p:grpSp>
      <p:grpSp>
        <p:nvGrpSpPr>
          <p:cNvPr id="4" name="Group 29"/>
          <p:cNvGrpSpPr>
            <a:grpSpLocks/>
          </p:cNvGrpSpPr>
          <p:nvPr/>
        </p:nvGrpSpPr>
        <p:grpSpPr bwMode="auto">
          <a:xfrm>
            <a:off x="990600" y="4191005"/>
            <a:ext cx="2514600" cy="917575"/>
            <a:chOff x="624" y="2640"/>
            <a:chExt cx="1584" cy="578"/>
          </a:xfrm>
        </p:grpSpPr>
        <p:sp>
          <p:nvSpPr>
            <p:cNvPr id="295966" name="Text Box 30"/>
            <p:cNvSpPr txBox="1">
              <a:spLocks noChangeArrowheads="1"/>
            </p:cNvSpPr>
            <p:nvPr/>
          </p:nvSpPr>
          <p:spPr bwMode="auto">
            <a:xfrm>
              <a:off x="624" y="3024"/>
              <a:ext cx="1584" cy="194"/>
            </a:xfrm>
            <a:prstGeom prst="rect">
              <a:avLst/>
            </a:prstGeom>
            <a:noFill/>
            <a:ln w="38100">
              <a:solidFill>
                <a:srgbClr val="FF3300"/>
              </a:solidFill>
              <a:miter lim="800000"/>
              <a:headEnd/>
              <a:tailEnd/>
            </a:ln>
            <a:effectLst/>
          </p:spPr>
          <p:txBody>
            <a:bodyPr>
              <a:spAutoFit/>
            </a:bodyPr>
            <a:lstStyle/>
            <a:p>
              <a:pPr algn="ctr" eaLnBrk="0" hangingPunct="0">
                <a:spcBef>
                  <a:spcPct val="50000"/>
                </a:spcBef>
                <a:buClr>
                  <a:srgbClr val="0000FF"/>
                </a:buClr>
                <a:buSzPct val="75000"/>
                <a:buFont typeface="Monotype Sorts" pitchFamily="2" charset="2"/>
                <a:buNone/>
              </a:pPr>
              <a:r>
                <a:rPr lang="en-US" sz="1400" b="1">
                  <a:solidFill>
                    <a:srgbClr val="FFFFFF"/>
                  </a:solidFill>
                </a:rPr>
                <a:t>CANONICAL BABBLING</a:t>
              </a:r>
            </a:p>
          </p:txBody>
        </p:sp>
        <p:sp>
          <p:nvSpPr>
            <p:cNvPr id="295967" name="Line 31"/>
            <p:cNvSpPr>
              <a:spLocks noChangeShapeType="1"/>
            </p:cNvSpPr>
            <p:nvPr/>
          </p:nvSpPr>
          <p:spPr bwMode="auto">
            <a:xfrm flipV="1">
              <a:off x="1440" y="2640"/>
              <a:ext cx="0" cy="384"/>
            </a:xfrm>
            <a:prstGeom prst="line">
              <a:avLst/>
            </a:prstGeom>
            <a:noFill/>
            <a:ln w="38100">
              <a:solidFill>
                <a:schemeClr val="tx1"/>
              </a:solidFill>
              <a:round/>
              <a:headEnd/>
              <a:tailEnd type="triangle" w="med" len="med"/>
            </a:ln>
            <a:effectLst/>
          </p:spPr>
          <p:txBody>
            <a:bodyPr/>
            <a:lstStyle/>
            <a:p>
              <a:pPr eaLnBrk="0" hangingPunct="0">
                <a:spcBef>
                  <a:spcPct val="20000"/>
                </a:spcBef>
                <a:buClr>
                  <a:srgbClr val="0000FF"/>
                </a:buClr>
                <a:buSzPct val="75000"/>
                <a:buFont typeface="Monotype Sorts" pitchFamily="2" charset="2"/>
                <a:buNone/>
              </a:pPr>
              <a:endParaRPr lang="en-US" sz="3200">
                <a:solidFill>
                  <a:srgbClr val="FFFFFF"/>
                </a:solidFill>
                <a:latin typeface="Times New Roman" pitchFamily="18" charset="0"/>
              </a:endParaRPr>
            </a:p>
          </p:txBody>
        </p:sp>
      </p:grpSp>
      <p:grpSp>
        <p:nvGrpSpPr>
          <p:cNvPr id="5" name="Group 32"/>
          <p:cNvGrpSpPr>
            <a:grpSpLocks/>
          </p:cNvGrpSpPr>
          <p:nvPr/>
        </p:nvGrpSpPr>
        <p:grpSpPr bwMode="auto">
          <a:xfrm>
            <a:off x="0" y="1600200"/>
            <a:ext cx="8077200" cy="4146550"/>
            <a:chOff x="0" y="1008"/>
            <a:chExt cx="5088" cy="2612"/>
          </a:xfrm>
        </p:grpSpPr>
        <p:sp>
          <p:nvSpPr>
            <p:cNvPr id="295969" name="Line 33"/>
            <p:cNvSpPr>
              <a:spLocks noChangeShapeType="1"/>
            </p:cNvSpPr>
            <p:nvPr/>
          </p:nvSpPr>
          <p:spPr bwMode="auto">
            <a:xfrm flipH="1">
              <a:off x="912" y="2064"/>
              <a:ext cx="384" cy="240"/>
            </a:xfrm>
            <a:prstGeom prst="line">
              <a:avLst/>
            </a:prstGeom>
            <a:noFill/>
            <a:ln w="38100">
              <a:solidFill>
                <a:schemeClr val="tx1"/>
              </a:solidFill>
              <a:round/>
              <a:headEnd/>
              <a:tailEnd type="triangle" w="med" len="med"/>
            </a:ln>
            <a:effectLst/>
          </p:spPr>
          <p:txBody>
            <a:bodyPr/>
            <a:lstStyle/>
            <a:p>
              <a:pPr eaLnBrk="0" hangingPunct="0">
                <a:spcBef>
                  <a:spcPct val="20000"/>
                </a:spcBef>
                <a:buClr>
                  <a:srgbClr val="0000FF"/>
                </a:buClr>
                <a:buSzPct val="75000"/>
                <a:buFont typeface="Monotype Sorts" pitchFamily="2" charset="2"/>
                <a:buNone/>
              </a:pPr>
              <a:endParaRPr lang="en-US" sz="3200">
                <a:solidFill>
                  <a:srgbClr val="FFFFFF"/>
                </a:solidFill>
                <a:latin typeface="Times New Roman" pitchFamily="18" charset="0"/>
              </a:endParaRPr>
            </a:p>
          </p:txBody>
        </p:sp>
        <p:sp>
          <p:nvSpPr>
            <p:cNvPr id="295970" name="Text Box 34"/>
            <p:cNvSpPr txBox="1">
              <a:spLocks noChangeArrowheads="1"/>
            </p:cNvSpPr>
            <p:nvPr/>
          </p:nvSpPr>
          <p:spPr bwMode="auto">
            <a:xfrm>
              <a:off x="816" y="1488"/>
              <a:ext cx="1152" cy="523"/>
            </a:xfrm>
            <a:prstGeom prst="rect">
              <a:avLst/>
            </a:prstGeom>
            <a:noFill/>
            <a:ln w="38100">
              <a:solidFill>
                <a:srgbClr val="FF3300"/>
              </a:solidFill>
              <a:miter lim="800000"/>
              <a:headEnd/>
              <a:tailEnd/>
            </a:ln>
            <a:effectLst/>
          </p:spPr>
          <p:txBody>
            <a:bodyPr>
              <a:spAutoFit/>
            </a:bodyPr>
            <a:lstStyle/>
            <a:p>
              <a:pPr eaLnBrk="0" hangingPunct="0">
                <a:spcBef>
                  <a:spcPct val="50000"/>
                </a:spcBef>
                <a:buClr>
                  <a:srgbClr val="0000FF"/>
                </a:buClr>
                <a:buSzPct val="75000"/>
                <a:buFont typeface="Monotype Sorts" pitchFamily="2" charset="2"/>
                <a:buNone/>
              </a:pPr>
              <a:r>
                <a:rPr lang="en-US" sz="1200" b="1">
                  <a:solidFill>
                    <a:srgbClr val="FFFFFF"/>
                  </a:solidFill>
                </a:rPr>
                <a:t>STATISTICAL LEARNING (DISTRIBUTIONAL FREQUENCIES)</a:t>
              </a:r>
            </a:p>
          </p:txBody>
        </p:sp>
        <p:sp>
          <p:nvSpPr>
            <p:cNvPr id="295971" name="Text Box 35"/>
            <p:cNvSpPr txBox="1">
              <a:spLocks noChangeArrowheads="1"/>
            </p:cNvSpPr>
            <p:nvPr/>
          </p:nvSpPr>
          <p:spPr bwMode="auto">
            <a:xfrm>
              <a:off x="0" y="1008"/>
              <a:ext cx="1344" cy="465"/>
            </a:xfrm>
            <a:prstGeom prst="rect">
              <a:avLst/>
            </a:prstGeom>
            <a:noFill/>
            <a:ln w="38100">
              <a:solidFill>
                <a:srgbClr val="FF3300"/>
              </a:solidFill>
              <a:miter lim="800000"/>
              <a:headEnd/>
              <a:tailEnd/>
            </a:ln>
            <a:effectLst/>
          </p:spPr>
          <p:txBody>
            <a:bodyPr>
              <a:spAutoFit/>
            </a:bodyPr>
            <a:lstStyle/>
            <a:p>
              <a:pPr eaLnBrk="0" hangingPunct="0">
                <a:spcBef>
                  <a:spcPct val="50000"/>
                </a:spcBef>
                <a:buClr>
                  <a:srgbClr val="0000FF"/>
                </a:buClr>
                <a:buSzPct val="75000"/>
                <a:buFont typeface="Monotype Sorts" pitchFamily="2" charset="2"/>
                <a:buNone/>
              </a:pPr>
              <a:r>
                <a:rPr lang="en-US" sz="1400" b="1">
                  <a:solidFill>
                    <a:srgbClr val="FFFFFF"/>
                  </a:solidFill>
                </a:rPr>
                <a:t>LANGUAGE-SPECIFIC PERCEPTION FOR VOWELS</a:t>
              </a:r>
            </a:p>
          </p:txBody>
        </p:sp>
        <p:sp>
          <p:nvSpPr>
            <p:cNvPr id="295972" name="Line 36"/>
            <p:cNvSpPr>
              <a:spLocks noChangeShapeType="1"/>
            </p:cNvSpPr>
            <p:nvPr/>
          </p:nvSpPr>
          <p:spPr bwMode="auto">
            <a:xfrm>
              <a:off x="528" y="1488"/>
              <a:ext cx="336" cy="864"/>
            </a:xfrm>
            <a:prstGeom prst="line">
              <a:avLst/>
            </a:prstGeom>
            <a:noFill/>
            <a:ln w="38100">
              <a:solidFill>
                <a:schemeClr val="tx1"/>
              </a:solidFill>
              <a:round/>
              <a:headEnd/>
              <a:tailEnd type="triangle" w="med" len="med"/>
            </a:ln>
            <a:effectLst/>
          </p:spPr>
          <p:txBody>
            <a:bodyPr/>
            <a:lstStyle/>
            <a:p>
              <a:pPr eaLnBrk="0" hangingPunct="0">
                <a:spcBef>
                  <a:spcPct val="20000"/>
                </a:spcBef>
                <a:buClr>
                  <a:srgbClr val="0000FF"/>
                </a:buClr>
                <a:buSzPct val="75000"/>
                <a:buFont typeface="Monotype Sorts" pitchFamily="2" charset="2"/>
                <a:buNone/>
              </a:pPr>
              <a:endParaRPr lang="en-US" sz="3200">
                <a:solidFill>
                  <a:srgbClr val="FFFFFF"/>
                </a:solidFill>
                <a:latin typeface="Times New Roman" pitchFamily="18" charset="0"/>
              </a:endParaRPr>
            </a:p>
          </p:txBody>
        </p:sp>
        <p:sp>
          <p:nvSpPr>
            <p:cNvPr id="295973" name="Text Box 37"/>
            <p:cNvSpPr txBox="1">
              <a:spLocks noChangeArrowheads="1"/>
            </p:cNvSpPr>
            <p:nvPr/>
          </p:nvSpPr>
          <p:spPr bwMode="auto">
            <a:xfrm>
              <a:off x="816" y="3408"/>
              <a:ext cx="2016" cy="212"/>
            </a:xfrm>
            <a:prstGeom prst="rect">
              <a:avLst/>
            </a:prstGeom>
            <a:noFill/>
            <a:ln w="9525">
              <a:noFill/>
              <a:miter lim="800000"/>
              <a:headEnd/>
              <a:tailEnd/>
            </a:ln>
            <a:effectLst/>
          </p:spPr>
          <p:txBody>
            <a:bodyPr>
              <a:spAutoFit/>
            </a:bodyPr>
            <a:lstStyle/>
            <a:p>
              <a:pPr eaLnBrk="0" hangingPunct="0">
                <a:spcBef>
                  <a:spcPct val="50000"/>
                </a:spcBef>
                <a:buClr>
                  <a:srgbClr val="0000FF"/>
                </a:buClr>
                <a:buSzPct val="75000"/>
                <a:buFont typeface="Monotype Sorts" pitchFamily="2" charset="2"/>
                <a:buNone/>
              </a:pPr>
              <a:r>
                <a:rPr lang="en-US" sz="1600" b="1">
                  <a:solidFill>
                    <a:srgbClr val="FFFFFF"/>
                  </a:solidFill>
                </a:rPr>
                <a:t>Sensory-Motor Learning</a:t>
              </a:r>
            </a:p>
          </p:txBody>
        </p:sp>
        <p:sp>
          <p:nvSpPr>
            <p:cNvPr id="295974" name="Line 38"/>
            <p:cNvSpPr>
              <a:spLocks noChangeShapeType="1"/>
            </p:cNvSpPr>
            <p:nvPr/>
          </p:nvSpPr>
          <p:spPr bwMode="auto">
            <a:xfrm>
              <a:off x="864" y="3600"/>
              <a:ext cx="4224" cy="0"/>
            </a:xfrm>
            <a:prstGeom prst="line">
              <a:avLst/>
            </a:prstGeom>
            <a:noFill/>
            <a:ln w="57150">
              <a:solidFill>
                <a:schemeClr val="tx1"/>
              </a:solidFill>
              <a:round/>
              <a:headEnd/>
              <a:tailEnd type="triangle" w="med" len="med"/>
            </a:ln>
            <a:effectLst/>
          </p:spPr>
          <p:txBody>
            <a:bodyPr/>
            <a:lstStyle/>
            <a:p>
              <a:pPr eaLnBrk="0" hangingPunct="0">
                <a:spcBef>
                  <a:spcPct val="20000"/>
                </a:spcBef>
                <a:buClr>
                  <a:srgbClr val="0000FF"/>
                </a:buClr>
                <a:buSzPct val="75000"/>
                <a:buFont typeface="Monotype Sorts" pitchFamily="2" charset="2"/>
                <a:buNone/>
              </a:pPr>
              <a:endParaRPr lang="en-US" sz="3200">
                <a:solidFill>
                  <a:srgbClr val="FFFFFF"/>
                </a:solidFill>
                <a:latin typeface="Times New Roman" pitchFamily="18" charset="0"/>
              </a:endParaRPr>
            </a:p>
          </p:txBody>
        </p:sp>
      </p:grpSp>
      <p:grpSp>
        <p:nvGrpSpPr>
          <p:cNvPr id="6" name="Group 39"/>
          <p:cNvGrpSpPr>
            <a:grpSpLocks/>
          </p:cNvGrpSpPr>
          <p:nvPr/>
        </p:nvGrpSpPr>
        <p:grpSpPr bwMode="auto">
          <a:xfrm>
            <a:off x="5181600" y="5867400"/>
            <a:ext cx="3962400" cy="336550"/>
            <a:chOff x="3264" y="3696"/>
            <a:chExt cx="2496" cy="212"/>
          </a:xfrm>
        </p:grpSpPr>
        <p:sp>
          <p:nvSpPr>
            <p:cNvPr id="295976" name="Text Box 40"/>
            <p:cNvSpPr txBox="1">
              <a:spLocks noChangeArrowheads="1"/>
            </p:cNvSpPr>
            <p:nvPr/>
          </p:nvSpPr>
          <p:spPr bwMode="auto">
            <a:xfrm>
              <a:off x="3264" y="3696"/>
              <a:ext cx="2496" cy="212"/>
            </a:xfrm>
            <a:prstGeom prst="rect">
              <a:avLst/>
            </a:prstGeom>
            <a:noFill/>
            <a:ln w="9525">
              <a:noFill/>
              <a:miter lim="800000"/>
              <a:headEnd/>
              <a:tailEnd/>
            </a:ln>
            <a:effectLst/>
          </p:spPr>
          <p:txBody>
            <a:bodyPr>
              <a:spAutoFit/>
            </a:bodyPr>
            <a:lstStyle/>
            <a:p>
              <a:pPr eaLnBrk="0" hangingPunct="0">
                <a:spcBef>
                  <a:spcPct val="50000"/>
                </a:spcBef>
                <a:buClr>
                  <a:srgbClr val="0000FF"/>
                </a:buClr>
                <a:buSzPct val="75000"/>
                <a:buFont typeface="Monotype Sorts" pitchFamily="2" charset="2"/>
                <a:buNone/>
              </a:pPr>
              <a:r>
                <a:rPr lang="en-US" sz="1600" b="1" dirty="0">
                  <a:solidFill>
                    <a:srgbClr val="FFFFFF"/>
                  </a:solidFill>
                </a:rPr>
                <a:t>Language Specific Speech </a:t>
              </a:r>
              <a:r>
                <a:rPr lang="en-US" sz="1600" b="1" u="sng" dirty="0">
                  <a:solidFill>
                    <a:srgbClr val="FFFFFF"/>
                  </a:solidFill>
                </a:rPr>
                <a:t>Production</a:t>
              </a:r>
            </a:p>
          </p:txBody>
        </p:sp>
        <p:sp>
          <p:nvSpPr>
            <p:cNvPr id="295977" name="Line 41"/>
            <p:cNvSpPr>
              <a:spLocks noChangeShapeType="1"/>
            </p:cNvSpPr>
            <p:nvPr/>
          </p:nvSpPr>
          <p:spPr bwMode="auto">
            <a:xfrm>
              <a:off x="3264" y="3888"/>
              <a:ext cx="1872" cy="0"/>
            </a:xfrm>
            <a:prstGeom prst="line">
              <a:avLst/>
            </a:prstGeom>
            <a:noFill/>
            <a:ln w="57150">
              <a:solidFill>
                <a:schemeClr val="tx1"/>
              </a:solidFill>
              <a:round/>
              <a:headEnd/>
              <a:tailEnd type="triangle" w="med" len="med"/>
            </a:ln>
            <a:effectLst/>
          </p:spPr>
          <p:txBody>
            <a:bodyPr/>
            <a:lstStyle/>
            <a:p>
              <a:pPr eaLnBrk="0" hangingPunct="0">
                <a:spcBef>
                  <a:spcPct val="20000"/>
                </a:spcBef>
                <a:buClr>
                  <a:srgbClr val="0000FF"/>
                </a:buClr>
                <a:buSzPct val="75000"/>
                <a:buFont typeface="Monotype Sorts" pitchFamily="2" charset="2"/>
                <a:buNone/>
              </a:pPr>
              <a:endParaRPr lang="en-US" sz="3200">
                <a:solidFill>
                  <a:srgbClr val="FFFFFF"/>
                </a:solidFill>
                <a:latin typeface="Times New Roman" pitchFamily="18" charset="0"/>
              </a:endParaRPr>
            </a:p>
          </p:txBody>
        </p:sp>
      </p:grpSp>
      <p:grpSp>
        <p:nvGrpSpPr>
          <p:cNvPr id="7" name="Group 42"/>
          <p:cNvGrpSpPr>
            <a:grpSpLocks/>
          </p:cNvGrpSpPr>
          <p:nvPr/>
        </p:nvGrpSpPr>
        <p:grpSpPr bwMode="auto">
          <a:xfrm>
            <a:off x="3581403" y="4267199"/>
            <a:ext cx="3570287" cy="1136650"/>
            <a:chOff x="2256" y="2688"/>
            <a:chExt cx="2249" cy="716"/>
          </a:xfrm>
        </p:grpSpPr>
        <p:sp>
          <p:nvSpPr>
            <p:cNvPr id="295979" name="Rectangle 43"/>
            <p:cNvSpPr>
              <a:spLocks noChangeArrowheads="1"/>
            </p:cNvSpPr>
            <p:nvPr/>
          </p:nvSpPr>
          <p:spPr bwMode="auto">
            <a:xfrm>
              <a:off x="2256" y="3230"/>
              <a:ext cx="2249" cy="174"/>
            </a:xfrm>
            <a:prstGeom prst="rect">
              <a:avLst/>
            </a:prstGeom>
            <a:noFill/>
            <a:ln w="38100">
              <a:solidFill>
                <a:srgbClr val="FF3300"/>
              </a:solidFill>
              <a:miter lim="800000"/>
              <a:headEnd/>
              <a:tailEnd/>
            </a:ln>
            <a:effectLst/>
          </p:spPr>
          <p:txBody>
            <a:bodyPr wrap="none">
              <a:spAutoFit/>
            </a:bodyPr>
            <a:lstStyle/>
            <a:p>
              <a:pPr eaLnBrk="0" hangingPunct="0">
                <a:spcBef>
                  <a:spcPct val="20000"/>
                </a:spcBef>
                <a:buClr>
                  <a:srgbClr val="0000FF"/>
                </a:buClr>
                <a:buSzPct val="75000"/>
                <a:buFont typeface="Monotype Sorts" pitchFamily="2" charset="2"/>
                <a:buNone/>
              </a:pPr>
              <a:r>
                <a:rPr lang="en-US" sz="1200" b="1">
                  <a:solidFill>
                    <a:srgbClr val="FFFFFF"/>
                  </a:solidFill>
                </a:rPr>
                <a:t>LANGUAGE SPECIFIC SPEECH PRODUCTION</a:t>
              </a:r>
            </a:p>
          </p:txBody>
        </p:sp>
        <p:sp>
          <p:nvSpPr>
            <p:cNvPr id="295980" name="Line 44"/>
            <p:cNvSpPr>
              <a:spLocks noChangeShapeType="1"/>
            </p:cNvSpPr>
            <p:nvPr/>
          </p:nvSpPr>
          <p:spPr bwMode="auto">
            <a:xfrm flipV="1">
              <a:off x="3312" y="2688"/>
              <a:ext cx="0" cy="528"/>
            </a:xfrm>
            <a:prstGeom prst="line">
              <a:avLst/>
            </a:prstGeom>
            <a:noFill/>
            <a:ln w="38100">
              <a:solidFill>
                <a:schemeClr val="tx1"/>
              </a:solidFill>
              <a:round/>
              <a:headEnd/>
              <a:tailEnd type="triangle" w="med" len="med"/>
            </a:ln>
            <a:effectLst/>
          </p:spPr>
          <p:txBody>
            <a:bodyPr/>
            <a:lstStyle/>
            <a:p>
              <a:pPr eaLnBrk="0" hangingPunct="0">
                <a:spcBef>
                  <a:spcPct val="20000"/>
                </a:spcBef>
                <a:buClr>
                  <a:srgbClr val="0000FF"/>
                </a:buClr>
                <a:buSzPct val="75000"/>
                <a:buFont typeface="Monotype Sorts" pitchFamily="2" charset="2"/>
                <a:buNone/>
              </a:pPr>
              <a:endParaRPr lang="en-US" sz="3200">
                <a:solidFill>
                  <a:srgbClr val="FFFFFF"/>
                </a:solidFill>
                <a:latin typeface="Times New Roman" pitchFamily="18" charset="0"/>
              </a:endParaRPr>
            </a:p>
          </p:txBody>
        </p:sp>
      </p:grpSp>
      <p:grpSp>
        <p:nvGrpSpPr>
          <p:cNvPr id="8" name="Group 45"/>
          <p:cNvGrpSpPr>
            <a:grpSpLocks/>
          </p:cNvGrpSpPr>
          <p:nvPr/>
        </p:nvGrpSpPr>
        <p:grpSpPr bwMode="auto">
          <a:xfrm>
            <a:off x="6324600" y="4267202"/>
            <a:ext cx="2438400" cy="657225"/>
            <a:chOff x="3984" y="2688"/>
            <a:chExt cx="1536" cy="414"/>
          </a:xfrm>
        </p:grpSpPr>
        <p:sp>
          <p:nvSpPr>
            <p:cNvPr id="295982" name="Line 46"/>
            <p:cNvSpPr>
              <a:spLocks noChangeShapeType="1"/>
            </p:cNvSpPr>
            <p:nvPr/>
          </p:nvSpPr>
          <p:spPr bwMode="auto">
            <a:xfrm flipV="1">
              <a:off x="4560" y="2688"/>
              <a:ext cx="1" cy="288"/>
            </a:xfrm>
            <a:prstGeom prst="line">
              <a:avLst/>
            </a:prstGeom>
            <a:noFill/>
            <a:ln w="38100">
              <a:solidFill>
                <a:schemeClr val="tx1"/>
              </a:solidFill>
              <a:round/>
              <a:headEnd/>
              <a:tailEnd type="triangle" w="med" len="med"/>
            </a:ln>
            <a:effectLst/>
          </p:spPr>
          <p:txBody>
            <a:bodyPr/>
            <a:lstStyle/>
            <a:p>
              <a:pPr eaLnBrk="0" hangingPunct="0">
                <a:spcBef>
                  <a:spcPct val="20000"/>
                </a:spcBef>
                <a:buClr>
                  <a:srgbClr val="0000FF"/>
                </a:buClr>
                <a:buSzPct val="75000"/>
                <a:buFont typeface="Monotype Sorts" pitchFamily="2" charset="2"/>
                <a:buNone/>
              </a:pPr>
              <a:endParaRPr lang="en-US" sz="3200">
                <a:solidFill>
                  <a:srgbClr val="FFFFFF"/>
                </a:solidFill>
                <a:latin typeface="Times New Roman" pitchFamily="18" charset="0"/>
              </a:endParaRPr>
            </a:p>
          </p:txBody>
        </p:sp>
        <p:sp>
          <p:nvSpPr>
            <p:cNvPr id="295983" name="Text Box 47"/>
            <p:cNvSpPr txBox="1">
              <a:spLocks noChangeArrowheads="1"/>
            </p:cNvSpPr>
            <p:nvPr/>
          </p:nvSpPr>
          <p:spPr bwMode="auto">
            <a:xfrm>
              <a:off x="3984" y="2928"/>
              <a:ext cx="1536" cy="174"/>
            </a:xfrm>
            <a:prstGeom prst="rect">
              <a:avLst/>
            </a:prstGeom>
            <a:solidFill>
              <a:schemeClr val="bg1"/>
            </a:solidFill>
            <a:ln w="38100">
              <a:solidFill>
                <a:srgbClr val="FF3300"/>
              </a:solidFill>
              <a:miter lim="800000"/>
              <a:headEnd/>
              <a:tailEnd/>
            </a:ln>
            <a:effectLst/>
          </p:spPr>
          <p:txBody>
            <a:bodyPr>
              <a:spAutoFit/>
            </a:bodyPr>
            <a:lstStyle/>
            <a:p>
              <a:pPr eaLnBrk="0" hangingPunct="0">
                <a:spcBef>
                  <a:spcPct val="50000"/>
                </a:spcBef>
                <a:buClr>
                  <a:srgbClr val="0000FF"/>
                </a:buClr>
                <a:buSzPct val="75000"/>
                <a:buFont typeface="Monotype Sorts" pitchFamily="2" charset="2"/>
                <a:buNone/>
              </a:pPr>
              <a:r>
                <a:rPr lang="en-US" sz="1200" b="1">
                  <a:solidFill>
                    <a:srgbClr val="FFFFFF"/>
                  </a:solidFill>
                </a:rPr>
                <a:t>FIRST  WORDS PRODUCTION</a:t>
              </a:r>
            </a:p>
          </p:txBody>
        </p:sp>
      </p:grpSp>
      <p:grpSp>
        <p:nvGrpSpPr>
          <p:cNvPr id="9" name="Group 48"/>
          <p:cNvGrpSpPr>
            <a:grpSpLocks/>
          </p:cNvGrpSpPr>
          <p:nvPr/>
        </p:nvGrpSpPr>
        <p:grpSpPr bwMode="auto">
          <a:xfrm>
            <a:off x="2286000" y="1676400"/>
            <a:ext cx="2819400" cy="2057400"/>
            <a:chOff x="1440" y="1056"/>
            <a:chExt cx="1776" cy="1296"/>
          </a:xfrm>
        </p:grpSpPr>
        <p:sp>
          <p:nvSpPr>
            <p:cNvPr id="295985" name="Text Box 49"/>
            <p:cNvSpPr txBox="1">
              <a:spLocks noChangeArrowheads="1"/>
            </p:cNvSpPr>
            <p:nvPr/>
          </p:nvSpPr>
          <p:spPr bwMode="auto">
            <a:xfrm>
              <a:off x="1440" y="1056"/>
              <a:ext cx="1776" cy="310"/>
            </a:xfrm>
            <a:prstGeom prst="rect">
              <a:avLst/>
            </a:prstGeom>
            <a:noFill/>
            <a:ln w="38100">
              <a:solidFill>
                <a:srgbClr val="FF3300"/>
              </a:solidFill>
              <a:miter lim="800000"/>
              <a:headEnd/>
              <a:tailEnd/>
            </a:ln>
            <a:effectLst/>
          </p:spPr>
          <p:txBody>
            <a:bodyPr>
              <a:spAutoFit/>
            </a:bodyPr>
            <a:lstStyle/>
            <a:p>
              <a:pPr eaLnBrk="0" hangingPunct="0">
                <a:spcBef>
                  <a:spcPct val="50000"/>
                </a:spcBef>
                <a:buClr>
                  <a:srgbClr val="0000FF"/>
                </a:buClr>
                <a:buSzPct val="75000"/>
                <a:buFont typeface="Monotype Sorts" pitchFamily="2" charset="2"/>
                <a:buNone/>
              </a:pPr>
              <a:r>
                <a:rPr lang="en-US" sz="1300" b="1">
                  <a:solidFill>
                    <a:srgbClr val="FFFFFF"/>
                  </a:solidFill>
                </a:rPr>
                <a:t>DETECTION OF TYPICAL                  STRESS PATTERNS IN WORDS</a:t>
              </a:r>
            </a:p>
          </p:txBody>
        </p:sp>
        <p:sp>
          <p:nvSpPr>
            <p:cNvPr id="295986" name="Line 50"/>
            <p:cNvSpPr>
              <a:spLocks noChangeShapeType="1"/>
            </p:cNvSpPr>
            <p:nvPr/>
          </p:nvSpPr>
          <p:spPr bwMode="auto">
            <a:xfrm flipH="1">
              <a:off x="2064" y="1392"/>
              <a:ext cx="0" cy="960"/>
            </a:xfrm>
            <a:prstGeom prst="line">
              <a:avLst/>
            </a:prstGeom>
            <a:noFill/>
            <a:ln w="38100">
              <a:solidFill>
                <a:schemeClr val="tx1"/>
              </a:solidFill>
              <a:round/>
              <a:headEnd/>
              <a:tailEnd type="triangle" w="med" len="med"/>
            </a:ln>
            <a:effectLst/>
          </p:spPr>
          <p:txBody>
            <a:bodyPr/>
            <a:lstStyle/>
            <a:p>
              <a:pPr eaLnBrk="0" hangingPunct="0">
                <a:spcBef>
                  <a:spcPct val="20000"/>
                </a:spcBef>
                <a:buClr>
                  <a:srgbClr val="0000FF"/>
                </a:buClr>
                <a:buSzPct val="75000"/>
                <a:buFont typeface="Monotype Sorts" pitchFamily="2" charset="2"/>
                <a:buNone/>
              </a:pPr>
              <a:endParaRPr lang="en-US" sz="3200">
                <a:solidFill>
                  <a:srgbClr val="FFFFFF"/>
                </a:solidFill>
                <a:latin typeface="Times New Roman" pitchFamily="18" charset="0"/>
              </a:endParaRPr>
            </a:p>
          </p:txBody>
        </p:sp>
      </p:grpSp>
      <p:grpSp>
        <p:nvGrpSpPr>
          <p:cNvPr id="10" name="Group 51"/>
          <p:cNvGrpSpPr>
            <a:grpSpLocks/>
          </p:cNvGrpSpPr>
          <p:nvPr/>
        </p:nvGrpSpPr>
        <p:grpSpPr bwMode="auto">
          <a:xfrm>
            <a:off x="6248400" y="2895600"/>
            <a:ext cx="2667000" cy="838200"/>
            <a:chOff x="3936" y="1824"/>
            <a:chExt cx="1680" cy="528"/>
          </a:xfrm>
        </p:grpSpPr>
        <p:sp>
          <p:nvSpPr>
            <p:cNvPr id="295988" name="Text Box 52"/>
            <p:cNvSpPr txBox="1">
              <a:spLocks noChangeArrowheads="1"/>
            </p:cNvSpPr>
            <p:nvPr/>
          </p:nvSpPr>
          <p:spPr bwMode="auto">
            <a:xfrm>
              <a:off x="4272" y="1824"/>
              <a:ext cx="1344" cy="407"/>
            </a:xfrm>
            <a:prstGeom prst="rect">
              <a:avLst/>
            </a:prstGeom>
            <a:noFill/>
            <a:ln w="38100">
              <a:solidFill>
                <a:srgbClr val="FF3300"/>
              </a:solidFill>
              <a:miter lim="800000"/>
              <a:headEnd/>
              <a:tailEnd/>
            </a:ln>
            <a:effectLst/>
          </p:spPr>
          <p:txBody>
            <a:bodyPr>
              <a:spAutoFit/>
            </a:bodyPr>
            <a:lstStyle/>
            <a:p>
              <a:pPr eaLnBrk="0" hangingPunct="0">
                <a:spcBef>
                  <a:spcPct val="50000"/>
                </a:spcBef>
                <a:buClr>
                  <a:srgbClr val="0000FF"/>
                </a:buClr>
                <a:buSzPct val="75000"/>
                <a:buFont typeface="Monotype Sorts" pitchFamily="2" charset="2"/>
                <a:buNone/>
              </a:pPr>
              <a:r>
                <a:rPr lang="en-US" sz="1200" b="1">
                  <a:solidFill>
                    <a:srgbClr val="FFFFFF"/>
                  </a:solidFill>
                </a:rPr>
                <a:t>DECLINE IN FOREIGN-LANGUAGE CONSONANT PERCEPTION</a:t>
              </a:r>
            </a:p>
          </p:txBody>
        </p:sp>
        <p:sp>
          <p:nvSpPr>
            <p:cNvPr id="295989" name="Line 53"/>
            <p:cNvSpPr>
              <a:spLocks noChangeShapeType="1"/>
            </p:cNvSpPr>
            <p:nvPr/>
          </p:nvSpPr>
          <p:spPr bwMode="auto">
            <a:xfrm flipH="1">
              <a:off x="3936" y="2064"/>
              <a:ext cx="336" cy="288"/>
            </a:xfrm>
            <a:prstGeom prst="line">
              <a:avLst/>
            </a:prstGeom>
            <a:noFill/>
            <a:ln w="38100">
              <a:solidFill>
                <a:schemeClr val="tx1"/>
              </a:solidFill>
              <a:round/>
              <a:headEnd/>
              <a:tailEnd type="triangle" w="med" len="med"/>
            </a:ln>
            <a:effectLst/>
          </p:spPr>
          <p:txBody>
            <a:bodyPr/>
            <a:lstStyle/>
            <a:p>
              <a:pPr eaLnBrk="0" hangingPunct="0">
                <a:spcBef>
                  <a:spcPct val="20000"/>
                </a:spcBef>
                <a:buClr>
                  <a:srgbClr val="0000FF"/>
                </a:buClr>
                <a:buSzPct val="75000"/>
                <a:buFont typeface="Monotype Sorts" pitchFamily="2" charset="2"/>
                <a:buNone/>
              </a:pPr>
              <a:endParaRPr lang="en-US" sz="3200">
                <a:solidFill>
                  <a:srgbClr val="FFFFFF"/>
                </a:solidFill>
                <a:latin typeface="Times New Roman" pitchFamily="18" charset="0"/>
              </a:endParaRPr>
            </a:p>
          </p:txBody>
        </p:sp>
      </p:grpSp>
      <p:grpSp>
        <p:nvGrpSpPr>
          <p:cNvPr id="11" name="Group 54"/>
          <p:cNvGrpSpPr>
            <a:grpSpLocks/>
          </p:cNvGrpSpPr>
          <p:nvPr/>
        </p:nvGrpSpPr>
        <p:grpSpPr bwMode="auto">
          <a:xfrm>
            <a:off x="5715000" y="2286000"/>
            <a:ext cx="2743200" cy="1295400"/>
            <a:chOff x="3600" y="1440"/>
            <a:chExt cx="1728" cy="816"/>
          </a:xfrm>
        </p:grpSpPr>
        <p:sp>
          <p:nvSpPr>
            <p:cNvPr id="295991" name="Line 55"/>
            <p:cNvSpPr>
              <a:spLocks noChangeShapeType="1"/>
            </p:cNvSpPr>
            <p:nvPr/>
          </p:nvSpPr>
          <p:spPr bwMode="auto">
            <a:xfrm>
              <a:off x="3744" y="1728"/>
              <a:ext cx="171" cy="528"/>
            </a:xfrm>
            <a:prstGeom prst="line">
              <a:avLst/>
            </a:prstGeom>
            <a:noFill/>
            <a:ln w="38100">
              <a:solidFill>
                <a:schemeClr val="tx1"/>
              </a:solidFill>
              <a:round/>
              <a:headEnd/>
              <a:tailEnd type="triangle" w="med" len="med"/>
            </a:ln>
            <a:effectLst/>
          </p:spPr>
          <p:txBody>
            <a:bodyPr/>
            <a:lstStyle/>
            <a:p>
              <a:pPr eaLnBrk="0" hangingPunct="0">
                <a:spcBef>
                  <a:spcPct val="20000"/>
                </a:spcBef>
                <a:buClr>
                  <a:srgbClr val="0000FF"/>
                </a:buClr>
                <a:buSzPct val="75000"/>
                <a:buFont typeface="Monotype Sorts" pitchFamily="2" charset="2"/>
                <a:buNone/>
              </a:pPr>
              <a:endParaRPr lang="en-US" sz="3200">
                <a:solidFill>
                  <a:srgbClr val="FFFFFF"/>
                </a:solidFill>
                <a:latin typeface="Times New Roman" pitchFamily="18" charset="0"/>
              </a:endParaRPr>
            </a:p>
          </p:txBody>
        </p:sp>
        <p:sp>
          <p:nvSpPr>
            <p:cNvPr id="295992" name="Text Box 56"/>
            <p:cNvSpPr txBox="1">
              <a:spLocks noChangeArrowheads="1"/>
            </p:cNvSpPr>
            <p:nvPr/>
          </p:nvSpPr>
          <p:spPr bwMode="auto">
            <a:xfrm>
              <a:off x="3600" y="1440"/>
              <a:ext cx="1728" cy="291"/>
            </a:xfrm>
            <a:prstGeom prst="rect">
              <a:avLst/>
            </a:prstGeom>
            <a:noFill/>
            <a:ln w="38100">
              <a:solidFill>
                <a:srgbClr val="FF3300"/>
              </a:solidFill>
              <a:miter lim="800000"/>
              <a:headEnd/>
              <a:tailEnd/>
            </a:ln>
            <a:effectLst/>
          </p:spPr>
          <p:txBody>
            <a:bodyPr>
              <a:spAutoFit/>
            </a:bodyPr>
            <a:lstStyle/>
            <a:p>
              <a:pPr eaLnBrk="0" hangingPunct="0">
                <a:spcBef>
                  <a:spcPct val="50000"/>
                </a:spcBef>
                <a:buClr>
                  <a:srgbClr val="0000FF"/>
                </a:buClr>
                <a:buSzPct val="75000"/>
                <a:buFont typeface="Monotype Sorts" pitchFamily="2" charset="2"/>
                <a:buNone/>
              </a:pPr>
              <a:r>
                <a:rPr lang="en-US" sz="1200" b="1">
                  <a:solidFill>
                    <a:srgbClr val="FFFFFF"/>
                  </a:solidFill>
                </a:rPr>
                <a:t>INCREASE IN NATIVE-LANGUAGE CONSONANT PERCEPTION</a:t>
              </a:r>
            </a:p>
          </p:txBody>
        </p:sp>
      </p:grpSp>
      <p:grpSp>
        <p:nvGrpSpPr>
          <p:cNvPr id="12" name="Group 57"/>
          <p:cNvGrpSpPr>
            <a:grpSpLocks/>
          </p:cNvGrpSpPr>
          <p:nvPr/>
        </p:nvGrpSpPr>
        <p:grpSpPr bwMode="auto">
          <a:xfrm>
            <a:off x="1295400" y="1014415"/>
            <a:ext cx="6781800" cy="338138"/>
            <a:chOff x="816" y="639"/>
            <a:chExt cx="4272" cy="213"/>
          </a:xfrm>
        </p:grpSpPr>
        <p:sp>
          <p:nvSpPr>
            <p:cNvPr id="295994" name="Line 58"/>
            <p:cNvSpPr>
              <a:spLocks noChangeShapeType="1"/>
            </p:cNvSpPr>
            <p:nvPr/>
          </p:nvSpPr>
          <p:spPr bwMode="auto">
            <a:xfrm>
              <a:off x="864" y="816"/>
              <a:ext cx="4224" cy="0"/>
            </a:xfrm>
            <a:prstGeom prst="line">
              <a:avLst/>
            </a:prstGeom>
            <a:noFill/>
            <a:ln w="57150">
              <a:solidFill>
                <a:schemeClr val="tx1"/>
              </a:solidFill>
              <a:round/>
              <a:headEnd/>
              <a:tailEnd type="triangle" w="med" len="med"/>
            </a:ln>
            <a:effectLst/>
          </p:spPr>
          <p:txBody>
            <a:bodyPr/>
            <a:lstStyle/>
            <a:p>
              <a:pPr eaLnBrk="0" hangingPunct="0">
                <a:spcBef>
                  <a:spcPct val="20000"/>
                </a:spcBef>
                <a:buClr>
                  <a:srgbClr val="0000FF"/>
                </a:buClr>
                <a:buSzPct val="75000"/>
                <a:buFont typeface="Monotype Sorts" pitchFamily="2" charset="2"/>
                <a:buNone/>
              </a:pPr>
              <a:endParaRPr lang="en-US" sz="3200">
                <a:solidFill>
                  <a:srgbClr val="FFFFFF"/>
                </a:solidFill>
                <a:latin typeface="Times New Roman" pitchFamily="18" charset="0"/>
              </a:endParaRPr>
            </a:p>
          </p:txBody>
        </p:sp>
        <p:sp>
          <p:nvSpPr>
            <p:cNvPr id="295995" name="Rectangle 59"/>
            <p:cNvSpPr>
              <a:spLocks noChangeArrowheads="1"/>
            </p:cNvSpPr>
            <p:nvPr/>
          </p:nvSpPr>
          <p:spPr bwMode="auto">
            <a:xfrm>
              <a:off x="816" y="639"/>
              <a:ext cx="2428" cy="213"/>
            </a:xfrm>
            <a:prstGeom prst="rect">
              <a:avLst/>
            </a:prstGeom>
            <a:noFill/>
            <a:ln w="9525">
              <a:noFill/>
              <a:miter lim="800000"/>
              <a:headEnd/>
              <a:tailEnd/>
            </a:ln>
            <a:effectLst/>
          </p:spPr>
          <p:txBody>
            <a:bodyPr wrap="none">
              <a:spAutoFit/>
            </a:bodyPr>
            <a:lstStyle/>
            <a:p>
              <a:pPr eaLnBrk="0" hangingPunct="0">
                <a:spcBef>
                  <a:spcPct val="20000"/>
                </a:spcBef>
                <a:buClr>
                  <a:srgbClr val="0000FF"/>
                </a:buClr>
                <a:buSzPct val="75000"/>
                <a:buFont typeface="Monotype Sorts" pitchFamily="2" charset="2"/>
                <a:buNone/>
              </a:pPr>
              <a:r>
                <a:rPr lang="en-US" sz="1600" b="1" dirty="0">
                  <a:solidFill>
                    <a:srgbClr val="FFFFFF"/>
                  </a:solidFill>
                </a:rPr>
                <a:t>Language-specific speech </a:t>
              </a:r>
              <a:r>
                <a:rPr lang="en-US" sz="1600" b="1" u="sng" dirty="0">
                  <a:solidFill>
                    <a:srgbClr val="FFFFFF"/>
                  </a:solidFill>
                </a:rPr>
                <a:t>perception</a:t>
              </a:r>
            </a:p>
          </p:txBody>
        </p:sp>
      </p:grpSp>
      <p:sp>
        <p:nvSpPr>
          <p:cNvPr id="295996" name="Text Box 60"/>
          <p:cNvSpPr txBox="1">
            <a:spLocks noChangeArrowheads="1"/>
          </p:cNvSpPr>
          <p:nvPr/>
        </p:nvSpPr>
        <p:spPr bwMode="auto">
          <a:xfrm>
            <a:off x="101600" y="6248400"/>
            <a:ext cx="1676400" cy="400110"/>
          </a:xfrm>
          <a:prstGeom prst="rect">
            <a:avLst/>
          </a:prstGeom>
          <a:noFill/>
          <a:ln w="9525">
            <a:noFill/>
            <a:miter lim="800000"/>
            <a:headEnd/>
            <a:tailEnd/>
          </a:ln>
          <a:effectLst/>
        </p:spPr>
        <p:txBody>
          <a:bodyPr wrap="square">
            <a:spAutoFit/>
          </a:bodyPr>
          <a:lstStyle/>
          <a:p>
            <a:pPr eaLnBrk="0" hangingPunct="0">
              <a:spcBef>
                <a:spcPct val="50000"/>
              </a:spcBef>
              <a:buClr>
                <a:srgbClr val="0000FF"/>
              </a:buClr>
              <a:buSzPct val="75000"/>
              <a:buFont typeface="Monotype Sorts" pitchFamily="2" charset="2"/>
              <a:buNone/>
            </a:pPr>
            <a:r>
              <a:rPr lang="en-US" sz="2000" dirty="0">
                <a:solidFill>
                  <a:srgbClr val="FFFFFF"/>
                </a:solidFill>
              </a:rPr>
              <a:t>(</a:t>
            </a:r>
            <a:r>
              <a:rPr lang="en-US" sz="2000" dirty="0" err="1">
                <a:solidFill>
                  <a:srgbClr val="FFFFFF"/>
                </a:solidFill>
              </a:rPr>
              <a:t>Kuhl</a:t>
            </a:r>
            <a:r>
              <a:rPr lang="en-US" sz="2000" dirty="0">
                <a:solidFill>
                  <a:srgbClr val="FFFFFF"/>
                </a:solidFill>
              </a:rPr>
              <a:t>, 2004)</a:t>
            </a:r>
          </a:p>
        </p:txBody>
      </p:sp>
      <p:grpSp>
        <p:nvGrpSpPr>
          <p:cNvPr id="13" name="Group 61"/>
          <p:cNvGrpSpPr>
            <a:grpSpLocks/>
          </p:cNvGrpSpPr>
          <p:nvPr/>
        </p:nvGrpSpPr>
        <p:grpSpPr bwMode="auto">
          <a:xfrm>
            <a:off x="3429000" y="2514600"/>
            <a:ext cx="2057400" cy="1143000"/>
            <a:chOff x="2160" y="1584"/>
            <a:chExt cx="1296" cy="720"/>
          </a:xfrm>
        </p:grpSpPr>
        <p:sp>
          <p:nvSpPr>
            <p:cNvPr id="295998" name="Line 62"/>
            <p:cNvSpPr>
              <a:spLocks noChangeShapeType="1"/>
            </p:cNvSpPr>
            <p:nvPr/>
          </p:nvSpPr>
          <p:spPr bwMode="auto">
            <a:xfrm flipH="1">
              <a:off x="2160" y="2016"/>
              <a:ext cx="240" cy="288"/>
            </a:xfrm>
            <a:prstGeom prst="line">
              <a:avLst/>
            </a:prstGeom>
            <a:noFill/>
            <a:ln w="38100">
              <a:solidFill>
                <a:schemeClr val="tx1"/>
              </a:solidFill>
              <a:round/>
              <a:headEnd/>
              <a:tailEnd type="triangle" w="med" len="med"/>
            </a:ln>
            <a:effectLst/>
          </p:spPr>
          <p:txBody>
            <a:bodyPr/>
            <a:lstStyle/>
            <a:p>
              <a:pPr eaLnBrk="0" hangingPunct="0">
                <a:spcBef>
                  <a:spcPct val="20000"/>
                </a:spcBef>
                <a:buClr>
                  <a:srgbClr val="0000FF"/>
                </a:buClr>
                <a:buSzPct val="75000"/>
                <a:buFont typeface="Monotype Sorts" pitchFamily="2" charset="2"/>
                <a:buNone/>
              </a:pPr>
              <a:endParaRPr lang="en-US" sz="3200">
                <a:solidFill>
                  <a:srgbClr val="FFFFFF"/>
                </a:solidFill>
                <a:latin typeface="Times New Roman" pitchFamily="18" charset="0"/>
              </a:endParaRPr>
            </a:p>
          </p:txBody>
        </p:sp>
        <p:sp>
          <p:nvSpPr>
            <p:cNvPr id="295999" name="Text Box 63"/>
            <p:cNvSpPr txBox="1">
              <a:spLocks noChangeArrowheads="1"/>
            </p:cNvSpPr>
            <p:nvPr/>
          </p:nvSpPr>
          <p:spPr bwMode="auto">
            <a:xfrm>
              <a:off x="2160" y="1584"/>
              <a:ext cx="1296" cy="407"/>
            </a:xfrm>
            <a:prstGeom prst="rect">
              <a:avLst/>
            </a:prstGeom>
            <a:noFill/>
            <a:ln w="38100">
              <a:solidFill>
                <a:srgbClr val="FF3300"/>
              </a:solidFill>
              <a:miter lim="800000"/>
              <a:headEnd/>
              <a:tailEnd/>
            </a:ln>
            <a:effectLst/>
          </p:spPr>
          <p:txBody>
            <a:bodyPr>
              <a:spAutoFit/>
            </a:bodyPr>
            <a:lstStyle/>
            <a:p>
              <a:pPr eaLnBrk="0" hangingPunct="0">
                <a:spcBef>
                  <a:spcPct val="50000"/>
                </a:spcBef>
                <a:buClr>
                  <a:srgbClr val="0000FF"/>
                </a:buClr>
                <a:buSzPct val="75000"/>
                <a:buFont typeface="Monotype Sorts" pitchFamily="2" charset="2"/>
                <a:buNone/>
              </a:pPr>
              <a:r>
                <a:rPr lang="en-US" sz="1200" b="1">
                  <a:solidFill>
                    <a:srgbClr val="FFFFFF"/>
                  </a:solidFill>
                </a:rPr>
                <a:t>STATISTICAL LEARNING  (TRANSITIONAL PROBABILITIES)</a:t>
              </a:r>
            </a:p>
          </p:txBody>
        </p:sp>
      </p:grpSp>
      <p:grpSp>
        <p:nvGrpSpPr>
          <p:cNvPr id="14" name="Group 64"/>
          <p:cNvGrpSpPr>
            <a:grpSpLocks/>
          </p:cNvGrpSpPr>
          <p:nvPr/>
        </p:nvGrpSpPr>
        <p:grpSpPr bwMode="auto">
          <a:xfrm>
            <a:off x="4267200" y="1447800"/>
            <a:ext cx="3124200" cy="2209800"/>
            <a:chOff x="2688" y="912"/>
            <a:chExt cx="1968" cy="1392"/>
          </a:xfrm>
        </p:grpSpPr>
        <p:sp>
          <p:nvSpPr>
            <p:cNvPr id="296001" name="Line 65"/>
            <p:cNvSpPr>
              <a:spLocks noChangeShapeType="1"/>
            </p:cNvSpPr>
            <p:nvPr/>
          </p:nvSpPr>
          <p:spPr bwMode="auto">
            <a:xfrm flipH="1">
              <a:off x="2688" y="2064"/>
              <a:ext cx="192" cy="240"/>
            </a:xfrm>
            <a:prstGeom prst="line">
              <a:avLst/>
            </a:prstGeom>
            <a:noFill/>
            <a:ln w="38100">
              <a:solidFill>
                <a:schemeClr val="tx1"/>
              </a:solidFill>
              <a:round/>
              <a:headEnd/>
              <a:tailEnd type="triangle" w="med" len="med"/>
            </a:ln>
            <a:effectLst/>
          </p:spPr>
          <p:txBody>
            <a:bodyPr/>
            <a:lstStyle/>
            <a:p>
              <a:pPr eaLnBrk="0" hangingPunct="0">
                <a:spcBef>
                  <a:spcPct val="20000"/>
                </a:spcBef>
                <a:buClr>
                  <a:srgbClr val="0000FF"/>
                </a:buClr>
                <a:buSzPct val="75000"/>
                <a:buFont typeface="Monotype Sorts" pitchFamily="2" charset="2"/>
                <a:buNone/>
              </a:pPr>
              <a:endParaRPr lang="en-US" sz="3200">
                <a:solidFill>
                  <a:srgbClr val="FFFFFF"/>
                </a:solidFill>
                <a:latin typeface="Times New Roman" pitchFamily="18" charset="0"/>
              </a:endParaRPr>
            </a:p>
          </p:txBody>
        </p:sp>
        <p:sp>
          <p:nvSpPr>
            <p:cNvPr id="296002" name="Text Box 66"/>
            <p:cNvSpPr txBox="1">
              <a:spLocks noChangeArrowheads="1"/>
            </p:cNvSpPr>
            <p:nvPr/>
          </p:nvSpPr>
          <p:spPr bwMode="auto">
            <a:xfrm>
              <a:off x="3408" y="912"/>
              <a:ext cx="1248" cy="407"/>
            </a:xfrm>
            <a:prstGeom prst="rect">
              <a:avLst/>
            </a:prstGeom>
            <a:noFill/>
            <a:ln w="38100">
              <a:solidFill>
                <a:srgbClr val="FF3300"/>
              </a:solidFill>
              <a:miter lim="800000"/>
              <a:headEnd/>
              <a:tailEnd/>
            </a:ln>
            <a:effectLst/>
          </p:spPr>
          <p:txBody>
            <a:bodyPr>
              <a:spAutoFit/>
            </a:bodyPr>
            <a:lstStyle/>
            <a:p>
              <a:pPr eaLnBrk="0" hangingPunct="0">
                <a:spcBef>
                  <a:spcPct val="20000"/>
                </a:spcBef>
                <a:buClr>
                  <a:srgbClr val="0000FF"/>
                </a:buClr>
                <a:buSzPct val="75000"/>
                <a:buFont typeface="Monotype Sorts" pitchFamily="2" charset="2"/>
                <a:buNone/>
              </a:pPr>
              <a:r>
                <a:rPr lang="en-US" sz="1200" b="1">
                  <a:solidFill>
                    <a:srgbClr val="FFFFFF"/>
                  </a:solidFill>
                </a:rPr>
                <a:t>RECOGNITION OF LANGUAGE-SPECIFIC SOUND PRODUCTION</a:t>
              </a:r>
            </a:p>
          </p:txBody>
        </p:sp>
        <p:sp>
          <p:nvSpPr>
            <p:cNvPr id="296003" name="Line 67"/>
            <p:cNvSpPr>
              <a:spLocks noChangeShapeType="1"/>
            </p:cNvSpPr>
            <p:nvPr/>
          </p:nvSpPr>
          <p:spPr bwMode="auto">
            <a:xfrm flipV="1">
              <a:off x="3264" y="1344"/>
              <a:ext cx="192" cy="240"/>
            </a:xfrm>
            <a:prstGeom prst="line">
              <a:avLst/>
            </a:prstGeom>
            <a:noFill/>
            <a:ln w="38100">
              <a:solidFill>
                <a:schemeClr val="tx1"/>
              </a:solidFill>
              <a:round/>
              <a:headEnd/>
              <a:tailEnd/>
            </a:ln>
            <a:effectLst/>
          </p:spPr>
          <p:txBody>
            <a:bodyPr/>
            <a:lstStyle/>
            <a:p>
              <a:pPr eaLnBrk="0" hangingPunct="0">
                <a:spcBef>
                  <a:spcPct val="20000"/>
                </a:spcBef>
                <a:buClr>
                  <a:srgbClr val="0000FF"/>
                </a:buClr>
                <a:buSzPct val="75000"/>
                <a:buFont typeface="Monotype Sorts" pitchFamily="2" charset="2"/>
                <a:buNone/>
              </a:pPr>
              <a:endParaRPr lang="en-US" sz="3200">
                <a:solidFill>
                  <a:srgbClr val="FFFFFF"/>
                </a:solidFill>
                <a:latin typeface="Times New Roman" pitchFamily="18" charset="0"/>
              </a:endParaRPr>
            </a:p>
          </p:txBody>
        </p:sp>
      </p:grpSp>
    </p:spTree>
    <p:extLst>
      <p:ext uri="{BB962C8B-B14F-4D97-AF65-F5344CB8AC3E}">
        <p14:creationId xmlns:p14="http://schemas.microsoft.com/office/powerpoint/2010/main" val="41799680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subTnLst>
                                    <p:animClr clrSpc="rgb" dir="cw">
                                      <p:cBhvr override="childStyle">
                                        <p:cTn dur="1" fill="hold" display="0" masterRel="nextClick" afterEffect="1"/>
                                        <p:tgtEl>
                                          <p:spTgt spid="2"/>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subTnLst>
                                    <p:animClr clrSpc="rgb" dir="cw">
                                      <p:cBhvr override="childStyle">
                                        <p:cTn dur="1" fill="hold" display="0" masterRel="nextClick" afterEffect="1"/>
                                        <p:tgtEl>
                                          <p:spTgt spid="12"/>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subTnLst>
                                    <p:animClr clrSpc="rgb" dir="cw">
                                      <p:cBhvr override="childStyle">
                                        <p:cTn dur="1" fill="hold" display="0" masterRel="nextClick" afterEffect="1"/>
                                        <p:tgtEl>
                                          <p:spTgt spid="5"/>
                                        </p:tgtEl>
                                        <p:attrNameLst>
                                          <p:attrName>ppt_c</p:attrName>
                                        </p:attrNameLst>
                                      </p:cBhvr>
                                      <p:to>
                                        <a:schemeClr val="bg2"/>
                                      </p:to>
                                    </p:animClr>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subTnLst>
                                    <p:animClr clrSpc="rgb" dir="cw">
                                      <p:cBhvr override="childStyle">
                                        <p:cTn dur="1" fill="hold" display="0" masterRel="nextClick" afterEffect="1"/>
                                        <p:tgtEl>
                                          <p:spTgt spid="4"/>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subTnLst>
                                    <p:animClr clrSpc="rgb" dir="cw">
                                      <p:cBhvr override="childStyle">
                                        <p:cTn dur="1" fill="hold" display="0" masterRel="nextClick" afterEffect="1"/>
                                        <p:tgtEl>
                                          <p:spTgt spid="9"/>
                                        </p:tgtEl>
                                        <p:attrNameLst>
                                          <p:attrName>ppt_c</p:attrName>
                                        </p:attrNameLst>
                                      </p:cBhvr>
                                      <p:to>
                                        <a:schemeClr val="bg2"/>
                                      </p:to>
                                    </p:animClr>
                                  </p:sub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up)">
                                      <p:cBhvr>
                                        <p:cTn id="32"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bg2"/>
                                      </p:to>
                                    </p:animClr>
                                  </p:sub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up)">
                                      <p:cBhvr>
                                        <p:cTn id="37" dur="500"/>
                                        <p:tgtEl>
                                          <p:spTgt spid="14"/>
                                        </p:tgtEl>
                                      </p:cBhvr>
                                    </p:animEffect>
                                  </p:childTnLst>
                                  <p:subTnLst>
                                    <p:animClr clrSpc="rgb" dir="cw">
                                      <p:cBhvr override="childStyle">
                                        <p:cTn dur="1" fill="hold" display="0" masterRel="nextClick" afterEffect="1"/>
                                        <p:tgtEl>
                                          <p:spTgt spid="14"/>
                                        </p:tgtEl>
                                        <p:attrNameLst>
                                          <p:attrName>ppt_c</p:attrName>
                                        </p:attrNameLst>
                                      </p:cBhvr>
                                      <p:to>
                                        <a:schemeClr val="bg2"/>
                                      </p:to>
                                    </p:animClr>
                                  </p:sub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subTnLst>
                                    <p:animClr clrSpc="rgb" dir="cw">
                                      <p:cBhvr override="childStyle">
                                        <p:cTn dur="1" fill="hold" display="0" masterRel="nextClick" afterEffect="1"/>
                                        <p:tgtEl>
                                          <p:spTgt spid="6"/>
                                        </p:tgtEl>
                                        <p:attrNameLst>
                                          <p:attrName>ppt_c</p:attrName>
                                        </p:attrNameLst>
                                      </p:cBhvr>
                                      <p:to>
                                        <a:schemeClr val="bg2"/>
                                      </p:to>
                                    </p:animClr>
                                  </p:sub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up)">
                                      <p:cBhvr>
                                        <p:cTn id="47" dur="500"/>
                                        <p:tgtEl>
                                          <p:spTgt spid="7"/>
                                        </p:tgtEl>
                                      </p:cBhvr>
                                    </p:animEffect>
                                  </p:childTnLst>
                                  <p:subTnLst>
                                    <p:animClr clrSpc="rgb" dir="cw">
                                      <p:cBhvr override="childStyle">
                                        <p:cTn dur="1" fill="hold" display="0" masterRel="nextClick" afterEffect="1"/>
                                        <p:tgtEl>
                                          <p:spTgt spid="7"/>
                                        </p:tgtEl>
                                        <p:attrNameLst>
                                          <p:attrName>ppt_c</p:attrName>
                                        </p:attrNameLst>
                                      </p:cBhvr>
                                      <p:to>
                                        <a:schemeClr val="bg2"/>
                                      </p:to>
                                    </p:animClr>
                                  </p:sub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up)">
                                      <p:cBhvr>
                                        <p:cTn id="52" dur="500"/>
                                        <p:tgtEl>
                                          <p:spTgt spid="11"/>
                                        </p:tgtEl>
                                      </p:cBhvr>
                                    </p:animEffect>
                                  </p:childTnLst>
                                  <p:subTnLst>
                                    <p:animClr clrSpc="rgb" dir="cw">
                                      <p:cBhvr override="childStyle">
                                        <p:cTn dur="1" fill="hold" display="0" masterRel="nextClick" afterEffect="1"/>
                                        <p:tgtEl>
                                          <p:spTgt spid="11"/>
                                        </p:tgtEl>
                                        <p:attrNameLst>
                                          <p:attrName>ppt_c</p:attrName>
                                        </p:attrNameLst>
                                      </p:cBhvr>
                                      <p:to>
                                        <a:schemeClr val="bg2"/>
                                      </p:to>
                                    </p:animClr>
                                  </p:sub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up)">
                                      <p:cBhvr>
                                        <p:cTn id="57" dur="500"/>
                                        <p:tgtEl>
                                          <p:spTgt spid="10"/>
                                        </p:tgtEl>
                                      </p:cBhvr>
                                    </p:animEffect>
                                  </p:childTnLst>
                                  <p:subTnLst>
                                    <p:animClr clrSpc="rgb" dir="cw">
                                      <p:cBhvr override="childStyle">
                                        <p:cTn dur="1" fill="hold" display="0" masterRel="nextClick" afterEffect="1"/>
                                        <p:tgtEl>
                                          <p:spTgt spid="10"/>
                                        </p:tgtEl>
                                        <p:attrNameLst>
                                          <p:attrName>ppt_c</p:attrName>
                                        </p:attrNameLst>
                                      </p:cBhvr>
                                      <p:to>
                                        <a:schemeClr val="bg2"/>
                                      </p:to>
                                    </p:animClr>
                                  </p:sub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down)">
                                      <p:cBhvr>
                                        <p:cTn id="62"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752600"/>
            <a:ext cx="7772400" cy="2078736"/>
          </a:xfrm>
        </p:spPr>
        <p:txBody>
          <a:bodyPr/>
          <a:lstStyle/>
          <a:p>
            <a:r>
              <a:rPr lang="en-US" dirty="0"/>
              <a:t>Contrast Aids Perception: </a:t>
            </a:r>
            <a:br>
              <a:rPr lang="en-US" dirty="0"/>
            </a:br>
            <a:r>
              <a:rPr lang="en-US" dirty="0"/>
              <a:t>- reasoning by comparison, learning statistical probabilities via experience/practice, and sensory &amp; motor inputs seem to be key elements of the development of Speech and Language skills.</a:t>
            </a:r>
            <a:br>
              <a:rPr lang="en-US" dirty="0"/>
            </a:br>
            <a:br>
              <a:rPr lang="en-US" dirty="0"/>
            </a:br>
            <a:endParaRPr lang="en-US" dirty="0"/>
          </a:p>
        </p:txBody>
      </p:sp>
    </p:spTree>
    <p:extLst>
      <p:ext uri="{BB962C8B-B14F-4D97-AF65-F5344CB8AC3E}">
        <p14:creationId xmlns:p14="http://schemas.microsoft.com/office/powerpoint/2010/main" val="1593097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3" name="Content Placeholder 2"/>
          <p:cNvSpPr>
            <a:spLocks noGrp="1"/>
          </p:cNvSpPr>
          <p:nvPr>
            <p:ph idx="1"/>
          </p:nvPr>
        </p:nvSpPr>
        <p:spPr>
          <a:xfrm>
            <a:off x="1235075" y="1219200"/>
            <a:ext cx="7551738" cy="4956175"/>
          </a:xfrm>
        </p:spPr>
        <p:txBody>
          <a:bodyPr/>
          <a:lstStyle/>
          <a:p>
            <a:r>
              <a:rPr lang="en-US" dirty="0"/>
              <a:t>Professional Training – Clinical Neuropsychology research/training in pediatric, adult &amp; geriatric; developmental disorders and acquired disorders, &amp; neurorehabilitation models of intervention. </a:t>
            </a:r>
          </a:p>
          <a:p>
            <a:pPr marL="0" indent="0">
              <a:buNone/>
            </a:pPr>
            <a:endParaRPr lang="en-US" sz="1400" dirty="0"/>
          </a:p>
          <a:p>
            <a:r>
              <a:rPr lang="en-US" dirty="0"/>
              <a:t>Types of work – Dyslexia Prevention/Early Intervention, Remedial Intervention (all ages), Post-Stroke Alexia Neurorehabilitation &amp; fMRI</a:t>
            </a:r>
          </a:p>
          <a:p>
            <a:pPr marL="0" indent="0">
              <a:buNone/>
            </a:pPr>
            <a:endParaRPr lang="en-US" sz="1400" dirty="0"/>
          </a:p>
          <a:p>
            <a:r>
              <a:rPr lang="en-US" dirty="0"/>
              <a:t>Venue/Business - Educational centers, Medical Clinics, Public Charter School, online Educational Technology Company, College/University Student Support programs, State Mental Hospital’s school</a:t>
            </a:r>
          </a:p>
        </p:txBody>
      </p:sp>
    </p:spTree>
    <p:extLst>
      <p:ext uri="{BB962C8B-B14F-4D97-AF65-F5344CB8AC3E}">
        <p14:creationId xmlns:p14="http://schemas.microsoft.com/office/powerpoint/2010/main" val="1855012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914400" y="893064"/>
            <a:ext cx="7772400" cy="1926336"/>
          </a:xfrm>
        </p:spPr>
        <p:txBody>
          <a:bodyPr>
            <a:normAutofit/>
          </a:bodyPr>
          <a:lstStyle/>
          <a:p>
            <a:pPr algn="ctr"/>
            <a:r>
              <a:rPr lang="en-US" dirty="0"/>
              <a:t>What Sensory Systems help a Baby’s Brain Learn or Develop Speech &amp; Language Skills?</a:t>
            </a:r>
          </a:p>
        </p:txBody>
      </p:sp>
    </p:spTree>
    <p:extLst>
      <p:ext uri="{BB962C8B-B14F-4D97-AF65-F5344CB8AC3E}">
        <p14:creationId xmlns:p14="http://schemas.microsoft.com/office/powerpoint/2010/main" val="535810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263164"/>
            <a:ext cx="9144000" cy="956039"/>
          </a:xfrm>
        </p:spPr>
        <p:txBody>
          <a:bodyPr/>
          <a:lstStyle/>
          <a:p>
            <a:pPr algn="ctr"/>
            <a:r>
              <a:rPr lang="en-US" dirty="0"/>
              <a:t>How do parents speak to babies?</a:t>
            </a:r>
          </a:p>
        </p:txBody>
      </p:sp>
      <p:pic>
        <p:nvPicPr>
          <p:cNvPr id="4" name="Picture 2" descr="Stock Image - mother talk with &#10;baby. fotosearch &#10;- search stock &#10;photos, pictures, &#10;wall murals, images, &#10;and photo clipar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708"/>
          <a:stretch/>
        </p:blipFill>
        <p:spPr bwMode="auto">
          <a:xfrm>
            <a:off x="22412" y="3962400"/>
            <a:ext cx="2436660" cy="18288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459072" y="1524000"/>
            <a:ext cx="3535328" cy="3352800"/>
            <a:chOff x="5645078" y="524616"/>
            <a:chExt cx="3429000" cy="3352800"/>
          </a:xfrm>
        </p:grpSpPr>
        <p:sp>
          <p:nvSpPr>
            <p:cNvPr id="6" name="Oval 5"/>
            <p:cNvSpPr/>
            <p:nvPr/>
          </p:nvSpPr>
          <p:spPr>
            <a:xfrm>
              <a:off x="5645078" y="524616"/>
              <a:ext cx="3429000" cy="3352800"/>
            </a:xfrm>
            <a:prstGeom prst="ellipse">
              <a:avLst/>
            </a:prstGeom>
            <a:solidFill>
              <a:srgbClr val="FF0000"/>
            </a:soli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20000"/>
                </a:spcBef>
                <a:spcAft>
                  <a:spcPct val="0"/>
                </a:spcAft>
                <a:buClr>
                  <a:srgbClr val="0000FF"/>
                </a:buClr>
                <a:buSzPct val="75000"/>
                <a:buFont typeface="Monotype Sorts" pitchFamily="2" charset="2"/>
                <a:buChar char="u"/>
              </a:pPr>
              <a:endParaRPr lang="en-US" sz="3200">
                <a:solidFill>
                  <a:prstClr val="white"/>
                </a:solidFill>
                <a:effectLst>
                  <a:outerShdw blurRad="38100" dist="38100" dir="2700000" algn="tl">
                    <a:srgbClr val="000000">
                      <a:alpha val="43137"/>
                    </a:srgbClr>
                  </a:outerShdw>
                </a:effectLst>
              </a:endParaRPr>
            </a:p>
          </p:txBody>
        </p:sp>
        <p:sp>
          <p:nvSpPr>
            <p:cNvPr id="7" name="TextBox 6"/>
            <p:cNvSpPr txBox="1"/>
            <p:nvPr/>
          </p:nvSpPr>
          <p:spPr>
            <a:xfrm>
              <a:off x="6711878" y="1901370"/>
              <a:ext cx="1533525" cy="769441"/>
            </a:xfrm>
            <a:prstGeom prst="rect">
              <a:avLst/>
            </a:prstGeom>
            <a:noFill/>
          </p:spPr>
          <p:txBody>
            <a:bodyPr wrap="square" rtlCol="0">
              <a:spAutoFit/>
            </a:bodyPr>
            <a:lstStyle/>
            <a:p>
              <a:pPr eaLnBrk="0" fontAlgn="base" hangingPunct="0">
                <a:spcBef>
                  <a:spcPct val="20000"/>
                </a:spcBef>
                <a:spcAft>
                  <a:spcPct val="0"/>
                </a:spcAft>
                <a:buClr>
                  <a:srgbClr val="0000FF"/>
                </a:buClr>
                <a:buSzPct val="75000"/>
                <a:buFont typeface="Monotype Sorts" pitchFamily="2" charset="2"/>
                <a:buNone/>
              </a:pPr>
              <a:r>
                <a:rPr lang="en-US" sz="4400" dirty="0">
                  <a:solidFill>
                    <a:srgbClr val="FFFFFF"/>
                  </a:solidFill>
                  <a:effectLst/>
                  <a:latin typeface="Times New Roman" pitchFamily="18" charset="0"/>
                </a:rPr>
                <a:t>“ball”</a:t>
              </a:r>
            </a:p>
          </p:txBody>
        </p:sp>
      </p:grpSp>
      <p:pic>
        <p:nvPicPr>
          <p:cNvPr id="8" name="Picture 2" descr="http://purenaturalmom.com/wp-content/uploads/2012/01/6-baby-talk.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77" t="5300"/>
          <a:stretch/>
        </p:blipFill>
        <p:spPr bwMode="auto">
          <a:xfrm>
            <a:off x="6231467" y="3959388"/>
            <a:ext cx="2761862" cy="2074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83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066800" y="574119"/>
            <a:ext cx="7772400" cy="2535936"/>
          </a:xfrm>
        </p:spPr>
        <p:txBody>
          <a:bodyPr>
            <a:normAutofit fontScale="90000"/>
          </a:bodyPr>
          <a:lstStyle/>
          <a:p>
            <a:br>
              <a:rPr lang="en-US" dirty="0"/>
            </a:br>
            <a:r>
              <a:rPr lang="en-US" sz="3800" dirty="0"/>
              <a:t>If a child is having trouble learning to say a word, how do we help them say it correctly? </a:t>
            </a:r>
            <a:br>
              <a:rPr lang="en-US" dirty="0"/>
            </a:br>
            <a:endParaRPr lang="en-US" dirty="0"/>
          </a:p>
        </p:txBody>
      </p:sp>
      <p:sp>
        <p:nvSpPr>
          <p:cNvPr id="4" name="TextBox 3"/>
          <p:cNvSpPr txBox="1"/>
          <p:nvPr/>
        </p:nvSpPr>
        <p:spPr>
          <a:xfrm>
            <a:off x="609600" y="3317319"/>
            <a:ext cx="8385313" cy="2000548"/>
          </a:xfrm>
          <a:prstGeom prst="rect">
            <a:avLst/>
          </a:prstGeom>
          <a:noFill/>
        </p:spPr>
        <p:txBody>
          <a:bodyPr wrap="square" rtlCol="0">
            <a:spAutoFit/>
          </a:bodyPr>
          <a:lstStyle/>
          <a:p>
            <a:pPr marL="571500" indent="-571500">
              <a:buFont typeface="Arial" panose="020B0604020202020204" pitchFamily="34" charset="0"/>
              <a:buChar char="•"/>
            </a:pPr>
            <a:r>
              <a:rPr lang="en-US" sz="3400" dirty="0">
                <a:solidFill>
                  <a:srgbClr val="FFFFFF"/>
                </a:solidFill>
              </a:rPr>
              <a:t>Do we shout it LOUDER in their ear?</a:t>
            </a:r>
          </a:p>
          <a:p>
            <a:r>
              <a:rPr lang="en-US" sz="3400" dirty="0">
                <a:solidFill>
                  <a:srgbClr val="FFFFFF"/>
                </a:solidFill>
              </a:rPr>
              <a:t> </a:t>
            </a:r>
          </a:p>
          <a:p>
            <a:pPr marL="571500" indent="-571500">
              <a:buFont typeface="Arial" panose="020B0604020202020204" pitchFamily="34" charset="0"/>
              <a:buChar char="•"/>
            </a:pPr>
            <a:r>
              <a:rPr lang="en-US" sz="3400" dirty="0">
                <a:solidFill>
                  <a:srgbClr val="FFFFFF"/>
                </a:solidFill>
              </a:rPr>
              <a:t>Do we say it slower?</a:t>
            </a:r>
            <a:br>
              <a:rPr lang="en-US" dirty="0">
                <a:solidFill>
                  <a:srgbClr val="FFFFFF"/>
                </a:solidFill>
              </a:rPr>
            </a:br>
            <a:endParaRPr lang="en-US" dirty="0">
              <a:solidFill>
                <a:srgbClr val="FFFFFF"/>
              </a:solidFill>
            </a:endParaRPr>
          </a:p>
        </p:txBody>
      </p:sp>
    </p:spTree>
    <p:extLst>
      <p:ext uri="{BB962C8B-B14F-4D97-AF65-F5344CB8AC3E}">
        <p14:creationId xmlns:p14="http://schemas.microsoft.com/office/powerpoint/2010/main" val="352050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533400"/>
            <a:ext cx="8153400" cy="1143000"/>
          </a:xfrm>
        </p:spPr>
        <p:txBody>
          <a:bodyPr/>
          <a:lstStyle/>
          <a:p>
            <a:r>
              <a:rPr lang="en-US" dirty="0"/>
              <a:t>Where do babies look when parents are speaking to them – face to face?</a:t>
            </a:r>
          </a:p>
        </p:txBody>
      </p:sp>
    </p:spTree>
    <p:extLst>
      <p:ext uri="{BB962C8B-B14F-4D97-AF65-F5344CB8AC3E}">
        <p14:creationId xmlns:p14="http://schemas.microsoft.com/office/powerpoint/2010/main" val="3007961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5791200"/>
            <a:ext cx="8229600" cy="914400"/>
          </a:xfrm>
        </p:spPr>
        <p:txBody>
          <a:bodyPr/>
          <a:lstStyle/>
          <a:p>
            <a:r>
              <a:rPr lang="en-US" sz="3600" dirty="0"/>
              <a:t>Infants’ visual fixation during speech perception – an example</a:t>
            </a:r>
            <a:br>
              <a:rPr lang="en-US" dirty="0"/>
            </a:br>
            <a:endParaRPr lang="en-US" dirty="0"/>
          </a:p>
        </p:txBody>
      </p:sp>
      <p:pic>
        <p:nvPicPr>
          <p:cNvPr id="357378" name="Picture 2"/>
          <p:cNvPicPr>
            <a:picLocks noChangeAspect="1" noChangeArrowheads="1"/>
          </p:cNvPicPr>
          <p:nvPr/>
        </p:nvPicPr>
        <p:blipFill>
          <a:blip r:embed="rId3" cstate="print"/>
          <a:srcRect/>
          <a:stretch>
            <a:fillRect/>
          </a:stretch>
        </p:blipFill>
        <p:spPr bwMode="auto">
          <a:xfrm>
            <a:off x="1002082" y="0"/>
            <a:ext cx="8141918" cy="54102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745067" y="969264"/>
            <a:ext cx="8246533" cy="1469136"/>
          </a:xfrm>
        </p:spPr>
        <p:txBody>
          <a:bodyPr>
            <a:normAutofit fontScale="90000"/>
          </a:bodyPr>
          <a:lstStyle/>
          <a:p>
            <a:pPr algn="ctr"/>
            <a:r>
              <a:rPr lang="en-US" sz="3600" dirty="0"/>
              <a:t>Speech Perception:</a:t>
            </a:r>
            <a:br>
              <a:rPr lang="en-US" sz="3600" dirty="0"/>
            </a:br>
            <a:r>
              <a:rPr lang="en-US" sz="3600" dirty="0"/>
              <a:t>Do children learn their native language by ear, eye and/or mouth? </a:t>
            </a:r>
          </a:p>
        </p:txBody>
      </p:sp>
      <p:sp>
        <p:nvSpPr>
          <p:cNvPr id="7" name="TextBox 6"/>
          <p:cNvSpPr txBox="1"/>
          <p:nvPr/>
        </p:nvSpPr>
        <p:spPr>
          <a:xfrm>
            <a:off x="533400" y="2844384"/>
            <a:ext cx="8610600" cy="1027974"/>
          </a:xfrm>
          <a:prstGeom prst="rect">
            <a:avLst/>
          </a:prstGeom>
          <a:noFill/>
        </p:spPr>
        <p:txBody>
          <a:bodyPr wrap="square" rtlCol="0">
            <a:spAutoFit/>
          </a:bodyPr>
          <a:lstStyle/>
          <a:p>
            <a:pPr algn="ctr" eaLnBrk="0" fontAlgn="base" hangingPunct="0">
              <a:spcBef>
                <a:spcPct val="20000"/>
              </a:spcBef>
              <a:spcAft>
                <a:spcPct val="0"/>
              </a:spcAft>
              <a:buClr>
                <a:srgbClr val="EB8803"/>
              </a:buClr>
              <a:buSzPct val="75000"/>
              <a:buFont typeface="Monotype Sorts" pitchFamily="2" charset="2"/>
              <a:buNone/>
            </a:pPr>
            <a:r>
              <a:rPr lang="en-US" sz="3200" b="1" dirty="0">
                <a:solidFill>
                  <a:prstClr val="white"/>
                </a:solidFill>
                <a:effectLst>
                  <a:outerShdw blurRad="38100" dist="38100" dir="2700000" algn="tl">
                    <a:srgbClr val="000000">
                      <a:alpha val="43137"/>
                    </a:srgbClr>
                  </a:outerShdw>
                </a:effectLst>
                <a:latin typeface="Times New Roman" pitchFamily="18" charset="0"/>
              </a:rPr>
              <a:t>the “McGurk Effect”</a:t>
            </a:r>
          </a:p>
          <a:p>
            <a:pPr algn="ctr" eaLnBrk="0" fontAlgn="base" hangingPunct="0">
              <a:spcBef>
                <a:spcPct val="20000"/>
              </a:spcBef>
              <a:spcAft>
                <a:spcPct val="0"/>
              </a:spcAft>
              <a:buClr>
                <a:srgbClr val="EB8803"/>
              </a:buClr>
              <a:buSzPct val="75000"/>
              <a:buFont typeface="Monotype Sorts" pitchFamily="2" charset="2"/>
              <a:buNone/>
            </a:pPr>
            <a:r>
              <a:rPr lang="en-US" sz="2400" dirty="0">
                <a:solidFill>
                  <a:prstClr val="white"/>
                </a:solidFill>
                <a:effectLst>
                  <a:outerShdw blurRad="38100" dist="38100" dir="2700000" algn="tl">
                    <a:srgbClr val="000000">
                      <a:alpha val="43137"/>
                    </a:srgbClr>
                  </a:outerShdw>
                </a:effectLst>
                <a:latin typeface="Times New Roman" pitchFamily="18" charset="0"/>
              </a:rPr>
              <a:t>(sample video)</a:t>
            </a:r>
            <a:endParaRPr lang="en-US" sz="3200" dirty="0">
              <a:solidFill>
                <a:prstClr val="white"/>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24636753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McGurk Effect – </a:t>
            </a:r>
            <a:br>
              <a:rPr lang="en-US" dirty="0"/>
            </a:br>
            <a:r>
              <a:rPr lang="en-US" dirty="0"/>
              <a:t>Do we Hear by Ear, Eye or Both? </a:t>
            </a:r>
          </a:p>
        </p:txBody>
      </p:sp>
      <p:pic>
        <p:nvPicPr>
          <p:cNvPr id="4" name="Kuhl McGurk Effect vide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36662" y="1447800"/>
            <a:ext cx="7551738" cy="4225925"/>
          </a:xfrm>
        </p:spPr>
      </p:pic>
    </p:spTree>
    <p:extLst>
      <p:ext uri="{BB962C8B-B14F-4D97-AF65-F5344CB8AC3E}">
        <p14:creationId xmlns:p14="http://schemas.microsoft.com/office/powerpoint/2010/main" val="28910340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66800" y="940475"/>
            <a:ext cx="7696200" cy="2308324"/>
          </a:xfrm>
          <a:prstGeom prst="rect">
            <a:avLst/>
          </a:prstGeom>
        </p:spPr>
        <p:txBody>
          <a:bodyPr wrap="square">
            <a:spAutoFit/>
          </a:bodyPr>
          <a:lstStyle/>
          <a:p>
            <a:pPr marL="0" indent="0">
              <a:lnSpc>
                <a:spcPct val="90000"/>
              </a:lnSpc>
            </a:pPr>
            <a:r>
              <a:rPr lang="en-US" sz="2800" dirty="0">
                <a:solidFill>
                  <a:srgbClr val="FFFFFF"/>
                </a:solidFill>
                <a:effectLst/>
              </a:rPr>
              <a:t>At what age is a child’s brain “tuned” to parents’ native language? </a:t>
            </a:r>
            <a:endParaRPr lang="en-US" sz="2400" dirty="0">
              <a:solidFill>
                <a:srgbClr val="FFFFFF"/>
              </a:solidFill>
              <a:effectLst/>
            </a:endParaRPr>
          </a:p>
          <a:p>
            <a:pPr marL="868363" lvl="1" indent="-457200">
              <a:lnSpc>
                <a:spcPct val="90000"/>
              </a:lnSpc>
              <a:buFont typeface="Arial" panose="020B0604020202020204" pitchFamily="34" charset="0"/>
              <a:buChar char="•"/>
            </a:pPr>
            <a:r>
              <a:rPr lang="en-US" sz="2800" dirty="0">
                <a:solidFill>
                  <a:srgbClr val="FFFFFF"/>
                </a:solidFill>
                <a:effectLst/>
              </a:rPr>
              <a:t>At approximately 10 months of age the auditory cortex begins to specialize for a native language</a:t>
            </a:r>
          </a:p>
          <a:p>
            <a:pPr lvl="1" indent="0">
              <a:lnSpc>
                <a:spcPct val="90000"/>
              </a:lnSpc>
            </a:pPr>
            <a:r>
              <a:rPr lang="en-US" sz="1800" dirty="0">
                <a:solidFill>
                  <a:srgbClr val="FFFFFF"/>
                </a:solidFill>
                <a:effectLst/>
              </a:rPr>
              <a:t>	(</a:t>
            </a:r>
            <a:r>
              <a:rPr lang="en-US" sz="1800" dirty="0" err="1">
                <a:solidFill>
                  <a:srgbClr val="FFFFFF"/>
                </a:solidFill>
                <a:effectLst/>
              </a:rPr>
              <a:t>Kuhl</a:t>
            </a:r>
            <a:r>
              <a:rPr lang="en-US" sz="1800" dirty="0">
                <a:solidFill>
                  <a:srgbClr val="FFFFFF"/>
                </a:solidFill>
                <a:effectLst/>
              </a:rPr>
              <a:t>, 2004)</a:t>
            </a:r>
            <a:endParaRPr lang="en-US" sz="2800" dirty="0">
              <a:solidFill>
                <a:srgbClr val="FFFFFF"/>
              </a:solidFill>
              <a:effectLst/>
            </a:endParaRPr>
          </a:p>
        </p:txBody>
      </p:sp>
    </p:spTree>
    <p:extLst>
      <p:ext uri="{BB962C8B-B14F-4D97-AF65-F5344CB8AC3E}">
        <p14:creationId xmlns:p14="http://schemas.microsoft.com/office/powerpoint/2010/main" val="3201677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914400" y="533400"/>
            <a:ext cx="8229600" cy="1143000"/>
          </a:xfrm>
        </p:spPr>
        <p:txBody>
          <a:bodyPr/>
          <a:lstStyle/>
          <a:p>
            <a:r>
              <a:rPr lang="en-US" dirty="0"/>
              <a:t>EARLY NEURO-DEVELOPMENT of SPEECH</a:t>
            </a:r>
          </a:p>
        </p:txBody>
      </p:sp>
      <p:sp>
        <p:nvSpPr>
          <p:cNvPr id="56323" name="Rectangle 3"/>
          <p:cNvSpPr>
            <a:spLocks noGrp="1" noChangeArrowheads="1"/>
          </p:cNvSpPr>
          <p:nvPr>
            <p:ph type="body" idx="1"/>
          </p:nvPr>
        </p:nvSpPr>
        <p:spPr>
          <a:xfrm>
            <a:off x="914400" y="1676400"/>
            <a:ext cx="8229600" cy="4800600"/>
          </a:xfrm>
        </p:spPr>
        <p:txBody>
          <a:bodyPr/>
          <a:lstStyle/>
          <a:p>
            <a:pPr marL="0" indent="0">
              <a:lnSpc>
                <a:spcPct val="90000"/>
              </a:lnSpc>
              <a:buFont typeface="Wingdings" pitchFamily="2" charset="2"/>
              <a:buNone/>
            </a:pPr>
            <a:r>
              <a:rPr lang="en-US" sz="3200" b="0" dirty="0"/>
              <a:t>Babie</a:t>
            </a:r>
            <a:r>
              <a:rPr lang="en-US" sz="3200" dirty="0"/>
              <a:t>s integrate sensory and motor inputs from what senses?</a:t>
            </a:r>
            <a:endParaRPr lang="en-US" sz="3200" b="0" dirty="0"/>
          </a:p>
          <a:p>
            <a:pPr marL="914400" lvl="2" indent="0">
              <a:lnSpc>
                <a:spcPct val="90000"/>
              </a:lnSpc>
            </a:pPr>
            <a:r>
              <a:rPr lang="en-US" sz="2800" b="0" dirty="0"/>
              <a:t> MOTOR - ORAL-FACIAL MOVEMENTS</a:t>
            </a:r>
          </a:p>
          <a:p>
            <a:pPr marL="914400" lvl="2" indent="0">
              <a:lnSpc>
                <a:spcPct val="90000"/>
              </a:lnSpc>
            </a:pPr>
            <a:endParaRPr lang="en-US" sz="1600" dirty="0"/>
          </a:p>
          <a:p>
            <a:pPr marL="914400" lvl="2" indent="0">
              <a:lnSpc>
                <a:spcPct val="90000"/>
              </a:lnSpc>
            </a:pPr>
            <a:r>
              <a:rPr lang="en-US" sz="2800" b="0" dirty="0"/>
              <a:t> AUDITORY - SPEECH SOUNDS 	(</a:t>
            </a:r>
            <a:r>
              <a:rPr lang="en-US" sz="2800" b="0" dirty="0">
                <a:solidFill>
                  <a:srgbClr val="FFFF00"/>
                </a:solidFill>
              </a:rPr>
              <a:t>Phonology</a:t>
            </a:r>
            <a:r>
              <a:rPr lang="en-US" sz="2800" b="0" dirty="0"/>
              <a:t>)</a:t>
            </a:r>
          </a:p>
          <a:p>
            <a:pPr marL="914400" lvl="2" indent="0">
              <a:lnSpc>
                <a:spcPct val="90000"/>
              </a:lnSpc>
            </a:pPr>
            <a:endParaRPr lang="en-US" sz="1800" b="0" dirty="0"/>
          </a:p>
          <a:p>
            <a:pPr marL="914400" lvl="2" indent="0">
              <a:lnSpc>
                <a:spcPct val="90000"/>
              </a:lnSpc>
            </a:pPr>
            <a:r>
              <a:rPr lang="en-US" sz="2800" b="0" dirty="0"/>
              <a:t> VISION (of oral-facial movements; own mouth if a mirror is available)</a:t>
            </a:r>
          </a:p>
          <a:p>
            <a:pPr marL="914400" lvl="2" indent="0">
              <a:lnSpc>
                <a:spcPct val="90000"/>
              </a:lnSpc>
            </a:pPr>
            <a:endParaRPr lang="en-US" sz="1800" b="0" dirty="0"/>
          </a:p>
          <a:p>
            <a:pPr marL="914400" lvl="2" indent="0">
              <a:lnSpc>
                <a:spcPct val="90000"/>
              </a:lnSpc>
            </a:pPr>
            <a:r>
              <a:rPr lang="en-US" sz="2800" b="0" dirty="0"/>
              <a:t> SOCIAL–EMOTIONAL (</a:t>
            </a:r>
            <a:r>
              <a:rPr lang="en-US" sz="2800" b="0" dirty="0">
                <a:solidFill>
                  <a:srgbClr val="FFFF00"/>
                </a:solidFill>
              </a:rPr>
              <a:t>Pragmatics</a:t>
            </a:r>
            <a:r>
              <a:rPr lang="en-US" sz="2800" b="0" dirty="0"/>
              <a:t>)</a:t>
            </a:r>
            <a:endParaRPr lang="en-US" sz="2400" b="0" dirty="0"/>
          </a:p>
          <a:p>
            <a:pPr marL="0" indent="0">
              <a:lnSpc>
                <a:spcPct val="90000"/>
              </a:lnSpc>
              <a:buFont typeface="Wingdings" pitchFamily="2" charset="2"/>
              <a:buNone/>
            </a:pPr>
            <a:r>
              <a:rPr lang="en-US" sz="3200" b="0" dirty="0"/>
              <a:t> </a:t>
            </a:r>
          </a:p>
          <a:p>
            <a:pPr marL="0" indent="0">
              <a:lnSpc>
                <a:spcPct val="90000"/>
              </a:lnSpc>
              <a:buFont typeface="Wingdings" pitchFamily="2" charset="2"/>
              <a:buNone/>
            </a:pPr>
            <a:endParaRPr lang="en-US" sz="3200" b="0" dirty="0"/>
          </a:p>
          <a:p>
            <a:pPr marL="0" indent="0">
              <a:lnSpc>
                <a:spcPct val="90000"/>
              </a:lnSpc>
            </a:pPr>
            <a:endParaRPr lang="en-US" b="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anim calcmode="lin" valueType="num">
                                      <p:cBhvr additive="base">
                                        <p:cTn id="7" dur="500" fill="hold"/>
                                        <p:tgtEl>
                                          <p:spTgt spid="563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6323">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56323">
                                            <p:txEl>
                                              <p:pRg st="0" end="0"/>
                                            </p:txEl>
                                          </p:spTgt>
                                        </p:tgtEl>
                                        <p:attrNameLst>
                                          <p:attrName>ppt_c</p:attrName>
                                        </p:attrNameLst>
                                      </p:cBhvr>
                                      <p:to>
                                        <a:schemeClr val="bg2"/>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6323">
                                            <p:txEl>
                                              <p:pRg st="1" end="1"/>
                                            </p:txEl>
                                          </p:spTgt>
                                        </p:tgtEl>
                                        <p:attrNameLst>
                                          <p:attrName>style.visibility</p:attrName>
                                        </p:attrNameLst>
                                      </p:cBhvr>
                                      <p:to>
                                        <p:strVal val="visible"/>
                                      </p:to>
                                    </p:set>
                                    <p:anim calcmode="lin" valueType="num">
                                      <p:cBhvr additive="base">
                                        <p:cTn id="13" dur="500" fill="hold"/>
                                        <p:tgtEl>
                                          <p:spTgt spid="563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6323">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56323">
                                            <p:txEl>
                                              <p:pRg st="1" end="1"/>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6323">
                                            <p:txEl>
                                              <p:pRg st="3" end="3"/>
                                            </p:txEl>
                                          </p:spTgt>
                                        </p:tgtEl>
                                        <p:attrNameLst>
                                          <p:attrName>style.visibility</p:attrName>
                                        </p:attrNameLst>
                                      </p:cBhvr>
                                      <p:to>
                                        <p:strVal val="visible"/>
                                      </p:to>
                                    </p:set>
                                    <p:anim calcmode="lin" valueType="num">
                                      <p:cBhvr additive="base">
                                        <p:cTn id="19" dur="500" fill="hold"/>
                                        <p:tgtEl>
                                          <p:spTgt spid="5632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6323">
                                            <p:txEl>
                                              <p:pRg st="3" end="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56323">
                                            <p:txEl>
                                              <p:pRg st="3" end="3"/>
                                            </p:txEl>
                                          </p:spTgt>
                                        </p:tgtEl>
                                        <p:attrNameLst>
                                          <p:attrName>ppt_c</p:attrName>
                                        </p:attrNameLst>
                                      </p:cBhvr>
                                      <p:to>
                                        <a:schemeClr val="bg2"/>
                                      </p:to>
                                    </p:animClr>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6323">
                                            <p:txEl>
                                              <p:pRg st="5" end="5"/>
                                            </p:txEl>
                                          </p:spTgt>
                                        </p:tgtEl>
                                        <p:attrNameLst>
                                          <p:attrName>style.visibility</p:attrName>
                                        </p:attrNameLst>
                                      </p:cBhvr>
                                      <p:to>
                                        <p:strVal val="visible"/>
                                      </p:to>
                                    </p:set>
                                    <p:anim calcmode="lin" valueType="num">
                                      <p:cBhvr additive="base">
                                        <p:cTn id="25" dur="500" fill="hold"/>
                                        <p:tgtEl>
                                          <p:spTgt spid="56323">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6323">
                                            <p:txEl>
                                              <p:pRg st="5" end="5"/>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56323">
                                            <p:txEl>
                                              <p:pRg st="5" end="5"/>
                                            </p:txEl>
                                          </p:spTgt>
                                        </p:tgtEl>
                                        <p:attrNameLst>
                                          <p:attrName>ppt_c</p:attrName>
                                        </p:attrNameLst>
                                      </p:cBhvr>
                                      <p:to>
                                        <a:schemeClr val="bg2"/>
                                      </p:to>
                                    </p:animClr>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6323">
                                            <p:txEl>
                                              <p:pRg st="7" end="7"/>
                                            </p:txEl>
                                          </p:spTgt>
                                        </p:tgtEl>
                                        <p:attrNameLst>
                                          <p:attrName>style.visibility</p:attrName>
                                        </p:attrNameLst>
                                      </p:cBhvr>
                                      <p:to>
                                        <p:strVal val="visible"/>
                                      </p:to>
                                    </p:set>
                                    <p:anim calcmode="lin" valueType="num">
                                      <p:cBhvr additive="base">
                                        <p:cTn id="31" dur="500" fill="hold"/>
                                        <p:tgtEl>
                                          <p:spTgt spid="56323">
                                            <p:txEl>
                                              <p:pRg st="7" end="7"/>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6323">
                                            <p:txEl>
                                              <p:pRg st="7" end="7"/>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56323">
                                            <p:txEl>
                                              <p:pRg st="7" end="7"/>
                                            </p:txEl>
                                          </p:spTgt>
                                        </p:tgtEl>
                                        <p:attrNameLst>
                                          <p:attrName>ppt_c</p:attrName>
                                        </p:attrNameLst>
                                      </p:cBhvr>
                                      <p:to>
                                        <a:schemeClr val="bg2"/>
                                      </p:to>
                                    </p:animClr>
                                  </p:sub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6323">
                                            <p:txEl>
                                              <p:pRg st="8" end="8"/>
                                            </p:txEl>
                                          </p:spTgt>
                                        </p:tgtEl>
                                        <p:attrNameLst>
                                          <p:attrName>style.visibility</p:attrName>
                                        </p:attrNameLst>
                                      </p:cBhvr>
                                      <p:to>
                                        <p:strVal val="visible"/>
                                      </p:to>
                                    </p:set>
                                    <p:anim calcmode="lin" valueType="num">
                                      <p:cBhvr additive="base">
                                        <p:cTn id="37" dur="500" fill="hold"/>
                                        <p:tgtEl>
                                          <p:spTgt spid="56323">
                                            <p:txEl>
                                              <p:pRg st="8" end="8"/>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6323">
                                            <p:txEl>
                                              <p:pRg st="8" end="8"/>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56323">
                                            <p:txEl>
                                              <p:pRg st="8" end="8"/>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uiExpand="1" build="p" bldLvl="4"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2"/>
          <p:cNvPicPr>
            <a:picLocks noChangeAspect="1" noChangeArrowheads="1"/>
          </p:cNvPicPr>
          <p:nvPr/>
        </p:nvPicPr>
        <p:blipFill>
          <a:blip r:embed="rId3" cstate="print"/>
          <a:srcRect l="1875" t="3646" r="7500" b="4861"/>
          <a:stretch>
            <a:fillRect/>
          </a:stretch>
        </p:blipFill>
        <p:spPr bwMode="auto">
          <a:xfrm>
            <a:off x="0" y="0"/>
            <a:ext cx="9108992" cy="6858000"/>
          </a:xfrm>
          <a:prstGeom prst="rect">
            <a:avLst/>
          </a:prstGeom>
          <a:noFill/>
          <a:ln w="9525">
            <a:noFill/>
            <a:miter lim="800000"/>
            <a:headEnd/>
            <a:tailEnd/>
          </a:ln>
        </p:spPr>
      </p:pic>
      <p:sp>
        <p:nvSpPr>
          <p:cNvPr id="5" name="TextBox 4"/>
          <p:cNvSpPr txBox="1"/>
          <p:nvPr/>
        </p:nvSpPr>
        <p:spPr>
          <a:xfrm>
            <a:off x="6570133" y="6457890"/>
            <a:ext cx="2192867" cy="400110"/>
          </a:xfrm>
          <a:prstGeom prst="rect">
            <a:avLst/>
          </a:prstGeom>
          <a:noFill/>
        </p:spPr>
        <p:txBody>
          <a:bodyPr wrap="square" rtlCol="0">
            <a:spAutoFit/>
          </a:bodyPr>
          <a:lstStyle/>
          <a:p>
            <a:pPr>
              <a:buNone/>
            </a:pPr>
            <a:r>
              <a:rPr lang="en-US" sz="2000" dirty="0">
                <a:effectLst/>
                <a:latin typeface="Arial" pitchFamily="34" charset="0"/>
                <a:cs typeface="Arial" pitchFamily="34" charset="0"/>
              </a:rPr>
              <a:t>(Miller, 2011)</a:t>
            </a:r>
          </a:p>
        </p:txBody>
      </p:sp>
      <p:sp>
        <p:nvSpPr>
          <p:cNvPr id="6" name="Oval 5"/>
          <p:cNvSpPr/>
          <p:nvPr/>
        </p:nvSpPr>
        <p:spPr>
          <a:xfrm>
            <a:off x="2946400" y="4572000"/>
            <a:ext cx="1016000" cy="2286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826933" y="4572000"/>
            <a:ext cx="1151467" cy="2286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3693773">
            <a:off x="3066103" y="5137968"/>
            <a:ext cx="991066" cy="28039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931212">
            <a:off x="3855816" y="5124052"/>
            <a:ext cx="1072572" cy="30652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4639733" y="3124200"/>
            <a:ext cx="948267" cy="762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352800" y="3124200"/>
            <a:ext cx="1286933" cy="762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1998133" y="6400800"/>
            <a:ext cx="3657600" cy="4572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2743200" y="3810000"/>
            <a:ext cx="781707" cy="578476"/>
          </a:xfrm>
          <a:prstGeom prst="ellipse">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1580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linds(horizont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a:t>
            </a:r>
            <a:r>
              <a:rPr lang="en-US" sz="2400" dirty="0"/>
              <a:t>(continued)</a:t>
            </a:r>
            <a:endParaRPr lang="en-US" dirty="0"/>
          </a:p>
        </p:txBody>
      </p:sp>
      <p:sp>
        <p:nvSpPr>
          <p:cNvPr id="3" name="Content Placeholder 2"/>
          <p:cNvSpPr>
            <a:spLocks noGrp="1"/>
          </p:cNvSpPr>
          <p:nvPr>
            <p:ph idx="1"/>
          </p:nvPr>
        </p:nvSpPr>
        <p:spPr/>
        <p:txBody>
          <a:bodyPr/>
          <a:lstStyle/>
          <a:p>
            <a:r>
              <a:rPr lang="en-US" dirty="0"/>
              <a:t>Personal – Why at the age of 19 did I choose to focus on neuropsychological research on assessment and intervention of dyslexia/ADHD? </a:t>
            </a:r>
          </a:p>
          <a:p>
            <a:r>
              <a:rPr lang="en-US" dirty="0"/>
              <a:t>5-years old &amp; brother 7-years old </a:t>
            </a:r>
          </a:p>
          <a:p>
            <a:r>
              <a:rPr lang="en-US" dirty="0"/>
              <a:t>Dad of ADHD/Dyslexic Kids </a:t>
            </a:r>
          </a:p>
          <a:p>
            <a:r>
              <a:rPr lang="en-US" dirty="0"/>
              <a:t>Dyslexia runs in my family </a:t>
            </a:r>
          </a:p>
          <a:p>
            <a:pPr lvl="1"/>
            <a:r>
              <a:rPr lang="en-US" dirty="0"/>
              <a:t>I could have had reading disabilities myself except for early </a:t>
            </a:r>
            <a:r>
              <a:rPr lang="en-US" dirty="0" err="1"/>
              <a:t>early</a:t>
            </a:r>
            <a:r>
              <a:rPr lang="en-US" dirty="0"/>
              <a:t> </a:t>
            </a:r>
            <a:r>
              <a:rPr lang="en-US" dirty="0" err="1"/>
              <a:t>early</a:t>
            </a:r>
            <a:r>
              <a:rPr lang="en-US" dirty="0"/>
              <a:t> intervention. </a:t>
            </a:r>
          </a:p>
        </p:txBody>
      </p:sp>
    </p:spTree>
    <p:extLst>
      <p:ext uri="{BB962C8B-B14F-4D97-AF65-F5344CB8AC3E}">
        <p14:creationId xmlns:p14="http://schemas.microsoft.com/office/powerpoint/2010/main" val="2422458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295400" y="914400"/>
            <a:ext cx="7848600" cy="1143000"/>
          </a:xfrm>
        </p:spPr>
        <p:txBody>
          <a:bodyPr/>
          <a:lstStyle/>
          <a:p>
            <a:r>
              <a:rPr lang="en-US" dirty="0"/>
              <a:t>NEURO-DEVELOPMENTAL MODEL OF PHONOLOGICAL AWARENESS AND READING</a:t>
            </a:r>
          </a:p>
        </p:txBody>
      </p:sp>
    </p:spTree>
    <p:extLst>
      <p:ext uri="{BB962C8B-B14F-4D97-AF65-F5344CB8AC3E}">
        <p14:creationId xmlns:p14="http://schemas.microsoft.com/office/powerpoint/2010/main" val="31193336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p:cNvSpPr/>
          <p:nvPr/>
        </p:nvSpPr>
        <p:spPr>
          <a:xfrm>
            <a:off x="-9525" y="0"/>
            <a:ext cx="9144000" cy="6858000"/>
          </a:xfrm>
          <a:prstGeom prst="rect">
            <a:avLst/>
          </a:prstGeom>
          <a:gradFill flip="none" rotWithShape="1">
            <a:gsLst>
              <a:gs pos="100000">
                <a:sysClr val="windowText" lastClr="000000">
                  <a:shade val="90000"/>
                  <a:satMod val="375000"/>
                </a:sysClr>
              </a:gs>
              <a:gs pos="65000">
                <a:sysClr val="windowText" lastClr="000000">
                  <a:shade val="90000"/>
                  <a:satMod val="375000"/>
                </a:sysClr>
              </a:gs>
              <a:gs pos="86000">
                <a:srgbClr val="4E5B6F">
                  <a:tint val="88000"/>
                  <a:satMod val="400000"/>
                </a:srgbClr>
              </a:gs>
            </a:gsLst>
            <a:lin ang="5400000" scaled="0"/>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auto">
              <a:spcBef>
                <a:spcPts val="0"/>
              </a:spcBef>
              <a:spcAft>
                <a:spcPts val="0"/>
              </a:spcAft>
            </a:pPr>
            <a:endParaRPr lang="en-US" sz="2000" dirty="0">
              <a:solidFill>
                <a:prstClr val="white"/>
              </a:solidFill>
              <a:effectLst/>
            </a:endParaRPr>
          </a:p>
        </p:txBody>
      </p:sp>
      <p:sp>
        <p:nvSpPr>
          <p:cNvPr id="81" name="Text Box 3"/>
          <p:cNvSpPr txBox="1">
            <a:spLocks noChangeArrowheads="1"/>
          </p:cNvSpPr>
          <p:nvPr/>
        </p:nvSpPr>
        <p:spPr bwMode="auto">
          <a:xfrm>
            <a:off x="408296" y="1305125"/>
            <a:ext cx="8458200" cy="523875"/>
          </a:xfrm>
          <a:prstGeom prst="rect">
            <a:avLst/>
          </a:prstGeom>
          <a:noFill/>
          <a:ln w="57150">
            <a:solidFill>
              <a:schemeClr val="accent3"/>
            </a:solidFill>
            <a:miter lim="800000"/>
            <a:headEnd/>
            <a:tailEnd/>
          </a:ln>
          <a:effectLst/>
        </p:spPr>
        <p:txBody>
          <a:bodyPr wrap="square">
            <a:spAutoFit/>
          </a:bodyPr>
          <a:lstStyle/>
          <a:p>
            <a:pPr algn="ctr" fontAlgn="auto">
              <a:spcBef>
                <a:spcPct val="50000"/>
              </a:spcBef>
              <a:spcAft>
                <a:spcPts val="0"/>
              </a:spcAft>
              <a:buFont typeface="Monotype Sorts" pitchFamily="2" charset="2"/>
              <a:buNone/>
              <a:defRPr/>
            </a:pPr>
            <a:r>
              <a:rPr lang="en-US" sz="2800" kern="0" dirty="0">
                <a:solidFill>
                  <a:srgbClr val="D6ECFF"/>
                </a:solidFill>
                <a:effectLst/>
                <a:latin typeface="Constantia"/>
              </a:rPr>
              <a:t>EXECUTIVE FUNCTION  /  INTENTION</a:t>
            </a:r>
            <a:endParaRPr lang="en-US" sz="1800" kern="0" dirty="0">
              <a:solidFill>
                <a:srgbClr val="D6ECFF"/>
              </a:solidFill>
              <a:effectLst/>
              <a:latin typeface="Constantia"/>
            </a:endParaRPr>
          </a:p>
        </p:txBody>
      </p:sp>
      <p:sp>
        <p:nvSpPr>
          <p:cNvPr id="82" name="Text Box 4"/>
          <p:cNvSpPr txBox="1">
            <a:spLocks noChangeArrowheads="1"/>
          </p:cNvSpPr>
          <p:nvPr/>
        </p:nvSpPr>
        <p:spPr bwMode="auto">
          <a:xfrm>
            <a:off x="2397559" y="2142213"/>
            <a:ext cx="3850941" cy="615553"/>
          </a:xfrm>
          <a:prstGeom prst="rect">
            <a:avLst/>
          </a:prstGeom>
          <a:noFill/>
          <a:ln w="38100">
            <a:solidFill>
              <a:schemeClr val="accent3"/>
            </a:solidFill>
            <a:miter lim="800000"/>
            <a:headEnd/>
            <a:tailEnd/>
          </a:ln>
          <a:effectLst/>
        </p:spPr>
        <p:txBody>
          <a:bodyPr wrap="square" lIns="0" tIns="0" rIns="0" bIns="0">
            <a:spAutoFit/>
          </a:bodyPr>
          <a:lstStyle/>
          <a:p>
            <a:pPr algn="ctr" fontAlgn="auto">
              <a:spcBef>
                <a:spcPct val="50000"/>
              </a:spcBef>
              <a:spcAft>
                <a:spcPts val="0"/>
              </a:spcAft>
              <a:buFont typeface="Monotype Sorts" pitchFamily="2" charset="2"/>
              <a:buNone/>
              <a:defRPr/>
            </a:pPr>
            <a:r>
              <a:rPr lang="en-US" sz="2400" kern="0" dirty="0">
                <a:solidFill>
                  <a:srgbClr val="D6ECFF"/>
                </a:solidFill>
                <a:effectLst/>
                <a:latin typeface="Constantia"/>
              </a:rPr>
              <a:t>WORKING  MEMORY                       </a:t>
            </a:r>
            <a:r>
              <a:rPr lang="en-US" sz="1600" kern="0" dirty="0">
                <a:solidFill>
                  <a:srgbClr val="D6ECFF"/>
                </a:solidFill>
                <a:effectLst/>
                <a:latin typeface="Constantia"/>
              </a:rPr>
              <a:t>(HOLD / MANIPULATE)</a:t>
            </a:r>
          </a:p>
        </p:txBody>
      </p:sp>
      <p:sp>
        <p:nvSpPr>
          <p:cNvPr id="84" name="Text Box 11"/>
          <p:cNvSpPr txBox="1">
            <a:spLocks noChangeArrowheads="1"/>
          </p:cNvSpPr>
          <p:nvPr/>
        </p:nvSpPr>
        <p:spPr bwMode="auto">
          <a:xfrm>
            <a:off x="3400425" y="5524700"/>
            <a:ext cx="1487488" cy="244475"/>
          </a:xfrm>
          <a:prstGeom prst="rect">
            <a:avLst/>
          </a:prstGeom>
          <a:noFill/>
          <a:ln w="9525">
            <a:noFill/>
            <a:miter lim="800000"/>
            <a:headEnd/>
            <a:tailEnd/>
          </a:ln>
          <a:effectLst/>
        </p:spPr>
        <p:txBody>
          <a:bodyPr>
            <a:spAutoFit/>
          </a:bodyPr>
          <a:lstStyle/>
          <a:p>
            <a:pPr algn="ctr" fontAlgn="auto">
              <a:spcBef>
                <a:spcPct val="50000"/>
              </a:spcBef>
              <a:spcAft>
                <a:spcPts val="0"/>
              </a:spcAft>
              <a:defRPr/>
            </a:pPr>
            <a:endParaRPr lang="en-US" sz="1000" kern="0" dirty="0">
              <a:solidFill>
                <a:sysClr val="windowText" lastClr="000000"/>
              </a:solidFill>
              <a:effectLst/>
              <a:latin typeface="Constantia"/>
            </a:endParaRPr>
          </a:p>
        </p:txBody>
      </p:sp>
      <p:sp>
        <p:nvSpPr>
          <p:cNvPr id="85" name="Text Box 12"/>
          <p:cNvSpPr txBox="1">
            <a:spLocks noChangeArrowheads="1"/>
          </p:cNvSpPr>
          <p:nvPr/>
        </p:nvSpPr>
        <p:spPr bwMode="auto">
          <a:xfrm>
            <a:off x="5622308" y="5333082"/>
            <a:ext cx="1790700" cy="461665"/>
          </a:xfrm>
          <a:prstGeom prst="rect">
            <a:avLst/>
          </a:prstGeom>
          <a:noFill/>
          <a:ln w="25400">
            <a:solidFill>
              <a:schemeClr val="accent3"/>
            </a:solidFill>
            <a:miter lim="800000"/>
            <a:headEnd/>
            <a:tailEnd/>
          </a:ln>
          <a:effectLst/>
        </p:spPr>
        <p:txBody>
          <a:bodyPr wrap="square">
            <a:spAutoFit/>
          </a:bodyPr>
          <a:lstStyle/>
          <a:p>
            <a:pPr algn="ctr" fontAlgn="auto">
              <a:spcBef>
                <a:spcPct val="50000"/>
              </a:spcBef>
              <a:spcAft>
                <a:spcPts val="0"/>
              </a:spcAft>
              <a:buFont typeface="Monotype Sorts" pitchFamily="2" charset="2"/>
              <a:buNone/>
              <a:defRPr/>
            </a:pPr>
            <a:r>
              <a:rPr lang="en-US" sz="2400" kern="0" dirty="0">
                <a:solidFill>
                  <a:srgbClr val="D6ECFF"/>
                </a:solidFill>
                <a:effectLst/>
                <a:latin typeface="Constantia"/>
              </a:rPr>
              <a:t>ACOUSTIC</a:t>
            </a:r>
            <a:endParaRPr lang="en-US" sz="1600" kern="0" dirty="0">
              <a:solidFill>
                <a:srgbClr val="D6ECFF"/>
              </a:solidFill>
              <a:effectLst/>
              <a:latin typeface="Constantia"/>
            </a:endParaRPr>
          </a:p>
        </p:txBody>
      </p:sp>
      <p:sp>
        <p:nvSpPr>
          <p:cNvPr id="86" name="Text Box 13"/>
          <p:cNvSpPr txBox="1">
            <a:spLocks noChangeArrowheads="1"/>
          </p:cNvSpPr>
          <p:nvPr/>
        </p:nvSpPr>
        <p:spPr bwMode="auto">
          <a:xfrm>
            <a:off x="7489208" y="5334210"/>
            <a:ext cx="1524000" cy="461665"/>
          </a:xfrm>
          <a:prstGeom prst="rect">
            <a:avLst/>
          </a:prstGeom>
          <a:noFill/>
          <a:ln w="25400">
            <a:solidFill>
              <a:schemeClr val="accent3"/>
            </a:solidFill>
            <a:miter lim="800000"/>
            <a:headEnd/>
            <a:tailEnd/>
          </a:ln>
          <a:effectLst/>
        </p:spPr>
        <p:txBody>
          <a:bodyPr wrap="square">
            <a:spAutoFit/>
          </a:bodyPr>
          <a:lstStyle/>
          <a:p>
            <a:pPr algn="ctr" fontAlgn="auto">
              <a:spcBef>
                <a:spcPct val="50000"/>
              </a:spcBef>
              <a:spcAft>
                <a:spcPts val="0"/>
              </a:spcAft>
              <a:buFont typeface="Monotype Sorts" pitchFamily="2" charset="2"/>
              <a:buNone/>
              <a:defRPr/>
            </a:pPr>
            <a:r>
              <a:rPr lang="en-US" sz="2400" kern="0" dirty="0">
                <a:solidFill>
                  <a:srgbClr val="D6ECFF"/>
                </a:solidFill>
                <a:effectLst/>
                <a:latin typeface="Constantia"/>
              </a:rPr>
              <a:t>VISUAL</a:t>
            </a:r>
          </a:p>
        </p:txBody>
      </p:sp>
      <p:sp>
        <p:nvSpPr>
          <p:cNvPr id="104" name="Rectangle 36"/>
          <p:cNvSpPr>
            <a:spLocks noChangeArrowheads="1"/>
          </p:cNvSpPr>
          <p:nvPr/>
        </p:nvSpPr>
        <p:spPr bwMode="auto">
          <a:xfrm>
            <a:off x="169803" y="5334210"/>
            <a:ext cx="2441694" cy="461665"/>
          </a:xfrm>
          <a:prstGeom prst="rect">
            <a:avLst/>
          </a:prstGeom>
          <a:noFill/>
          <a:ln w="25400">
            <a:solidFill>
              <a:schemeClr val="accent3"/>
            </a:solidFill>
            <a:miter lim="800000"/>
            <a:headEnd/>
            <a:tailEnd/>
          </a:ln>
          <a:effectLst/>
        </p:spPr>
        <p:txBody>
          <a:bodyPr wrap="none">
            <a:spAutoFit/>
          </a:bodyPr>
          <a:lstStyle/>
          <a:p>
            <a:pPr algn="ctr" fontAlgn="auto">
              <a:spcBef>
                <a:spcPct val="50000"/>
              </a:spcBef>
              <a:spcAft>
                <a:spcPts val="0"/>
              </a:spcAft>
              <a:buFont typeface="Monotype Sorts" pitchFamily="2" charset="2"/>
              <a:buNone/>
              <a:defRPr/>
            </a:pPr>
            <a:r>
              <a:rPr lang="en-US" sz="1000" kern="0" dirty="0">
                <a:solidFill>
                  <a:srgbClr val="D6ECFF"/>
                </a:solidFill>
                <a:effectLst/>
                <a:latin typeface="Constantia"/>
              </a:rPr>
              <a:t>    </a:t>
            </a:r>
            <a:r>
              <a:rPr lang="en-US" sz="2400" kern="0" dirty="0">
                <a:solidFill>
                  <a:srgbClr val="D6ECFF"/>
                </a:solidFill>
                <a:effectLst/>
                <a:latin typeface="Constantia"/>
              </a:rPr>
              <a:t>ORAL MOTOR </a:t>
            </a:r>
            <a:endParaRPr lang="en-US" sz="1000" kern="0" dirty="0">
              <a:solidFill>
                <a:srgbClr val="D6ECFF"/>
              </a:solidFill>
              <a:effectLst/>
              <a:latin typeface="Constantia"/>
            </a:endParaRPr>
          </a:p>
        </p:txBody>
      </p:sp>
      <p:sp>
        <p:nvSpPr>
          <p:cNvPr id="105" name="Rectangle 37"/>
          <p:cNvSpPr>
            <a:spLocks noChangeArrowheads="1"/>
          </p:cNvSpPr>
          <p:nvPr/>
        </p:nvSpPr>
        <p:spPr bwMode="auto">
          <a:xfrm>
            <a:off x="2681878" y="5334210"/>
            <a:ext cx="2856872" cy="461665"/>
          </a:xfrm>
          <a:prstGeom prst="rect">
            <a:avLst/>
          </a:prstGeom>
          <a:noFill/>
          <a:ln w="25400">
            <a:solidFill>
              <a:schemeClr val="accent3"/>
            </a:solidFill>
            <a:miter lim="800000"/>
            <a:headEnd/>
            <a:tailEnd/>
          </a:ln>
          <a:effectLst/>
        </p:spPr>
        <p:txBody>
          <a:bodyPr wrap="none">
            <a:spAutoFit/>
          </a:bodyPr>
          <a:lstStyle/>
          <a:p>
            <a:pPr algn="ctr" fontAlgn="auto">
              <a:spcBef>
                <a:spcPct val="50000"/>
              </a:spcBef>
              <a:spcAft>
                <a:spcPts val="0"/>
              </a:spcAft>
              <a:buFont typeface="Monotype Sorts" pitchFamily="2" charset="2"/>
              <a:buNone/>
              <a:defRPr/>
            </a:pPr>
            <a:r>
              <a:rPr lang="en-US" sz="2400" kern="0" dirty="0">
                <a:solidFill>
                  <a:srgbClr val="D6ECFF"/>
                </a:solidFill>
                <a:effectLst/>
                <a:latin typeface="Constantia"/>
              </a:rPr>
              <a:t>SOMATOSENSORY</a:t>
            </a:r>
            <a:endParaRPr lang="en-US" sz="1600" kern="0" dirty="0">
              <a:solidFill>
                <a:srgbClr val="D6ECFF"/>
              </a:solidFill>
              <a:effectLst/>
              <a:latin typeface="Constantia"/>
            </a:endParaRPr>
          </a:p>
        </p:txBody>
      </p:sp>
      <p:sp>
        <p:nvSpPr>
          <p:cNvPr id="107" name="Text Box 7"/>
          <p:cNvSpPr txBox="1">
            <a:spLocks noChangeArrowheads="1"/>
          </p:cNvSpPr>
          <p:nvPr/>
        </p:nvSpPr>
        <p:spPr bwMode="auto">
          <a:xfrm>
            <a:off x="2320929" y="6100762"/>
            <a:ext cx="4727574" cy="523220"/>
          </a:xfrm>
          <a:prstGeom prst="rect">
            <a:avLst/>
          </a:prstGeom>
          <a:noFill/>
          <a:ln w="57150">
            <a:solidFill>
              <a:schemeClr val="accent3"/>
            </a:solidFill>
            <a:miter lim="800000"/>
            <a:headEnd/>
            <a:tailEnd/>
          </a:ln>
          <a:effectLst/>
        </p:spPr>
        <p:txBody>
          <a:bodyPr>
            <a:spAutoFit/>
          </a:bodyPr>
          <a:lstStyle/>
          <a:p>
            <a:pPr algn="ctr" fontAlgn="auto">
              <a:spcBef>
                <a:spcPct val="50000"/>
              </a:spcBef>
              <a:spcAft>
                <a:spcPts val="0"/>
              </a:spcAft>
              <a:buFont typeface="Monotype Sorts" pitchFamily="2" charset="2"/>
              <a:buNone/>
              <a:defRPr/>
            </a:pPr>
            <a:r>
              <a:rPr lang="en-US" sz="2800" b="1" kern="0" dirty="0">
                <a:solidFill>
                  <a:srgbClr val="D6ECFF"/>
                </a:solidFill>
                <a:effectLst/>
                <a:latin typeface="Constantia"/>
              </a:rPr>
              <a:t>ATTENTION  /  AROUSAL</a:t>
            </a:r>
            <a:endParaRPr lang="en-US" sz="1050" b="1" kern="0" dirty="0">
              <a:solidFill>
                <a:srgbClr val="D6ECFF"/>
              </a:solidFill>
              <a:effectLst/>
              <a:latin typeface="Constantia"/>
            </a:endParaRPr>
          </a:p>
        </p:txBody>
      </p:sp>
      <p:sp>
        <p:nvSpPr>
          <p:cNvPr id="123" name="Rectangle 49"/>
          <p:cNvSpPr>
            <a:spLocks noChangeArrowheads="1"/>
          </p:cNvSpPr>
          <p:nvPr/>
        </p:nvSpPr>
        <p:spPr bwMode="auto">
          <a:xfrm rot="-21579536">
            <a:off x="3806539" y="3120461"/>
            <a:ext cx="184731" cy="215444"/>
          </a:xfrm>
          <a:prstGeom prst="rect">
            <a:avLst/>
          </a:prstGeom>
          <a:noFill/>
          <a:ln w="28575">
            <a:noFill/>
            <a:miter lim="800000"/>
            <a:headEnd/>
            <a:tailEnd/>
          </a:ln>
          <a:effectLst/>
        </p:spPr>
        <p:txBody>
          <a:bodyPr wrap="none">
            <a:spAutoFit/>
          </a:bodyPr>
          <a:lstStyle/>
          <a:p>
            <a:pPr fontAlgn="auto">
              <a:spcBef>
                <a:spcPts val="0"/>
              </a:spcBef>
              <a:spcAft>
                <a:spcPts val="0"/>
              </a:spcAft>
              <a:defRPr/>
            </a:pPr>
            <a:endParaRPr lang="en-US" sz="800" kern="0" dirty="0">
              <a:solidFill>
                <a:sysClr val="windowText" lastClr="000000"/>
              </a:solidFill>
              <a:effectLst/>
              <a:latin typeface="Constantia"/>
            </a:endParaRPr>
          </a:p>
        </p:txBody>
      </p:sp>
      <p:sp>
        <p:nvSpPr>
          <p:cNvPr id="124" name="Text Box 50"/>
          <p:cNvSpPr txBox="1">
            <a:spLocks noChangeArrowheads="1"/>
          </p:cNvSpPr>
          <p:nvPr/>
        </p:nvSpPr>
        <p:spPr bwMode="auto">
          <a:xfrm>
            <a:off x="1997076" y="3252720"/>
            <a:ext cx="1846980" cy="461665"/>
          </a:xfrm>
          <a:prstGeom prst="rect">
            <a:avLst/>
          </a:prstGeom>
          <a:noFill/>
          <a:ln w="9525">
            <a:noFill/>
            <a:miter lim="800000"/>
            <a:headEnd/>
            <a:tailEnd/>
          </a:ln>
          <a:effectLst/>
        </p:spPr>
        <p:txBody>
          <a:bodyPr wrap="none">
            <a:spAutoFit/>
          </a:bodyPr>
          <a:lstStyle/>
          <a:p>
            <a:pPr fontAlgn="auto">
              <a:spcBef>
                <a:spcPts val="0"/>
              </a:spcBef>
              <a:spcAft>
                <a:spcPts val="0"/>
              </a:spcAft>
              <a:buFont typeface="Monotype Sorts" pitchFamily="2" charset="2"/>
              <a:buNone/>
              <a:defRPr/>
            </a:pPr>
            <a:r>
              <a:rPr lang="en-US" sz="2400" kern="0" dirty="0">
                <a:solidFill>
                  <a:srgbClr val="D6ECFF"/>
                </a:solidFill>
                <a:effectLst/>
                <a:latin typeface="Constantia"/>
              </a:rPr>
              <a:t>PHONEMIC</a:t>
            </a:r>
            <a:endParaRPr lang="en-US" sz="1800" kern="0" dirty="0">
              <a:solidFill>
                <a:srgbClr val="D6ECFF"/>
              </a:solidFill>
              <a:effectLst/>
              <a:latin typeface="Constantia"/>
            </a:endParaRPr>
          </a:p>
        </p:txBody>
      </p:sp>
      <p:sp>
        <p:nvSpPr>
          <p:cNvPr id="125" name="Text Box 51"/>
          <p:cNvSpPr txBox="1">
            <a:spLocks noChangeArrowheads="1"/>
          </p:cNvSpPr>
          <p:nvPr/>
        </p:nvSpPr>
        <p:spPr bwMode="auto">
          <a:xfrm>
            <a:off x="5353052" y="3252720"/>
            <a:ext cx="2840842" cy="461665"/>
          </a:xfrm>
          <a:prstGeom prst="rect">
            <a:avLst/>
          </a:prstGeom>
          <a:noFill/>
          <a:ln w="9525">
            <a:noFill/>
            <a:miter lim="800000"/>
            <a:headEnd/>
            <a:tailEnd/>
          </a:ln>
          <a:effectLst/>
        </p:spPr>
        <p:txBody>
          <a:bodyPr wrap="none">
            <a:spAutoFit/>
          </a:bodyPr>
          <a:lstStyle/>
          <a:p>
            <a:pPr fontAlgn="auto">
              <a:spcBef>
                <a:spcPts val="0"/>
              </a:spcBef>
              <a:spcAft>
                <a:spcPts val="0"/>
              </a:spcAft>
              <a:buFont typeface="Monotype Sorts" pitchFamily="2" charset="2"/>
              <a:buNone/>
              <a:defRPr/>
            </a:pPr>
            <a:r>
              <a:rPr lang="en-US" sz="2400" kern="0" dirty="0">
                <a:solidFill>
                  <a:srgbClr val="D6ECFF"/>
                </a:solidFill>
                <a:effectLst/>
                <a:latin typeface="Constantia"/>
              </a:rPr>
              <a:t>REPRESENTATION</a:t>
            </a:r>
            <a:endParaRPr lang="en-US" sz="3600" kern="0" dirty="0">
              <a:solidFill>
                <a:srgbClr val="D6ECFF"/>
              </a:solidFill>
              <a:effectLst/>
              <a:latin typeface="Constantia"/>
            </a:endParaRPr>
          </a:p>
        </p:txBody>
      </p:sp>
      <p:sp>
        <p:nvSpPr>
          <p:cNvPr id="126" name="Rectangle 52"/>
          <p:cNvSpPr>
            <a:spLocks noChangeArrowheads="1"/>
          </p:cNvSpPr>
          <p:nvPr/>
        </p:nvSpPr>
        <p:spPr bwMode="auto">
          <a:xfrm>
            <a:off x="1752600" y="3176520"/>
            <a:ext cx="6515100" cy="609600"/>
          </a:xfrm>
          <a:prstGeom prst="rect">
            <a:avLst/>
          </a:prstGeom>
          <a:noFill/>
          <a:ln w="38100">
            <a:solidFill>
              <a:schemeClr val="accent3"/>
            </a:solidFill>
            <a:miter lim="800000"/>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129" name="Text Box 55"/>
          <p:cNvSpPr txBox="1">
            <a:spLocks noChangeArrowheads="1"/>
          </p:cNvSpPr>
          <p:nvPr/>
        </p:nvSpPr>
        <p:spPr bwMode="auto">
          <a:xfrm>
            <a:off x="6629400" y="2314484"/>
            <a:ext cx="1752600" cy="677108"/>
          </a:xfrm>
          <a:prstGeom prst="rect">
            <a:avLst/>
          </a:prstGeom>
          <a:noFill/>
          <a:ln w="38100">
            <a:solidFill>
              <a:schemeClr val="accent3"/>
            </a:solidFill>
            <a:miter lim="800000"/>
            <a:headEnd/>
            <a:tailEnd/>
          </a:ln>
          <a:effectLst/>
        </p:spPr>
        <p:txBody>
          <a:bodyPr wrap="square">
            <a:spAutoFit/>
          </a:bodyPr>
          <a:lstStyle/>
          <a:p>
            <a:pPr algn="ctr" fontAlgn="auto">
              <a:spcBef>
                <a:spcPts val="0"/>
              </a:spcBef>
              <a:spcAft>
                <a:spcPts val="0"/>
              </a:spcAft>
              <a:buFont typeface="Monotype Sorts" pitchFamily="2" charset="2"/>
              <a:buNone/>
              <a:defRPr/>
            </a:pPr>
            <a:r>
              <a:rPr lang="en-US" sz="2400" kern="0" dirty="0">
                <a:solidFill>
                  <a:srgbClr val="D6ECFF"/>
                </a:solidFill>
                <a:effectLst/>
                <a:latin typeface="Constantia"/>
              </a:rPr>
              <a:t>PROSODIC</a:t>
            </a:r>
            <a:endParaRPr lang="en-US" sz="1400" kern="0" dirty="0">
              <a:solidFill>
                <a:srgbClr val="D6ECFF"/>
              </a:solidFill>
              <a:effectLst/>
              <a:latin typeface="Constantia"/>
            </a:endParaRPr>
          </a:p>
          <a:p>
            <a:pPr algn="ctr" fontAlgn="auto">
              <a:spcBef>
                <a:spcPts val="0"/>
              </a:spcBef>
              <a:spcAft>
                <a:spcPts val="0"/>
              </a:spcAft>
              <a:buFont typeface="Monotype Sorts" pitchFamily="2" charset="2"/>
              <a:buNone/>
              <a:defRPr/>
            </a:pPr>
            <a:r>
              <a:rPr lang="en-US" sz="1400" kern="0" dirty="0">
                <a:solidFill>
                  <a:srgbClr val="D6ECFF"/>
                </a:solidFill>
                <a:effectLst/>
                <a:latin typeface="Constantia"/>
              </a:rPr>
              <a:t> (WORD LEVEL)</a:t>
            </a:r>
            <a:endParaRPr lang="en-US" sz="6600" kern="0" dirty="0">
              <a:solidFill>
                <a:srgbClr val="D6ECFF"/>
              </a:solidFill>
              <a:effectLst/>
              <a:latin typeface="Constantia"/>
            </a:endParaRPr>
          </a:p>
        </p:txBody>
      </p:sp>
      <p:grpSp>
        <p:nvGrpSpPr>
          <p:cNvPr id="2" name="Group 72"/>
          <p:cNvGrpSpPr>
            <a:grpSpLocks/>
          </p:cNvGrpSpPr>
          <p:nvPr/>
        </p:nvGrpSpPr>
        <p:grpSpPr bwMode="auto">
          <a:xfrm>
            <a:off x="1105012" y="3876675"/>
            <a:ext cx="397197" cy="1089026"/>
            <a:chOff x="3791546" y="3937001"/>
            <a:chExt cx="548282" cy="1306513"/>
          </a:xfrm>
        </p:grpSpPr>
        <p:sp>
          <p:nvSpPr>
            <p:cNvPr id="144" name="Rectangle 41"/>
            <p:cNvSpPr>
              <a:spLocks noChangeArrowheads="1"/>
            </p:cNvSpPr>
            <p:nvPr/>
          </p:nvSpPr>
          <p:spPr bwMode="auto">
            <a:xfrm>
              <a:off x="3791546" y="3937001"/>
              <a:ext cx="548282" cy="1306513"/>
            </a:xfrm>
            <a:prstGeom prst="rect">
              <a:avLst/>
            </a:prstGeom>
            <a:solidFill>
              <a:srgbClr val="FFFFFF"/>
            </a:solidFill>
            <a:ln w="28575">
              <a:solidFill>
                <a:srgbClr val="000000"/>
              </a:solidFill>
              <a:miter lim="800000"/>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145" name="Oval 42"/>
            <p:cNvSpPr>
              <a:spLocks noChangeArrowheads="1"/>
            </p:cNvSpPr>
            <p:nvPr/>
          </p:nvSpPr>
          <p:spPr bwMode="auto">
            <a:xfrm>
              <a:off x="3791546" y="3937001"/>
              <a:ext cx="548282" cy="434975"/>
            </a:xfrm>
            <a:prstGeom prst="ellipse">
              <a:avLst/>
            </a:prstGeom>
            <a:noFill/>
            <a:ln w="28575">
              <a:solidFill>
                <a:srgbClr val="000000"/>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146" name="Oval 43"/>
            <p:cNvSpPr>
              <a:spLocks noChangeArrowheads="1"/>
            </p:cNvSpPr>
            <p:nvPr/>
          </p:nvSpPr>
          <p:spPr bwMode="auto">
            <a:xfrm>
              <a:off x="3791546" y="4371976"/>
              <a:ext cx="548282" cy="436563"/>
            </a:xfrm>
            <a:prstGeom prst="ellipse">
              <a:avLst/>
            </a:prstGeom>
            <a:noFill/>
            <a:ln w="28575">
              <a:solidFill>
                <a:srgbClr val="000000"/>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147" name="Oval 44"/>
            <p:cNvSpPr>
              <a:spLocks noChangeArrowheads="1"/>
            </p:cNvSpPr>
            <p:nvPr/>
          </p:nvSpPr>
          <p:spPr bwMode="auto">
            <a:xfrm>
              <a:off x="3791546" y="4808539"/>
              <a:ext cx="548282" cy="434975"/>
            </a:xfrm>
            <a:prstGeom prst="ellipse">
              <a:avLst/>
            </a:prstGeom>
            <a:solidFill>
              <a:srgbClr val="009900"/>
            </a:solidFill>
            <a:ln w="28575">
              <a:solidFill>
                <a:srgbClr val="000000"/>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grpSp>
      <p:sp>
        <p:nvSpPr>
          <p:cNvPr id="151" name="TextBox 150"/>
          <p:cNvSpPr txBox="1"/>
          <p:nvPr/>
        </p:nvSpPr>
        <p:spPr>
          <a:xfrm>
            <a:off x="7315200" y="152400"/>
            <a:ext cx="2362200" cy="707886"/>
          </a:xfrm>
          <a:prstGeom prst="rect">
            <a:avLst/>
          </a:prstGeom>
          <a:noFill/>
        </p:spPr>
        <p:txBody>
          <a:bodyPr wrap="square" rtlCol="0">
            <a:spAutoFit/>
          </a:bodyPr>
          <a:lstStyle/>
          <a:p>
            <a:pPr fontAlgn="auto">
              <a:spcBef>
                <a:spcPts val="0"/>
              </a:spcBef>
              <a:spcAft>
                <a:spcPts val="0"/>
              </a:spcAft>
              <a:defRPr/>
            </a:pPr>
            <a:r>
              <a:rPr lang="en-US" sz="2000" kern="0" dirty="0">
                <a:solidFill>
                  <a:srgbClr val="FFFF00"/>
                </a:solidFill>
                <a:effectLst/>
                <a:latin typeface="Constantia"/>
              </a:rPr>
              <a:t>(Alexander &amp; Slinger, 2004)</a:t>
            </a:r>
          </a:p>
        </p:txBody>
      </p:sp>
      <p:sp>
        <p:nvSpPr>
          <p:cNvPr id="79" name="Text Box 3"/>
          <p:cNvSpPr txBox="1">
            <a:spLocks noChangeArrowheads="1"/>
          </p:cNvSpPr>
          <p:nvPr/>
        </p:nvSpPr>
        <p:spPr bwMode="auto">
          <a:xfrm>
            <a:off x="1905000" y="152553"/>
            <a:ext cx="5029200" cy="794265"/>
          </a:xfrm>
          <a:prstGeom prst="rect">
            <a:avLst/>
          </a:prstGeom>
          <a:noFill/>
          <a:ln w="76200">
            <a:solidFill>
              <a:schemeClr val="accent2"/>
            </a:solidFill>
            <a:miter lim="800000"/>
            <a:headEnd/>
            <a:tailEnd/>
          </a:ln>
          <a:effectLst/>
        </p:spPr>
        <p:txBody>
          <a:bodyPr wrap="square" lIns="0" tIns="0" rIns="0" bIns="0" anchor="ctr" anchorCtr="0">
            <a:noAutofit/>
          </a:bodyPr>
          <a:lstStyle/>
          <a:p>
            <a:pPr algn="ctr" fontAlgn="auto">
              <a:spcBef>
                <a:spcPts val="0"/>
              </a:spcBef>
              <a:spcAft>
                <a:spcPts val="0"/>
              </a:spcAft>
              <a:defRPr/>
            </a:pPr>
            <a:r>
              <a:rPr lang="en-US" sz="6000" b="1" spc="-100" dirty="0">
                <a:solidFill>
                  <a:srgbClr val="0F6FC6"/>
                </a:solidFill>
                <a:effectLst/>
                <a:latin typeface="Tw Cen MT"/>
              </a:rPr>
              <a:t> </a:t>
            </a:r>
            <a:r>
              <a:rPr lang="en-US" sz="4400" kern="0" dirty="0">
                <a:solidFill>
                  <a:srgbClr val="D6ECFF"/>
                </a:solidFill>
                <a:effectLst/>
                <a:latin typeface="Constantia"/>
              </a:rPr>
              <a:t>PHONOLOGY</a:t>
            </a:r>
          </a:p>
          <a:p>
            <a:pPr algn="ctr" fontAlgn="auto">
              <a:spcBef>
                <a:spcPts val="0"/>
              </a:spcBef>
              <a:spcAft>
                <a:spcPts val="0"/>
              </a:spcAft>
              <a:defRPr/>
            </a:pPr>
            <a:endParaRPr lang="en-US" sz="2800" kern="0" dirty="0">
              <a:solidFill>
                <a:srgbClr val="D6ECFF"/>
              </a:solidFill>
              <a:effectLst/>
              <a:latin typeface="Constantia"/>
            </a:endParaRPr>
          </a:p>
        </p:txBody>
      </p:sp>
      <p:sp>
        <p:nvSpPr>
          <p:cNvPr id="97" name="Line 34"/>
          <p:cNvSpPr>
            <a:spLocks noChangeShapeType="1"/>
          </p:cNvSpPr>
          <p:nvPr/>
        </p:nvSpPr>
        <p:spPr bwMode="auto">
          <a:xfrm flipV="1">
            <a:off x="1295400" y="5014784"/>
            <a:ext cx="0" cy="317500"/>
          </a:xfrm>
          <a:prstGeom prst="line">
            <a:avLst/>
          </a:prstGeom>
          <a:noFill/>
          <a:ln w="41275">
            <a:solidFill>
              <a:schemeClr val="bg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fontAlgn="auto">
              <a:spcBef>
                <a:spcPts val="0"/>
              </a:spcBef>
              <a:spcAft>
                <a:spcPts val="0"/>
              </a:spcAft>
            </a:pPr>
            <a:endParaRPr lang="en-US" sz="1800" dirty="0">
              <a:solidFill>
                <a:prstClr val="black"/>
              </a:solidFill>
              <a:effectLst/>
              <a:latin typeface="Constantia"/>
            </a:endParaRPr>
          </a:p>
        </p:txBody>
      </p:sp>
      <p:sp>
        <p:nvSpPr>
          <p:cNvPr id="108" name="Line 34"/>
          <p:cNvSpPr>
            <a:spLocks noChangeShapeType="1"/>
          </p:cNvSpPr>
          <p:nvPr/>
        </p:nvSpPr>
        <p:spPr bwMode="auto">
          <a:xfrm flipV="1">
            <a:off x="3836788" y="5027484"/>
            <a:ext cx="0" cy="317500"/>
          </a:xfrm>
          <a:prstGeom prst="line">
            <a:avLst/>
          </a:prstGeom>
          <a:noFill/>
          <a:ln w="41275">
            <a:solidFill>
              <a:schemeClr val="bg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fontAlgn="auto">
              <a:spcBef>
                <a:spcPts val="0"/>
              </a:spcBef>
              <a:spcAft>
                <a:spcPts val="0"/>
              </a:spcAft>
            </a:pPr>
            <a:endParaRPr lang="en-US" sz="1800" dirty="0">
              <a:solidFill>
                <a:prstClr val="black"/>
              </a:solidFill>
              <a:effectLst/>
              <a:latin typeface="Constantia"/>
            </a:endParaRPr>
          </a:p>
        </p:txBody>
      </p:sp>
      <p:sp>
        <p:nvSpPr>
          <p:cNvPr id="110" name="Line 34"/>
          <p:cNvSpPr>
            <a:spLocks noChangeShapeType="1"/>
          </p:cNvSpPr>
          <p:nvPr/>
        </p:nvSpPr>
        <p:spPr bwMode="auto">
          <a:xfrm flipV="1">
            <a:off x="6553227" y="5020472"/>
            <a:ext cx="0" cy="317500"/>
          </a:xfrm>
          <a:prstGeom prst="line">
            <a:avLst/>
          </a:prstGeom>
          <a:noFill/>
          <a:ln w="41275">
            <a:solidFill>
              <a:schemeClr val="bg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fontAlgn="auto">
              <a:spcBef>
                <a:spcPts val="0"/>
              </a:spcBef>
              <a:spcAft>
                <a:spcPts val="0"/>
              </a:spcAft>
            </a:pPr>
            <a:endParaRPr lang="en-US" sz="1800" dirty="0">
              <a:solidFill>
                <a:prstClr val="black"/>
              </a:solidFill>
              <a:effectLst/>
              <a:latin typeface="Constantia"/>
            </a:endParaRPr>
          </a:p>
        </p:txBody>
      </p:sp>
      <p:sp>
        <p:nvSpPr>
          <p:cNvPr id="119" name="Line 34"/>
          <p:cNvSpPr>
            <a:spLocks noChangeShapeType="1"/>
          </p:cNvSpPr>
          <p:nvPr/>
        </p:nvSpPr>
        <p:spPr bwMode="auto">
          <a:xfrm flipV="1">
            <a:off x="8305800" y="5022721"/>
            <a:ext cx="0" cy="317500"/>
          </a:xfrm>
          <a:prstGeom prst="line">
            <a:avLst/>
          </a:prstGeom>
          <a:noFill/>
          <a:ln w="41275">
            <a:solidFill>
              <a:schemeClr val="bg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fontAlgn="auto">
              <a:spcBef>
                <a:spcPts val="0"/>
              </a:spcBef>
              <a:spcAft>
                <a:spcPts val="0"/>
              </a:spcAft>
            </a:pPr>
            <a:endParaRPr lang="en-US" sz="1800" dirty="0">
              <a:solidFill>
                <a:prstClr val="black"/>
              </a:solidFill>
              <a:effectLst/>
              <a:latin typeface="Constantia"/>
            </a:endParaRPr>
          </a:p>
        </p:txBody>
      </p:sp>
      <p:sp>
        <p:nvSpPr>
          <p:cNvPr id="132" name="Line 34"/>
          <p:cNvSpPr>
            <a:spLocks noChangeShapeType="1"/>
          </p:cNvSpPr>
          <p:nvPr/>
        </p:nvSpPr>
        <p:spPr bwMode="auto">
          <a:xfrm flipV="1">
            <a:off x="1616070" y="3796309"/>
            <a:ext cx="1095551" cy="616597"/>
          </a:xfrm>
          <a:prstGeom prst="line">
            <a:avLst/>
          </a:prstGeom>
          <a:noFill/>
          <a:ln w="76200">
            <a:solidFill>
              <a:schemeClr val="bg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fontAlgn="auto">
              <a:spcBef>
                <a:spcPts val="0"/>
              </a:spcBef>
              <a:spcAft>
                <a:spcPts val="0"/>
              </a:spcAft>
            </a:pPr>
            <a:endParaRPr lang="en-US" sz="1800" dirty="0">
              <a:solidFill>
                <a:prstClr val="black"/>
              </a:solidFill>
              <a:effectLst/>
              <a:latin typeface="Constantia"/>
            </a:endParaRPr>
          </a:p>
        </p:txBody>
      </p:sp>
      <p:sp>
        <p:nvSpPr>
          <p:cNvPr id="133" name="Line 34"/>
          <p:cNvSpPr>
            <a:spLocks noChangeShapeType="1"/>
          </p:cNvSpPr>
          <p:nvPr/>
        </p:nvSpPr>
        <p:spPr bwMode="auto">
          <a:xfrm flipH="1" flipV="1">
            <a:off x="5624392" y="3798716"/>
            <a:ext cx="700303" cy="728428"/>
          </a:xfrm>
          <a:prstGeom prst="line">
            <a:avLst/>
          </a:prstGeom>
          <a:noFill/>
          <a:ln w="76200">
            <a:solidFill>
              <a:schemeClr val="bg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fontAlgn="auto">
              <a:spcBef>
                <a:spcPts val="0"/>
              </a:spcBef>
              <a:spcAft>
                <a:spcPts val="0"/>
              </a:spcAft>
            </a:pPr>
            <a:endParaRPr lang="en-US" sz="1800" dirty="0">
              <a:solidFill>
                <a:prstClr val="black"/>
              </a:solidFill>
              <a:effectLst/>
              <a:latin typeface="Constantia"/>
            </a:endParaRPr>
          </a:p>
        </p:txBody>
      </p:sp>
      <p:sp>
        <p:nvSpPr>
          <p:cNvPr id="134" name="Line 34"/>
          <p:cNvSpPr>
            <a:spLocks noChangeShapeType="1"/>
          </p:cNvSpPr>
          <p:nvPr/>
        </p:nvSpPr>
        <p:spPr bwMode="auto">
          <a:xfrm flipV="1">
            <a:off x="4029713" y="3778925"/>
            <a:ext cx="583526" cy="771970"/>
          </a:xfrm>
          <a:prstGeom prst="line">
            <a:avLst/>
          </a:prstGeom>
          <a:noFill/>
          <a:ln w="76200">
            <a:solidFill>
              <a:schemeClr val="bg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fontAlgn="auto">
              <a:spcBef>
                <a:spcPts val="0"/>
              </a:spcBef>
              <a:spcAft>
                <a:spcPts val="0"/>
              </a:spcAft>
            </a:pPr>
            <a:endParaRPr lang="en-US" sz="1800" dirty="0">
              <a:solidFill>
                <a:prstClr val="black"/>
              </a:solidFill>
              <a:effectLst/>
              <a:latin typeface="Constantia"/>
            </a:endParaRPr>
          </a:p>
        </p:txBody>
      </p:sp>
      <p:sp>
        <p:nvSpPr>
          <p:cNvPr id="157" name="Line 34"/>
          <p:cNvSpPr>
            <a:spLocks noChangeShapeType="1"/>
          </p:cNvSpPr>
          <p:nvPr/>
        </p:nvSpPr>
        <p:spPr bwMode="auto">
          <a:xfrm flipH="1" flipV="1">
            <a:off x="7169880" y="3762268"/>
            <a:ext cx="900248" cy="658164"/>
          </a:xfrm>
          <a:prstGeom prst="line">
            <a:avLst/>
          </a:prstGeom>
          <a:noFill/>
          <a:ln w="76200">
            <a:solidFill>
              <a:schemeClr val="bg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fontAlgn="auto">
              <a:spcBef>
                <a:spcPts val="0"/>
              </a:spcBef>
              <a:spcAft>
                <a:spcPts val="0"/>
              </a:spcAft>
            </a:pPr>
            <a:endParaRPr lang="en-US" sz="1800" dirty="0">
              <a:solidFill>
                <a:prstClr val="black"/>
              </a:solidFill>
              <a:effectLst/>
              <a:latin typeface="Constantia"/>
            </a:endParaRPr>
          </a:p>
        </p:txBody>
      </p:sp>
      <p:sp>
        <p:nvSpPr>
          <p:cNvPr id="176" name="Line 34"/>
          <p:cNvSpPr>
            <a:spLocks noChangeShapeType="1"/>
          </p:cNvSpPr>
          <p:nvPr/>
        </p:nvSpPr>
        <p:spPr bwMode="auto">
          <a:xfrm flipV="1">
            <a:off x="4419600" y="914554"/>
            <a:ext cx="0" cy="457201"/>
          </a:xfrm>
          <a:prstGeom prst="line">
            <a:avLst/>
          </a:prstGeom>
          <a:noFill/>
          <a:ln w="76200">
            <a:solidFill>
              <a:schemeClr val="bg2"/>
            </a:solidFill>
            <a:round/>
            <a:headEnd type="triangle" w="lg" len="sm"/>
            <a:tailEnd type="triangle" w="lg" len="sm"/>
          </a:ln>
          <a:extLst>
            <a:ext uri="{909E8E84-426E-40DD-AFC4-6F175D3DCCD1}">
              <a14:hiddenFill xmlns:a14="http://schemas.microsoft.com/office/drawing/2010/main">
                <a:noFill/>
              </a14:hiddenFill>
            </a:ext>
          </a:extLst>
        </p:spPr>
        <p:txBody>
          <a:bodyPr wrap="none" anchor="ctr"/>
          <a:lstStyle/>
          <a:p>
            <a:pPr fontAlgn="auto">
              <a:spcBef>
                <a:spcPts val="0"/>
              </a:spcBef>
              <a:spcAft>
                <a:spcPts val="0"/>
              </a:spcAft>
            </a:pPr>
            <a:endParaRPr lang="en-US" sz="1800" dirty="0">
              <a:solidFill>
                <a:prstClr val="black"/>
              </a:solidFill>
              <a:effectLst/>
              <a:latin typeface="Constantia"/>
            </a:endParaRPr>
          </a:p>
        </p:txBody>
      </p:sp>
      <p:grpSp>
        <p:nvGrpSpPr>
          <p:cNvPr id="3" name="Group 72"/>
          <p:cNvGrpSpPr>
            <a:grpSpLocks/>
          </p:cNvGrpSpPr>
          <p:nvPr/>
        </p:nvGrpSpPr>
        <p:grpSpPr bwMode="auto">
          <a:xfrm rot="5400000">
            <a:off x="4460729" y="2930686"/>
            <a:ext cx="397197" cy="1089026"/>
            <a:chOff x="3791546" y="3937001"/>
            <a:chExt cx="548282" cy="1306513"/>
          </a:xfrm>
        </p:grpSpPr>
        <p:sp>
          <p:nvSpPr>
            <p:cNvPr id="69" name="Rectangle 41"/>
            <p:cNvSpPr>
              <a:spLocks noChangeArrowheads="1"/>
            </p:cNvSpPr>
            <p:nvPr/>
          </p:nvSpPr>
          <p:spPr bwMode="auto">
            <a:xfrm>
              <a:off x="3791546" y="3937001"/>
              <a:ext cx="548282" cy="1306513"/>
            </a:xfrm>
            <a:prstGeom prst="rect">
              <a:avLst/>
            </a:prstGeom>
            <a:solidFill>
              <a:srgbClr val="FFFFFF"/>
            </a:solidFill>
            <a:ln w="28575">
              <a:solidFill>
                <a:srgbClr val="000000"/>
              </a:solidFill>
              <a:miter lim="800000"/>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70" name="Oval 42"/>
            <p:cNvSpPr>
              <a:spLocks noChangeArrowheads="1"/>
            </p:cNvSpPr>
            <p:nvPr/>
          </p:nvSpPr>
          <p:spPr bwMode="auto">
            <a:xfrm>
              <a:off x="3791546" y="3937001"/>
              <a:ext cx="548282" cy="434975"/>
            </a:xfrm>
            <a:prstGeom prst="ellipse">
              <a:avLst/>
            </a:prstGeom>
            <a:noFill/>
            <a:ln w="28575">
              <a:solidFill>
                <a:srgbClr val="000000"/>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71" name="Oval 43"/>
            <p:cNvSpPr>
              <a:spLocks noChangeArrowheads="1"/>
            </p:cNvSpPr>
            <p:nvPr/>
          </p:nvSpPr>
          <p:spPr bwMode="auto">
            <a:xfrm>
              <a:off x="3791546" y="4371976"/>
              <a:ext cx="548282" cy="436563"/>
            </a:xfrm>
            <a:prstGeom prst="ellipse">
              <a:avLst/>
            </a:prstGeom>
            <a:noFill/>
            <a:ln w="28575">
              <a:solidFill>
                <a:srgbClr val="000000"/>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72" name="Oval 44"/>
            <p:cNvSpPr>
              <a:spLocks noChangeArrowheads="1"/>
            </p:cNvSpPr>
            <p:nvPr/>
          </p:nvSpPr>
          <p:spPr bwMode="auto">
            <a:xfrm>
              <a:off x="3791546" y="4808539"/>
              <a:ext cx="548282" cy="434975"/>
            </a:xfrm>
            <a:prstGeom prst="ellipse">
              <a:avLst/>
            </a:prstGeom>
            <a:solidFill>
              <a:srgbClr val="009900"/>
            </a:solidFill>
            <a:ln w="28575">
              <a:solidFill>
                <a:srgbClr val="000000"/>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grpSp>
      <p:grpSp>
        <p:nvGrpSpPr>
          <p:cNvPr id="4" name="Group 72"/>
          <p:cNvGrpSpPr>
            <a:grpSpLocks/>
          </p:cNvGrpSpPr>
          <p:nvPr/>
        </p:nvGrpSpPr>
        <p:grpSpPr bwMode="auto">
          <a:xfrm>
            <a:off x="3657700" y="3876675"/>
            <a:ext cx="397197" cy="1089026"/>
            <a:chOff x="3791546" y="3937001"/>
            <a:chExt cx="548282" cy="1306513"/>
          </a:xfrm>
        </p:grpSpPr>
        <p:sp>
          <p:nvSpPr>
            <p:cNvPr id="74" name="Rectangle 41"/>
            <p:cNvSpPr>
              <a:spLocks noChangeArrowheads="1"/>
            </p:cNvSpPr>
            <p:nvPr/>
          </p:nvSpPr>
          <p:spPr bwMode="auto">
            <a:xfrm>
              <a:off x="3791546" y="3937001"/>
              <a:ext cx="548282" cy="1306513"/>
            </a:xfrm>
            <a:prstGeom prst="rect">
              <a:avLst/>
            </a:prstGeom>
            <a:solidFill>
              <a:srgbClr val="FFFFFF"/>
            </a:solidFill>
            <a:ln w="28575">
              <a:solidFill>
                <a:srgbClr val="000000"/>
              </a:solidFill>
              <a:miter lim="800000"/>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75" name="Oval 42"/>
            <p:cNvSpPr>
              <a:spLocks noChangeArrowheads="1"/>
            </p:cNvSpPr>
            <p:nvPr/>
          </p:nvSpPr>
          <p:spPr bwMode="auto">
            <a:xfrm>
              <a:off x="3791546" y="3937001"/>
              <a:ext cx="548282" cy="434975"/>
            </a:xfrm>
            <a:prstGeom prst="ellipse">
              <a:avLst/>
            </a:prstGeom>
            <a:noFill/>
            <a:ln w="28575">
              <a:solidFill>
                <a:srgbClr val="000000"/>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76" name="Oval 43"/>
            <p:cNvSpPr>
              <a:spLocks noChangeArrowheads="1"/>
            </p:cNvSpPr>
            <p:nvPr/>
          </p:nvSpPr>
          <p:spPr bwMode="auto">
            <a:xfrm>
              <a:off x="3791546" y="4371976"/>
              <a:ext cx="548282" cy="436563"/>
            </a:xfrm>
            <a:prstGeom prst="ellipse">
              <a:avLst/>
            </a:prstGeom>
            <a:noFill/>
            <a:ln w="28575">
              <a:solidFill>
                <a:srgbClr val="000000"/>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77" name="Oval 44"/>
            <p:cNvSpPr>
              <a:spLocks noChangeArrowheads="1"/>
            </p:cNvSpPr>
            <p:nvPr/>
          </p:nvSpPr>
          <p:spPr bwMode="auto">
            <a:xfrm>
              <a:off x="3791546" y="4808539"/>
              <a:ext cx="548282" cy="434975"/>
            </a:xfrm>
            <a:prstGeom prst="ellipse">
              <a:avLst/>
            </a:prstGeom>
            <a:solidFill>
              <a:srgbClr val="009900"/>
            </a:solidFill>
            <a:ln w="28575">
              <a:solidFill>
                <a:srgbClr val="000000"/>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grpSp>
      <p:grpSp>
        <p:nvGrpSpPr>
          <p:cNvPr id="5" name="Group 72"/>
          <p:cNvGrpSpPr>
            <a:grpSpLocks/>
          </p:cNvGrpSpPr>
          <p:nvPr/>
        </p:nvGrpSpPr>
        <p:grpSpPr bwMode="auto">
          <a:xfrm>
            <a:off x="6324657" y="3876675"/>
            <a:ext cx="397197" cy="1089026"/>
            <a:chOff x="3791546" y="3937001"/>
            <a:chExt cx="548282" cy="1306513"/>
          </a:xfrm>
        </p:grpSpPr>
        <p:sp>
          <p:nvSpPr>
            <p:cNvPr id="98" name="Rectangle 41"/>
            <p:cNvSpPr>
              <a:spLocks noChangeArrowheads="1"/>
            </p:cNvSpPr>
            <p:nvPr/>
          </p:nvSpPr>
          <p:spPr bwMode="auto">
            <a:xfrm>
              <a:off x="3791546" y="3937001"/>
              <a:ext cx="548282" cy="1306513"/>
            </a:xfrm>
            <a:prstGeom prst="rect">
              <a:avLst/>
            </a:prstGeom>
            <a:solidFill>
              <a:srgbClr val="FFFFFF"/>
            </a:solidFill>
            <a:ln w="28575">
              <a:solidFill>
                <a:srgbClr val="000000"/>
              </a:solidFill>
              <a:miter lim="800000"/>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99" name="Oval 42"/>
            <p:cNvSpPr>
              <a:spLocks noChangeArrowheads="1"/>
            </p:cNvSpPr>
            <p:nvPr/>
          </p:nvSpPr>
          <p:spPr bwMode="auto">
            <a:xfrm>
              <a:off x="3791546" y="3937001"/>
              <a:ext cx="548282" cy="434975"/>
            </a:xfrm>
            <a:prstGeom prst="ellipse">
              <a:avLst/>
            </a:prstGeom>
            <a:noFill/>
            <a:ln w="28575">
              <a:solidFill>
                <a:srgbClr val="000000"/>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100" name="Oval 43"/>
            <p:cNvSpPr>
              <a:spLocks noChangeArrowheads="1"/>
            </p:cNvSpPr>
            <p:nvPr/>
          </p:nvSpPr>
          <p:spPr bwMode="auto">
            <a:xfrm>
              <a:off x="3791546" y="4371976"/>
              <a:ext cx="548282" cy="436563"/>
            </a:xfrm>
            <a:prstGeom prst="ellipse">
              <a:avLst/>
            </a:prstGeom>
            <a:noFill/>
            <a:ln w="28575">
              <a:solidFill>
                <a:srgbClr val="000000"/>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101" name="Oval 44"/>
            <p:cNvSpPr>
              <a:spLocks noChangeArrowheads="1"/>
            </p:cNvSpPr>
            <p:nvPr/>
          </p:nvSpPr>
          <p:spPr bwMode="auto">
            <a:xfrm>
              <a:off x="3791546" y="4808539"/>
              <a:ext cx="548282" cy="434975"/>
            </a:xfrm>
            <a:prstGeom prst="ellipse">
              <a:avLst/>
            </a:prstGeom>
            <a:solidFill>
              <a:srgbClr val="009900"/>
            </a:solidFill>
            <a:ln w="28575">
              <a:solidFill>
                <a:srgbClr val="000000"/>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grpSp>
      <p:grpSp>
        <p:nvGrpSpPr>
          <p:cNvPr id="6" name="Group 72"/>
          <p:cNvGrpSpPr>
            <a:grpSpLocks/>
          </p:cNvGrpSpPr>
          <p:nvPr/>
        </p:nvGrpSpPr>
        <p:grpSpPr bwMode="auto">
          <a:xfrm>
            <a:off x="8077300" y="3876675"/>
            <a:ext cx="397197" cy="1089026"/>
            <a:chOff x="3791546" y="3937001"/>
            <a:chExt cx="548282" cy="1306513"/>
          </a:xfrm>
        </p:grpSpPr>
        <p:sp>
          <p:nvSpPr>
            <p:cNvPr id="103" name="Rectangle 41"/>
            <p:cNvSpPr>
              <a:spLocks noChangeArrowheads="1"/>
            </p:cNvSpPr>
            <p:nvPr/>
          </p:nvSpPr>
          <p:spPr bwMode="auto">
            <a:xfrm>
              <a:off x="3791546" y="3937001"/>
              <a:ext cx="548282" cy="1306513"/>
            </a:xfrm>
            <a:prstGeom prst="rect">
              <a:avLst/>
            </a:prstGeom>
            <a:solidFill>
              <a:srgbClr val="FFFFFF"/>
            </a:solidFill>
            <a:ln w="28575">
              <a:solidFill>
                <a:srgbClr val="000000"/>
              </a:solidFill>
              <a:miter lim="800000"/>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106" name="Oval 42"/>
            <p:cNvSpPr>
              <a:spLocks noChangeArrowheads="1"/>
            </p:cNvSpPr>
            <p:nvPr/>
          </p:nvSpPr>
          <p:spPr bwMode="auto">
            <a:xfrm>
              <a:off x="3791546" y="3937001"/>
              <a:ext cx="548282" cy="434975"/>
            </a:xfrm>
            <a:prstGeom prst="ellipse">
              <a:avLst/>
            </a:prstGeom>
            <a:noFill/>
            <a:ln w="28575">
              <a:solidFill>
                <a:srgbClr val="000000"/>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109" name="Oval 43"/>
            <p:cNvSpPr>
              <a:spLocks noChangeArrowheads="1"/>
            </p:cNvSpPr>
            <p:nvPr/>
          </p:nvSpPr>
          <p:spPr bwMode="auto">
            <a:xfrm>
              <a:off x="3791546" y="4371976"/>
              <a:ext cx="548282" cy="436563"/>
            </a:xfrm>
            <a:prstGeom prst="ellipse">
              <a:avLst/>
            </a:prstGeom>
            <a:noFill/>
            <a:ln w="28575">
              <a:solidFill>
                <a:srgbClr val="000000"/>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111" name="Oval 44"/>
            <p:cNvSpPr>
              <a:spLocks noChangeArrowheads="1"/>
            </p:cNvSpPr>
            <p:nvPr/>
          </p:nvSpPr>
          <p:spPr bwMode="auto">
            <a:xfrm>
              <a:off x="3791546" y="4808539"/>
              <a:ext cx="548282" cy="434975"/>
            </a:xfrm>
            <a:prstGeom prst="ellipse">
              <a:avLst/>
            </a:prstGeom>
            <a:solidFill>
              <a:srgbClr val="009900"/>
            </a:solidFill>
            <a:ln w="28575">
              <a:solidFill>
                <a:srgbClr val="000000"/>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grpSp>
      <p:grpSp>
        <p:nvGrpSpPr>
          <p:cNvPr id="7" name="Group 72"/>
          <p:cNvGrpSpPr>
            <a:grpSpLocks/>
          </p:cNvGrpSpPr>
          <p:nvPr/>
        </p:nvGrpSpPr>
        <p:grpSpPr bwMode="auto">
          <a:xfrm rot="5400000">
            <a:off x="7334188" y="1559086"/>
            <a:ext cx="397197" cy="1089026"/>
            <a:chOff x="3791546" y="3937001"/>
            <a:chExt cx="548282" cy="1306513"/>
          </a:xfrm>
        </p:grpSpPr>
        <p:sp>
          <p:nvSpPr>
            <p:cNvPr id="113" name="Rectangle 41"/>
            <p:cNvSpPr>
              <a:spLocks noChangeArrowheads="1"/>
            </p:cNvSpPr>
            <p:nvPr/>
          </p:nvSpPr>
          <p:spPr bwMode="auto">
            <a:xfrm>
              <a:off x="3791546" y="3937001"/>
              <a:ext cx="548282" cy="1306513"/>
            </a:xfrm>
            <a:prstGeom prst="rect">
              <a:avLst/>
            </a:prstGeom>
            <a:solidFill>
              <a:srgbClr val="FFFFFF"/>
            </a:solidFill>
            <a:ln w="28575">
              <a:solidFill>
                <a:srgbClr val="000000"/>
              </a:solidFill>
              <a:miter lim="800000"/>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120" name="Oval 42"/>
            <p:cNvSpPr>
              <a:spLocks noChangeArrowheads="1"/>
            </p:cNvSpPr>
            <p:nvPr/>
          </p:nvSpPr>
          <p:spPr bwMode="auto">
            <a:xfrm>
              <a:off x="3791546" y="3937001"/>
              <a:ext cx="548282" cy="434975"/>
            </a:xfrm>
            <a:prstGeom prst="ellipse">
              <a:avLst/>
            </a:prstGeom>
            <a:noFill/>
            <a:ln w="28575">
              <a:solidFill>
                <a:srgbClr val="000000"/>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121" name="Oval 43"/>
            <p:cNvSpPr>
              <a:spLocks noChangeArrowheads="1"/>
            </p:cNvSpPr>
            <p:nvPr/>
          </p:nvSpPr>
          <p:spPr bwMode="auto">
            <a:xfrm>
              <a:off x="3791546" y="4371976"/>
              <a:ext cx="548282" cy="436563"/>
            </a:xfrm>
            <a:prstGeom prst="ellipse">
              <a:avLst/>
            </a:prstGeom>
            <a:noFill/>
            <a:ln w="28575">
              <a:solidFill>
                <a:srgbClr val="000000"/>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122" name="Oval 44"/>
            <p:cNvSpPr>
              <a:spLocks noChangeArrowheads="1"/>
            </p:cNvSpPr>
            <p:nvPr/>
          </p:nvSpPr>
          <p:spPr bwMode="auto">
            <a:xfrm>
              <a:off x="3791546" y="4808539"/>
              <a:ext cx="548282" cy="434975"/>
            </a:xfrm>
            <a:prstGeom prst="ellipse">
              <a:avLst/>
            </a:prstGeom>
            <a:solidFill>
              <a:srgbClr val="009900"/>
            </a:solidFill>
            <a:ln w="28575">
              <a:solidFill>
                <a:srgbClr val="000000"/>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grpSp>
      <p:sp>
        <p:nvSpPr>
          <p:cNvPr id="127" name="Rectangle 126"/>
          <p:cNvSpPr/>
          <p:nvPr/>
        </p:nvSpPr>
        <p:spPr>
          <a:xfrm>
            <a:off x="2669272" y="577333"/>
            <a:ext cx="3579826" cy="369332"/>
          </a:xfrm>
          <a:prstGeom prst="rect">
            <a:avLst/>
          </a:prstGeom>
        </p:spPr>
        <p:txBody>
          <a:bodyPr wrap="none">
            <a:spAutoFit/>
          </a:bodyPr>
          <a:lstStyle/>
          <a:p>
            <a:pPr fontAlgn="auto">
              <a:spcBef>
                <a:spcPts val="0"/>
              </a:spcBef>
              <a:spcAft>
                <a:spcPts val="0"/>
              </a:spcAft>
            </a:pPr>
            <a:r>
              <a:rPr lang="en-US" sz="1800" kern="0" dirty="0">
                <a:solidFill>
                  <a:srgbClr val="DBF5F9"/>
                </a:solidFill>
                <a:effectLst/>
                <a:latin typeface="Constantia"/>
              </a:rPr>
              <a:t>(PERCEPTION &amp; PRODUCTION)</a:t>
            </a:r>
            <a:endParaRPr lang="en-US" sz="1800" dirty="0">
              <a:solidFill>
                <a:srgbClr val="DBF5F9"/>
              </a:solidFill>
              <a:effectLst/>
              <a:latin typeface="Constantia"/>
            </a:endParaRPr>
          </a:p>
        </p:txBody>
      </p:sp>
      <p:sp>
        <p:nvSpPr>
          <p:cNvPr id="128" name="Line 34"/>
          <p:cNvSpPr>
            <a:spLocks noChangeShapeType="1"/>
          </p:cNvSpPr>
          <p:nvPr/>
        </p:nvSpPr>
        <p:spPr bwMode="auto">
          <a:xfrm flipV="1">
            <a:off x="4419600" y="1752608"/>
            <a:ext cx="0" cy="457201"/>
          </a:xfrm>
          <a:prstGeom prst="line">
            <a:avLst/>
          </a:prstGeom>
          <a:noFill/>
          <a:ln w="76200">
            <a:solidFill>
              <a:schemeClr val="bg2"/>
            </a:solidFill>
            <a:round/>
            <a:headEnd type="triangle" w="lg" len="sm"/>
            <a:tailEnd type="triangle" w="lg" len="sm"/>
          </a:ln>
          <a:extLst>
            <a:ext uri="{909E8E84-426E-40DD-AFC4-6F175D3DCCD1}">
              <a14:hiddenFill xmlns:a14="http://schemas.microsoft.com/office/drawing/2010/main">
                <a:noFill/>
              </a14:hiddenFill>
            </a:ext>
          </a:extLst>
        </p:spPr>
        <p:txBody>
          <a:bodyPr wrap="none" anchor="ctr"/>
          <a:lstStyle/>
          <a:p>
            <a:pPr fontAlgn="auto">
              <a:spcBef>
                <a:spcPts val="0"/>
              </a:spcBef>
              <a:spcAft>
                <a:spcPts val="0"/>
              </a:spcAft>
            </a:pPr>
            <a:endParaRPr lang="en-US" sz="1800" dirty="0">
              <a:solidFill>
                <a:prstClr val="black"/>
              </a:solidFill>
              <a:effectLst/>
              <a:latin typeface="Constantia"/>
            </a:endParaRPr>
          </a:p>
        </p:txBody>
      </p:sp>
      <p:sp>
        <p:nvSpPr>
          <p:cNvPr id="131" name="Line 34"/>
          <p:cNvSpPr>
            <a:spLocks noChangeShapeType="1"/>
          </p:cNvSpPr>
          <p:nvPr/>
        </p:nvSpPr>
        <p:spPr bwMode="auto">
          <a:xfrm flipH="1" flipV="1">
            <a:off x="5867400" y="2590800"/>
            <a:ext cx="1066800" cy="242966"/>
          </a:xfrm>
          <a:prstGeom prst="line">
            <a:avLst/>
          </a:prstGeom>
          <a:noFill/>
          <a:ln w="76200">
            <a:solidFill>
              <a:schemeClr val="bg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fontAlgn="auto">
              <a:spcBef>
                <a:spcPts val="0"/>
              </a:spcBef>
              <a:spcAft>
                <a:spcPts val="0"/>
              </a:spcAft>
            </a:pPr>
            <a:endParaRPr lang="en-US" sz="1800" dirty="0">
              <a:solidFill>
                <a:prstClr val="black"/>
              </a:solidFill>
              <a:effectLst/>
              <a:latin typeface="Constantia"/>
            </a:endParaRPr>
          </a:p>
        </p:txBody>
      </p:sp>
      <p:sp>
        <p:nvSpPr>
          <p:cNvPr id="135" name="Line 34"/>
          <p:cNvSpPr>
            <a:spLocks noChangeShapeType="1"/>
          </p:cNvSpPr>
          <p:nvPr/>
        </p:nvSpPr>
        <p:spPr bwMode="auto">
          <a:xfrm>
            <a:off x="2286000" y="5219898"/>
            <a:ext cx="609600" cy="1"/>
          </a:xfrm>
          <a:prstGeom prst="line">
            <a:avLst/>
          </a:prstGeom>
          <a:noFill/>
          <a:ln w="41275">
            <a:solidFill>
              <a:schemeClr val="bg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fontAlgn="auto">
              <a:spcBef>
                <a:spcPts val="0"/>
              </a:spcBef>
              <a:spcAft>
                <a:spcPts val="0"/>
              </a:spcAft>
            </a:pPr>
            <a:endParaRPr lang="en-US" sz="1800" dirty="0">
              <a:solidFill>
                <a:prstClr val="black"/>
              </a:solidFill>
              <a:effectLst/>
              <a:latin typeface="Constantia"/>
            </a:endParaRPr>
          </a:p>
        </p:txBody>
      </p:sp>
      <p:sp>
        <p:nvSpPr>
          <p:cNvPr id="136" name="Line 34"/>
          <p:cNvSpPr>
            <a:spLocks noChangeShapeType="1"/>
          </p:cNvSpPr>
          <p:nvPr/>
        </p:nvSpPr>
        <p:spPr bwMode="auto">
          <a:xfrm>
            <a:off x="5257800" y="5219900"/>
            <a:ext cx="609600" cy="1"/>
          </a:xfrm>
          <a:prstGeom prst="line">
            <a:avLst/>
          </a:prstGeom>
          <a:noFill/>
          <a:ln w="41275">
            <a:solidFill>
              <a:schemeClr val="bg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fontAlgn="auto">
              <a:spcBef>
                <a:spcPts val="0"/>
              </a:spcBef>
              <a:spcAft>
                <a:spcPts val="0"/>
              </a:spcAft>
            </a:pPr>
            <a:endParaRPr lang="en-US" sz="1800" dirty="0">
              <a:solidFill>
                <a:prstClr val="black"/>
              </a:solidFill>
              <a:effectLst/>
              <a:latin typeface="Constantia"/>
            </a:endParaRPr>
          </a:p>
        </p:txBody>
      </p:sp>
      <p:sp>
        <p:nvSpPr>
          <p:cNvPr id="137" name="Line 34"/>
          <p:cNvSpPr>
            <a:spLocks noChangeShapeType="1"/>
          </p:cNvSpPr>
          <p:nvPr/>
        </p:nvSpPr>
        <p:spPr bwMode="auto">
          <a:xfrm>
            <a:off x="7162800" y="5219900"/>
            <a:ext cx="609600" cy="1"/>
          </a:xfrm>
          <a:prstGeom prst="line">
            <a:avLst/>
          </a:prstGeom>
          <a:noFill/>
          <a:ln w="41275">
            <a:solidFill>
              <a:schemeClr val="bg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fontAlgn="auto">
              <a:spcBef>
                <a:spcPts val="0"/>
              </a:spcBef>
              <a:spcAft>
                <a:spcPts val="0"/>
              </a:spcAft>
            </a:pPr>
            <a:endParaRPr lang="en-US" sz="1800" dirty="0">
              <a:solidFill>
                <a:prstClr val="black"/>
              </a:solidFill>
              <a:effectLst/>
              <a:latin typeface="Constantia"/>
            </a:endParaRPr>
          </a:p>
        </p:txBody>
      </p:sp>
      <p:sp>
        <p:nvSpPr>
          <p:cNvPr id="138" name="Line 34"/>
          <p:cNvSpPr>
            <a:spLocks noChangeShapeType="1"/>
          </p:cNvSpPr>
          <p:nvPr/>
        </p:nvSpPr>
        <p:spPr bwMode="auto">
          <a:xfrm flipV="1">
            <a:off x="457200" y="1856096"/>
            <a:ext cx="0" cy="3581400"/>
          </a:xfrm>
          <a:prstGeom prst="line">
            <a:avLst/>
          </a:prstGeom>
          <a:noFill/>
          <a:ln w="34925">
            <a:solidFill>
              <a:schemeClr val="bg2"/>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fontAlgn="auto">
              <a:spcBef>
                <a:spcPts val="0"/>
              </a:spcBef>
              <a:spcAft>
                <a:spcPts val="0"/>
              </a:spcAft>
            </a:pPr>
            <a:endParaRPr lang="en-US" sz="1800" dirty="0">
              <a:solidFill>
                <a:prstClr val="black"/>
              </a:solidFill>
              <a:effectLst/>
              <a:latin typeface="Constantia"/>
            </a:endParaRPr>
          </a:p>
        </p:txBody>
      </p:sp>
      <p:sp>
        <p:nvSpPr>
          <p:cNvPr id="139" name="Line 34"/>
          <p:cNvSpPr>
            <a:spLocks noChangeShapeType="1"/>
          </p:cNvSpPr>
          <p:nvPr/>
        </p:nvSpPr>
        <p:spPr bwMode="auto">
          <a:xfrm flipV="1">
            <a:off x="8839200" y="1856096"/>
            <a:ext cx="0" cy="3581400"/>
          </a:xfrm>
          <a:prstGeom prst="line">
            <a:avLst/>
          </a:prstGeom>
          <a:noFill/>
          <a:ln w="34925">
            <a:solidFill>
              <a:schemeClr val="bg2"/>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fontAlgn="auto">
              <a:spcBef>
                <a:spcPts val="0"/>
              </a:spcBef>
              <a:spcAft>
                <a:spcPts val="0"/>
              </a:spcAft>
            </a:pPr>
            <a:endParaRPr lang="en-US" sz="1800" dirty="0">
              <a:solidFill>
                <a:prstClr val="black"/>
              </a:solidFill>
              <a:effectLst/>
              <a:latin typeface="Constantia"/>
            </a:endParaRPr>
          </a:p>
        </p:txBody>
      </p:sp>
      <p:sp>
        <p:nvSpPr>
          <p:cNvPr id="140" name="Line 34"/>
          <p:cNvSpPr>
            <a:spLocks noChangeShapeType="1"/>
          </p:cNvSpPr>
          <p:nvPr/>
        </p:nvSpPr>
        <p:spPr bwMode="auto">
          <a:xfrm flipV="1">
            <a:off x="609600" y="3581400"/>
            <a:ext cx="990600" cy="0"/>
          </a:xfrm>
          <a:prstGeom prst="line">
            <a:avLst/>
          </a:prstGeom>
          <a:noFill/>
          <a:ln w="34925">
            <a:solidFill>
              <a:schemeClr val="bg2"/>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fontAlgn="auto">
              <a:spcBef>
                <a:spcPts val="0"/>
              </a:spcBef>
              <a:spcAft>
                <a:spcPts val="0"/>
              </a:spcAft>
            </a:pPr>
            <a:endParaRPr lang="en-US" sz="1800" dirty="0">
              <a:solidFill>
                <a:prstClr val="black"/>
              </a:solidFill>
              <a:effectLst/>
              <a:latin typeface="Constantia"/>
            </a:endParaRPr>
          </a:p>
        </p:txBody>
      </p:sp>
      <p:sp>
        <p:nvSpPr>
          <p:cNvPr id="141" name="Line 34"/>
          <p:cNvSpPr>
            <a:spLocks noChangeShapeType="1"/>
          </p:cNvSpPr>
          <p:nvPr/>
        </p:nvSpPr>
        <p:spPr bwMode="auto">
          <a:xfrm flipV="1">
            <a:off x="8382000" y="2590800"/>
            <a:ext cx="457200" cy="0"/>
          </a:xfrm>
          <a:prstGeom prst="line">
            <a:avLst/>
          </a:prstGeom>
          <a:noFill/>
          <a:ln w="34925">
            <a:solidFill>
              <a:schemeClr val="bg2"/>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fontAlgn="auto">
              <a:spcBef>
                <a:spcPts val="0"/>
              </a:spcBef>
              <a:spcAft>
                <a:spcPts val="0"/>
              </a:spcAft>
            </a:pPr>
            <a:endParaRPr lang="en-US" sz="1800" dirty="0">
              <a:solidFill>
                <a:prstClr val="black"/>
              </a:solidFill>
              <a:effectLst/>
              <a:latin typeface="Constantia"/>
            </a:endParaRPr>
          </a:p>
        </p:txBody>
      </p:sp>
      <p:sp>
        <p:nvSpPr>
          <p:cNvPr id="142" name="Line 34"/>
          <p:cNvSpPr>
            <a:spLocks noChangeShapeType="1"/>
          </p:cNvSpPr>
          <p:nvPr/>
        </p:nvSpPr>
        <p:spPr bwMode="auto">
          <a:xfrm flipV="1">
            <a:off x="4419600" y="2743400"/>
            <a:ext cx="0" cy="457201"/>
          </a:xfrm>
          <a:prstGeom prst="line">
            <a:avLst/>
          </a:prstGeom>
          <a:noFill/>
          <a:ln w="76200">
            <a:solidFill>
              <a:schemeClr val="bg2"/>
            </a:solidFill>
            <a:round/>
            <a:headEnd type="triangle" w="lg" len="sm"/>
            <a:tailEnd type="triangle" w="lg" len="sm"/>
          </a:ln>
          <a:extLst>
            <a:ext uri="{909E8E84-426E-40DD-AFC4-6F175D3DCCD1}">
              <a14:hiddenFill xmlns:a14="http://schemas.microsoft.com/office/drawing/2010/main">
                <a:noFill/>
              </a14:hiddenFill>
            </a:ext>
          </a:extLst>
        </p:spPr>
        <p:txBody>
          <a:bodyPr wrap="none" anchor="ctr"/>
          <a:lstStyle/>
          <a:p>
            <a:pPr fontAlgn="auto">
              <a:spcBef>
                <a:spcPts val="0"/>
              </a:spcBef>
              <a:spcAft>
                <a:spcPts val="0"/>
              </a:spcAft>
            </a:pPr>
            <a:endParaRPr lang="en-US" sz="1800" dirty="0">
              <a:solidFill>
                <a:prstClr val="black"/>
              </a:solidFill>
              <a:effectLst/>
              <a:latin typeface="Constantia"/>
            </a:endParaRPr>
          </a:p>
        </p:txBody>
      </p:sp>
      <p:sp>
        <p:nvSpPr>
          <p:cNvPr id="148" name="Freeform 64"/>
          <p:cNvSpPr>
            <a:spLocks/>
          </p:cNvSpPr>
          <p:nvPr/>
        </p:nvSpPr>
        <p:spPr bwMode="auto">
          <a:xfrm>
            <a:off x="0" y="4267200"/>
            <a:ext cx="2057400" cy="2222500"/>
          </a:xfrm>
          <a:custGeom>
            <a:avLst/>
            <a:gdLst/>
            <a:ahLst/>
            <a:cxnLst>
              <a:cxn ang="0">
                <a:pos x="224" y="0"/>
              </a:cxn>
              <a:cxn ang="0">
                <a:pos x="128" y="1056"/>
              </a:cxn>
              <a:cxn ang="0">
                <a:pos x="992" y="1200"/>
              </a:cxn>
            </a:cxnLst>
            <a:rect l="0" t="0" r="r" b="b"/>
            <a:pathLst>
              <a:path w="992" h="1256">
                <a:moveTo>
                  <a:pt x="224" y="0"/>
                </a:moveTo>
                <a:cubicBezTo>
                  <a:pt x="112" y="428"/>
                  <a:pt x="0" y="856"/>
                  <a:pt x="128" y="1056"/>
                </a:cubicBezTo>
                <a:cubicBezTo>
                  <a:pt x="256" y="1256"/>
                  <a:pt x="832" y="1184"/>
                  <a:pt x="992" y="1200"/>
                </a:cubicBezTo>
              </a:path>
            </a:pathLst>
          </a:custGeom>
          <a:noFill/>
          <a:ln w="38100" cap="flat" cmpd="sng">
            <a:solidFill>
              <a:schemeClr val="bg2"/>
            </a:solidFill>
            <a:prstDash val="sysDot"/>
            <a:round/>
            <a:headEnd type="triangle" w="med" len="med"/>
            <a:tailEnd type="triangle" w="med" len="me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91" name="Line 34"/>
          <p:cNvSpPr>
            <a:spLocks noChangeShapeType="1"/>
          </p:cNvSpPr>
          <p:nvPr/>
        </p:nvSpPr>
        <p:spPr bwMode="auto">
          <a:xfrm flipH="1" flipV="1">
            <a:off x="1600200" y="5853311"/>
            <a:ext cx="914400" cy="398635"/>
          </a:xfrm>
          <a:prstGeom prst="line">
            <a:avLst/>
          </a:prstGeom>
          <a:noFill/>
          <a:ln w="76200">
            <a:solidFill>
              <a:schemeClr val="bg2"/>
            </a:solidFill>
            <a:round/>
            <a:headEnd type="none" w="lg" len="sm"/>
            <a:tailEnd type="triangle" w="lg" len="sm"/>
          </a:ln>
          <a:extLst>
            <a:ext uri="{909E8E84-426E-40DD-AFC4-6F175D3DCCD1}">
              <a14:hiddenFill xmlns:a14="http://schemas.microsoft.com/office/drawing/2010/main">
                <a:noFill/>
              </a14:hiddenFill>
            </a:ext>
          </a:extLst>
        </p:spPr>
        <p:txBody>
          <a:bodyPr wrap="none" anchor="ctr"/>
          <a:lstStyle/>
          <a:p>
            <a:pPr fontAlgn="auto">
              <a:spcBef>
                <a:spcPts val="0"/>
              </a:spcBef>
              <a:spcAft>
                <a:spcPts val="0"/>
              </a:spcAft>
            </a:pPr>
            <a:endParaRPr lang="en-US" sz="1800" dirty="0">
              <a:solidFill>
                <a:prstClr val="black"/>
              </a:solidFill>
              <a:effectLst/>
              <a:latin typeface="Constantia"/>
            </a:endParaRPr>
          </a:p>
        </p:txBody>
      </p:sp>
      <p:sp>
        <p:nvSpPr>
          <p:cNvPr id="92" name="Line 34"/>
          <p:cNvSpPr>
            <a:spLocks noChangeShapeType="1"/>
          </p:cNvSpPr>
          <p:nvPr/>
        </p:nvSpPr>
        <p:spPr bwMode="auto">
          <a:xfrm flipH="1">
            <a:off x="6819900" y="5772350"/>
            <a:ext cx="952500" cy="469059"/>
          </a:xfrm>
          <a:prstGeom prst="line">
            <a:avLst/>
          </a:prstGeom>
          <a:noFill/>
          <a:ln w="76200">
            <a:solidFill>
              <a:schemeClr val="bg2"/>
            </a:solidFill>
            <a:round/>
            <a:headEnd type="triangle" w="lg" len="sm"/>
            <a:tailEnd type="none" w="lg" len="sm"/>
          </a:ln>
          <a:extLst>
            <a:ext uri="{909E8E84-426E-40DD-AFC4-6F175D3DCCD1}">
              <a14:hiddenFill xmlns:a14="http://schemas.microsoft.com/office/drawing/2010/main">
                <a:noFill/>
              </a14:hiddenFill>
            </a:ext>
          </a:extLst>
        </p:spPr>
        <p:txBody>
          <a:bodyPr wrap="none" anchor="ctr"/>
          <a:lstStyle/>
          <a:p>
            <a:pPr fontAlgn="auto">
              <a:spcBef>
                <a:spcPts val="0"/>
              </a:spcBef>
              <a:spcAft>
                <a:spcPts val="0"/>
              </a:spcAft>
            </a:pPr>
            <a:endParaRPr lang="en-US" sz="1800" dirty="0">
              <a:solidFill>
                <a:prstClr val="black"/>
              </a:solidFill>
              <a:effectLst/>
              <a:latin typeface="Constantia"/>
            </a:endParaRPr>
          </a:p>
        </p:txBody>
      </p:sp>
      <p:sp>
        <p:nvSpPr>
          <p:cNvPr id="93" name="Line 34"/>
          <p:cNvSpPr>
            <a:spLocks noChangeShapeType="1"/>
          </p:cNvSpPr>
          <p:nvPr/>
        </p:nvSpPr>
        <p:spPr bwMode="auto">
          <a:xfrm flipH="1" flipV="1">
            <a:off x="6400800" y="5673924"/>
            <a:ext cx="0" cy="571083"/>
          </a:xfrm>
          <a:prstGeom prst="line">
            <a:avLst/>
          </a:prstGeom>
          <a:noFill/>
          <a:ln w="76200">
            <a:solidFill>
              <a:schemeClr val="bg2"/>
            </a:solidFill>
            <a:round/>
            <a:headEnd type="none" w="lg" len="sm"/>
            <a:tailEnd type="triangle" w="lg" len="sm"/>
          </a:ln>
          <a:extLst>
            <a:ext uri="{909E8E84-426E-40DD-AFC4-6F175D3DCCD1}">
              <a14:hiddenFill xmlns:a14="http://schemas.microsoft.com/office/drawing/2010/main">
                <a:noFill/>
              </a14:hiddenFill>
            </a:ext>
          </a:extLst>
        </p:spPr>
        <p:txBody>
          <a:bodyPr wrap="none" anchor="ctr"/>
          <a:lstStyle/>
          <a:p>
            <a:pPr fontAlgn="auto">
              <a:spcBef>
                <a:spcPts val="0"/>
              </a:spcBef>
              <a:spcAft>
                <a:spcPts val="0"/>
              </a:spcAft>
            </a:pPr>
            <a:endParaRPr lang="en-US" sz="1800" dirty="0">
              <a:solidFill>
                <a:prstClr val="black"/>
              </a:solidFill>
              <a:effectLst/>
              <a:latin typeface="Constantia"/>
            </a:endParaRPr>
          </a:p>
        </p:txBody>
      </p:sp>
      <p:sp>
        <p:nvSpPr>
          <p:cNvPr id="94" name="Line 34"/>
          <p:cNvSpPr>
            <a:spLocks noChangeShapeType="1"/>
          </p:cNvSpPr>
          <p:nvPr/>
        </p:nvSpPr>
        <p:spPr bwMode="auto">
          <a:xfrm flipH="1" flipV="1">
            <a:off x="3857768" y="5706863"/>
            <a:ext cx="0" cy="473284"/>
          </a:xfrm>
          <a:prstGeom prst="line">
            <a:avLst/>
          </a:prstGeom>
          <a:noFill/>
          <a:ln w="76200">
            <a:solidFill>
              <a:schemeClr val="bg2"/>
            </a:solidFill>
            <a:round/>
            <a:headEnd type="none" w="lg" len="sm"/>
            <a:tailEnd type="triangle" w="lg" len="sm"/>
          </a:ln>
          <a:extLst>
            <a:ext uri="{909E8E84-426E-40DD-AFC4-6F175D3DCCD1}">
              <a14:hiddenFill xmlns:a14="http://schemas.microsoft.com/office/drawing/2010/main">
                <a:noFill/>
              </a14:hiddenFill>
            </a:ext>
          </a:extLst>
        </p:spPr>
        <p:txBody>
          <a:bodyPr wrap="none" anchor="ctr"/>
          <a:lstStyle/>
          <a:p>
            <a:pPr fontAlgn="auto">
              <a:spcBef>
                <a:spcPts val="0"/>
              </a:spcBef>
              <a:spcAft>
                <a:spcPts val="0"/>
              </a:spcAft>
            </a:pPr>
            <a:endParaRPr lang="en-US" sz="1800" dirty="0">
              <a:solidFill>
                <a:prstClr val="black"/>
              </a:solidFill>
              <a:effectLst/>
              <a:latin typeface="Constantia"/>
            </a:endParaRPr>
          </a:p>
        </p:txBody>
      </p:sp>
      <p:sp>
        <p:nvSpPr>
          <p:cNvPr id="83" name="Oval 82"/>
          <p:cNvSpPr/>
          <p:nvPr/>
        </p:nvSpPr>
        <p:spPr>
          <a:xfrm>
            <a:off x="0" y="5210250"/>
            <a:ext cx="2705100" cy="690563"/>
          </a:xfrm>
          <a:prstGeom prst="ellipse">
            <a:avLst/>
          </a:prstGeom>
          <a:noFill/>
          <a:ln w="41275" cap="flat" cmpd="sng" algn="ctr">
            <a:solidFill>
              <a:srgbClr val="FFFF00"/>
            </a:solidFill>
            <a:prstDash val="solid"/>
          </a:ln>
          <a:effectLst/>
        </p:spPr>
        <p:txBody>
          <a:bodyPr rtlCol="0" anchor="ctr"/>
          <a:lstStyle/>
          <a:p>
            <a:pPr algn="ctr" fontAlgn="auto">
              <a:spcBef>
                <a:spcPts val="0"/>
              </a:spcBef>
              <a:spcAft>
                <a:spcPts val="0"/>
              </a:spcAft>
              <a:defRPr/>
            </a:pPr>
            <a:endParaRPr lang="en-US" sz="1800" kern="0" dirty="0">
              <a:solidFill>
                <a:sysClr val="window" lastClr="FFFFFF"/>
              </a:solidFill>
              <a:effectLst/>
              <a:latin typeface="Tw Cen MT"/>
            </a:endParaRPr>
          </a:p>
        </p:txBody>
      </p:sp>
      <p:sp>
        <p:nvSpPr>
          <p:cNvPr id="87" name="Oval 86"/>
          <p:cNvSpPr/>
          <p:nvPr/>
        </p:nvSpPr>
        <p:spPr>
          <a:xfrm>
            <a:off x="7410700" y="5278735"/>
            <a:ext cx="1638300" cy="574378"/>
          </a:xfrm>
          <a:prstGeom prst="ellipse">
            <a:avLst/>
          </a:prstGeom>
          <a:noFill/>
          <a:ln w="41275" cap="flat" cmpd="sng" algn="ctr">
            <a:solidFill>
              <a:srgbClr val="FFFF00"/>
            </a:solidFill>
            <a:prstDash val="solid"/>
          </a:ln>
          <a:effectLst/>
        </p:spPr>
        <p:txBody>
          <a:bodyPr rtlCol="0" anchor="ctr"/>
          <a:lstStyle/>
          <a:p>
            <a:pPr algn="ctr" fontAlgn="auto">
              <a:spcBef>
                <a:spcPts val="0"/>
              </a:spcBef>
              <a:spcAft>
                <a:spcPts val="0"/>
              </a:spcAft>
              <a:defRPr/>
            </a:pPr>
            <a:endParaRPr lang="en-US" sz="1800" kern="0" dirty="0">
              <a:solidFill>
                <a:sysClr val="window" lastClr="FFFFFF"/>
              </a:solidFill>
              <a:effectLst/>
              <a:latin typeface="Tw Cen MT"/>
            </a:endParaRPr>
          </a:p>
        </p:txBody>
      </p:sp>
      <p:sp>
        <p:nvSpPr>
          <p:cNvPr id="88" name="Oval 87"/>
          <p:cNvSpPr/>
          <p:nvPr/>
        </p:nvSpPr>
        <p:spPr>
          <a:xfrm>
            <a:off x="5679375" y="5205785"/>
            <a:ext cx="1676400" cy="690265"/>
          </a:xfrm>
          <a:prstGeom prst="ellipse">
            <a:avLst/>
          </a:prstGeom>
          <a:noFill/>
          <a:ln w="41275" cap="flat" cmpd="sng" algn="ctr">
            <a:solidFill>
              <a:srgbClr val="FFFF00"/>
            </a:solidFill>
            <a:prstDash val="solid"/>
          </a:ln>
          <a:effectLst/>
        </p:spPr>
        <p:txBody>
          <a:bodyPr rtlCol="0" anchor="ctr"/>
          <a:lstStyle/>
          <a:p>
            <a:pPr algn="ctr" fontAlgn="auto">
              <a:spcBef>
                <a:spcPts val="0"/>
              </a:spcBef>
              <a:spcAft>
                <a:spcPts val="0"/>
              </a:spcAft>
              <a:defRPr/>
            </a:pPr>
            <a:endParaRPr lang="en-US" sz="1800" kern="0" dirty="0">
              <a:solidFill>
                <a:sysClr val="window" lastClr="FFFFFF"/>
              </a:solidFill>
              <a:effectLst/>
              <a:latin typeface="Tw Cen MT"/>
            </a:endParaRPr>
          </a:p>
        </p:txBody>
      </p:sp>
      <p:sp>
        <p:nvSpPr>
          <p:cNvPr id="89" name="Oval 88"/>
          <p:cNvSpPr/>
          <p:nvPr/>
        </p:nvSpPr>
        <p:spPr>
          <a:xfrm>
            <a:off x="2667000" y="5162625"/>
            <a:ext cx="2819400" cy="809625"/>
          </a:xfrm>
          <a:prstGeom prst="ellipse">
            <a:avLst/>
          </a:prstGeom>
          <a:noFill/>
          <a:ln w="41275" cap="flat" cmpd="sng" algn="ctr">
            <a:solidFill>
              <a:srgbClr val="FFFF00"/>
            </a:solidFill>
            <a:prstDash val="solid"/>
          </a:ln>
          <a:effectLst/>
        </p:spPr>
        <p:txBody>
          <a:bodyPr rtlCol="0" anchor="ctr"/>
          <a:lstStyle/>
          <a:p>
            <a:pPr algn="ctr" fontAlgn="auto">
              <a:spcBef>
                <a:spcPts val="0"/>
              </a:spcBef>
              <a:spcAft>
                <a:spcPts val="0"/>
              </a:spcAft>
              <a:defRPr/>
            </a:pPr>
            <a:endParaRPr lang="en-US" sz="1800" kern="0" dirty="0">
              <a:solidFill>
                <a:sysClr val="window" lastClr="FFFFFF"/>
              </a:solidFill>
              <a:effectLst/>
              <a:latin typeface="Tw Cen MT"/>
            </a:endParaRPr>
          </a:p>
        </p:txBody>
      </p:sp>
    </p:spTree>
    <p:extLst>
      <p:ext uri="{BB962C8B-B14F-4D97-AF65-F5344CB8AC3E}">
        <p14:creationId xmlns:p14="http://schemas.microsoft.com/office/powerpoint/2010/main" val="65920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2000"/>
                                        <p:tgtEl>
                                          <p:spTgt spid="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9"/>
                                        </p:tgtEl>
                                        <p:attrNameLst>
                                          <p:attrName>style.visibility</p:attrName>
                                        </p:attrNameLst>
                                      </p:cBhvr>
                                      <p:to>
                                        <p:strVal val="visible"/>
                                      </p:to>
                                    </p:set>
                                    <p:animEffect transition="in" filter="fade">
                                      <p:cBhvr>
                                        <p:cTn id="10" dur="2000"/>
                                        <p:tgtEl>
                                          <p:spTgt spid="8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8"/>
                                        </p:tgtEl>
                                        <p:attrNameLst>
                                          <p:attrName>style.visibility</p:attrName>
                                        </p:attrNameLst>
                                      </p:cBhvr>
                                      <p:to>
                                        <p:strVal val="visible"/>
                                      </p:to>
                                    </p:set>
                                    <p:animEffect transition="in" filter="fade">
                                      <p:cBhvr>
                                        <p:cTn id="13" dur="2000"/>
                                        <p:tgtEl>
                                          <p:spTgt spid="8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7"/>
                                        </p:tgtEl>
                                        <p:attrNameLst>
                                          <p:attrName>style.visibility</p:attrName>
                                        </p:attrNameLst>
                                      </p:cBhvr>
                                      <p:to>
                                        <p:strVal val="visible"/>
                                      </p:to>
                                    </p:set>
                                    <p:animEffect transition="in" filter="fade">
                                      <p:cBhvr>
                                        <p:cTn id="16" dur="2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7" grpId="0" animBg="1"/>
      <p:bldP spid="88" grpId="0" animBg="1"/>
      <p:bldP spid="8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Rectangle 362"/>
          <p:cNvSpPr/>
          <p:nvPr/>
        </p:nvSpPr>
        <p:spPr>
          <a:xfrm>
            <a:off x="28575" y="-314354"/>
            <a:ext cx="9144000" cy="7162800"/>
          </a:xfrm>
          <a:prstGeom prst="rect">
            <a:avLst/>
          </a:prstGeom>
          <a:gradFill>
            <a:gsLst>
              <a:gs pos="0">
                <a:schemeClr val="accent1">
                  <a:lumMod val="50000"/>
                </a:schemeClr>
              </a:gs>
              <a:gs pos="65000">
                <a:sysClr val="windowText" lastClr="000000">
                  <a:shade val="90000"/>
                  <a:satMod val="375000"/>
                </a:sysClr>
              </a:gs>
              <a:gs pos="100000">
                <a:srgbClr val="4E5B6F">
                  <a:tint val="88000"/>
                  <a:satMod val="400000"/>
                </a:srgbClr>
              </a:gs>
            </a:gsLst>
            <a:lin ang="5400000" scaled="0"/>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auto">
              <a:spcBef>
                <a:spcPts val="0"/>
              </a:spcBef>
              <a:spcAft>
                <a:spcPts val="0"/>
              </a:spcAft>
            </a:pPr>
            <a:endParaRPr lang="en-US" sz="1800" dirty="0">
              <a:solidFill>
                <a:prstClr val="white"/>
              </a:solidFill>
              <a:effectLst/>
            </a:endParaRPr>
          </a:p>
        </p:txBody>
      </p:sp>
      <p:sp>
        <p:nvSpPr>
          <p:cNvPr id="184" name="Rectangle 5"/>
          <p:cNvSpPr>
            <a:spLocks noChangeArrowheads="1"/>
          </p:cNvSpPr>
          <p:nvPr/>
        </p:nvSpPr>
        <p:spPr bwMode="auto">
          <a:xfrm>
            <a:off x="38100" y="3192985"/>
            <a:ext cx="1773242" cy="400110"/>
          </a:xfrm>
          <a:prstGeom prst="rect">
            <a:avLst/>
          </a:prstGeom>
          <a:noFill/>
          <a:ln w="9525">
            <a:noFill/>
            <a:miter lim="800000"/>
            <a:headEnd/>
            <a:tailEnd/>
          </a:ln>
        </p:spPr>
        <p:txBody>
          <a:bodyPr wrap="none">
            <a:spAutoFit/>
          </a:bodyPr>
          <a:lstStyle/>
          <a:p>
            <a:pPr fontAlgn="auto">
              <a:spcAft>
                <a:spcPts val="0"/>
              </a:spcAft>
              <a:defRPr/>
            </a:pPr>
            <a:r>
              <a:rPr lang="en-US" sz="2000" b="1" kern="0" dirty="0">
                <a:solidFill>
                  <a:prstClr val="white"/>
                </a:solidFill>
                <a:effectLst/>
                <a:latin typeface="Times New Roman" pitchFamily="18" charset="0"/>
                <a:cs typeface="Times New Roman" pitchFamily="18" charset="0"/>
              </a:rPr>
              <a:t>18 MONTHS </a:t>
            </a:r>
            <a:endParaRPr lang="en-US" sz="800" b="1" kern="0" dirty="0">
              <a:solidFill>
                <a:prstClr val="white"/>
              </a:solidFill>
              <a:effectLst/>
              <a:latin typeface="Times New Roman" pitchFamily="18" charset="0"/>
              <a:cs typeface="Times New Roman" pitchFamily="18" charset="0"/>
            </a:endParaRPr>
          </a:p>
        </p:txBody>
      </p:sp>
      <p:sp>
        <p:nvSpPr>
          <p:cNvPr id="185" name="Rectangle 8"/>
          <p:cNvSpPr>
            <a:spLocks noChangeArrowheads="1"/>
          </p:cNvSpPr>
          <p:nvPr/>
        </p:nvSpPr>
        <p:spPr bwMode="auto">
          <a:xfrm>
            <a:off x="77551" y="2286000"/>
            <a:ext cx="1537600" cy="461665"/>
          </a:xfrm>
          <a:prstGeom prst="rect">
            <a:avLst/>
          </a:prstGeom>
          <a:noFill/>
          <a:ln w="9525">
            <a:noFill/>
            <a:miter lim="800000"/>
            <a:headEnd/>
            <a:tailEnd/>
          </a:ln>
        </p:spPr>
        <p:txBody>
          <a:bodyPr wrap="none">
            <a:spAutoFit/>
          </a:bodyPr>
          <a:lstStyle/>
          <a:p>
            <a:pPr fontAlgn="auto">
              <a:spcAft>
                <a:spcPts val="0"/>
              </a:spcAft>
              <a:defRPr/>
            </a:pPr>
            <a:r>
              <a:rPr lang="en-US" sz="2400" b="1" kern="0" dirty="0">
                <a:solidFill>
                  <a:prstClr val="white"/>
                </a:solidFill>
                <a:effectLst/>
                <a:latin typeface="Times New Roman" pitchFamily="18" charset="0"/>
                <a:cs typeface="Times New Roman" pitchFamily="18" charset="0"/>
              </a:rPr>
              <a:t>5  YEARS</a:t>
            </a:r>
            <a:endParaRPr lang="en-US" sz="800" b="1" kern="0" dirty="0">
              <a:solidFill>
                <a:prstClr val="white"/>
              </a:solidFill>
              <a:effectLst/>
              <a:latin typeface="Times New Roman" pitchFamily="18" charset="0"/>
              <a:cs typeface="Times New Roman" pitchFamily="18" charset="0"/>
            </a:endParaRPr>
          </a:p>
        </p:txBody>
      </p:sp>
      <p:sp>
        <p:nvSpPr>
          <p:cNvPr id="186" name="Rectangle 9"/>
          <p:cNvSpPr>
            <a:spLocks noChangeArrowheads="1"/>
          </p:cNvSpPr>
          <p:nvPr/>
        </p:nvSpPr>
        <p:spPr bwMode="auto">
          <a:xfrm>
            <a:off x="47769" y="1524000"/>
            <a:ext cx="1614545" cy="461665"/>
          </a:xfrm>
          <a:prstGeom prst="rect">
            <a:avLst/>
          </a:prstGeom>
          <a:noFill/>
          <a:ln w="9525">
            <a:noFill/>
            <a:miter lim="800000"/>
            <a:headEnd/>
            <a:tailEnd/>
          </a:ln>
        </p:spPr>
        <p:txBody>
          <a:bodyPr wrap="none">
            <a:spAutoFit/>
          </a:bodyPr>
          <a:lstStyle/>
          <a:p>
            <a:pPr fontAlgn="auto">
              <a:spcAft>
                <a:spcPts val="0"/>
              </a:spcAft>
              <a:defRPr/>
            </a:pPr>
            <a:r>
              <a:rPr lang="en-US" sz="2400" b="1" kern="0" dirty="0">
                <a:solidFill>
                  <a:prstClr val="white"/>
                </a:solidFill>
                <a:effectLst/>
                <a:latin typeface="Times New Roman" pitchFamily="18" charset="0"/>
                <a:cs typeface="Times New Roman" pitchFamily="18" charset="0"/>
              </a:rPr>
              <a:t>9  YEARS </a:t>
            </a:r>
            <a:endParaRPr lang="en-US" sz="800" b="1" kern="0" dirty="0">
              <a:solidFill>
                <a:prstClr val="white"/>
              </a:solidFill>
              <a:effectLst/>
              <a:latin typeface="Times New Roman" pitchFamily="18" charset="0"/>
              <a:cs typeface="Times New Roman" pitchFamily="18" charset="0"/>
            </a:endParaRPr>
          </a:p>
        </p:txBody>
      </p:sp>
      <p:sp>
        <p:nvSpPr>
          <p:cNvPr id="187" name="Line 3"/>
          <p:cNvSpPr>
            <a:spLocks noChangeShapeType="1"/>
          </p:cNvSpPr>
          <p:nvPr/>
        </p:nvSpPr>
        <p:spPr bwMode="auto">
          <a:xfrm>
            <a:off x="4660900" y="2682875"/>
            <a:ext cx="1682750" cy="0"/>
          </a:xfrm>
          <a:prstGeom prst="line">
            <a:avLst/>
          </a:prstGeom>
          <a:noFill/>
          <a:ln w="9525">
            <a:noFill/>
            <a:round/>
            <a:headEnd/>
            <a:tailEnd/>
          </a:ln>
          <a:effectLst/>
        </p:spPr>
        <p:txBody>
          <a:bodyPr wrap="none" anchor="ctr">
            <a:spAutoFit/>
          </a:bodyP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188" name="Line 4"/>
          <p:cNvSpPr>
            <a:spLocks noChangeShapeType="1"/>
          </p:cNvSpPr>
          <p:nvPr/>
        </p:nvSpPr>
        <p:spPr bwMode="auto">
          <a:xfrm>
            <a:off x="4629154" y="2973388"/>
            <a:ext cx="1714500" cy="0"/>
          </a:xfrm>
          <a:prstGeom prst="line">
            <a:avLst/>
          </a:prstGeom>
          <a:noFill/>
          <a:ln w="9525">
            <a:noFill/>
            <a:round/>
            <a:headEnd/>
            <a:tailEnd/>
          </a:ln>
          <a:effectLst/>
        </p:spPr>
        <p:txBody>
          <a:bodyPr wrap="none" anchor="ctr">
            <a:spAutoFit/>
          </a:bodyP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189" name="Text Box 6"/>
          <p:cNvSpPr txBox="1">
            <a:spLocks noChangeArrowheads="1"/>
          </p:cNvSpPr>
          <p:nvPr/>
        </p:nvSpPr>
        <p:spPr bwMode="auto">
          <a:xfrm>
            <a:off x="209551" y="5436117"/>
            <a:ext cx="1438214" cy="400110"/>
          </a:xfrm>
          <a:prstGeom prst="rect">
            <a:avLst/>
          </a:prstGeom>
          <a:noFill/>
          <a:ln w="9525">
            <a:noFill/>
            <a:miter lim="800000"/>
            <a:headEnd/>
            <a:tailEnd/>
          </a:ln>
        </p:spPr>
        <p:txBody>
          <a:bodyPr wrap="none">
            <a:spAutoFit/>
          </a:bodyPr>
          <a:lstStyle/>
          <a:p>
            <a:pPr fontAlgn="auto">
              <a:spcAft>
                <a:spcPts val="0"/>
              </a:spcAft>
              <a:defRPr/>
            </a:pPr>
            <a:r>
              <a:rPr lang="en-US" sz="2000" b="1" kern="0" dirty="0">
                <a:solidFill>
                  <a:prstClr val="white"/>
                </a:solidFill>
                <a:effectLst/>
                <a:latin typeface="Times New Roman" pitchFamily="18" charset="0"/>
                <a:cs typeface="Times New Roman" pitchFamily="18" charset="0"/>
              </a:rPr>
              <a:t>1  MONTH</a:t>
            </a:r>
            <a:endParaRPr lang="en-US" sz="800" b="1" kern="0" dirty="0">
              <a:solidFill>
                <a:prstClr val="white"/>
              </a:solidFill>
              <a:effectLst/>
              <a:latin typeface="Times New Roman" pitchFamily="18" charset="0"/>
              <a:cs typeface="Times New Roman" pitchFamily="18" charset="0"/>
            </a:endParaRPr>
          </a:p>
        </p:txBody>
      </p:sp>
      <p:sp>
        <p:nvSpPr>
          <p:cNvPr id="190" name="Rectangle 7"/>
          <p:cNvSpPr>
            <a:spLocks noChangeArrowheads="1"/>
          </p:cNvSpPr>
          <p:nvPr/>
        </p:nvSpPr>
        <p:spPr bwMode="auto">
          <a:xfrm>
            <a:off x="76200" y="4267200"/>
            <a:ext cx="1645002" cy="400110"/>
          </a:xfrm>
          <a:prstGeom prst="rect">
            <a:avLst/>
          </a:prstGeom>
          <a:noFill/>
          <a:ln w="9525">
            <a:noFill/>
            <a:miter lim="800000"/>
            <a:headEnd/>
            <a:tailEnd/>
          </a:ln>
        </p:spPr>
        <p:txBody>
          <a:bodyPr wrap="none">
            <a:spAutoFit/>
          </a:bodyPr>
          <a:lstStyle/>
          <a:p>
            <a:pPr fontAlgn="auto">
              <a:spcAft>
                <a:spcPts val="0"/>
              </a:spcAft>
            </a:pPr>
            <a:r>
              <a:rPr lang="en-US" sz="2000" b="1" kern="0" dirty="0">
                <a:solidFill>
                  <a:prstClr val="white"/>
                </a:solidFill>
                <a:effectLst/>
                <a:latin typeface="Times New Roman" pitchFamily="18" charset="0"/>
                <a:cs typeface="Times New Roman" pitchFamily="18" charset="0"/>
              </a:rPr>
              <a:t>9  MONTHS </a:t>
            </a:r>
          </a:p>
        </p:txBody>
      </p:sp>
      <p:grpSp>
        <p:nvGrpSpPr>
          <p:cNvPr id="2" name="Group 11"/>
          <p:cNvGrpSpPr>
            <a:grpSpLocks/>
          </p:cNvGrpSpPr>
          <p:nvPr/>
        </p:nvGrpSpPr>
        <p:grpSpPr bwMode="auto">
          <a:xfrm>
            <a:off x="1571629" y="3429000"/>
            <a:ext cx="257175" cy="304800"/>
            <a:chOff x="813" y="2016"/>
            <a:chExt cx="144" cy="192"/>
          </a:xfrm>
        </p:grpSpPr>
        <p:sp>
          <p:nvSpPr>
            <p:cNvPr id="193" name="Line 12"/>
            <p:cNvSpPr>
              <a:spLocks noChangeShapeType="1"/>
            </p:cNvSpPr>
            <p:nvPr/>
          </p:nvSpPr>
          <p:spPr bwMode="auto">
            <a:xfrm flipV="1">
              <a:off x="813" y="2016"/>
              <a:ext cx="144" cy="144"/>
            </a:xfrm>
            <a:prstGeom prst="line">
              <a:avLst/>
            </a:prstGeom>
            <a:noFill/>
            <a:ln w="38100">
              <a:solidFill>
                <a:schemeClr val="bg1"/>
              </a:solidFill>
              <a:round/>
              <a:headEnd/>
              <a:tailEnd/>
            </a:ln>
            <a:effectLst/>
          </p:spPr>
          <p:txBody>
            <a:bodyPr anchor="ctr">
              <a:spAutoFit/>
            </a:bodyP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194" name="Line 13"/>
            <p:cNvSpPr>
              <a:spLocks noChangeShapeType="1"/>
            </p:cNvSpPr>
            <p:nvPr/>
          </p:nvSpPr>
          <p:spPr bwMode="auto">
            <a:xfrm flipV="1">
              <a:off x="813" y="2064"/>
              <a:ext cx="144" cy="144"/>
            </a:xfrm>
            <a:prstGeom prst="line">
              <a:avLst/>
            </a:prstGeom>
            <a:noFill/>
            <a:ln w="38100">
              <a:solidFill>
                <a:schemeClr val="bg1"/>
              </a:solidFill>
              <a:round/>
              <a:headEnd/>
              <a:tailEnd/>
            </a:ln>
            <a:effectLst/>
          </p:spPr>
          <p:txBody>
            <a:bodyPr anchor="ctr">
              <a:spAutoFit/>
            </a:bodyPr>
            <a:lstStyle/>
            <a:p>
              <a:pPr fontAlgn="auto">
                <a:spcBef>
                  <a:spcPts val="0"/>
                </a:spcBef>
                <a:spcAft>
                  <a:spcPts val="0"/>
                </a:spcAft>
                <a:defRPr/>
              </a:pPr>
              <a:endParaRPr lang="en-US" sz="1800" kern="0" dirty="0">
                <a:solidFill>
                  <a:sysClr val="windowText" lastClr="000000"/>
                </a:solidFill>
                <a:effectLst/>
                <a:latin typeface="Constantia"/>
              </a:endParaRPr>
            </a:p>
          </p:txBody>
        </p:sp>
      </p:grpSp>
      <p:grpSp>
        <p:nvGrpSpPr>
          <p:cNvPr id="3" name="Group 14"/>
          <p:cNvGrpSpPr>
            <a:grpSpLocks/>
          </p:cNvGrpSpPr>
          <p:nvPr/>
        </p:nvGrpSpPr>
        <p:grpSpPr bwMode="auto">
          <a:xfrm>
            <a:off x="1571629" y="2438400"/>
            <a:ext cx="257175" cy="304800"/>
            <a:chOff x="813" y="2016"/>
            <a:chExt cx="144" cy="192"/>
          </a:xfrm>
        </p:grpSpPr>
        <p:sp>
          <p:nvSpPr>
            <p:cNvPr id="196" name="Line 15"/>
            <p:cNvSpPr>
              <a:spLocks noChangeShapeType="1"/>
            </p:cNvSpPr>
            <p:nvPr/>
          </p:nvSpPr>
          <p:spPr bwMode="auto">
            <a:xfrm flipV="1">
              <a:off x="813" y="2016"/>
              <a:ext cx="144" cy="144"/>
            </a:xfrm>
            <a:prstGeom prst="line">
              <a:avLst/>
            </a:prstGeom>
            <a:noFill/>
            <a:ln w="38100">
              <a:solidFill>
                <a:schemeClr val="bg1"/>
              </a:solidFill>
              <a:round/>
              <a:headEnd/>
              <a:tailEnd/>
            </a:ln>
            <a:effectLst/>
          </p:spPr>
          <p:txBody>
            <a:bodyPr anchor="ctr">
              <a:spAutoFit/>
            </a:bodyP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197" name="Line 16"/>
            <p:cNvSpPr>
              <a:spLocks noChangeShapeType="1"/>
            </p:cNvSpPr>
            <p:nvPr/>
          </p:nvSpPr>
          <p:spPr bwMode="auto">
            <a:xfrm flipV="1">
              <a:off x="813" y="2064"/>
              <a:ext cx="144" cy="144"/>
            </a:xfrm>
            <a:prstGeom prst="line">
              <a:avLst/>
            </a:prstGeom>
            <a:noFill/>
            <a:ln w="38100">
              <a:solidFill>
                <a:schemeClr val="bg1"/>
              </a:solidFill>
              <a:round/>
              <a:headEnd/>
              <a:tailEnd/>
            </a:ln>
            <a:effectLst/>
          </p:spPr>
          <p:txBody>
            <a:bodyPr anchor="ctr">
              <a:spAutoFit/>
            </a:bodyPr>
            <a:lstStyle/>
            <a:p>
              <a:pPr fontAlgn="auto">
                <a:spcBef>
                  <a:spcPts val="0"/>
                </a:spcBef>
                <a:spcAft>
                  <a:spcPts val="0"/>
                </a:spcAft>
                <a:defRPr/>
              </a:pPr>
              <a:endParaRPr lang="en-US" sz="1800" kern="0" dirty="0">
                <a:solidFill>
                  <a:sysClr val="windowText" lastClr="000000"/>
                </a:solidFill>
                <a:effectLst/>
                <a:latin typeface="Constantia"/>
              </a:endParaRPr>
            </a:p>
          </p:txBody>
        </p:sp>
      </p:grpSp>
      <p:sp>
        <p:nvSpPr>
          <p:cNvPr id="200" name="Line 20"/>
          <p:cNvSpPr>
            <a:spLocks noChangeShapeType="1"/>
          </p:cNvSpPr>
          <p:nvPr/>
        </p:nvSpPr>
        <p:spPr bwMode="auto">
          <a:xfrm>
            <a:off x="4457700" y="2743200"/>
            <a:ext cx="0" cy="304800"/>
          </a:xfrm>
          <a:prstGeom prst="line">
            <a:avLst/>
          </a:prstGeom>
          <a:noFill/>
          <a:ln w="9525">
            <a:no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01" name="Line 21"/>
          <p:cNvSpPr>
            <a:spLocks noChangeShapeType="1"/>
          </p:cNvSpPr>
          <p:nvPr/>
        </p:nvSpPr>
        <p:spPr bwMode="auto">
          <a:xfrm>
            <a:off x="4629150" y="2362200"/>
            <a:ext cx="0" cy="990600"/>
          </a:xfrm>
          <a:prstGeom prst="line">
            <a:avLst/>
          </a:prstGeom>
          <a:noFill/>
          <a:ln w="57150">
            <a:no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grpSp>
        <p:nvGrpSpPr>
          <p:cNvPr id="4" name="Group 201"/>
          <p:cNvGrpSpPr/>
          <p:nvPr/>
        </p:nvGrpSpPr>
        <p:grpSpPr>
          <a:xfrm>
            <a:off x="1858659" y="990599"/>
            <a:ext cx="7132941" cy="5298538"/>
            <a:chOff x="2099009" y="1765285"/>
            <a:chExt cx="8305901" cy="4593608"/>
          </a:xfrm>
        </p:grpSpPr>
        <p:sp>
          <p:nvSpPr>
            <p:cNvPr id="209" name="Rectangle 28"/>
            <p:cNvSpPr>
              <a:spLocks noChangeArrowheads="1"/>
            </p:cNvSpPr>
            <p:nvPr/>
          </p:nvSpPr>
          <p:spPr bwMode="auto">
            <a:xfrm>
              <a:off x="3771900" y="4495799"/>
              <a:ext cx="4886325" cy="1066799"/>
            </a:xfrm>
            <a:prstGeom prst="rect">
              <a:avLst/>
            </a:prstGeom>
            <a:solidFill>
              <a:sysClr val="window" lastClr="FFFFFF">
                <a:lumMod val="75000"/>
              </a:sysClr>
            </a:solidFill>
            <a:ln w="57150">
              <a:solidFill>
                <a:schemeClr val="tx1"/>
              </a:solidFill>
              <a:miter lim="800000"/>
              <a:headEnd/>
              <a:tailEnd/>
            </a:ln>
            <a:effectLst/>
          </p:spPr>
          <p:txBody>
            <a:bodyPr wrap="none" anchor="ctr">
              <a:noAutofit/>
            </a:bodyP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22" name="Rectangle 45"/>
            <p:cNvSpPr>
              <a:spLocks noChangeArrowheads="1"/>
            </p:cNvSpPr>
            <p:nvPr/>
          </p:nvSpPr>
          <p:spPr bwMode="auto">
            <a:xfrm>
              <a:off x="3771900" y="2438400"/>
              <a:ext cx="942975" cy="1981200"/>
            </a:xfrm>
            <a:prstGeom prst="rect">
              <a:avLst/>
            </a:prstGeom>
            <a:solidFill>
              <a:sysClr val="window" lastClr="FFFFFF">
                <a:lumMod val="75000"/>
              </a:sysClr>
            </a:solidFill>
            <a:ln w="38100">
              <a:solidFill>
                <a:schemeClr val="tx1"/>
              </a:solidFill>
              <a:miter lim="800000"/>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03" name="Rectangle 49"/>
            <p:cNvSpPr>
              <a:spLocks noChangeArrowheads="1"/>
            </p:cNvSpPr>
            <p:nvPr/>
          </p:nvSpPr>
          <p:spPr bwMode="auto">
            <a:xfrm>
              <a:off x="6943725" y="2438400"/>
              <a:ext cx="771525" cy="1066800"/>
            </a:xfrm>
            <a:prstGeom prst="rect">
              <a:avLst/>
            </a:prstGeom>
            <a:solidFill>
              <a:schemeClr val="accent1">
                <a:lumMod val="40000"/>
                <a:lumOff val="60000"/>
              </a:schemeClr>
            </a:solidFill>
            <a:ln w="9525">
              <a:solidFill>
                <a:sysClr val="window" lastClr="FFFFFF"/>
              </a:solidFill>
              <a:miter lim="800000"/>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05" name="Rectangle 24"/>
            <p:cNvSpPr>
              <a:spLocks noChangeArrowheads="1"/>
            </p:cNvSpPr>
            <p:nvPr/>
          </p:nvSpPr>
          <p:spPr bwMode="auto">
            <a:xfrm>
              <a:off x="2099009" y="5562599"/>
              <a:ext cx="4201075" cy="747713"/>
            </a:xfrm>
            <a:prstGeom prst="rect">
              <a:avLst/>
            </a:prstGeom>
            <a:solidFill>
              <a:srgbClr val="0070C0"/>
            </a:solidFill>
            <a:ln w="57150">
              <a:solidFill>
                <a:schemeClr val="tx1"/>
              </a:solidFill>
              <a:miter lim="800000"/>
              <a:headEnd/>
              <a:tailEnd/>
            </a:ln>
            <a:effectLst/>
          </p:spPr>
          <p:txBody>
            <a:bodyPr wrap="square" anchor="ctr">
              <a:noAutofit/>
            </a:bodyP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06" name="Rectangle 25"/>
            <p:cNvSpPr>
              <a:spLocks noChangeArrowheads="1"/>
            </p:cNvSpPr>
            <p:nvPr/>
          </p:nvSpPr>
          <p:spPr bwMode="auto">
            <a:xfrm>
              <a:off x="6327577" y="5574475"/>
              <a:ext cx="4077333" cy="735837"/>
            </a:xfrm>
            <a:prstGeom prst="rect">
              <a:avLst/>
            </a:prstGeom>
            <a:solidFill>
              <a:srgbClr val="99CCFF"/>
            </a:solidFill>
            <a:ln w="57150">
              <a:solidFill>
                <a:schemeClr val="tx1"/>
              </a:solidFill>
              <a:miter lim="800000"/>
              <a:headEnd/>
              <a:tailEnd/>
            </a:ln>
            <a:effectLst/>
          </p:spPr>
          <p:txBody>
            <a:bodyPr wrap="none" anchor="ctr">
              <a:noAutofit/>
            </a:bodyP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07" name="Text Box 26"/>
            <p:cNvSpPr txBox="1">
              <a:spLocks noChangeArrowheads="1"/>
            </p:cNvSpPr>
            <p:nvPr/>
          </p:nvSpPr>
          <p:spPr bwMode="auto">
            <a:xfrm>
              <a:off x="3173379" y="5638800"/>
              <a:ext cx="2398747" cy="720093"/>
            </a:xfrm>
            <a:prstGeom prst="rect">
              <a:avLst/>
            </a:prstGeom>
            <a:noFill/>
            <a:ln w="9525">
              <a:noFill/>
              <a:miter lim="800000"/>
              <a:headEnd/>
              <a:tailEnd/>
            </a:ln>
          </p:spPr>
          <p:txBody>
            <a:bodyPr wrap="square">
              <a:spAutoFit/>
            </a:bodyPr>
            <a:lstStyle/>
            <a:p>
              <a:pPr algn="ctr" fontAlgn="auto">
                <a:spcAft>
                  <a:spcPts val="0"/>
                </a:spcAft>
                <a:defRPr/>
              </a:pPr>
              <a:r>
                <a:rPr lang="en-US" sz="2000" b="1" kern="0" dirty="0">
                  <a:solidFill>
                    <a:sysClr val="windowText" lastClr="000000"/>
                  </a:solidFill>
                  <a:effectLst/>
                  <a:latin typeface="Constantia"/>
                </a:rPr>
                <a:t>PHONOLOGY</a:t>
              </a:r>
            </a:p>
            <a:p>
              <a:pPr algn="ctr" fontAlgn="auto">
                <a:spcAft>
                  <a:spcPts val="0"/>
                </a:spcAft>
                <a:defRPr/>
              </a:pPr>
              <a:endParaRPr lang="en-US" sz="700" b="1" kern="0" dirty="0">
                <a:solidFill>
                  <a:sysClr val="windowText" lastClr="000000"/>
                </a:solidFill>
                <a:effectLst/>
                <a:latin typeface="Constantia"/>
              </a:endParaRPr>
            </a:p>
            <a:p>
              <a:pPr algn="ctr" fontAlgn="auto">
                <a:spcAft>
                  <a:spcPts val="0"/>
                </a:spcAft>
                <a:defRPr/>
              </a:pPr>
              <a:r>
                <a:rPr lang="en-US" sz="1800" b="1" kern="0" dirty="0">
                  <a:solidFill>
                    <a:sysClr val="windowText" lastClr="000000"/>
                  </a:solidFill>
                  <a:effectLst/>
                  <a:latin typeface="Constantia"/>
                </a:rPr>
                <a:t>(FORM)</a:t>
              </a:r>
            </a:p>
          </p:txBody>
        </p:sp>
        <p:sp>
          <p:nvSpPr>
            <p:cNvPr id="208" name="Rectangle 27"/>
            <p:cNvSpPr>
              <a:spLocks noChangeArrowheads="1"/>
            </p:cNvSpPr>
            <p:nvPr/>
          </p:nvSpPr>
          <p:spPr bwMode="auto">
            <a:xfrm>
              <a:off x="6686550" y="5638800"/>
              <a:ext cx="2432447" cy="706507"/>
            </a:xfrm>
            <a:prstGeom prst="rect">
              <a:avLst/>
            </a:prstGeom>
            <a:noFill/>
            <a:ln w="9525">
              <a:noFill/>
              <a:miter lim="800000"/>
              <a:headEnd/>
              <a:tailEnd/>
            </a:ln>
          </p:spPr>
          <p:txBody>
            <a:bodyPr wrap="square">
              <a:spAutoFit/>
            </a:bodyPr>
            <a:lstStyle/>
            <a:p>
              <a:pPr algn="ctr" fontAlgn="auto">
                <a:spcAft>
                  <a:spcPts val="0"/>
                </a:spcAft>
                <a:defRPr/>
              </a:pPr>
              <a:r>
                <a:rPr lang="en-US" sz="2000" b="1" kern="0" dirty="0">
                  <a:solidFill>
                    <a:srgbClr val="000000"/>
                  </a:solidFill>
                  <a:effectLst/>
                  <a:latin typeface="Constantia"/>
                </a:rPr>
                <a:t>PRAGMATICS</a:t>
              </a:r>
            </a:p>
            <a:p>
              <a:pPr algn="ctr" fontAlgn="auto">
                <a:spcAft>
                  <a:spcPts val="0"/>
                </a:spcAft>
                <a:defRPr/>
              </a:pPr>
              <a:endParaRPr lang="en-US" sz="700" b="1" kern="0" dirty="0">
                <a:solidFill>
                  <a:srgbClr val="000000"/>
                </a:solidFill>
                <a:effectLst/>
                <a:latin typeface="Constantia"/>
              </a:endParaRPr>
            </a:p>
            <a:p>
              <a:pPr algn="ctr" fontAlgn="auto">
                <a:spcAft>
                  <a:spcPts val="0"/>
                </a:spcAft>
                <a:defRPr/>
              </a:pPr>
              <a:r>
                <a:rPr lang="en-US" sz="1800" b="1" kern="0" dirty="0">
                  <a:solidFill>
                    <a:srgbClr val="000000"/>
                  </a:solidFill>
                  <a:effectLst/>
                  <a:latin typeface="Constantia"/>
                </a:rPr>
                <a:t>(FUNCTION)</a:t>
              </a:r>
              <a:endParaRPr lang="en-US" sz="1400" b="1" kern="0" dirty="0">
                <a:solidFill>
                  <a:sysClr val="window" lastClr="FFFFFF"/>
                </a:solidFill>
                <a:effectLst/>
                <a:latin typeface="Constantia"/>
              </a:endParaRPr>
            </a:p>
          </p:txBody>
        </p:sp>
        <p:sp>
          <p:nvSpPr>
            <p:cNvPr id="210" name="Line 29"/>
            <p:cNvSpPr>
              <a:spLocks noChangeShapeType="1"/>
            </p:cNvSpPr>
            <p:nvPr/>
          </p:nvSpPr>
          <p:spPr bwMode="auto">
            <a:xfrm>
              <a:off x="3771900" y="4876800"/>
              <a:ext cx="4886325" cy="0"/>
            </a:xfrm>
            <a:prstGeom prst="line">
              <a:avLst/>
            </a:prstGeom>
            <a:noFill/>
            <a:ln w="9525">
              <a:solidFill>
                <a:schemeClr val="tx1"/>
              </a:solidFill>
              <a:round/>
              <a:headEnd/>
              <a:tailEnd/>
            </a:ln>
            <a:effectLst/>
          </p:spPr>
          <p:txBody>
            <a:bodyPr wrap="none" anchor="ctr">
              <a:spAutoFit/>
            </a:bodyP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11" name="Text Box 30"/>
            <p:cNvSpPr txBox="1">
              <a:spLocks noChangeArrowheads="1"/>
            </p:cNvSpPr>
            <p:nvPr/>
          </p:nvSpPr>
          <p:spPr bwMode="auto">
            <a:xfrm>
              <a:off x="5436000" y="4572000"/>
              <a:ext cx="1939356" cy="353254"/>
            </a:xfrm>
            <a:prstGeom prst="rect">
              <a:avLst/>
            </a:prstGeom>
            <a:noFill/>
            <a:ln w="9525">
              <a:noFill/>
              <a:miter lim="800000"/>
              <a:headEnd/>
              <a:tailEnd/>
            </a:ln>
          </p:spPr>
          <p:txBody>
            <a:bodyPr wrap="square">
              <a:spAutoFit/>
            </a:bodyPr>
            <a:lstStyle/>
            <a:p>
              <a:pPr fontAlgn="auto">
                <a:spcAft>
                  <a:spcPts val="0"/>
                </a:spcAft>
                <a:defRPr/>
              </a:pPr>
              <a:r>
                <a:rPr lang="en-US" sz="2000" b="1" kern="0" dirty="0">
                  <a:solidFill>
                    <a:srgbClr val="000000"/>
                  </a:solidFill>
                  <a:effectLst/>
                  <a:latin typeface="Constantia"/>
                </a:rPr>
                <a:t>SEMANTICS</a:t>
              </a:r>
              <a:endParaRPr lang="en-US" sz="800" b="1" kern="0" dirty="0">
                <a:solidFill>
                  <a:sysClr val="window" lastClr="FFFFFF"/>
                </a:solidFill>
                <a:effectLst/>
                <a:latin typeface="Constantia"/>
              </a:endParaRPr>
            </a:p>
          </p:txBody>
        </p:sp>
        <p:sp>
          <p:nvSpPr>
            <p:cNvPr id="212" name="Text Box 31"/>
            <p:cNvSpPr txBox="1">
              <a:spLocks noChangeArrowheads="1"/>
            </p:cNvSpPr>
            <p:nvPr/>
          </p:nvSpPr>
          <p:spPr bwMode="auto">
            <a:xfrm>
              <a:off x="5436000" y="4977399"/>
              <a:ext cx="1627369" cy="400110"/>
            </a:xfrm>
            <a:prstGeom prst="rect">
              <a:avLst/>
            </a:prstGeom>
            <a:noFill/>
            <a:ln w="9525">
              <a:noFill/>
              <a:miter lim="800000"/>
              <a:headEnd/>
              <a:tailEnd/>
            </a:ln>
          </p:spPr>
          <p:txBody>
            <a:bodyPr wrap="none">
              <a:spAutoFit/>
            </a:bodyPr>
            <a:lstStyle/>
            <a:p>
              <a:pPr fontAlgn="auto">
                <a:spcAft>
                  <a:spcPts val="0"/>
                </a:spcAft>
                <a:defRPr/>
              </a:pPr>
              <a:r>
                <a:rPr lang="en-US" sz="2000" b="1" kern="0" dirty="0">
                  <a:solidFill>
                    <a:srgbClr val="000000"/>
                  </a:solidFill>
                  <a:effectLst/>
                  <a:latin typeface="Constantia"/>
                </a:rPr>
                <a:t>(MEANING)</a:t>
              </a:r>
              <a:endParaRPr lang="en-US" sz="800" b="1" kern="0" dirty="0">
                <a:solidFill>
                  <a:sysClr val="window" lastClr="FFFFFF"/>
                </a:solidFill>
                <a:effectLst/>
                <a:latin typeface="Constantia"/>
              </a:endParaRPr>
            </a:p>
          </p:txBody>
        </p:sp>
        <p:sp>
          <p:nvSpPr>
            <p:cNvPr id="213" name="Rectangle 32"/>
            <p:cNvSpPr>
              <a:spLocks noChangeArrowheads="1"/>
            </p:cNvSpPr>
            <p:nvPr/>
          </p:nvSpPr>
          <p:spPr bwMode="auto">
            <a:xfrm>
              <a:off x="4714875" y="3562290"/>
              <a:ext cx="3000375" cy="901496"/>
            </a:xfrm>
            <a:prstGeom prst="rect">
              <a:avLst/>
            </a:prstGeom>
            <a:solidFill>
              <a:schemeClr val="accent1">
                <a:lumMod val="40000"/>
                <a:lumOff val="60000"/>
              </a:schemeClr>
            </a:solidFill>
            <a:ln w="57150">
              <a:solidFill>
                <a:schemeClr val="tx1"/>
              </a:solidFill>
              <a:miter lim="800000"/>
              <a:headEnd/>
              <a:tailEnd/>
            </a:ln>
            <a:effectLst/>
          </p:spPr>
          <p:txBody>
            <a:bodyPr anchor="ctr">
              <a:noAutofit/>
            </a:bodyP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14" name="Line 33"/>
            <p:cNvSpPr>
              <a:spLocks noChangeShapeType="1"/>
            </p:cNvSpPr>
            <p:nvPr/>
          </p:nvSpPr>
          <p:spPr bwMode="auto">
            <a:xfrm flipV="1">
              <a:off x="4714875" y="3886200"/>
              <a:ext cx="3000375" cy="0"/>
            </a:xfrm>
            <a:prstGeom prst="line">
              <a:avLst/>
            </a:prstGeom>
            <a:noFill/>
            <a:ln w="9525">
              <a:solidFill>
                <a:schemeClr val="tx1"/>
              </a:solidFill>
              <a:round/>
              <a:headEnd/>
              <a:tailEnd/>
            </a:ln>
            <a:effectLst/>
          </p:spPr>
          <p:txBody>
            <a:bodyPr anchor="ctr">
              <a:spAutoFit/>
            </a:bodyP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15" name="Line 34"/>
            <p:cNvSpPr>
              <a:spLocks noChangeShapeType="1"/>
            </p:cNvSpPr>
            <p:nvPr/>
          </p:nvSpPr>
          <p:spPr bwMode="auto">
            <a:xfrm flipV="1">
              <a:off x="4714875" y="4191000"/>
              <a:ext cx="3000375" cy="0"/>
            </a:xfrm>
            <a:prstGeom prst="line">
              <a:avLst/>
            </a:prstGeom>
            <a:noFill/>
            <a:ln w="9525">
              <a:solidFill>
                <a:schemeClr val="tx1"/>
              </a:solidFill>
              <a:round/>
              <a:headEnd/>
              <a:tailEnd/>
            </a:ln>
            <a:effectLst/>
          </p:spPr>
          <p:txBody>
            <a:bodyPr anchor="ctr">
              <a:spAutoFit/>
            </a:bodyP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16" name="Text Box 35"/>
            <p:cNvSpPr txBox="1">
              <a:spLocks noChangeArrowheads="1"/>
            </p:cNvSpPr>
            <p:nvPr/>
          </p:nvSpPr>
          <p:spPr bwMode="auto">
            <a:xfrm>
              <a:off x="5600700" y="3562290"/>
              <a:ext cx="1178528" cy="400110"/>
            </a:xfrm>
            <a:prstGeom prst="rect">
              <a:avLst/>
            </a:prstGeom>
            <a:noFill/>
            <a:ln w="9525">
              <a:noFill/>
              <a:miter lim="800000"/>
              <a:headEnd/>
              <a:tailEnd/>
            </a:ln>
          </p:spPr>
          <p:txBody>
            <a:bodyPr wrap="none">
              <a:spAutoFit/>
            </a:bodyPr>
            <a:lstStyle/>
            <a:p>
              <a:pPr fontAlgn="auto">
                <a:spcAft>
                  <a:spcPts val="0"/>
                </a:spcAft>
                <a:defRPr/>
              </a:pPr>
              <a:r>
                <a:rPr lang="en-US" sz="2000" b="1" kern="0" dirty="0">
                  <a:solidFill>
                    <a:sysClr val="windowText" lastClr="000000"/>
                  </a:solidFill>
                  <a:effectLst/>
                  <a:latin typeface="Constantia"/>
                </a:rPr>
                <a:t>SYNTAX</a:t>
              </a:r>
              <a:endParaRPr lang="en-US" sz="800" b="1" kern="0" dirty="0">
                <a:solidFill>
                  <a:sysClr val="windowText" lastClr="000000"/>
                </a:solidFill>
                <a:effectLst/>
                <a:latin typeface="Constantia"/>
              </a:endParaRPr>
            </a:p>
          </p:txBody>
        </p:sp>
        <p:sp>
          <p:nvSpPr>
            <p:cNvPr id="217" name="Text Box 36"/>
            <p:cNvSpPr txBox="1">
              <a:spLocks noChangeArrowheads="1"/>
            </p:cNvSpPr>
            <p:nvPr/>
          </p:nvSpPr>
          <p:spPr bwMode="auto">
            <a:xfrm>
              <a:off x="5517387" y="3879275"/>
              <a:ext cx="1781955" cy="396875"/>
            </a:xfrm>
            <a:prstGeom prst="rect">
              <a:avLst/>
            </a:prstGeom>
            <a:noFill/>
            <a:ln w="9525">
              <a:noFill/>
              <a:miter lim="800000"/>
              <a:headEnd/>
              <a:tailEnd/>
            </a:ln>
          </p:spPr>
          <p:txBody>
            <a:bodyPr>
              <a:noAutofit/>
            </a:bodyPr>
            <a:lstStyle/>
            <a:p>
              <a:pPr fontAlgn="auto">
                <a:spcAft>
                  <a:spcPts val="0"/>
                </a:spcAft>
                <a:defRPr/>
              </a:pPr>
              <a:r>
                <a:rPr lang="en-US" sz="2000" b="1" kern="0" dirty="0">
                  <a:solidFill>
                    <a:sysClr val="windowText" lastClr="000000"/>
                  </a:solidFill>
                  <a:effectLst/>
                  <a:latin typeface="Constantia"/>
                </a:rPr>
                <a:t>  (FORM)</a:t>
              </a:r>
              <a:endParaRPr lang="en-US" sz="800" b="1" kern="0" dirty="0">
                <a:solidFill>
                  <a:sysClr val="windowText" lastClr="000000"/>
                </a:solidFill>
                <a:effectLst/>
                <a:latin typeface="Constantia"/>
              </a:endParaRPr>
            </a:p>
          </p:txBody>
        </p:sp>
        <p:sp>
          <p:nvSpPr>
            <p:cNvPr id="218" name="Line 37"/>
            <p:cNvSpPr>
              <a:spLocks noChangeShapeType="1"/>
            </p:cNvSpPr>
            <p:nvPr/>
          </p:nvSpPr>
          <p:spPr bwMode="auto">
            <a:xfrm flipV="1">
              <a:off x="4714875" y="3581400"/>
              <a:ext cx="3000375" cy="0"/>
            </a:xfrm>
            <a:prstGeom prst="line">
              <a:avLst/>
            </a:prstGeom>
            <a:noFill/>
            <a:ln w="9525">
              <a:solidFill>
                <a:schemeClr val="tx1"/>
              </a:solidFill>
              <a:round/>
              <a:headEnd/>
              <a:tailEnd/>
            </a:ln>
            <a:effectLst/>
          </p:spPr>
          <p:txBody>
            <a:bodyPr anchor="ctr">
              <a:spAutoFit/>
            </a:bodyPr>
            <a:lstStyle/>
            <a:p>
              <a:pPr fontAlgn="auto">
                <a:spcBef>
                  <a:spcPts val="0"/>
                </a:spcBef>
                <a:spcAft>
                  <a:spcPts val="0"/>
                </a:spcAft>
                <a:defRPr/>
              </a:pPr>
              <a:endParaRPr lang="en-US" sz="1800" kern="0" dirty="0">
                <a:solidFill>
                  <a:sysClr val="windowText" lastClr="000000"/>
                </a:solidFill>
                <a:effectLst/>
                <a:latin typeface="Constantia"/>
              </a:endParaRPr>
            </a:p>
          </p:txBody>
        </p:sp>
        <p:grpSp>
          <p:nvGrpSpPr>
            <p:cNvPr id="5" name="Group 38"/>
            <p:cNvGrpSpPr>
              <a:grpSpLocks/>
            </p:cNvGrpSpPr>
            <p:nvPr/>
          </p:nvGrpSpPr>
          <p:grpSpPr bwMode="auto">
            <a:xfrm>
              <a:off x="5313164" y="2209800"/>
              <a:ext cx="1659136" cy="1222375"/>
              <a:chOff x="2975" y="1402"/>
              <a:chExt cx="978" cy="770"/>
            </a:xfrm>
            <a:solidFill>
              <a:sysClr val="windowText" lastClr="000000"/>
            </a:solidFill>
          </p:grpSpPr>
          <p:sp>
            <p:nvSpPr>
              <p:cNvPr id="353" name="Rectangle 39"/>
              <p:cNvSpPr>
                <a:spLocks noChangeArrowheads="1"/>
              </p:cNvSpPr>
              <p:nvPr/>
            </p:nvSpPr>
            <p:spPr bwMode="auto">
              <a:xfrm>
                <a:off x="2976" y="1727"/>
                <a:ext cx="109" cy="233"/>
              </a:xfrm>
              <a:prstGeom prst="rect">
                <a:avLst/>
              </a:prstGeom>
              <a:grpFill/>
              <a:ln w="57150">
                <a:noFill/>
                <a:miter lim="800000"/>
                <a:headEnd/>
                <a:tailEnd/>
              </a:ln>
              <a:effectLst/>
            </p:spPr>
            <p:txBody>
              <a:bodyPr wrap="none" anchor="ctr">
                <a:spAutoFit/>
              </a:bodyP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54" name="Text Box 40"/>
              <p:cNvSpPr txBox="1">
                <a:spLocks noChangeArrowheads="1"/>
              </p:cNvSpPr>
              <p:nvPr/>
            </p:nvSpPr>
            <p:spPr bwMode="auto">
              <a:xfrm>
                <a:off x="2976" y="1920"/>
                <a:ext cx="977" cy="252"/>
              </a:xfrm>
              <a:prstGeom prst="rect">
                <a:avLst/>
              </a:prstGeom>
              <a:grpFill/>
              <a:ln w="9525">
                <a:noFill/>
                <a:miter lim="800000"/>
                <a:headEnd/>
                <a:tailEnd/>
              </a:ln>
            </p:spPr>
            <p:txBody>
              <a:bodyPr>
                <a:spAutoFit/>
              </a:bodyPr>
              <a:lstStyle/>
              <a:p>
                <a:pPr algn="ctr" fontAlgn="auto">
                  <a:spcAft>
                    <a:spcPts val="0"/>
                  </a:spcAft>
                  <a:defRPr/>
                </a:pPr>
                <a:r>
                  <a:rPr lang="en-US" sz="2000" b="1" kern="0" dirty="0">
                    <a:solidFill>
                      <a:sysClr val="window" lastClr="FFFFFF"/>
                    </a:solidFill>
                    <a:effectLst/>
                    <a:latin typeface="Constantia"/>
                  </a:rPr>
                  <a:t>READING</a:t>
                </a:r>
                <a:endParaRPr lang="en-US" sz="800" b="1" kern="0" dirty="0">
                  <a:solidFill>
                    <a:sysClr val="window" lastClr="FFFFFF"/>
                  </a:solidFill>
                  <a:effectLst/>
                  <a:latin typeface="Constantia"/>
                </a:endParaRPr>
              </a:p>
            </p:txBody>
          </p:sp>
          <p:sp>
            <p:nvSpPr>
              <p:cNvPr id="355" name="Text Box 41"/>
              <p:cNvSpPr txBox="1">
                <a:spLocks noChangeArrowheads="1"/>
              </p:cNvSpPr>
              <p:nvPr/>
            </p:nvSpPr>
            <p:spPr bwMode="auto">
              <a:xfrm>
                <a:off x="2975" y="1402"/>
                <a:ext cx="977" cy="252"/>
              </a:xfrm>
              <a:prstGeom prst="rect">
                <a:avLst/>
              </a:prstGeom>
              <a:grpFill/>
              <a:ln w="9525">
                <a:noFill/>
                <a:miter lim="800000"/>
                <a:headEnd/>
                <a:tailEnd/>
              </a:ln>
            </p:spPr>
            <p:txBody>
              <a:bodyPr>
                <a:spAutoFit/>
              </a:bodyPr>
              <a:lstStyle/>
              <a:p>
                <a:pPr algn="ctr" fontAlgn="auto">
                  <a:spcAft>
                    <a:spcPts val="0"/>
                  </a:spcAft>
                  <a:defRPr/>
                </a:pPr>
                <a:r>
                  <a:rPr lang="en-US" sz="2000" b="1" kern="0" dirty="0">
                    <a:solidFill>
                      <a:sysClr val="window" lastClr="FFFFFF"/>
                    </a:solidFill>
                    <a:effectLst/>
                    <a:latin typeface="Constantia"/>
                  </a:rPr>
                  <a:t>WRITING</a:t>
                </a:r>
                <a:endParaRPr lang="en-US" sz="800" b="1" kern="0" dirty="0">
                  <a:solidFill>
                    <a:sysClr val="window" lastClr="FFFFFF"/>
                  </a:solidFill>
                  <a:effectLst/>
                  <a:latin typeface="Constantia"/>
                </a:endParaRPr>
              </a:p>
            </p:txBody>
          </p:sp>
          <p:sp>
            <p:nvSpPr>
              <p:cNvPr id="356" name="Text Box 42"/>
              <p:cNvSpPr txBox="1">
                <a:spLocks noChangeArrowheads="1"/>
              </p:cNvSpPr>
              <p:nvPr/>
            </p:nvSpPr>
            <p:spPr bwMode="auto">
              <a:xfrm>
                <a:off x="2976" y="1728"/>
                <a:ext cx="977" cy="252"/>
              </a:xfrm>
              <a:prstGeom prst="rect">
                <a:avLst/>
              </a:prstGeom>
              <a:grpFill/>
              <a:ln w="9525">
                <a:noFill/>
                <a:miter lim="800000"/>
                <a:headEnd/>
                <a:tailEnd/>
              </a:ln>
            </p:spPr>
            <p:txBody>
              <a:bodyPr>
                <a:spAutoFit/>
              </a:bodyPr>
              <a:lstStyle/>
              <a:p>
                <a:pPr algn="ctr" fontAlgn="auto">
                  <a:spcAft>
                    <a:spcPts val="0"/>
                  </a:spcAft>
                  <a:defRPr/>
                </a:pPr>
                <a:r>
                  <a:rPr lang="en-US" sz="2000" b="1" kern="0" dirty="0">
                    <a:solidFill>
                      <a:sysClr val="window" lastClr="FFFFFF"/>
                    </a:solidFill>
                    <a:effectLst/>
                    <a:latin typeface="Constantia"/>
                  </a:rPr>
                  <a:t>SPELLING</a:t>
                </a:r>
                <a:endParaRPr lang="en-US" sz="800" b="1" kern="0" dirty="0">
                  <a:solidFill>
                    <a:sysClr val="window" lastClr="FFFFFF"/>
                  </a:solidFill>
                  <a:effectLst/>
                  <a:latin typeface="Constantia"/>
                </a:endParaRPr>
              </a:p>
            </p:txBody>
          </p:sp>
        </p:grpSp>
        <p:sp>
          <p:nvSpPr>
            <p:cNvPr id="221" name="Rectangle 44"/>
            <p:cNvSpPr>
              <a:spLocks noChangeArrowheads="1"/>
            </p:cNvSpPr>
            <p:nvPr/>
          </p:nvSpPr>
          <p:spPr bwMode="auto">
            <a:xfrm>
              <a:off x="8658225" y="2438400"/>
              <a:ext cx="942975" cy="3124200"/>
            </a:xfrm>
            <a:prstGeom prst="rect">
              <a:avLst/>
            </a:prstGeom>
            <a:solidFill>
              <a:srgbClr val="99CCFF"/>
            </a:solidFill>
            <a:ln w="38100">
              <a:noFill/>
              <a:miter lim="800000"/>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23" name="Rectangle 46"/>
            <p:cNvSpPr>
              <a:spLocks noChangeArrowheads="1"/>
            </p:cNvSpPr>
            <p:nvPr/>
          </p:nvSpPr>
          <p:spPr bwMode="auto">
            <a:xfrm>
              <a:off x="7715250" y="2438400"/>
              <a:ext cx="942975" cy="1981200"/>
            </a:xfrm>
            <a:prstGeom prst="rect">
              <a:avLst/>
            </a:prstGeom>
            <a:solidFill>
              <a:sysClr val="window" lastClr="FFFFFF">
                <a:lumMod val="75000"/>
              </a:sysClr>
            </a:solidFill>
            <a:ln w="38100">
              <a:noFill/>
              <a:miter lim="800000"/>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24" name="Rectangle 47"/>
            <p:cNvSpPr>
              <a:spLocks noChangeArrowheads="1"/>
            </p:cNvSpPr>
            <p:nvPr/>
          </p:nvSpPr>
          <p:spPr bwMode="auto">
            <a:xfrm>
              <a:off x="2914650" y="2438400"/>
              <a:ext cx="857250" cy="3124200"/>
            </a:xfrm>
            <a:prstGeom prst="rect">
              <a:avLst/>
            </a:prstGeom>
            <a:solidFill>
              <a:srgbClr val="0070C0"/>
            </a:solidFill>
            <a:ln w="38100">
              <a:noFill/>
              <a:miter lim="800000"/>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25" name="Rectangle 48"/>
            <p:cNvSpPr>
              <a:spLocks noChangeArrowheads="1"/>
            </p:cNvSpPr>
            <p:nvPr/>
          </p:nvSpPr>
          <p:spPr bwMode="auto">
            <a:xfrm>
              <a:off x="4714875" y="2438400"/>
              <a:ext cx="600075" cy="1066800"/>
            </a:xfrm>
            <a:prstGeom prst="rect">
              <a:avLst/>
            </a:prstGeom>
            <a:solidFill>
              <a:schemeClr val="accent1">
                <a:lumMod val="40000"/>
                <a:lumOff val="60000"/>
              </a:schemeClr>
            </a:solidFill>
            <a:ln w="9525">
              <a:solidFill>
                <a:sysClr val="window" lastClr="FFFFFF"/>
              </a:solidFill>
              <a:miter lim="800000"/>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26" name="Line 50"/>
            <p:cNvSpPr>
              <a:spLocks noChangeShapeType="1"/>
            </p:cNvSpPr>
            <p:nvPr/>
          </p:nvSpPr>
          <p:spPr bwMode="auto">
            <a:xfrm>
              <a:off x="2828925" y="6019800"/>
              <a:ext cx="6858000" cy="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27" name="Line 51"/>
            <p:cNvSpPr>
              <a:spLocks noChangeShapeType="1"/>
            </p:cNvSpPr>
            <p:nvPr/>
          </p:nvSpPr>
          <p:spPr bwMode="auto">
            <a:xfrm>
              <a:off x="2828925" y="5715000"/>
              <a:ext cx="6858000" cy="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28" name="Line 52"/>
            <p:cNvSpPr>
              <a:spLocks noChangeShapeType="1"/>
            </p:cNvSpPr>
            <p:nvPr/>
          </p:nvSpPr>
          <p:spPr bwMode="auto">
            <a:xfrm>
              <a:off x="2914650" y="3200400"/>
              <a:ext cx="428625" cy="0"/>
            </a:xfrm>
            <a:prstGeom prst="line">
              <a:avLst/>
            </a:prstGeom>
            <a:noFill/>
            <a:ln w="9525">
              <a:solidFill>
                <a:sysClr val="window" lastClr="FFFFFF"/>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29" name="Line 53"/>
            <p:cNvSpPr>
              <a:spLocks noChangeShapeType="1"/>
            </p:cNvSpPr>
            <p:nvPr/>
          </p:nvSpPr>
          <p:spPr bwMode="auto">
            <a:xfrm>
              <a:off x="3857625" y="3200400"/>
              <a:ext cx="428625" cy="0"/>
            </a:xfrm>
            <a:prstGeom prst="line">
              <a:avLst/>
            </a:prstGeom>
            <a:noFill/>
            <a:ln w="9525">
              <a:solidFill>
                <a:sysClr val="window" lastClr="FFFFFF"/>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30" name="Line 54"/>
            <p:cNvSpPr>
              <a:spLocks noChangeShapeType="1"/>
            </p:cNvSpPr>
            <p:nvPr/>
          </p:nvSpPr>
          <p:spPr bwMode="auto">
            <a:xfrm>
              <a:off x="2914650" y="3200400"/>
              <a:ext cx="2400300" cy="0"/>
            </a:xfrm>
            <a:prstGeom prst="line">
              <a:avLst/>
            </a:prstGeom>
            <a:noFill/>
            <a:ln w="9525">
              <a:solidFill>
                <a:sysClr val="window" lastClr="FFFFFF"/>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31" name="Line 55"/>
            <p:cNvSpPr>
              <a:spLocks noChangeShapeType="1"/>
            </p:cNvSpPr>
            <p:nvPr/>
          </p:nvSpPr>
          <p:spPr bwMode="auto">
            <a:xfrm>
              <a:off x="6943725" y="3124200"/>
              <a:ext cx="2657475" cy="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32" name="Line 56"/>
            <p:cNvSpPr>
              <a:spLocks noChangeShapeType="1"/>
            </p:cNvSpPr>
            <p:nvPr/>
          </p:nvSpPr>
          <p:spPr bwMode="auto">
            <a:xfrm>
              <a:off x="2914650" y="2819400"/>
              <a:ext cx="2400300" cy="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33" name="Line 57"/>
            <p:cNvSpPr>
              <a:spLocks noChangeShapeType="1"/>
            </p:cNvSpPr>
            <p:nvPr/>
          </p:nvSpPr>
          <p:spPr bwMode="auto">
            <a:xfrm>
              <a:off x="6943725" y="2819400"/>
              <a:ext cx="2657475" cy="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34" name="Line 58"/>
            <p:cNvSpPr>
              <a:spLocks noChangeShapeType="1"/>
            </p:cNvSpPr>
            <p:nvPr/>
          </p:nvSpPr>
          <p:spPr bwMode="auto">
            <a:xfrm>
              <a:off x="6943725" y="3429000"/>
              <a:ext cx="771525" cy="0"/>
            </a:xfrm>
            <a:prstGeom prst="line">
              <a:avLst/>
            </a:prstGeom>
            <a:noFill/>
            <a:ln w="53975">
              <a:solidFill>
                <a:schemeClr val="accent1">
                  <a:lumMod val="40000"/>
                  <a:lumOff val="60000"/>
                </a:schemeClr>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35" name="Line 59"/>
            <p:cNvSpPr>
              <a:spLocks noChangeShapeType="1"/>
            </p:cNvSpPr>
            <p:nvPr/>
          </p:nvSpPr>
          <p:spPr bwMode="auto">
            <a:xfrm>
              <a:off x="4724400" y="3505200"/>
              <a:ext cx="600075" cy="0"/>
            </a:xfrm>
            <a:prstGeom prst="line">
              <a:avLst/>
            </a:prstGeom>
            <a:noFill/>
            <a:ln w="38100">
              <a:solidFill>
                <a:schemeClr val="accent1">
                  <a:lumMod val="40000"/>
                  <a:lumOff val="60000"/>
                </a:schemeClr>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36" name="Line 60"/>
            <p:cNvSpPr>
              <a:spLocks noChangeShapeType="1"/>
            </p:cNvSpPr>
            <p:nvPr/>
          </p:nvSpPr>
          <p:spPr bwMode="auto">
            <a:xfrm>
              <a:off x="7715250" y="4431475"/>
              <a:ext cx="942975" cy="0"/>
            </a:xfrm>
            <a:prstGeom prst="line">
              <a:avLst/>
            </a:prstGeom>
            <a:noFill/>
            <a:ln w="38100">
              <a:solidFill>
                <a:schemeClr val="bg1">
                  <a:lumMod val="75000"/>
                </a:schemeClr>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37" name="Line 61"/>
            <p:cNvSpPr>
              <a:spLocks noChangeShapeType="1"/>
            </p:cNvSpPr>
            <p:nvPr/>
          </p:nvSpPr>
          <p:spPr bwMode="auto">
            <a:xfrm>
              <a:off x="2914650" y="5562600"/>
              <a:ext cx="857250" cy="0"/>
            </a:xfrm>
            <a:prstGeom prst="line">
              <a:avLst/>
            </a:prstGeom>
            <a:noFill/>
            <a:ln w="2857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38" name="Line 62"/>
            <p:cNvSpPr>
              <a:spLocks noChangeShapeType="1"/>
            </p:cNvSpPr>
            <p:nvPr/>
          </p:nvSpPr>
          <p:spPr bwMode="auto">
            <a:xfrm>
              <a:off x="8658225" y="5574475"/>
              <a:ext cx="942975" cy="0"/>
            </a:xfrm>
            <a:prstGeom prst="line">
              <a:avLst/>
            </a:prstGeom>
            <a:noFill/>
            <a:ln w="2857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39" name="Line 63"/>
            <p:cNvSpPr>
              <a:spLocks noChangeShapeType="1"/>
            </p:cNvSpPr>
            <p:nvPr/>
          </p:nvSpPr>
          <p:spPr bwMode="auto">
            <a:xfrm>
              <a:off x="2914650" y="5334000"/>
              <a:ext cx="6686550" cy="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40" name="Line 64"/>
            <p:cNvSpPr>
              <a:spLocks noChangeShapeType="1"/>
            </p:cNvSpPr>
            <p:nvPr/>
          </p:nvSpPr>
          <p:spPr bwMode="auto">
            <a:xfrm>
              <a:off x="2914650" y="5029200"/>
              <a:ext cx="6686550" cy="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41" name="Line 65"/>
            <p:cNvSpPr>
              <a:spLocks noChangeShapeType="1"/>
            </p:cNvSpPr>
            <p:nvPr/>
          </p:nvSpPr>
          <p:spPr bwMode="auto">
            <a:xfrm>
              <a:off x="2914650" y="4648200"/>
              <a:ext cx="6686550" cy="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42" name="Line 66"/>
            <p:cNvSpPr>
              <a:spLocks noChangeShapeType="1"/>
            </p:cNvSpPr>
            <p:nvPr/>
          </p:nvSpPr>
          <p:spPr bwMode="auto">
            <a:xfrm>
              <a:off x="2914650" y="4343400"/>
              <a:ext cx="1800225" cy="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43" name="Line 67"/>
            <p:cNvSpPr>
              <a:spLocks noChangeShapeType="1"/>
            </p:cNvSpPr>
            <p:nvPr/>
          </p:nvSpPr>
          <p:spPr bwMode="auto">
            <a:xfrm>
              <a:off x="7715250" y="4343400"/>
              <a:ext cx="1885950" cy="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44" name="Line 68"/>
            <p:cNvSpPr>
              <a:spLocks noChangeShapeType="1"/>
            </p:cNvSpPr>
            <p:nvPr/>
          </p:nvSpPr>
          <p:spPr bwMode="auto">
            <a:xfrm>
              <a:off x="2914650" y="4038600"/>
              <a:ext cx="1800225" cy="0"/>
            </a:xfrm>
            <a:prstGeom prst="line">
              <a:avLst/>
            </a:prstGeom>
            <a:noFill/>
            <a:ln w="9525">
              <a:solidFill>
                <a:sysClr val="window" lastClr="FFFFFF"/>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45" name="Line 69"/>
            <p:cNvSpPr>
              <a:spLocks noChangeShapeType="1"/>
            </p:cNvSpPr>
            <p:nvPr/>
          </p:nvSpPr>
          <p:spPr bwMode="auto">
            <a:xfrm>
              <a:off x="7715250" y="4038600"/>
              <a:ext cx="1885950" cy="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46" name="Line 70"/>
            <p:cNvSpPr>
              <a:spLocks noChangeShapeType="1"/>
            </p:cNvSpPr>
            <p:nvPr/>
          </p:nvSpPr>
          <p:spPr bwMode="auto">
            <a:xfrm>
              <a:off x="2914650" y="3733800"/>
              <a:ext cx="1800225" cy="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47" name="Line 71"/>
            <p:cNvSpPr>
              <a:spLocks noChangeShapeType="1"/>
            </p:cNvSpPr>
            <p:nvPr/>
          </p:nvSpPr>
          <p:spPr bwMode="auto">
            <a:xfrm>
              <a:off x="7715250" y="3733800"/>
              <a:ext cx="1885950" cy="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48" name="Line 72"/>
            <p:cNvSpPr>
              <a:spLocks noChangeShapeType="1"/>
            </p:cNvSpPr>
            <p:nvPr/>
          </p:nvSpPr>
          <p:spPr bwMode="auto">
            <a:xfrm>
              <a:off x="2914650" y="3429000"/>
              <a:ext cx="1800225" cy="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49" name="Line 73"/>
            <p:cNvSpPr>
              <a:spLocks noChangeShapeType="1"/>
            </p:cNvSpPr>
            <p:nvPr/>
          </p:nvSpPr>
          <p:spPr bwMode="auto">
            <a:xfrm>
              <a:off x="7715250" y="3429000"/>
              <a:ext cx="1885950" cy="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50" name="Line 74"/>
            <p:cNvSpPr>
              <a:spLocks noChangeShapeType="1"/>
            </p:cNvSpPr>
            <p:nvPr/>
          </p:nvSpPr>
          <p:spPr bwMode="auto">
            <a:xfrm>
              <a:off x="2914650" y="3124200"/>
              <a:ext cx="2400300" cy="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51" name="Line 75"/>
            <p:cNvSpPr>
              <a:spLocks noChangeShapeType="1"/>
            </p:cNvSpPr>
            <p:nvPr/>
          </p:nvSpPr>
          <p:spPr bwMode="auto">
            <a:xfrm>
              <a:off x="7715250" y="3124200"/>
              <a:ext cx="1885950" cy="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52" name="Line 76"/>
            <p:cNvSpPr>
              <a:spLocks noChangeShapeType="1"/>
            </p:cNvSpPr>
            <p:nvPr/>
          </p:nvSpPr>
          <p:spPr bwMode="auto">
            <a:xfrm>
              <a:off x="2914650" y="2514600"/>
              <a:ext cx="2400300" cy="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53" name="Line 77"/>
            <p:cNvSpPr>
              <a:spLocks noChangeShapeType="1"/>
            </p:cNvSpPr>
            <p:nvPr/>
          </p:nvSpPr>
          <p:spPr bwMode="auto">
            <a:xfrm>
              <a:off x="6943725" y="2514600"/>
              <a:ext cx="2657475" cy="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54" name="Line 78"/>
            <p:cNvSpPr>
              <a:spLocks noChangeShapeType="1"/>
            </p:cNvSpPr>
            <p:nvPr/>
          </p:nvSpPr>
          <p:spPr bwMode="auto">
            <a:xfrm>
              <a:off x="3343275" y="2514600"/>
              <a:ext cx="0" cy="304800"/>
            </a:xfrm>
            <a:prstGeom prst="line">
              <a:avLst/>
            </a:prstGeom>
            <a:noFill/>
            <a:ln w="9525">
              <a:solidFill>
                <a:sysClr val="window" lastClr="FFFFFF"/>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55" name="Line 79"/>
            <p:cNvSpPr>
              <a:spLocks noChangeShapeType="1"/>
            </p:cNvSpPr>
            <p:nvPr/>
          </p:nvSpPr>
          <p:spPr bwMode="auto">
            <a:xfrm>
              <a:off x="3343275" y="3124200"/>
              <a:ext cx="0" cy="304800"/>
            </a:xfrm>
            <a:prstGeom prst="line">
              <a:avLst/>
            </a:prstGeom>
            <a:noFill/>
            <a:ln w="9525">
              <a:solidFill>
                <a:sysClr val="window" lastClr="FFFFFF"/>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56" name="Line 80"/>
            <p:cNvSpPr>
              <a:spLocks noChangeShapeType="1"/>
            </p:cNvSpPr>
            <p:nvPr/>
          </p:nvSpPr>
          <p:spPr bwMode="auto">
            <a:xfrm>
              <a:off x="3343275" y="3733800"/>
              <a:ext cx="0" cy="304800"/>
            </a:xfrm>
            <a:prstGeom prst="line">
              <a:avLst/>
            </a:prstGeom>
            <a:noFill/>
            <a:ln w="9525">
              <a:solidFill>
                <a:sysClr val="window" lastClr="FFFFFF"/>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57" name="Line 81"/>
            <p:cNvSpPr>
              <a:spLocks noChangeShapeType="1"/>
            </p:cNvSpPr>
            <p:nvPr/>
          </p:nvSpPr>
          <p:spPr bwMode="auto">
            <a:xfrm>
              <a:off x="3343275" y="4343400"/>
              <a:ext cx="0" cy="304800"/>
            </a:xfrm>
            <a:prstGeom prst="line">
              <a:avLst/>
            </a:prstGeom>
            <a:noFill/>
            <a:ln w="9525">
              <a:solidFill>
                <a:sysClr val="window" lastClr="FFFFFF"/>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58" name="Line 82"/>
            <p:cNvSpPr>
              <a:spLocks noChangeShapeType="1"/>
            </p:cNvSpPr>
            <p:nvPr/>
          </p:nvSpPr>
          <p:spPr bwMode="auto">
            <a:xfrm>
              <a:off x="3343275" y="5029200"/>
              <a:ext cx="0" cy="304800"/>
            </a:xfrm>
            <a:prstGeom prst="line">
              <a:avLst/>
            </a:prstGeom>
            <a:noFill/>
            <a:ln w="9525">
              <a:solidFill>
                <a:sysClr val="window" lastClr="FFFFFF"/>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59" name="Line 83"/>
            <p:cNvSpPr>
              <a:spLocks noChangeShapeType="1"/>
            </p:cNvSpPr>
            <p:nvPr/>
          </p:nvSpPr>
          <p:spPr bwMode="auto">
            <a:xfrm>
              <a:off x="3343275" y="5562600"/>
              <a:ext cx="0" cy="1524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60" name="Line 84"/>
            <p:cNvSpPr>
              <a:spLocks noChangeShapeType="1"/>
            </p:cNvSpPr>
            <p:nvPr/>
          </p:nvSpPr>
          <p:spPr bwMode="auto">
            <a:xfrm>
              <a:off x="3343275" y="6019800"/>
              <a:ext cx="0" cy="2286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61" name="Line 85"/>
            <p:cNvSpPr>
              <a:spLocks noChangeShapeType="1"/>
            </p:cNvSpPr>
            <p:nvPr/>
          </p:nvSpPr>
          <p:spPr bwMode="auto">
            <a:xfrm>
              <a:off x="4029075" y="2819400"/>
              <a:ext cx="0" cy="3810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62" name="Line 86"/>
            <p:cNvSpPr>
              <a:spLocks noChangeShapeType="1"/>
            </p:cNvSpPr>
            <p:nvPr/>
          </p:nvSpPr>
          <p:spPr bwMode="auto">
            <a:xfrm>
              <a:off x="4029075" y="3429000"/>
              <a:ext cx="0" cy="3048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63" name="Line 87"/>
            <p:cNvSpPr>
              <a:spLocks noChangeShapeType="1"/>
            </p:cNvSpPr>
            <p:nvPr/>
          </p:nvSpPr>
          <p:spPr bwMode="auto">
            <a:xfrm>
              <a:off x="4029075" y="4038600"/>
              <a:ext cx="0" cy="3048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64" name="Line 88"/>
            <p:cNvSpPr>
              <a:spLocks noChangeShapeType="1"/>
            </p:cNvSpPr>
            <p:nvPr/>
          </p:nvSpPr>
          <p:spPr bwMode="auto">
            <a:xfrm>
              <a:off x="4029075" y="4648200"/>
              <a:ext cx="0" cy="2286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65" name="Line 89"/>
            <p:cNvSpPr>
              <a:spLocks noChangeShapeType="1"/>
            </p:cNvSpPr>
            <p:nvPr/>
          </p:nvSpPr>
          <p:spPr bwMode="auto">
            <a:xfrm flipV="1">
              <a:off x="4029075" y="5943600"/>
              <a:ext cx="0" cy="762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66" name="Line 90"/>
            <p:cNvSpPr>
              <a:spLocks noChangeShapeType="1"/>
            </p:cNvSpPr>
            <p:nvPr/>
          </p:nvSpPr>
          <p:spPr bwMode="auto">
            <a:xfrm>
              <a:off x="4714875" y="4648200"/>
              <a:ext cx="0" cy="2286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67" name="Line 91"/>
            <p:cNvSpPr>
              <a:spLocks noChangeShapeType="1"/>
            </p:cNvSpPr>
            <p:nvPr/>
          </p:nvSpPr>
          <p:spPr bwMode="auto">
            <a:xfrm>
              <a:off x="4495800" y="5029200"/>
              <a:ext cx="0" cy="3048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68" name="Line 92"/>
            <p:cNvSpPr>
              <a:spLocks noChangeShapeType="1"/>
            </p:cNvSpPr>
            <p:nvPr/>
          </p:nvSpPr>
          <p:spPr bwMode="auto">
            <a:xfrm>
              <a:off x="4714875" y="5562600"/>
              <a:ext cx="0" cy="1524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69" name="Line 93"/>
            <p:cNvSpPr>
              <a:spLocks noChangeShapeType="1"/>
            </p:cNvSpPr>
            <p:nvPr/>
          </p:nvSpPr>
          <p:spPr bwMode="auto">
            <a:xfrm>
              <a:off x="4371975" y="2514600"/>
              <a:ext cx="0" cy="3048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70" name="Line 94"/>
            <p:cNvSpPr>
              <a:spLocks noChangeShapeType="1"/>
            </p:cNvSpPr>
            <p:nvPr/>
          </p:nvSpPr>
          <p:spPr bwMode="auto">
            <a:xfrm>
              <a:off x="4371975" y="3124200"/>
              <a:ext cx="0" cy="3048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71" name="Line 95"/>
            <p:cNvSpPr>
              <a:spLocks noChangeShapeType="1"/>
            </p:cNvSpPr>
            <p:nvPr/>
          </p:nvSpPr>
          <p:spPr bwMode="auto">
            <a:xfrm>
              <a:off x="4371975" y="3733800"/>
              <a:ext cx="0" cy="3048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73" name="Line 97"/>
            <p:cNvSpPr>
              <a:spLocks noChangeShapeType="1"/>
            </p:cNvSpPr>
            <p:nvPr/>
          </p:nvSpPr>
          <p:spPr bwMode="auto">
            <a:xfrm>
              <a:off x="4495800" y="4876800"/>
              <a:ext cx="0" cy="1524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74" name="Line 98"/>
            <p:cNvSpPr>
              <a:spLocks noChangeShapeType="1"/>
            </p:cNvSpPr>
            <p:nvPr/>
          </p:nvSpPr>
          <p:spPr bwMode="auto">
            <a:xfrm>
              <a:off x="4371975" y="5334000"/>
              <a:ext cx="0" cy="2286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75" name="Line 99"/>
            <p:cNvSpPr>
              <a:spLocks noChangeShapeType="1"/>
            </p:cNvSpPr>
            <p:nvPr/>
          </p:nvSpPr>
          <p:spPr bwMode="auto">
            <a:xfrm>
              <a:off x="5143500" y="3429000"/>
              <a:ext cx="0" cy="1524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76" name="Line 100"/>
            <p:cNvSpPr>
              <a:spLocks noChangeShapeType="1"/>
            </p:cNvSpPr>
            <p:nvPr/>
          </p:nvSpPr>
          <p:spPr bwMode="auto">
            <a:xfrm>
              <a:off x="5143500" y="3886200"/>
              <a:ext cx="0" cy="3048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77" name="Line 101"/>
            <p:cNvSpPr>
              <a:spLocks noChangeShapeType="1"/>
            </p:cNvSpPr>
            <p:nvPr/>
          </p:nvSpPr>
          <p:spPr bwMode="auto">
            <a:xfrm>
              <a:off x="5143500" y="4419600"/>
              <a:ext cx="0" cy="2286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78" name="Line 102"/>
            <p:cNvSpPr>
              <a:spLocks noChangeShapeType="1"/>
            </p:cNvSpPr>
            <p:nvPr/>
          </p:nvSpPr>
          <p:spPr bwMode="auto">
            <a:xfrm>
              <a:off x="5143500" y="4876800"/>
              <a:ext cx="0" cy="1524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79" name="Line 103"/>
            <p:cNvSpPr>
              <a:spLocks noChangeShapeType="1"/>
            </p:cNvSpPr>
            <p:nvPr/>
          </p:nvSpPr>
          <p:spPr bwMode="auto">
            <a:xfrm>
              <a:off x="5143500" y="5334000"/>
              <a:ext cx="0" cy="2286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80" name="Line 104"/>
            <p:cNvSpPr>
              <a:spLocks noChangeShapeType="1"/>
            </p:cNvSpPr>
            <p:nvPr/>
          </p:nvSpPr>
          <p:spPr bwMode="auto">
            <a:xfrm>
              <a:off x="5657850" y="3581400"/>
              <a:ext cx="0" cy="3048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81" name="Line 105"/>
            <p:cNvSpPr>
              <a:spLocks noChangeShapeType="1"/>
            </p:cNvSpPr>
            <p:nvPr/>
          </p:nvSpPr>
          <p:spPr bwMode="auto">
            <a:xfrm>
              <a:off x="5657850" y="4191000"/>
              <a:ext cx="0" cy="2286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82" name="Line 106"/>
            <p:cNvSpPr>
              <a:spLocks noChangeShapeType="1"/>
            </p:cNvSpPr>
            <p:nvPr/>
          </p:nvSpPr>
          <p:spPr bwMode="auto">
            <a:xfrm>
              <a:off x="5486400" y="5029200"/>
              <a:ext cx="0" cy="3048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83" name="Line 107"/>
            <p:cNvSpPr>
              <a:spLocks noChangeShapeType="1"/>
            </p:cNvSpPr>
            <p:nvPr/>
          </p:nvSpPr>
          <p:spPr bwMode="auto">
            <a:xfrm>
              <a:off x="3943350" y="5562600"/>
              <a:ext cx="0" cy="1524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84" name="Line 108"/>
            <p:cNvSpPr>
              <a:spLocks noChangeShapeType="1"/>
            </p:cNvSpPr>
            <p:nvPr/>
          </p:nvSpPr>
          <p:spPr bwMode="auto">
            <a:xfrm>
              <a:off x="5657850" y="5715000"/>
              <a:ext cx="0" cy="3048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85" name="Line 109"/>
            <p:cNvSpPr>
              <a:spLocks noChangeShapeType="1"/>
            </p:cNvSpPr>
            <p:nvPr/>
          </p:nvSpPr>
          <p:spPr bwMode="auto">
            <a:xfrm>
              <a:off x="5057775" y="6019800"/>
              <a:ext cx="0" cy="2286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86" name="Line 110"/>
            <p:cNvSpPr>
              <a:spLocks noChangeShapeType="1"/>
            </p:cNvSpPr>
            <p:nvPr/>
          </p:nvSpPr>
          <p:spPr bwMode="auto">
            <a:xfrm>
              <a:off x="3857625" y="6019800"/>
              <a:ext cx="0" cy="2286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87" name="Line 111"/>
            <p:cNvSpPr>
              <a:spLocks noChangeShapeType="1"/>
            </p:cNvSpPr>
            <p:nvPr/>
          </p:nvSpPr>
          <p:spPr bwMode="auto">
            <a:xfrm>
              <a:off x="5915025" y="4419600"/>
              <a:ext cx="0" cy="2286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88" name="Line 112"/>
            <p:cNvSpPr>
              <a:spLocks noChangeShapeType="1"/>
            </p:cNvSpPr>
            <p:nvPr/>
          </p:nvSpPr>
          <p:spPr bwMode="auto">
            <a:xfrm>
              <a:off x="5829300" y="3429000"/>
              <a:ext cx="0" cy="1524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89" name="Line 113"/>
            <p:cNvSpPr>
              <a:spLocks noChangeShapeType="1"/>
            </p:cNvSpPr>
            <p:nvPr/>
          </p:nvSpPr>
          <p:spPr bwMode="auto">
            <a:xfrm>
              <a:off x="6686550" y="3429000"/>
              <a:ext cx="0" cy="1524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90" name="Line 114"/>
            <p:cNvSpPr>
              <a:spLocks noChangeShapeType="1"/>
            </p:cNvSpPr>
            <p:nvPr/>
          </p:nvSpPr>
          <p:spPr bwMode="auto">
            <a:xfrm>
              <a:off x="6686550" y="4419600"/>
              <a:ext cx="0" cy="2286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91" name="Line 115"/>
            <p:cNvSpPr>
              <a:spLocks noChangeShapeType="1"/>
            </p:cNvSpPr>
            <p:nvPr/>
          </p:nvSpPr>
          <p:spPr bwMode="auto">
            <a:xfrm>
              <a:off x="6686550" y="4876800"/>
              <a:ext cx="0" cy="1524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92" name="Line 116"/>
            <p:cNvSpPr>
              <a:spLocks noChangeShapeType="1"/>
            </p:cNvSpPr>
            <p:nvPr/>
          </p:nvSpPr>
          <p:spPr bwMode="auto">
            <a:xfrm flipV="1">
              <a:off x="5915025" y="4876800"/>
              <a:ext cx="0" cy="1524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93" name="Line 117"/>
            <p:cNvSpPr>
              <a:spLocks noChangeShapeType="1"/>
            </p:cNvSpPr>
            <p:nvPr/>
          </p:nvSpPr>
          <p:spPr bwMode="auto">
            <a:xfrm>
              <a:off x="5915025" y="5334000"/>
              <a:ext cx="0" cy="2286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94" name="Line 118"/>
            <p:cNvSpPr>
              <a:spLocks noChangeShapeType="1"/>
            </p:cNvSpPr>
            <p:nvPr/>
          </p:nvSpPr>
          <p:spPr bwMode="auto">
            <a:xfrm>
              <a:off x="6686550" y="5334000"/>
              <a:ext cx="0" cy="2286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95" name="Line 119"/>
            <p:cNvSpPr>
              <a:spLocks noChangeShapeType="1"/>
            </p:cNvSpPr>
            <p:nvPr/>
          </p:nvSpPr>
          <p:spPr bwMode="auto">
            <a:xfrm>
              <a:off x="6686550" y="5715000"/>
              <a:ext cx="0" cy="3048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96" name="Line 120"/>
            <p:cNvSpPr>
              <a:spLocks noChangeShapeType="1"/>
            </p:cNvSpPr>
            <p:nvPr/>
          </p:nvSpPr>
          <p:spPr bwMode="auto">
            <a:xfrm flipV="1">
              <a:off x="6686550" y="4191000"/>
              <a:ext cx="0" cy="1524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97" name="Line 121"/>
            <p:cNvSpPr>
              <a:spLocks noChangeShapeType="1"/>
            </p:cNvSpPr>
            <p:nvPr/>
          </p:nvSpPr>
          <p:spPr bwMode="auto">
            <a:xfrm>
              <a:off x="7543800" y="4419600"/>
              <a:ext cx="0" cy="2286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98" name="Line 122"/>
            <p:cNvSpPr>
              <a:spLocks noChangeShapeType="1"/>
            </p:cNvSpPr>
            <p:nvPr/>
          </p:nvSpPr>
          <p:spPr bwMode="auto">
            <a:xfrm>
              <a:off x="7543800" y="4876800"/>
              <a:ext cx="0" cy="1524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99" name="Line 123"/>
            <p:cNvSpPr>
              <a:spLocks noChangeShapeType="1"/>
            </p:cNvSpPr>
            <p:nvPr/>
          </p:nvSpPr>
          <p:spPr bwMode="auto">
            <a:xfrm>
              <a:off x="7543800" y="5334000"/>
              <a:ext cx="0" cy="2286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00" name="Line 124"/>
            <p:cNvSpPr>
              <a:spLocks noChangeShapeType="1"/>
            </p:cNvSpPr>
            <p:nvPr/>
          </p:nvSpPr>
          <p:spPr bwMode="auto">
            <a:xfrm>
              <a:off x="7543800" y="2514600"/>
              <a:ext cx="0" cy="3048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01" name="Line 125"/>
            <p:cNvSpPr>
              <a:spLocks noChangeShapeType="1"/>
            </p:cNvSpPr>
            <p:nvPr/>
          </p:nvSpPr>
          <p:spPr bwMode="auto">
            <a:xfrm>
              <a:off x="7543800" y="3124200"/>
              <a:ext cx="0" cy="43809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02" name="Line 126"/>
            <p:cNvSpPr>
              <a:spLocks noChangeShapeType="1"/>
            </p:cNvSpPr>
            <p:nvPr/>
          </p:nvSpPr>
          <p:spPr bwMode="auto">
            <a:xfrm>
              <a:off x="7543800" y="3886200"/>
              <a:ext cx="0" cy="3048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03" name="Line 127"/>
            <p:cNvSpPr>
              <a:spLocks noChangeShapeType="1"/>
            </p:cNvSpPr>
            <p:nvPr/>
          </p:nvSpPr>
          <p:spPr bwMode="auto">
            <a:xfrm>
              <a:off x="6943725" y="3581400"/>
              <a:ext cx="0" cy="3048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04" name="Line 128"/>
            <p:cNvSpPr>
              <a:spLocks noChangeShapeType="1"/>
            </p:cNvSpPr>
            <p:nvPr/>
          </p:nvSpPr>
          <p:spPr bwMode="auto">
            <a:xfrm>
              <a:off x="7286625" y="4191000"/>
              <a:ext cx="0" cy="2286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05" name="Line 129"/>
            <p:cNvSpPr>
              <a:spLocks noChangeShapeType="1"/>
            </p:cNvSpPr>
            <p:nvPr/>
          </p:nvSpPr>
          <p:spPr bwMode="auto">
            <a:xfrm>
              <a:off x="8315325" y="2514600"/>
              <a:ext cx="0" cy="3048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06" name="Line 130"/>
            <p:cNvSpPr>
              <a:spLocks noChangeShapeType="1"/>
            </p:cNvSpPr>
            <p:nvPr/>
          </p:nvSpPr>
          <p:spPr bwMode="auto">
            <a:xfrm>
              <a:off x="8315325" y="3124200"/>
              <a:ext cx="0" cy="3048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07" name="Line 131"/>
            <p:cNvSpPr>
              <a:spLocks noChangeShapeType="1"/>
            </p:cNvSpPr>
            <p:nvPr/>
          </p:nvSpPr>
          <p:spPr bwMode="auto">
            <a:xfrm>
              <a:off x="8315325" y="3733800"/>
              <a:ext cx="0" cy="3048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08" name="Line 132"/>
            <p:cNvSpPr>
              <a:spLocks noChangeShapeType="1"/>
            </p:cNvSpPr>
            <p:nvPr/>
          </p:nvSpPr>
          <p:spPr bwMode="auto">
            <a:xfrm>
              <a:off x="8315325" y="4343400"/>
              <a:ext cx="0" cy="3048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09" name="Line 133"/>
            <p:cNvSpPr>
              <a:spLocks noChangeShapeType="1"/>
            </p:cNvSpPr>
            <p:nvPr/>
          </p:nvSpPr>
          <p:spPr bwMode="auto">
            <a:xfrm>
              <a:off x="8315325" y="4876800"/>
              <a:ext cx="0" cy="1524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10" name="Line 134"/>
            <p:cNvSpPr>
              <a:spLocks noChangeShapeType="1"/>
            </p:cNvSpPr>
            <p:nvPr/>
          </p:nvSpPr>
          <p:spPr bwMode="auto">
            <a:xfrm>
              <a:off x="8315325" y="5334000"/>
              <a:ext cx="0" cy="2286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11" name="Line 135"/>
            <p:cNvSpPr>
              <a:spLocks noChangeShapeType="1"/>
            </p:cNvSpPr>
            <p:nvPr/>
          </p:nvSpPr>
          <p:spPr bwMode="auto">
            <a:xfrm>
              <a:off x="5915025" y="6019800"/>
              <a:ext cx="0" cy="2286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12" name="Line 136"/>
            <p:cNvSpPr>
              <a:spLocks noChangeShapeType="1"/>
            </p:cNvSpPr>
            <p:nvPr/>
          </p:nvSpPr>
          <p:spPr bwMode="auto">
            <a:xfrm>
              <a:off x="7029450" y="6019800"/>
              <a:ext cx="0" cy="2286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13" name="Line 137"/>
            <p:cNvSpPr>
              <a:spLocks noChangeShapeType="1"/>
            </p:cNvSpPr>
            <p:nvPr/>
          </p:nvSpPr>
          <p:spPr bwMode="auto">
            <a:xfrm>
              <a:off x="9086850" y="2514600"/>
              <a:ext cx="0" cy="304800"/>
            </a:xfrm>
            <a:prstGeom prst="line">
              <a:avLst/>
            </a:prstGeom>
            <a:noFill/>
            <a:ln w="9525">
              <a:solidFill>
                <a:sysClr val="window" lastClr="FFFFFF"/>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14" name="Line 138"/>
            <p:cNvSpPr>
              <a:spLocks noChangeShapeType="1"/>
            </p:cNvSpPr>
            <p:nvPr/>
          </p:nvSpPr>
          <p:spPr bwMode="auto">
            <a:xfrm>
              <a:off x="9086850" y="3124200"/>
              <a:ext cx="0" cy="304800"/>
            </a:xfrm>
            <a:prstGeom prst="line">
              <a:avLst/>
            </a:prstGeom>
            <a:noFill/>
            <a:ln w="9525">
              <a:solidFill>
                <a:sysClr val="window" lastClr="FFFFFF"/>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15" name="Line 139"/>
            <p:cNvSpPr>
              <a:spLocks noChangeShapeType="1"/>
            </p:cNvSpPr>
            <p:nvPr/>
          </p:nvSpPr>
          <p:spPr bwMode="auto">
            <a:xfrm>
              <a:off x="9086850" y="3733800"/>
              <a:ext cx="0" cy="304800"/>
            </a:xfrm>
            <a:prstGeom prst="line">
              <a:avLst/>
            </a:prstGeom>
            <a:noFill/>
            <a:ln w="9525">
              <a:solidFill>
                <a:sysClr val="window" lastClr="FFFFFF"/>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16" name="Line 140"/>
            <p:cNvSpPr>
              <a:spLocks noChangeShapeType="1"/>
            </p:cNvSpPr>
            <p:nvPr/>
          </p:nvSpPr>
          <p:spPr bwMode="auto">
            <a:xfrm>
              <a:off x="9086850" y="4343400"/>
              <a:ext cx="0" cy="304800"/>
            </a:xfrm>
            <a:prstGeom prst="line">
              <a:avLst/>
            </a:prstGeom>
            <a:noFill/>
            <a:ln w="9525">
              <a:solidFill>
                <a:sysClr val="window" lastClr="FFFFFF"/>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17" name="Line 141"/>
            <p:cNvSpPr>
              <a:spLocks noChangeShapeType="1"/>
            </p:cNvSpPr>
            <p:nvPr/>
          </p:nvSpPr>
          <p:spPr bwMode="auto">
            <a:xfrm>
              <a:off x="9086850" y="5029200"/>
              <a:ext cx="0" cy="304800"/>
            </a:xfrm>
            <a:prstGeom prst="line">
              <a:avLst/>
            </a:prstGeom>
            <a:noFill/>
            <a:ln w="9525">
              <a:solidFill>
                <a:sysClr val="window" lastClr="FFFFFF"/>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18" name="Line 142"/>
            <p:cNvSpPr>
              <a:spLocks noChangeShapeType="1"/>
            </p:cNvSpPr>
            <p:nvPr/>
          </p:nvSpPr>
          <p:spPr bwMode="auto">
            <a:xfrm>
              <a:off x="9086850" y="5562600"/>
              <a:ext cx="0" cy="1524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19" name="Line 143"/>
            <p:cNvSpPr>
              <a:spLocks noChangeShapeType="1"/>
            </p:cNvSpPr>
            <p:nvPr/>
          </p:nvSpPr>
          <p:spPr bwMode="auto">
            <a:xfrm>
              <a:off x="9086850" y="6019800"/>
              <a:ext cx="0" cy="2286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20" name="Line 144"/>
            <p:cNvSpPr>
              <a:spLocks noChangeShapeType="1"/>
            </p:cNvSpPr>
            <p:nvPr/>
          </p:nvSpPr>
          <p:spPr bwMode="auto">
            <a:xfrm>
              <a:off x="8486775" y="2819400"/>
              <a:ext cx="0" cy="3048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21" name="Line 145"/>
            <p:cNvSpPr>
              <a:spLocks noChangeShapeType="1"/>
            </p:cNvSpPr>
            <p:nvPr/>
          </p:nvSpPr>
          <p:spPr bwMode="auto">
            <a:xfrm>
              <a:off x="9258300" y="2819400"/>
              <a:ext cx="0" cy="3048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22" name="Line 146"/>
            <p:cNvSpPr>
              <a:spLocks noChangeShapeType="1"/>
            </p:cNvSpPr>
            <p:nvPr/>
          </p:nvSpPr>
          <p:spPr bwMode="auto">
            <a:xfrm>
              <a:off x="7972425" y="3429000"/>
              <a:ext cx="0" cy="3048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23" name="Line 147"/>
            <p:cNvSpPr>
              <a:spLocks noChangeShapeType="1"/>
            </p:cNvSpPr>
            <p:nvPr/>
          </p:nvSpPr>
          <p:spPr bwMode="auto">
            <a:xfrm>
              <a:off x="8743950" y="3429000"/>
              <a:ext cx="0" cy="3048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24" name="Line 148"/>
            <p:cNvSpPr>
              <a:spLocks noChangeShapeType="1"/>
            </p:cNvSpPr>
            <p:nvPr/>
          </p:nvSpPr>
          <p:spPr bwMode="auto">
            <a:xfrm>
              <a:off x="8058150" y="4038600"/>
              <a:ext cx="0" cy="3048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25" name="Line 149"/>
            <p:cNvSpPr>
              <a:spLocks noChangeShapeType="1"/>
            </p:cNvSpPr>
            <p:nvPr/>
          </p:nvSpPr>
          <p:spPr bwMode="auto">
            <a:xfrm>
              <a:off x="8829675" y="4038600"/>
              <a:ext cx="0" cy="3048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26" name="Line 150"/>
            <p:cNvSpPr>
              <a:spLocks noChangeShapeType="1"/>
            </p:cNvSpPr>
            <p:nvPr/>
          </p:nvSpPr>
          <p:spPr bwMode="auto">
            <a:xfrm>
              <a:off x="7972425" y="4648200"/>
              <a:ext cx="0" cy="2286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27" name="Line 151"/>
            <p:cNvSpPr>
              <a:spLocks noChangeShapeType="1"/>
            </p:cNvSpPr>
            <p:nvPr/>
          </p:nvSpPr>
          <p:spPr bwMode="auto">
            <a:xfrm>
              <a:off x="7200900" y="4648200"/>
              <a:ext cx="0" cy="2286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28" name="Line 152"/>
            <p:cNvSpPr>
              <a:spLocks noChangeShapeType="1"/>
            </p:cNvSpPr>
            <p:nvPr/>
          </p:nvSpPr>
          <p:spPr bwMode="auto">
            <a:xfrm>
              <a:off x="9344025" y="4648200"/>
              <a:ext cx="0" cy="3810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29" name="Line 153"/>
            <p:cNvSpPr>
              <a:spLocks noChangeShapeType="1"/>
            </p:cNvSpPr>
            <p:nvPr/>
          </p:nvSpPr>
          <p:spPr bwMode="auto">
            <a:xfrm>
              <a:off x="8915400" y="5715000"/>
              <a:ext cx="0" cy="3048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30" name="Line 154"/>
            <p:cNvSpPr>
              <a:spLocks noChangeShapeType="1"/>
            </p:cNvSpPr>
            <p:nvPr/>
          </p:nvSpPr>
          <p:spPr bwMode="auto">
            <a:xfrm>
              <a:off x="7972425" y="5029200"/>
              <a:ext cx="0" cy="3048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31" name="Line 155"/>
            <p:cNvSpPr>
              <a:spLocks noChangeShapeType="1"/>
            </p:cNvSpPr>
            <p:nvPr/>
          </p:nvSpPr>
          <p:spPr bwMode="auto">
            <a:xfrm>
              <a:off x="7200900" y="5029200"/>
              <a:ext cx="0" cy="304800"/>
            </a:xfrm>
            <a:prstGeom prst="line">
              <a:avLst/>
            </a:prstGeom>
            <a:noFill/>
            <a:ln w="9525">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38" name="Line 162"/>
            <p:cNvSpPr>
              <a:spLocks noChangeShapeType="1"/>
            </p:cNvSpPr>
            <p:nvPr/>
          </p:nvSpPr>
          <p:spPr bwMode="auto">
            <a:xfrm>
              <a:off x="2914650" y="2438400"/>
              <a:ext cx="0" cy="3124200"/>
            </a:xfrm>
            <a:prstGeom prst="line">
              <a:avLst/>
            </a:prstGeom>
            <a:noFill/>
            <a:ln w="57150">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39" name="Line 163"/>
            <p:cNvSpPr>
              <a:spLocks noChangeShapeType="1"/>
            </p:cNvSpPr>
            <p:nvPr/>
          </p:nvSpPr>
          <p:spPr bwMode="auto">
            <a:xfrm>
              <a:off x="9601200" y="2438400"/>
              <a:ext cx="0" cy="3124200"/>
            </a:xfrm>
            <a:prstGeom prst="line">
              <a:avLst/>
            </a:prstGeom>
            <a:noFill/>
            <a:ln w="57150">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40" name="Line 164"/>
            <p:cNvSpPr>
              <a:spLocks noChangeShapeType="1"/>
            </p:cNvSpPr>
            <p:nvPr/>
          </p:nvSpPr>
          <p:spPr bwMode="auto">
            <a:xfrm>
              <a:off x="8658225" y="2438400"/>
              <a:ext cx="0" cy="3124200"/>
            </a:xfrm>
            <a:prstGeom prst="line">
              <a:avLst/>
            </a:prstGeom>
            <a:noFill/>
            <a:ln w="57150">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43" name="Line 167"/>
            <p:cNvSpPr>
              <a:spLocks noChangeShapeType="1"/>
            </p:cNvSpPr>
            <p:nvPr/>
          </p:nvSpPr>
          <p:spPr bwMode="auto">
            <a:xfrm>
              <a:off x="7715250" y="2438400"/>
              <a:ext cx="0" cy="1981200"/>
            </a:xfrm>
            <a:prstGeom prst="line">
              <a:avLst/>
            </a:prstGeom>
            <a:noFill/>
            <a:ln w="57150">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grpSp>
          <p:nvGrpSpPr>
            <p:cNvPr id="6" name="Group 170"/>
            <p:cNvGrpSpPr>
              <a:grpSpLocks/>
            </p:cNvGrpSpPr>
            <p:nvPr/>
          </p:nvGrpSpPr>
          <p:grpSpPr bwMode="auto">
            <a:xfrm>
              <a:off x="2828925" y="1828800"/>
              <a:ext cx="257175" cy="304800"/>
              <a:chOff x="813" y="2016"/>
              <a:chExt cx="144" cy="192"/>
            </a:xfrm>
          </p:grpSpPr>
          <p:sp>
            <p:nvSpPr>
              <p:cNvPr id="351" name="Line 171"/>
              <p:cNvSpPr>
                <a:spLocks noChangeShapeType="1"/>
              </p:cNvSpPr>
              <p:nvPr/>
            </p:nvSpPr>
            <p:spPr bwMode="auto">
              <a:xfrm flipV="1">
                <a:off x="813" y="2016"/>
                <a:ext cx="144" cy="144"/>
              </a:xfrm>
              <a:prstGeom prst="line">
                <a:avLst/>
              </a:prstGeom>
              <a:noFill/>
              <a:ln w="38100">
                <a:solidFill>
                  <a:sysClr val="window" lastClr="FFFFFF"/>
                </a:solidFill>
                <a:round/>
                <a:headEnd/>
                <a:tailEnd/>
              </a:ln>
              <a:effectLst/>
            </p:spPr>
            <p:txBody>
              <a:bodyPr anchor="ctr">
                <a:spAutoFit/>
              </a:bodyP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52" name="Line 172"/>
              <p:cNvSpPr>
                <a:spLocks noChangeShapeType="1"/>
              </p:cNvSpPr>
              <p:nvPr/>
            </p:nvSpPr>
            <p:spPr bwMode="auto">
              <a:xfrm flipV="1">
                <a:off x="813" y="2064"/>
                <a:ext cx="144" cy="144"/>
              </a:xfrm>
              <a:prstGeom prst="line">
                <a:avLst/>
              </a:prstGeom>
              <a:noFill/>
              <a:ln w="38100">
                <a:solidFill>
                  <a:sysClr val="window" lastClr="FFFFFF"/>
                </a:solidFill>
                <a:round/>
                <a:headEnd/>
                <a:tailEnd/>
              </a:ln>
              <a:effectLst/>
            </p:spPr>
            <p:txBody>
              <a:bodyPr anchor="ctr">
                <a:spAutoFit/>
              </a:bodyPr>
              <a:lstStyle/>
              <a:p>
                <a:pPr fontAlgn="auto">
                  <a:spcBef>
                    <a:spcPts val="0"/>
                  </a:spcBef>
                  <a:spcAft>
                    <a:spcPts val="0"/>
                  </a:spcAft>
                  <a:defRPr/>
                </a:pPr>
                <a:endParaRPr lang="en-US" sz="1800" kern="0" dirty="0">
                  <a:solidFill>
                    <a:sysClr val="windowText" lastClr="000000"/>
                  </a:solidFill>
                  <a:effectLst/>
                  <a:latin typeface="Constantia"/>
                </a:endParaRPr>
              </a:p>
            </p:txBody>
          </p:sp>
        </p:grpSp>
        <p:grpSp>
          <p:nvGrpSpPr>
            <p:cNvPr id="7" name="Group 173"/>
            <p:cNvGrpSpPr>
              <a:grpSpLocks/>
            </p:cNvGrpSpPr>
            <p:nvPr/>
          </p:nvGrpSpPr>
          <p:grpSpPr bwMode="auto">
            <a:xfrm>
              <a:off x="9515475" y="1828800"/>
              <a:ext cx="257175" cy="304800"/>
              <a:chOff x="813" y="2016"/>
              <a:chExt cx="144" cy="192"/>
            </a:xfrm>
          </p:grpSpPr>
          <p:sp>
            <p:nvSpPr>
              <p:cNvPr id="349" name="Line 174"/>
              <p:cNvSpPr>
                <a:spLocks noChangeShapeType="1"/>
              </p:cNvSpPr>
              <p:nvPr/>
            </p:nvSpPr>
            <p:spPr bwMode="auto">
              <a:xfrm flipV="1">
                <a:off x="813" y="2016"/>
                <a:ext cx="144" cy="144"/>
              </a:xfrm>
              <a:prstGeom prst="line">
                <a:avLst/>
              </a:prstGeom>
              <a:noFill/>
              <a:ln w="38100">
                <a:solidFill>
                  <a:sysClr val="window" lastClr="FFFFFF"/>
                </a:solidFill>
                <a:round/>
                <a:headEnd/>
                <a:tailEnd/>
              </a:ln>
              <a:effectLst/>
            </p:spPr>
            <p:txBody>
              <a:bodyPr anchor="ctr">
                <a:spAutoFit/>
              </a:bodyP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50" name="Line 175"/>
              <p:cNvSpPr>
                <a:spLocks noChangeShapeType="1"/>
              </p:cNvSpPr>
              <p:nvPr/>
            </p:nvSpPr>
            <p:spPr bwMode="auto">
              <a:xfrm flipV="1">
                <a:off x="813" y="2064"/>
                <a:ext cx="144" cy="144"/>
              </a:xfrm>
              <a:prstGeom prst="line">
                <a:avLst/>
              </a:prstGeom>
              <a:noFill/>
              <a:ln w="38100">
                <a:solidFill>
                  <a:sysClr val="window" lastClr="FFFFFF"/>
                </a:solidFill>
                <a:round/>
                <a:headEnd/>
                <a:tailEnd/>
              </a:ln>
              <a:effectLst/>
            </p:spPr>
            <p:txBody>
              <a:bodyPr anchor="ctr">
                <a:spAutoFit/>
              </a:bodyPr>
              <a:lstStyle/>
              <a:p>
                <a:pPr fontAlgn="auto">
                  <a:spcBef>
                    <a:spcPts val="0"/>
                  </a:spcBef>
                  <a:spcAft>
                    <a:spcPts val="0"/>
                  </a:spcAft>
                  <a:defRPr/>
                </a:pPr>
                <a:endParaRPr lang="en-US" sz="1800" kern="0" dirty="0">
                  <a:solidFill>
                    <a:sysClr val="windowText" lastClr="000000"/>
                  </a:solidFill>
                  <a:effectLst/>
                  <a:latin typeface="Constantia"/>
                </a:endParaRPr>
              </a:p>
            </p:txBody>
          </p:sp>
        </p:grpSp>
        <p:sp>
          <p:nvSpPr>
            <p:cNvPr id="348" name="Line 176"/>
            <p:cNvSpPr>
              <a:spLocks noChangeShapeType="1"/>
            </p:cNvSpPr>
            <p:nvPr/>
          </p:nvSpPr>
          <p:spPr bwMode="auto">
            <a:xfrm>
              <a:off x="3771900" y="5562600"/>
              <a:ext cx="4886325" cy="0"/>
            </a:xfrm>
            <a:prstGeom prst="line">
              <a:avLst/>
            </a:prstGeom>
            <a:noFill/>
            <a:ln w="57150">
              <a:solidFill>
                <a:srgbClr val="000000"/>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04" name="Rectangle 23"/>
            <p:cNvSpPr>
              <a:spLocks noChangeArrowheads="1"/>
            </p:cNvSpPr>
            <p:nvPr/>
          </p:nvSpPr>
          <p:spPr bwMode="auto">
            <a:xfrm>
              <a:off x="2906486" y="1796534"/>
              <a:ext cx="6686550" cy="369332"/>
            </a:xfrm>
            <a:prstGeom prst="rect">
              <a:avLst/>
            </a:prstGeom>
            <a:noFill/>
            <a:ln w="76200" cap="rnd">
              <a:solidFill>
                <a:schemeClr val="accent1">
                  <a:lumMod val="20000"/>
                  <a:lumOff val="80000"/>
                </a:schemeClr>
              </a:solidFill>
              <a:prstDash val="sysDot"/>
              <a:miter lim="800000"/>
              <a:headEnd/>
              <a:tailEnd/>
            </a:ln>
            <a:effectLst/>
          </p:spPr>
          <p:txBody>
            <a:bodyPr anchor="ctr">
              <a:spAutoFit/>
            </a:bodyP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32" name="Line 156"/>
            <p:cNvSpPr>
              <a:spLocks noChangeShapeType="1"/>
            </p:cNvSpPr>
            <p:nvPr/>
          </p:nvSpPr>
          <p:spPr bwMode="auto">
            <a:xfrm flipH="1" flipV="1">
              <a:off x="3341995" y="2133599"/>
              <a:ext cx="0" cy="3428999"/>
            </a:xfrm>
            <a:prstGeom prst="line">
              <a:avLst/>
            </a:prstGeom>
            <a:noFill/>
            <a:ln w="57150">
              <a:solidFill>
                <a:schemeClr val="bg1"/>
              </a:solidFill>
              <a:round/>
              <a:headEnd/>
              <a:tailEnd type="triangle" w="lg" len="me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34" name="Line 158"/>
            <p:cNvSpPr>
              <a:spLocks noChangeShapeType="1"/>
            </p:cNvSpPr>
            <p:nvPr/>
          </p:nvSpPr>
          <p:spPr bwMode="auto">
            <a:xfrm flipV="1">
              <a:off x="4991100" y="2133600"/>
              <a:ext cx="0" cy="1745675"/>
            </a:xfrm>
            <a:prstGeom prst="line">
              <a:avLst/>
            </a:prstGeom>
            <a:noFill/>
            <a:ln w="57150">
              <a:solidFill>
                <a:schemeClr val="bg1"/>
              </a:solidFill>
              <a:round/>
              <a:headEnd/>
              <a:tailEnd type="triangle" w="lg" len="me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35" name="Line 159"/>
            <p:cNvSpPr>
              <a:spLocks noChangeShapeType="1"/>
            </p:cNvSpPr>
            <p:nvPr/>
          </p:nvSpPr>
          <p:spPr bwMode="auto">
            <a:xfrm flipV="1">
              <a:off x="7329488" y="2133600"/>
              <a:ext cx="23813" cy="1745675"/>
            </a:xfrm>
            <a:prstGeom prst="line">
              <a:avLst/>
            </a:prstGeom>
            <a:noFill/>
            <a:ln w="57150">
              <a:solidFill>
                <a:schemeClr val="bg1"/>
              </a:solidFill>
              <a:round/>
              <a:headEnd/>
              <a:tailEnd type="triangle" w="lg" len="me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36" name="Line 160"/>
            <p:cNvSpPr>
              <a:spLocks noChangeShapeType="1"/>
            </p:cNvSpPr>
            <p:nvPr/>
          </p:nvSpPr>
          <p:spPr bwMode="auto">
            <a:xfrm flipV="1">
              <a:off x="8115300" y="2133599"/>
              <a:ext cx="0" cy="2895599"/>
            </a:xfrm>
            <a:prstGeom prst="line">
              <a:avLst/>
            </a:prstGeom>
            <a:noFill/>
            <a:ln w="57150">
              <a:solidFill>
                <a:schemeClr val="bg1"/>
              </a:solidFill>
              <a:round/>
              <a:headEnd/>
              <a:tailEnd type="triangle" w="lg" len="me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37" name="Line 161"/>
            <p:cNvSpPr>
              <a:spLocks noChangeShapeType="1"/>
            </p:cNvSpPr>
            <p:nvPr/>
          </p:nvSpPr>
          <p:spPr bwMode="auto">
            <a:xfrm flipV="1">
              <a:off x="9086850" y="2133599"/>
              <a:ext cx="19049" cy="3440875"/>
            </a:xfrm>
            <a:prstGeom prst="line">
              <a:avLst/>
            </a:prstGeom>
            <a:noFill/>
            <a:ln w="57150">
              <a:solidFill>
                <a:schemeClr val="bg1"/>
              </a:solidFill>
              <a:round/>
              <a:headEnd/>
              <a:tailEnd type="triangle" w="lg" len="me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220" name="Text Box 43"/>
            <p:cNvSpPr txBox="1">
              <a:spLocks noChangeArrowheads="1"/>
            </p:cNvSpPr>
            <p:nvPr/>
          </p:nvSpPr>
          <p:spPr bwMode="auto">
            <a:xfrm>
              <a:off x="2914650" y="1765285"/>
              <a:ext cx="6686550" cy="461665"/>
            </a:xfrm>
            <a:prstGeom prst="rect">
              <a:avLst/>
            </a:prstGeom>
            <a:noFill/>
            <a:ln w="38100">
              <a:noFill/>
              <a:miter lim="800000"/>
              <a:headEnd/>
              <a:tailEnd/>
            </a:ln>
          </p:spPr>
          <p:txBody>
            <a:bodyPr wrap="square">
              <a:spAutoFit/>
            </a:bodyPr>
            <a:lstStyle/>
            <a:p>
              <a:pPr algn="ctr" fontAlgn="auto">
                <a:spcAft>
                  <a:spcPts val="0"/>
                </a:spcAft>
                <a:defRPr/>
              </a:pPr>
              <a:r>
                <a:rPr lang="en-US" sz="2400" b="1" kern="0" dirty="0">
                  <a:solidFill>
                    <a:srgbClr val="FFFF00"/>
                  </a:solidFill>
                  <a:effectLst/>
                  <a:latin typeface="Constantia"/>
                </a:rPr>
                <a:t>METALINGUISTICS</a:t>
              </a:r>
              <a:endParaRPr lang="en-US" sz="2400" b="1" kern="0" dirty="0">
                <a:solidFill>
                  <a:sysClr val="window" lastClr="FFFFFF"/>
                </a:solidFill>
                <a:effectLst/>
                <a:latin typeface="Constantia"/>
              </a:endParaRPr>
            </a:p>
          </p:txBody>
        </p:sp>
        <p:sp>
          <p:nvSpPr>
            <p:cNvPr id="341" name="Line 165"/>
            <p:cNvSpPr>
              <a:spLocks noChangeShapeType="1"/>
            </p:cNvSpPr>
            <p:nvPr/>
          </p:nvSpPr>
          <p:spPr bwMode="auto">
            <a:xfrm>
              <a:off x="3771900" y="2438400"/>
              <a:ext cx="0" cy="3124200"/>
            </a:xfrm>
            <a:prstGeom prst="line">
              <a:avLst/>
            </a:prstGeom>
            <a:noFill/>
            <a:ln w="57150">
              <a:solidFill>
                <a:srgbClr val="000000"/>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42" name="Line 166"/>
            <p:cNvSpPr>
              <a:spLocks noChangeShapeType="1"/>
            </p:cNvSpPr>
            <p:nvPr/>
          </p:nvSpPr>
          <p:spPr bwMode="auto">
            <a:xfrm>
              <a:off x="4720014" y="2434014"/>
              <a:ext cx="3290" cy="1994357"/>
            </a:xfrm>
            <a:prstGeom prst="line">
              <a:avLst/>
            </a:prstGeom>
            <a:noFill/>
            <a:ln w="57150">
              <a:solidFill>
                <a:schemeClr val="tx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33" name="Line 157"/>
            <p:cNvSpPr>
              <a:spLocks noChangeShapeType="1"/>
            </p:cNvSpPr>
            <p:nvPr/>
          </p:nvSpPr>
          <p:spPr bwMode="auto">
            <a:xfrm flipV="1">
              <a:off x="4193773" y="2133599"/>
              <a:ext cx="35327" cy="2895599"/>
            </a:xfrm>
            <a:prstGeom prst="line">
              <a:avLst/>
            </a:prstGeom>
            <a:noFill/>
            <a:ln w="57150">
              <a:solidFill>
                <a:schemeClr val="bg1"/>
              </a:solidFill>
              <a:round/>
              <a:headEnd/>
              <a:tailEnd type="triangle" w="lg" len="me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grpSp>
      <p:sp>
        <p:nvSpPr>
          <p:cNvPr id="362" name="Rounded Rectangle 361"/>
          <p:cNvSpPr/>
          <p:nvPr/>
        </p:nvSpPr>
        <p:spPr>
          <a:xfrm>
            <a:off x="2876550" y="5410200"/>
            <a:ext cx="1924050" cy="838200"/>
          </a:xfrm>
          <a:prstGeom prst="roundRect">
            <a:avLst/>
          </a:prstGeom>
          <a:noFill/>
          <a:ln w="114300" cap="flat" cmpd="sng" algn="ctr">
            <a:solidFill>
              <a:srgbClr val="FFFF00"/>
            </a:solidFill>
            <a:prstDash val="solid"/>
          </a:ln>
          <a:effectLst/>
        </p:spPr>
        <p:txBody>
          <a:bodyPr rtlCol="0" anchor="ctr"/>
          <a:lstStyle/>
          <a:p>
            <a:pPr algn="ctr" fontAlgn="auto">
              <a:spcBef>
                <a:spcPts val="0"/>
              </a:spcBef>
              <a:spcAft>
                <a:spcPts val="0"/>
              </a:spcAft>
              <a:defRPr/>
            </a:pPr>
            <a:endParaRPr lang="en-US" sz="1800" kern="0" dirty="0">
              <a:solidFill>
                <a:sysClr val="window" lastClr="FFFFFF"/>
              </a:solidFill>
              <a:effectLst/>
              <a:latin typeface="Tw Cen MT"/>
            </a:endParaRPr>
          </a:p>
        </p:txBody>
      </p:sp>
      <p:sp>
        <p:nvSpPr>
          <p:cNvPr id="183" name="Rectangle 2"/>
          <p:cNvSpPr txBox="1">
            <a:spLocks noChangeArrowheads="1"/>
          </p:cNvSpPr>
          <p:nvPr/>
        </p:nvSpPr>
        <p:spPr>
          <a:xfrm>
            <a:off x="0" y="0"/>
            <a:ext cx="9144000" cy="762000"/>
          </a:xfrm>
          <a:prstGeom prst="rect">
            <a:avLst/>
          </a:prstGeom>
          <a:effectLst>
            <a:outerShdw blurRad="50800" dist="38100" dir="13500000" algn="br" rotWithShape="0">
              <a:sysClr val="window" lastClr="FFFFFF">
                <a:alpha val="40000"/>
              </a:sysClr>
            </a:outerShdw>
          </a:effectLst>
        </p:spPr>
        <p:txBody>
          <a:bodyPr vert="horz" anchor="t">
            <a:noAutofit/>
          </a:bodyPr>
          <a:lstStyle/>
          <a:p>
            <a:pPr algn="ctr" fontAlgn="auto">
              <a:spcAft>
                <a:spcPts val="0"/>
              </a:spcAft>
              <a:defRPr/>
            </a:pPr>
            <a:r>
              <a:rPr lang="en-US" sz="3900" dirty="0">
                <a:solidFill>
                  <a:srgbClr val="009DD9">
                    <a:lumMod val="20000"/>
                    <a:lumOff val="80000"/>
                  </a:srgbClr>
                </a:solidFill>
                <a:effectLst/>
                <a:latin typeface="Calibri"/>
              </a:rPr>
              <a:t>Developmental Building Blocks for Language</a:t>
            </a:r>
          </a:p>
        </p:txBody>
      </p:sp>
      <p:sp>
        <p:nvSpPr>
          <p:cNvPr id="191" name="Line 10"/>
          <p:cNvSpPr>
            <a:spLocks noChangeShapeType="1"/>
          </p:cNvSpPr>
          <p:nvPr/>
        </p:nvSpPr>
        <p:spPr bwMode="auto">
          <a:xfrm flipV="1">
            <a:off x="1709384" y="3810000"/>
            <a:ext cx="0" cy="2590800"/>
          </a:xfrm>
          <a:prstGeom prst="line">
            <a:avLst/>
          </a:prstGeom>
          <a:noFill/>
          <a:ln w="57150">
            <a:solidFill>
              <a:schemeClr val="bg1"/>
            </a:solidFill>
            <a:round/>
            <a:headEnd/>
            <a:tailEnd/>
          </a:ln>
          <a:effectLst/>
        </p:spPr>
        <p:txBody>
          <a:bodyPr anchor="ctr">
            <a:spAutoFit/>
          </a:bodyP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198" name="Line 18"/>
          <p:cNvSpPr>
            <a:spLocks noChangeShapeType="1"/>
          </p:cNvSpPr>
          <p:nvPr/>
        </p:nvSpPr>
        <p:spPr bwMode="auto">
          <a:xfrm flipV="1">
            <a:off x="1711942" y="1828800"/>
            <a:ext cx="0" cy="533400"/>
          </a:xfrm>
          <a:prstGeom prst="line">
            <a:avLst/>
          </a:prstGeom>
          <a:noFill/>
          <a:ln w="57150">
            <a:solidFill>
              <a:schemeClr val="bg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199" name="Line 19"/>
          <p:cNvSpPr>
            <a:spLocks noChangeShapeType="1"/>
          </p:cNvSpPr>
          <p:nvPr/>
        </p:nvSpPr>
        <p:spPr bwMode="auto">
          <a:xfrm flipV="1">
            <a:off x="1711942" y="2895600"/>
            <a:ext cx="0" cy="533400"/>
          </a:xfrm>
          <a:prstGeom prst="line">
            <a:avLst/>
          </a:prstGeom>
          <a:noFill/>
          <a:ln w="57150">
            <a:solidFill>
              <a:schemeClr val="bg1"/>
            </a:solidFill>
            <a:round/>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cxnSp>
        <p:nvCxnSpPr>
          <p:cNvPr id="346" name="Straight Connector 345"/>
          <p:cNvCxnSpPr/>
          <p:nvPr/>
        </p:nvCxnSpPr>
        <p:spPr>
          <a:xfrm>
            <a:off x="3657600" y="426720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2" name="TextBox 191"/>
          <p:cNvSpPr txBox="1"/>
          <p:nvPr/>
        </p:nvSpPr>
        <p:spPr>
          <a:xfrm>
            <a:off x="76200" y="666690"/>
            <a:ext cx="3733800" cy="307777"/>
          </a:xfrm>
          <a:prstGeom prst="rect">
            <a:avLst/>
          </a:prstGeom>
          <a:noFill/>
        </p:spPr>
        <p:txBody>
          <a:bodyPr wrap="square" rtlCol="0">
            <a:spAutoFit/>
          </a:bodyPr>
          <a:lstStyle/>
          <a:p>
            <a:pPr fontAlgn="auto">
              <a:spcBef>
                <a:spcPts val="0"/>
              </a:spcBef>
              <a:spcAft>
                <a:spcPts val="0"/>
              </a:spcAft>
              <a:defRPr/>
            </a:pPr>
            <a:r>
              <a:rPr lang="en-US" sz="1400" kern="0" dirty="0">
                <a:solidFill>
                  <a:prstClr val="white"/>
                </a:solidFill>
                <a:effectLst/>
                <a:latin typeface="Constantia"/>
              </a:rPr>
              <a:t>(modified from Alexander &amp; Heilman , 2006)</a:t>
            </a:r>
          </a:p>
        </p:txBody>
      </p:sp>
      <p:sp>
        <p:nvSpPr>
          <p:cNvPr id="179" name="Line 177"/>
          <p:cNvSpPr>
            <a:spLocks noChangeShapeType="1"/>
          </p:cNvSpPr>
          <p:nvPr/>
        </p:nvSpPr>
        <p:spPr bwMode="auto">
          <a:xfrm>
            <a:off x="1615034" y="5638800"/>
            <a:ext cx="1312176" cy="0"/>
          </a:xfrm>
          <a:prstGeom prst="line">
            <a:avLst/>
          </a:prstGeom>
          <a:noFill/>
          <a:ln w="38100">
            <a:solidFill>
              <a:srgbClr val="FF0000"/>
            </a:solidFill>
            <a:round/>
            <a:headEnd/>
            <a:tailEnd type="triangle" w="med" len="med"/>
          </a:ln>
          <a:effectLst/>
        </p:spPr>
        <p:txBody>
          <a:bodyPr wrap="square" anchor="ctr">
            <a:spAutoFit/>
          </a:bodyPr>
          <a:lstStyle/>
          <a:p>
            <a:pPr eaLnBrk="0" hangingPunct="0">
              <a:spcBef>
                <a:spcPct val="20000"/>
              </a:spcBef>
              <a:buClr>
                <a:srgbClr val="EB8803"/>
              </a:buClr>
              <a:buSzPct val="75000"/>
              <a:buFont typeface="Monotype Sorts" pitchFamily="2" charset="2"/>
              <a:buChar char="u"/>
              <a:defRPr/>
            </a:pPr>
            <a:endParaRPr lang="en-US" sz="3200" dirty="0">
              <a:solidFill>
                <a:srgbClr val="FF0000"/>
              </a:solidFill>
              <a:latin typeface="Times New Roman" pitchFamily="18" charset="0"/>
            </a:endParaRPr>
          </a:p>
        </p:txBody>
      </p:sp>
      <p:sp>
        <p:nvSpPr>
          <p:cNvPr id="180" name="Line 180"/>
          <p:cNvSpPr>
            <a:spLocks noChangeShapeType="1"/>
          </p:cNvSpPr>
          <p:nvPr/>
        </p:nvSpPr>
        <p:spPr bwMode="auto">
          <a:xfrm flipV="1">
            <a:off x="1571628" y="2667000"/>
            <a:ext cx="3128139" cy="0"/>
          </a:xfrm>
          <a:prstGeom prst="line">
            <a:avLst/>
          </a:prstGeom>
          <a:noFill/>
          <a:ln w="38100">
            <a:solidFill>
              <a:srgbClr val="FF0000"/>
            </a:solidFill>
            <a:round/>
            <a:headEnd/>
            <a:tailEnd type="triangle" w="med" len="med"/>
          </a:ln>
          <a:effectLst/>
        </p:spPr>
        <p:txBody>
          <a:bodyPr wrap="square" anchor="ctr">
            <a:spAutoFit/>
          </a:bodyPr>
          <a:lstStyle/>
          <a:p>
            <a:pPr eaLnBrk="0" hangingPunct="0">
              <a:spcBef>
                <a:spcPct val="20000"/>
              </a:spcBef>
              <a:buClr>
                <a:srgbClr val="EB8803"/>
              </a:buClr>
              <a:buSzPct val="75000"/>
              <a:buFont typeface="Monotype Sorts" pitchFamily="2" charset="2"/>
              <a:buChar char="u"/>
              <a:defRPr/>
            </a:pPr>
            <a:endParaRPr lang="en-US" sz="3200" dirty="0">
              <a:solidFill>
                <a:srgbClr val="FAFD00"/>
              </a:solidFill>
              <a:latin typeface="Times New Roman" pitchFamily="18" charset="0"/>
            </a:endParaRPr>
          </a:p>
        </p:txBody>
      </p:sp>
      <p:sp>
        <p:nvSpPr>
          <p:cNvPr id="181" name="Line 179"/>
          <p:cNvSpPr>
            <a:spLocks noChangeShapeType="1"/>
          </p:cNvSpPr>
          <p:nvPr/>
        </p:nvSpPr>
        <p:spPr bwMode="auto">
          <a:xfrm>
            <a:off x="1558636" y="1766455"/>
            <a:ext cx="3220532" cy="555"/>
          </a:xfrm>
          <a:prstGeom prst="line">
            <a:avLst/>
          </a:prstGeom>
          <a:noFill/>
          <a:ln w="38100">
            <a:solidFill>
              <a:srgbClr val="FF0000"/>
            </a:solidFill>
            <a:round/>
            <a:headEnd/>
            <a:tailEnd type="triangle" w="med" len="med"/>
          </a:ln>
          <a:effectLst/>
        </p:spPr>
        <p:txBody>
          <a:bodyPr wrap="square" anchor="ctr">
            <a:spAutoFit/>
          </a:bodyPr>
          <a:lstStyle/>
          <a:p>
            <a:pPr eaLnBrk="0" hangingPunct="0">
              <a:spcBef>
                <a:spcPct val="20000"/>
              </a:spcBef>
              <a:buClr>
                <a:srgbClr val="EB8803"/>
              </a:buClr>
              <a:buSzPct val="75000"/>
              <a:buFont typeface="Monotype Sorts" pitchFamily="2" charset="2"/>
              <a:buChar char="u"/>
              <a:defRPr/>
            </a:pPr>
            <a:endParaRPr lang="en-US" sz="3200" dirty="0">
              <a:solidFill>
                <a:srgbClr val="FAFD00"/>
              </a:solidFill>
              <a:latin typeface="Times New Roman" pitchFamily="18" charset="0"/>
            </a:endParaRPr>
          </a:p>
        </p:txBody>
      </p:sp>
      <p:sp>
        <p:nvSpPr>
          <p:cNvPr id="182" name="Line 180"/>
          <p:cNvSpPr>
            <a:spLocks noChangeShapeType="1"/>
          </p:cNvSpPr>
          <p:nvPr/>
        </p:nvSpPr>
        <p:spPr bwMode="auto">
          <a:xfrm>
            <a:off x="1571629" y="4447763"/>
            <a:ext cx="3228971" cy="18635"/>
          </a:xfrm>
          <a:prstGeom prst="line">
            <a:avLst/>
          </a:prstGeom>
          <a:noFill/>
          <a:ln w="38100">
            <a:solidFill>
              <a:srgbClr val="FF0000"/>
            </a:solidFill>
            <a:round/>
            <a:headEnd/>
            <a:tailEnd type="triangle" w="med" len="med"/>
          </a:ln>
          <a:effectLst/>
        </p:spPr>
        <p:txBody>
          <a:bodyPr wrap="square" anchor="ctr">
            <a:spAutoFit/>
          </a:bodyPr>
          <a:lstStyle/>
          <a:p>
            <a:pPr eaLnBrk="0" hangingPunct="0">
              <a:spcBef>
                <a:spcPct val="20000"/>
              </a:spcBef>
              <a:buClr>
                <a:srgbClr val="EB8803"/>
              </a:buClr>
              <a:buSzPct val="75000"/>
              <a:buFont typeface="Monotype Sorts" pitchFamily="2" charset="2"/>
              <a:buChar char="u"/>
              <a:defRPr/>
            </a:pPr>
            <a:endParaRPr lang="en-US" sz="3200" dirty="0">
              <a:solidFill>
                <a:srgbClr val="FAFD00"/>
              </a:solidFill>
              <a:latin typeface="Times New Roman" pitchFamily="18" charset="0"/>
            </a:endParaRPr>
          </a:p>
        </p:txBody>
      </p:sp>
      <p:sp>
        <p:nvSpPr>
          <p:cNvPr id="202" name="Line 180"/>
          <p:cNvSpPr>
            <a:spLocks noChangeShapeType="1"/>
          </p:cNvSpPr>
          <p:nvPr/>
        </p:nvSpPr>
        <p:spPr bwMode="auto">
          <a:xfrm>
            <a:off x="1571629" y="3352800"/>
            <a:ext cx="3324674" cy="12965"/>
          </a:xfrm>
          <a:prstGeom prst="line">
            <a:avLst/>
          </a:prstGeom>
          <a:noFill/>
          <a:ln w="38100">
            <a:solidFill>
              <a:srgbClr val="FF0000"/>
            </a:solidFill>
            <a:round/>
            <a:headEnd/>
            <a:tailEnd type="triangle" w="med" len="med"/>
          </a:ln>
          <a:effectLst/>
        </p:spPr>
        <p:txBody>
          <a:bodyPr wrap="square" anchor="ctr">
            <a:spAutoFit/>
          </a:bodyPr>
          <a:lstStyle/>
          <a:p>
            <a:pPr eaLnBrk="0" hangingPunct="0">
              <a:spcBef>
                <a:spcPct val="20000"/>
              </a:spcBef>
              <a:buClr>
                <a:srgbClr val="EB8803"/>
              </a:buClr>
              <a:buSzPct val="75000"/>
              <a:buFont typeface="Monotype Sorts" pitchFamily="2" charset="2"/>
              <a:buChar char="u"/>
              <a:defRPr/>
            </a:pPr>
            <a:endParaRPr lang="en-US" sz="3200" dirty="0">
              <a:solidFill>
                <a:srgbClr val="FAFD00"/>
              </a:solidFill>
              <a:latin typeface="Times New Roman" pitchFamily="18" charset="0"/>
            </a:endParaRPr>
          </a:p>
        </p:txBody>
      </p:sp>
      <p:sp>
        <p:nvSpPr>
          <p:cNvPr id="219" name="Line 180"/>
          <p:cNvSpPr>
            <a:spLocks noChangeShapeType="1"/>
          </p:cNvSpPr>
          <p:nvPr/>
        </p:nvSpPr>
        <p:spPr bwMode="auto">
          <a:xfrm flipV="1">
            <a:off x="1571628" y="2321903"/>
            <a:ext cx="3138125" cy="0"/>
          </a:xfrm>
          <a:prstGeom prst="line">
            <a:avLst/>
          </a:prstGeom>
          <a:noFill/>
          <a:ln w="38100">
            <a:solidFill>
              <a:srgbClr val="FF0000"/>
            </a:solidFill>
            <a:round/>
            <a:headEnd/>
            <a:tailEnd type="triangle" w="med" len="med"/>
          </a:ln>
          <a:effectLst/>
        </p:spPr>
        <p:txBody>
          <a:bodyPr wrap="square" anchor="ctr">
            <a:spAutoFit/>
          </a:bodyPr>
          <a:lstStyle/>
          <a:p>
            <a:pPr eaLnBrk="0" hangingPunct="0">
              <a:spcBef>
                <a:spcPct val="20000"/>
              </a:spcBef>
              <a:buClr>
                <a:srgbClr val="EB8803"/>
              </a:buClr>
              <a:buSzPct val="75000"/>
              <a:buFont typeface="Monotype Sorts" pitchFamily="2" charset="2"/>
              <a:buChar char="u"/>
              <a:defRPr/>
            </a:pPr>
            <a:endParaRPr lang="en-US" sz="3200" dirty="0">
              <a:solidFill>
                <a:srgbClr val="FAFD00"/>
              </a:solidFill>
              <a:latin typeface="Times New Roman" pitchFamily="18" charset="0"/>
            </a:endParaRPr>
          </a:p>
        </p:txBody>
      </p:sp>
      <p:sp>
        <p:nvSpPr>
          <p:cNvPr id="272" name="Rectangle 44"/>
          <p:cNvSpPr>
            <a:spLocks noChangeArrowheads="1"/>
          </p:cNvSpPr>
          <p:nvPr/>
        </p:nvSpPr>
        <p:spPr bwMode="auto">
          <a:xfrm>
            <a:off x="8333952" y="1752600"/>
            <a:ext cx="657648" cy="3631742"/>
          </a:xfrm>
          <a:prstGeom prst="rect">
            <a:avLst/>
          </a:prstGeom>
          <a:solidFill>
            <a:srgbClr val="99CCFF"/>
          </a:solidFill>
          <a:ln w="38100">
            <a:noFill/>
            <a:miter lim="800000"/>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45" name="Rectangle 47"/>
          <p:cNvSpPr>
            <a:spLocks noChangeArrowheads="1"/>
          </p:cNvSpPr>
          <p:nvPr/>
        </p:nvSpPr>
        <p:spPr bwMode="auto">
          <a:xfrm>
            <a:off x="1887763" y="1848624"/>
            <a:ext cx="626837" cy="3522019"/>
          </a:xfrm>
          <a:prstGeom prst="rect">
            <a:avLst/>
          </a:prstGeom>
          <a:solidFill>
            <a:srgbClr val="0070C0"/>
          </a:solidFill>
          <a:ln w="38100">
            <a:noFill/>
            <a:miter lim="800000"/>
            <a:headEnd/>
            <a:tailEn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47" name="Text Box 40"/>
          <p:cNvSpPr txBox="1">
            <a:spLocks noChangeArrowheads="1"/>
          </p:cNvSpPr>
          <p:nvPr/>
        </p:nvSpPr>
        <p:spPr bwMode="auto">
          <a:xfrm rot="16200000">
            <a:off x="7232971" y="3080132"/>
            <a:ext cx="2850508" cy="400050"/>
          </a:xfrm>
          <a:prstGeom prst="rect">
            <a:avLst/>
          </a:prstGeom>
          <a:solidFill>
            <a:sysClr val="windowText" lastClr="000000"/>
          </a:solidFill>
          <a:ln w="9525">
            <a:noFill/>
            <a:miter lim="800000"/>
            <a:headEnd/>
            <a:tailEnd/>
          </a:ln>
        </p:spPr>
        <p:txBody>
          <a:bodyPr wrap="square">
            <a:spAutoFit/>
          </a:bodyPr>
          <a:lstStyle/>
          <a:p>
            <a:pPr algn="ctr" fontAlgn="auto">
              <a:spcAft>
                <a:spcPts val="0"/>
              </a:spcAft>
              <a:defRPr/>
            </a:pPr>
            <a:r>
              <a:rPr lang="en-US" sz="2000" b="1" kern="0" dirty="0">
                <a:solidFill>
                  <a:sysClr val="window" lastClr="FFFFFF"/>
                </a:solidFill>
                <a:effectLst/>
                <a:latin typeface="Constantia"/>
              </a:rPr>
              <a:t>Receptive Language</a:t>
            </a:r>
            <a:endParaRPr lang="en-US" sz="800" b="1" kern="0" dirty="0">
              <a:solidFill>
                <a:sysClr val="window" lastClr="FFFFFF"/>
              </a:solidFill>
              <a:effectLst/>
              <a:latin typeface="Constantia"/>
            </a:endParaRPr>
          </a:p>
        </p:txBody>
      </p:sp>
      <p:sp>
        <p:nvSpPr>
          <p:cNvPr id="357" name="Line 161"/>
          <p:cNvSpPr>
            <a:spLocks noChangeShapeType="1"/>
          </p:cNvSpPr>
          <p:nvPr/>
        </p:nvSpPr>
        <p:spPr bwMode="auto">
          <a:xfrm flipV="1">
            <a:off x="8858250" y="1415433"/>
            <a:ext cx="21944" cy="3339957"/>
          </a:xfrm>
          <a:prstGeom prst="line">
            <a:avLst/>
          </a:prstGeom>
          <a:noFill/>
          <a:ln w="57150">
            <a:solidFill>
              <a:schemeClr val="bg1"/>
            </a:solidFill>
            <a:round/>
            <a:headEnd/>
            <a:tailEnd type="triangle" w="lg" len="me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
        <p:nvSpPr>
          <p:cNvPr id="359" name="Text Box 40"/>
          <p:cNvSpPr txBox="1">
            <a:spLocks noChangeArrowheads="1"/>
          </p:cNvSpPr>
          <p:nvPr/>
        </p:nvSpPr>
        <p:spPr bwMode="auto">
          <a:xfrm rot="16200000">
            <a:off x="843756" y="3055839"/>
            <a:ext cx="2701720" cy="400050"/>
          </a:xfrm>
          <a:prstGeom prst="rect">
            <a:avLst/>
          </a:prstGeom>
          <a:solidFill>
            <a:sysClr val="windowText" lastClr="000000"/>
          </a:solidFill>
          <a:ln w="9525">
            <a:noFill/>
            <a:miter lim="800000"/>
            <a:headEnd/>
            <a:tailEnd/>
          </a:ln>
        </p:spPr>
        <p:txBody>
          <a:bodyPr wrap="square">
            <a:spAutoFit/>
          </a:bodyPr>
          <a:lstStyle/>
          <a:p>
            <a:pPr algn="ctr" fontAlgn="auto">
              <a:spcAft>
                <a:spcPts val="0"/>
              </a:spcAft>
              <a:defRPr/>
            </a:pPr>
            <a:r>
              <a:rPr lang="en-US" sz="2000" b="1" kern="0" dirty="0">
                <a:solidFill>
                  <a:sysClr val="window" lastClr="FFFFFF"/>
                </a:solidFill>
                <a:effectLst/>
                <a:latin typeface="Constantia"/>
              </a:rPr>
              <a:t>Expressive Language</a:t>
            </a:r>
            <a:endParaRPr lang="en-US" sz="800" b="1" kern="0" dirty="0">
              <a:solidFill>
                <a:sysClr val="window" lastClr="FFFFFF"/>
              </a:solidFill>
              <a:effectLst/>
              <a:latin typeface="Constantia"/>
            </a:endParaRPr>
          </a:p>
        </p:txBody>
      </p:sp>
      <p:sp>
        <p:nvSpPr>
          <p:cNvPr id="358" name="Line 158"/>
          <p:cNvSpPr>
            <a:spLocks noChangeShapeType="1"/>
          </p:cNvSpPr>
          <p:nvPr/>
        </p:nvSpPr>
        <p:spPr bwMode="auto">
          <a:xfrm flipV="1">
            <a:off x="1981200" y="1415436"/>
            <a:ext cx="0" cy="3191286"/>
          </a:xfrm>
          <a:prstGeom prst="line">
            <a:avLst/>
          </a:prstGeom>
          <a:noFill/>
          <a:ln w="57150">
            <a:solidFill>
              <a:schemeClr val="bg1"/>
            </a:solidFill>
            <a:round/>
            <a:headEnd/>
            <a:tailEnd type="triangle" w="lg" len="med"/>
          </a:ln>
          <a:effectLst/>
        </p:spPr>
        <p:txBody>
          <a:bodyPr wrap="none" anchor="ctr"/>
          <a:lstStyle/>
          <a:p>
            <a:pPr fontAlgn="auto">
              <a:spcBef>
                <a:spcPts val="0"/>
              </a:spcBef>
              <a:spcAft>
                <a:spcPts val="0"/>
              </a:spcAft>
              <a:defRPr/>
            </a:pPr>
            <a:endParaRPr lang="en-US" sz="1800" kern="0" dirty="0">
              <a:solidFill>
                <a:sysClr val="windowText" lastClr="000000"/>
              </a:solidFill>
              <a:effectLst/>
              <a:latin typeface="Constantia"/>
            </a:endParaRPr>
          </a:p>
        </p:txBody>
      </p:sp>
    </p:spTree>
    <p:extLst>
      <p:ext uri="{BB962C8B-B14F-4D97-AF65-F5344CB8AC3E}">
        <p14:creationId xmlns:p14="http://schemas.microsoft.com/office/powerpoint/2010/main" val="239025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9"/>
                                        </p:tgtEl>
                                        <p:attrNameLst>
                                          <p:attrName>style.visibility</p:attrName>
                                        </p:attrNameLst>
                                      </p:cBhvr>
                                      <p:to>
                                        <p:strVal val="visible"/>
                                      </p:to>
                                    </p:set>
                                    <p:anim calcmode="lin" valueType="num">
                                      <p:cBhvr additive="base">
                                        <p:cTn id="7" dur="500" fill="hold"/>
                                        <p:tgtEl>
                                          <p:spTgt spid="179"/>
                                        </p:tgtEl>
                                        <p:attrNameLst>
                                          <p:attrName>ppt_x</p:attrName>
                                        </p:attrNameLst>
                                      </p:cBhvr>
                                      <p:tavLst>
                                        <p:tav tm="0">
                                          <p:val>
                                            <p:strVal val="0-#ppt_w/2"/>
                                          </p:val>
                                        </p:tav>
                                        <p:tav tm="100000">
                                          <p:val>
                                            <p:strVal val="#ppt_x"/>
                                          </p:val>
                                        </p:tav>
                                      </p:tavLst>
                                    </p:anim>
                                    <p:anim calcmode="lin" valueType="num">
                                      <p:cBhvr additive="base">
                                        <p:cTn id="8" dur="500" fill="hold"/>
                                        <p:tgtEl>
                                          <p:spTgt spid="17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82"/>
                                        </p:tgtEl>
                                        <p:attrNameLst>
                                          <p:attrName>style.visibility</p:attrName>
                                        </p:attrNameLst>
                                      </p:cBhvr>
                                      <p:to>
                                        <p:strVal val="visible"/>
                                      </p:to>
                                    </p:set>
                                    <p:anim calcmode="lin" valueType="num">
                                      <p:cBhvr additive="base">
                                        <p:cTn id="13" dur="500" fill="hold"/>
                                        <p:tgtEl>
                                          <p:spTgt spid="182"/>
                                        </p:tgtEl>
                                        <p:attrNameLst>
                                          <p:attrName>ppt_x</p:attrName>
                                        </p:attrNameLst>
                                      </p:cBhvr>
                                      <p:tavLst>
                                        <p:tav tm="0">
                                          <p:val>
                                            <p:strVal val="0-#ppt_w/2"/>
                                          </p:val>
                                        </p:tav>
                                        <p:tav tm="100000">
                                          <p:val>
                                            <p:strVal val="#ppt_x"/>
                                          </p:val>
                                        </p:tav>
                                      </p:tavLst>
                                    </p:anim>
                                    <p:anim calcmode="lin" valueType="num">
                                      <p:cBhvr additive="base">
                                        <p:cTn id="14" dur="500" fill="hold"/>
                                        <p:tgtEl>
                                          <p:spTgt spid="18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02"/>
                                        </p:tgtEl>
                                        <p:attrNameLst>
                                          <p:attrName>style.visibility</p:attrName>
                                        </p:attrNameLst>
                                      </p:cBhvr>
                                      <p:to>
                                        <p:strVal val="visible"/>
                                      </p:to>
                                    </p:set>
                                    <p:anim calcmode="lin" valueType="num">
                                      <p:cBhvr additive="base">
                                        <p:cTn id="19" dur="500" fill="hold"/>
                                        <p:tgtEl>
                                          <p:spTgt spid="202"/>
                                        </p:tgtEl>
                                        <p:attrNameLst>
                                          <p:attrName>ppt_x</p:attrName>
                                        </p:attrNameLst>
                                      </p:cBhvr>
                                      <p:tavLst>
                                        <p:tav tm="0">
                                          <p:val>
                                            <p:strVal val="0-#ppt_w/2"/>
                                          </p:val>
                                        </p:tav>
                                        <p:tav tm="100000">
                                          <p:val>
                                            <p:strVal val="#ppt_x"/>
                                          </p:val>
                                        </p:tav>
                                      </p:tavLst>
                                    </p:anim>
                                    <p:anim calcmode="lin" valueType="num">
                                      <p:cBhvr additive="base">
                                        <p:cTn id="20" dur="500" fill="hold"/>
                                        <p:tgtEl>
                                          <p:spTgt spid="20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80"/>
                                        </p:tgtEl>
                                        <p:attrNameLst>
                                          <p:attrName>style.visibility</p:attrName>
                                        </p:attrNameLst>
                                      </p:cBhvr>
                                      <p:to>
                                        <p:strVal val="visible"/>
                                      </p:to>
                                    </p:set>
                                    <p:anim calcmode="lin" valueType="num">
                                      <p:cBhvr additive="base">
                                        <p:cTn id="25" dur="500" fill="hold"/>
                                        <p:tgtEl>
                                          <p:spTgt spid="180"/>
                                        </p:tgtEl>
                                        <p:attrNameLst>
                                          <p:attrName>ppt_x</p:attrName>
                                        </p:attrNameLst>
                                      </p:cBhvr>
                                      <p:tavLst>
                                        <p:tav tm="0">
                                          <p:val>
                                            <p:strVal val="0-#ppt_w/2"/>
                                          </p:val>
                                        </p:tav>
                                        <p:tav tm="100000">
                                          <p:val>
                                            <p:strVal val="#ppt_x"/>
                                          </p:val>
                                        </p:tav>
                                      </p:tavLst>
                                    </p:anim>
                                    <p:anim calcmode="lin" valueType="num">
                                      <p:cBhvr additive="base">
                                        <p:cTn id="26" dur="500" fill="hold"/>
                                        <p:tgtEl>
                                          <p:spTgt spid="18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19"/>
                                        </p:tgtEl>
                                        <p:attrNameLst>
                                          <p:attrName>style.visibility</p:attrName>
                                        </p:attrNameLst>
                                      </p:cBhvr>
                                      <p:to>
                                        <p:strVal val="visible"/>
                                      </p:to>
                                    </p:set>
                                    <p:anim calcmode="lin" valueType="num">
                                      <p:cBhvr additive="base">
                                        <p:cTn id="31" dur="500" fill="hold"/>
                                        <p:tgtEl>
                                          <p:spTgt spid="219"/>
                                        </p:tgtEl>
                                        <p:attrNameLst>
                                          <p:attrName>ppt_x</p:attrName>
                                        </p:attrNameLst>
                                      </p:cBhvr>
                                      <p:tavLst>
                                        <p:tav tm="0">
                                          <p:val>
                                            <p:strVal val="0-#ppt_w/2"/>
                                          </p:val>
                                        </p:tav>
                                        <p:tav tm="100000">
                                          <p:val>
                                            <p:strVal val="#ppt_x"/>
                                          </p:val>
                                        </p:tav>
                                      </p:tavLst>
                                    </p:anim>
                                    <p:anim calcmode="lin" valueType="num">
                                      <p:cBhvr additive="base">
                                        <p:cTn id="32" dur="500" fill="hold"/>
                                        <p:tgtEl>
                                          <p:spTgt spid="21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81"/>
                                        </p:tgtEl>
                                        <p:attrNameLst>
                                          <p:attrName>style.visibility</p:attrName>
                                        </p:attrNameLst>
                                      </p:cBhvr>
                                      <p:to>
                                        <p:strVal val="visible"/>
                                      </p:to>
                                    </p:set>
                                    <p:anim calcmode="lin" valueType="num">
                                      <p:cBhvr additive="base">
                                        <p:cTn id="37" dur="500" fill="hold"/>
                                        <p:tgtEl>
                                          <p:spTgt spid="181"/>
                                        </p:tgtEl>
                                        <p:attrNameLst>
                                          <p:attrName>ppt_x</p:attrName>
                                        </p:attrNameLst>
                                      </p:cBhvr>
                                      <p:tavLst>
                                        <p:tav tm="0">
                                          <p:val>
                                            <p:strVal val="0-#ppt_w/2"/>
                                          </p:val>
                                        </p:tav>
                                        <p:tav tm="100000">
                                          <p:val>
                                            <p:strVal val="#ppt_x"/>
                                          </p:val>
                                        </p:tav>
                                      </p:tavLst>
                                    </p:anim>
                                    <p:anim calcmode="lin" valueType="num">
                                      <p:cBhvr additive="base">
                                        <p:cTn id="38" dur="500" fill="hold"/>
                                        <p:tgtEl>
                                          <p:spTgt spid="18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62"/>
                                        </p:tgtEl>
                                        <p:attrNameLst>
                                          <p:attrName>style.visibility</p:attrName>
                                        </p:attrNameLst>
                                      </p:cBhvr>
                                      <p:to>
                                        <p:strVal val="visible"/>
                                      </p:to>
                                    </p:set>
                                    <p:animEffect transition="in" filter="fade">
                                      <p:cBhvr>
                                        <p:cTn id="43" dur="500"/>
                                        <p:tgtEl>
                                          <p:spTgt spid="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0" y="0"/>
            <a:ext cx="9144000" cy="1295400"/>
          </a:xfrm>
        </p:spPr>
        <p:txBody>
          <a:bodyPr/>
          <a:lstStyle/>
          <a:p>
            <a:pPr algn="ctr">
              <a:defRPr/>
            </a:pPr>
            <a:r>
              <a:rPr lang="en-US" sz="3600" dirty="0">
                <a:latin typeface="Arial" pitchFamily="34" charset="0"/>
                <a:cs typeface="Arial" pitchFamily="34" charset="0"/>
              </a:rPr>
              <a:t>What Skills = Solid Foundation for Reading? </a:t>
            </a:r>
            <a:r>
              <a:rPr lang="en-US" sz="3200" dirty="0">
                <a:latin typeface="Arial" pitchFamily="34" charset="0"/>
                <a:cs typeface="Arial" pitchFamily="34" charset="0"/>
              </a:rPr>
              <a:t>Developmental “Language Building Blocks” </a:t>
            </a:r>
            <a:br>
              <a:rPr lang="en-US" sz="3600" dirty="0">
                <a:latin typeface="Arial" pitchFamily="34" charset="0"/>
                <a:cs typeface="Arial" pitchFamily="34" charset="0"/>
              </a:rPr>
            </a:br>
            <a:endParaRPr lang="en-US" sz="3600" dirty="0">
              <a:latin typeface="Arial" pitchFamily="34" charset="0"/>
              <a:cs typeface="Arial" pitchFamily="34" charset="0"/>
            </a:endParaRPr>
          </a:p>
        </p:txBody>
      </p:sp>
      <p:grpSp>
        <p:nvGrpSpPr>
          <p:cNvPr id="4" name="Group 199"/>
          <p:cNvGrpSpPr/>
          <p:nvPr/>
        </p:nvGrpSpPr>
        <p:grpSpPr>
          <a:xfrm>
            <a:off x="1456267" y="1195747"/>
            <a:ext cx="6096000" cy="1676400"/>
            <a:chOff x="2619375" y="1524000"/>
            <a:chExt cx="4886325" cy="1676400"/>
          </a:xfrm>
        </p:grpSpPr>
        <p:sp>
          <p:nvSpPr>
            <p:cNvPr id="99356" name="Rectangle 28"/>
            <p:cNvSpPr>
              <a:spLocks noChangeArrowheads="1"/>
            </p:cNvSpPr>
            <p:nvPr/>
          </p:nvSpPr>
          <p:spPr bwMode="auto">
            <a:xfrm>
              <a:off x="2619375" y="1524000"/>
              <a:ext cx="4886325" cy="1676400"/>
            </a:xfrm>
            <a:prstGeom prst="rect">
              <a:avLst/>
            </a:prstGeom>
            <a:solidFill>
              <a:schemeClr val="tx1"/>
            </a:solidFill>
            <a:ln w="57150">
              <a:solidFill>
                <a:schemeClr val="tx1"/>
              </a:solidFill>
              <a:miter lim="800000"/>
              <a:headEnd/>
              <a:tailEnd/>
            </a:ln>
            <a:effectLst/>
          </p:spPr>
          <p:txBody>
            <a:bodyPr wrap="none" anchor="ctr">
              <a:noAutofit/>
            </a:bodyPr>
            <a:lstStyle/>
            <a:p>
              <a:pPr eaLnBrk="0" hangingPunct="0">
                <a:spcBef>
                  <a:spcPct val="20000"/>
                </a:spcBef>
                <a:buClr>
                  <a:srgbClr val="EB8803"/>
                </a:buClr>
                <a:buSzPct val="75000"/>
                <a:buFont typeface="Monotype Sorts" pitchFamily="2" charset="2"/>
                <a:buChar char="u"/>
                <a:defRPr/>
              </a:pPr>
              <a:endParaRPr lang="en-US" sz="3200" dirty="0">
                <a:solidFill>
                  <a:srgbClr val="FAFD00"/>
                </a:solidFill>
                <a:latin typeface="Times New Roman" pitchFamily="18" charset="0"/>
              </a:endParaRPr>
            </a:p>
          </p:txBody>
        </p:sp>
        <p:sp>
          <p:nvSpPr>
            <p:cNvPr id="99332" name="Line 4"/>
            <p:cNvSpPr>
              <a:spLocks noChangeShapeType="1"/>
            </p:cNvSpPr>
            <p:nvPr/>
          </p:nvSpPr>
          <p:spPr bwMode="auto">
            <a:xfrm>
              <a:off x="5314950" y="3049588"/>
              <a:ext cx="1714500" cy="0"/>
            </a:xfrm>
            <a:prstGeom prst="line">
              <a:avLst/>
            </a:prstGeom>
            <a:noFill/>
            <a:ln w="9525">
              <a:noFill/>
              <a:round/>
              <a:headEnd/>
              <a:tailEnd/>
            </a:ln>
            <a:effectLst/>
          </p:spPr>
          <p:txBody>
            <a:bodyPr wrap="none" anchor="ctr">
              <a:spAutoFit/>
            </a:bodyPr>
            <a:lstStyle/>
            <a:p>
              <a:pPr eaLnBrk="0" hangingPunct="0">
                <a:spcBef>
                  <a:spcPct val="20000"/>
                </a:spcBef>
                <a:buClr>
                  <a:srgbClr val="EB8803"/>
                </a:buClr>
                <a:buSzPct val="75000"/>
                <a:buFont typeface="Monotype Sorts" pitchFamily="2" charset="2"/>
                <a:buChar char="u"/>
                <a:defRPr/>
              </a:pPr>
              <a:endParaRPr lang="en-US" sz="3200" dirty="0">
                <a:solidFill>
                  <a:srgbClr val="FAFD00"/>
                </a:solidFill>
                <a:latin typeface="Times New Roman" pitchFamily="18" charset="0"/>
              </a:endParaRPr>
            </a:p>
          </p:txBody>
        </p:sp>
        <p:sp>
          <p:nvSpPr>
            <p:cNvPr id="99351" name="Rectangle 23"/>
            <p:cNvSpPr>
              <a:spLocks noChangeArrowheads="1"/>
            </p:cNvSpPr>
            <p:nvPr/>
          </p:nvSpPr>
          <p:spPr bwMode="auto">
            <a:xfrm>
              <a:off x="2705100" y="1828800"/>
              <a:ext cx="4629150" cy="946293"/>
            </a:xfrm>
            <a:prstGeom prst="rect">
              <a:avLst/>
            </a:prstGeom>
            <a:gradFill>
              <a:gsLst>
                <a:gs pos="0">
                  <a:schemeClr val="bg1">
                    <a:shade val="100000"/>
                    <a:satMod val="150000"/>
                  </a:schemeClr>
                </a:gs>
                <a:gs pos="65000">
                  <a:schemeClr val="bg1">
                    <a:shade val="90000"/>
                    <a:satMod val="375000"/>
                  </a:schemeClr>
                </a:gs>
                <a:gs pos="100000">
                  <a:schemeClr val="bg2">
                    <a:tint val="88000"/>
                    <a:satMod val="400000"/>
                  </a:schemeClr>
                </a:gs>
              </a:gsLst>
              <a:lin ang="5400000" scaled="0"/>
            </a:gradFill>
            <a:ln w="76200" cap="rnd">
              <a:solidFill>
                <a:schemeClr val="tx1"/>
              </a:solidFill>
              <a:prstDash val="sysDot"/>
              <a:miter lim="800000"/>
              <a:headEnd/>
              <a:tailEnd/>
            </a:ln>
            <a:effectLst/>
          </p:spPr>
          <p:txBody>
            <a:bodyPr wrap="square" anchor="ctr">
              <a:noAutofit/>
            </a:bodyPr>
            <a:lstStyle/>
            <a:p>
              <a:pPr algn="ctr" eaLnBrk="0" hangingPunct="0">
                <a:spcBef>
                  <a:spcPct val="20000"/>
                </a:spcBef>
                <a:buClr>
                  <a:srgbClr val="EB8803"/>
                </a:buClr>
                <a:buSzPct val="75000"/>
                <a:buFont typeface="Monotype Sorts" pitchFamily="2" charset="2"/>
                <a:buNone/>
                <a:defRPr/>
              </a:pPr>
              <a:r>
                <a:rPr lang="en-US" sz="3600" dirty="0">
                  <a:solidFill>
                    <a:prstClr val="white"/>
                  </a:solidFill>
                  <a:latin typeface="Times New Roman" pitchFamily="18" charset="0"/>
                </a:rPr>
                <a:t>C O M P R E H E N S I O N</a:t>
              </a:r>
            </a:p>
          </p:txBody>
        </p:sp>
      </p:grpSp>
      <p:sp>
        <p:nvSpPr>
          <p:cNvPr id="99491" name="Line 163"/>
          <p:cNvSpPr>
            <a:spLocks noChangeShapeType="1"/>
          </p:cNvSpPr>
          <p:nvPr/>
        </p:nvSpPr>
        <p:spPr bwMode="auto">
          <a:xfrm>
            <a:off x="8026400" y="7086600"/>
            <a:ext cx="6908800" cy="0"/>
          </a:xfrm>
          <a:prstGeom prst="line">
            <a:avLst/>
          </a:prstGeom>
          <a:noFill/>
          <a:ln w="76200">
            <a:solidFill>
              <a:schemeClr val="tx1"/>
            </a:solidFill>
            <a:round/>
            <a:headEnd/>
            <a:tailEnd/>
          </a:ln>
          <a:effectLst/>
        </p:spPr>
        <p:txBody>
          <a:bodyPr wrap="none" anchor="ctr"/>
          <a:lstStyle/>
          <a:p>
            <a:pPr eaLnBrk="0" hangingPunct="0">
              <a:spcBef>
                <a:spcPct val="20000"/>
              </a:spcBef>
              <a:buClr>
                <a:srgbClr val="EB8803"/>
              </a:buClr>
              <a:buSzPct val="75000"/>
              <a:buFont typeface="Monotype Sorts" pitchFamily="2" charset="2"/>
              <a:buChar char="u"/>
              <a:defRPr/>
            </a:pPr>
            <a:endParaRPr lang="en-US" sz="3200" dirty="0">
              <a:solidFill>
                <a:srgbClr val="FAFD00"/>
              </a:solidFill>
              <a:latin typeface="Times New Roman" pitchFamily="18" charset="0"/>
            </a:endParaRPr>
          </a:p>
        </p:txBody>
      </p:sp>
      <p:grpSp>
        <p:nvGrpSpPr>
          <p:cNvPr id="8" name="Group 73"/>
          <p:cNvGrpSpPr/>
          <p:nvPr/>
        </p:nvGrpSpPr>
        <p:grpSpPr>
          <a:xfrm>
            <a:off x="169333" y="4404627"/>
            <a:ext cx="2844800" cy="1310287"/>
            <a:chOff x="190500" y="4732791"/>
            <a:chExt cx="3200400" cy="1310287"/>
          </a:xfrm>
        </p:grpSpPr>
        <p:sp>
          <p:nvSpPr>
            <p:cNvPr id="99352" name="Rectangle 24"/>
            <p:cNvSpPr>
              <a:spLocks noChangeArrowheads="1"/>
            </p:cNvSpPr>
            <p:nvPr/>
          </p:nvSpPr>
          <p:spPr bwMode="auto">
            <a:xfrm>
              <a:off x="190500" y="4732791"/>
              <a:ext cx="3200400" cy="1310287"/>
            </a:xfrm>
            <a:prstGeom prst="rect">
              <a:avLst/>
            </a:prstGeom>
            <a:solidFill>
              <a:srgbClr val="0070C0"/>
            </a:solidFill>
            <a:ln w="57150">
              <a:solidFill>
                <a:schemeClr val="tx1"/>
              </a:solidFill>
              <a:miter lim="800000"/>
              <a:headEnd/>
              <a:tailEnd/>
            </a:ln>
            <a:effectLst/>
          </p:spPr>
          <p:txBody>
            <a:bodyPr wrap="none" anchor="ctr">
              <a:noAutofit/>
            </a:bodyPr>
            <a:lstStyle/>
            <a:p>
              <a:pPr eaLnBrk="0" hangingPunct="0">
                <a:spcBef>
                  <a:spcPct val="20000"/>
                </a:spcBef>
                <a:buClr>
                  <a:srgbClr val="EB8803"/>
                </a:buClr>
                <a:buSzPct val="75000"/>
                <a:buFont typeface="Monotype Sorts" pitchFamily="2" charset="2"/>
                <a:buChar char="u"/>
                <a:defRPr/>
              </a:pPr>
              <a:endParaRPr lang="en-US" sz="3200" dirty="0">
                <a:solidFill>
                  <a:srgbClr val="FAFD00"/>
                </a:solidFill>
                <a:latin typeface="Times New Roman" pitchFamily="18" charset="0"/>
              </a:endParaRPr>
            </a:p>
          </p:txBody>
        </p:sp>
        <p:sp>
          <p:nvSpPr>
            <p:cNvPr id="22554" name="Text Box 26"/>
            <p:cNvSpPr txBox="1">
              <a:spLocks noChangeArrowheads="1"/>
            </p:cNvSpPr>
            <p:nvPr/>
          </p:nvSpPr>
          <p:spPr bwMode="auto">
            <a:xfrm>
              <a:off x="190500" y="4743271"/>
              <a:ext cx="3200400" cy="1169551"/>
            </a:xfrm>
            <a:prstGeom prst="rect">
              <a:avLst/>
            </a:prstGeom>
            <a:noFill/>
            <a:ln w="9525">
              <a:noFill/>
              <a:miter lim="800000"/>
              <a:headEnd/>
              <a:tailEnd/>
            </a:ln>
          </p:spPr>
          <p:txBody>
            <a:bodyPr wrap="square">
              <a:spAutoFit/>
            </a:bodyPr>
            <a:lstStyle/>
            <a:p>
              <a:pPr algn="ctr" eaLnBrk="0" hangingPunct="0"/>
              <a:r>
                <a:rPr lang="en-US" sz="2500" b="1" dirty="0">
                  <a:solidFill>
                    <a:prstClr val="black"/>
                  </a:solidFill>
                  <a:effectLst/>
                  <a:latin typeface="Times New Roman" pitchFamily="18" charset="0"/>
                </a:rPr>
                <a:t>SOUND OUT WORDS </a:t>
              </a:r>
              <a:r>
                <a:rPr lang="en-US" sz="2000" b="1" dirty="0">
                  <a:solidFill>
                    <a:prstClr val="black"/>
                  </a:solidFill>
                  <a:effectLst/>
                  <a:latin typeface="Times New Roman" pitchFamily="18" charset="0"/>
                </a:rPr>
                <a:t>(phonology/decoding)</a:t>
              </a:r>
              <a:endParaRPr lang="en-US" sz="2500" b="1" dirty="0">
                <a:solidFill>
                  <a:prstClr val="black"/>
                </a:solidFill>
                <a:effectLst/>
                <a:latin typeface="Times New Roman" pitchFamily="18" charset="0"/>
              </a:endParaRPr>
            </a:p>
          </p:txBody>
        </p:sp>
      </p:grpSp>
      <p:grpSp>
        <p:nvGrpSpPr>
          <p:cNvPr id="9" name="Group 72"/>
          <p:cNvGrpSpPr/>
          <p:nvPr/>
        </p:nvGrpSpPr>
        <p:grpSpPr>
          <a:xfrm>
            <a:off x="3149600" y="4404713"/>
            <a:ext cx="2844800" cy="1310287"/>
            <a:chOff x="3543300" y="4732791"/>
            <a:chExt cx="3200400" cy="1310287"/>
          </a:xfrm>
        </p:grpSpPr>
        <p:sp>
          <p:nvSpPr>
            <p:cNvPr id="22555" name="Rectangle 27"/>
            <p:cNvSpPr>
              <a:spLocks noChangeArrowheads="1"/>
            </p:cNvSpPr>
            <p:nvPr/>
          </p:nvSpPr>
          <p:spPr bwMode="auto">
            <a:xfrm>
              <a:off x="3543300" y="4732791"/>
              <a:ext cx="3124200" cy="677108"/>
            </a:xfrm>
            <a:prstGeom prst="rect">
              <a:avLst/>
            </a:prstGeom>
            <a:noFill/>
            <a:ln w="9525">
              <a:noFill/>
              <a:miter lim="800000"/>
              <a:headEnd/>
              <a:tailEnd/>
            </a:ln>
          </p:spPr>
          <p:txBody>
            <a:bodyPr wrap="square">
              <a:spAutoFit/>
            </a:bodyPr>
            <a:lstStyle/>
            <a:p>
              <a:pPr algn="ctr" eaLnBrk="0" hangingPunct="0"/>
              <a:r>
                <a:rPr lang="en-US" sz="2000" b="1" dirty="0">
                  <a:solidFill>
                    <a:srgbClr val="000000"/>
                  </a:solidFill>
                  <a:effectLst/>
                  <a:latin typeface="Times New Roman" pitchFamily="18" charset="0"/>
                </a:rPr>
                <a:t>SIGHT WORDS</a:t>
              </a:r>
            </a:p>
            <a:p>
              <a:pPr algn="ctr" eaLnBrk="0" hangingPunct="0"/>
              <a:r>
                <a:rPr lang="en-US" sz="1800" b="1" dirty="0">
                  <a:solidFill>
                    <a:srgbClr val="000000"/>
                  </a:solidFill>
                  <a:effectLst/>
                  <a:latin typeface="Times New Roman" pitchFamily="18" charset="0"/>
                </a:rPr>
                <a:t>(Visual Memory)</a:t>
              </a:r>
              <a:endParaRPr lang="en-US" sz="1400" b="1" dirty="0">
                <a:solidFill>
                  <a:prstClr val="white"/>
                </a:solidFill>
                <a:effectLst/>
                <a:latin typeface="Times New Roman" pitchFamily="18" charset="0"/>
              </a:endParaRPr>
            </a:p>
          </p:txBody>
        </p:sp>
        <p:sp>
          <p:nvSpPr>
            <p:cNvPr id="190" name="Rectangle 24"/>
            <p:cNvSpPr>
              <a:spLocks noChangeArrowheads="1"/>
            </p:cNvSpPr>
            <p:nvPr/>
          </p:nvSpPr>
          <p:spPr bwMode="auto">
            <a:xfrm>
              <a:off x="3543300" y="4732791"/>
              <a:ext cx="3200400" cy="1310287"/>
            </a:xfrm>
            <a:prstGeom prst="rect">
              <a:avLst/>
            </a:prstGeom>
            <a:solidFill>
              <a:schemeClr val="tx2">
                <a:lumMod val="75000"/>
              </a:schemeClr>
            </a:solidFill>
            <a:ln w="57150">
              <a:solidFill>
                <a:schemeClr val="tx1"/>
              </a:solidFill>
              <a:miter lim="800000"/>
              <a:headEnd/>
              <a:tailEnd/>
            </a:ln>
            <a:effectLst/>
          </p:spPr>
          <p:txBody>
            <a:bodyPr wrap="none" anchor="ctr">
              <a:noAutofit/>
            </a:bodyPr>
            <a:lstStyle/>
            <a:p>
              <a:pPr eaLnBrk="0" hangingPunct="0">
                <a:spcBef>
                  <a:spcPct val="20000"/>
                </a:spcBef>
                <a:buClr>
                  <a:srgbClr val="EB8803"/>
                </a:buClr>
                <a:buSzPct val="75000"/>
                <a:buFont typeface="Monotype Sorts" pitchFamily="2" charset="2"/>
                <a:buChar char="u"/>
                <a:defRPr/>
              </a:pPr>
              <a:endParaRPr lang="en-US" sz="3200" dirty="0">
                <a:solidFill>
                  <a:srgbClr val="FAFD00"/>
                </a:solidFill>
                <a:latin typeface="Times New Roman" pitchFamily="18" charset="0"/>
              </a:endParaRPr>
            </a:p>
          </p:txBody>
        </p:sp>
        <p:sp>
          <p:nvSpPr>
            <p:cNvPr id="193" name="Text Box 26"/>
            <p:cNvSpPr txBox="1">
              <a:spLocks noChangeArrowheads="1"/>
            </p:cNvSpPr>
            <p:nvPr/>
          </p:nvSpPr>
          <p:spPr bwMode="auto">
            <a:xfrm>
              <a:off x="3619500" y="4820143"/>
              <a:ext cx="3124200" cy="784830"/>
            </a:xfrm>
            <a:prstGeom prst="rect">
              <a:avLst/>
            </a:prstGeom>
            <a:noFill/>
            <a:ln w="9525">
              <a:noFill/>
              <a:miter lim="800000"/>
              <a:headEnd/>
              <a:tailEnd/>
            </a:ln>
          </p:spPr>
          <p:txBody>
            <a:bodyPr wrap="square">
              <a:spAutoFit/>
            </a:bodyPr>
            <a:lstStyle/>
            <a:p>
              <a:pPr algn="ctr" eaLnBrk="0" hangingPunct="0"/>
              <a:r>
                <a:rPr lang="en-US" sz="2500" b="1" dirty="0">
                  <a:solidFill>
                    <a:prstClr val="black"/>
                  </a:solidFill>
                  <a:effectLst/>
                  <a:latin typeface="Times New Roman" pitchFamily="18" charset="0"/>
                </a:rPr>
                <a:t>SIGHT WORDS </a:t>
              </a:r>
            </a:p>
            <a:p>
              <a:pPr algn="ctr" eaLnBrk="0" hangingPunct="0"/>
              <a:r>
                <a:rPr lang="en-US" sz="2000" b="1" dirty="0">
                  <a:solidFill>
                    <a:prstClr val="black"/>
                  </a:solidFill>
                  <a:effectLst/>
                  <a:latin typeface="Times New Roman" pitchFamily="18" charset="0"/>
                </a:rPr>
                <a:t>(visual memory)</a:t>
              </a:r>
            </a:p>
          </p:txBody>
        </p:sp>
      </p:grpSp>
      <p:grpSp>
        <p:nvGrpSpPr>
          <p:cNvPr id="10" name="Group 71"/>
          <p:cNvGrpSpPr/>
          <p:nvPr/>
        </p:nvGrpSpPr>
        <p:grpSpPr>
          <a:xfrm>
            <a:off x="6129870" y="4404713"/>
            <a:ext cx="3014133" cy="1310287"/>
            <a:chOff x="6896100" y="4732791"/>
            <a:chExt cx="3390900" cy="1310287"/>
          </a:xfrm>
        </p:grpSpPr>
        <p:sp>
          <p:nvSpPr>
            <p:cNvPr id="187" name="Rectangle 27"/>
            <p:cNvSpPr>
              <a:spLocks noChangeArrowheads="1"/>
            </p:cNvSpPr>
            <p:nvPr/>
          </p:nvSpPr>
          <p:spPr bwMode="auto">
            <a:xfrm>
              <a:off x="7124700" y="4907496"/>
              <a:ext cx="3162300" cy="677108"/>
            </a:xfrm>
            <a:prstGeom prst="rect">
              <a:avLst/>
            </a:prstGeom>
            <a:noFill/>
            <a:ln w="9525">
              <a:noFill/>
              <a:miter lim="800000"/>
              <a:headEnd/>
              <a:tailEnd/>
            </a:ln>
          </p:spPr>
          <p:txBody>
            <a:bodyPr wrap="square">
              <a:spAutoFit/>
            </a:bodyPr>
            <a:lstStyle/>
            <a:p>
              <a:pPr algn="ctr" eaLnBrk="0" hangingPunct="0"/>
              <a:r>
                <a:rPr lang="en-US" sz="2000" b="1" dirty="0">
                  <a:solidFill>
                    <a:srgbClr val="000000"/>
                  </a:solidFill>
                  <a:effectLst/>
                  <a:latin typeface="Times New Roman" pitchFamily="18" charset="0"/>
                </a:rPr>
                <a:t>VOCABULARY</a:t>
              </a:r>
            </a:p>
            <a:p>
              <a:pPr algn="ctr" eaLnBrk="0" hangingPunct="0"/>
              <a:r>
                <a:rPr lang="en-US" sz="1800" b="1" dirty="0">
                  <a:solidFill>
                    <a:srgbClr val="000000"/>
                  </a:solidFill>
                  <a:effectLst/>
                  <a:latin typeface="Times New Roman" pitchFamily="18" charset="0"/>
                </a:rPr>
                <a:t>(Semantic Knowledge)</a:t>
              </a:r>
              <a:endParaRPr lang="en-US" sz="1400" b="1" dirty="0">
                <a:solidFill>
                  <a:prstClr val="white"/>
                </a:solidFill>
                <a:effectLst/>
                <a:latin typeface="Times New Roman" pitchFamily="18" charset="0"/>
              </a:endParaRPr>
            </a:p>
          </p:txBody>
        </p:sp>
        <p:sp>
          <p:nvSpPr>
            <p:cNvPr id="191" name="Rectangle 24"/>
            <p:cNvSpPr>
              <a:spLocks noChangeArrowheads="1"/>
            </p:cNvSpPr>
            <p:nvPr/>
          </p:nvSpPr>
          <p:spPr bwMode="auto">
            <a:xfrm>
              <a:off x="6896100" y="4732791"/>
              <a:ext cx="3200400" cy="1310287"/>
            </a:xfrm>
            <a:prstGeom prst="rect">
              <a:avLst/>
            </a:prstGeom>
            <a:solidFill>
              <a:schemeClr val="bg2">
                <a:lumMod val="40000"/>
                <a:lumOff val="60000"/>
              </a:schemeClr>
            </a:solidFill>
            <a:ln w="57150">
              <a:solidFill>
                <a:schemeClr val="tx1"/>
              </a:solidFill>
              <a:miter lim="800000"/>
              <a:headEnd/>
              <a:tailEnd/>
            </a:ln>
            <a:effectLst/>
          </p:spPr>
          <p:txBody>
            <a:bodyPr wrap="none" anchor="ctr">
              <a:noAutofit/>
            </a:bodyPr>
            <a:lstStyle/>
            <a:p>
              <a:pPr eaLnBrk="0" hangingPunct="0">
                <a:spcBef>
                  <a:spcPct val="20000"/>
                </a:spcBef>
                <a:buClr>
                  <a:srgbClr val="EB8803"/>
                </a:buClr>
                <a:buSzPct val="75000"/>
                <a:buFont typeface="Monotype Sorts" pitchFamily="2" charset="2"/>
                <a:buChar char="u"/>
                <a:defRPr/>
              </a:pPr>
              <a:endParaRPr lang="en-US" sz="3200" dirty="0">
                <a:solidFill>
                  <a:srgbClr val="FAFD00"/>
                </a:solidFill>
                <a:latin typeface="Times New Roman" pitchFamily="18" charset="0"/>
              </a:endParaRPr>
            </a:p>
          </p:txBody>
        </p:sp>
        <p:sp>
          <p:nvSpPr>
            <p:cNvPr id="192" name="Text Box 26"/>
            <p:cNvSpPr txBox="1">
              <a:spLocks noChangeArrowheads="1"/>
            </p:cNvSpPr>
            <p:nvPr/>
          </p:nvSpPr>
          <p:spPr bwMode="auto">
            <a:xfrm>
              <a:off x="6896100" y="4828401"/>
              <a:ext cx="3162300" cy="784830"/>
            </a:xfrm>
            <a:prstGeom prst="rect">
              <a:avLst/>
            </a:prstGeom>
            <a:noFill/>
            <a:ln w="9525">
              <a:noFill/>
              <a:miter lim="800000"/>
              <a:headEnd/>
              <a:tailEnd/>
            </a:ln>
          </p:spPr>
          <p:txBody>
            <a:bodyPr wrap="square">
              <a:spAutoFit/>
            </a:bodyPr>
            <a:lstStyle/>
            <a:p>
              <a:pPr algn="ctr" eaLnBrk="0" hangingPunct="0"/>
              <a:r>
                <a:rPr lang="en-US" sz="2500" b="1" dirty="0">
                  <a:solidFill>
                    <a:prstClr val="black"/>
                  </a:solidFill>
                  <a:effectLst/>
                  <a:latin typeface="Times New Roman" pitchFamily="18" charset="0"/>
                </a:rPr>
                <a:t>VOCABULARY</a:t>
              </a:r>
            </a:p>
            <a:p>
              <a:pPr algn="ctr" eaLnBrk="0" hangingPunct="0"/>
              <a:r>
                <a:rPr lang="en-US" sz="2000" b="1" dirty="0">
                  <a:solidFill>
                    <a:prstClr val="black"/>
                  </a:solidFill>
                  <a:effectLst/>
                  <a:latin typeface="Times New Roman" pitchFamily="18" charset="0"/>
                </a:rPr>
                <a:t>(semantic knowledge)</a:t>
              </a:r>
            </a:p>
          </p:txBody>
        </p:sp>
      </p:grpSp>
      <p:grpSp>
        <p:nvGrpSpPr>
          <p:cNvPr id="11" name="Group 201"/>
          <p:cNvGrpSpPr/>
          <p:nvPr/>
        </p:nvGrpSpPr>
        <p:grpSpPr>
          <a:xfrm>
            <a:off x="1038191" y="2827477"/>
            <a:ext cx="6949674" cy="1558159"/>
            <a:chOff x="1167962" y="3155730"/>
            <a:chExt cx="7818383" cy="1558159"/>
          </a:xfrm>
        </p:grpSpPr>
        <p:sp>
          <p:nvSpPr>
            <p:cNvPr id="22563" name="Text Box 35"/>
            <p:cNvSpPr txBox="1">
              <a:spLocks noChangeArrowheads="1"/>
            </p:cNvSpPr>
            <p:nvPr/>
          </p:nvSpPr>
          <p:spPr bwMode="auto">
            <a:xfrm>
              <a:off x="5600700" y="3562290"/>
              <a:ext cx="1376556" cy="400110"/>
            </a:xfrm>
            <a:prstGeom prst="rect">
              <a:avLst/>
            </a:prstGeom>
            <a:noFill/>
            <a:ln w="9525">
              <a:noFill/>
              <a:miter lim="800000"/>
              <a:headEnd/>
              <a:tailEnd/>
            </a:ln>
          </p:spPr>
          <p:txBody>
            <a:bodyPr wrap="none">
              <a:spAutoFit/>
            </a:bodyPr>
            <a:lstStyle/>
            <a:p>
              <a:pPr eaLnBrk="0" hangingPunct="0"/>
              <a:r>
                <a:rPr lang="en-US" sz="2000" b="1" dirty="0">
                  <a:solidFill>
                    <a:prstClr val="black"/>
                  </a:solidFill>
                  <a:effectLst/>
                  <a:latin typeface="Times New Roman" pitchFamily="18" charset="0"/>
                </a:rPr>
                <a:t>SYNTAX</a:t>
              </a:r>
              <a:endParaRPr lang="en-US" sz="800" b="1" dirty="0">
                <a:solidFill>
                  <a:prstClr val="black"/>
                </a:solidFill>
                <a:effectLst/>
                <a:latin typeface="Times New Roman" pitchFamily="18" charset="0"/>
              </a:endParaRPr>
            </a:p>
          </p:txBody>
        </p:sp>
        <p:sp>
          <p:nvSpPr>
            <p:cNvPr id="99490" name="Line 162"/>
            <p:cNvSpPr>
              <a:spLocks noChangeShapeType="1"/>
            </p:cNvSpPr>
            <p:nvPr/>
          </p:nvSpPr>
          <p:spPr bwMode="auto">
            <a:xfrm flipV="1">
              <a:off x="1181100" y="3187262"/>
              <a:ext cx="7772400" cy="0"/>
            </a:xfrm>
            <a:prstGeom prst="line">
              <a:avLst/>
            </a:prstGeom>
            <a:noFill/>
            <a:ln w="57150">
              <a:solidFill>
                <a:schemeClr val="tx1"/>
              </a:solidFill>
              <a:round/>
              <a:headEnd/>
              <a:tailEnd/>
            </a:ln>
            <a:effectLst/>
          </p:spPr>
          <p:txBody>
            <a:bodyPr wrap="none" anchor="ctr"/>
            <a:lstStyle/>
            <a:p>
              <a:pPr eaLnBrk="0" hangingPunct="0">
                <a:spcBef>
                  <a:spcPct val="20000"/>
                </a:spcBef>
                <a:buClr>
                  <a:srgbClr val="EB8803"/>
                </a:buClr>
                <a:buSzPct val="75000"/>
                <a:buFont typeface="Monotype Sorts" pitchFamily="2" charset="2"/>
                <a:buChar char="u"/>
                <a:defRPr/>
              </a:pPr>
              <a:endParaRPr lang="en-US" sz="3200" dirty="0">
                <a:solidFill>
                  <a:srgbClr val="FAFD00"/>
                </a:solidFill>
                <a:latin typeface="Times New Roman" pitchFamily="18" charset="0"/>
              </a:endParaRPr>
            </a:p>
          </p:txBody>
        </p:sp>
        <p:sp>
          <p:nvSpPr>
            <p:cNvPr id="99497" name="Line 169"/>
            <p:cNvSpPr>
              <a:spLocks noChangeShapeType="1"/>
            </p:cNvSpPr>
            <p:nvPr/>
          </p:nvSpPr>
          <p:spPr bwMode="auto">
            <a:xfrm>
              <a:off x="8986345" y="3158358"/>
              <a:ext cx="0" cy="1555531"/>
            </a:xfrm>
            <a:prstGeom prst="line">
              <a:avLst/>
            </a:prstGeom>
            <a:noFill/>
            <a:ln w="57150">
              <a:solidFill>
                <a:schemeClr val="tx1"/>
              </a:solidFill>
              <a:round/>
              <a:headEnd/>
              <a:tailEnd/>
            </a:ln>
            <a:effectLst/>
          </p:spPr>
          <p:txBody>
            <a:bodyPr wrap="none" anchor="ctr"/>
            <a:lstStyle/>
            <a:p>
              <a:pPr eaLnBrk="0" hangingPunct="0">
                <a:spcBef>
                  <a:spcPct val="20000"/>
                </a:spcBef>
                <a:buClr>
                  <a:srgbClr val="EB8803"/>
                </a:buClr>
                <a:buSzPct val="75000"/>
                <a:buFont typeface="Monotype Sorts" pitchFamily="2" charset="2"/>
                <a:buChar char="u"/>
                <a:defRPr/>
              </a:pPr>
              <a:endParaRPr lang="en-US" sz="3200" dirty="0">
                <a:solidFill>
                  <a:srgbClr val="FAFD00"/>
                </a:solidFill>
                <a:latin typeface="Times New Roman" pitchFamily="18" charset="0"/>
              </a:endParaRPr>
            </a:p>
          </p:txBody>
        </p:sp>
        <p:grpSp>
          <p:nvGrpSpPr>
            <p:cNvPr id="12" name="Group 196"/>
            <p:cNvGrpSpPr/>
            <p:nvPr/>
          </p:nvGrpSpPr>
          <p:grpSpPr>
            <a:xfrm>
              <a:off x="1181101" y="3200400"/>
              <a:ext cx="7772400" cy="1495753"/>
              <a:chOff x="1181101" y="4648200"/>
              <a:chExt cx="7772400" cy="886153"/>
            </a:xfrm>
          </p:grpSpPr>
          <p:sp>
            <p:nvSpPr>
              <p:cNvPr id="194" name="Rectangle 47"/>
              <p:cNvSpPr>
                <a:spLocks noChangeArrowheads="1"/>
              </p:cNvSpPr>
              <p:nvPr/>
            </p:nvSpPr>
            <p:spPr bwMode="auto">
              <a:xfrm rot="5400000">
                <a:off x="4509923" y="3529177"/>
                <a:ext cx="886153" cy="3124200"/>
              </a:xfrm>
              <a:prstGeom prst="rect">
                <a:avLst/>
              </a:prstGeom>
              <a:solidFill>
                <a:schemeClr val="tx2">
                  <a:lumMod val="75000"/>
                </a:schemeClr>
              </a:solidFill>
              <a:ln w="38100">
                <a:noFill/>
                <a:miter lim="800000"/>
                <a:headEnd/>
                <a:tailEnd/>
              </a:ln>
              <a:effectLst/>
            </p:spPr>
            <p:txBody>
              <a:bodyPr wrap="none" anchor="ctr"/>
              <a:lstStyle/>
              <a:p>
                <a:pPr eaLnBrk="0" hangingPunct="0">
                  <a:spcBef>
                    <a:spcPct val="20000"/>
                  </a:spcBef>
                  <a:buClr>
                    <a:srgbClr val="EB8803"/>
                  </a:buClr>
                  <a:buSzPct val="75000"/>
                  <a:buFont typeface="Monotype Sorts" pitchFamily="2" charset="2"/>
                  <a:buChar char="u"/>
                  <a:defRPr/>
                </a:pPr>
                <a:endParaRPr lang="en-US" sz="3200" dirty="0">
                  <a:solidFill>
                    <a:srgbClr val="FAFD00"/>
                  </a:solidFill>
                  <a:latin typeface="Times New Roman" pitchFamily="18" charset="0"/>
                </a:endParaRPr>
              </a:p>
            </p:txBody>
          </p:sp>
          <p:sp>
            <p:nvSpPr>
              <p:cNvPr id="195" name="Rectangle 47"/>
              <p:cNvSpPr>
                <a:spLocks noChangeArrowheads="1"/>
              </p:cNvSpPr>
              <p:nvPr/>
            </p:nvSpPr>
            <p:spPr bwMode="auto">
              <a:xfrm rot="5400000">
                <a:off x="6948324" y="3529177"/>
                <a:ext cx="886153" cy="3124200"/>
              </a:xfrm>
              <a:prstGeom prst="rect">
                <a:avLst/>
              </a:prstGeom>
              <a:solidFill>
                <a:schemeClr val="bg2">
                  <a:lumMod val="40000"/>
                  <a:lumOff val="60000"/>
                </a:schemeClr>
              </a:solidFill>
              <a:ln w="38100">
                <a:noFill/>
                <a:miter lim="800000"/>
                <a:headEnd/>
                <a:tailEnd/>
              </a:ln>
              <a:effectLst/>
            </p:spPr>
            <p:txBody>
              <a:bodyPr wrap="none" anchor="ctr"/>
              <a:lstStyle/>
              <a:p>
                <a:pPr eaLnBrk="0" hangingPunct="0">
                  <a:spcBef>
                    <a:spcPct val="20000"/>
                  </a:spcBef>
                  <a:buClr>
                    <a:srgbClr val="EB8803"/>
                  </a:buClr>
                  <a:buSzPct val="75000"/>
                  <a:buFont typeface="Monotype Sorts" pitchFamily="2" charset="2"/>
                  <a:buChar char="u"/>
                  <a:defRPr/>
                </a:pPr>
                <a:endParaRPr lang="en-US" sz="3200" dirty="0">
                  <a:solidFill>
                    <a:srgbClr val="FAFD00"/>
                  </a:solidFill>
                  <a:latin typeface="Times New Roman" pitchFamily="18" charset="0"/>
                </a:endParaRPr>
              </a:p>
            </p:txBody>
          </p:sp>
          <p:sp>
            <p:nvSpPr>
              <p:cNvPr id="99375" name="Rectangle 47"/>
              <p:cNvSpPr>
                <a:spLocks noChangeArrowheads="1"/>
              </p:cNvSpPr>
              <p:nvPr/>
            </p:nvSpPr>
            <p:spPr bwMode="auto">
              <a:xfrm rot="5400000">
                <a:off x="2300124" y="3529177"/>
                <a:ext cx="886153" cy="3124200"/>
              </a:xfrm>
              <a:prstGeom prst="rect">
                <a:avLst/>
              </a:prstGeom>
              <a:solidFill>
                <a:srgbClr val="0070C0"/>
              </a:solidFill>
              <a:ln w="38100">
                <a:noFill/>
                <a:miter lim="800000"/>
                <a:headEnd/>
                <a:tailEnd/>
              </a:ln>
              <a:effectLst/>
            </p:spPr>
            <p:txBody>
              <a:bodyPr wrap="none" anchor="ctr"/>
              <a:lstStyle/>
              <a:p>
                <a:pPr eaLnBrk="0" hangingPunct="0">
                  <a:spcBef>
                    <a:spcPct val="20000"/>
                  </a:spcBef>
                  <a:buClr>
                    <a:srgbClr val="EB8803"/>
                  </a:buClr>
                  <a:buSzPct val="75000"/>
                  <a:buFont typeface="Monotype Sorts" pitchFamily="2" charset="2"/>
                  <a:buChar char="u"/>
                  <a:defRPr/>
                </a:pPr>
                <a:endParaRPr lang="en-US" sz="3200" dirty="0">
                  <a:solidFill>
                    <a:srgbClr val="FAFD00"/>
                  </a:solidFill>
                  <a:latin typeface="Times New Roman" pitchFamily="18" charset="0"/>
                </a:endParaRPr>
              </a:p>
            </p:txBody>
          </p:sp>
        </p:grpSp>
        <p:sp>
          <p:nvSpPr>
            <p:cNvPr id="196" name="Text Box 26"/>
            <p:cNvSpPr txBox="1">
              <a:spLocks noChangeArrowheads="1"/>
            </p:cNvSpPr>
            <p:nvPr/>
          </p:nvSpPr>
          <p:spPr bwMode="auto">
            <a:xfrm>
              <a:off x="1409700" y="3657600"/>
              <a:ext cx="7162800" cy="646331"/>
            </a:xfrm>
            <a:prstGeom prst="rect">
              <a:avLst/>
            </a:prstGeom>
            <a:noFill/>
            <a:ln w="9525">
              <a:noFill/>
              <a:miter lim="800000"/>
              <a:headEnd/>
              <a:tailEnd/>
            </a:ln>
          </p:spPr>
          <p:txBody>
            <a:bodyPr wrap="square">
              <a:spAutoFit/>
            </a:bodyPr>
            <a:lstStyle/>
            <a:p>
              <a:pPr algn="ctr" eaLnBrk="0" hangingPunct="0"/>
              <a:r>
                <a:rPr lang="en-US" sz="3600" b="1" dirty="0">
                  <a:solidFill>
                    <a:prstClr val="black"/>
                  </a:solidFill>
                  <a:effectLst/>
                  <a:latin typeface="Times New Roman" pitchFamily="18" charset="0"/>
                </a:rPr>
                <a:t>R E A D I N G   F L U E N C Y</a:t>
              </a:r>
            </a:p>
          </p:txBody>
        </p:sp>
        <p:sp>
          <p:nvSpPr>
            <p:cNvPr id="201" name="Line 169"/>
            <p:cNvSpPr>
              <a:spLocks noChangeShapeType="1"/>
            </p:cNvSpPr>
            <p:nvPr/>
          </p:nvSpPr>
          <p:spPr bwMode="auto">
            <a:xfrm>
              <a:off x="1167962" y="3155730"/>
              <a:ext cx="0" cy="1555531"/>
            </a:xfrm>
            <a:prstGeom prst="line">
              <a:avLst/>
            </a:prstGeom>
            <a:noFill/>
            <a:ln w="57150">
              <a:solidFill>
                <a:schemeClr val="tx1"/>
              </a:solidFill>
              <a:round/>
              <a:headEnd/>
              <a:tailEnd/>
            </a:ln>
            <a:effectLst/>
          </p:spPr>
          <p:txBody>
            <a:bodyPr wrap="none" anchor="ctr"/>
            <a:lstStyle/>
            <a:p>
              <a:pPr eaLnBrk="0" hangingPunct="0">
                <a:spcBef>
                  <a:spcPct val="20000"/>
                </a:spcBef>
                <a:buClr>
                  <a:srgbClr val="EB8803"/>
                </a:buClr>
                <a:buSzPct val="75000"/>
                <a:buFont typeface="Monotype Sorts" pitchFamily="2" charset="2"/>
                <a:buChar char="u"/>
                <a:defRPr/>
              </a:pPr>
              <a:endParaRPr lang="en-US" sz="3200" dirty="0">
                <a:solidFill>
                  <a:srgbClr val="FAFD00"/>
                </a:solidFill>
                <a:latin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20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nodeType="clickEffect">
                                  <p:stCondLst>
                                    <p:cond delay="0"/>
                                  </p:stCondLst>
                                  <p:childTnLst>
                                    <p:animScale>
                                      <p:cBhvr>
                                        <p:cTn id="34"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838200" y="914400"/>
            <a:ext cx="8305800" cy="1828800"/>
          </a:xfrm>
        </p:spPr>
        <p:txBody>
          <a:bodyPr/>
          <a:lstStyle/>
          <a:p>
            <a:r>
              <a:rPr lang="en-US" dirty="0"/>
              <a:t>NEURAL ORGANIZATION &amp; ACTIVITY:  PHONOLOGICAL AWARENESS AND READING IN THE BRAIN</a:t>
            </a:r>
          </a:p>
        </p:txBody>
      </p:sp>
    </p:spTree>
    <p:extLst>
      <p:ext uri="{BB962C8B-B14F-4D97-AF65-F5344CB8AC3E}">
        <p14:creationId xmlns:p14="http://schemas.microsoft.com/office/powerpoint/2010/main" val="32653883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4242" name="Rectangle 2"/>
          <p:cNvSpPr>
            <a:spLocks noChangeArrowheads="1"/>
          </p:cNvSpPr>
          <p:nvPr/>
        </p:nvSpPr>
        <p:spPr bwMode="auto">
          <a:xfrm>
            <a:off x="2468563" y="1719263"/>
            <a:ext cx="9144000" cy="0"/>
          </a:xfrm>
          <a:prstGeom prst="rect">
            <a:avLst/>
          </a:prstGeom>
          <a:noFill/>
          <a:ln w="9525">
            <a:noFill/>
            <a:miter lim="800000"/>
            <a:headEnd/>
            <a:tailEnd/>
          </a:ln>
          <a:effectLst/>
        </p:spPr>
        <p:txBody>
          <a:bodyPr>
            <a:spAutoFit/>
          </a:bodyPr>
          <a:lstStyle/>
          <a:p>
            <a:endParaRPr lang="en-US"/>
          </a:p>
        </p:txBody>
      </p:sp>
      <p:pic>
        <p:nvPicPr>
          <p:cNvPr id="394243" name="Picture 3" descr="FIG3B"/>
          <p:cNvPicPr>
            <a:picLocks noChangeAspect="1" noChangeArrowheads="1"/>
          </p:cNvPicPr>
          <p:nvPr/>
        </p:nvPicPr>
        <p:blipFill>
          <a:blip r:embed="rId3" cstate="print"/>
          <a:srcRect l="3371" r="5618"/>
          <a:stretch>
            <a:fillRect/>
          </a:stretch>
        </p:blipFill>
        <p:spPr bwMode="auto">
          <a:xfrm>
            <a:off x="609600" y="893762"/>
            <a:ext cx="6172200" cy="5507038"/>
          </a:xfrm>
          <a:prstGeom prst="rect">
            <a:avLst/>
          </a:prstGeom>
          <a:noFill/>
        </p:spPr>
      </p:pic>
      <p:grpSp>
        <p:nvGrpSpPr>
          <p:cNvPr id="2" name="Group 4"/>
          <p:cNvGrpSpPr>
            <a:grpSpLocks/>
          </p:cNvGrpSpPr>
          <p:nvPr/>
        </p:nvGrpSpPr>
        <p:grpSpPr bwMode="auto">
          <a:xfrm>
            <a:off x="5867400" y="990600"/>
            <a:ext cx="3810000" cy="1446213"/>
            <a:chOff x="3696" y="624"/>
            <a:chExt cx="2160" cy="911"/>
          </a:xfrm>
        </p:grpSpPr>
        <p:sp>
          <p:nvSpPr>
            <p:cNvPr id="394245" name="Text Box 5"/>
            <p:cNvSpPr txBox="1">
              <a:spLocks noChangeArrowheads="1"/>
            </p:cNvSpPr>
            <p:nvPr/>
          </p:nvSpPr>
          <p:spPr bwMode="auto">
            <a:xfrm>
              <a:off x="4176" y="624"/>
              <a:ext cx="1680" cy="911"/>
            </a:xfrm>
            <a:prstGeom prst="rect">
              <a:avLst/>
            </a:prstGeom>
            <a:noFill/>
            <a:ln w="9525">
              <a:noFill/>
              <a:miter lim="800000"/>
              <a:headEnd/>
              <a:tailEnd/>
            </a:ln>
            <a:effectLst/>
          </p:spPr>
          <p:txBody>
            <a:bodyPr>
              <a:spAutoFit/>
            </a:bodyPr>
            <a:lstStyle/>
            <a:p>
              <a:pPr>
                <a:spcBef>
                  <a:spcPct val="50000"/>
                </a:spcBef>
              </a:pPr>
              <a:r>
                <a:rPr lang="en-US" b="1" u="sng" dirty="0">
                  <a:solidFill>
                    <a:srgbClr val="FFFFFF"/>
                  </a:solidFill>
                  <a:latin typeface="Arial" pitchFamily="34" charset="0"/>
                </a:rPr>
                <a:t>STRONG </a:t>
              </a:r>
            </a:p>
            <a:p>
              <a:pPr>
                <a:spcBef>
                  <a:spcPct val="50000"/>
                </a:spcBef>
              </a:pPr>
              <a:r>
                <a:rPr lang="en-US" b="1" u="sng" dirty="0">
                  <a:solidFill>
                    <a:srgbClr val="FFFFFF"/>
                  </a:solidFill>
                  <a:latin typeface="Arial" pitchFamily="34" charset="0"/>
                </a:rPr>
                <a:t>ACTIVITY </a:t>
              </a:r>
            </a:p>
            <a:p>
              <a:pPr>
                <a:spcBef>
                  <a:spcPct val="50000"/>
                </a:spcBef>
              </a:pPr>
              <a:r>
                <a:rPr lang="en-US" b="1" u="sng" dirty="0">
                  <a:solidFill>
                    <a:srgbClr val="FFFFFF"/>
                  </a:solidFill>
                  <a:latin typeface="Arial" pitchFamily="34" charset="0"/>
                </a:rPr>
                <a:t>PATTERN</a:t>
              </a:r>
            </a:p>
          </p:txBody>
        </p:sp>
        <p:sp>
          <p:nvSpPr>
            <p:cNvPr id="394246" name="Line 6"/>
            <p:cNvSpPr>
              <a:spLocks noChangeShapeType="1"/>
            </p:cNvSpPr>
            <p:nvPr/>
          </p:nvSpPr>
          <p:spPr bwMode="auto">
            <a:xfrm flipH="1">
              <a:off x="3696" y="864"/>
              <a:ext cx="480" cy="384"/>
            </a:xfrm>
            <a:prstGeom prst="line">
              <a:avLst/>
            </a:prstGeom>
            <a:noFill/>
            <a:ln w="76200">
              <a:solidFill>
                <a:srgbClr val="FFFF00"/>
              </a:solidFill>
              <a:round/>
              <a:headEnd/>
              <a:tailEnd type="triangle" w="med" len="med"/>
            </a:ln>
            <a:effectLst/>
          </p:spPr>
          <p:txBody>
            <a:bodyPr/>
            <a:lstStyle/>
            <a:p>
              <a:endParaRPr lang="en-US"/>
            </a:p>
          </p:txBody>
        </p:sp>
      </p:grpSp>
      <p:sp>
        <p:nvSpPr>
          <p:cNvPr id="394250" name="Text Box 10"/>
          <p:cNvSpPr txBox="1">
            <a:spLocks noChangeArrowheads="1"/>
          </p:cNvSpPr>
          <p:nvPr/>
        </p:nvSpPr>
        <p:spPr bwMode="auto">
          <a:xfrm>
            <a:off x="762000" y="420469"/>
            <a:ext cx="8382000" cy="646331"/>
          </a:xfrm>
          <a:prstGeom prst="rect">
            <a:avLst/>
          </a:prstGeom>
          <a:noFill/>
          <a:ln w="9525">
            <a:noFill/>
            <a:miter lim="800000"/>
            <a:headEnd/>
            <a:tailEnd/>
          </a:ln>
          <a:effectLst/>
        </p:spPr>
        <p:txBody>
          <a:bodyPr wrap="square">
            <a:spAutoFit/>
          </a:bodyPr>
          <a:lstStyle/>
          <a:p>
            <a:pPr algn="ctr"/>
            <a:r>
              <a:rPr lang="en-US" sz="3600" dirty="0">
                <a:solidFill>
                  <a:srgbClr val="FFFFFF"/>
                </a:solidFill>
                <a:effectLst/>
                <a:latin typeface="Arial" pitchFamily="34" charset="0"/>
              </a:rPr>
              <a:t>BRAIN  ACTIVITY  DURING  READING</a:t>
            </a:r>
            <a:r>
              <a:rPr lang="en-US" dirty="0">
                <a:solidFill>
                  <a:srgbClr val="FFFFFF"/>
                </a:solidFill>
                <a:effectLst/>
                <a:latin typeface="Arial" pitchFamily="34" charset="0"/>
              </a:rPr>
              <a:t> </a:t>
            </a:r>
          </a:p>
        </p:txBody>
      </p:sp>
      <p:grpSp>
        <p:nvGrpSpPr>
          <p:cNvPr id="16" name="Group 15"/>
          <p:cNvGrpSpPr/>
          <p:nvPr/>
        </p:nvGrpSpPr>
        <p:grpSpPr>
          <a:xfrm>
            <a:off x="5867400" y="3368675"/>
            <a:ext cx="3810000" cy="2283520"/>
            <a:chOff x="5867400" y="3368675"/>
            <a:chExt cx="3810000" cy="2283520"/>
          </a:xfrm>
        </p:grpSpPr>
        <p:grpSp>
          <p:nvGrpSpPr>
            <p:cNvPr id="3" name="Group 7"/>
            <p:cNvGrpSpPr>
              <a:grpSpLocks/>
            </p:cNvGrpSpPr>
            <p:nvPr/>
          </p:nvGrpSpPr>
          <p:grpSpPr bwMode="auto">
            <a:xfrm>
              <a:off x="5867400" y="3368675"/>
              <a:ext cx="3810000" cy="1050925"/>
              <a:chOff x="3696" y="2122"/>
              <a:chExt cx="2160" cy="662"/>
            </a:xfrm>
          </p:grpSpPr>
          <p:sp>
            <p:nvSpPr>
              <p:cNvPr id="394248" name="Text Box 8"/>
              <p:cNvSpPr txBox="1">
                <a:spLocks noChangeArrowheads="1"/>
              </p:cNvSpPr>
              <p:nvPr/>
            </p:nvSpPr>
            <p:spPr bwMode="auto">
              <a:xfrm>
                <a:off x="4176" y="2122"/>
                <a:ext cx="1680" cy="485"/>
              </a:xfrm>
              <a:prstGeom prst="rect">
                <a:avLst/>
              </a:prstGeom>
              <a:noFill/>
              <a:ln w="9525">
                <a:noFill/>
                <a:miter lim="800000"/>
                <a:headEnd/>
                <a:tailEnd/>
              </a:ln>
              <a:effectLst/>
            </p:spPr>
            <p:txBody>
              <a:bodyPr>
                <a:spAutoFit/>
              </a:bodyPr>
              <a:lstStyle/>
              <a:p>
                <a:pPr>
                  <a:spcBef>
                    <a:spcPts val="0"/>
                  </a:spcBef>
                </a:pPr>
                <a:r>
                  <a:rPr lang="en-US" i="1" dirty="0">
                    <a:solidFill>
                      <a:srgbClr val="FFFFFF"/>
                    </a:solidFill>
                    <a:effectLst>
                      <a:outerShdw blurRad="38100" dist="38100" dir="2700000" algn="tl">
                        <a:srgbClr val="000000"/>
                      </a:outerShdw>
                    </a:effectLst>
                    <a:latin typeface="Arial" pitchFamily="34" charset="0"/>
                  </a:rPr>
                  <a:t>weak activity </a:t>
                </a:r>
              </a:p>
              <a:p>
                <a:pPr>
                  <a:spcBef>
                    <a:spcPts val="0"/>
                  </a:spcBef>
                </a:pPr>
                <a:r>
                  <a:rPr lang="en-US" i="1" dirty="0">
                    <a:solidFill>
                      <a:srgbClr val="FFFFFF"/>
                    </a:solidFill>
                    <a:effectLst>
                      <a:outerShdw blurRad="38100" dist="38100" dir="2700000" algn="tl">
                        <a:srgbClr val="000000"/>
                      </a:outerShdw>
                    </a:effectLst>
                    <a:latin typeface="Arial" pitchFamily="34" charset="0"/>
                  </a:rPr>
                  <a:t>pattern</a:t>
                </a:r>
              </a:p>
            </p:txBody>
          </p:sp>
          <p:sp>
            <p:nvSpPr>
              <p:cNvPr id="394249" name="Line 9"/>
              <p:cNvSpPr>
                <a:spLocks noChangeShapeType="1"/>
              </p:cNvSpPr>
              <p:nvPr/>
            </p:nvSpPr>
            <p:spPr bwMode="auto">
              <a:xfrm flipH="1">
                <a:off x="3696" y="2400"/>
                <a:ext cx="480" cy="384"/>
              </a:xfrm>
              <a:prstGeom prst="line">
                <a:avLst/>
              </a:prstGeom>
              <a:noFill/>
              <a:ln w="76200">
                <a:solidFill>
                  <a:srgbClr val="FFFF00"/>
                </a:solidFill>
                <a:round/>
                <a:headEnd/>
                <a:tailEnd type="triangle" w="med" len="med"/>
              </a:ln>
              <a:effectLst/>
            </p:spPr>
            <p:txBody>
              <a:bodyPr/>
              <a:lstStyle/>
              <a:p>
                <a:endParaRPr lang="en-US"/>
              </a:p>
            </p:txBody>
          </p:sp>
        </p:grpSp>
        <p:sp>
          <p:nvSpPr>
            <p:cNvPr id="394252" name="Text Box 12"/>
            <p:cNvSpPr txBox="1">
              <a:spLocks noChangeArrowheads="1"/>
            </p:cNvSpPr>
            <p:nvPr/>
          </p:nvSpPr>
          <p:spPr bwMode="auto">
            <a:xfrm>
              <a:off x="6934200" y="4267200"/>
              <a:ext cx="2438400" cy="1384995"/>
            </a:xfrm>
            <a:prstGeom prst="rect">
              <a:avLst/>
            </a:prstGeom>
            <a:noFill/>
            <a:ln w="9525">
              <a:noFill/>
              <a:miter lim="800000"/>
              <a:headEnd/>
              <a:tailEnd/>
            </a:ln>
            <a:effectLst/>
          </p:spPr>
          <p:txBody>
            <a:bodyPr wrap="square">
              <a:spAutoFit/>
            </a:bodyPr>
            <a:lstStyle/>
            <a:p>
              <a:r>
                <a:rPr lang="en-US" dirty="0">
                  <a:solidFill>
                    <a:srgbClr val="FFFFFF"/>
                  </a:solidFill>
                  <a:effectLst/>
                  <a:latin typeface="Arial" pitchFamily="34" charset="0"/>
                </a:rPr>
                <a:t>“SIGNATURE” DYSLEXIC BRAIN </a:t>
              </a:r>
              <a:r>
                <a:rPr lang="en-US" sz="1800" dirty="0">
                  <a:solidFill>
                    <a:srgbClr val="FFFFFF"/>
                  </a:solidFill>
                  <a:effectLst/>
                  <a:latin typeface="Arial" pitchFamily="34" charset="0"/>
                </a:rPr>
                <a:t>(</a:t>
              </a:r>
              <a:r>
                <a:rPr lang="en-US" sz="1800" dirty="0" err="1">
                  <a:solidFill>
                    <a:srgbClr val="FFFFFF"/>
                  </a:solidFill>
                  <a:effectLst/>
                  <a:latin typeface="Arial" pitchFamily="34" charset="0"/>
                </a:rPr>
                <a:t>Shaywitz</a:t>
              </a:r>
              <a:r>
                <a:rPr lang="en-US" sz="1800" dirty="0">
                  <a:solidFill>
                    <a:srgbClr val="FFFFFF"/>
                  </a:solidFill>
                  <a:effectLst/>
                  <a:latin typeface="Arial" pitchFamily="34" charset="0"/>
                </a:rPr>
                <a:t>, 2003)</a:t>
              </a:r>
              <a:endParaRPr lang="en-US" dirty="0">
                <a:solidFill>
                  <a:srgbClr val="FFFFFF"/>
                </a:solidFill>
                <a:effectLst/>
                <a:latin typeface="Arial" pitchFamily="34" charset="0"/>
              </a:endParaRPr>
            </a:p>
          </p:txBody>
        </p:sp>
      </p:grpSp>
      <p:sp>
        <p:nvSpPr>
          <p:cNvPr id="394253" name="Line 13"/>
          <p:cNvSpPr>
            <a:spLocks noChangeShapeType="1"/>
          </p:cNvSpPr>
          <p:nvPr/>
        </p:nvSpPr>
        <p:spPr bwMode="auto">
          <a:xfrm flipH="1" flipV="1">
            <a:off x="3429000" y="5181600"/>
            <a:ext cx="609600" cy="533400"/>
          </a:xfrm>
          <a:prstGeom prst="line">
            <a:avLst/>
          </a:prstGeom>
          <a:noFill/>
          <a:ln w="38100">
            <a:solidFill>
              <a:schemeClr val="tx1"/>
            </a:solidFill>
            <a:round/>
            <a:headEnd/>
            <a:tailEnd type="triangle" w="med" len="med"/>
          </a:ln>
          <a:effectLst/>
        </p:spPr>
        <p:txBody>
          <a:bodyPr/>
          <a:lstStyle/>
          <a:p>
            <a:endParaRPr lang="en-US"/>
          </a:p>
        </p:txBody>
      </p:sp>
      <p:sp>
        <p:nvSpPr>
          <p:cNvPr id="394254" name="Line 14"/>
          <p:cNvSpPr>
            <a:spLocks noChangeShapeType="1"/>
          </p:cNvSpPr>
          <p:nvPr/>
        </p:nvSpPr>
        <p:spPr bwMode="auto">
          <a:xfrm flipV="1">
            <a:off x="4038600" y="5181600"/>
            <a:ext cx="609600" cy="533400"/>
          </a:xfrm>
          <a:prstGeom prst="line">
            <a:avLst/>
          </a:prstGeom>
          <a:noFill/>
          <a:ln w="38100">
            <a:solidFill>
              <a:schemeClr val="tx1"/>
            </a:solidFill>
            <a:round/>
            <a:headEnd/>
            <a:tailEnd type="triangle" w="med" len="med"/>
          </a:ln>
          <a:effectLst/>
        </p:spPr>
        <p:txBody>
          <a:bodyPr/>
          <a:lstStyle/>
          <a:p>
            <a:endParaRPr lang="en-US"/>
          </a:p>
        </p:txBody>
      </p:sp>
      <p:sp>
        <p:nvSpPr>
          <p:cNvPr id="394255" name="Text Box 15"/>
          <p:cNvSpPr txBox="1">
            <a:spLocks noChangeArrowheads="1"/>
          </p:cNvSpPr>
          <p:nvPr/>
        </p:nvSpPr>
        <p:spPr bwMode="auto">
          <a:xfrm>
            <a:off x="6034088" y="6553200"/>
            <a:ext cx="3109912" cy="304800"/>
          </a:xfrm>
          <a:prstGeom prst="rect">
            <a:avLst/>
          </a:prstGeom>
          <a:noFill/>
          <a:ln w="9525">
            <a:noFill/>
            <a:miter lim="800000"/>
            <a:headEnd/>
            <a:tailEnd/>
          </a:ln>
          <a:effectLst/>
        </p:spPr>
        <p:txBody>
          <a:bodyPr wrap="none">
            <a:spAutoFit/>
          </a:bodyPr>
          <a:lstStyle/>
          <a:p>
            <a:r>
              <a:rPr lang="en-US" sz="1400">
                <a:solidFill>
                  <a:srgbClr val="FFFFFF"/>
                </a:solidFill>
                <a:latin typeface="Arial" pitchFamily="34" charset="0"/>
              </a:rPr>
              <a:t>Simos, Fletcher, Bergman, et al 2002</a:t>
            </a:r>
          </a:p>
        </p:txBody>
      </p:sp>
      <p:sp useBgFill="1">
        <p:nvSpPr>
          <p:cNvPr id="4" name="Rectangle 3"/>
          <p:cNvSpPr/>
          <p:nvPr/>
        </p:nvSpPr>
        <p:spPr bwMode="auto">
          <a:xfrm>
            <a:off x="609600" y="3505200"/>
            <a:ext cx="8534400" cy="3047999"/>
          </a:xfrm>
          <a:prstGeom prst="rect">
            <a:avLst/>
          </a:prstGeom>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9" presetClass="emph" presetSubtype="0" grpId="0" nodeType="clickEffect">
                                  <p:stCondLst>
                                    <p:cond delay="0"/>
                                  </p:stCondLst>
                                  <p:childTnLst>
                                    <p:set>
                                      <p:cBhvr>
                                        <p:cTn id="14" dur="indefinite"/>
                                        <p:tgtEl>
                                          <p:spTgt spid="4"/>
                                        </p:tgtEl>
                                        <p:attrNameLst>
                                          <p:attrName>style.opacity</p:attrName>
                                        </p:attrNameLst>
                                      </p:cBhvr>
                                      <p:to>
                                        <p:strVal val="0"/>
                                      </p:to>
                                    </p:set>
                                    <p:animEffect filter="image" prLst="opacity: 0">
                                      <p:cBhvr rctx="IE">
                                        <p:cTn id="15" dur="indefinite"/>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1+#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2"/>
          <p:cNvSpPr>
            <a:spLocks noGrp="1" noChangeArrowheads="1"/>
          </p:cNvSpPr>
          <p:nvPr>
            <p:ph type="title" idx="4294967295"/>
          </p:nvPr>
        </p:nvSpPr>
        <p:spPr>
          <a:xfrm>
            <a:off x="2082800" y="304800"/>
            <a:ext cx="6908800" cy="1143000"/>
          </a:xfrm>
        </p:spPr>
        <p:txBody>
          <a:bodyPr/>
          <a:lstStyle/>
          <a:p>
            <a:r>
              <a:rPr lang="en-US" b="0" dirty="0"/>
              <a:t>FUNCTIONAL BRAIN REGIONS</a:t>
            </a:r>
          </a:p>
        </p:txBody>
      </p:sp>
      <p:pic>
        <p:nvPicPr>
          <p:cNvPr id="477187" name="Picture 3"/>
          <p:cNvPicPr>
            <a:picLocks noChangeAspect="1" noChangeArrowheads="1"/>
          </p:cNvPicPr>
          <p:nvPr/>
        </p:nvPicPr>
        <p:blipFill>
          <a:blip r:embed="rId2" cstate="print"/>
          <a:srcRect/>
          <a:stretch>
            <a:fillRect/>
          </a:stretch>
        </p:blipFill>
        <p:spPr bwMode="auto">
          <a:xfrm>
            <a:off x="1827213" y="1193800"/>
            <a:ext cx="5716587" cy="4297363"/>
          </a:xfrm>
          <a:prstGeom prst="rect">
            <a:avLst/>
          </a:prstGeom>
          <a:noFill/>
        </p:spPr>
      </p:pic>
      <p:sp>
        <p:nvSpPr>
          <p:cNvPr id="477188" name="Text Box 4"/>
          <p:cNvSpPr txBox="1">
            <a:spLocks noChangeArrowheads="1"/>
          </p:cNvSpPr>
          <p:nvPr/>
        </p:nvSpPr>
        <p:spPr bwMode="auto">
          <a:xfrm>
            <a:off x="0" y="4038600"/>
            <a:ext cx="2230438" cy="1006475"/>
          </a:xfrm>
          <a:prstGeom prst="rect">
            <a:avLst/>
          </a:prstGeom>
          <a:solidFill>
            <a:srgbClr val="FBFBFF"/>
          </a:solidFill>
          <a:ln w="9525">
            <a:noFill/>
            <a:miter lim="800000"/>
            <a:headEnd/>
            <a:tailEnd/>
          </a:ln>
          <a:effectLst/>
        </p:spPr>
        <p:txBody>
          <a:bodyPr wrap="none">
            <a:spAutoFit/>
          </a:bodyPr>
          <a:lstStyle/>
          <a:p>
            <a:pPr algn="ctr" eaLnBrk="0" hangingPunct="0"/>
            <a:r>
              <a:rPr lang="en-US" sz="2000" b="1" u="sng" dirty="0">
                <a:solidFill>
                  <a:srgbClr val="000000"/>
                </a:solidFill>
                <a:effectLst/>
                <a:latin typeface="Arial" pitchFamily="34" charset="0"/>
              </a:rPr>
              <a:t>STG (bilateral)</a:t>
            </a:r>
          </a:p>
          <a:p>
            <a:pPr algn="ctr" eaLnBrk="0" hangingPunct="0"/>
            <a:r>
              <a:rPr lang="en-US" sz="2000" dirty="0">
                <a:solidFill>
                  <a:srgbClr val="000000"/>
                </a:solidFill>
                <a:effectLst/>
                <a:latin typeface="Arial" pitchFamily="34" charset="0"/>
              </a:rPr>
              <a:t>acoustic-phonetic </a:t>
            </a:r>
          </a:p>
          <a:p>
            <a:pPr algn="ctr" eaLnBrk="0" hangingPunct="0"/>
            <a:r>
              <a:rPr lang="en-US" sz="2000" dirty="0">
                <a:solidFill>
                  <a:srgbClr val="000000"/>
                </a:solidFill>
                <a:effectLst/>
                <a:latin typeface="Arial" pitchFamily="34" charset="0"/>
              </a:rPr>
              <a:t>speech codes</a:t>
            </a:r>
            <a:endParaRPr lang="en-US" dirty="0">
              <a:solidFill>
                <a:srgbClr val="000000"/>
              </a:solidFill>
              <a:effectLst/>
            </a:endParaRPr>
          </a:p>
        </p:txBody>
      </p:sp>
      <p:sp>
        <p:nvSpPr>
          <p:cNvPr id="477189" name="Line 5"/>
          <p:cNvSpPr>
            <a:spLocks noChangeShapeType="1"/>
          </p:cNvSpPr>
          <p:nvPr/>
        </p:nvSpPr>
        <p:spPr bwMode="auto">
          <a:xfrm flipV="1">
            <a:off x="2057400" y="3505200"/>
            <a:ext cx="2598738" cy="1371600"/>
          </a:xfrm>
          <a:prstGeom prst="line">
            <a:avLst/>
          </a:prstGeom>
          <a:noFill/>
          <a:ln w="19050">
            <a:solidFill>
              <a:srgbClr val="000000"/>
            </a:solidFill>
            <a:round/>
            <a:headEnd/>
            <a:tailEnd type="oval" w="med" len="med"/>
          </a:ln>
          <a:effectLst/>
        </p:spPr>
        <p:txBody>
          <a:bodyPr wrap="none" anchor="ctr"/>
          <a:lstStyle/>
          <a:p>
            <a:endParaRPr lang="en-US"/>
          </a:p>
        </p:txBody>
      </p:sp>
      <p:sp>
        <p:nvSpPr>
          <p:cNvPr id="477190" name="Line 6"/>
          <p:cNvSpPr>
            <a:spLocks noChangeShapeType="1"/>
          </p:cNvSpPr>
          <p:nvPr/>
        </p:nvSpPr>
        <p:spPr bwMode="auto">
          <a:xfrm flipH="1" flipV="1">
            <a:off x="5791200" y="4038600"/>
            <a:ext cx="1371600" cy="1143000"/>
          </a:xfrm>
          <a:prstGeom prst="line">
            <a:avLst/>
          </a:prstGeom>
          <a:noFill/>
          <a:ln w="19050">
            <a:solidFill>
              <a:srgbClr val="000000"/>
            </a:solidFill>
            <a:round/>
            <a:headEnd/>
            <a:tailEnd type="oval" w="med" len="med"/>
          </a:ln>
          <a:effectLst/>
        </p:spPr>
        <p:txBody>
          <a:bodyPr wrap="none" anchor="ctr"/>
          <a:lstStyle/>
          <a:p>
            <a:endParaRPr lang="en-US"/>
          </a:p>
        </p:txBody>
      </p:sp>
      <p:sp>
        <p:nvSpPr>
          <p:cNvPr id="477191" name="Text Box 7"/>
          <p:cNvSpPr txBox="1">
            <a:spLocks noChangeArrowheads="1"/>
          </p:cNvSpPr>
          <p:nvPr/>
        </p:nvSpPr>
        <p:spPr bwMode="auto">
          <a:xfrm>
            <a:off x="6156325" y="5181600"/>
            <a:ext cx="2987675" cy="711200"/>
          </a:xfrm>
          <a:prstGeom prst="rect">
            <a:avLst/>
          </a:prstGeom>
          <a:solidFill>
            <a:srgbClr val="FBFBFF"/>
          </a:solidFill>
          <a:ln w="9525">
            <a:solidFill>
              <a:schemeClr val="tx1"/>
            </a:solidFill>
            <a:miter lim="800000"/>
            <a:headEnd/>
            <a:tailEnd/>
          </a:ln>
          <a:effectLst/>
        </p:spPr>
        <p:txBody>
          <a:bodyPr wrap="none">
            <a:spAutoFit/>
          </a:bodyPr>
          <a:lstStyle/>
          <a:p>
            <a:pPr algn="ctr" eaLnBrk="0" hangingPunct="0"/>
            <a:r>
              <a:rPr lang="en-US" sz="2000" b="1" u="sng" dirty="0">
                <a:solidFill>
                  <a:srgbClr val="000000"/>
                </a:solidFill>
                <a:effectLst/>
                <a:latin typeface="Arial" pitchFamily="34" charset="0"/>
              </a:rPr>
              <a:t>pMTG (left)</a:t>
            </a:r>
          </a:p>
          <a:p>
            <a:pPr algn="ctr" eaLnBrk="0" hangingPunct="0"/>
            <a:r>
              <a:rPr lang="en-US" sz="2000" dirty="0">
                <a:solidFill>
                  <a:srgbClr val="000000"/>
                </a:solidFill>
                <a:effectLst/>
                <a:latin typeface="Arial" pitchFamily="34" charset="0"/>
              </a:rPr>
              <a:t>sound-meaning interface</a:t>
            </a:r>
          </a:p>
        </p:txBody>
      </p:sp>
      <p:sp>
        <p:nvSpPr>
          <p:cNvPr id="477192" name="Text Box 8"/>
          <p:cNvSpPr txBox="1">
            <a:spLocks noChangeArrowheads="1"/>
          </p:cNvSpPr>
          <p:nvPr/>
        </p:nvSpPr>
        <p:spPr bwMode="auto">
          <a:xfrm>
            <a:off x="6281738" y="1190625"/>
            <a:ext cx="2862262" cy="701675"/>
          </a:xfrm>
          <a:prstGeom prst="rect">
            <a:avLst/>
          </a:prstGeom>
          <a:solidFill>
            <a:srgbClr val="FBFBFF"/>
          </a:solidFill>
          <a:ln w="9525">
            <a:noFill/>
            <a:miter lim="800000"/>
            <a:headEnd/>
            <a:tailEnd/>
          </a:ln>
          <a:effectLst/>
        </p:spPr>
        <p:txBody>
          <a:bodyPr wrap="none">
            <a:spAutoFit/>
          </a:bodyPr>
          <a:lstStyle/>
          <a:p>
            <a:pPr algn="ctr" eaLnBrk="0" hangingPunct="0"/>
            <a:r>
              <a:rPr lang="en-US" sz="2000" b="1" u="sng" dirty="0">
                <a:solidFill>
                  <a:srgbClr val="000000"/>
                </a:solidFill>
                <a:effectLst/>
                <a:latin typeface="Arial" pitchFamily="34" charset="0"/>
              </a:rPr>
              <a:t>Area Spt (left)</a:t>
            </a:r>
          </a:p>
          <a:p>
            <a:pPr algn="ctr" eaLnBrk="0" hangingPunct="0"/>
            <a:r>
              <a:rPr lang="en-US" sz="2000" dirty="0">
                <a:solidFill>
                  <a:srgbClr val="000000"/>
                </a:solidFill>
                <a:effectLst/>
                <a:latin typeface="Arial" pitchFamily="34" charset="0"/>
              </a:rPr>
              <a:t>auditory-motor interface</a:t>
            </a:r>
          </a:p>
        </p:txBody>
      </p:sp>
      <p:sp>
        <p:nvSpPr>
          <p:cNvPr id="477193" name="Text Box 9"/>
          <p:cNvSpPr txBox="1">
            <a:spLocks noChangeArrowheads="1"/>
          </p:cNvSpPr>
          <p:nvPr/>
        </p:nvSpPr>
        <p:spPr bwMode="auto">
          <a:xfrm>
            <a:off x="0" y="152400"/>
            <a:ext cx="2019300" cy="1524000"/>
          </a:xfrm>
          <a:prstGeom prst="rect">
            <a:avLst/>
          </a:prstGeom>
          <a:solidFill>
            <a:srgbClr val="FBFBFF"/>
          </a:solidFill>
          <a:ln w="9525">
            <a:noFill/>
            <a:miter lim="800000"/>
            <a:headEnd/>
            <a:tailEnd/>
          </a:ln>
          <a:effectLst/>
        </p:spPr>
        <p:txBody>
          <a:bodyPr/>
          <a:lstStyle/>
          <a:p>
            <a:pPr algn="ctr" eaLnBrk="0" hangingPunct="0"/>
            <a:r>
              <a:rPr lang="en-US" sz="2000" b="1" u="sng" dirty="0">
                <a:solidFill>
                  <a:srgbClr val="000000"/>
                </a:solidFill>
                <a:effectLst/>
                <a:latin typeface="Arial" pitchFamily="34" charset="0"/>
              </a:rPr>
              <a:t>pIFG/dPM (left)</a:t>
            </a:r>
          </a:p>
          <a:p>
            <a:pPr algn="ctr" eaLnBrk="0" hangingPunct="0"/>
            <a:r>
              <a:rPr lang="en-US" sz="2000" dirty="0">
                <a:solidFill>
                  <a:srgbClr val="000000"/>
                </a:solidFill>
                <a:effectLst/>
                <a:latin typeface="Arial" pitchFamily="34" charset="0"/>
              </a:rPr>
              <a:t>articulatory-based </a:t>
            </a:r>
          </a:p>
          <a:p>
            <a:pPr algn="ctr" eaLnBrk="0" hangingPunct="0"/>
            <a:r>
              <a:rPr lang="en-US" sz="2000" dirty="0">
                <a:solidFill>
                  <a:srgbClr val="000000"/>
                </a:solidFill>
                <a:effectLst/>
                <a:latin typeface="Arial" pitchFamily="34" charset="0"/>
              </a:rPr>
              <a:t>speech codes</a:t>
            </a:r>
            <a:endParaRPr lang="en-US" dirty="0">
              <a:solidFill>
                <a:srgbClr val="000000"/>
              </a:solidFill>
              <a:effectLst/>
            </a:endParaRPr>
          </a:p>
        </p:txBody>
      </p:sp>
      <p:sp>
        <p:nvSpPr>
          <p:cNvPr id="477194" name="Line 10"/>
          <p:cNvSpPr>
            <a:spLocks noChangeShapeType="1"/>
          </p:cNvSpPr>
          <p:nvPr/>
        </p:nvSpPr>
        <p:spPr bwMode="auto">
          <a:xfrm>
            <a:off x="1828800" y="1524000"/>
            <a:ext cx="1828800" cy="1447800"/>
          </a:xfrm>
          <a:prstGeom prst="line">
            <a:avLst/>
          </a:prstGeom>
          <a:noFill/>
          <a:ln w="19050">
            <a:solidFill>
              <a:srgbClr val="000000"/>
            </a:solidFill>
            <a:round/>
            <a:headEnd/>
            <a:tailEnd type="oval" w="med" len="med"/>
          </a:ln>
          <a:effectLst/>
        </p:spPr>
        <p:txBody>
          <a:bodyPr wrap="none" anchor="ctr"/>
          <a:lstStyle/>
          <a:p>
            <a:endParaRPr lang="en-US"/>
          </a:p>
        </p:txBody>
      </p:sp>
      <p:sp>
        <p:nvSpPr>
          <p:cNvPr id="477195" name="Line 11"/>
          <p:cNvSpPr>
            <a:spLocks noChangeShapeType="1"/>
          </p:cNvSpPr>
          <p:nvPr/>
        </p:nvSpPr>
        <p:spPr bwMode="auto">
          <a:xfrm>
            <a:off x="1828800" y="1524000"/>
            <a:ext cx="2209800" cy="304800"/>
          </a:xfrm>
          <a:prstGeom prst="line">
            <a:avLst/>
          </a:prstGeom>
          <a:noFill/>
          <a:ln w="19050">
            <a:solidFill>
              <a:srgbClr val="000000"/>
            </a:solidFill>
            <a:round/>
            <a:headEnd/>
            <a:tailEnd type="oval" w="med" len="med"/>
          </a:ln>
          <a:effectLst/>
        </p:spPr>
        <p:txBody>
          <a:bodyPr wrap="none" anchor="ctr"/>
          <a:lstStyle/>
          <a:p>
            <a:endParaRPr lang="en-US"/>
          </a:p>
        </p:txBody>
      </p:sp>
      <p:sp>
        <p:nvSpPr>
          <p:cNvPr id="477196" name="Text Box 12"/>
          <p:cNvSpPr txBox="1">
            <a:spLocks noChangeArrowheads="1"/>
          </p:cNvSpPr>
          <p:nvPr/>
        </p:nvSpPr>
        <p:spPr bwMode="auto">
          <a:xfrm>
            <a:off x="152400" y="6172200"/>
            <a:ext cx="5181600" cy="366713"/>
          </a:xfrm>
          <a:prstGeom prst="rect">
            <a:avLst/>
          </a:prstGeom>
          <a:noFill/>
          <a:ln w="9525">
            <a:noFill/>
            <a:miter lim="800000"/>
            <a:headEnd/>
            <a:tailEnd/>
          </a:ln>
          <a:effectLst/>
        </p:spPr>
        <p:txBody>
          <a:bodyPr>
            <a:spAutoFit/>
          </a:bodyPr>
          <a:lstStyle/>
          <a:p>
            <a:pPr eaLnBrk="0" hangingPunct="0"/>
            <a:r>
              <a:rPr lang="en-US" sz="1800">
                <a:latin typeface="Arial" pitchFamily="34" charset="0"/>
              </a:rPr>
              <a:t>HICKOK &amp; POEPPEL (2000, 2004)</a:t>
            </a:r>
          </a:p>
        </p:txBody>
      </p:sp>
      <p:sp>
        <p:nvSpPr>
          <p:cNvPr id="477197" name="Line 13"/>
          <p:cNvSpPr>
            <a:spLocks noChangeShapeType="1"/>
          </p:cNvSpPr>
          <p:nvPr/>
        </p:nvSpPr>
        <p:spPr bwMode="auto">
          <a:xfrm flipV="1">
            <a:off x="3886200" y="3733800"/>
            <a:ext cx="889000" cy="1371600"/>
          </a:xfrm>
          <a:prstGeom prst="line">
            <a:avLst/>
          </a:prstGeom>
          <a:noFill/>
          <a:ln w="19050">
            <a:solidFill>
              <a:srgbClr val="000000"/>
            </a:solidFill>
            <a:round/>
            <a:headEnd/>
            <a:tailEnd type="oval" w="med" len="med"/>
          </a:ln>
          <a:effectLst/>
        </p:spPr>
        <p:txBody>
          <a:bodyPr wrap="none" anchor="ctr"/>
          <a:lstStyle/>
          <a:p>
            <a:endParaRPr lang="en-US"/>
          </a:p>
        </p:txBody>
      </p:sp>
      <p:sp>
        <p:nvSpPr>
          <p:cNvPr id="477198" name="Text Box 14"/>
          <p:cNvSpPr txBox="1">
            <a:spLocks noChangeArrowheads="1"/>
          </p:cNvSpPr>
          <p:nvPr/>
        </p:nvSpPr>
        <p:spPr bwMode="auto">
          <a:xfrm>
            <a:off x="2743200" y="5105400"/>
            <a:ext cx="1943100" cy="711200"/>
          </a:xfrm>
          <a:prstGeom prst="rect">
            <a:avLst/>
          </a:prstGeom>
          <a:solidFill>
            <a:srgbClr val="FBFBFF"/>
          </a:solidFill>
          <a:ln w="9525">
            <a:solidFill>
              <a:schemeClr val="tx1"/>
            </a:solidFill>
            <a:miter lim="800000"/>
            <a:headEnd/>
            <a:tailEnd/>
          </a:ln>
          <a:effectLst/>
        </p:spPr>
        <p:txBody>
          <a:bodyPr wrap="none">
            <a:spAutoFit/>
          </a:bodyPr>
          <a:lstStyle/>
          <a:p>
            <a:pPr algn="ctr" eaLnBrk="0" hangingPunct="0"/>
            <a:r>
              <a:rPr lang="en-US" sz="2000" b="1" u="sng" dirty="0">
                <a:solidFill>
                  <a:srgbClr val="000000"/>
                </a:solidFill>
                <a:effectLst/>
                <a:latin typeface="Arial" pitchFamily="34" charset="0"/>
              </a:rPr>
              <a:t>STS</a:t>
            </a:r>
            <a:r>
              <a:rPr lang="en-US" sz="2000" dirty="0">
                <a:solidFill>
                  <a:srgbClr val="000000"/>
                </a:solidFill>
                <a:effectLst/>
                <a:latin typeface="Arial" pitchFamily="34" charset="0"/>
              </a:rPr>
              <a:t> phoneme </a:t>
            </a:r>
          </a:p>
          <a:p>
            <a:pPr algn="ctr" eaLnBrk="0" hangingPunct="0"/>
            <a:r>
              <a:rPr lang="en-US" sz="2000" dirty="0">
                <a:solidFill>
                  <a:srgbClr val="000000"/>
                </a:solidFill>
                <a:effectLst/>
                <a:latin typeface="Arial" pitchFamily="34" charset="0"/>
              </a:rPr>
              <a:t>representations</a:t>
            </a:r>
          </a:p>
        </p:txBody>
      </p:sp>
      <p:sp>
        <p:nvSpPr>
          <p:cNvPr id="477199" name="Line 15"/>
          <p:cNvSpPr>
            <a:spLocks noChangeShapeType="1"/>
          </p:cNvSpPr>
          <p:nvPr/>
        </p:nvSpPr>
        <p:spPr bwMode="auto">
          <a:xfrm flipH="1">
            <a:off x="5486400" y="1828800"/>
            <a:ext cx="2362200" cy="1295400"/>
          </a:xfrm>
          <a:prstGeom prst="line">
            <a:avLst/>
          </a:prstGeom>
          <a:noFill/>
          <a:ln w="19050">
            <a:solidFill>
              <a:srgbClr val="000000"/>
            </a:solidFill>
            <a:round/>
            <a:headEnd/>
            <a:tailEnd type="oval" w="med" len="med"/>
          </a:ln>
          <a:effectLst/>
        </p:spPr>
        <p:txBody>
          <a:bodyPr wrap="none" anchor="ctr"/>
          <a:lstStyle/>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1295400" y="533400"/>
            <a:ext cx="6537678" cy="1485900"/>
          </a:xfrm>
        </p:spPr>
        <p:txBody>
          <a:bodyPr>
            <a:normAutofit fontScale="90000"/>
          </a:bodyPr>
          <a:lstStyle/>
          <a:p>
            <a:pPr>
              <a:defRPr/>
            </a:pPr>
            <a:r>
              <a:rPr lang="en-US" sz="4000" b="1" dirty="0"/>
              <a:t>Education should change Brain Connections &amp; Wiring, aka “Synapses”</a:t>
            </a:r>
          </a:p>
        </p:txBody>
      </p:sp>
      <p:sp>
        <p:nvSpPr>
          <p:cNvPr id="14339" name="Text Box 3"/>
          <p:cNvSpPr txBox="1">
            <a:spLocks noChangeArrowheads="1"/>
          </p:cNvSpPr>
          <p:nvPr/>
        </p:nvSpPr>
        <p:spPr bwMode="auto">
          <a:xfrm>
            <a:off x="1219200" y="2438400"/>
            <a:ext cx="8153400" cy="1615827"/>
          </a:xfrm>
          <a:prstGeom prst="rect">
            <a:avLst/>
          </a:prstGeom>
          <a:noFill/>
          <a:ln w="9525">
            <a:noFill/>
            <a:miter lim="800000"/>
            <a:headEnd/>
            <a:tailEnd/>
          </a:ln>
        </p:spPr>
        <p:txBody>
          <a:bodyPr>
            <a:spAutoFit/>
          </a:bodyPr>
          <a:lstStyle/>
          <a:p>
            <a:pPr eaLnBrk="1" hangingPunct="1">
              <a:spcBef>
                <a:spcPct val="50000"/>
              </a:spcBef>
              <a:buClrTx/>
              <a:buSzTx/>
              <a:buFontTx/>
              <a:buNone/>
            </a:pPr>
            <a:r>
              <a:rPr lang="en-US" dirty="0">
                <a:solidFill>
                  <a:srgbClr val="FFFFFF"/>
                </a:solidFill>
                <a:effectLst/>
                <a:latin typeface="Arial" charset="0"/>
              </a:rPr>
              <a:t>At what age in your life do your neurons lose the ability to make new connections (synapses) or new wiring (networks)?</a:t>
            </a:r>
          </a:p>
          <a:p>
            <a:pPr eaLnBrk="1" hangingPunct="1">
              <a:spcBef>
                <a:spcPct val="50000"/>
              </a:spcBef>
              <a:buClrTx/>
              <a:buSzTx/>
              <a:buFontTx/>
              <a:buNone/>
            </a:pPr>
            <a:r>
              <a:rPr lang="en-US" dirty="0">
                <a:solidFill>
                  <a:srgbClr val="FFFFFF"/>
                </a:solidFill>
                <a:effectLst/>
                <a:latin typeface="Arial" charset="0"/>
              </a:rPr>
              <a:t>Can neural networks make new connections even after documented brain injury? </a:t>
            </a:r>
          </a:p>
        </p:txBody>
      </p:sp>
    </p:spTree>
    <p:extLst>
      <p:ext uri="{BB962C8B-B14F-4D97-AF65-F5344CB8AC3E}">
        <p14:creationId xmlns:p14="http://schemas.microsoft.com/office/powerpoint/2010/main" val="4722921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339">
                                            <p:txEl>
                                              <p:pRg st="1" end="1"/>
                                            </p:txEl>
                                          </p:spTgt>
                                        </p:tgtEl>
                                        <p:attrNameLst>
                                          <p:attrName>style.visibility</p:attrName>
                                        </p:attrNameLst>
                                      </p:cBhvr>
                                      <p:to>
                                        <p:strVal val="visible"/>
                                      </p:to>
                                    </p:set>
                                    <p:animEffect transition="in" filter="wipe(up)">
                                      <p:cBhvr>
                                        <p:cTn id="7" dur="1000"/>
                                        <p:tgtEl>
                                          <p:spTgt spid="143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Text Box 2"/>
          <p:cNvSpPr txBox="1">
            <a:spLocks noChangeArrowheads="1"/>
          </p:cNvSpPr>
          <p:nvPr/>
        </p:nvSpPr>
        <p:spPr bwMode="auto">
          <a:xfrm>
            <a:off x="2133600" y="123825"/>
            <a:ext cx="5257800" cy="643766"/>
          </a:xfrm>
          <a:prstGeom prst="rect">
            <a:avLst/>
          </a:prstGeom>
          <a:noFill/>
          <a:ln w="12700">
            <a:noFill/>
            <a:miter lim="800000"/>
            <a:headEnd/>
            <a:tailEnd/>
          </a:ln>
          <a:effectLst/>
        </p:spPr>
        <p:txBody>
          <a:bodyPr wrap="square" lIns="90488" tIns="44450" rIns="90488" bIns="44450">
            <a:spAutoFit/>
          </a:bodyPr>
          <a:lstStyle/>
          <a:p>
            <a:pPr marL="342900" indent="-342900" eaLnBrk="0" hangingPunct="0">
              <a:spcBef>
                <a:spcPct val="20000"/>
              </a:spcBef>
              <a:buClr>
                <a:schemeClr val="hlink"/>
              </a:buClr>
              <a:buSzPct val="75000"/>
              <a:buFont typeface="Monotype Sorts" pitchFamily="2" charset="2"/>
              <a:buNone/>
            </a:pPr>
            <a:r>
              <a:rPr lang="en-US" sz="3600" dirty="0">
                <a:solidFill>
                  <a:srgbClr val="FF0000"/>
                </a:solidFill>
                <a:effectLst>
                  <a:outerShdw blurRad="38100" dist="38100" dir="2700000" algn="tl">
                    <a:srgbClr val="000000"/>
                  </a:outerShdw>
                </a:effectLst>
                <a:latin typeface="Arial" pitchFamily="34" charset="0"/>
              </a:rPr>
              <a:t>SEMANTIC activity</a:t>
            </a:r>
          </a:p>
        </p:txBody>
      </p:sp>
      <p:pic>
        <p:nvPicPr>
          <p:cNvPr id="478211" name="Picture 3"/>
          <p:cNvPicPr>
            <a:picLocks noChangeAspect="1" noChangeArrowheads="1"/>
          </p:cNvPicPr>
          <p:nvPr/>
        </p:nvPicPr>
        <p:blipFill>
          <a:blip r:embed="rId2" cstate="print"/>
          <a:srcRect/>
          <a:stretch>
            <a:fillRect/>
          </a:stretch>
        </p:blipFill>
        <p:spPr bwMode="auto">
          <a:xfrm>
            <a:off x="457200" y="681038"/>
            <a:ext cx="8382000" cy="5818187"/>
          </a:xfrm>
          <a:prstGeom prst="rect">
            <a:avLst/>
          </a:prstGeom>
          <a:noFill/>
          <a:ln w="9525">
            <a:noFill/>
            <a:miter lim="800000"/>
            <a:headEnd/>
            <a:tailEnd/>
          </a:ln>
          <a:effectLst/>
        </p:spPr>
      </p:pic>
      <p:sp>
        <p:nvSpPr>
          <p:cNvPr id="478212" name="Text Box 4"/>
          <p:cNvSpPr txBox="1">
            <a:spLocks noChangeArrowheads="1"/>
          </p:cNvSpPr>
          <p:nvPr/>
        </p:nvSpPr>
        <p:spPr bwMode="auto">
          <a:xfrm>
            <a:off x="1447800" y="6172200"/>
            <a:ext cx="5011738" cy="363538"/>
          </a:xfrm>
          <a:prstGeom prst="rect">
            <a:avLst/>
          </a:prstGeom>
          <a:noFill/>
          <a:ln w="12700">
            <a:noFill/>
            <a:miter lim="800000"/>
            <a:headEnd/>
            <a:tailEnd/>
          </a:ln>
          <a:effectLst/>
        </p:spPr>
        <p:txBody>
          <a:bodyPr lIns="90488" tIns="44450" rIns="90488" bIns="44450">
            <a:spAutoFit/>
          </a:bodyPr>
          <a:lstStyle/>
          <a:p>
            <a:pPr marL="342900" indent="-342900" eaLnBrk="0" hangingPunct="0">
              <a:spcBef>
                <a:spcPct val="50000"/>
              </a:spcBef>
              <a:buClr>
                <a:schemeClr val="hlink"/>
              </a:buClr>
              <a:buSzPct val="75000"/>
              <a:buFont typeface="Monotype Sorts" pitchFamily="2" charset="2"/>
              <a:buNone/>
            </a:pPr>
            <a:r>
              <a:rPr lang="en-US" sz="1800">
                <a:solidFill>
                  <a:schemeClr val="tx2"/>
                </a:solidFill>
                <a:latin typeface="Arial" pitchFamily="34" charset="0"/>
              </a:rPr>
              <a:t>VIGNEAU et al., 2006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Text Box 2"/>
          <p:cNvSpPr txBox="1">
            <a:spLocks noChangeArrowheads="1"/>
          </p:cNvSpPr>
          <p:nvPr/>
        </p:nvSpPr>
        <p:spPr bwMode="auto">
          <a:xfrm>
            <a:off x="914400" y="123825"/>
            <a:ext cx="8001000" cy="643766"/>
          </a:xfrm>
          <a:prstGeom prst="rect">
            <a:avLst/>
          </a:prstGeom>
          <a:noFill/>
          <a:ln w="12700">
            <a:noFill/>
            <a:miter lim="800000"/>
            <a:headEnd/>
            <a:tailEnd/>
          </a:ln>
          <a:effectLst/>
        </p:spPr>
        <p:txBody>
          <a:bodyPr wrap="square" lIns="90488" tIns="44450" rIns="90488" bIns="44450">
            <a:spAutoFit/>
          </a:bodyPr>
          <a:lstStyle/>
          <a:p>
            <a:pPr marL="342900" indent="-342900" eaLnBrk="0" hangingPunct="0">
              <a:spcBef>
                <a:spcPct val="20000"/>
              </a:spcBef>
              <a:buClr>
                <a:schemeClr val="hlink"/>
              </a:buClr>
              <a:buSzPct val="75000"/>
              <a:buFont typeface="Monotype Sorts" pitchFamily="2" charset="2"/>
              <a:buNone/>
            </a:pPr>
            <a:r>
              <a:rPr lang="en-US" sz="3600" dirty="0">
                <a:solidFill>
                  <a:srgbClr val="00FF00"/>
                </a:solidFill>
                <a:effectLst>
                  <a:outerShdw blurRad="38100" dist="38100" dir="2700000" algn="tl">
                    <a:srgbClr val="000000"/>
                  </a:outerShdw>
                </a:effectLst>
                <a:latin typeface="Arial" pitchFamily="34" charset="0"/>
              </a:rPr>
              <a:t>SENTENCE/SYNTACTIC Activity</a:t>
            </a:r>
          </a:p>
        </p:txBody>
      </p:sp>
      <p:pic>
        <p:nvPicPr>
          <p:cNvPr id="479235" name="Picture 3"/>
          <p:cNvPicPr>
            <a:picLocks noChangeAspect="1" noChangeArrowheads="1"/>
          </p:cNvPicPr>
          <p:nvPr/>
        </p:nvPicPr>
        <p:blipFill>
          <a:blip r:embed="rId2" cstate="print"/>
          <a:srcRect/>
          <a:stretch>
            <a:fillRect/>
          </a:stretch>
        </p:blipFill>
        <p:spPr bwMode="auto">
          <a:xfrm>
            <a:off x="457200" y="685800"/>
            <a:ext cx="8382000" cy="5851525"/>
          </a:xfrm>
          <a:prstGeom prst="rect">
            <a:avLst/>
          </a:prstGeom>
          <a:noFill/>
          <a:ln w="9525">
            <a:noFill/>
            <a:miter lim="800000"/>
            <a:headEnd/>
            <a:tailEnd/>
          </a:ln>
          <a:effectLst/>
        </p:spPr>
      </p:pic>
      <p:sp>
        <p:nvSpPr>
          <p:cNvPr id="479236" name="Text Box 4"/>
          <p:cNvSpPr txBox="1">
            <a:spLocks noChangeArrowheads="1"/>
          </p:cNvSpPr>
          <p:nvPr/>
        </p:nvSpPr>
        <p:spPr bwMode="auto">
          <a:xfrm>
            <a:off x="1447800" y="6172200"/>
            <a:ext cx="5011738" cy="363538"/>
          </a:xfrm>
          <a:prstGeom prst="rect">
            <a:avLst/>
          </a:prstGeom>
          <a:noFill/>
          <a:ln w="12700">
            <a:noFill/>
            <a:miter lim="800000"/>
            <a:headEnd/>
            <a:tailEnd/>
          </a:ln>
          <a:effectLst/>
        </p:spPr>
        <p:txBody>
          <a:bodyPr lIns="90488" tIns="44450" rIns="90488" bIns="44450">
            <a:spAutoFit/>
          </a:bodyPr>
          <a:lstStyle/>
          <a:p>
            <a:pPr marL="342900" indent="-342900" eaLnBrk="0" hangingPunct="0">
              <a:spcBef>
                <a:spcPct val="50000"/>
              </a:spcBef>
              <a:buClr>
                <a:schemeClr val="hlink"/>
              </a:buClr>
              <a:buSzPct val="75000"/>
              <a:buFont typeface="Monotype Sorts" pitchFamily="2" charset="2"/>
              <a:buNone/>
            </a:pPr>
            <a:r>
              <a:rPr lang="en-US" sz="1800">
                <a:solidFill>
                  <a:schemeClr val="tx2"/>
                </a:solidFill>
                <a:latin typeface="Arial" pitchFamily="34" charset="0"/>
              </a:rPr>
              <a:t>VIGNEAU et al., 2006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Clinical Neuropsychology</a:t>
            </a:r>
          </a:p>
        </p:txBody>
      </p:sp>
      <p:sp>
        <p:nvSpPr>
          <p:cNvPr id="3" name="Content Placeholder 2"/>
          <p:cNvSpPr>
            <a:spLocks noGrp="1"/>
          </p:cNvSpPr>
          <p:nvPr>
            <p:ph idx="1"/>
          </p:nvPr>
        </p:nvSpPr>
        <p:spPr>
          <a:xfrm>
            <a:off x="828261" y="685800"/>
            <a:ext cx="8305800" cy="5870575"/>
          </a:xfrm>
        </p:spPr>
        <p:txBody>
          <a:bodyPr/>
          <a:lstStyle/>
          <a:p>
            <a:r>
              <a:rPr lang="en-US" sz="2400" dirty="0"/>
              <a:t>Clinical Neuropsychology is the study of the relationship between behavior, emotion, and cognition on the one hand, and brain function on the other. A specialty in professional psychology that applies principles of assessment and intervention based upon the scientific study of human behavior, as it relates to normal and abnormal functioning of the central nervous system. The specialty is dedicated to enhancing the understanding of brain‐behavior relationships and the application of such knowledge to human problems. Competence in clinical neuropsychology requires the ability to integrate neuropsychological [assessment] findings with neurologic and other medical data, psychosocial and other behavioral data, and knowledge in the neurosciences, and interpret these findings with an appreciation of social, cultural and ethical issues.</a:t>
            </a:r>
          </a:p>
        </p:txBody>
      </p:sp>
    </p:spTree>
    <p:extLst>
      <p:ext uri="{BB962C8B-B14F-4D97-AF65-F5344CB8AC3E}">
        <p14:creationId xmlns:p14="http://schemas.microsoft.com/office/powerpoint/2010/main" val="41966062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258" name="Picture 2"/>
          <p:cNvPicPr>
            <a:picLocks noChangeAspect="1" noChangeArrowheads="1"/>
          </p:cNvPicPr>
          <p:nvPr/>
        </p:nvPicPr>
        <p:blipFill>
          <a:blip r:embed="rId2" cstate="print"/>
          <a:srcRect/>
          <a:stretch>
            <a:fillRect/>
          </a:stretch>
        </p:blipFill>
        <p:spPr bwMode="auto">
          <a:xfrm>
            <a:off x="457200" y="685800"/>
            <a:ext cx="8382000" cy="5868988"/>
          </a:xfrm>
          <a:prstGeom prst="rect">
            <a:avLst/>
          </a:prstGeom>
          <a:noFill/>
          <a:ln w="9525">
            <a:noFill/>
            <a:miter lim="800000"/>
            <a:headEnd/>
            <a:tailEnd/>
          </a:ln>
          <a:effectLst/>
        </p:spPr>
      </p:pic>
      <p:sp>
        <p:nvSpPr>
          <p:cNvPr id="480259" name="Text Box 3"/>
          <p:cNvSpPr txBox="1">
            <a:spLocks noChangeArrowheads="1"/>
          </p:cNvSpPr>
          <p:nvPr/>
        </p:nvSpPr>
        <p:spPr bwMode="auto">
          <a:xfrm>
            <a:off x="838200" y="123825"/>
            <a:ext cx="6705600" cy="638175"/>
          </a:xfrm>
          <a:prstGeom prst="rect">
            <a:avLst/>
          </a:prstGeom>
          <a:noFill/>
          <a:ln w="12700">
            <a:noFill/>
            <a:miter lim="800000"/>
            <a:headEnd/>
            <a:tailEnd/>
          </a:ln>
          <a:effectLst/>
        </p:spPr>
        <p:txBody>
          <a:bodyPr wrap="square" lIns="90488" tIns="44450" rIns="90488" bIns="44450">
            <a:spAutoFit/>
          </a:bodyPr>
          <a:lstStyle/>
          <a:p>
            <a:pPr marL="342900" indent="-342900" algn="ctr" eaLnBrk="0" hangingPunct="0">
              <a:spcBef>
                <a:spcPct val="20000"/>
              </a:spcBef>
              <a:buClr>
                <a:schemeClr val="hlink"/>
              </a:buClr>
              <a:buSzPct val="75000"/>
              <a:buFont typeface="Monotype Sorts" pitchFamily="2" charset="2"/>
              <a:buNone/>
            </a:pPr>
            <a:r>
              <a:rPr lang="en-US" sz="3600" dirty="0">
                <a:solidFill>
                  <a:srgbClr val="33CCFF"/>
                </a:solidFill>
                <a:effectLst>
                  <a:outerShdw blurRad="38100" dist="38100" dir="2700000" algn="tl">
                    <a:srgbClr val="000000"/>
                  </a:outerShdw>
                </a:effectLst>
                <a:latin typeface="Arial" pitchFamily="34" charset="0"/>
              </a:rPr>
              <a:t>PHONOLOGICAL activity</a:t>
            </a:r>
          </a:p>
        </p:txBody>
      </p:sp>
      <p:sp>
        <p:nvSpPr>
          <p:cNvPr id="480260" name="Text Box 4"/>
          <p:cNvSpPr txBox="1">
            <a:spLocks noChangeArrowheads="1"/>
          </p:cNvSpPr>
          <p:nvPr/>
        </p:nvSpPr>
        <p:spPr bwMode="auto">
          <a:xfrm>
            <a:off x="1447800" y="6172200"/>
            <a:ext cx="5011738" cy="363538"/>
          </a:xfrm>
          <a:prstGeom prst="rect">
            <a:avLst/>
          </a:prstGeom>
          <a:noFill/>
          <a:ln w="12700">
            <a:noFill/>
            <a:miter lim="800000"/>
            <a:headEnd/>
            <a:tailEnd/>
          </a:ln>
          <a:effectLst/>
        </p:spPr>
        <p:txBody>
          <a:bodyPr lIns="90488" tIns="44450" rIns="90488" bIns="44450">
            <a:spAutoFit/>
          </a:bodyPr>
          <a:lstStyle/>
          <a:p>
            <a:pPr marL="342900" indent="-342900" eaLnBrk="0" hangingPunct="0">
              <a:spcBef>
                <a:spcPct val="50000"/>
              </a:spcBef>
              <a:buClr>
                <a:schemeClr val="hlink"/>
              </a:buClr>
              <a:buSzPct val="75000"/>
              <a:buFont typeface="Monotype Sorts" pitchFamily="2" charset="2"/>
              <a:buNone/>
            </a:pPr>
            <a:r>
              <a:rPr lang="en-US" sz="1800">
                <a:solidFill>
                  <a:schemeClr val="tx2"/>
                </a:solidFill>
                <a:latin typeface="Arial" pitchFamily="34" charset="0"/>
              </a:rPr>
              <a:t>VIGNEAU et al., 2006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2" name="Picture 2"/>
          <p:cNvPicPr>
            <a:picLocks noChangeAspect="1" noChangeArrowheads="1"/>
          </p:cNvPicPr>
          <p:nvPr/>
        </p:nvPicPr>
        <p:blipFill>
          <a:blip r:embed="rId2" cstate="print"/>
          <a:srcRect/>
          <a:stretch>
            <a:fillRect/>
          </a:stretch>
        </p:blipFill>
        <p:spPr bwMode="auto">
          <a:xfrm>
            <a:off x="304800" y="942975"/>
            <a:ext cx="8534400" cy="5915025"/>
          </a:xfrm>
          <a:prstGeom prst="rect">
            <a:avLst/>
          </a:prstGeom>
          <a:noFill/>
          <a:ln w="9525">
            <a:noFill/>
            <a:miter lim="800000"/>
            <a:headEnd/>
            <a:tailEnd/>
          </a:ln>
          <a:effectLst/>
        </p:spPr>
      </p:pic>
      <p:sp>
        <p:nvSpPr>
          <p:cNvPr id="481283" name="Rectangle 3"/>
          <p:cNvSpPr>
            <a:spLocks noChangeArrowheads="1"/>
          </p:cNvSpPr>
          <p:nvPr/>
        </p:nvSpPr>
        <p:spPr bwMode="auto">
          <a:xfrm>
            <a:off x="0" y="152400"/>
            <a:ext cx="9144000" cy="914400"/>
          </a:xfrm>
          <a:prstGeom prst="rect">
            <a:avLst/>
          </a:prstGeom>
          <a:solidFill>
            <a:schemeClr val="tx1"/>
          </a:solidFill>
          <a:ln w="9525">
            <a:noFill/>
            <a:miter lim="800000"/>
            <a:headEnd/>
            <a:tailEnd/>
          </a:ln>
          <a:effectLst/>
        </p:spPr>
        <p:txBody>
          <a:bodyPr>
            <a:spAutoFit/>
          </a:bodyPr>
          <a:lstStyle/>
          <a:p>
            <a:pPr algn="ctr"/>
            <a:r>
              <a:rPr lang="en-US" sz="2700" b="1" dirty="0">
                <a:solidFill>
                  <a:srgbClr val="FFFFFF"/>
                </a:solidFill>
                <a:effectLst/>
                <a:latin typeface="Arial" pitchFamily="34" charset="0"/>
              </a:rPr>
              <a:t>UNIQUE and OVERLAPPING NETWORKS</a:t>
            </a:r>
            <a:r>
              <a:rPr lang="en-US" sz="2700" b="1" dirty="0">
                <a:solidFill>
                  <a:srgbClr val="FFFF00"/>
                </a:solidFill>
                <a:effectLst/>
                <a:latin typeface="Arial" pitchFamily="34" charset="0"/>
              </a:rPr>
              <a:t> </a:t>
            </a:r>
          </a:p>
          <a:p>
            <a:pPr algn="ctr"/>
            <a:r>
              <a:rPr lang="en-US" sz="2700" b="1" dirty="0">
                <a:solidFill>
                  <a:srgbClr val="00FF00"/>
                </a:solidFill>
                <a:effectLst/>
                <a:latin typeface="Arial" pitchFamily="34" charset="0"/>
              </a:rPr>
              <a:t>SENTENCE/SYNTACTIC</a:t>
            </a:r>
            <a:r>
              <a:rPr lang="en-US" sz="2700" b="1" dirty="0">
                <a:solidFill>
                  <a:schemeClr val="tx2"/>
                </a:solidFill>
                <a:effectLst/>
                <a:latin typeface="Arial" pitchFamily="34" charset="0"/>
              </a:rPr>
              <a:t>, </a:t>
            </a:r>
            <a:r>
              <a:rPr lang="en-US" sz="2700" b="1" dirty="0">
                <a:solidFill>
                  <a:srgbClr val="FF0000"/>
                </a:solidFill>
                <a:effectLst/>
                <a:latin typeface="Arial" pitchFamily="34" charset="0"/>
              </a:rPr>
              <a:t>SEMANTIC</a:t>
            </a:r>
            <a:r>
              <a:rPr lang="en-US" sz="2700" b="1" dirty="0">
                <a:solidFill>
                  <a:schemeClr val="tx2"/>
                </a:solidFill>
                <a:effectLst/>
                <a:latin typeface="Arial" pitchFamily="34" charset="0"/>
              </a:rPr>
              <a:t>, </a:t>
            </a:r>
            <a:r>
              <a:rPr lang="en-US" sz="2700" b="1" dirty="0">
                <a:solidFill>
                  <a:srgbClr val="33CCFF"/>
                </a:solidFill>
                <a:effectLst/>
                <a:latin typeface="Arial" pitchFamily="34" charset="0"/>
              </a:rPr>
              <a:t>PHONOLOGICAL</a:t>
            </a:r>
          </a:p>
        </p:txBody>
      </p:sp>
      <p:sp>
        <p:nvSpPr>
          <p:cNvPr id="481284" name="Text Box 4"/>
          <p:cNvSpPr txBox="1">
            <a:spLocks noChangeArrowheads="1"/>
          </p:cNvSpPr>
          <p:nvPr/>
        </p:nvSpPr>
        <p:spPr bwMode="auto">
          <a:xfrm>
            <a:off x="76200" y="6494462"/>
            <a:ext cx="5011738" cy="363538"/>
          </a:xfrm>
          <a:prstGeom prst="rect">
            <a:avLst/>
          </a:prstGeom>
          <a:noFill/>
          <a:ln w="12700">
            <a:noFill/>
            <a:miter lim="800000"/>
            <a:headEnd/>
            <a:tailEnd/>
          </a:ln>
          <a:effectLst/>
        </p:spPr>
        <p:txBody>
          <a:bodyPr lIns="90488" tIns="44450" rIns="90488" bIns="44450">
            <a:spAutoFit/>
          </a:bodyPr>
          <a:lstStyle/>
          <a:p>
            <a:pPr marL="342900" indent="-342900" eaLnBrk="0" hangingPunct="0">
              <a:spcBef>
                <a:spcPct val="50000"/>
              </a:spcBef>
              <a:buClr>
                <a:schemeClr val="hlink"/>
              </a:buClr>
              <a:buSzPct val="75000"/>
              <a:buFont typeface="Monotype Sorts" pitchFamily="2" charset="2"/>
              <a:buNone/>
            </a:pPr>
            <a:r>
              <a:rPr lang="en-US" sz="1800" dirty="0">
                <a:solidFill>
                  <a:schemeClr val="tx2"/>
                </a:solidFill>
                <a:latin typeface="Arial" pitchFamily="34" charset="0"/>
              </a:rPr>
              <a:t>(VIGNEAU et al., 2006)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title"/>
          </p:nvPr>
        </p:nvSpPr>
        <p:spPr>
          <a:xfrm>
            <a:off x="1117600" y="0"/>
            <a:ext cx="7797800" cy="1143000"/>
          </a:xfrm>
        </p:spPr>
        <p:txBody>
          <a:bodyPr/>
          <a:lstStyle/>
          <a:p>
            <a:r>
              <a:rPr lang="en-US" b="0" dirty="0"/>
              <a:t>NEURONS </a:t>
            </a:r>
            <a:br>
              <a:rPr lang="en-US" b="0" dirty="0"/>
            </a:br>
            <a:r>
              <a:rPr lang="en-US" b="0" dirty="0"/>
              <a:t>– follow a developmental journey</a:t>
            </a:r>
          </a:p>
        </p:txBody>
      </p:sp>
      <p:pic>
        <p:nvPicPr>
          <p:cNvPr id="367619" name="Picture 3"/>
          <p:cNvPicPr>
            <a:picLocks noChangeAspect="1" noChangeArrowheads="1"/>
          </p:cNvPicPr>
          <p:nvPr/>
        </p:nvPicPr>
        <p:blipFill>
          <a:blip r:embed="rId2" cstate="print"/>
          <a:srcRect/>
          <a:stretch>
            <a:fillRect/>
          </a:stretch>
        </p:blipFill>
        <p:spPr bwMode="auto">
          <a:xfrm>
            <a:off x="439738" y="1371600"/>
            <a:ext cx="3148012" cy="5029200"/>
          </a:xfrm>
          <a:prstGeom prst="rect">
            <a:avLst/>
          </a:prstGeom>
          <a:noFill/>
          <a:ln w="12700">
            <a:noFill/>
            <a:miter lim="800000"/>
            <a:headEnd/>
            <a:tailEnd/>
          </a:ln>
          <a:effectLst/>
        </p:spPr>
      </p:pic>
      <p:sp>
        <p:nvSpPr>
          <p:cNvPr id="367620" name="Rectangle 4"/>
          <p:cNvSpPr>
            <a:spLocks noChangeArrowheads="1"/>
          </p:cNvSpPr>
          <p:nvPr/>
        </p:nvSpPr>
        <p:spPr bwMode="auto">
          <a:xfrm>
            <a:off x="0" y="6600825"/>
            <a:ext cx="5867400" cy="333375"/>
          </a:xfrm>
          <a:prstGeom prst="rect">
            <a:avLst/>
          </a:prstGeom>
          <a:noFill/>
          <a:ln w="12700">
            <a:noFill/>
            <a:miter lim="800000"/>
            <a:headEnd/>
            <a:tailEnd/>
          </a:ln>
          <a:effectLst/>
        </p:spPr>
        <p:txBody>
          <a:bodyPr lIns="90488" tIns="44450" rIns="90488" bIns="44450">
            <a:spAutoFit/>
          </a:bodyPr>
          <a:lstStyle/>
          <a:p>
            <a:pPr marL="342900" indent="-342900" eaLnBrk="0" hangingPunct="0">
              <a:spcBef>
                <a:spcPct val="20000"/>
              </a:spcBef>
              <a:buClr>
                <a:schemeClr val="hlink"/>
              </a:buClr>
              <a:buSzPct val="75000"/>
              <a:buFont typeface="Monotype Sorts" pitchFamily="2" charset="2"/>
              <a:buNone/>
            </a:pPr>
            <a:r>
              <a:rPr lang="en-US" sz="1600" dirty="0" err="1">
                <a:latin typeface="Arial" pitchFamily="34" charset="0"/>
              </a:rPr>
              <a:t>www.thebrain.mcgill.ca</a:t>
            </a:r>
            <a:endParaRPr lang="en-US" sz="1600" dirty="0">
              <a:latin typeface="Arial" pitchFamily="34" charset="0"/>
            </a:endParaRPr>
          </a:p>
        </p:txBody>
      </p:sp>
      <p:pic>
        <p:nvPicPr>
          <p:cNvPr id="367621" name="Picture 5"/>
          <p:cNvPicPr>
            <a:picLocks noChangeAspect="1" noChangeArrowheads="1"/>
          </p:cNvPicPr>
          <p:nvPr/>
        </p:nvPicPr>
        <p:blipFill>
          <a:blip r:embed="rId3" cstate="print"/>
          <a:srcRect/>
          <a:stretch>
            <a:fillRect/>
          </a:stretch>
        </p:blipFill>
        <p:spPr bwMode="auto">
          <a:xfrm>
            <a:off x="4165600" y="1371600"/>
            <a:ext cx="4538663" cy="5003800"/>
          </a:xfrm>
          <a:prstGeom prst="rect">
            <a:avLst/>
          </a:prstGeom>
          <a:noFill/>
          <a:ln w="12700">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2" name="Picture 2"/>
          <p:cNvPicPr>
            <a:picLocks noChangeAspect="1" noChangeArrowheads="1"/>
          </p:cNvPicPr>
          <p:nvPr/>
        </p:nvPicPr>
        <p:blipFill>
          <a:blip r:embed="rId2" cstate="print"/>
          <a:srcRect t="4445" b="5556"/>
          <a:stretch>
            <a:fillRect/>
          </a:stretch>
        </p:blipFill>
        <p:spPr bwMode="auto">
          <a:xfrm>
            <a:off x="2667000" y="685800"/>
            <a:ext cx="4192588" cy="6172200"/>
          </a:xfrm>
          <a:prstGeom prst="rect">
            <a:avLst/>
          </a:prstGeom>
          <a:noFill/>
          <a:ln w="12700">
            <a:noFill/>
            <a:miter lim="800000"/>
            <a:headEnd/>
            <a:tailEnd/>
          </a:ln>
          <a:effectLst/>
        </p:spPr>
      </p:pic>
      <p:sp>
        <p:nvSpPr>
          <p:cNvPr id="430083" name="Rectangle 3"/>
          <p:cNvSpPr>
            <a:spLocks noChangeArrowheads="1"/>
          </p:cNvSpPr>
          <p:nvPr/>
        </p:nvSpPr>
        <p:spPr bwMode="auto">
          <a:xfrm>
            <a:off x="0" y="6570662"/>
            <a:ext cx="8516937" cy="363538"/>
          </a:xfrm>
          <a:prstGeom prst="rect">
            <a:avLst/>
          </a:prstGeom>
          <a:noFill/>
          <a:ln w="12700">
            <a:noFill/>
            <a:miter lim="800000"/>
            <a:headEnd/>
            <a:tailEnd/>
          </a:ln>
          <a:effectLst/>
        </p:spPr>
        <p:txBody>
          <a:bodyPr lIns="90488" tIns="44450" rIns="90488" bIns="44450">
            <a:spAutoFit/>
          </a:bodyPr>
          <a:lstStyle/>
          <a:p>
            <a:pPr marL="342900" indent="-342900" eaLnBrk="0" hangingPunct="0">
              <a:spcBef>
                <a:spcPct val="20000"/>
              </a:spcBef>
              <a:buClr>
                <a:schemeClr val="hlink"/>
              </a:buClr>
              <a:buSzPct val="75000"/>
              <a:buFont typeface="Monotype Sorts" pitchFamily="2" charset="2"/>
              <a:buNone/>
            </a:pPr>
            <a:r>
              <a:rPr lang="en-US" sz="1800" dirty="0" err="1">
                <a:latin typeface="Arial" pitchFamily="34" charset="0"/>
              </a:rPr>
              <a:t>www.thebrain.mcgill.ca</a:t>
            </a:r>
            <a:endParaRPr lang="en-US" sz="1800" dirty="0">
              <a:latin typeface="Arial" pitchFamily="34" charset="0"/>
            </a:endParaRPr>
          </a:p>
        </p:txBody>
      </p:sp>
      <p:sp>
        <p:nvSpPr>
          <p:cNvPr id="430084" name="Rectangle 4"/>
          <p:cNvSpPr>
            <a:spLocks noChangeArrowheads="1"/>
          </p:cNvSpPr>
          <p:nvPr/>
        </p:nvSpPr>
        <p:spPr bwMode="auto">
          <a:xfrm>
            <a:off x="457200" y="152400"/>
            <a:ext cx="8534399" cy="646331"/>
          </a:xfrm>
          <a:prstGeom prst="rect">
            <a:avLst/>
          </a:prstGeom>
          <a:noFill/>
          <a:ln w="9525">
            <a:noFill/>
            <a:miter lim="800000"/>
            <a:headEnd/>
            <a:tailEnd/>
          </a:ln>
          <a:effectLst/>
        </p:spPr>
        <p:txBody>
          <a:bodyPr wrap="square">
            <a:spAutoFit/>
          </a:bodyPr>
          <a:lstStyle/>
          <a:p>
            <a:pPr algn="ctr"/>
            <a:r>
              <a:rPr lang="en-US" sz="3600" dirty="0">
                <a:solidFill>
                  <a:srgbClr val="FFFFFF"/>
                </a:solidFill>
                <a:latin typeface="Arial" pitchFamily="34" charset="0"/>
              </a:rPr>
              <a:t>A journey forms specific brain layers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228600" y="2286000"/>
            <a:ext cx="3657600" cy="2590800"/>
          </a:xfrm>
          <a:solidFill>
            <a:schemeClr val="tx1"/>
          </a:solidFill>
        </p:spPr>
        <p:txBody>
          <a:bodyPr>
            <a:normAutofit/>
          </a:bodyPr>
          <a:lstStyle/>
          <a:p>
            <a:pPr>
              <a:defRPr/>
            </a:pPr>
            <a:r>
              <a:rPr lang="en-US" sz="3200" dirty="0">
                <a:latin typeface="Arial" pitchFamily="34" charset="0"/>
                <a:cs typeface="Arial" pitchFamily="34" charset="0"/>
              </a:rPr>
              <a:t>Maybe neuronal migration</a:t>
            </a:r>
            <a:br>
              <a:rPr lang="en-US" sz="3200" dirty="0">
                <a:latin typeface="Arial" pitchFamily="34" charset="0"/>
                <a:cs typeface="Arial" pitchFamily="34" charset="0"/>
              </a:rPr>
            </a:br>
            <a:r>
              <a:rPr lang="en-US" sz="3200" dirty="0">
                <a:latin typeface="Arial" pitchFamily="34" charset="0"/>
                <a:cs typeface="Arial" pitchFamily="34" charset="0"/>
              </a:rPr>
              <a:t>goes awry in developmental dyslexia?</a:t>
            </a:r>
          </a:p>
        </p:txBody>
      </p:sp>
      <p:pic>
        <p:nvPicPr>
          <p:cNvPr id="25603" name="Picture 3"/>
          <p:cNvPicPr>
            <a:picLocks noChangeAspect="1" noChangeArrowheads="1"/>
          </p:cNvPicPr>
          <p:nvPr/>
        </p:nvPicPr>
        <p:blipFill>
          <a:blip r:embed="rId3" cstate="print"/>
          <a:srcRect t="3334" b="2222"/>
          <a:stretch>
            <a:fillRect/>
          </a:stretch>
        </p:blipFill>
        <p:spPr bwMode="auto">
          <a:xfrm>
            <a:off x="3886200" y="26988"/>
            <a:ext cx="5257800" cy="6831012"/>
          </a:xfrm>
          <a:prstGeom prst="rect">
            <a:avLst/>
          </a:prstGeom>
          <a:noFill/>
          <a:ln w="12700">
            <a:noFill/>
            <a:miter lim="800000"/>
            <a:headEnd/>
            <a:tailEnd/>
          </a:ln>
        </p:spPr>
      </p:pic>
      <p:sp>
        <p:nvSpPr>
          <p:cNvPr id="178180" name="Text Box 4"/>
          <p:cNvSpPr txBox="1">
            <a:spLocks noChangeArrowheads="1"/>
          </p:cNvSpPr>
          <p:nvPr/>
        </p:nvSpPr>
        <p:spPr bwMode="auto">
          <a:xfrm rot="5400000">
            <a:off x="5945236" y="2620169"/>
            <a:ext cx="4060728" cy="2133600"/>
          </a:xfrm>
          <a:prstGeom prst="rect">
            <a:avLst/>
          </a:prstGeom>
          <a:noFill/>
          <a:ln w="12700">
            <a:noFill/>
            <a:miter lim="800000"/>
            <a:headEnd/>
            <a:tailEnd/>
          </a:ln>
          <a:effectLst/>
        </p:spPr>
        <p:txBody>
          <a:bodyPr vert="eaVert" lIns="90488" tIns="44450" rIns="90488" bIns="44450">
            <a:spAutoFit/>
          </a:bodyPr>
          <a:lstStyle/>
          <a:p>
            <a:pPr marL="342900" indent="-342900">
              <a:spcBef>
                <a:spcPct val="50000"/>
              </a:spcBef>
              <a:buFont typeface="Monotype Sorts" pitchFamily="2" charset="2"/>
              <a:buNone/>
              <a:defRPr/>
            </a:pPr>
            <a:r>
              <a:rPr lang="en-US" sz="25200" dirty="0">
                <a:solidFill>
                  <a:srgbClr val="FF0000"/>
                </a:solidFill>
                <a:effectLst>
                  <a:outerShdw blurRad="38100" dist="38100" dir="2700000" algn="tl">
                    <a:srgbClr val="000000"/>
                  </a:outerShdw>
                </a:effectLst>
              </a:rPr>
              <a:t>X</a:t>
            </a:r>
          </a:p>
        </p:txBody>
      </p:sp>
      <p:sp>
        <p:nvSpPr>
          <p:cNvPr id="25605" name="Rectangle 5"/>
          <p:cNvSpPr>
            <a:spLocks noChangeArrowheads="1"/>
          </p:cNvSpPr>
          <p:nvPr/>
        </p:nvSpPr>
        <p:spPr bwMode="auto">
          <a:xfrm>
            <a:off x="0" y="6553200"/>
            <a:ext cx="2878667" cy="363538"/>
          </a:xfrm>
          <a:prstGeom prst="rect">
            <a:avLst/>
          </a:prstGeom>
          <a:noFill/>
          <a:ln w="12700">
            <a:noFill/>
            <a:miter lim="800000"/>
            <a:headEnd/>
            <a:tailEnd/>
          </a:ln>
        </p:spPr>
        <p:txBody>
          <a:bodyPr wrap="square" lIns="90488" tIns="44450" rIns="90488" bIns="44450">
            <a:spAutoFit/>
          </a:bodyPr>
          <a:lstStyle/>
          <a:p>
            <a:pPr marL="342900" indent="-342900">
              <a:buFont typeface="Monotype Sorts" pitchFamily="2" charset="2"/>
              <a:buNone/>
            </a:pPr>
            <a:r>
              <a:rPr lang="en-US" sz="1800" dirty="0">
                <a:effectLst/>
                <a:latin typeface="Arial" charset="0"/>
              </a:rPr>
              <a:t>www.thebrain.mcgill.ca</a:t>
            </a:r>
          </a:p>
        </p:txBody>
      </p:sp>
      <p:sp>
        <p:nvSpPr>
          <p:cNvPr id="25606" name="Rectangle 6"/>
          <p:cNvSpPr>
            <a:spLocks noChangeArrowheads="1"/>
          </p:cNvSpPr>
          <p:nvPr/>
        </p:nvSpPr>
        <p:spPr bwMode="auto">
          <a:xfrm>
            <a:off x="1016000" y="400050"/>
            <a:ext cx="2870200" cy="1754326"/>
          </a:xfrm>
          <a:prstGeom prst="rect">
            <a:avLst/>
          </a:prstGeom>
          <a:noFill/>
          <a:ln w="9525">
            <a:noFill/>
            <a:miter lim="800000"/>
            <a:headEnd/>
            <a:tailEnd/>
          </a:ln>
        </p:spPr>
        <p:txBody>
          <a:bodyPr wrap="square">
            <a:spAutoFit/>
          </a:bodyPr>
          <a:lstStyle/>
          <a:p>
            <a:pPr eaLnBrk="1" hangingPunct="1">
              <a:spcBef>
                <a:spcPct val="0"/>
              </a:spcBef>
              <a:buClrTx/>
              <a:buSzTx/>
              <a:buFontTx/>
              <a:buNone/>
            </a:pPr>
            <a:r>
              <a:rPr lang="en-US" sz="3600" dirty="0">
                <a:solidFill>
                  <a:srgbClr val="FFFFFF"/>
                </a:solidFill>
                <a:effectLst/>
                <a:latin typeface="Arial" charset="0"/>
              </a:rPr>
              <a:t>NEURONAL MIGRATION (journey)</a:t>
            </a:r>
          </a:p>
        </p:txBody>
      </p:sp>
    </p:spTree>
    <p:extLst>
      <p:ext uri="{BB962C8B-B14F-4D97-AF65-F5344CB8AC3E}">
        <p14:creationId xmlns:p14="http://schemas.microsoft.com/office/powerpoint/2010/main" val="12110803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817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000"/>
                                  </p:stCondLst>
                                  <p:childTnLst>
                                    <p:set>
                                      <p:cBhvr>
                                        <p:cTn id="9" dur="1" fill="hold">
                                          <p:stCondLst>
                                            <p:cond delay="0"/>
                                          </p:stCondLst>
                                        </p:cTn>
                                        <p:tgtEl>
                                          <p:spTgt spid="178180"/>
                                        </p:tgtEl>
                                        <p:attrNameLst>
                                          <p:attrName>style.visibility</p:attrName>
                                        </p:attrNameLst>
                                      </p:cBhvr>
                                      <p:to>
                                        <p:strVal val="visible"/>
                                      </p:to>
                                    </p:set>
                                  </p:childTnLst>
                                </p:cTn>
                              </p:par>
                            </p:childTnLst>
                          </p:cTn>
                        </p:par>
                        <p:par>
                          <p:cTn id="10" fill="hold">
                            <p:stCondLst>
                              <p:cond delay="2000"/>
                            </p:stCondLst>
                            <p:childTnLst>
                              <p:par>
                                <p:cTn id="11" presetID="6" presetClass="emph" presetSubtype="0" fill="hold" grpId="1" nodeType="afterEffect">
                                  <p:stCondLst>
                                    <p:cond delay="1000"/>
                                  </p:stCondLst>
                                  <p:childTnLst>
                                    <p:animScale>
                                      <p:cBhvr>
                                        <p:cTn id="12" dur="2000" fill="hold"/>
                                        <p:tgtEl>
                                          <p:spTgt spid="17818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8" grpId="0" animBg="1"/>
      <p:bldP spid="178180" grpId="0"/>
      <p:bldP spid="178180"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 or Myth about Dyslexia? </a:t>
            </a:r>
          </a:p>
        </p:txBody>
      </p:sp>
      <p:sp>
        <p:nvSpPr>
          <p:cNvPr id="3" name="Content Placeholder 2"/>
          <p:cNvSpPr>
            <a:spLocks noGrp="1"/>
          </p:cNvSpPr>
          <p:nvPr>
            <p:ph idx="1"/>
          </p:nvPr>
        </p:nvSpPr>
        <p:spPr/>
        <p:txBody>
          <a:bodyPr/>
          <a:lstStyle/>
          <a:p>
            <a:r>
              <a:rPr lang="en-US" dirty="0"/>
              <a:t>Dyslexia is genetic and tends to run in families.</a:t>
            </a:r>
          </a:p>
          <a:p>
            <a:pPr lvl="1"/>
            <a:r>
              <a:rPr lang="en-US" dirty="0"/>
              <a:t>It is hereditary and has been linked to 6-9 different genes that may contribute to the development of dyslexia.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76200"/>
            <a:ext cx="7826375" cy="1376362"/>
          </a:xfrm>
        </p:spPr>
        <p:txBody>
          <a:bodyPr/>
          <a:lstStyle/>
          <a:p>
            <a:r>
              <a:rPr lang="en-US" dirty="0"/>
              <a:t>Dyslexia</a:t>
            </a:r>
          </a:p>
        </p:txBody>
      </p:sp>
      <p:sp>
        <p:nvSpPr>
          <p:cNvPr id="3" name="Content Placeholder 2"/>
          <p:cNvSpPr>
            <a:spLocks noGrp="1"/>
          </p:cNvSpPr>
          <p:nvPr>
            <p:ph idx="1"/>
          </p:nvPr>
        </p:nvSpPr>
        <p:spPr>
          <a:xfrm>
            <a:off x="1066800" y="990600"/>
            <a:ext cx="7551738" cy="4956175"/>
          </a:xfrm>
        </p:spPr>
        <p:txBody>
          <a:bodyPr/>
          <a:lstStyle/>
          <a:p>
            <a:r>
              <a:rPr lang="en-US" dirty="0"/>
              <a:t>Dyslexia is a genetic, neurobiological learning difficulty and in severe degrees it may include visual, language, sensory, motor, behavioral, and attention difficulties too. </a:t>
            </a:r>
          </a:p>
          <a:p>
            <a:r>
              <a:rPr lang="en-US" dirty="0"/>
              <a:t>However, many common beliefs are myths, not supported by research data. </a:t>
            </a:r>
          </a:p>
          <a:p>
            <a:r>
              <a:rPr lang="en-US" dirty="0"/>
              <a:t>Importantly, research on both the prevention and the remediation of the phonological and decoding deficits common to dyslexia shows robust success for improving skills in children and for adults.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025" y="-152400"/>
            <a:ext cx="7826375" cy="1376362"/>
          </a:xfrm>
        </p:spPr>
        <p:txBody>
          <a:bodyPr/>
          <a:lstStyle/>
          <a:p>
            <a:r>
              <a:rPr lang="en-US" dirty="0"/>
              <a:t>What is Dyslexia? </a:t>
            </a:r>
          </a:p>
        </p:txBody>
      </p:sp>
      <p:sp>
        <p:nvSpPr>
          <p:cNvPr id="3" name="Content Placeholder 2"/>
          <p:cNvSpPr>
            <a:spLocks noGrp="1"/>
          </p:cNvSpPr>
          <p:nvPr>
            <p:ph idx="1"/>
          </p:nvPr>
        </p:nvSpPr>
        <p:spPr>
          <a:xfrm>
            <a:off x="1235075" y="762000"/>
            <a:ext cx="7551738" cy="4956175"/>
          </a:xfrm>
        </p:spPr>
        <p:txBody>
          <a:bodyPr/>
          <a:lstStyle/>
          <a:p>
            <a:r>
              <a:rPr lang="en-US" dirty="0"/>
              <a:t>Definition:</a:t>
            </a:r>
          </a:p>
          <a:p>
            <a:pPr lvl="1"/>
            <a:r>
              <a:rPr lang="en-US" dirty="0"/>
              <a:t>Difficulty with words (</a:t>
            </a:r>
            <a:r>
              <a:rPr lang="en-US" dirty="0" err="1"/>
              <a:t>dys</a:t>
            </a:r>
            <a:r>
              <a:rPr lang="en-US" dirty="0"/>
              <a:t> = difficulty; </a:t>
            </a:r>
            <a:r>
              <a:rPr lang="en-US" dirty="0" err="1"/>
              <a:t>lex</a:t>
            </a:r>
            <a:r>
              <a:rPr lang="en-US" dirty="0"/>
              <a:t> = words)</a:t>
            </a:r>
          </a:p>
          <a:p>
            <a:pPr lvl="1"/>
            <a:r>
              <a:rPr lang="en-US" dirty="0"/>
              <a:t>Difficulty in learning to read despite adequate intelligence, educational opportunities and cannot be due to an impairment in a primary sensory system (e.g. blindness). </a:t>
            </a:r>
          </a:p>
          <a:p>
            <a:pPr lvl="1"/>
            <a:r>
              <a:rPr lang="en-US" dirty="0"/>
              <a:t>Can affect other language skills besides reading, i.e. spelling, speech, language expression and language comprehension.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 or Myth about Dyslexia? </a:t>
            </a:r>
          </a:p>
        </p:txBody>
      </p:sp>
      <p:sp>
        <p:nvSpPr>
          <p:cNvPr id="3" name="Content Placeholder 2"/>
          <p:cNvSpPr>
            <a:spLocks noGrp="1"/>
          </p:cNvSpPr>
          <p:nvPr>
            <p:ph idx="1"/>
          </p:nvPr>
        </p:nvSpPr>
        <p:spPr/>
        <p:txBody>
          <a:bodyPr/>
          <a:lstStyle/>
          <a:p>
            <a:r>
              <a:rPr lang="en-US" dirty="0"/>
              <a:t>Dyslexia is not very common?</a:t>
            </a:r>
          </a:p>
          <a:p>
            <a:pPr lvl="1"/>
            <a:r>
              <a:rPr lang="en-US" dirty="0"/>
              <a:t>Current estimates are nearly 20% of children have dyslexia. </a:t>
            </a:r>
          </a:p>
          <a:p>
            <a:pPr lvl="1"/>
            <a:r>
              <a:rPr lang="en-US" dirty="0"/>
              <a:t>That’s a prevalence of 1 out of every 5 children</a:t>
            </a:r>
          </a:p>
          <a:p>
            <a:pPr lvl="1"/>
            <a:r>
              <a:rPr lang="en-US" dirty="0"/>
              <a:t>Among those diagnosed with a learning disability, 80% of these children have a specific learning disability in reading.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 or Myth about Dyslexia? </a:t>
            </a:r>
          </a:p>
        </p:txBody>
      </p:sp>
      <p:sp>
        <p:nvSpPr>
          <p:cNvPr id="3" name="Content Placeholder 2"/>
          <p:cNvSpPr>
            <a:spLocks noGrp="1"/>
          </p:cNvSpPr>
          <p:nvPr>
            <p:ph idx="1"/>
          </p:nvPr>
        </p:nvSpPr>
        <p:spPr/>
        <p:txBody>
          <a:bodyPr/>
          <a:lstStyle/>
          <a:p>
            <a:r>
              <a:rPr lang="en-US" dirty="0"/>
              <a:t>Individuals with Dyslexia see words backwards</a:t>
            </a:r>
          </a:p>
          <a:p>
            <a:pPr lvl="1"/>
            <a:r>
              <a:rPr lang="en-US" dirty="0"/>
              <a:t>Child looks at the word WAS and says “saw”</a:t>
            </a:r>
          </a:p>
          <a:p>
            <a:pPr lvl="1"/>
            <a:r>
              <a:rPr lang="en-US" dirty="0"/>
              <a:t>Does the child look at THE and say “</a:t>
            </a:r>
            <a:r>
              <a:rPr lang="en-US" dirty="0" err="1"/>
              <a:t>eht</a:t>
            </a:r>
            <a:r>
              <a:rPr lang="en-US" dirty="0"/>
              <a:t>” ?</a:t>
            </a:r>
          </a:p>
          <a:p>
            <a:pPr lvl="2"/>
            <a:r>
              <a:rPr lang="en-US" dirty="0"/>
              <a:t>Why not?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Neuropsychology “Umbrella” </a:t>
            </a:r>
            <a:br>
              <a:rPr lang="en-US" dirty="0"/>
            </a:br>
            <a:endParaRPr lang="en-US" dirty="0"/>
          </a:p>
        </p:txBody>
      </p:sp>
      <p:sp>
        <p:nvSpPr>
          <p:cNvPr id="3" name="Content Placeholder 2"/>
          <p:cNvSpPr>
            <a:spLocks noGrp="1"/>
          </p:cNvSpPr>
          <p:nvPr>
            <p:ph idx="1"/>
          </p:nvPr>
        </p:nvSpPr>
        <p:spPr>
          <a:xfrm>
            <a:off x="1235075" y="2438400"/>
            <a:ext cx="7551738" cy="4102100"/>
          </a:xfrm>
        </p:spPr>
        <p:txBody>
          <a:bodyPr/>
          <a:lstStyle/>
          <a:p>
            <a:r>
              <a:rPr lang="en-US" dirty="0"/>
              <a:t>Sensory / Motor / Visual</a:t>
            </a:r>
          </a:p>
          <a:p>
            <a:r>
              <a:rPr lang="en-US" dirty="0"/>
              <a:t>Speech / Language</a:t>
            </a:r>
          </a:p>
          <a:p>
            <a:r>
              <a:rPr lang="en-US" dirty="0"/>
              <a:t>Attention / Executive Functioning</a:t>
            </a:r>
          </a:p>
          <a:p>
            <a:r>
              <a:rPr lang="en-US" dirty="0"/>
              <a:t>Memory</a:t>
            </a:r>
          </a:p>
          <a:p>
            <a:r>
              <a:rPr lang="en-US" dirty="0"/>
              <a:t>Achievement</a:t>
            </a:r>
          </a:p>
          <a:p>
            <a:r>
              <a:rPr lang="en-US" dirty="0"/>
              <a:t>Social / Emotional</a:t>
            </a:r>
          </a:p>
          <a:p>
            <a:endParaRPr lang="en-US" dirty="0"/>
          </a:p>
        </p:txBody>
      </p:sp>
      <p:pic>
        <p:nvPicPr>
          <p:cNvPr id="4" name="Picture 3" descr="Beauty Bargain: Profusion Luxy Lips ($1 Each at Walgreen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18686">
            <a:off x="4291523" y="862523"/>
            <a:ext cx="4876800" cy="4876800"/>
          </a:xfrm>
          <a:prstGeom prst="rect">
            <a:avLst/>
          </a:prstGeom>
        </p:spPr>
      </p:pic>
    </p:spTree>
    <p:extLst>
      <p:ext uri="{BB962C8B-B14F-4D97-AF65-F5344CB8AC3E}">
        <p14:creationId xmlns:p14="http://schemas.microsoft.com/office/powerpoint/2010/main" val="4736721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 or Myth about Dyslexia? </a:t>
            </a:r>
          </a:p>
        </p:txBody>
      </p:sp>
      <p:sp>
        <p:nvSpPr>
          <p:cNvPr id="3" name="Content Placeholder 2"/>
          <p:cNvSpPr>
            <a:spLocks noGrp="1"/>
          </p:cNvSpPr>
          <p:nvPr>
            <p:ph idx="1"/>
          </p:nvPr>
        </p:nvSpPr>
        <p:spPr/>
        <p:txBody>
          <a:bodyPr/>
          <a:lstStyle/>
          <a:p>
            <a:r>
              <a:rPr lang="en-US" dirty="0"/>
              <a:t>Dyslexia is a visual problem that can be fixed with eye exercises? </a:t>
            </a:r>
          </a:p>
          <a:p>
            <a:pPr lvl="1"/>
            <a:r>
              <a:rPr lang="en-US" dirty="0"/>
              <a:t>Eye training has not been shown to improve decoding skills in children with dyslexia (</a:t>
            </a:r>
            <a:r>
              <a:rPr lang="en-US" sz="1800" dirty="0"/>
              <a:t>2009)</a:t>
            </a:r>
            <a:r>
              <a:rPr lang="en-US" dirty="0"/>
              <a:t>. </a:t>
            </a:r>
          </a:p>
          <a:p>
            <a:pPr lvl="2"/>
            <a:r>
              <a:rPr lang="en-US" sz="1600" dirty="0"/>
              <a:t>AMERICAN ACADEMY OF PEDIATRICS</a:t>
            </a:r>
          </a:p>
          <a:p>
            <a:pPr lvl="2"/>
            <a:r>
              <a:rPr lang="en-US" sz="1600" dirty="0"/>
              <a:t>AMERICAN ACADEMY OF OPHTHALMOLOGY</a:t>
            </a:r>
          </a:p>
          <a:p>
            <a:pPr lvl="2"/>
            <a:r>
              <a:rPr lang="en-US" sz="1600" dirty="0"/>
              <a:t>AMERICAN ASSOCIATION FOR PEDIATRIC OPHTHALMOLOGY AND STRABISMUS</a:t>
            </a:r>
          </a:p>
          <a:p>
            <a:pPr lvl="2"/>
            <a:r>
              <a:rPr lang="en-US" sz="1600" dirty="0"/>
              <a:t>AMERICAN ASSOCIATION OF CERTIFIED </a:t>
            </a:r>
            <a:r>
              <a:rPr lang="en-US" sz="1600" dirty="0" err="1"/>
              <a:t>ORTHOPTISTS</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2000"/>
                                        <p:tgtEl>
                                          <p:spTgt spid="3">
                                            <p:txEl>
                                              <p:pRg st="2" end="2"/>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2000"/>
                                        <p:tgtEl>
                                          <p:spTgt spid="3">
                                            <p:txEl>
                                              <p:pRg st="3" end="3"/>
                                            </p:txEl>
                                          </p:spTgt>
                                        </p:tgtEl>
                                      </p:cBhvr>
                                    </p:animEffect>
                                  </p:childTnLst>
                                </p:cTn>
                              </p:par>
                              <p:par>
                                <p:cTn id="14" presetID="10" presetClass="entr" presetSubtype="0" fill="hold" nodeType="withEffect">
                                  <p:stCondLst>
                                    <p:cond delay="50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2000"/>
                                        <p:tgtEl>
                                          <p:spTgt spid="3">
                                            <p:txEl>
                                              <p:pRg st="4" end="4"/>
                                            </p:txEl>
                                          </p:spTgt>
                                        </p:tgtEl>
                                      </p:cBhvr>
                                    </p:animEffect>
                                  </p:childTnLst>
                                </p:cTn>
                              </p:par>
                              <p:par>
                                <p:cTn id="17" presetID="10" presetClass="entr" presetSubtype="0" fill="hold" nodeType="withEffect">
                                  <p:stCondLst>
                                    <p:cond delay="50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 or Myth about Dyslexia? </a:t>
            </a:r>
          </a:p>
        </p:txBody>
      </p:sp>
      <p:sp>
        <p:nvSpPr>
          <p:cNvPr id="3" name="Content Placeholder 2"/>
          <p:cNvSpPr>
            <a:spLocks noGrp="1"/>
          </p:cNvSpPr>
          <p:nvPr>
            <p:ph idx="1"/>
          </p:nvPr>
        </p:nvSpPr>
        <p:spPr/>
        <p:txBody>
          <a:bodyPr/>
          <a:lstStyle/>
          <a:p>
            <a:r>
              <a:rPr lang="en-US" dirty="0"/>
              <a:t>Dyslexia is a developmental lag and if we just retain or hold a child back one year then reading  will “click”, because the child will have matured and caught up to his/her peers.</a:t>
            </a:r>
          </a:p>
          <a:p>
            <a:pPr lvl="1"/>
            <a:r>
              <a:rPr lang="en-US" dirty="0"/>
              <a:t>Retention does not produce better reading skills in children with dyslexia</a:t>
            </a:r>
          </a:p>
          <a:p>
            <a:pPr lvl="1"/>
            <a:r>
              <a:rPr lang="en-US" dirty="0"/>
              <a:t>Another year of the same educational methods – yields the same results it did the first time – POOR. </a:t>
            </a:r>
          </a:p>
          <a:p>
            <a:pPr lvl="1"/>
            <a:r>
              <a:rPr lang="en-US" dirty="0"/>
              <a:t>Matching children with and without dyslexia for total reading experience, stills shows that the children with dyslexia are making more errors when reading.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7200" y="729259"/>
            <a:ext cx="10730002" cy="4147541"/>
            <a:chOff x="1004798" y="653059"/>
            <a:chExt cx="10730002" cy="4147541"/>
          </a:xfrm>
        </p:grpSpPr>
        <p:sp>
          <p:nvSpPr>
            <p:cNvPr id="7171" name="Text Box 3"/>
            <p:cNvSpPr txBox="1">
              <a:spLocks noChangeArrowheads="1"/>
            </p:cNvSpPr>
            <p:nvPr/>
          </p:nvSpPr>
          <p:spPr bwMode="auto">
            <a:xfrm>
              <a:off x="1004798" y="653059"/>
              <a:ext cx="9144000" cy="1046440"/>
            </a:xfrm>
            <a:prstGeom prst="rect">
              <a:avLst/>
            </a:prstGeom>
            <a:noFill/>
            <a:ln w="9525">
              <a:noFill/>
              <a:miter lim="800000"/>
              <a:headEnd/>
              <a:tailEnd/>
            </a:ln>
          </p:spPr>
          <p:txBody>
            <a:bodyPr wrap="square">
              <a:spAutoFit/>
            </a:bodyPr>
            <a:lstStyle/>
            <a:p>
              <a:pPr algn="ctr">
                <a:buNone/>
              </a:pPr>
              <a:r>
                <a:rPr lang="en-US" sz="4000" i="1" dirty="0">
                  <a:solidFill>
                    <a:srgbClr val="FFFFFF"/>
                  </a:solidFill>
                  <a:effectLst/>
                  <a:latin typeface="Arial Black" pitchFamily="34" charset="0"/>
                </a:rPr>
                <a:t>DYS</a:t>
              </a:r>
              <a:r>
                <a:rPr lang="en-US" sz="4000" dirty="0">
                  <a:solidFill>
                    <a:srgbClr val="FFFFFF"/>
                  </a:solidFill>
                  <a:effectLst/>
                  <a:latin typeface="Times New Roman" pitchFamily="18" charset="0"/>
                </a:rPr>
                <a:t> </a:t>
              </a:r>
              <a:r>
                <a:rPr lang="en-US" sz="4000" dirty="0">
                  <a:solidFill>
                    <a:srgbClr val="FFFFFF"/>
                  </a:solidFill>
                  <a:effectLst/>
                </a:rPr>
                <a:t>= trouble    </a:t>
              </a:r>
              <a:r>
                <a:rPr lang="en-US" sz="4000" i="1" dirty="0">
                  <a:solidFill>
                    <a:srgbClr val="FFFFFF"/>
                  </a:solidFill>
                  <a:effectLst/>
                  <a:latin typeface="Arial Black" pitchFamily="34" charset="0"/>
                </a:rPr>
                <a:t>LEXIA</a:t>
              </a:r>
              <a:r>
                <a:rPr lang="en-US" sz="4000" dirty="0">
                  <a:solidFill>
                    <a:srgbClr val="FFFFFF"/>
                  </a:solidFill>
                  <a:effectLst/>
                </a:rPr>
                <a:t> = words</a:t>
              </a:r>
              <a:endParaRPr lang="en-US" dirty="0">
                <a:solidFill>
                  <a:srgbClr val="FFFFFF"/>
                </a:solidFill>
                <a:effectLst/>
              </a:endParaRPr>
            </a:p>
            <a:p>
              <a:pPr algn="ctr">
                <a:buNone/>
              </a:pPr>
              <a:endParaRPr lang="en-US" dirty="0">
                <a:solidFill>
                  <a:srgbClr val="FFFFFF"/>
                </a:solidFill>
                <a:effectLst/>
              </a:endParaRPr>
            </a:p>
          </p:txBody>
        </p:sp>
        <p:sp>
          <p:nvSpPr>
            <p:cNvPr id="7173" name="Text Box 5"/>
            <p:cNvSpPr txBox="1">
              <a:spLocks noChangeArrowheads="1"/>
            </p:cNvSpPr>
            <p:nvPr/>
          </p:nvSpPr>
          <p:spPr bwMode="auto">
            <a:xfrm>
              <a:off x="1004798" y="1314034"/>
              <a:ext cx="9144000" cy="646331"/>
            </a:xfrm>
            <a:prstGeom prst="rect">
              <a:avLst/>
            </a:prstGeom>
            <a:noFill/>
            <a:ln w="9525">
              <a:noFill/>
              <a:miter lim="800000"/>
              <a:headEnd/>
              <a:tailEnd/>
            </a:ln>
          </p:spPr>
          <p:txBody>
            <a:bodyPr wrap="square">
              <a:spAutoFit/>
            </a:bodyPr>
            <a:lstStyle/>
            <a:p>
              <a:pPr algn="ctr">
                <a:buNone/>
              </a:pPr>
              <a:r>
                <a:rPr lang="en-US" sz="3600" i="1" u="sng" dirty="0">
                  <a:solidFill>
                    <a:srgbClr val="FFFFFF"/>
                  </a:solidFill>
                  <a:effectLst/>
                </a:rPr>
                <a:t>Dyslexia is…</a:t>
              </a:r>
              <a:endParaRPr lang="en-US" sz="3200" i="1" u="sng" dirty="0">
                <a:solidFill>
                  <a:srgbClr val="FFFFFF"/>
                </a:solidFill>
                <a:effectLst/>
              </a:endParaRPr>
            </a:p>
          </p:txBody>
        </p:sp>
        <p:sp>
          <p:nvSpPr>
            <p:cNvPr id="33798" name="Text Box 6"/>
            <p:cNvSpPr txBox="1">
              <a:spLocks noChangeArrowheads="1"/>
            </p:cNvSpPr>
            <p:nvPr/>
          </p:nvSpPr>
          <p:spPr bwMode="auto">
            <a:xfrm>
              <a:off x="2376398" y="1999833"/>
              <a:ext cx="9358402" cy="2800767"/>
            </a:xfrm>
            <a:prstGeom prst="rect">
              <a:avLst/>
            </a:prstGeom>
            <a:noFill/>
            <a:ln w="9525">
              <a:noFill/>
              <a:miter lim="800000"/>
              <a:headEnd/>
              <a:tailEnd/>
            </a:ln>
          </p:spPr>
          <p:txBody>
            <a:bodyPr wrap="square">
              <a:spAutoFit/>
            </a:bodyPr>
            <a:lstStyle/>
            <a:p>
              <a:pPr>
                <a:buClr>
                  <a:srgbClr val="FFFF00"/>
                </a:buClr>
                <a:buFont typeface="Wingdings" pitchFamily="2" charset="2"/>
                <a:buChar char="Ø"/>
              </a:pPr>
              <a:r>
                <a:rPr lang="en-US" dirty="0">
                  <a:solidFill>
                    <a:srgbClr val="FFFFFF"/>
                  </a:solidFill>
                  <a:effectLst/>
                  <a:latin typeface="Arial" pitchFamily="34" charset="0"/>
                  <a:cs typeface="Arial" pitchFamily="34" charset="0"/>
                </a:rPr>
                <a:t> Neurologic in origin – genetic</a:t>
              </a:r>
            </a:p>
            <a:p>
              <a:pPr>
                <a:buClr>
                  <a:srgbClr val="FFFF00"/>
                </a:buClr>
                <a:buFont typeface="Wingdings" pitchFamily="2" charset="2"/>
                <a:buChar char="Ø"/>
              </a:pPr>
              <a:r>
                <a:rPr lang="en-US" dirty="0">
                  <a:solidFill>
                    <a:srgbClr val="FFFFFF"/>
                  </a:solidFill>
                  <a:effectLst/>
                  <a:latin typeface="Arial" pitchFamily="34" charset="0"/>
                  <a:cs typeface="Arial" pitchFamily="34" charset="0"/>
                </a:rPr>
                <a:t> Lifelong – but environment may alter course</a:t>
              </a:r>
            </a:p>
            <a:p>
              <a:pPr>
                <a:buClr>
                  <a:srgbClr val="FFFF00"/>
                </a:buClr>
                <a:buFont typeface="Wingdings" pitchFamily="2" charset="2"/>
                <a:buChar char="Ø"/>
              </a:pPr>
              <a:r>
                <a:rPr lang="en-US" dirty="0">
                  <a:solidFill>
                    <a:srgbClr val="FFFFFF"/>
                  </a:solidFill>
                  <a:effectLst/>
                  <a:latin typeface="Arial" pitchFamily="34" charset="0"/>
                  <a:cs typeface="Arial" pitchFamily="34" charset="0"/>
                </a:rPr>
                <a:t> Reading comprehension &gt; word reading skills</a:t>
              </a:r>
            </a:p>
            <a:p>
              <a:pPr>
                <a:buClr>
                  <a:srgbClr val="FFFF00"/>
                </a:buClr>
                <a:buNone/>
              </a:pPr>
              <a:r>
                <a:rPr lang="en-US" dirty="0">
                  <a:solidFill>
                    <a:srgbClr val="FFFFFF"/>
                  </a:solidFill>
                  <a:effectLst/>
                  <a:latin typeface="Arial" pitchFamily="34" charset="0"/>
                  <a:cs typeface="Arial" pitchFamily="34" charset="0"/>
                </a:rPr>
                <a:t>Dyslexia may include accompanying challenges</a:t>
              </a:r>
            </a:p>
            <a:p>
              <a:pPr lvl="1">
                <a:buClr>
                  <a:srgbClr val="FFFF00"/>
                </a:buClr>
                <a:buFont typeface="Wingdings" pitchFamily="2" charset="2"/>
                <a:buChar char="Ø"/>
              </a:pPr>
              <a:r>
                <a:rPr lang="en-US" dirty="0">
                  <a:solidFill>
                    <a:srgbClr val="FFFFFF"/>
                  </a:solidFill>
                  <a:effectLst/>
                  <a:latin typeface="Arial" pitchFamily="34" charset="0"/>
                  <a:cs typeface="Arial" pitchFamily="34" charset="0"/>
                </a:rPr>
                <a:t> ADHD 20-70% (sample bias)</a:t>
              </a:r>
            </a:p>
            <a:p>
              <a:pPr lvl="1">
                <a:buClr>
                  <a:srgbClr val="FFFF00"/>
                </a:buClr>
                <a:buFont typeface="Wingdings" pitchFamily="2" charset="2"/>
                <a:buChar char="Ø"/>
              </a:pPr>
              <a:r>
                <a:rPr lang="en-US" dirty="0">
                  <a:solidFill>
                    <a:srgbClr val="FFFFFF"/>
                  </a:solidFill>
                  <a:effectLst/>
                  <a:latin typeface="Arial" pitchFamily="34" charset="0"/>
                  <a:cs typeface="Arial" pitchFamily="34" charset="0"/>
                </a:rPr>
                <a:t> Behavioral problems</a:t>
              </a:r>
            </a:p>
            <a:p>
              <a:pPr lvl="1">
                <a:buClr>
                  <a:srgbClr val="FFFF00"/>
                </a:buClr>
                <a:buFont typeface="Wingdings" pitchFamily="2" charset="2"/>
                <a:buChar char="Ø"/>
              </a:pPr>
              <a:r>
                <a:rPr lang="en-US" dirty="0">
                  <a:solidFill>
                    <a:srgbClr val="FFFFFF"/>
                  </a:solidFill>
                  <a:effectLst/>
                  <a:latin typeface="Arial" pitchFamily="34" charset="0"/>
                  <a:cs typeface="Arial" pitchFamily="34" charset="0"/>
                </a:rPr>
                <a:t> Sensory motor difficulty</a:t>
              </a:r>
            </a:p>
            <a:p>
              <a:pPr lvl="1">
                <a:buClr>
                  <a:srgbClr val="FFFF00"/>
                </a:buClr>
                <a:buNone/>
              </a:pPr>
              <a:r>
                <a:rPr lang="en-US" dirty="0">
                  <a:solidFill>
                    <a:srgbClr val="FFFFFF"/>
                  </a:solidFill>
                  <a:effectLst/>
                  <a:latin typeface="Arial" pitchFamily="34" charset="0"/>
                  <a:cs typeface="Arial" pitchFamily="34" charset="0"/>
                </a:rPr>
                <a:t>= More challenging to remediate</a:t>
              </a:r>
            </a:p>
          </p:txBody>
        </p:sp>
      </p:grpSp>
    </p:spTree>
    <p:extLst>
      <p:ext uri="{BB962C8B-B14F-4D97-AF65-F5344CB8AC3E}">
        <p14:creationId xmlns:p14="http://schemas.microsoft.com/office/powerpoint/2010/main" val="11595307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990600" y="457200"/>
            <a:ext cx="8382000" cy="1107996"/>
          </a:xfrm>
          <a:prstGeom prst="rect">
            <a:avLst/>
          </a:prstGeom>
          <a:noFill/>
          <a:ln w="9525">
            <a:noFill/>
            <a:miter lim="800000"/>
            <a:headEnd/>
            <a:tailEnd/>
          </a:ln>
        </p:spPr>
        <p:txBody>
          <a:bodyPr wrap="square">
            <a:spAutoFit/>
          </a:bodyPr>
          <a:lstStyle/>
          <a:p>
            <a:pPr eaLnBrk="0" hangingPunct="0">
              <a:spcBef>
                <a:spcPct val="50000"/>
              </a:spcBef>
              <a:buNone/>
            </a:pPr>
            <a:r>
              <a:rPr lang="en-US" dirty="0">
                <a:solidFill>
                  <a:schemeClr val="bg1">
                    <a:lumMod val="20000"/>
                    <a:lumOff val="80000"/>
                  </a:schemeClr>
                </a:solidFill>
              </a:rPr>
              <a:t>GROWTH IN “</a:t>
            </a:r>
            <a:r>
              <a:rPr lang="en-US" dirty="0">
                <a:solidFill>
                  <a:srgbClr val="FFFF00"/>
                </a:solidFill>
              </a:rPr>
              <a:t>PHONICS</a:t>
            </a:r>
            <a:r>
              <a:rPr lang="en-US" dirty="0">
                <a:solidFill>
                  <a:schemeClr val="bg1">
                    <a:lumMod val="20000"/>
                    <a:lumOff val="80000"/>
                  </a:schemeClr>
                </a:solidFill>
              </a:rPr>
              <a:t>” ABILITY OF CHILDREN WHO BEGIN FIRST GRADE IN THE BOTTOM </a:t>
            </a:r>
            <a:r>
              <a:rPr lang="en-US" dirty="0" err="1">
                <a:solidFill>
                  <a:schemeClr val="bg1">
                    <a:lumMod val="20000"/>
                    <a:lumOff val="80000"/>
                  </a:schemeClr>
                </a:solidFill>
              </a:rPr>
              <a:t>20%ile</a:t>
            </a:r>
            <a:r>
              <a:rPr lang="en-US" dirty="0">
                <a:solidFill>
                  <a:schemeClr val="bg1">
                    <a:lumMod val="20000"/>
                    <a:lumOff val="80000"/>
                  </a:schemeClr>
                </a:solidFill>
              </a:rPr>
              <a:t> IN PHONEME AWARENESS AND LETTER KNOWLEDGE</a:t>
            </a:r>
            <a:endParaRPr lang="en-US" sz="1800" b="0" dirty="0">
              <a:solidFill>
                <a:schemeClr val="bg1">
                  <a:lumMod val="20000"/>
                  <a:lumOff val="80000"/>
                </a:schemeClr>
              </a:solidFill>
            </a:endParaRPr>
          </a:p>
        </p:txBody>
      </p:sp>
      <p:grpSp>
        <p:nvGrpSpPr>
          <p:cNvPr id="2" name="Group 3"/>
          <p:cNvGrpSpPr>
            <a:grpSpLocks/>
          </p:cNvGrpSpPr>
          <p:nvPr/>
        </p:nvGrpSpPr>
        <p:grpSpPr bwMode="auto">
          <a:xfrm>
            <a:off x="1293813" y="1755775"/>
            <a:ext cx="7850187" cy="4813300"/>
            <a:chOff x="815" y="1106"/>
            <a:chExt cx="4945" cy="3032"/>
          </a:xfrm>
        </p:grpSpPr>
        <p:sp>
          <p:nvSpPr>
            <p:cNvPr id="34822" name="Rectangle 4"/>
            <p:cNvSpPr>
              <a:spLocks noChangeArrowheads="1"/>
            </p:cNvSpPr>
            <p:nvPr/>
          </p:nvSpPr>
          <p:spPr bwMode="auto">
            <a:xfrm>
              <a:off x="1106" y="1106"/>
              <a:ext cx="154" cy="223"/>
            </a:xfrm>
            <a:prstGeom prst="rect">
              <a:avLst/>
            </a:prstGeom>
            <a:noFill/>
            <a:ln w="9525">
              <a:noFill/>
              <a:miter lim="800000"/>
              <a:headEnd/>
              <a:tailEnd/>
            </a:ln>
          </p:spPr>
          <p:txBody>
            <a:bodyPr wrap="none" lIns="0" tIns="0" rIns="0" bIns="0">
              <a:spAutoFit/>
            </a:bodyPr>
            <a:lstStyle/>
            <a:p>
              <a:pPr>
                <a:buNone/>
              </a:pPr>
              <a:r>
                <a:rPr lang="en-US" sz="2300" b="0">
                  <a:solidFill>
                    <a:srgbClr val="FFFFFF"/>
                  </a:solidFill>
                  <a:latin typeface="CG Times" charset="0"/>
                </a:rPr>
                <a:t> 6</a:t>
              </a:r>
              <a:endParaRPr lang="en-US" b="0">
                <a:solidFill>
                  <a:srgbClr val="FFFFFF"/>
                </a:solidFill>
                <a:latin typeface="Arial Black" pitchFamily="34" charset="0"/>
              </a:endParaRPr>
            </a:p>
          </p:txBody>
        </p:sp>
        <p:sp>
          <p:nvSpPr>
            <p:cNvPr id="34823" name="Freeform 5"/>
            <p:cNvSpPr>
              <a:spLocks/>
            </p:cNvSpPr>
            <p:nvPr/>
          </p:nvSpPr>
          <p:spPr bwMode="auto">
            <a:xfrm>
              <a:off x="1342" y="1498"/>
              <a:ext cx="18" cy="1970"/>
            </a:xfrm>
            <a:custGeom>
              <a:avLst/>
              <a:gdLst>
                <a:gd name="T0" fmla="*/ 18 w 18"/>
                <a:gd name="T1" fmla="*/ 9 h 1970"/>
                <a:gd name="T2" fmla="*/ 15 w 18"/>
                <a:gd name="T3" fmla="*/ 7 h 1970"/>
                <a:gd name="T4" fmla="*/ 15 w 18"/>
                <a:gd name="T5" fmla="*/ 5 h 1970"/>
                <a:gd name="T6" fmla="*/ 13 w 18"/>
                <a:gd name="T7" fmla="*/ 3 h 1970"/>
                <a:gd name="T8" fmla="*/ 13 w 18"/>
                <a:gd name="T9" fmla="*/ 0 h 1970"/>
                <a:gd name="T10" fmla="*/ 5 w 18"/>
                <a:gd name="T11" fmla="*/ 0 h 1970"/>
                <a:gd name="T12" fmla="*/ 0 w 18"/>
                <a:gd name="T13" fmla="*/ 5 h 1970"/>
                <a:gd name="T14" fmla="*/ 0 w 18"/>
                <a:gd name="T15" fmla="*/ 1966 h 1970"/>
                <a:gd name="T16" fmla="*/ 2 w 18"/>
                <a:gd name="T17" fmla="*/ 1966 h 1970"/>
                <a:gd name="T18" fmla="*/ 5 w 18"/>
                <a:gd name="T19" fmla="*/ 1968 h 1970"/>
                <a:gd name="T20" fmla="*/ 7 w 18"/>
                <a:gd name="T21" fmla="*/ 1968 h 1970"/>
                <a:gd name="T22" fmla="*/ 9 w 18"/>
                <a:gd name="T23" fmla="*/ 1970 h 1970"/>
                <a:gd name="T24" fmla="*/ 11 w 18"/>
                <a:gd name="T25" fmla="*/ 1968 h 1970"/>
                <a:gd name="T26" fmla="*/ 13 w 18"/>
                <a:gd name="T27" fmla="*/ 1968 h 1970"/>
                <a:gd name="T28" fmla="*/ 13 w 18"/>
                <a:gd name="T29" fmla="*/ 1966 h 1970"/>
                <a:gd name="T30" fmla="*/ 15 w 18"/>
                <a:gd name="T31" fmla="*/ 1966 h 1970"/>
                <a:gd name="T32" fmla="*/ 15 w 18"/>
                <a:gd name="T33" fmla="*/ 1963 h 1970"/>
                <a:gd name="T34" fmla="*/ 18 w 18"/>
                <a:gd name="T35" fmla="*/ 1961 h 1970"/>
                <a:gd name="T36" fmla="*/ 18 w 18"/>
                <a:gd name="T37" fmla="*/ 9 h 19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1970"/>
                <a:gd name="T59" fmla="*/ 18 w 18"/>
                <a:gd name="T60" fmla="*/ 1970 h 19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1970">
                  <a:moveTo>
                    <a:pt x="18" y="9"/>
                  </a:moveTo>
                  <a:lnTo>
                    <a:pt x="15" y="7"/>
                  </a:lnTo>
                  <a:lnTo>
                    <a:pt x="15" y="5"/>
                  </a:lnTo>
                  <a:lnTo>
                    <a:pt x="13" y="3"/>
                  </a:lnTo>
                  <a:lnTo>
                    <a:pt x="13" y="0"/>
                  </a:lnTo>
                  <a:lnTo>
                    <a:pt x="5" y="0"/>
                  </a:lnTo>
                  <a:lnTo>
                    <a:pt x="0" y="5"/>
                  </a:lnTo>
                  <a:lnTo>
                    <a:pt x="0" y="1966"/>
                  </a:lnTo>
                  <a:lnTo>
                    <a:pt x="2" y="1966"/>
                  </a:lnTo>
                  <a:lnTo>
                    <a:pt x="5" y="1968"/>
                  </a:lnTo>
                  <a:lnTo>
                    <a:pt x="7" y="1968"/>
                  </a:lnTo>
                  <a:lnTo>
                    <a:pt x="9" y="1970"/>
                  </a:lnTo>
                  <a:lnTo>
                    <a:pt x="11" y="1968"/>
                  </a:lnTo>
                  <a:lnTo>
                    <a:pt x="13" y="1968"/>
                  </a:lnTo>
                  <a:lnTo>
                    <a:pt x="13" y="1966"/>
                  </a:lnTo>
                  <a:lnTo>
                    <a:pt x="15" y="1966"/>
                  </a:lnTo>
                  <a:lnTo>
                    <a:pt x="15" y="1963"/>
                  </a:lnTo>
                  <a:lnTo>
                    <a:pt x="18" y="1961"/>
                  </a:lnTo>
                  <a:lnTo>
                    <a:pt x="18" y="9"/>
                  </a:lnTo>
                  <a:close/>
                </a:path>
              </a:pathLst>
            </a:custGeom>
            <a:solidFill>
              <a:srgbClr val="000000"/>
            </a:solidFill>
            <a:ln w="9525">
              <a:solidFill>
                <a:srgbClr val="FFFFFF"/>
              </a:solidFill>
              <a:round/>
              <a:headEnd/>
              <a:tailEnd/>
            </a:ln>
          </p:spPr>
          <p:txBody>
            <a:bodyPr/>
            <a:lstStyle/>
            <a:p>
              <a:pPr>
                <a:buNone/>
              </a:pPr>
              <a:endParaRPr lang="en-US"/>
            </a:p>
          </p:txBody>
        </p:sp>
        <p:sp>
          <p:nvSpPr>
            <p:cNvPr id="34824" name="Freeform 6"/>
            <p:cNvSpPr>
              <a:spLocks/>
            </p:cNvSpPr>
            <p:nvPr/>
          </p:nvSpPr>
          <p:spPr bwMode="auto">
            <a:xfrm>
              <a:off x="1342" y="3451"/>
              <a:ext cx="3593" cy="17"/>
            </a:xfrm>
            <a:custGeom>
              <a:avLst/>
              <a:gdLst>
                <a:gd name="T0" fmla="*/ 9 w 3593"/>
                <a:gd name="T1" fmla="*/ 0 h 17"/>
                <a:gd name="T2" fmla="*/ 5 w 3593"/>
                <a:gd name="T3" fmla="*/ 0 h 17"/>
                <a:gd name="T4" fmla="*/ 0 w 3593"/>
                <a:gd name="T5" fmla="*/ 4 h 17"/>
                <a:gd name="T6" fmla="*/ 0 w 3593"/>
                <a:gd name="T7" fmla="*/ 13 h 17"/>
                <a:gd name="T8" fmla="*/ 2 w 3593"/>
                <a:gd name="T9" fmla="*/ 13 h 17"/>
                <a:gd name="T10" fmla="*/ 5 w 3593"/>
                <a:gd name="T11" fmla="*/ 15 h 17"/>
                <a:gd name="T12" fmla="*/ 7 w 3593"/>
                <a:gd name="T13" fmla="*/ 15 h 17"/>
                <a:gd name="T14" fmla="*/ 9 w 3593"/>
                <a:gd name="T15" fmla="*/ 17 h 17"/>
                <a:gd name="T16" fmla="*/ 3585 w 3593"/>
                <a:gd name="T17" fmla="*/ 17 h 17"/>
                <a:gd name="T18" fmla="*/ 3587 w 3593"/>
                <a:gd name="T19" fmla="*/ 15 h 17"/>
                <a:gd name="T20" fmla="*/ 3589 w 3593"/>
                <a:gd name="T21" fmla="*/ 15 h 17"/>
                <a:gd name="T22" fmla="*/ 3589 w 3593"/>
                <a:gd name="T23" fmla="*/ 13 h 17"/>
                <a:gd name="T24" fmla="*/ 3591 w 3593"/>
                <a:gd name="T25" fmla="*/ 13 h 17"/>
                <a:gd name="T26" fmla="*/ 3591 w 3593"/>
                <a:gd name="T27" fmla="*/ 10 h 17"/>
                <a:gd name="T28" fmla="*/ 3593 w 3593"/>
                <a:gd name="T29" fmla="*/ 8 h 17"/>
                <a:gd name="T30" fmla="*/ 3591 w 3593"/>
                <a:gd name="T31" fmla="*/ 6 h 17"/>
                <a:gd name="T32" fmla="*/ 3591 w 3593"/>
                <a:gd name="T33" fmla="*/ 4 h 17"/>
                <a:gd name="T34" fmla="*/ 3589 w 3593"/>
                <a:gd name="T35" fmla="*/ 2 h 17"/>
                <a:gd name="T36" fmla="*/ 3589 w 3593"/>
                <a:gd name="T37" fmla="*/ 0 h 17"/>
                <a:gd name="T38" fmla="*/ 3585 w 3593"/>
                <a:gd name="T39" fmla="*/ 0 h 17"/>
                <a:gd name="T40" fmla="*/ 9 w 3593"/>
                <a:gd name="T41" fmla="*/ 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93"/>
                <a:gd name="T64" fmla="*/ 0 h 17"/>
                <a:gd name="T65" fmla="*/ 3593 w 3593"/>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93" h="17">
                  <a:moveTo>
                    <a:pt x="9" y="0"/>
                  </a:moveTo>
                  <a:lnTo>
                    <a:pt x="5" y="0"/>
                  </a:lnTo>
                  <a:lnTo>
                    <a:pt x="0" y="4"/>
                  </a:lnTo>
                  <a:lnTo>
                    <a:pt x="0" y="13"/>
                  </a:lnTo>
                  <a:lnTo>
                    <a:pt x="2" y="13"/>
                  </a:lnTo>
                  <a:lnTo>
                    <a:pt x="5" y="15"/>
                  </a:lnTo>
                  <a:lnTo>
                    <a:pt x="7" y="15"/>
                  </a:lnTo>
                  <a:lnTo>
                    <a:pt x="9" y="17"/>
                  </a:lnTo>
                  <a:lnTo>
                    <a:pt x="3585" y="17"/>
                  </a:lnTo>
                  <a:lnTo>
                    <a:pt x="3587" y="15"/>
                  </a:lnTo>
                  <a:lnTo>
                    <a:pt x="3589" y="15"/>
                  </a:lnTo>
                  <a:lnTo>
                    <a:pt x="3589" y="13"/>
                  </a:lnTo>
                  <a:lnTo>
                    <a:pt x="3591" y="13"/>
                  </a:lnTo>
                  <a:lnTo>
                    <a:pt x="3591" y="10"/>
                  </a:lnTo>
                  <a:lnTo>
                    <a:pt x="3593" y="8"/>
                  </a:lnTo>
                  <a:lnTo>
                    <a:pt x="3591" y="6"/>
                  </a:lnTo>
                  <a:lnTo>
                    <a:pt x="3591" y="4"/>
                  </a:lnTo>
                  <a:lnTo>
                    <a:pt x="3589" y="2"/>
                  </a:lnTo>
                  <a:lnTo>
                    <a:pt x="3589" y="0"/>
                  </a:lnTo>
                  <a:lnTo>
                    <a:pt x="3585" y="0"/>
                  </a:lnTo>
                  <a:lnTo>
                    <a:pt x="9" y="0"/>
                  </a:lnTo>
                  <a:close/>
                </a:path>
              </a:pathLst>
            </a:custGeom>
            <a:solidFill>
              <a:srgbClr val="000000"/>
            </a:solidFill>
            <a:ln w="9525">
              <a:solidFill>
                <a:srgbClr val="FFFFFF"/>
              </a:solidFill>
              <a:round/>
              <a:headEnd/>
              <a:tailEnd/>
            </a:ln>
          </p:spPr>
          <p:txBody>
            <a:bodyPr/>
            <a:lstStyle/>
            <a:p>
              <a:pPr>
                <a:buNone/>
              </a:pPr>
              <a:endParaRPr lang="en-US"/>
            </a:p>
          </p:txBody>
        </p:sp>
        <p:sp>
          <p:nvSpPr>
            <p:cNvPr id="34825" name="Freeform 7"/>
            <p:cNvSpPr>
              <a:spLocks/>
            </p:cNvSpPr>
            <p:nvPr/>
          </p:nvSpPr>
          <p:spPr bwMode="auto">
            <a:xfrm>
              <a:off x="1342" y="1132"/>
              <a:ext cx="18" cy="384"/>
            </a:xfrm>
            <a:custGeom>
              <a:avLst/>
              <a:gdLst>
                <a:gd name="T0" fmla="*/ 0 w 18"/>
                <a:gd name="T1" fmla="*/ 375 h 384"/>
                <a:gd name="T2" fmla="*/ 0 w 18"/>
                <a:gd name="T3" fmla="*/ 379 h 384"/>
                <a:gd name="T4" fmla="*/ 2 w 18"/>
                <a:gd name="T5" fmla="*/ 379 h 384"/>
                <a:gd name="T6" fmla="*/ 5 w 18"/>
                <a:gd name="T7" fmla="*/ 382 h 384"/>
                <a:gd name="T8" fmla="*/ 7 w 18"/>
                <a:gd name="T9" fmla="*/ 382 h 384"/>
                <a:gd name="T10" fmla="*/ 9 w 18"/>
                <a:gd name="T11" fmla="*/ 384 h 384"/>
                <a:gd name="T12" fmla="*/ 11 w 18"/>
                <a:gd name="T13" fmla="*/ 382 h 384"/>
                <a:gd name="T14" fmla="*/ 13 w 18"/>
                <a:gd name="T15" fmla="*/ 382 h 384"/>
                <a:gd name="T16" fmla="*/ 13 w 18"/>
                <a:gd name="T17" fmla="*/ 379 h 384"/>
                <a:gd name="T18" fmla="*/ 15 w 18"/>
                <a:gd name="T19" fmla="*/ 379 h 384"/>
                <a:gd name="T20" fmla="*/ 15 w 18"/>
                <a:gd name="T21" fmla="*/ 377 h 384"/>
                <a:gd name="T22" fmla="*/ 18 w 18"/>
                <a:gd name="T23" fmla="*/ 375 h 384"/>
                <a:gd name="T24" fmla="*/ 18 w 18"/>
                <a:gd name="T25" fmla="*/ 9 h 384"/>
                <a:gd name="T26" fmla="*/ 15 w 18"/>
                <a:gd name="T27" fmla="*/ 7 h 384"/>
                <a:gd name="T28" fmla="*/ 15 w 18"/>
                <a:gd name="T29" fmla="*/ 5 h 384"/>
                <a:gd name="T30" fmla="*/ 13 w 18"/>
                <a:gd name="T31" fmla="*/ 2 h 384"/>
                <a:gd name="T32" fmla="*/ 13 w 18"/>
                <a:gd name="T33" fmla="*/ 0 h 384"/>
                <a:gd name="T34" fmla="*/ 5 w 18"/>
                <a:gd name="T35" fmla="*/ 0 h 384"/>
                <a:gd name="T36" fmla="*/ 0 w 18"/>
                <a:gd name="T37" fmla="*/ 5 h 384"/>
                <a:gd name="T38" fmla="*/ 0 w 18"/>
                <a:gd name="T39" fmla="*/ 9 h 384"/>
                <a:gd name="T40" fmla="*/ 0 w 18"/>
                <a:gd name="T41" fmla="*/ 375 h 3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
                <a:gd name="T64" fmla="*/ 0 h 384"/>
                <a:gd name="T65" fmla="*/ 18 w 18"/>
                <a:gd name="T66" fmla="*/ 384 h 3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 h="384">
                  <a:moveTo>
                    <a:pt x="0" y="375"/>
                  </a:moveTo>
                  <a:lnTo>
                    <a:pt x="0" y="379"/>
                  </a:lnTo>
                  <a:lnTo>
                    <a:pt x="2" y="379"/>
                  </a:lnTo>
                  <a:lnTo>
                    <a:pt x="5" y="382"/>
                  </a:lnTo>
                  <a:lnTo>
                    <a:pt x="7" y="382"/>
                  </a:lnTo>
                  <a:lnTo>
                    <a:pt x="9" y="384"/>
                  </a:lnTo>
                  <a:lnTo>
                    <a:pt x="11" y="382"/>
                  </a:lnTo>
                  <a:lnTo>
                    <a:pt x="13" y="382"/>
                  </a:lnTo>
                  <a:lnTo>
                    <a:pt x="13" y="379"/>
                  </a:lnTo>
                  <a:lnTo>
                    <a:pt x="15" y="379"/>
                  </a:lnTo>
                  <a:lnTo>
                    <a:pt x="15" y="377"/>
                  </a:lnTo>
                  <a:lnTo>
                    <a:pt x="18" y="375"/>
                  </a:lnTo>
                  <a:lnTo>
                    <a:pt x="18" y="9"/>
                  </a:lnTo>
                  <a:lnTo>
                    <a:pt x="15" y="7"/>
                  </a:lnTo>
                  <a:lnTo>
                    <a:pt x="15" y="5"/>
                  </a:lnTo>
                  <a:lnTo>
                    <a:pt x="13" y="2"/>
                  </a:lnTo>
                  <a:lnTo>
                    <a:pt x="13" y="0"/>
                  </a:lnTo>
                  <a:lnTo>
                    <a:pt x="5" y="0"/>
                  </a:lnTo>
                  <a:lnTo>
                    <a:pt x="0" y="5"/>
                  </a:lnTo>
                  <a:lnTo>
                    <a:pt x="0" y="9"/>
                  </a:lnTo>
                  <a:lnTo>
                    <a:pt x="0" y="375"/>
                  </a:lnTo>
                  <a:close/>
                </a:path>
              </a:pathLst>
            </a:custGeom>
            <a:solidFill>
              <a:srgbClr val="000000"/>
            </a:solidFill>
            <a:ln w="9525">
              <a:solidFill>
                <a:srgbClr val="FFFFFF"/>
              </a:solidFill>
              <a:round/>
              <a:headEnd/>
              <a:tailEnd/>
            </a:ln>
          </p:spPr>
          <p:txBody>
            <a:bodyPr/>
            <a:lstStyle/>
            <a:p>
              <a:pPr>
                <a:buNone/>
              </a:pPr>
              <a:endParaRPr lang="en-US"/>
            </a:p>
          </p:txBody>
        </p:sp>
        <p:sp>
          <p:nvSpPr>
            <p:cNvPr id="34826" name="Freeform 8"/>
            <p:cNvSpPr>
              <a:spLocks/>
            </p:cNvSpPr>
            <p:nvPr/>
          </p:nvSpPr>
          <p:spPr bwMode="auto">
            <a:xfrm>
              <a:off x="1342" y="2798"/>
              <a:ext cx="57" cy="18"/>
            </a:xfrm>
            <a:custGeom>
              <a:avLst/>
              <a:gdLst>
                <a:gd name="T0" fmla="*/ 9 w 57"/>
                <a:gd name="T1" fmla="*/ 0 h 18"/>
                <a:gd name="T2" fmla="*/ 5 w 57"/>
                <a:gd name="T3" fmla="*/ 0 h 18"/>
                <a:gd name="T4" fmla="*/ 0 w 57"/>
                <a:gd name="T5" fmla="*/ 5 h 18"/>
                <a:gd name="T6" fmla="*/ 0 w 57"/>
                <a:gd name="T7" fmla="*/ 13 h 18"/>
                <a:gd name="T8" fmla="*/ 2 w 57"/>
                <a:gd name="T9" fmla="*/ 13 h 18"/>
                <a:gd name="T10" fmla="*/ 5 w 57"/>
                <a:gd name="T11" fmla="*/ 16 h 18"/>
                <a:gd name="T12" fmla="*/ 7 w 57"/>
                <a:gd name="T13" fmla="*/ 16 h 18"/>
                <a:gd name="T14" fmla="*/ 9 w 57"/>
                <a:gd name="T15" fmla="*/ 18 h 18"/>
                <a:gd name="T16" fmla="*/ 48 w 57"/>
                <a:gd name="T17" fmla="*/ 18 h 18"/>
                <a:gd name="T18" fmla="*/ 50 w 57"/>
                <a:gd name="T19" fmla="*/ 16 h 18"/>
                <a:gd name="T20" fmla="*/ 52 w 57"/>
                <a:gd name="T21" fmla="*/ 16 h 18"/>
                <a:gd name="T22" fmla="*/ 52 w 57"/>
                <a:gd name="T23" fmla="*/ 13 h 18"/>
                <a:gd name="T24" fmla="*/ 54 w 57"/>
                <a:gd name="T25" fmla="*/ 13 h 18"/>
                <a:gd name="T26" fmla="*/ 54 w 57"/>
                <a:gd name="T27" fmla="*/ 11 h 18"/>
                <a:gd name="T28" fmla="*/ 57 w 57"/>
                <a:gd name="T29" fmla="*/ 9 h 18"/>
                <a:gd name="T30" fmla="*/ 54 w 57"/>
                <a:gd name="T31" fmla="*/ 7 h 18"/>
                <a:gd name="T32" fmla="*/ 54 w 57"/>
                <a:gd name="T33" fmla="*/ 5 h 18"/>
                <a:gd name="T34" fmla="*/ 52 w 57"/>
                <a:gd name="T35" fmla="*/ 3 h 18"/>
                <a:gd name="T36" fmla="*/ 52 w 57"/>
                <a:gd name="T37" fmla="*/ 0 h 18"/>
                <a:gd name="T38" fmla="*/ 48 w 57"/>
                <a:gd name="T39" fmla="*/ 0 h 18"/>
                <a:gd name="T40" fmla="*/ 9 w 57"/>
                <a:gd name="T41" fmla="*/ 0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
                <a:gd name="T64" fmla="*/ 0 h 18"/>
                <a:gd name="T65" fmla="*/ 57 w 57"/>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 h="18">
                  <a:moveTo>
                    <a:pt x="9" y="0"/>
                  </a:moveTo>
                  <a:lnTo>
                    <a:pt x="5" y="0"/>
                  </a:lnTo>
                  <a:lnTo>
                    <a:pt x="0" y="5"/>
                  </a:lnTo>
                  <a:lnTo>
                    <a:pt x="0" y="13"/>
                  </a:lnTo>
                  <a:lnTo>
                    <a:pt x="2" y="13"/>
                  </a:lnTo>
                  <a:lnTo>
                    <a:pt x="5" y="16"/>
                  </a:lnTo>
                  <a:lnTo>
                    <a:pt x="7" y="16"/>
                  </a:lnTo>
                  <a:lnTo>
                    <a:pt x="9" y="18"/>
                  </a:lnTo>
                  <a:lnTo>
                    <a:pt x="48" y="18"/>
                  </a:lnTo>
                  <a:lnTo>
                    <a:pt x="50" y="16"/>
                  </a:lnTo>
                  <a:lnTo>
                    <a:pt x="52" y="16"/>
                  </a:lnTo>
                  <a:lnTo>
                    <a:pt x="52" y="13"/>
                  </a:lnTo>
                  <a:lnTo>
                    <a:pt x="54" y="13"/>
                  </a:lnTo>
                  <a:lnTo>
                    <a:pt x="54" y="11"/>
                  </a:lnTo>
                  <a:lnTo>
                    <a:pt x="57" y="9"/>
                  </a:lnTo>
                  <a:lnTo>
                    <a:pt x="54" y="7"/>
                  </a:lnTo>
                  <a:lnTo>
                    <a:pt x="54" y="5"/>
                  </a:lnTo>
                  <a:lnTo>
                    <a:pt x="52" y="3"/>
                  </a:lnTo>
                  <a:lnTo>
                    <a:pt x="52" y="0"/>
                  </a:lnTo>
                  <a:lnTo>
                    <a:pt x="48" y="0"/>
                  </a:lnTo>
                  <a:lnTo>
                    <a:pt x="9" y="0"/>
                  </a:lnTo>
                  <a:close/>
                </a:path>
              </a:pathLst>
            </a:custGeom>
            <a:solidFill>
              <a:srgbClr val="000000"/>
            </a:solidFill>
            <a:ln w="9525">
              <a:noFill/>
              <a:round/>
              <a:headEnd/>
              <a:tailEnd/>
            </a:ln>
          </p:spPr>
          <p:txBody>
            <a:bodyPr/>
            <a:lstStyle/>
            <a:p>
              <a:pPr>
                <a:buNone/>
              </a:pPr>
              <a:endParaRPr lang="en-US"/>
            </a:p>
          </p:txBody>
        </p:sp>
        <p:sp>
          <p:nvSpPr>
            <p:cNvPr id="34827" name="Freeform 9"/>
            <p:cNvSpPr>
              <a:spLocks/>
            </p:cNvSpPr>
            <p:nvPr/>
          </p:nvSpPr>
          <p:spPr bwMode="auto">
            <a:xfrm>
              <a:off x="1342" y="2473"/>
              <a:ext cx="57" cy="18"/>
            </a:xfrm>
            <a:custGeom>
              <a:avLst/>
              <a:gdLst>
                <a:gd name="T0" fmla="*/ 9 w 57"/>
                <a:gd name="T1" fmla="*/ 0 h 18"/>
                <a:gd name="T2" fmla="*/ 5 w 57"/>
                <a:gd name="T3" fmla="*/ 0 h 18"/>
                <a:gd name="T4" fmla="*/ 0 w 57"/>
                <a:gd name="T5" fmla="*/ 5 h 18"/>
                <a:gd name="T6" fmla="*/ 0 w 57"/>
                <a:gd name="T7" fmla="*/ 13 h 18"/>
                <a:gd name="T8" fmla="*/ 2 w 57"/>
                <a:gd name="T9" fmla="*/ 13 h 18"/>
                <a:gd name="T10" fmla="*/ 5 w 57"/>
                <a:gd name="T11" fmla="*/ 16 h 18"/>
                <a:gd name="T12" fmla="*/ 7 w 57"/>
                <a:gd name="T13" fmla="*/ 16 h 18"/>
                <a:gd name="T14" fmla="*/ 9 w 57"/>
                <a:gd name="T15" fmla="*/ 18 h 18"/>
                <a:gd name="T16" fmla="*/ 48 w 57"/>
                <a:gd name="T17" fmla="*/ 18 h 18"/>
                <a:gd name="T18" fmla="*/ 50 w 57"/>
                <a:gd name="T19" fmla="*/ 16 h 18"/>
                <a:gd name="T20" fmla="*/ 52 w 57"/>
                <a:gd name="T21" fmla="*/ 16 h 18"/>
                <a:gd name="T22" fmla="*/ 52 w 57"/>
                <a:gd name="T23" fmla="*/ 13 h 18"/>
                <a:gd name="T24" fmla="*/ 54 w 57"/>
                <a:gd name="T25" fmla="*/ 13 h 18"/>
                <a:gd name="T26" fmla="*/ 54 w 57"/>
                <a:gd name="T27" fmla="*/ 11 h 18"/>
                <a:gd name="T28" fmla="*/ 57 w 57"/>
                <a:gd name="T29" fmla="*/ 9 h 18"/>
                <a:gd name="T30" fmla="*/ 54 w 57"/>
                <a:gd name="T31" fmla="*/ 7 h 18"/>
                <a:gd name="T32" fmla="*/ 54 w 57"/>
                <a:gd name="T33" fmla="*/ 5 h 18"/>
                <a:gd name="T34" fmla="*/ 52 w 57"/>
                <a:gd name="T35" fmla="*/ 3 h 18"/>
                <a:gd name="T36" fmla="*/ 52 w 57"/>
                <a:gd name="T37" fmla="*/ 0 h 18"/>
                <a:gd name="T38" fmla="*/ 48 w 57"/>
                <a:gd name="T39" fmla="*/ 0 h 18"/>
                <a:gd name="T40" fmla="*/ 9 w 57"/>
                <a:gd name="T41" fmla="*/ 0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
                <a:gd name="T64" fmla="*/ 0 h 18"/>
                <a:gd name="T65" fmla="*/ 57 w 57"/>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 h="18">
                  <a:moveTo>
                    <a:pt x="9" y="0"/>
                  </a:moveTo>
                  <a:lnTo>
                    <a:pt x="5" y="0"/>
                  </a:lnTo>
                  <a:lnTo>
                    <a:pt x="0" y="5"/>
                  </a:lnTo>
                  <a:lnTo>
                    <a:pt x="0" y="13"/>
                  </a:lnTo>
                  <a:lnTo>
                    <a:pt x="2" y="13"/>
                  </a:lnTo>
                  <a:lnTo>
                    <a:pt x="5" y="16"/>
                  </a:lnTo>
                  <a:lnTo>
                    <a:pt x="7" y="16"/>
                  </a:lnTo>
                  <a:lnTo>
                    <a:pt x="9" y="18"/>
                  </a:lnTo>
                  <a:lnTo>
                    <a:pt x="48" y="18"/>
                  </a:lnTo>
                  <a:lnTo>
                    <a:pt x="50" y="16"/>
                  </a:lnTo>
                  <a:lnTo>
                    <a:pt x="52" y="16"/>
                  </a:lnTo>
                  <a:lnTo>
                    <a:pt x="52" y="13"/>
                  </a:lnTo>
                  <a:lnTo>
                    <a:pt x="54" y="13"/>
                  </a:lnTo>
                  <a:lnTo>
                    <a:pt x="54" y="11"/>
                  </a:lnTo>
                  <a:lnTo>
                    <a:pt x="57" y="9"/>
                  </a:lnTo>
                  <a:lnTo>
                    <a:pt x="54" y="7"/>
                  </a:lnTo>
                  <a:lnTo>
                    <a:pt x="54" y="5"/>
                  </a:lnTo>
                  <a:lnTo>
                    <a:pt x="52" y="3"/>
                  </a:lnTo>
                  <a:lnTo>
                    <a:pt x="52" y="0"/>
                  </a:lnTo>
                  <a:lnTo>
                    <a:pt x="48" y="0"/>
                  </a:lnTo>
                  <a:lnTo>
                    <a:pt x="9" y="0"/>
                  </a:lnTo>
                  <a:close/>
                </a:path>
              </a:pathLst>
            </a:custGeom>
            <a:solidFill>
              <a:srgbClr val="000000"/>
            </a:solidFill>
            <a:ln w="9525">
              <a:noFill/>
              <a:round/>
              <a:headEnd/>
              <a:tailEnd/>
            </a:ln>
          </p:spPr>
          <p:txBody>
            <a:bodyPr/>
            <a:lstStyle/>
            <a:p>
              <a:pPr>
                <a:buNone/>
              </a:pPr>
              <a:endParaRPr lang="en-US"/>
            </a:p>
          </p:txBody>
        </p:sp>
        <p:sp>
          <p:nvSpPr>
            <p:cNvPr id="34828" name="Freeform 10"/>
            <p:cNvSpPr>
              <a:spLocks/>
            </p:cNvSpPr>
            <p:nvPr/>
          </p:nvSpPr>
          <p:spPr bwMode="auto">
            <a:xfrm>
              <a:off x="1342" y="2148"/>
              <a:ext cx="57" cy="18"/>
            </a:xfrm>
            <a:custGeom>
              <a:avLst/>
              <a:gdLst>
                <a:gd name="T0" fmla="*/ 9 w 57"/>
                <a:gd name="T1" fmla="*/ 0 h 18"/>
                <a:gd name="T2" fmla="*/ 5 w 57"/>
                <a:gd name="T3" fmla="*/ 0 h 18"/>
                <a:gd name="T4" fmla="*/ 0 w 57"/>
                <a:gd name="T5" fmla="*/ 5 h 18"/>
                <a:gd name="T6" fmla="*/ 0 w 57"/>
                <a:gd name="T7" fmla="*/ 13 h 18"/>
                <a:gd name="T8" fmla="*/ 2 w 57"/>
                <a:gd name="T9" fmla="*/ 13 h 18"/>
                <a:gd name="T10" fmla="*/ 5 w 57"/>
                <a:gd name="T11" fmla="*/ 16 h 18"/>
                <a:gd name="T12" fmla="*/ 7 w 57"/>
                <a:gd name="T13" fmla="*/ 16 h 18"/>
                <a:gd name="T14" fmla="*/ 9 w 57"/>
                <a:gd name="T15" fmla="*/ 18 h 18"/>
                <a:gd name="T16" fmla="*/ 48 w 57"/>
                <a:gd name="T17" fmla="*/ 18 h 18"/>
                <a:gd name="T18" fmla="*/ 50 w 57"/>
                <a:gd name="T19" fmla="*/ 16 h 18"/>
                <a:gd name="T20" fmla="*/ 52 w 57"/>
                <a:gd name="T21" fmla="*/ 16 h 18"/>
                <a:gd name="T22" fmla="*/ 52 w 57"/>
                <a:gd name="T23" fmla="*/ 13 h 18"/>
                <a:gd name="T24" fmla="*/ 54 w 57"/>
                <a:gd name="T25" fmla="*/ 13 h 18"/>
                <a:gd name="T26" fmla="*/ 54 w 57"/>
                <a:gd name="T27" fmla="*/ 11 h 18"/>
                <a:gd name="T28" fmla="*/ 57 w 57"/>
                <a:gd name="T29" fmla="*/ 9 h 18"/>
                <a:gd name="T30" fmla="*/ 54 w 57"/>
                <a:gd name="T31" fmla="*/ 7 h 18"/>
                <a:gd name="T32" fmla="*/ 54 w 57"/>
                <a:gd name="T33" fmla="*/ 5 h 18"/>
                <a:gd name="T34" fmla="*/ 52 w 57"/>
                <a:gd name="T35" fmla="*/ 3 h 18"/>
                <a:gd name="T36" fmla="*/ 52 w 57"/>
                <a:gd name="T37" fmla="*/ 0 h 18"/>
                <a:gd name="T38" fmla="*/ 48 w 57"/>
                <a:gd name="T39" fmla="*/ 0 h 18"/>
                <a:gd name="T40" fmla="*/ 9 w 57"/>
                <a:gd name="T41" fmla="*/ 0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
                <a:gd name="T64" fmla="*/ 0 h 18"/>
                <a:gd name="T65" fmla="*/ 57 w 57"/>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 h="18">
                  <a:moveTo>
                    <a:pt x="9" y="0"/>
                  </a:moveTo>
                  <a:lnTo>
                    <a:pt x="5" y="0"/>
                  </a:lnTo>
                  <a:lnTo>
                    <a:pt x="0" y="5"/>
                  </a:lnTo>
                  <a:lnTo>
                    <a:pt x="0" y="13"/>
                  </a:lnTo>
                  <a:lnTo>
                    <a:pt x="2" y="13"/>
                  </a:lnTo>
                  <a:lnTo>
                    <a:pt x="5" y="16"/>
                  </a:lnTo>
                  <a:lnTo>
                    <a:pt x="7" y="16"/>
                  </a:lnTo>
                  <a:lnTo>
                    <a:pt x="9" y="18"/>
                  </a:lnTo>
                  <a:lnTo>
                    <a:pt x="48" y="18"/>
                  </a:lnTo>
                  <a:lnTo>
                    <a:pt x="50" y="16"/>
                  </a:lnTo>
                  <a:lnTo>
                    <a:pt x="52" y="16"/>
                  </a:lnTo>
                  <a:lnTo>
                    <a:pt x="52" y="13"/>
                  </a:lnTo>
                  <a:lnTo>
                    <a:pt x="54" y="13"/>
                  </a:lnTo>
                  <a:lnTo>
                    <a:pt x="54" y="11"/>
                  </a:lnTo>
                  <a:lnTo>
                    <a:pt x="57" y="9"/>
                  </a:lnTo>
                  <a:lnTo>
                    <a:pt x="54" y="7"/>
                  </a:lnTo>
                  <a:lnTo>
                    <a:pt x="54" y="5"/>
                  </a:lnTo>
                  <a:lnTo>
                    <a:pt x="52" y="3"/>
                  </a:lnTo>
                  <a:lnTo>
                    <a:pt x="52" y="0"/>
                  </a:lnTo>
                  <a:lnTo>
                    <a:pt x="48" y="0"/>
                  </a:lnTo>
                  <a:lnTo>
                    <a:pt x="9" y="0"/>
                  </a:lnTo>
                  <a:close/>
                </a:path>
              </a:pathLst>
            </a:custGeom>
            <a:solidFill>
              <a:srgbClr val="000000"/>
            </a:solidFill>
            <a:ln w="9525">
              <a:noFill/>
              <a:round/>
              <a:headEnd/>
              <a:tailEnd/>
            </a:ln>
          </p:spPr>
          <p:txBody>
            <a:bodyPr/>
            <a:lstStyle/>
            <a:p>
              <a:pPr>
                <a:buNone/>
              </a:pPr>
              <a:endParaRPr lang="en-US"/>
            </a:p>
          </p:txBody>
        </p:sp>
        <p:sp>
          <p:nvSpPr>
            <p:cNvPr id="34829" name="Freeform 11"/>
            <p:cNvSpPr>
              <a:spLocks/>
            </p:cNvSpPr>
            <p:nvPr/>
          </p:nvSpPr>
          <p:spPr bwMode="auto">
            <a:xfrm>
              <a:off x="1342" y="1823"/>
              <a:ext cx="57" cy="18"/>
            </a:xfrm>
            <a:custGeom>
              <a:avLst/>
              <a:gdLst>
                <a:gd name="T0" fmla="*/ 9 w 57"/>
                <a:gd name="T1" fmla="*/ 0 h 18"/>
                <a:gd name="T2" fmla="*/ 5 w 57"/>
                <a:gd name="T3" fmla="*/ 0 h 18"/>
                <a:gd name="T4" fmla="*/ 0 w 57"/>
                <a:gd name="T5" fmla="*/ 5 h 18"/>
                <a:gd name="T6" fmla="*/ 0 w 57"/>
                <a:gd name="T7" fmla="*/ 13 h 18"/>
                <a:gd name="T8" fmla="*/ 2 w 57"/>
                <a:gd name="T9" fmla="*/ 13 h 18"/>
                <a:gd name="T10" fmla="*/ 5 w 57"/>
                <a:gd name="T11" fmla="*/ 16 h 18"/>
                <a:gd name="T12" fmla="*/ 7 w 57"/>
                <a:gd name="T13" fmla="*/ 16 h 18"/>
                <a:gd name="T14" fmla="*/ 9 w 57"/>
                <a:gd name="T15" fmla="*/ 18 h 18"/>
                <a:gd name="T16" fmla="*/ 48 w 57"/>
                <a:gd name="T17" fmla="*/ 18 h 18"/>
                <a:gd name="T18" fmla="*/ 50 w 57"/>
                <a:gd name="T19" fmla="*/ 16 h 18"/>
                <a:gd name="T20" fmla="*/ 52 w 57"/>
                <a:gd name="T21" fmla="*/ 16 h 18"/>
                <a:gd name="T22" fmla="*/ 52 w 57"/>
                <a:gd name="T23" fmla="*/ 13 h 18"/>
                <a:gd name="T24" fmla="*/ 54 w 57"/>
                <a:gd name="T25" fmla="*/ 13 h 18"/>
                <a:gd name="T26" fmla="*/ 54 w 57"/>
                <a:gd name="T27" fmla="*/ 11 h 18"/>
                <a:gd name="T28" fmla="*/ 57 w 57"/>
                <a:gd name="T29" fmla="*/ 9 h 18"/>
                <a:gd name="T30" fmla="*/ 54 w 57"/>
                <a:gd name="T31" fmla="*/ 7 h 18"/>
                <a:gd name="T32" fmla="*/ 54 w 57"/>
                <a:gd name="T33" fmla="*/ 5 h 18"/>
                <a:gd name="T34" fmla="*/ 52 w 57"/>
                <a:gd name="T35" fmla="*/ 3 h 18"/>
                <a:gd name="T36" fmla="*/ 52 w 57"/>
                <a:gd name="T37" fmla="*/ 0 h 18"/>
                <a:gd name="T38" fmla="*/ 48 w 57"/>
                <a:gd name="T39" fmla="*/ 0 h 18"/>
                <a:gd name="T40" fmla="*/ 9 w 57"/>
                <a:gd name="T41" fmla="*/ 0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
                <a:gd name="T64" fmla="*/ 0 h 18"/>
                <a:gd name="T65" fmla="*/ 57 w 57"/>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 h="18">
                  <a:moveTo>
                    <a:pt x="9" y="0"/>
                  </a:moveTo>
                  <a:lnTo>
                    <a:pt x="5" y="0"/>
                  </a:lnTo>
                  <a:lnTo>
                    <a:pt x="0" y="5"/>
                  </a:lnTo>
                  <a:lnTo>
                    <a:pt x="0" y="13"/>
                  </a:lnTo>
                  <a:lnTo>
                    <a:pt x="2" y="13"/>
                  </a:lnTo>
                  <a:lnTo>
                    <a:pt x="5" y="16"/>
                  </a:lnTo>
                  <a:lnTo>
                    <a:pt x="7" y="16"/>
                  </a:lnTo>
                  <a:lnTo>
                    <a:pt x="9" y="18"/>
                  </a:lnTo>
                  <a:lnTo>
                    <a:pt x="48" y="18"/>
                  </a:lnTo>
                  <a:lnTo>
                    <a:pt x="50" y="16"/>
                  </a:lnTo>
                  <a:lnTo>
                    <a:pt x="52" y="16"/>
                  </a:lnTo>
                  <a:lnTo>
                    <a:pt x="52" y="13"/>
                  </a:lnTo>
                  <a:lnTo>
                    <a:pt x="54" y="13"/>
                  </a:lnTo>
                  <a:lnTo>
                    <a:pt x="54" y="11"/>
                  </a:lnTo>
                  <a:lnTo>
                    <a:pt x="57" y="9"/>
                  </a:lnTo>
                  <a:lnTo>
                    <a:pt x="54" y="7"/>
                  </a:lnTo>
                  <a:lnTo>
                    <a:pt x="54" y="5"/>
                  </a:lnTo>
                  <a:lnTo>
                    <a:pt x="52" y="3"/>
                  </a:lnTo>
                  <a:lnTo>
                    <a:pt x="52" y="0"/>
                  </a:lnTo>
                  <a:lnTo>
                    <a:pt x="48" y="0"/>
                  </a:lnTo>
                  <a:lnTo>
                    <a:pt x="9" y="0"/>
                  </a:lnTo>
                  <a:close/>
                </a:path>
              </a:pathLst>
            </a:custGeom>
            <a:solidFill>
              <a:srgbClr val="000000"/>
            </a:solidFill>
            <a:ln w="9525">
              <a:noFill/>
              <a:round/>
              <a:headEnd/>
              <a:tailEnd/>
            </a:ln>
          </p:spPr>
          <p:txBody>
            <a:bodyPr/>
            <a:lstStyle/>
            <a:p>
              <a:pPr>
                <a:buNone/>
              </a:pPr>
              <a:endParaRPr lang="en-US"/>
            </a:p>
          </p:txBody>
        </p:sp>
        <p:sp>
          <p:nvSpPr>
            <p:cNvPr id="34830" name="Freeform 12"/>
            <p:cNvSpPr>
              <a:spLocks/>
            </p:cNvSpPr>
            <p:nvPr/>
          </p:nvSpPr>
          <p:spPr bwMode="auto">
            <a:xfrm>
              <a:off x="1342" y="1498"/>
              <a:ext cx="57" cy="18"/>
            </a:xfrm>
            <a:custGeom>
              <a:avLst/>
              <a:gdLst>
                <a:gd name="T0" fmla="*/ 9 w 57"/>
                <a:gd name="T1" fmla="*/ 0 h 18"/>
                <a:gd name="T2" fmla="*/ 5 w 57"/>
                <a:gd name="T3" fmla="*/ 0 h 18"/>
                <a:gd name="T4" fmla="*/ 0 w 57"/>
                <a:gd name="T5" fmla="*/ 5 h 18"/>
                <a:gd name="T6" fmla="*/ 0 w 57"/>
                <a:gd name="T7" fmla="*/ 13 h 18"/>
                <a:gd name="T8" fmla="*/ 2 w 57"/>
                <a:gd name="T9" fmla="*/ 13 h 18"/>
                <a:gd name="T10" fmla="*/ 5 w 57"/>
                <a:gd name="T11" fmla="*/ 16 h 18"/>
                <a:gd name="T12" fmla="*/ 7 w 57"/>
                <a:gd name="T13" fmla="*/ 16 h 18"/>
                <a:gd name="T14" fmla="*/ 9 w 57"/>
                <a:gd name="T15" fmla="*/ 18 h 18"/>
                <a:gd name="T16" fmla="*/ 48 w 57"/>
                <a:gd name="T17" fmla="*/ 18 h 18"/>
                <a:gd name="T18" fmla="*/ 50 w 57"/>
                <a:gd name="T19" fmla="*/ 16 h 18"/>
                <a:gd name="T20" fmla="*/ 52 w 57"/>
                <a:gd name="T21" fmla="*/ 16 h 18"/>
                <a:gd name="T22" fmla="*/ 52 w 57"/>
                <a:gd name="T23" fmla="*/ 13 h 18"/>
                <a:gd name="T24" fmla="*/ 54 w 57"/>
                <a:gd name="T25" fmla="*/ 13 h 18"/>
                <a:gd name="T26" fmla="*/ 54 w 57"/>
                <a:gd name="T27" fmla="*/ 11 h 18"/>
                <a:gd name="T28" fmla="*/ 57 w 57"/>
                <a:gd name="T29" fmla="*/ 9 h 18"/>
                <a:gd name="T30" fmla="*/ 54 w 57"/>
                <a:gd name="T31" fmla="*/ 7 h 18"/>
                <a:gd name="T32" fmla="*/ 54 w 57"/>
                <a:gd name="T33" fmla="*/ 5 h 18"/>
                <a:gd name="T34" fmla="*/ 52 w 57"/>
                <a:gd name="T35" fmla="*/ 3 h 18"/>
                <a:gd name="T36" fmla="*/ 52 w 57"/>
                <a:gd name="T37" fmla="*/ 0 h 18"/>
                <a:gd name="T38" fmla="*/ 48 w 57"/>
                <a:gd name="T39" fmla="*/ 0 h 18"/>
                <a:gd name="T40" fmla="*/ 9 w 57"/>
                <a:gd name="T41" fmla="*/ 0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
                <a:gd name="T64" fmla="*/ 0 h 18"/>
                <a:gd name="T65" fmla="*/ 57 w 57"/>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 h="18">
                  <a:moveTo>
                    <a:pt x="9" y="0"/>
                  </a:moveTo>
                  <a:lnTo>
                    <a:pt x="5" y="0"/>
                  </a:lnTo>
                  <a:lnTo>
                    <a:pt x="0" y="5"/>
                  </a:lnTo>
                  <a:lnTo>
                    <a:pt x="0" y="13"/>
                  </a:lnTo>
                  <a:lnTo>
                    <a:pt x="2" y="13"/>
                  </a:lnTo>
                  <a:lnTo>
                    <a:pt x="5" y="16"/>
                  </a:lnTo>
                  <a:lnTo>
                    <a:pt x="7" y="16"/>
                  </a:lnTo>
                  <a:lnTo>
                    <a:pt x="9" y="18"/>
                  </a:lnTo>
                  <a:lnTo>
                    <a:pt x="48" y="18"/>
                  </a:lnTo>
                  <a:lnTo>
                    <a:pt x="50" y="16"/>
                  </a:lnTo>
                  <a:lnTo>
                    <a:pt x="52" y="16"/>
                  </a:lnTo>
                  <a:lnTo>
                    <a:pt x="52" y="13"/>
                  </a:lnTo>
                  <a:lnTo>
                    <a:pt x="54" y="13"/>
                  </a:lnTo>
                  <a:lnTo>
                    <a:pt x="54" y="11"/>
                  </a:lnTo>
                  <a:lnTo>
                    <a:pt x="57" y="9"/>
                  </a:lnTo>
                  <a:lnTo>
                    <a:pt x="54" y="7"/>
                  </a:lnTo>
                  <a:lnTo>
                    <a:pt x="54" y="5"/>
                  </a:lnTo>
                  <a:lnTo>
                    <a:pt x="52" y="3"/>
                  </a:lnTo>
                  <a:lnTo>
                    <a:pt x="52" y="0"/>
                  </a:lnTo>
                  <a:lnTo>
                    <a:pt x="48" y="0"/>
                  </a:lnTo>
                  <a:lnTo>
                    <a:pt x="9" y="0"/>
                  </a:lnTo>
                  <a:close/>
                </a:path>
              </a:pathLst>
            </a:custGeom>
            <a:solidFill>
              <a:srgbClr val="000000"/>
            </a:solidFill>
            <a:ln w="9525">
              <a:noFill/>
              <a:round/>
              <a:headEnd/>
              <a:tailEnd/>
            </a:ln>
          </p:spPr>
          <p:txBody>
            <a:bodyPr/>
            <a:lstStyle/>
            <a:p>
              <a:pPr>
                <a:buNone/>
              </a:pPr>
              <a:endParaRPr lang="en-US"/>
            </a:p>
          </p:txBody>
        </p:sp>
        <p:sp>
          <p:nvSpPr>
            <p:cNvPr id="34831" name="Freeform 13"/>
            <p:cNvSpPr>
              <a:spLocks/>
            </p:cNvSpPr>
            <p:nvPr/>
          </p:nvSpPr>
          <p:spPr bwMode="auto">
            <a:xfrm>
              <a:off x="1342" y="1173"/>
              <a:ext cx="57" cy="18"/>
            </a:xfrm>
            <a:custGeom>
              <a:avLst/>
              <a:gdLst>
                <a:gd name="T0" fmla="*/ 9 w 57"/>
                <a:gd name="T1" fmla="*/ 0 h 18"/>
                <a:gd name="T2" fmla="*/ 5 w 57"/>
                <a:gd name="T3" fmla="*/ 0 h 18"/>
                <a:gd name="T4" fmla="*/ 0 w 57"/>
                <a:gd name="T5" fmla="*/ 5 h 18"/>
                <a:gd name="T6" fmla="*/ 0 w 57"/>
                <a:gd name="T7" fmla="*/ 13 h 18"/>
                <a:gd name="T8" fmla="*/ 2 w 57"/>
                <a:gd name="T9" fmla="*/ 13 h 18"/>
                <a:gd name="T10" fmla="*/ 5 w 57"/>
                <a:gd name="T11" fmla="*/ 16 h 18"/>
                <a:gd name="T12" fmla="*/ 7 w 57"/>
                <a:gd name="T13" fmla="*/ 16 h 18"/>
                <a:gd name="T14" fmla="*/ 9 w 57"/>
                <a:gd name="T15" fmla="*/ 18 h 18"/>
                <a:gd name="T16" fmla="*/ 48 w 57"/>
                <a:gd name="T17" fmla="*/ 18 h 18"/>
                <a:gd name="T18" fmla="*/ 50 w 57"/>
                <a:gd name="T19" fmla="*/ 16 h 18"/>
                <a:gd name="T20" fmla="*/ 52 w 57"/>
                <a:gd name="T21" fmla="*/ 16 h 18"/>
                <a:gd name="T22" fmla="*/ 52 w 57"/>
                <a:gd name="T23" fmla="*/ 13 h 18"/>
                <a:gd name="T24" fmla="*/ 54 w 57"/>
                <a:gd name="T25" fmla="*/ 13 h 18"/>
                <a:gd name="T26" fmla="*/ 54 w 57"/>
                <a:gd name="T27" fmla="*/ 11 h 18"/>
                <a:gd name="T28" fmla="*/ 57 w 57"/>
                <a:gd name="T29" fmla="*/ 9 h 18"/>
                <a:gd name="T30" fmla="*/ 54 w 57"/>
                <a:gd name="T31" fmla="*/ 7 h 18"/>
                <a:gd name="T32" fmla="*/ 54 w 57"/>
                <a:gd name="T33" fmla="*/ 5 h 18"/>
                <a:gd name="T34" fmla="*/ 52 w 57"/>
                <a:gd name="T35" fmla="*/ 3 h 18"/>
                <a:gd name="T36" fmla="*/ 52 w 57"/>
                <a:gd name="T37" fmla="*/ 0 h 18"/>
                <a:gd name="T38" fmla="*/ 48 w 57"/>
                <a:gd name="T39" fmla="*/ 0 h 18"/>
                <a:gd name="T40" fmla="*/ 9 w 57"/>
                <a:gd name="T41" fmla="*/ 0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
                <a:gd name="T64" fmla="*/ 0 h 18"/>
                <a:gd name="T65" fmla="*/ 57 w 57"/>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 h="18">
                  <a:moveTo>
                    <a:pt x="9" y="0"/>
                  </a:moveTo>
                  <a:lnTo>
                    <a:pt x="5" y="0"/>
                  </a:lnTo>
                  <a:lnTo>
                    <a:pt x="0" y="5"/>
                  </a:lnTo>
                  <a:lnTo>
                    <a:pt x="0" y="13"/>
                  </a:lnTo>
                  <a:lnTo>
                    <a:pt x="2" y="13"/>
                  </a:lnTo>
                  <a:lnTo>
                    <a:pt x="5" y="16"/>
                  </a:lnTo>
                  <a:lnTo>
                    <a:pt x="7" y="16"/>
                  </a:lnTo>
                  <a:lnTo>
                    <a:pt x="9" y="18"/>
                  </a:lnTo>
                  <a:lnTo>
                    <a:pt x="48" y="18"/>
                  </a:lnTo>
                  <a:lnTo>
                    <a:pt x="50" y="16"/>
                  </a:lnTo>
                  <a:lnTo>
                    <a:pt x="52" y="16"/>
                  </a:lnTo>
                  <a:lnTo>
                    <a:pt x="52" y="13"/>
                  </a:lnTo>
                  <a:lnTo>
                    <a:pt x="54" y="13"/>
                  </a:lnTo>
                  <a:lnTo>
                    <a:pt x="54" y="11"/>
                  </a:lnTo>
                  <a:lnTo>
                    <a:pt x="57" y="9"/>
                  </a:lnTo>
                  <a:lnTo>
                    <a:pt x="54" y="7"/>
                  </a:lnTo>
                  <a:lnTo>
                    <a:pt x="54" y="5"/>
                  </a:lnTo>
                  <a:lnTo>
                    <a:pt x="52" y="3"/>
                  </a:lnTo>
                  <a:lnTo>
                    <a:pt x="52" y="0"/>
                  </a:lnTo>
                  <a:lnTo>
                    <a:pt x="48" y="0"/>
                  </a:lnTo>
                  <a:lnTo>
                    <a:pt x="9" y="0"/>
                  </a:lnTo>
                  <a:close/>
                </a:path>
              </a:pathLst>
            </a:custGeom>
            <a:solidFill>
              <a:srgbClr val="000000"/>
            </a:solidFill>
            <a:ln w="9525">
              <a:noFill/>
              <a:round/>
              <a:headEnd/>
              <a:tailEnd/>
            </a:ln>
          </p:spPr>
          <p:txBody>
            <a:bodyPr/>
            <a:lstStyle/>
            <a:p>
              <a:pPr>
                <a:buNone/>
              </a:pPr>
              <a:endParaRPr lang="en-US"/>
            </a:p>
          </p:txBody>
        </p:sp>
        <p:sp>
          <p:nvSpPr>
            <p:cNvPr id="34832" name="Freeform 14"/>
            <p:cNvSpPr>
              <a:spLocks/>
            </p:cNvSpPr>
            <p:nvPr/>
          </p:nvSpPr>
          <p:spPr bwMode="auto">
            <a:xfrm>
              <a:off x="1342" y="3123"/>
              <a:ext cx="57" cy="18"/>
            </a:xfrm>
            <a:custGeom>
              <a:avLst/>
              <a:gdLst>
                <a:gd name="T0" fmla="*/ 9 w 57"/>
                <a:gd name="T1" fmla="*/ 0 h 18"/>
                <a:gd name="T2" fmla="*/ 5 w 57"/>
                <a:gd name="T3" fmla="*/ 0 h 18"/>
                <a:gd name="T4" fmla="*/ 0 w 57"/>
                <a:gd name="T5" fmla="*/ 5 h 18"/>
                <a:gd name="T6" fmla="*/ 0 w 57"/>
                <a:gd name="T7" fmla="*/ 13 h 18"/>
                <a:gd name="T8" fmla="*/ 2 w 57"/>
                <a:gd name="T9" fmla="*/ 13 h 18"/>
                <a:gd name="T10" fmla="*/ 5 w 57"/>
                <a:gd name="T11" fmla="*/ 16 h 18"/>
                <a:gd name="T12" fmla="*/ 7 w 57"/>
                <a:gd name="T13" fmla="*/ 16 h 18"/>
                <a:gd name="T14" fmla="*/ 9 w 57"/>
                <a:gd name="T15" fmla="*/ 18 h 18"/>
                <a:gd name="T16" fmla="*/ 48 w 57"/>
                <a:gd name="T17" fmla="*/ 18 h 18"/>
                <a:gd name="T18" fmla="*/ 50 w 57"/>
                <a:gd name="T19" fmla="*/ 16 h 18"/>
                <a:gd name="T20" fmla="*/ 52 w 57"/>
                <a:gd name="T21" fmla="*/ 16 h 18"/>
                <a:gd name="T22" fmla="*/ 52 w 57"/>
                <a:gd name="T23" fmla="*/ 13 h 18"/>
                <a:gd name="T24" fmla="*/ 54 w 57"/>
                <a:gd name="T25" fmla="*/ 13 h 18"/>
                <a:gd name="T26" fmla="*/ 54 w 57"/>
                <a:gd name="T27" fmla="*/ 11 h 18"/>
                <a:gd name="T28" fmla="*/ 57 w 57"/>
                <a:gd name="T29" fmla="*/ 9 h 18"/>
                <a:gd name="T30" fmla="*/ 54 w 57"/>
                <a:gd name="T31" fmla="*/ 7 h 18"/>
                <a:gd name="T32" fmla="*/ 54 w 57"/>
                <a:gd name="T33" fmla="*/ 5 h 18"/>
                <a:gd name="T34" fmla="*/ 52 w 57"/>
                <a:gd name="T35" fmla="*/ 3 h 18"/>
                <a:gd name="T36" fmla="*/ 52 w 57"/>
                <a:gd name="T37" fmla="*/ 0 h 18"/>
                <a:gd name="T38" fmla="*/ 48 w 57"/>
                <a:gd name="T39" fmla="*/ 0 h 18"/>
                <a:gd name="T40" fmla="*/ 9 w 57"/>
                <a:gd name="T41" fmla="*/ 0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
                <a:gd name="T64" fmla="*/ 0 h 18"/>
                <a:gd name="T65" fmla="*/ 57 w 57"/>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 h="18">
                  <a:moveTo>
                    <a:pt x="9" y="0"/>
                  </a:moveTo>
                  <a:lnTo>
                    <a:pt x="5" y="0"/>
                  </a:lnTo>
                  <a:lnTo>
                    <a:pt x="0" y="5"/>
                  </a:lnTo>
                  <a:lnTo>
                    <a:pt x="0" y="13"/>
                  </a:lnTo>
                  <a:lnTo>
                    <a:pt x="2" y="13"/>
                  </a:lnTo>
                  <a:lnTo>
                    <a:pt x="5" y="16"/>
                  </a:lnTo>
                  <a:lnTo>
                    <a:pt x="7" y="16"/>
                  </a:lnTo>
                  <a:lnTo>
                    <a:pt x="9" y="18"/>
                  </a:lnTo>
                  <a:lnTo>
                    <a:pt x="48" y="18"/>
                  </a:lnTo>
                  <a:lnTo>
                    <a:pt x="50" y="16"/>
                  </a:lnTo>
                  <a:lnTo>
                    <a:pt x="52" y="16"/>
                  </a:lnTo>
                  <a:lnTo>
                    <a:pt x="52" y="13"/>
                  </a:lnTo>
                  <a:lnTo>
                    <a:pt x="54" y="13"/>
                  </a:lnTo>
                  <a:lnTo>
                    <a:pt x="54" y="11"/>
                  </a:lnTo>
                  <a:lnTo>
                    <a:pt x="57" y="9"/>
                  </a:lnTo>
                  <a:lnTo>
                    <a:pt x="54" y="7"/>
                  </a:lnTo>
                  <a:lnTo>
                    <a:pt x="54" y="5"/>
                  </a:lnTo>
                  <a:lnTo>
                    <a:pt x="52" y="3"/>
                  </a:lnTo>
                  <a:lnTo>
                    <a:pt x="52" y="0"/>
                  </a:lnTo>
                  <a:lnTo>
                    <a:pt x="48" y="0"/>
                  </a:lnTo>
                  <a:lnTo>
                    <a:pt x="9" y="0"/>
                  </a:lnTo>
                  <a:close/>
                </a:path>
              </a:pathLst>
            </a:custGeom>
            <a:solidFill>
              <a:srgbClr val="000000"/>
            </a:solidFill>
            <a:ln w="9525">
              <a:noFill/>
              <a:round/>
              <a:headEnd/>
              <a:tailEnd/>
            </a:ln>
          </p:spPr>
          <p:txBody>
            <a:bodyPr/>
            <a:lstStyle/>
            <a:p>
              <a:pPr>
                <a:buNone/>
              </a:pPr>
              <a:endParaRPr lang="en-US"/>
            </a:p>
          </p:txBody>
        </p:sp>
        <p:sp>
          <p:nvSpPr>
            <p:cNvPr id="34833" name="Rectangle 15"/>
            <p:cNvSpPr>
              <a:spLocks noChangeArrowheads="1"/>
            </p:cNvSpPr>
            <p:nvPr/>
          </p:nvSpPr>
          <p:spPr bwMode="auto">
            <a:xfrm>
              <a:off x="1106" y="2408"/>
              <a:ext cx="154" cy="223"/>
            </a:xfrm>
            <a:prstGeom prst="rect">
              <a:avLst/>
            </a:prstGeom>
            <a:noFill/>
            <a:ln w="9525">
              <a:noFill/>
              <a:miter lim="800000"/>
              <a:headEnd/>
              <a:tailEnd/>
            </a:ln>
          </p:spPr>
          <p:txBody>
            <a:bodyPr wrap="none" lIns="0" tIns="0" rIns="0" bIns="0">
              <a:spAutoFit/>
            </a:bodyPr>
            <a:lstStyle/>
            <a:p>
              <a:pPr>
                <a:buNone/>
              </a:pPr>
              <a:r>
                <a:rPr lang="en-US" sz="2300" b="0">
                  <a:solidFill>
                    <a:srgbClr val="FFFFFF"/>
                  </a:solidFill>
                  <a:latin typeface="CG Times" charset="0"/>
                </a:rPr>
                <a:t> 2</a:t>
              </a:r>
              <a:endParaRPr lang="en-US" b="0">
                <a:solidFill>
                  <a:srgbClr val="FFFFFF"/>
                </a:solidFill>
                <a:latin typeface="Arial Black" pitchFamily="34" charset="0"/>
              </a:endParaRPr>
            </a:p>
          </p:txBody>
        </p:sp>
        <p:sp>
          <p:nvSpPr>
            <p:cNvPr id="34834" name="Rectangle 16"/>
            <p:cNvSpPr>
              <a:spLocks noChangeArrowheads="1"/>
            </p:cNvSpPr>
            <p:nvPr/>
          </p:nvSpPr>
          <p:spPr bwMode="auto">
            <a:xfrm>
              <a:off x="1106" y="1756"/>
              <a:ext cx="154" cy="223"/>
            </a:xfrm>
            <a:prstGeom prst="rect">
              <a:avLst/>
            </a:prstGeom>
            <a:noFill/>
            <a:ln w="9525">
              <a:noFill/>
              <a:miter lim="800000"/>
              <a:headEnd/>
              <a:tailEnd/>
            </a:ln>
          </p:spPr>
          <p:txBody>
            <a:bodyPr wrap="none" lIns="0" tIns="0" rIns="0" bIns="0">
              <a:spAutoFit/>
            </a:bodyPr>
            <a:lstStyle/>
            <a:p>
              <a:pPr>
                <a:buNone/>
              </a:pPr>
              <a:r>
                <a:rPr lang="en-US" sz="2300" b="0">
                  <a:solidFill>
                    <a:srgbClr val="FFFFFF"/>
                  </a:solidFill>
                  <a:latin typeface="CG Times" charset="0"/>
                </a:rPr>
                <a:t> 4</a:t>
              </a:r>
              <a:endParaRPr lang="en-US" b="0">
                <a:solidFill>
                  <a:srgbClr val="FFFFFF"/>
                </a:solidFill>
                <a:latin typeface="Arial Black" pitchFamily="34" charset="0"/>
              </a:endParaRPr>
            </a:p>
          </p:txBody>
        </p:sp>
        <p:sp>
          <p:nvSpPr>
            <p:cNvPr id="34835" name="Freeform 17"/>
            <p:cNvSpPr>
              <a:spLocks/>
            </p:cNvSpPr>
            <p:nvPr/>
          </p:nvSpPr>
          <p:spPr bwMode="auto">
            <a:xfrm>
              <a:off x="1992" y="3409"/>
              <a:ext cx="17" cy="59"/>
            </a:xfrm>
            <a:custGeom>
              <a:avLst/>
              <a:gdLst>
                <a:gd name="T0" fmla="*/ 0 w 17"/>
                <a:gd name="T1" fmla="*/ 50 h 59"/>
                <a:gd name="T2" fmla="*/ 0 w 17"/>
                <a:gd name="T3" fmla="*/ 55 h 59"/>
                <a:gd name="T4" fmla="*/ 2 w 17"/>
                <a:gd name="T5" fmla="*/ 55 h 59"/>
                <a:gd name="T6" fmla="*/ 4 w 17"/>
                <a:gd name="T7" fmla="*/ 57 h 59"/>
                <a:gd name="T8" fmla="*/ 6 w 17"/>
                <a:gd name="T9" fmla="*/ 57 h 59"/>
                <a:gd name="T10" fmla="*/ 9 w 17"/>
                <a:gd name="T11" fmla="*/ 59 h 59"/>
                <a:gd name="T12" fmla="*/ 11 w 17"/>
                <a:gd name="T13" fmla="*/ 57 h 59"/>
                <a:gd name="T14" fmla="*/ 13 w 17"/>
                <a:gd name="T15" fmla="*/ 57 h 59"/>
                <a:gd name="T16" fmla="*/ 13 w 17"/>
                <a:gd name="T17" fmla="*/ 55 h 59"/>
                <a:gd name="T18" fmla="*/ 15 w 17"/>
                <a:gd name="T19" fmla="*/ 55 h 59"/>
                <a:gd name="T20" fmla="*/ 15 w 17"/>
                <a:gd name="T21" fmla="*/ 52 h 59"/>
                <a:gd name="T22" fmla="*/ 17 w 17"/>
                <a:gd name="T23" fmla="*/ 50 h 59"/>
                <a:gd name="T24" fmla="*/ 17 w 17"/>
                <a:gd name="T25" fmla="*/ 9 h 59"/>
                <a:gd name="T26" fmla="*/ 15 w 17"/>
                <a:gd name="T27" fmla="*/ 7 h 59"/>
                <a:gd name="T28" fmla="*/ 15 w 17"/>
                <a:gd name="T29" fmla="*/ 5 h 59"/>
                <a:gd name="T30" fmla="*/ 13 w 17"/>
                <a:gd name="T31" fmla="*/ 3 h 59"/>
                <a:gd name="T32" fmla="*/ 13 w 17"/>
                <a:gd name="T33" fmla="*/ 0 h 59"/>
                <a:gd name="T34" fmla="*/ 4 w 17"/>
                <a:gd name="T35" fmla="*/ 0 h 59"/>
                <a:gd name="T36" fmla="*/ 0 w 17"/>
                <a:gd name="T37" fmla="*/ 5 h 59"/>
                <a:gd name="T38" fmla="*/ 0 w 17"/>
                <a:gd name="T39" fmla="*/ 9 h 59"/>
                <a:gd name="T40" fmla="*/ 0 w 17"/>
                <a:gd name="T41" fmla="*/ 50 h 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59"/>
                <a:gd name="T65" fmla="*/ 17 w 17"/>
                <a:gd name="T66" fmla="*/ 59 h 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59">
                  <a:moveTo>
                    <a:pt x="0" y="50"/>
                  </a:moveTo>
                  <a:lnTo>
                    <a:pt x="0" y="55"/>
                  </a:lnTo>
                  <a:lnTo>
                    <a:pt x="2" y="55"/>
                  </a:lnTo>
                  <a:lnTo>
                    <a:pt x="4" y="57"/>
                  </a:lnTo>
                  <a:lnTo>
                    <a:pt x="6" y="57"/>
                  </a:lnTo>
                  <a:lnTo>
                    <a:pt x="9" y="59"/>
                  </a:lnTo>
                  <a:lnTo>
                    <a:pt x="11" y="57"/>
                  </a:lnTo>
                  <a:lnTo>
                    <a:pt x="13" y="57"/>
                  </a:lnTo>
                  <a:lnTo>
                    <a:pt x="13" y="55"/>
                  </a:lnTo>
                  <a:lnTo>
                    <a:pt x="15" y="55"/>
                  </a:lnTo>
                  <a:lnTo>
                    <a:pt x="15" y="52"/>
                  </a:lnTo>
                  <a:lnTo>
                    <a:pt x="17" y="50"/>
                  </a:lnTo>
                  <a:lnTo>
                    <a:pt x="17" y="9"/>
                  </a:lnTo>
                  <a:lnTo>
                    <a:pt x="15" y="7"/>
                  </a:lnTo>
                  <a:lnTo>
                    <a:pt x="15" y="5"/>
                  </a:lnTo>
                  <a:lnTo>
                    <a:pt x="13" y="3"/>
                  </a:lnTo>
                  <a:lnTo>
                    <a:pt x="13" y="0"/>
                  </a:lnTo>
                  <a:lnTo>
                    <a:pt x="4" y="0"/>
                  </a:lnTo>
                  <a:lnTo>
                    <a:pt x="0" y="5"/>
                  </a:lnTo>
                  <a:lnTo>
                    <a:pt x="0" y="9"/>
                  </a:lnTo>
                  <a:lnTo>
                    <a:pt x="0" y="50"/>
                  </a:lnTo>
                  <a:close/>
                </a:path>
              </a:pathLst>
            </a:custGeom>
            <a:solidFill>
              <a:srgbClr val="000000"/>
            </a:solidFill>
            <a:ln w="9525">
              <a:noFill/>
              <a:round/>
              <a:headEnd/>
              <a:tailEnd/>
            </a:ln>
          </p:spPr>
          <p:txBody>
            <a:bodyPr/>
            <a:lstStyle/>
            <a:p>
              <a:pPr>
                <a:buNone/>
              </a:pPr>
              <a:endParaRPr lang="en-US"/>
            </a:p>
          </p:txBody>
        </p:sp>
        <p:sp>
          <p:nvSpPr>
            <p:cNvPr id="34836" name="Freeform 18"/>
            <p:cNvSpPr>
              <a:spLocks/>
            </p:cNvSpPr>
            <p:nvPr/>
          </p:nvSpPr>
          <p:spPr bwMode="auto">
            <a:xfrm>
              <a:off x="2683" y="3409"/>
              <a:ext cx="17" cy="59"/>
            </a:xfrm>
            <a:custGeom>
              <a:avLst/>
              <a:gdLst>
                <a:gd name="T0" fmla="*/ 0 w 17"/>
                <a:gd name="T1" fmla="*/ 50 h 59"/>
                <a:gd name="T2" fmla="*/ 0 w 17"/>
                <a:gd name="T3" fmla="*/ 55 h 59"/>
                <a:gd name="T4" fmla="*/ 2 w 17"/>
                <a:gd name="T5" fmla="*/ 55 h 59"/>
                <a:gd name="T6" fmla="*/ 4 w 17"/>
                <a:gd name="T7" fmla="*/ 57 h 59"/>
                <a:gd name="T8" fmla="*/ 6 w 17"/>
                <a:gd name="T9" fmla="*/ 57 h 59"/>
                <a:gd name="T10" fmla="*/ 9 w 17"/>
                <a:gd name="T11" fmla="*/ 59 h 59"/>
                <a:gd name="T12" fmla="*/ 11 w 17"/>
                <a:gd name="T13" fmla="*/ 57 h 59"/>
                <a:gd name="T14" fmla="*/ 13 w 17"/>
                <a:gd name="T15" fmla="*/ 57 h 59"/>
                <a:gd name="T16" fmla="*/ 13 w 17"/>
                <a:gd name="T17" fmla="*/ 55 h 59"/>
                <a:gd name="T18" fmla="*/ 15 w 17"/>
                <a:gd name="T19" fmla="*/ 55 h 59"/>
                <a:gd name="T20" fmla="*/ 15 w 17"/>
                <a:gd name="T21" fmla="*/ 52 h 59"/>
                <a:gd name="T22" fmla="*/ 17 w 17"/>
                <a:gd name="T23" fmla="*/ 50 h 59"/>
                <a:gd name="T24" fmla="*/ 17 w 17"/>
                <a:gd name="T25" fmla="*/ 9 h 59"/>
                <a:gd name="T26" fmla="*/ 15 w 17"/>
                <a:gd name="T27" fmla="*/ 7 h 59"/>
                <a:gd name="T28" fmla="*/ 15 w 17"/>
                <a:gd name="T29" fmla="*/ 5 h 59"/>
                <a:gd name="T30" fmla="*/ 13 w 17"/>
                <a:gd name="T31" fmla="*/ 3 h 59"/>
                <a:gd name="T32" fmla="*/ 13 w 17"/>
                <a:gd name="T33" fmla="*/ 0 h 59"/>
                <a:gd name="T34" fmla="*/ 4 w 17"/>
                <a:gd name="T35" fmla="*/ 0 h 59"/>
                <a:gd name="T36" fmla="*/ 0 w 17"/>
                <a:gd name="T37" fmla="*/ 5 h 59"/>
                <a:gd name="T38" fmla="*/ 0 w 17"/>
                <a:gd name="T39" fmla="*/ 9 h 59"/>
                <a:gd name="T40" fmla="*/ 0 w 17"/>
                <a:gd name="T41" fmla="*/ 50 h 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59"/>
                <a:gd name="T65" fmla="*/ 17 w 17"/>
                <a:gd name="T66" fmla="*/ 59 h 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59">
                  <a:moveTo>
                    <a:pt x="0" y="50"/>
                  </a:moveTo>
                  <a:lnTo>
                    <a:pt x="0" y="55"/>
                  </a:lnTo>
                  <a:lnTo>
                    <a:pt x="2" y="55"/>
                  </a:lnTo>
                  <a:lnTo>
                    <a:pt x="4" y="57"/>
                  </a:lnTo>
                  <a:lnTo>
                    <a:pt x="6" y="57"/>
                  </a:lnTo>
                  <a:lnTo>
                    <a:pt x="9" y="59"/>
                  </a:lnTo>
                  <a:lnTo>
                    <a:pt x="11" y="57"/>
                  </a:lnTo>
                  <a:lnTo>
                    <a:pt x="13" y="57"/>
                  </a:lnTo>
                  <a:lnTo>
                    <a:pt x="13" y="55"/>
                  </a:lnTo>
                  <a:lnTo>
                    <a:pt x="15" y="55"/>
                  </a:lnTo>
                  <a:lnTo>
                    <a:pt x="15" y="52"/>
                  </a:lnTo>
                  <a:lnTo>
                    <a:pt x="17" y="50"/>
                  </a:lnTo>
                  <a:lnTo>
                    <a:pt x="17" y="9"/>
                  </a:lnTo>
                  <a:lnTo>
                    <a:pt x="15" y="7"/>
                  </a:lnTo>
                  <a:lnTo>
                    <a:pt x="15" y="5"/>
                  </a:lnTo>
                  <a:lnTo>
                    <a:pt x="13" y="3"/>
                  </a:lnTo>
                  <a:lnTo>
                    <a:pt x="13" y="0"/>
                  </a:lnTo>
                  <a:lnTo>
                    <a:pt x="4" y="0"/>
                  </a:lnTo>
                  <a:lnTo>
                    <a:pt x="0" y="5"/>
                  </a:lnTo>
                  <a:lnTo>
                    <a:pt x="0" y="9"/>
                  </a:lnTo>
                  <a:lnTo>
                    <a:pt x="0" y="50"/>
                  </a:lnTo>
                  <a:close/>
                </a:path>
              </a:pathLst>
            </a:custGeom>
            <a:solidFill>
              <a:srgbClr val="000000"/>
            </a:solidFill>
            <a:ln w="9525">
              <a:noFill/>
              <a:round/>
              <a:headEnd/>
              <a:tailEnd/>
            </a:ln>
          </p:spPr>
          <p:txBody>
            <a:bodyPr/>
            <a:lstStyle/>
            <a:p>
              <a:pPr>
                <a:buNone/>
              </a:pPr>
              <a:endParaRPr lang="en-US"/>
            </a:p>
          </p:txBody>
        </p:sp>
        <p:sp>
          <p:nvSpPr>
            <p:cNvPr id="34837" name="Freeform 19"/>
            <p:cNvSpPr>
              <a:spLocks/>
            </p:cNvSpPr>
            <p:nvPr/>
          </p:nvSpPr>
          <p:spPr bwMode="auto">
            <a:xfrm>
              <a:off x="3294" y="3409"/>
              <a:ext cx="17" cy="59"/>
            </a:xfrm>
            <a:custGeom>
              <a:avLst/>
              <a:gdLst>
                <a:gd name="T0" fmla="*/ 0 w 17"/>
                <a:gd name="T1" fmla="*/ 50 h 59"/>
                <a:gd name="T2" fmla="*/ 0 w 17"/>
                <a:gd name="T3" fmla="*/ 55 h 59"/>
                <a:gd name="T4" fmla="*/ 2 w 17"/>
                <a:gd name="T5" fmla="*/ 55 h 59"/>
                <a:gd name="T6" fmla="*/ 4 w 17"/>
                <a:gd name="T7" fmla="*/ 57 h 59"/>
                <a:gd name="T8" fmla="*/ 6 w 17"/>
                <a:gd name="T9" fmla="*/ 57 h 59"/>
                <a:gd name="T10" fmla="*/ 8 w 17"/>
                <a:gd name="T11" fmla="*/ 59 h 59"/>
                <a:gd name="T12" fmla="*/ 10 w 17"/>
                <a:gd name="T13" fmla="*/ 57 h 59"/>
                <a:gd name="T14" fmla="*/ 13 w 17"/>
                <a:gd name="T15" fmla="*/ 57 h 59"/>
                <a:gd name="T16" fmla="*/ 13 w 17"/>
                <a:gd name="T17" fmla="*/ 55 h 59"/>
                <a:gd name="T18" fmla="*/ 15 w 17"/>
                <a:gd name="T19" fmla="*/ 55 h 59"/>
                <a:gd name="T20" fmla="*/ 15 w 17"/>
                <a:gd name="T21" fmla="*/ 52 h 59"/>
                <a:gd name="T22" fmla="*/ 17 w 17"/>
                <a:gd name="T23" fmla="*/ 50 h 59"/>
                <a:gd name="T24" fmla="*/ 17 w 17"/>
                <a:gd name="T25" fmla="*/ 9 h 59"/>
                <a:gd name="T26" fmla="*/ 15 w 17"/>
                <a:gd name="T27" fmla="*/ 7 h 59"/>
                <a:gd name="T28" fmla="*/ 15 w 17"/>
                <a:gd name="T29" fmla="*/ 5 h 59"/>
                <a:gd name="T30" fmla="*/ 13 w 17"/>
                <a:gd name="T31" fmla="*/ 3 h 59"/>
                <a:gd name="T32" fmla="*/ 13 w 17"/>
                <a:gd name="T33" fmla="*/ 0 h 59"/>
                <a:gd name="T34" fmla="*/ 4 w 17"/>
                <a:gd name="T35" fmla="*/ 0 h 59"/>
                <a:gd name="T36" fmla="*/ 0 w 17"/>
                <a:gd name="T37" fmla="*/ 5 h 59"/>
                <a:gd name="T38" fmla="*/ 0 w 17"/>
                <a:gd name="T39" fmla="*/ 9 h 59"/>
                <a:gd name="T40" fmla="*/ 0 w 17"/>
                <a:gd name="T41" fmla="*/ 50 h 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59"/>
                <a:gd name="T65" fmla="*/ 17 w 17"/>
                <a:gd name="T66" fmla="*/ 59 h 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59">
                  <a:moveTo>
                    <a:pt x="0" y="50"/>
                  </a:moveTo>
                  <a:lnTo>
                    <a:pt x="0" y="55"/>
                  </a:lnTo>
                  <a:lnTo>
                    <a:pt x="2" y="55"/>
                  </a:lnTo>
                  <a:lnTo>
                    <a:pt x="4" y="57"/>
                  </a:lnTo>
                  <a:lnTo>
                    <a:pt x="6" y="57"/>
                  </a:lnTo>
                  <a:lnTo>
                    <a:pt x="8" y="59"/>
                  </a:lnTo>
                  <a:lnTo>
                    <a:pt x="10" y="57"/>
                  </a:lnTo>
                  <a:lnTo>
                    <a:pt x="13" y="57"/>
                  </a:lnTo>
                  <a:lnTo>
                    <a:pt x="13" y="55"/>
                  </a:lnTo>
                  <a:lnTo>
                    <a:pt x="15" y="55"/>
                  </a:lnTo>
                  <a:lnTo>
                    <a:pt x="15" y="52"/>
                  </a:lnTo>
                  <a:lnTo>
                    <a:pt x="17" y="50"/>
                  </a:lnTo>
                  <a:lnTo>
                    <a:pt x="17" y="9"/>
                  </a:lnTo>
                  <a:lnTo>
                    <a:pt x="15" y="7"/>
                  </a:lnTo>
                  <a:lnTo>
                    <a:pt x="15" y="5"/>
                  </a:lnTo>
                  <a:lnTo>
                    <a:pt x="13" y="3"/>
                  </a:lnTo>
                  <a:lnTo>
                    <a:pt x="13" y="0"/>
                  </a:lnTo>
                  <a:lnTo>
                    <a:pt x="4" y="0"/>
                  </a:lnTo>
                  <a:lnTo>
                    <a:pt x="0" y="5"/>
                  </a:lnTo>
                  <a:lnTo>
                    <a:pt x="0" y="9"/>
                  </a:lnTo>
                  <a:lnTo>
                    <a:pt x="0" y="50"/>
                  </a:lnTo>
                  <a:close/>
                </a:path>
              </a:pathLst>
            </a:custGeom>
            <a:solidFill>
              <a:srgbClr val="000000"/>
            </a:solidFill>
            <a:ln w="9525">
              <a:noFill/>
              <a:round/>
              <a:headEnd/>
              <a:tailEnd/>
            </a:ln>
          </p:spPr>
          <p:txBody>
            <a:bodyPr/>
            <a:lstStyle/>
            <a:p>
              <a:pPr>
                <a:buNone/>
              </a:pPr>
              <a:endParaRPr lang="en-US"/>
            </a:p>
          </p:txBody>
        </p:sp>
        <p:sp>
          <p:nvSpPr>
            <p:cNvPr id="34838" name="Freeform 20"/>
            <p:cNvSpPr>
              <a:spLocks/>
            </p:cNvSpPr>
            <p:nvPr/>
          </p:nvSpPr>
          <p:spPr bwMode="auto">
            <a:xfrm>
              <a:off x="3943" y="3409"/>
              <a:ext cx="18" cy="59"/>
            </a:xfrm>
            <a:custGeom>
              <a:avLst/>
              <a:gdLst>
                <a:gd name="T0" fmla="*/ 0 w 18"/>
                <a:gd name="T1" fmla="*/ 50 h 59"/>
                <a:gd name="T2" fmla="*/ 0 w 18"/>
                <a:gd name="T3" fmla="*/ 55 h 59"/>
                <a:gd name="T4" fmla="*/ 3 w 18"/>
                <a:gd name="T5" fmla="*/ 55 h 59"/>
                <a:gd name="T6" fmla="*/ 5 w 18"/>
                <a:gd name="T7" fmla="*/ 57 h 59"/>
                <a:gd name="T8" fmla="*/ 7 w 18"/>
                <a:gd name="T9" fmla="*/ 57 h 59"/>
                <a:gd name="T10" fmla="*/ 9 w 18"/>
                <a:gd name="T11" fmla="*/ 59 h 59"/>
                <a:gd name="T12" fmla="*/ 11 w 18"/>
                <a:gd name="T13" fmla="*/ 57 h 59"/>
                <a:gd name="T14" fmla="*/ 13 w 18"/>
                <a:gd name="T15" fmla="*/ 57 h 59"/>
                <a:gd name="T16" fmla="*/ 13 w 18"/>
                <a:gd name="T17" fmla="*/ 55 h 59"/>
                <a:gd name="T18" fmla="*/ 16 w 18"/>
                <a:gd name="T19" fmla="*/ 55 h 59"/>
                <a:gd name="T20" fmla="*/ 16 w 18"/>
                <a:gd name="T21" fmla="*/ 52 h 59"/>
                <a:gd name="T22" fmla="*/ 18 w 18"/>
                <a:gd name="T23" fmla="*/ 50 h 59"/>
                <a:gd name="T24" fmla="*/ 18 w 18"/>
                <a:gd name="T25" fmla="*/ 9 h 59"/>
                <a:gd name="T26" fmla="*/ 16 w 18"/>
                <a:gd name="T27" fmla="*/ 7 h 59"/>
                <a:gd name="T28" fmla="*/ 16 w 18"/>
                <a:gd name="T29" fmla="*/ 5 h 59"/>
                <a:gd name="T30" fmla="*/ 13 w 18"/>
                <a:gd name="T31" fmla="*/ 3 h 59"/>
                <a:gd name="T32" fmla="*/ 13 w 18"/>
                <a:gd name="T33" fmla="*/ 0 h 59"/>
                <a:gd name="T34" fmla="*/ 5 w 18"/>
                <a:gd name="T35" fmla="*/ 0 h 59"/>
                <a:gd name="T36" fmla="*/ 0 w 18"/>
                <a:gd name="T37" fmla="*/ 5 h 59"/>
                <a:gd name="T38" fmla="*/ 0 w 18"/>
                <a:gd name="T39" fmla="*/ 9 h 59"/>
                <a:gd name="T40" fmla="*/ 0 w 18"/>
                <a:gd name="T41" fmla="*/ 50 h 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
                <a:gd name="T64" fmla="*/ 0 h 59"/>
                <a:gd name="T65" fmla="*/ 18 w 18"/>
                <a:gd name="T66" fmla="*/ 59 h 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 h="59">
                  <a:moveTo>
                    <a:pt x="0" y="50"/>
                  </a:moveTo>
                  <a:lnTo>
                    <a:pt x="0" y="55"/>
                  </a:lnTo>
                  <a:lnTo>
                    <a:pt x="3" y="55"/>
                  </a:lnTo>
                  <a:lnTo>
                    <a:pt x="5" y="57"/>
                  </a:lnTo>
                  <a:lnTo>
                    <a:pt x="7" y="57"/>
                  </a:lnTo>
                  <a:lnTo>
                    <a:pt x="9" y="59"/>
                  </a:lnTo>
                  <a:lnTo>
                    <a:pt x="11" y="57"/>
                  </a:lnTo>
                  <a:lnTo>
                    <a:pt x="13" y="57"/>
                  </a:lnTo>
                  <a:lnTo>
                    <a:pt x="13" y="55"/>
                  </a:lnTo>
                  <a:lnTo>
                    <a:pt x="16" y="55"/>
                  </a:lnTo>
                  <a:lnTo>
                    <a:pt x="16" y="52"/>
                  </a:lnTo>
                  <a:lnTo>
                    <a:pt x="18" y="50"/>
                  </a:lnTo>
                  <a:lnTo>
                    <a:pt x="18" y="9"/>
                  </a:lnTo>
                  <a:lnTo>
                    <a:pt x="16" y="7"/>
                  </a:lnTo>
                  <a:lnTo>
                    <a:pt x="16" y="5"/>
                  </a:lnTo>
                  <a:lnTo>
                    <a:pt x="13" y="3"/>
                  </a:lnTo>
                  <a:lnTo>
                    <a:pt x="13" y="0"/>
                  </a:lnTo>
                  <a:lnTo>
                    <a:pt x="5" y="0"/>
                  </a:lnTo>
                  <a:lnTo>
                    <a:pt x="0" y="5"/>
                  </a:lnTo>
                  <a:lnTo>
                    <a:pt x="0" y="9"/>
                  </a:lnTo>
                  <a:lnTo>
                    <a:pt x="0" y="50"/>
                  </a:lnTo>
                  <a:close/>
                </a:path>
              </a:pathLst>
            </a:custGeom>
            <a:solidFill>
              <a:srgbClr val="000000"/>
            </a:solidFill>
            <a:ln w="9525">
              <a:noFill/>
              <a:round/>
              <a:headEnd/>
              <a:tailEnd/>
            </a:ln>
          </p:spPr>
          <p:txBody>
            <a:bodyPr/>
            <a:lstStyle/>
            <a:p>
              <a:pPr>
                <a:buNone/>
              </a:pPr>
              <a:endParaRPr lang="en-US"/>
            </a:p>
          </p:txBody>
        </p:sp>
        <p:sp>
          <p:nvSpPr>
            <p:cNvPr id="34839" name="Freeform 21"/>
            <p:cNvSpPr>
              <a:spLocks/>
            </p:cNvSpPr>
            <p:nvPr/>
          </p:nvSpPr>
          <p:spPr bwMode="auto">
            <a:xfrm>
              <a:off x="4593" y="3409"/>
              <a:ext cx="17" cy="59"/>
            </a:xfrm>
            <a:custGeom>
              <a:avLst/>
              <a:gdLst>
                <a:gd name="T0" fmla="*/ 0 w 17"/>
                <a:gd name="T1" fmla="*/ 50 h 59"/>
                <a:gd name="T2" fmla="*/ 0 w 17"/>
                <a:gd name="T3" fmla="*/ 55 h 59"/>
                <a:gd name="T4" fmla="*/ 2 w 17"/>
                <a:gd name="T5" fmla="*/ 55 h 59"/>
                <a:gd name="T6" fmla="*/ 4 w 17"/>
                <a:gd name="T7" fmla="*/ 57 h 59"/>
                <a:gd name="T8" fmla="*/ 7 w 17"/>
                <a:gd name="T9" fmla="*/ 57 h 59"/>
                <a:gd name="T10" fmla="*/ 9 w 17"/>
                <a:gd name="T11" fmla="*/ 59 h 59"/>
                <a:gd name="T12" fmla="*/ 11 w 17"/>
                <a:gd name="T13" fmla="*/ 57 h 59"/>
                <a:gd name="T14" fmla="*/ 13 w 17"/>
                <a:gd name="T15" fmla="*/ 57 h 59"/>
                <a:gd name="T16" fmla="*/ 13 w 17"/>
                <a:gd name="T17" fmla="*/ 55 h 59"/>
                <a:gd name="T18" fmla="*/ 15 w 17"/>
                <a:gd name="T19" fmla="*/ 55 h 59"/>
                <a:gd name="T20" fmla="*/ 15 w 17"/>
                <a:gd name="T21" fmla="*/ 52 h 59"/>
                <a:gd name="T22" fmla="*/ 17 w 17"/>
                <a:gd name="T23" fmla="*/ 50 h 59"/>
                <a:gd name="T24" fmla="*/ 17 w 17"/>
                <a:gd name="T25" fmla="*/ 9 h 59"/>
                <a:gd name="T26" fmla="*/ 15 w 17"/>
                <a:gd name="T27" fmla="*/ 7 h 59"/>
                <a:gd name="T28" fmla="*/ 15 w 17"/>
                <a:gd name="T29" fmla="*/ 5 h 59"/>
                <a:gd name="T30" fmla="*/ 13 w 17"/>
                <a:gd name="T31" fmla="*/ 3 h 59"/>
                <a:gd name="T32" fmla="*/ 13 w 17"/>
                <a:gd name="T33" fmla="*/ 0 h 59"/>
                <a:gd name="T34" fmla="*/ 4 w 17"/>
                <a:gd name="T35" fmla="*/ 0 h 59"/>
                <a:gd name="T36" fmla="*/ 0 w 17"/>
                <a:gd name="T37" fmla="*/ 5 h 59"/>
                <a:gd name="T38" fmla="*/ 0 w 17"/>
                <a:gd name="T39" fmla="*/ 9 h 59"/>
                <a:gd name="T40" fmla="*/ 0 w 17"/>
                <a:gd name="T41" fmla="*/ 50 h 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59"/>
                <a:gd name="T65" fmla="*/ 17 w 17"/>
                <a:gd name="T66" fmla="*/ 59 h 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59">
                  <a:moveTo>
                    <a:pt x="0" y="50"/>
                  </a:moveTo>
                  <a:lnTo>
                    <a:pt x="0" y="55"/>
                  </a:lnTo>
                  <a:lnTo>
                    <a:pt x="2" y="55"/>
                  </a:lnTo>
                  <a:lnTo>
                    <a:pt x="4" y="57"/>
                  </a:lnTo>
                  <a:lnTo>
                    <a:pt x="7" y="57"/>
                  </a:lnTo>
                  <a:lnTo>
                    <a:pt x="9" y="59"/>
                  </a:lnTo>
                  <a:lnTo>
                    <a:pt x="11" y="57"/>
                  </a:lnTo>
                  <a:lnTo>
                    <a:pt x="13" y="57"/>
                  </a:lnTo>
                  <a:lnTo>
                    <a:pt x="13" y="55"/>
                  </a:lnTo>
                  <a:lnTo>
                    <a:pt x="15" y="55"/>
                  </a:lnTo>
                  <a:lnTo>
                    <a:pt x="15" y="52"/>
                  </a:lnTo>
                  <a:lnTo>
                    <a:pt x="17" y="50"/>
                  </a:lnTo>
                  <a:lnTo>
                    <a:pt x="17" y="9"/>
                  </a:lnTo>
                  <a:lnTo>
                    <a:pt x="15" y="7"/>
                  </a:lnTo>
                  <a:lnTo>
                    <a:pt x="15" y="5"/>
                  </a:lnTo>
                  <a:lnTo>
                    <a:pt x="13" y="3"/>
                  </a:lnTo>
                  <a:lnTo>
                    <a:pt x="13" y="0"/>
                  </a:lnTo>
                  <a:lnTo>
                    <a:pt x="4" y="0"/>
                  </a:lnTo>
                  <a:lnTo>
                    <a:pt x="0" y="5"/>
                  </a:lnTo>
                  <a:lnTo>
                    <a:pt x="0" y="9"/>
                  </a:lnTo>
                  <a:lnTo>
                    <a:pt x="0" y="50"/>
                  </a:lnTo>
                  <a:close/>
                </a:path>
              </a:pathLst>
            </a:custGeom>
            <a:solidFill>
              <a:srgbClr val="000000"/>
            </a:solidFill>
            <a:ln w="9525">
              <a:noFill/>
              <a:round/>
              <a:headEnd/>
              <a:tailEnd/>
            </a:ln>
          </p:spPr>
          <p:txBody>
            <a:bodyPr/>
            <a:lstStyle/>
            <a:p>
              <a:pPr>
                <a:buNone/>
              </a:pPr>
              <a:endParaRPr lang="en-US"/>
            </a:p>
          </p:txBody>
        </p:sp>
        <p:sp>
          <p:nvSpPr>
            <p:cNvPr id="34840" name="Rectangle 22"/>
            <p:cNvSpPr>
              <a:spLocks noChangeArrowheads="1"/>
            </p:cNvSpPr>
            <p:nvPr/>
          </p:nvSpPr>
          <p:spPr bwMode="auto">
            <a:xfrm>
              <a:off x="2001" y="3628"/>
              <a:ext cx="103" cy="223"/>
            </a:xfrm>
            <a:prstGeom prst="rect">
              <a:avLst/>
            </a:prstGeom>
            <a:noFill/>
            <a:ln w="9525">
              <a:noFill/>
              <a:miter lim="800000"/>
              <a:headEnd/>
              <a:tailEnd/>
            </a:ln>
          </p:spPr>
          <p:txBody>
            <a:bodyPr wrap="none" lIns="0" tIns="0" rIns="0" bIns="0">
              <a:spAutoFit/>
            </a:bodyPr>
            <a:lstStyle/>
            <a:p>
              <a:pPr>
                <a:buNone/>
              </a:pPr>
              <a:r>
                <a:rPr lang="en-US" sz="2300" b="0">
                  <a:solidFill>
                    <a:srgbClr val="FFFFFF"/>
                  </a:solidFill>
                  <a:latin typeface="CG Times" charset="0"/>
                </a:rPr>
                <a:t>1</a:t>
              </a:r>
              <a:endParaRPr lang="en-US" b="0">
                <a:solidFill>
                  <a:srgbClr val="FFFFFF"/>
                </a:solidFill>
                <a:latin typeface="Arial Black" pitchFamily="34" charset="0"/>
              </a:endParaRPr>
            </a:p>
          </p:txBody>
        </p:sp>
        <p:sp>
          <p:nvSpPr>
            <p:cNvPr id="34841" name="Rectangle 23"/>
            <p:cNvSpPr>
              <a:spLocks noChangeArrowheads="1"/>
            </p:cNvSpPr>
            <p:nvPr/>
          </p:nvSpPr>
          <p:spPr bwMode="auto">
            <a:xfrm>
              <a:off x="2650" y="3628"/>
              <a:ext cx="103" cy="223"/>
            </a:xfrm>
            <a:prstGeom prst="rect">
              <a:avLst/>
            </a:prstGeom>
            <a:noFill/>
            <a:ln w="9525">
              <a:noFill/>
              <a:miter lim="800000"/>
              <a:headEnd/>
              <a:tailEnd/>
            </a:ln>
          </p:spPr>
          <p:txBody>
            <a:bodyPr wrap="none" lIns="0" tIns="0" rIns="0" bIns="0">
              <a:spAutoFit/>
            </a:bodyPr>
            <a:lstStyle/>
            <a:p>
              <a:pPr>
                <a:buNone/>
              </a:pPr>
              <a:r>
                <a:rPr lang="en-US" sz="2300" b="0">
                  <a:solidFill>
                    <a:srgbClr val="FFFFFF"/>
                  </a:solidFill>
                  <a:latin typeface="CG Times" charset="0"/>
                </a:rPr>
                <a:t>2</a:t>
              </a:r>
              <a:endParaRPr lang="en-US" b="0">
                <a:solidFill>
                  <a:srgbClr val="FFFFFF"/>
                </a:solidFill>
                <a:latin typeface="Arial Black" pitchFamily="34" charset="0"/>
              </a:endParaRPr>
            </a:p>
          </p:txBody>
        </p:sp>
        <p:sp>
          <p:nvSpPr>
            <p:cNvPr id="34842" name="Rectangle 24"/>
            <p:cNvSpPr>
              <a:spLocks noChangeArrowheads="1"/>
            </p:cNvSpPr>
            <p:nvPr/>
          </p:nvSpPr>
          <p:spPr bwMode="auto">
            <a:xfrm>
              <a:off x="3261" y="3628"/>
              <a:ext cx="103" cy="223"/>
            </a:xfrm>
            <a:prstGeom prst="rect">
              <a:avLst/>
            </a:prstGeom>
            <a:noFill/>
            <a:ln w="9525">
              <a:noFill/>
              <a:miter lim="800000"/>
              <a:headEnd/>
              <a:tailEnd/>
            </a:ln>
          </p:spPr>
          <p:txBody>
            <a:bodyPr wrap="none" lIns="0" tIns="0" rIns="0" bIns="0">
              <a:spAutoFit/>
            </a:bodyPr>
            <a:lstStyle/>
            <a:p>
              <a:pPr>
                <a:buNone/>
              </a:pPr>
              <a:r>
                <a:rPr lang="en-US" sz="2300" b="0">
                  <a:solidFill>
                    <a:srgbClr val="FFFFFF"/>
                  </a:solidFill>
                  <a:latin typeface="CG Times" charset="0"/>
                </a:rPr>
                <a:t>3</a:t>
              </a:r>
              <a:endParaRPr lang="en-US" b="0">
                <a:solidFill>
                  <a:srgbClr val="FFFFFF"/>
                </a:solidFill>
                <a:latin typeface="Arial Black" pitchFamily="34" charset="0"/>
              </a:endParaRPr>
            </a:p>
          </p:txBody>
        </p:sp>
        <p:sp>
          <p:nvSpPr>
            <p:cNvPr id="34843" name="Rectangle 25"/>
            <p:cNvSpPr>
              <a:spLocks noChangeArrowheads="1"/>
            </p:cNvSpPr>
            <p:nvPr/>
          </p:nvSpPr>
          <p:spPr bwMode="auto">
            <a:xfrm>
              <a:off x="3911" y="3628"/>
              <a:ext cx="103" cy="223"/>
            </a:xfrm>
            <a:prstGeom prst="rect">
              <a:avLst/>
            </a:prstGeom>
            <a:noFill/>
            <a:ln w="9525">
              <a:noFill/>
              <a:miter lim="800000"/>
              <a:headEnd/>
              <a:tailEnd/>
            </a:ln>
          </p:spPr>
          <p:txBody>
            <a:bodyPr wrap="none" lIns="0" tIns="0" rIns="0" bIns="0">
              <a:spAutoFit/>
            </a:bodyPr>
            <a:lstStyle/>
            <a:p>
              <a:pPr>
                <a:buNone/>
              </a:pPr>
              <a:r>
                <a:rPr lang="en-US" sz="2300" b="0">
                  <a:solidFill>
                    <a:srgbClr val="FFFFFF"/>
                  </a:solidFill>
                  <a:latin typeface="CG Times" charset="0"/>
                </a:rPr>
                <a:t>4</a:t>
              </a:r>
              <a:endParaRPr lang="en-US" b="0">
                <a:solidFill>
                  <a:srgbClr val="FFFFFF"/>
                </a:solidFill>
                <a:latin typeface="Arial Black" pitchFamily="34" charset="0"/>
              </a:endParaRPr>
            </a:p>
          </p:txBody>
        </p:sp>
        <p:sp>
          <p:nvSpPr>
            <p:cNvPr id="34844" name="Rectangle 26"/>
            <p:cNvSpPr>
              <a:spLocks noChangeArrowheads="1"/>
            </p:cNvSpPr>
            <p:nvPr/>
          </p:nvSpPr>
          <p:spPr bwMode="auto">
            <a:xfrm>
              <a:off x="4561" y="3628"/>
              <a:ext cx="103" cy="223"/>
            </a:xfrm>
            <a:prstGeom prst="rect">
              <a:avLst/>
            </a:prstGeom>
            <a:noFill/>
            <a:ln w="9525">
              <a:noFill/>
              <a:miter lim="800000"/>
              <a:headEnd/>
              <a:tailEnd/>
            </a:ln>
          </p:spPr>
          <p:txBody>
            <a:bodyPr wrap="none" lIns="0" tIns="0" rIns="0" bIns="0">
              <a:spAutoFit/>
            </a:bodyPr>
            <a:lstStyle/>
            <a:p>
              <a:pPr>
                <a:buNone/>
              </a:pPr>
              <a:r>
                <a:rPr lang="en-US" sz="2300" b="0">
                  <a:solidFill>
                    <a:srgbClr val="FFFFFF"/>
                  </a:solidFill>
                  <a:latin typeface="CG Times" charset="0"/>
                </a:rPr>
                <a:t>5</a:t>
              </a:r>
              <a:endParaRPr lang="en-US" b="0">
                <a:solidFill>
                  <a:srgbClr val="FFFFFF"/>
                </a:solidFill>
                <a:latin typeface="Arial Black" pitchFamily="34" charset="0"/>
              </a:endParaRPr>
            </a:p>
          </p:txBody>
        </p:sp>
        <p:sp>
          <p:nvSpPr>
            <p:cNvPr id="34845" name="Rectangle 27"/>
            <p:cNvSpPr>
              <a:spLocks noChangeArrowheads="1"/>
            </p:cNvSpPr>
            <p:nvPr/>
          </p:nvSpPr>
          <p:spPr bwMode="auto">
            <a:xfrm>
              <a:off x="1147" y="2733"/>
              <a:ext cx="103" cy="223"/>
            </a:xfrm>
            <a:prstGeom prst="rect">
              <a:avLst/>
            </a:prstGeom>
            <a:noFill/>
            <a:ln w="9525">
              <a:noFill/>
              <a:miter lim="800000"/>
              <a:headEnd/>
              <a:tailEnd/>
            </a:ln>
          </p:spPr>
          <p:txBody>
            <a:bodyPr wrap="none" lIns="0" tIns="0" rIns="0" bIns="0">
              <a:spAutoFit/>
            </a:bodyPr>
            <a:lstStyle/>
            <a:p>
              <a:pPr>
                <a:buNone/>
              </a:pPr>
              <a:r>
                <a:rPr lang="en-US" sz="2300" b="0">
                  <a:solidFill>
                    <a:srgbClr val="FFFFFF"/>
                  </a:solidFill>
                  <a:latin typeface="CG Times" charset="0"/>
                </a:rPr>
                <a:t>1</a:t>
              </a:r>
              <a:endParaRPr lang="en-US" b="0">
                <a:solidFill>
                  <a:srgbClr val="FFFFFF"/>
                </a:solidFill>
                <a:latin typeface="Arial Black" pitchFamily="34" charset="0"/>
              </a:endParaRPr>
            </a:p>
          </p:txBody>
        </p:sp>
        <p:sp>
          <p:nvSpPr>
            <p:cNvPr id="34846" name="Rectangle 28"/>
            <p:cNvSpPr>
              <a:spLocks noChangeArrowheads="1"/>
            </p:cNvSpPr>
            <p:nvPr/>
          </p:nvSpPr>
          <p:spPr bwMode="auto">
            <a:xfrm>
              <a:off x="1106" y="2083"/>
              <a:ext cx="154" cy="223"/>
            </a:xfrm>
            <a:prstGeom prst="rect">
              <a:avLst/>
            </a:prstGeom>
            <a:noFill/>
            <a:ln w="9525">
              <a:noFill/>
              <a:miter lim="800000"/>
              <a:headEnd/>
              <a:tailEnd/>
            </a:ln>
          </p:spPr>
          <p:txBody>
            <a:bodyPr wrap="none" lIns="0" tIns="0" rIns="0" bIns="0">
              <a:spAutoFit/>
            </a:bodyPr>
            <a:lstStyle/>
            <a:p>
              <a:pPr>
                <a:buNone/>
              </a:pPr>
              <a:r>
                <a:rPr lang="en-US" sz="2300" b="0">
                  <a:solidFill>
                    <a:srgbClr val="FFFFFF"/>
                  </a:solidFill>
                  <a:latin typeface="CG Times" charset="0"/>
                </a:rPr>
                <a:t> 3</a:t>
              </a:r>
              <a:endParaRPr lang="en-US" b="0">
                <a:solidFill>
                  <a:srgbClr val="FFFFFF"/>
                </a:solidFill>
                <a:latin typeface="Arial Black" pitchFamily="34" charset="0"/>
              </a:endParaRPr>
            </a:p>
          </p:txBody>
        </p:sp>
        <p:sp>
          <p:nvSpPr>
            <p:cNvPr id="34847" name="Rectangle 29"/>
            <p:cNvSpPr>
              <a:spLocks noChangeArrowheads="1"/>
            </p:cNvSpPr>
            <p:nvPr/>
          </p:nvSpPr>
          <p:spPr bwMode="auto">
            <a:xfrm>
              <a:off x="1106" y="1431"/>
              <a:ext cx="154" cy="223"/>
            </a:xfrm>
            <a:prstGeom prst="rect">
              <a:avLst/>
            </a:prstGeom>
            <a:noFill/>
            <a:ln w="9525">
              <a:noFill/>
              <a:miter lim="800000"/>
              <a:headEnd/>
              <a:tailEnd/>
            </a:ln>
          </p:spPr>
          <p:txBody>
            <a:bodyPr wrap="none" lIns="0" tIns="0" rIns="0" bIns="0">
              <a:spAutoFit/>
            </a:bodyPr>
            <a:lstStyle/>
            <a:p>
              <a:pPr>
                <a:buNone/>
              </a:pPr>
              <a:r>
                <a:rPr lang="en-US" sz="2300" b="0">
                  <a:solidFill>
                    <a:srgbClr val="FFFFFF"/>
                  </a:solidFill>
                  <a:latin typeface="CG Times" charset="0"/>
                </a:rPr>
                <a:t> 5</a:t>
              </a:r>
              <a:endParaRPr lang="en-US" b="0">
                <a:solidFill>
                  <a:srgbClr val="FFFFFF"/>
                </a:solidFill>
                <a:latin typeface="Arial Black" pitchFamily="34" charset="0"/>
              </a:endParaRPr>
            </a:p>
          </p:txBody>
        </p:sp>
        <p:sp>
          <p:nvSpPr>
            <p:cNvPr id="34848" name="Rectangle 30"/>
            <p:cNvSpPr>
              <a:spLocks noChangeArrowheads="1"/>
            </p:cNvSpPr>
            <p:nvPr/>
          </p:nvSpPr>
          <p:spPr bwMode="auto">
            <a:xfrm>
              <a:off x="4643" y="1150"/>
              <a:ext cx="257" cy="223"/>
            </a:xfrm>
            <a:prstGeom prst="rect">
              <a:avLst/>
            </a:prstGeom>
            <a:noFill/>
            <a:ln w="9525">
              <a:noFill/>
              <a:miter lim="800000"/>
              <a:headEnd/>
              <a:tailEnd/>
            </a:ln>
          </p:spPr>
          <p:txBody>
            <a:bodyPr wrap="none" lIns="0" tIns="0" rIns="0" bIns="0">
              <a:spAutoFit/>
            </a:bodyPr>
            <a:lstStyle/>
            <a:p>
              <a:pPr>
                <a:buNone/>
              </a:pPr>
              <a:r>
                <a:rPr lang="en-US" sz="2300" b="0">
                  <a:solidFill>
                    <a:srgbClr val="FFFFFF"/>
                  </a:solidFill>
                  <a:latin typeface="CG Times" charset="0"/>
                </a:rPr>
                <a:t>5.9</a:t>
              </a:r>
              <a:endParaRPr lang="en-US" b="0">
                <a:solidFill>
                  <a:srgbClr val="FFFFFF"/>
                </a:solidFill>
                <a:latin typeface="Arial Black" pitchFamily="34" charset="0"/>
              </a:endParaRPr>
            </a:p>
          </p:txBody>
        </p:sp>
        <p:sp>
          <p:nvSpPr>
            <p:cNvPr id="34849" name="Rectangle 31"/>
            <p:cNvSpPr>
              <a:spLocks noChangeArrowheads="1"/>
            </p:cNvSpPr>
            <p:nvPr/>
          </p:nvSpPr>
          <p:spPr bwMode="auto">
            <a:xfrm>
              <a:off x="4643" y="2246"/>
              <a:ext cx="257" cy="223"/>
            </a:xfrm>
            <a:prstGeom prst="rect">
              <a:avLst/>
            </a:prstGeom>
            <a:noFill/>
            <a:ln w="9525">
              <a:noFill/>
              <a:miter lim="800000"/>
              <a:headEnd/>
              <a:tailEnd/>
            </a:ln>
          </p:spPr>
          <p:txBody>
            <a:bodyPr wrap="none" lIns="0" tIns="0" rIns="0" bIns="0">
              <a:spAutoFit/>
            </a:bodyPr>
            <a:lstStyle/>
            <a:p>
              <a:pPr>
                <a:buNone/>
              </a:pPr>
              <a:r>
                <a:rPr lang="en-US" sz="2300" b="0">
                  <a:solidFill>
                    <a:srgbClr val="FFFFFF"/>
                  </a:solidFill>
                  <a:latin typeface="CG Times" charset="0"/>
                </a:rPr>
                <a:t>2.3</a:t>
              </a:r>
              <a:endParaRPr lang="en-US" b="0">
                <a:solidFill>
                  <a:srgbClr val="FFFFFF"/>
                </a:solidFill>
                <a:latin typeface="Arial Black" pitchFamily="34" charset="0"/>
              </a:endParaRPr>
            </a:p>
          </p:txBody>
        </p:sp>
        <p:sp>
          <p:nvSpPr>
            <p:cNvPr id="34850" name="Rectangle 32"/>
            <p:cNvSpPr>
              <a:spLocks noChangeArrowheads="1"/>
            </p:cNvSpPr>
            <p:nvPr/>
          </p:nvSpPr>
          <p:spPr bwMode="auto">
            <a:xfrm>
              <a:off x="2042" y="1594"/>
              <a:ext cx="668" cy="223"/>
            </a:xfrm>
            <a:prstGeom prst="rect">
              <a:avLst/>
            </a:prstGeom>
            <a:noFill/>
            <a:ln w="9525">
              <a:noFill/>
              <a:miter lim="800000"/>
              <a:headEnd/>
              <a:tailEnd/>
            </a:ln>
          </p:spPr>
          <p:txBody>
            <a:bodyPr wrap="none" lIns="0" tIns="0" rIns="0" bIns="0">
              <a:spAutoFit/>
            </a:bodyPr>
            <a:lstStyle/>
            <a:p>
              <a:pPr>
                <a:buNone/>
              </a:pPr>
              <a:r>
                <a:rPr lang="en-US" sz="2300" b="0">
                  <a:solidFill>
                    <a:srgbClr val="000000"/>
                  </a:solidFill>
                  <a:latin typeface="CG Times" charset="0"/>
                </a:rPr>
                <a:t>Low PA </a:t>
              </a:r>
              <a:endParaRPr lang="en-US" b="0">
                <a:latin typeface="Arial Black" pitchFamily="34" charset="0"/>
              </a:endParaRPr>
            </a:p>
          </p:txBody>
        </p:sp>
        <p:sp>
          <p:nvSpPr>
            <p:cNvPr id="34851" name="Freeform 33"/>
            <p:cNvSpPr>
              <a:spLocks/>
            </p:cNvSpPr>
            <p:nvPr/>
          </p:nvSpPr>
          <p:spPr bwMode="auto">
            <a:xfrm>
              <a:off x="1505" y="1661"/>
              <a:ext cx="504" cy="17"/>
            </a:xfrm>
            <a:custGeom>
              <a:avLst/>
              <a:gdLst>
                <a:gd name="T0" fmla="*/ 8 w 504"/>
                <a:gd name="T1" fmla="*/ 0 h 17"/>
                <a:gd name="T2" fmla="*/ 4 w 504"/>
                <a:gd name="T3" fmla="*/ 0 h 17"/>
                <a:gd name="T4" fmla="*/ 0 w 504"/>
                <a:gd name="T5" fmla="*/ 4 h 17"/>
                <a:gd name="T6" fmla="*/ 0 w 504"/>
                <a:gd name="T7" fmla="*/ 13 h 17"/>
                <a:gd name="T8" fmla="*/ 2 w 504"/>
                <a:gd name="T9" fmla="*/ 13 h 17"/>
                <a:gd name="T10" fmla="*/ 4 w 504"/>
                <a:gd name="T11" fmla="*/ 15 h 17"/>
                <a:gd name="T12" fmla="*/ 6 w 504"/>
                <a:gd name="T13" fmla="*/ 15 h 17"/>
                <a:gd name="T14" fmla="*/ 8 w 504"/>
                <a:gd name="T15" fmla="*/ 17 h 17"/>
                <a:gd name="T16" fmla="*/ 496 w 504"/>
                <a:gd name="T17" fmla="*/ 17 h 17"/>
                <a:gd name="T18" fmla="*/ 498 w 504"/>
                <a:gd name="T19" fmla="*/ 15 h 17"/>
                <a:gd name="T20" fmla="*/ 500 w 504"/>
                <a:gd name="T21" fmla="*/ 15 h 17"/>
                <a:gd name="T22" fmla="*/ 500 w 504"/>
                <a:gd name="T23" fmla="*/ 13 h 17"/>
                <a:gd name="T24" fmla="*/ 502 w 504"/>
                <a:gd name="T25" fmla="*/ 13 h 17"/>
                <a:gd name="T26" fmla="*/ 502 w 504"/>
                <a:gd name="T27" fmla="*/ 11 h 17"/>
                <a:gd name="T28" fmla="*/ 504 w 504"/>
                <a:gd name="T29" fmla="*/ 9 h 17"/>
                <a:gd name="T30" fmla="*/ 502 w 504"/>
                <a:gd name="T31" fmla="*/ 6 h 17"/>
                <a:gd name="T32" fmla="*/ 502 w 504"/>
                <a:gd name="T33" fmla="*/ 4 h 17"/>
                <a:gd name="T34" fmla="*/ 500 w 504"/>
                <a:gd name="T35" fmla="*/ 2 h 17"/>
                <a:gd name="T36" fmla="*/ 500 w 504"/>
                <a:gd name="T37" fmla="*/ 0 h 17"/>
                <a:gd name="T38" fmla="*/ 496 w 504"/>
                <a:gd name="T39" fmla="*/ 0 h 17"/>
                <a:gd name="T40" fmla="*/ 8 w 504"/>
                <a:gd name="T41" fmla="*/ 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4"/>
                <a:gd name="T64" fmla="*/ 0 h 17"/>
                <a:gd name="T65" fmla="*/ 504 w 504"/>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4" h="17">
                  <a:moveTo>
                    <a:pt x="8" y="0"/>
                  </a:moveTo>
                  <a:lnTo>
                    <a:pt x="4" y="0"/>
                  </a:lnTo>
                  <a:lnTo>
                    <a:pt x="0" y="4"/>
                  </a:lnTo>
                  <a:lnTo>
                    <a:pt x="0" y="13"/>
                  </a:lnTo>
                  <a:lnTo>
                    <a:pt x="2" y="13"/>
                  </a:lnTo>
                  <a:lnTo>
                    <a:pt x="4" y="15"/>
                  </a:lnTo>
                  <a:lnTo>
                    <a:pt x="6" y="15"/>
                  </a:lnTo>
                  <a:lnTo>
                    <a:pt x="8" y="17"/>
                  </a:lnTo>
                  <a:lnTo>
                    <a:pt x="496" y="17"/>
                  </a:lnTo>
                  <a:lnTo>
                    <a:pt x="498" y="15"/>
                  </a:lnTo>
                  <a:lnTo>
                    <a:pt x="500" y="15"/>
                  </a:lnTo>
                  <a:lnTo>
                    <a:pt x="500" y="13"/>
                  </a:lnTo>
                  <a:lnTo>
                    <a:pt x="502" y="13"/>
                  </a:lnTo>
                  <a:lnTo>
                    <a:pt x="502" y="11"/>
                  </a:lnTo>
                  <a:lnTo>
                    <a:pt x="504" y="9"/>
                  </a:lnTo>
                  <a:lnTo>
                    <a:pt x="502" y="6"/>
                  </a:lnTo>
                  <a:lnTo>
                    <a:pt x="502" y="4"/>
                  </a:lnTo>
                  <a:lnTo>
                    <a:pt x="500" y="2"/>
                  </a:lnTo>
                  <a:lnTo>
                    <a:pt x="500" y="0"/>
                  </a:lnTo>
                  <a:lnTo>
                    <a:pt x="496" y="0"/>
                  </a:lnTo>
                  <a:lnTo>
                    <a:pt x="8" y="0"/>
                  </a:lnTo>
                  <a:close/>
                </a:path>
              </a:pathLst>
            </a:custGeom>
            <a:solidFill>
              <a:srgbClr val="0000FF"/>
            </a:solidFill>
            <a:ln w="9525">
              <a:noFill/>
              <a:round/>
              <a:headEnd/>
              <a:tailEnd/>
            </a:ln>
          </p:spPr>
          <p:txBody>
            <a:bodyPr/>
            <a:lstStyle/>
            <a:p>
              <a:pPr>
                <a:buNone/>
              </a:pPr>
              <a:endParaRPr lang="en-US"/>
            </a:p>
          </p:txBody>
        </p:sp>
        <p:sp>
          <p:nvSpPr>
            <p:cNvPr id="34852" name="Rectangle 34"/>
            <p:cNvSpPr>
              <a:spLocks noChangeArrowheads="1"/>
            </p:cNvSpPr>
            <p:nvPr/>
          </p:nvSpPr>
          <p:spPr bwMode="auto">
            <a:xfrm>
              <a:off x="1147" y="3058"/>
              <a:ext cx="124" cy="223"/>
            </a:xfrm>
            <a:prstGeom prst="rect">
              <a:avLst/>
            </a:prstGeom>
            <a:noFill/>
            <a:ln w="9525">
              <a:noFill/>
              <a:miter lim="800000"/>
              <a:headEnd/>
              <a:tailEnd/>
            </a:ln>
          </p:spPr>
          <p:txBody>
            <a:bodyPr wrap="none" lIns="0" tIns="0" rIns="0" bIns="0">
              <a:spAutoFit/>
            </a:bodyPr>
            <a:lstStyle/>
            <a:p>
              <a:pPr>
                <a:buNone/>
              </a:pPr>
              <a:r>
                <a:rPr lang="en-US" sz="2300" b="0">
                  <a:solidFill>
                    <a:srgbClr val="FFFFFF"/>
                  </a:solidFill>
                  <a:latin typeface="CG Times" charset="0"/>
                </a:rPr>
                <a:t>K</a:t>
              </a:r>
              <a:endParaRPr lang="en-US" b="0">
                <a:solidFill>
                  <a:srgbClr val="FFFFFF"/>
                </a:solidFill>
                <a:latin typeface="Arial Black" pitchFamily="34" charset="0"/>
              </a:endParaRPr>
            </a:p>
          </p:txBody>
        </p:sp>
        <p:sp>
          <p:nvSpPr>
            <p:cNvPr id="34853" name="Freeform 35"/>
            <p:cNvSpPr>
              <a:spLocks/>
            </p:cNvSpPr>
            <p:nvPr/>
          </p:nvSpPr>
          <p:spPr bwMode="auto">
            <a:xfrm>
              <a:off x="1992" y="2515"/>
              <a:ext cx="708" cy="221"/>
            </a:xfrm>
            <a:custGeom>
              <a:avLst/>
              <a:gdLst>
                <a:gd name="T0" fmla="*/ 4 w 708"/>
                <a:gd name="T1" fmla="*/ 203 h 221"/>
                <a:gd name="T2" fmla="*/ 0 w 708"/>
                <a:gd name="T3" fmla="*/ 208 h 221"/>
                <a:gd name="T4" fmla="*/ 0 w 708"/>
                <a:gd name="T5" fmla="*/ 216 h 221"/>
                <a:gd name="T6" fmla="*/ 2 w 708"/>
                <a:gd name="T7" fmla="*/ 218 h 221"/>
                <a:gd name="T8" fmla="*/ 4 w 708"/>
                <a:gd name="T9" fmla="*/ 218 h 221"/>
                <a:gd name="T10" fmla="*/ 6 w 708"/>
                <a:gd name="T11" fmla="*/ 221 h 221"/>
                <a:gd name="T12" fmla="*/ 9 w 708"/>
                <a:gd name="T13" fmla="*/ 221 h 221"/>
                <a:gd name="T14" fmla="*/ 11 w 708"/>
                <a:gd name="T15" fmla="*/ 218 h 221"/>
                <a:gd name="T16" fmla="*/ 702 w 708"/>
                <a:gd name="T17" fmla="*/ 15 h 221"/>
                <a:gd name="T18" fmla="*/ 704 w 708"/>
                <a:gd name="T19" fmla="*/ 15 h 221"/>
                <a:gd name="T20" fmla="*/ 708 w 708"/>
                <a:gd name="T21" fmla="*/ 10 h 221"/>
                <a:gd name="T22" fmla="*/ 708 w 708"/>
                <a:gd name="T23" fmla="*/ 8 h 221"/>
                <a:gd name="T24" fmla="*/ 706 w 708"/>
                <a:gd name="T25" fmla="*/ 4 h 221"/>
                <a:gd name="T26" fmla="*/ 704 w 708"/>
                <a:gd name="T27" fmla="*/ 2 h 221"/>
                <a:gd name="T28" fmla="*/ 704 w 708"/>
                <a:gd name="T29" fmla="*/ 0 h 221"/>
                <a:gd name="T30" fmla="*/ 695 w 708"/>
                <a:gd name="T31" fmla="*/ 0 h 221"/>
                <a:gd name="T32" fmla="*/ 4 w 708"/>
                <a:gd name="T33" fmla="*/ 203 h 2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8"/>
                <a:gd name="T52" fmla="*/ 0 h 221"/>
                <a:gd name="T53" fmla="*/ 708 w 708"/>
                <a:gd name="T54" fmla="*/ 221 h 2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8" h="221">
                  <a:moveTo>
                    <a:pt x="4" y="203"/>
                  </a:moveTo>
                  <a:lnTo>
                    <a:pt x="0" y="208"/>
                  </a:lnTo>
                  <a:lnTo>
                    <a:pt x="0" y="216"/>
                  </a:lnTo>
                  <a:lnTo>
                    <a:pt x="2" y="218"/>
                  </a:lnTo>
                  <a:lnTo>
                    <a:pt x="4" y="218"/>
                  </a:lnTo>
                  <a:lnTo>
                    <a:pt x="6" y="221"/>
                  </a:lnTo>
                  <a:lnTo>
                    <a:pt x="9" y="221"/>
                  </a:lnTo>
                  <a:lnTo>
                    <a:pt x="11" y="218"/>
                  </a:lnTo>
                  <a:lnTo>
                    <a:pt x="702" y="15"/>
                  </a:lnTo>
                  <a:lnTo>
                    <a:pt x="704" y="15"/>
                  </a:lnTo>
                  <a:lnTo>
                    <a:pt x="708" y="10"/>
                  </a:lnTo>
                  <a:lnTo>
                    <a:pt x="708" y="8"/>
                  </a:lnTo>
                  <a:lnTo>
                    <a:pt x="706" y="4"/>
                  </a:lnTo>
                  <a:lnTo>
                    <a:pt x="704" y="2"/>
                  </a:lnTo>
                  <a:lnTo>
                    <a:pt x="704" y="0"/>
                  </a:lnTo>
                  <a:lnTo>
                    <a:pt x="695" y="0"/>
                  </a:lnTo>
                  <a:lnTo>
                    <a:pt x="4" y="203"/>
                  </a:lnTo>
                  <a:close/>
                </a:path>
              </a:pathLst>
            </a:custGeom>
            <a:solidFill>
              <a:srgbClr val="000000"/>
            </a:solidFill>
            <a:ln w="9525">
              <a:noFill/>
              <a:round/>
              <a:headEnd/>
              <a:tailEnd/>
            </a:ln>
          </p:spPr>
          <p:txBody>
            <a:bodyPr/>
            <a:lstStyle/>
            <a:p>
              <a:pPr>
                <a:buNone/>
              </a:pPr>
              <a:endParaRPr lang="en-US"/>
            </a:p>
          </p:txBody>
        </p:sp>
        <p:sp>
          <p:nvSpPr>
            <p:cNvPr id="34854" name="Freeform 36"/>
            <p:cNvSpPr>
              <a:spLocks/>
            </p:cNvSpPr>
            <p:nvPr/>
          </p:nvSpPr>
          <p:spPr bwMode="auto">
            <a:xfrm>
              <a:off x="2683" y="2190"/>
              <a:ext cx="628" cy="342"/>
            </a:xfrm>
            <a:custGeom>
              <a:avLst/>
              <a:gdLst>
                <a:gd name="T0" fmla="*/ 4 w 628"/>
                <a:gd name="T1" fmla="*/ 325 h 342"/>
                <a:gd name="T2" fmla="*/ 0 w 628"/>
                <a:gd name="T3" fmla="*/ 329 h 342"/>
                <a:gd name="T4" fmla="*/ 0 w 628"/>
                <a:gd name="T5" fmla="*/ 338 h 342"/>
                <a:gd name="T6" fmla="*/ 2 w 628"/>
                <a:gd name="T7" fmla="*/ 338 h 342"/>
                <a:gd name="T8" fmla="*/ 6 w 628"/>
                <a:gd name="T9" fmla="*/ 342 h 342"/>
                <a:gd name="T10" fmla="*/ 11 w 628"/>
                <a:gd name="T11" fmla="*/ 342 h 342"/>
                <a:gd name="T12" fmla="*/ 13 w 628"/>
                <a:gd name="T13" fmla="*/ 340 h 342"/>
                <a:gd name="T14" fmla="*/ 624 w 628"/>
                <a:gd name="T15" fmla="*/ 15 h 342"/>
                <a:gd name="T16" fmla="*/ 626 w 628"/>
                <a:gd name="T17" fmla="*/ 13 h 342"/>
                <a:gd name="T18" fmla="*/ 626 w 628"/>
                <a:gd name="T19" fmla="*/ 10 h 342"/>
                <a:gd name="T20" fmla="*/ 628 w 628"/>
                <a:gd name="T21" fmla="*/ 8 h 342"/>
                <a:gd name="T22" fmla="*/ 628 w 628"/>
                <a:gd name="T23" fmla="*/ 6 h 342"/>
                <a:gd name="T24" fmla="*/ 626 w 628"/>
                <a:gd name="T25" fmla="*/ 4 h 342"/>
                <a:gd name="T26" fmla="*/ 626 w 628"/>
                <a:gd name="T27" fmla="*/ 2 h 342"/>
                <a:gd name="T28" fmla="*/ 624 w 628"/>
                <a:gd name="T29" fmla="*/ 0 h 342"/>
                <a:gd name="T30" fmla="*/ 615 w 628"/>
                <a:gd name="T31" fmla="*/ 0 h 342"/>
                <a:gd name="T32" fmla="*/ 4 w 628"/>
                <a:gd name="T33" fmla="*/ 325 h 3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28"/>
                <a:gd name="T52" fmla="*/ 0 h 342"/>
                <a:gd name="T53" fmla="*/ 628 w 628"/>
                <a:gd name="T54" fmla="*/ 342 h 3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28" h="342">
                  <a:moveTo>
                    <a:pt x="4" y="325"/>
                  </a:moveTo>
                  <a:lnTo>
                    <a:pt x="0" y="329"/>
                  </a:lnTo>
                  <a:lnTo>
                    <a:pt x="0" y="338"/>
                  </a:lnTo>
                  <a:lnTo>
                    <a:pt x="2" y="338"/>
                  </a:lnTo>
                  <a:lnTo>
                    <a:pt x="6" y="342"/>
                  </a:lnTo>
                  <a:lnTo>
                    <a:pt x="11" y="342"/>
                  </a:lnTo>
                  <a:lnTo>
                    <a:pt x="13" y="340"/>
                  </a:lnTo>
                  <a:lnTo>
                    <a:pt x="624" y="15"/>
                  </a:lnTo>
                  <a:lnTo>
                    <a:pt x="626" y="13"/>
                  </a:lnTo>
                  <a:lnTo>
                    <a:pt x="626" y="10"/>
                  </a:lnTo>
                  <a:lnTo>
                    <a:pt x="628" y="8"/>
                  </a:lnTo>
                  <a:lnTo>
                    <a:pt x="628" y="6"/>
                  </a:lnTo>
                  <a:lnTo>
                    <a:pt x="626" y="4"/>
                  </a:lnTo>
                  <a:lnTo>
                    <a:pt x="626" y="2"/>
                  </a:lnTo>
                  <a:lnTo>
                    <a:pt x="624" y="0"/>
                  </a:lnTo>
                  <a:lnTo>
                    <a:pt x="615" y="0"/>
                  </a:lnTo>
                  <a:lnTo>
                    <a:pt x="4" y="325"/>
                  </a:lnTo>
                  <a:close/>
                </a:path>
              </a:pathLst>
            </a:custGeom>
            <a:solidFill>
              <a:srgbClr val="000000"/>
            </a:solidFill>
            <a:ln w="9525">
              <a:noFill/>
              <a:round/>
              <a:headEnd/>
              <a:tailEnd/>
            </a:ln>
          </p:spPr>
          <p:txBody>
            <a:bodyPr/>
            <a:lstStyle/>
            <a:p>
              <a:pPr>
                <a:buNone/>
              </a:pPr>
              <a:endParaRPr lang="en-US"/>
            </a:p>
          </p:txBody>
        </p:sp>
        <p:sp>
          <p:nvSpPr>
            <p:cNvPr id="34855" name="Freeform 37"/>
            <p:cNvSpPr>
              <a:spLocks/>
            </p:cNvSpPr>
            <p:nvPr/>
          </p:nvSpPr>
          <p:spPr bwMode="auto">
            <a:xfrm>
              <a:off x="3294" y="1620"/>
              <a:ext cx="667" cy="587"/>
            </a:xfrm>
            <a:custGeom>
              <a:avLst/>
              <a:gdLst>
                <a:gd name="T0" fmla="*/ 2 w 667"/>
                <a:gd name="T1" fmla="*/ 572 h 587"/>
                <a:gd name="T2" fmla="*/ 0 w 667"/>
                <a:gd name="T3" fmla="*/ 572 h 587"/>
                <a:gd name="T4" fmla="*/ 0 w 667"/>
                <a:gd name="T5" fmla="*/ 580 h 587"/>
                <a:gd name="T6" fmla="*/ 2 w 667"/>
                <a:gd name="T7" fmla="*/ 583 h 587"/>
                <a:gd name="T8" fmla="*/ 2 w 667"/>
                <a:gd name="T9" fmla="*/ 585 h 587"/>
                <a:gd name="T10" fmla="*/ 4 w 667"/>
                <a:gd name="T11" fmla="*/ 585 h 587"/>
                <a:gd name="T12" fmla="*/ 6 w 667"/>
                <a:gd name="T13" fmla="*/ 587 h 587"/>
                <a:gd name="T14" fmla="*/ 8 w 667"/>
                <a:gd name="T15" fmla="*/ 587 h 587"/>
                <a:gd name="T16" fmla="*/ 10 w 667"/>
                <a:gd name="T17" fmla="*/ 585 h 587"/>
                <a:gd name="T18" fmla="*/ 13 w 667"/>
                <a:gd name="T19" fmla="*/ 585 h 587"/>
                <a:gd name="T20" fmla="*/ 662 w 667"/>
                <a:gd name="T21" fmla="*/ 15 h 587"/>
                <a:gd name="T22" fmla="*/ 665 w 667"/>
                <a:gd name="T23" fmla="*/ 13 h 587"/>
                <a:gd name="T24" fmla="*/ 665 w 667"/>
                <a:gd name="T25" fmla="*/ 11 h 587"/>
                <a:gd name="T26" fmla="*/ 667 w 667"/>
                <a:gd name="T27" fmla="*/ 8 h 587"/>
                <a:gd name="T28" fmla="*/ 667 w 667"/>
                <a:gd name="T29" fmla="*/ 6 h 587"/>
                <a:gd name="T30" fmla="*/ 665 w 667"/>
                <a:gd name="T31" fmla="*/ 4 h 587"/>
                <a:gd name="T32" fmla="*/ 665 w 667"/>
                <a:gd name="T33" fmla="*/ 2 h 587"/>
                <a:gd name="T34" fmla="*/ 662 w 667"/>
                <a:gd name="T35" fmla="*/ 0 h 587"/>
                <a:gd name="T36" fmla="*/ 654 w 667"/>
                <a:gd name="T37" fmla="*/ 0 h 587"/>
                <a:gd name="T38" fmla="*/ 652 w 667"/>
                <a:gd name="T39" fmla="*/ 2 h 587"/>
                <a:gd name="T40" fmla="*/ 2 w 667"/>
                <a:gd name="T41" fmla="*/ 572 h 58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67"/>
                <a:gd name="T64" fmla="*/ 0 h 587"/>
                <a:gd name="T65" fmla="*/ 667 w 667"/>
                <a:gd name="T66" fmla="*/ 587 h 58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67" h="587">
                  <a:moveTo>
                    <a:pt x="2" y="572"/>
                  </a:moveTo>
                  <a:lnTo>
                    <a:pt x="0" y="572"/>
                  </a:lnTo>
                  <a:lnTo>
                    <a:pt x="0" y="580"/>
                  </a:lnTo>
                  <a:lnTo>
                    <a:pt x="2" y="583"/>
                  </a:lnTo>
                  <a:lnTo>
                    <a:pt x="2" y="585"/>
                  </a:lnTo>
                  <a:lnTo>
                    <a:pt x="4" y="585"/>
                  </a:lnTo>
                  <a:lnTo>
                    <a:pt x="6" y="587"/>
                  </a:lnTo>
                  <a:lnTo>
                    <a:pt x="8" y="587"/>
                  </a:lnTo>
                  <a:lnTo>
                    <a:pt x="10" y="585"/>
                  </a:lnTo>
                  <a:lnTo>
                    <a:pt x="13" y="585"/>
                  </a:lnTo>
                  <a:lnTo>
                    <a:pt x="662" y="15"/>
                  </a:lnTo>
                  <a:lnTo>
                    <a:pt x="665" y="13"/>
                  </a:lnTo>
                  <a:lnTo>
                    <a:pt x="665" y="11"/>
                  </a:lnTo>
                  <a:lnTo>
                    <a:pt x="667" y="8"/>
                  </a:lnTo>
                  <a:lnTo>
                    <a:pt x="667" y="6"/>
                  </a:lnTo>
                  <a:lnTo>
                    <a:pt x="665" y="4"/>
                  </a:lnTo>
                  <a:lnTo>
                    <a:pt x="665" y="2"/>
                  </a:lnTo>
                  <a:lnTo>
                    <a:pt x="662" y="0"/>
                  </a:lnTo>
                  <a:lnTo>
                    <a:pt x="654" y="0"/>
                  </a:lnTo>
                  <a:lnTo>
                    <a:pt x="652" y="2"/>
                  </a:lnTo>
                  <a:lnTo>
                    <a:pt x="2" y="572"/>
                  </a:lnTo>
                  <a:close/>
                </a:path>
              </a:pathLst>
            </a:custGeom>
            <a:solidFill>
              <a:srgbClr val="000000"/>
            </a:solidFill>
            <a:ln w="9525">
              <a:noFill/>
              <a:round/>
              <a:headEnd/>
              <a:tailEnd/>
            </a:ln>
          </p:spPr>
          <p:txBody>
            <a:bodyPr/>
            <a:lstStyle/>
            <a:p>
              <a:pPr>
                <a:buNone/>
              </a:pPr>
              <a:endParaRPr lang="en-US"/>
            </a:p>
          </p:txBody>
        </p:sp>
        <p:sp>
          <p:nvSpPr>
            <p:cNvPr id="34856" name="Freeform 38"/>
            <p:cNvSpPr>
              <a:spLocks/>
            </p:cNvSpPr>
            <p:nvPr/>
          </p:nvSpPr>
          <p:spPr bwMode="auto">
            <a:xfrm>
              <a:off x="3943" y="1212"/>
              <a:ext cx="667" cy="425"/>
            </a:xfrm>
            <a:custGeom>
              <a:avLst/>
              <a:gdLst>
                <a:gd name="T0" fmla="*/ 3 w 667"/>
                <a:gd name="T1" fmla="*/ 408 h 425"/>
                <a:gd name="T2" fmla="*/ 3 w 667"/>
                <a:gd name="T3" fmla="*/ 410 h 425"/>
                <a:gd name="T4" fmla="*/ 0 w 667"/>
                <a:gd name="T5" fmla="*/ 412 h 425"/>
                <a:gd name="T6" fmla="*/ 0 w 667"/>
                <a:gd name="T7" fmla="*/ 421 h 425"/>
                <a:gd name="T8" fmla="*/ 3 w 667"/>
                <a:gd name="T9" fmla="*/ 423 h 425"/>
                <a:gd name="T10" fmla="*/ 5 w 667"/>
                <a:gd name="T11" fmla="*/ 423 h 425"/>
                <a:gd name="T12" fmla="*/ 7 w 667"/>
                <a:gd name="T13" fmla="*/ 425 h 425"/>
                <a:gd name="T14" fmla="*/ 9 w 667"/>
                <a:gd name="T15" fmla="*/ 425 h 425"/>
                <a:gd name="T16" fmla="*/ 11 w 667"/>
                <a:gd name="T17" fmla="*/ 423 h 425"/>
                <a:gd name="T18" fmla="*/ 13 w 667"/>
                <a:gd name="T19" fmla="*/ 423 h 425"/>
                <a:gd name="T20" fmla="*/ 663 w 667"/>
                <a:gd name="T21" fmla="*/ 16 h 425"/>
                <a:gd name="T22" fmla="*/ 665 w 667"/>
                <a:gd name="T23" fmla="*/ 13 h 425"/>
                <a:gd name="T24" fmla="*/ 665 w 667"/>
                <a:gd name="T25" fmla="*/ 11 h 425"/>
                <a:gd name="T26" fmla="*/ 667 w 667"/>
                <a:gd name="T27" fmla="*/ 11 h 425"/>
                <a:gd name="T28" fmla="*/ 667 w 667"/>
                <a:gd name="T29" fmla="*/ 7 h 425"/>
                <a:gd name="T30" fmla="*/ 665 w 667"/>
                <a:gd name="T31" fmla="*/ 5 h 425"/>
                <a:gd name="T32" fmla="*/ 665 w 667"/>
                <a:gd name="T33" fmla="*/ 3 h 425"/>
                <a:gd name="T34" fmla="*/ 663 w 667"/>
                <a:gd name="T35" fmla="*/ 3 h 425"/>
                <a:gd name="T36" fmla="*/ 661 w 667"/>
                <a:gd name="T37" fmla="*/ 0 h 425"/>
                <a:gd name="T38" fmla="*/ 652 w 667"/>
                <a:gd name="T39" fmla="*/ 0 h 425"/>
                <a:gd name="T40" fmla="*/ 3 w 667"/>
                <a:gd name="T41" fmla="*/ 408 h 4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67"/>
                <a:gd name="T64" fmla="*/ 0 h 425"/>
                <a:gd name="T65" fmla="*/ 667 w 667"/>
                <a:gd name="T66" fmla="*/ 425 h 4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67" h="425">
                  <a:moveTo>
                    <a:pt x="3" y="408"/>
                  </a:moveTo>
                  <a:lnTo>
                    <a:pt x="3" y="410"/>
                  </a:lnTo>
                  <a:lnTo>
                    <a:pt x="0" y="412"/>
                  </a:lnTo>
                  <a:lnTo>
                    <a:pt x="0" y="421"/>
                  </a:lnTo>
                  <a:lnTo>
                    <a:pt x="3" y="423"/>
                  </a:lnTo>
                  <a:lnTo>
                    <a:pt x="5" y="423"/>
                  </a:lnTo>
                  <a:lnTo>
                    <a:pt x="7" y="425"/>
                  </a:lnTo>
                  <a:lnTo>
                    <a:pt x="9" y="425"/>
                  </a:lnTo>
                  <a:lnTo>
                    <a:pt x="11" y="423"/>
                  </a:lnTo>
                  <a:lnTo>
                    <a:pt x="13" y="423"/>
                  </a:lnTo>
                  <a:lnTo>
                    <a:pt x="663" y="16"/>
                  </a:lnTo>
                  <a:lnTo>
                    <a:pt x="665" y="13"/>
                  </a:lnTo>
                  <a:lnTo>
                    <a:pt x="665" y="11"/>
                  </a:lnTo>
                  <a:lnTo>
                    <a:pt x="667" y="11"/>
                  </a:lnTo>
                  <a:lnTo>
                    <a:pt x="667" y="7"/>
                  </a:lnTo>
                  <a:lnTo>
                    <a:pt x="665" y="5"/>
                  </a:lnTo>
                  <a:lnTo>
                    <a:pt x="665" y="3"/>
                  </a:lnTo>
                  <a:lnTo>
                    <a:pt x="663" y="3"/>
                  </a:lnTo>
                  <a:lnTo>
                    <a:pt x="661" y="0"/>
                  </a:lnTo>
                  <a:lnTo>
                    <a:pt x="652" y="0"/>
                  </a:lnTo>
                  <a:lnTo>
                    <a:pt x="3" y="408"/>
                  </a:lnTo>
                  <a:close/>
                </a:path>
              </a:pathLst>
            </a:custGeom>
            <a:solidFill>
              <a:srgbClr val="000000"/>
            </a:solidFill>
            <a:ln w="9525">
              <a:noFill/>
              <a:round/>
              <a:headEnd/>
              <a:tailEnd/>
            </a:ln>
          </p:spPr>
          <p:txBody>
            <a:bodyPr/>
            <a:lstStyle/>
            <a:p>
              <a:pPr>
                <a:buNone/>
              </a:pPr>
              <a:endParaRPr lang="en-US"/>
            </a:p>
          </p:txBody>
        </p:sp>
        <p:sp>
          <p:nvSpPr>
            <p:cNvPr id="34857" name="Freeform 39"/>
            <p:cNvSpPr>
              <a:spLocks/>
            </p:cNvSpPr>
            <p:nvPr/>
          </p:nvSpPr>
          <p:spPr bwMode="auto">
            <a:xfrm>
              <a:off x="1992" y="2798"/>
              <a:ext cx="708" cy="180"/>
            </a:xfrm>
            <a:custGeom>
              <a:avLst/>
              <a:gdLst>
                <a:gd name="T0" fmla="*/ 6 w 708"/>
                <a:gd name="T1" fmla="*/ 163 h 180"/>
                <a:gd name="T2" fmla="*/ 4 w 708"/>
                <a:gd name="T3" fmla="*/ 163 h 180"/>
                <a:gd name="T4" fmla="*/ 0 w 708"/>
                <a:gd name="T5" fmla="*/ 167 h 180"/>
                <a:gd name="T6" fmla="*/ 0 w 708"/>
                <a:gd name="T7" fmla="*/ 176 h 180"/>
                <a:gd name="T8" fmla="*/ 2 w 708"/>
                <a:gd name="T9" fmla="*/ 176 h 180"/>
                <a:gd name="T10" fmla="*/ 6 w 708"/>
                <a:gd name="T11" fmla="*/ 180 h 180"/>
                <a:gd name="T12" fmla="*/ 11 w 708"/>
                <a:gd name="T13" fmla="*/ 180 h 180"/>
                <a:gd name="T14" fmla="*/ 702 w 708"/>
                <a:gd name="T15" fmla="*/ 18 h 180"/>
                <a:gd name="T16" fmla="*/ 706 w 708"/>
                <a:gd name="T17" fmla="*/ 13 h 180"/>
                <a:gd name="T18" fmla="*/ 706 w 708"/>
                <a:gd name="T19" fmla="*/ 11 h 180"/>
                <a:gd name="T20" fmla="*/ 708 w 708"/>
                <a:gd name="T21" fmla="*/ 9 h 180"/>
                <a:gd name="T22" fmla="*/ 708 w 708"/>
                <a:gd name="T23" fmla="*/ 7 h 180"/>
                <a:gd name="T24" fmla="*/ 706 w 708"/>
                <a:gd name="T25" fmla="*/ 5 h 180"/>
                <a:gd name="T26" fmla="*/ 706 w 708"/>
                <a:gd name="T27" fmla="*/ 3 h 180"/>
                <a:gd name="T28" fmla="*/ 704 w 708"/>
                <a:gd name="T29" fmla="*/ 0 h 180"/>
                <a:gd name="T30" fmla="*/ 697 w 708"/>
                <a:gd name="T31" fmla="*/ 0 h 180"/>
                <a:gd name="T32" fmla="*/ 6 w 708"/>
                <a:gd name="T33" fmla="*/ 163 h 1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8"/>
                <a:gd name="T52" fmla="*/ 0 h 180"/>
                <a:gd name="T53" fmla="*/ 708 w 708"/>
                <a:gd name="T54" fmla="*/ 180 h 18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8" h="180">
                  <a:moveTo>
                    <a:pt x="6" y="163"/>
                  </a:moveTo>
                  <a:lnTo>
                    <a:pt x="4" y="163"/>
                  </a:lnTo>
                  <a:lnTo>
                    <a:pt x="0" y="167"/>
                  </a:lnTo>
                  <a:lnTo>
                    <a:pt x="0" y="176"/>
                  </a:lnTo>
                  <a:lnTo>
                    <a:pt x="2" y="176"/>
                  </a:lnTo>
                  <a:lnTo>
                    <a:pt x="6" y="180"/>
                  </a:lnTo>
                  <a:lnTo>
                    <a:pt x="11" y="180"/>
                  </a:lnTo>
                  <a:lnTo>
                    <a:pt x="702" y="18"/>
                  </a:lnTo>
                  <a:lnTo>
                    <a:pt x="706" y="13"/>
                  </a:lnTo>
                  <a:lnTo>
                    <a:pt x="706" y="11"/>
                  </a:lnTo>
                  <a:lnTo>
                    <a:pt x="708" y="9"/>
                  </a:lnTo>
                  <a:lnTo>
                    <a:pt x="708" y="7"/>
                  </a:lnTo>
                  <a:lnTo>
                    <a:pt x="706" y="5"/>
                  </a:lnTo>
                  <a:lnTo>
                    <a:pt x="706" y="3"/>
                  </a:lnTo>
                  <a:lnTo>
                    <a:pt x="704" y="0"/>
                  </a:lnTo>
                  <a:lnTo>
                    <a:pt x="697" y="0"/>
                  </a:lnTo>
                  <a:lnTo>
                    <a:pt x="6" y="163"/>
                  </a:lnTo>
                  <a:close/>
                </a:path>
              </a:pathLst>
            </a:custGeom>
            <a:solidFill>
              <a:srgbClr val="0000FF"/>
            </a:solidFill>
            <a:ln w="9525">
              <a:noFill/>
              <a:round/>
              <a:headEnd/>
              <a:tailEnd/>
            </a:ln>
          </p:spPr>
          <p:txBody>
            <a:bodyPr/>
            <a:lstStyle/>
            <a:p>
              <a:pPr>
                <a:buNone/>
              </a:pPr>
              <a:endParaRPr lang="en-US"/>
            </a:p>
          </p:txBody>
        </p:sp>
        <p:sp>
          <p:nvSpPr>
            <p:cNvPr id="34858" name="Freeform 40"/>
            <p:cNvSpPr>
              <a:spLocks/>
            </p:cNvSpPr>
            <p:nvPr/>
          </p:nvSpPr>
          <p:spPr bwMode="auto">
            <a:xfrm>
              <a:off x="2683" y="2636"/>
              <a:ext cx="628" cy="180"/>
            </a:xfrm>
            <a:custGeom>
              <a:avLst/>
              <a:gdLst>
                <a:gd name="T0" fmla="*/ 6 w 628"/>
                <a:gd name="T1" fmla="*/ 162 h 180"/>
                <a:gd name="T2" fmla="*/ 4 w 628"/>
                <a:gd name="T3" fmla="*/ 162 h 180"/>
                <a:gd name="T4" fmla="*/ 0 w 628"/>
                <a:gd name="T5" fmla="*/ 167 h 180"/>
                <a:gd name="T6" fmla="*/ 0 w 628"/>
                <a:gd name="T7" fmla="*/ 175 h 180"/>
                <a:gd name="T8" fmla="*/ 2 w 628"/>
                <a:gd name="T9" fmla="*/ 175 h 180"/>
                <a:gd name="T10" fmla="*/ 4 w 628"/>
                <a:gd name="T11" fmla="*/ 178 h 180"/>
                <a:gd name="T12" fmla="*/ 6 w 628"/>
                <a:gd name="T13" fmla="*/ 178 h 180"/>
                <a:gd name="T14" fmla="*/ 9 w 628"/>
                <a:gd name="T15" fmla="*/ 180 h 180"/>
                <a:gd name="T16" fmla="*/ 11 w 628"/>
                <a:gd name="T17" fmla="*/ 178 h 180"/>
                <a:gd name="T18" fmla="*/ 621 w 628"/>
                <a:gd name="T19" fmla="*/ 15 h 180"/>
                <a:gd name="T20" fmla="*/ 624 w 628"/>
                <a:gd name="T21" fmla="*/ 15 h 180"/>
                <a:gd name="T22" fmla="*/ 624 w 628"/>
                <a:gd name="T23" fmla="*/ 13 h 180"/>
                <a:gd name="T24" fmla="*/ 626 w 628"/>
                <a:gd name="T25" fmla="*/ 13 h 180"/>
                <a:gd name="T26" fmla="*/ 626 w 628"/>
                <a:gd name="T27" fmla="*/ 11 h 180"/>
                <a:gd name="T28" fmla="*/ 628 w 628"/>
                <a:gd name="T29" fmla="*/ 9 h 180"/>
                <a:gd name="T30" fmla="*/ 626 w 628"/>
                <a:gd name="T31" fmla="*/ 6 h 180"/>
                <a:gd name="T32" fmla="*/ 626 w 628"/>
                <a:gd name="T33" fmla="*/ 4 h 180"/>
                <a:gd name="T34" fmla="*/ 624 w 628"/>
                <a:gd name="T35" fmla="*/ 2 h 180"/>
                <a:gd name="T36" fmla="*/ 624 w 628"/>
                <a:gd name="T37" fmla="*/ 0 h 180"/>
                <a:gd name="T38" fmla="*/ 617 w 628"/>
                <a:gd name="T39" fmla="*/ 0 h 180"/>
                <a:gd name="T40" fmla="*/ 6 w 628"/>
                <a:gd name="T41" fmla="*/ 162 h 1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28"/>
                <a:gd name="T64" fmla="*/ 0 h 180"/>
                <a:gd name="T65" fmla="*/ 628 w 628"/>
                <a:gd name="T66" fmla="*/ 180 h 18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28" h="180">
                  <a:moveTo>
                    <a:pt x="6" y="162"/>
                  </a:moveTo>
                  <a:lnTo>
                    <a:pt x="4" y="162"/>
                  </a:lnTo>
                  <a:lnTo>
                    <a:pt x="0" y="167"/>
                  </a:lnTo>
                  <a:lnTo>
                    <a:pt x="0" y="175"/>
                  </a:lnTo>
                  <a:lnTo>
                    <a:pt x="2" y="175"/>
                  </a:lnTo>
                  <a:lnTo>
                    <a:pt x="4" y="178"/>
                  </a:lnTo>
                  <a:lnTo>
                    <a:pt x="6" y="178"/>
                  </a:lnTo>
                  <a:lnTo>
                    <a:pt x="9" y="180"/>
                  </a:lnTo>
                  <a:lnTo>
                    <a:pt x="11" y="178"/>
                  </a:lnTo>
                  <a:lnTo>
                    <a:pt x="621" y="15"/>
                  </a:lnTo>
                  <a:lnTo>
                    <a:pt x="624" y="15"/>
                  </a:lnTo>
                  <a:lnTo>
                    <a:pt x="624" y="13"/>
                  </a:lnTo>
                  <a:lnTo>
                    <a:pt x="626" y="13"/>
                  </a:lnTo>
                  <a:lnTo>
                    <a:pt x="626" y="11"/>
                  </a:lnTo>
                  <a:lnTo>
                    <a:pt x="628" y="9"/>
                  </a:lnTo>
                  <a:lnTo>
                    <a:pt x="626" y="6"/>
                  </a:lnTo>
                  <a:lnTo>
                    <a:pt x="626" y="4"/>
                  </a:lnTo>
                  <a:lnTo>
                    <a:pt x="624" y="2"/>
                  </a:lnTo>
                  <a:lnTo>
                    <a:pt x="624" y="0"/>
                  </a:lnTo>
                  <a:lnTo>
                    <a:pt x="617" y="0"/>
                  </a:lnTo>
                  <a:lnTo>
                    <a:pt x="6" y="162"/>
                  </a:lnTo>
                  <a:close/>
                </a:path>
              </a:pathLst>
            </a:custGeom>
            <a:solidFill>
              <a:srgbClr val="0000FF"/>
            </a:solidFill>
            <a:ln w="9525">
              <a:noFill/>
              <a:round/>
              <a:headEnd/>
              <a:tailEnd/>
            </a:ln>
          </p:spPr>
          <p:txBody>
            <a:bodyPr/>
            <a:lstStyle/>
            <a:p>
              <a:pPr>
                <a:buNone/>
              </a:pPr>
              <a:endParaRPr lang="en-US"/>
            </a:p>
          </p:txBody>
        </p:sp>
        <p:sp>
          <p:nvSpPr>
            <p:cNvPr id="34859" name="Freeform 41"/>
            <p:cNvSpPr>
              <a:spLocks/>
            </p:cNvSpPr>
            <p:nvPr/>
          </p:nvSpPr>
          <p:spPr bwMode="auto">
            <a:xfrm>
              <a:off x="3294" y="2432"/>
              <a:ext cx="667" cy="221"/>
            </a:xfrm>
            <a:custGeom>
              <a:avLst/>
              <a:gdLst>
                <a:gd name="T0" fmla="*/ 4 w 667"/>
                <a:gd name="T1" fmla="*/ 204 h 221"/>
                <a:gd name="T2" fmla="*/ 2 w 667"/>
                <a:gd name="T3" fmla="*/ 204 h 221"/>
                <a:gd name="T4" fmla="*/ 2 w 667"/>
                <a:gd name="T5" fmla="*/ 206 h 221"/>
                <a:gd name="T6" fmla="*/ 0 w 667"/>
                <a:gd name="T7" fmla="*/ 208 h 221"/>
                <a:gd name="T8" fmla="*/ 0 w 667"/>
                <a:gd name="T9" fmla="*/ 217 h 221"/>
                <a:gd name="T10" fmla="*/ 2 w 667"/>
                <a:gd name="T11" fmla="*/ 219 h 221"/>
                <a:gd name="T12" fmla="*/ 4 w 667"/>
                <a:gd name="T13" fmla="*/ 219 h 221"/>
                <a:gd name="T14" fmla="*/ 6 w 667"/>
                <a:gd name="T15" fmla="*/ 221 h 221"/>
                <a:gd name="T16" fmla="*/ 8 w 667"/>
                <a:gd name="T17" fmla="*/ 221 h 221"/>
                <a:gd name="T18" fmla="*/ 10 w 667"/>
                <a:gd name="T19" fmla="*/ 219 h 221"/>
                <a:gd name="T20" fmla="*/ 660 w 667"/>
                <a:gd name="T21" fmla="*/ 15 h 221"/>
                <a:gd name="T22" fmla="*/ 662 w 667"/>
                <a:gd name="T23" fmla="*/ 15 h 221"/>
                <a:gd name="T24" fmla="*/ 665 w 667"/>
                <a:gd name="T25" fmla="*/ 13 h 221"/>
                <a:gd name="T26" fmla="*/ 665 w 667"/>
                <a:gd name="T27" fmla="*/ 11 h 221"/>
                <a:gd name="T28" fmla="*/ 667 w 667"/>
                <a:gd name="T29" fmla="*/ 9 h 221"/>
                <a:gd name="T30" fmla="*/ 667 w 667"/>
                <a:gd name="T31" fmla="*/ 7 h 221"/>
                <a:gd name="T32" fmla="*/ 665 w 667"/>
                <a:gd name="T33" fmla="*/ 5 h 221"/>
                <a:gd name="T34" fmla="*/ 665 w 667"/>
                <a:gd name="T35" fmla="*/ 2 h 221"/>
                <a:gd name="T36" fmla="*/ 662 w 667"/>
                <a:gd name="T37" fmla="*/ 2 h 221"/>
                <a:gd name="T38" fmla="*/ 660 w 667"/>
                <a:gd name="T39" fmla="*/ 0 h 221"/>
                <a:gd name="T40" fmla="*/ 654 w 667"/>
                <a:gd name="T41" fmla="*/ 0 h 221"/>
                <a:gd name="T42" fmla="*/ 4 w 667"/>
                <a:gd name="T43" fmla="*/ 204 h 2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7"/>
                <a:gd name="T67" fmla="*/ 0 h 221"/>
                <a:gd name="T68" fmla="*/ 667 w 667"/>
                <a:gd name="T69" fmla="*/ 221 h 22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7" h="221">
                  <a:moveTo>
                    <a:pt x="4" y="204"/>
                  </a:moveTo>
                  <a:lnTo>
                    <a:pt x="2" y="204"/>
                  </a:lnTo>
                  <a:lnTo>
                    <a:pt x="2" y="206"/>
                  </a:lnTo>
                  <a:lnTo>
                    <a:pt x="0" y="208"/>
                  </a:lnTo>
                  <a:lnTo>
                    <a:pt x="0" y="217"/>
                  </a:lnTo>
                  <a:lnTo>
                    <a:pt x="2" y="219"/>
                  </a:lnTo>
                  <a:lnTo>
                    <a:pt x="4" y="219"/>
                  </a:lnTo>
                  <a:lnTo>
                    <a:pt x="6" y="221"/>
                  </a:lnTo>
                  <a:lnTo>
                    <a:pt x="8" y="221"/>
                  </a:lnTo>
                  <a:lnTo>
                    <a:pt x="10" y="219"/>
                  </a:lnTo>
                  <a:lnTo>
                    <a:pt x="660" y="15"/>
                  </a:lnTo>
                  <a:lnTo>
                    <a:pt x="662" y="15"/>
                  </a:lnTo>
                  <a:lnTo>
                    <a:pt x="665" y="13"/>
                  </a:lnTo>
                  <a:lnTo>
                    <a:pt x="665" y="11"/>
                  </a:lnTo>
                  <a:lnTo>
                    <a:pt x="667" y="9"/>
                  </a:lnTo>
                  <a:lnTo>
                    <a:pt x="667" y="7"/>
                  </a:lnTo>
                  <a:lnTo>
                    <a:pt x="665" y="5"/>
                  </a:lnTo>
                  <a:lnTo>
                    <a:pt x="665" y="2"/>
                  </a:lnTo>
                  <a:lnTo>
                    <a:pt x="662" y="2"/>
                  </a:lnTo>
                  <a:lnTo>
                    <a:pt x="660" y="0"/>
                  </a:lnTo>
                  <a:lnTo>
                    <a:pt x="654" y="0"/>
                  </a:lnTo>
                  <a:lnTo>
                    <a:pt x="4" y="204"/>
                  </a:lnTo>
                  <a:close/>
                </a:path>
              </a:pathLst>
            </a:custGeom>
            <a:solidFill>
              <a:srgbClr val="0000FF"/>
            </a:solidFill>
            <a:ln w="9525">
              <a:noFill/>
              <a:round/>
              <a:headEnd/>
              <a:tailEnd/>
            </a:ln>
          </p:spPr>
          <p:txBody>
            <a:bodyPr/>
            <a:lstStyle/>
            <a:p>
              <a:pPr>
                <a:buNone/>
              </a:pPr>
              <a:endParaRPr lang="en-US"/>
            </a:p>
          </p:txBody>
        </p:sp>
        <p:sp>
          <p:nvSpPr>
            <p:cNvPr id="34860" name="Freeform 42"/>
            <p:cNvSpPr>
              <a:spLocks/>
            </p:cNvSpPr>
            <p:nvPr/>
          </p:nvSpPr>
          <p:spPr bwMode="auto">
            <a:xfrm>
              <a:off x="3943" y="2352"/>
              <a:ext cx="667" cy="98"/>
            </a:xfrm>
            <a:custGeom>
              <a:avLst/>
              <a:gdLst>
                <a:gd name="T0" fmla="*/ 7 w 667"/>
                <a:gd name="T1" fmla="*/ 80 h 98"/>
                <a:gd name="T2" fmla="*/ 3 w 667"/>
                <a:gd name="T3" fmla="*/ 80 h 98"/>
                <a:gd name="T4" fmla="*/ 0 w 667"/>
                <a:gd name="T5" fmla="*/ 82 h 98"/>
                <a:gd name="T6" fmla="*/ 0 w 667"/>
                <a:gd name="T7" fmla="*/ 93 h 98"/>
                <a:gd name="T8" fmla="*/ 3 w 667"/>
                <a:gd name="T9" fmla="*/ 95 h 98"/>
                <a:gd name="T10" fmla="*/ 5 w 667"/>
                <a:gd name="T11" fmla="*/ 95 h 98"/>
                <a:gd name="T12" fmla="*/ 7 w 667"/>
                <a:gd name="T13" fmla="*/ 98 h 98"/>
                <a:gd name="T14" fmla="*/ 9 w 667"/>
                <a:gd name="T15" fmla="*/ 98 h 98"/>
                <a:gd name="T16" fmla="*/ 659 w 667"/>
                <a:gd name="T17" fmla="*/ 17 h 98"/>
                <a:gd name="T18" fmla="*/ 661 w 667"/>
                <a:gd name="T19" fmla="*/ 15 h 98"/>
                <a:gd name="T20" fmla="*/ 663 w 667"/>
                <a:gd name="T21" fmla="*/ 15 h 98"/>
                <a:gd name="T22" fmla="*/ 665 w 667"/>
                <a:gd name="T23" fmla="*/ 13 h 98"/>
                <a:gd name="T24" fmla="*/ 665 w 667"/>
                <a:gd name="T25" fmla="*/ 11 h 98"/>
                <a:gd name="T26" fmla="*/ 667 w 667"/>
                <a:gd name="T27" fmla="*/ 9 h 98"/>
                <a:gd name="T28" fmla="*/ 667 w 667"/>
                <a:gd name="T29" fmla="*/ 7 h 98"/>
                <a:gd name="T30" fmla="*/ 665 w 667"/>
                <a:gd name="T31" fmla="*/ 4 h 98"/>
                <a:gd name="T32" fmla="*/ 665 w 667"/>
                <a:gd name="T33" fmla="*/ 2 h 98"/>
                <a:gd name="T34" fmla="*/ 663 w 667"/>
                <a:gd name="T35" fmla="*/ 0 h 98"/>
                <a:gd name="T36" fmla="*/ 657 w 667"/>
                <a:gd name="T37" fmla="*/ 0 h 98"/>
                <a:gd name="T38" fmla="*/ 7 w 667"/>
                <a:gd name="T39" fmla="*/ 80 h 9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67"/>
                <a:gd name="T61" fmla="*/ 0 h 98"/>
                <a:gd name="T62" fmla="*/ 667 w 667"/>
                <a:gd name="T63" fmla="*/ 98 h 9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67" h="98">
                  <a:moveTo>
                    <a:pt x="7" y="80"/>
                  </a:moveTo>
                  <a:lnTo>
                    <a:pt x="3" y="80"/>
                  </a:lnTo>
                  <a:lnTo>
                    <a:pt x="0" y="82"/>
                  </a:lnTo>
                  <a:lnTo>
                    <a:pt x="0" y="93"/>
                  </a:lnTo>
                  <a:lnTo>
                    <a:pt x="3" y="95"/>
                  </a:lnTo>
                  <a:lnTo>
                    <a:pt x="5" y="95"/>
                  </a:lnTo>
                  <a:lnTo>
                    <a:pt x="7" y="98"/>
                  </a:lnTo>
                  <a:lnTo>
                    <a:pt x="9" y="98"/>
                  </a:lnTo>
                  <a:lnTo>
                    <a:pt x="659" y="17"/>
                  </a:lnTo>
                  <a:lnTo>
                    <a:pt x="661" y="15"/>
                  </a:lnTo>
                  <a:lnTo>
                    <a:pt x="663" y="15"/>
                  </a:lnTo>
                  <a:lnTo>
                    <a:pt x="665" y="13"/>
                  </a:lnTo>
                  <a:lnTo>
                    <a:pt x="665" y="11"/>
                  </a:lnTo>
                  <a:lnTo>
                    <a:pt x="667" y="9"/>
                  </a:lnTo>
                  <a:lnTo>
                    <a:pt x="667" y="7"/>
                  </a:lnTo>
                  <a:lnTo>
                    <a:pt x="665" y="4"/>
                  </a:lnTo>
                  <a:lnTo>
                    <a:pt x="665" y="2"/>
                  </a:lnTo>
                  <a:lnTo>
                    <a:pt x="663" y="0"/>
                  </a:lnTo>
                  <a:lnTo>
                    <a:pt x="657" y="0"/>
                  </a:lnTo>
                  <a:lnTo>
                    <a:pt x="7" y="80"/>
                  </a:lnTo>
                  <a:close/>
                </a:path>
              </a:pathLst>
            </a:custGeom>
            <a:solidFill>
              <a:srgbClr val="0000FF"/>
            </a:solidFill>
            <a:ln w="9525">
              <a:noFill/>
              <a:round/>
              <a:headEnd/>
              <a:tailEnd/>
            </a:ln>
          </p:spPr>
          <p:txBody>
            <a:bodyPr/>
            <a:lstStyle/>
            <a:p>
              <a:pPr>
                <a:buNone/>
              </a:pPr>
              <a:endParaRPr lang="en-US"/>
            </a:p>
          </p:txBody>
        </p:sp>
        <p:sp>
          <p:nvSpPr>
            <p:cNvPr id="34861" name="Freeform 43"/>
            <p:cNvSpPr>
              <a:spLocks/>
            </p:cNvSpPr>
            <p:nvPr/>
          </p:nvSpPr>
          <p:spPr bwMode="auto">
            <a:xfrm>
              <a:off x="4435" y="2885"/>
              <a:ext cx="9" cy="9"/>
            </a:xfrm>
            <a:custGeom>
              <a:avLst/>
              <a:gdLst>
                <a:gd name="T0" fmla="*/ 4 w 9"/>
                <a:gd name="T1" fmla="*/ 0 h 9"/>
                <a:gd name="T2" fmla="*/ 0 w 9"/>
                <a:gd name="T3" fmla="*/ 0 h 9"/>
                <a:gd name="T4" fmla="*/ 0 w 9"/>
                <a:gd name="T5" fmla="*/ 7 h 9"/>
                <a:gd name="T6" fmla="*/ 2 w 9"/>
                <a:gd name="T7" fmla="*/ 7 h 9"/>
                <a:gd name="T8" fmla="*/ 2 w 9"/>
                <a:gd name="T9" fmla="*/ 9 h 9"/>
                <a:gd name="T10" fmla="*/ 4 w 9"/>
                <a:gd name="T11" fmla="*/ 9 h 9"/>
                <a:gd name="T12" fmla="*/ 9 w 9"/>
                <a:gd name="T13" fmla="*/ 4 h 9"/>
                <a:gd name="T14" fmla="*/ 9 w 9"/>
                <a:gd name="T15" fmla="*/ 2 h 9"/>
                <a:gd name="T16" fmla="*/ 7 w 9"/>
                <a:gd name="T17" fmla="*/ 2 h 9"/>
                <a:gd name="T18" fmla="*/ 7 w 9"/>
                <a:gd name="T19" fmla="*/ 0 h 9"/>
                <a:gd name="T20" fmla="*/ 4 w 9"/>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9"/>
                <a:gd name="T35" fmla="*/ 9 w 9"/>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9">
                  <a:moveTo>
                    <a:pt x="4" y="0"/>
                  </a:moveTo>
                  <a:lnTo>
                    <a:pt x="0" y="0"/>
                  </a:lnTo>
                  <a:lnTo>
                    <a:pt x="0" y="7"/>
                  </a:lnTo>
                  <a:lnTo>
                    <a:pt x="2" y="7"/>
                  </a:lnTo>
                  <a:lnTo>
                    <a:pt x="2" y="9"/>
                  </a:lnTo>
                  <a:lnTo>
                    <a:pt x="4" y="9"/>
                  </a:lnTo>
                  <a:lnTo>
                    <a:pt x="9" y="4"/>
                  </a:lnTo>
                  <a:lnTo>
                    <a:pt x="9" y="2"/>
                  </a:lnTo>
                  <a:lnTo>
                    <a:pt x="7" y="2"/>
                  </a:lnTo>
                  <a:lnTo>
                    <a:pt x="7" y="0"/>
                  </a:lnTo>
                  <a:lnTo>
                    <a:pt x="4" y="0"/>
                  </a:lnTo>
                  <a:close/>
                </a:path>
              </a:pathLst>
            </a:custGeom>
            <a:solidFill>
              <a:srgbClr val="000000"/>
            </a:solidFill>
            <a:ln w="9525">
              <a:noFill/>
              <a:round/>
              <a:headEnd/>
              <a:tailEnd/>
            </a:ln>
          </p:spPr>
          <p:txBody>
            <a:bodyPr/>
            <a:lstStyle/>
            <a:p>
              <a:pPr>
                <a:buNone/>
              </a:pPr>
              <a:endParaRPr lang="en-US"/>
            </a:p>
          </p:txBody>
        </p:sp>
        <p:sp>
          <p:nvSpPr>
            <p:cNvPr id="34862" name="Freeform 44"/>
            <p:cNvSpPr>
              <a:spLocks/>
            </p:cNvSpPr>
            <p:nvPr/>
          </p:nvSpPr>
          <p:spPr bwMode="auto">
            <a:xfrm>
              <a:off x="4422" y="2896"/>
              <a:ext cx="9" cy="9"/>
            </a:xfrm>
            <a:custGeom>
              <a:avLst/>
              <a:gdLst>
                <a:gd name="T0" fmla="*/ 4 w 9"/>
                <a:gd name="T1" fmla="*/ 0 h 9"/>
                <a:gd name="T2" fmla="*/ 2 w 9"/>
                <a:gd name="T3" fmla="*/ 0 h 9"/>
                <a:gd name="T4" fmla="*/ 2 w 9"/>
                <a:gd name="T5" fmla="*/ 2 h 9"/>
                <a:gd name="T6" fmla="*/ 0 w 9"/>
                <a:gd name="T7" fmla="*/ 2 h 9"/>
                <a:gd name="T8" fmla="*/ 0 w 9"/>
                <a:gd name="T9" fmla="*/ 9 h 9"/>
                <a:gd name="T10" fmla="*/ 7 w 9"/>
                <a:gd name="T11" fmla="*/ 9 h 9"/>
                <a:gd name="T12" fmla="*/ 9 w 9"/>
                <a:gd name="T13" fmla="*/ 6 h 9"/>
                <a:gd name="T14" fmla="*/ 9 w 9"/>
                <a:gd name="T15" fmla="*/ 2 h 9"/>
                <a:gd name="T16" fmla="*/ 7 w 9"/>
                <a:gd name="T17" fmla="*/ 2 h 9"/>
                <a:gd name="T18" fmla="*/ 4 w 9"/>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9"/>
                <a:gd name="T32" fmla="*/ 9 w 9"/>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9">
                  <a:moveTo>
                    <a:pt x="4" y="0"/>
                  </a:moveTo>
                  <a:lnTo>
                    <a:pt x="2" y="0"/>
                  </a:lnTo>
                  <a:lnTo>
                    <a:pt x="2" y="2"/>
                  </a:lnTo>
                  <a:lnTo>
                    <a:pt x="0" y="2"/>
                  </a:lnTo>
                  <a:lnTo>
                    <a:pt x="0" y="9"/>
                  </a:lnTo>
                  <a:lnTo>
                    <a:pt x="7" y="9"/>
                  </a:lnTo>
                  <a:lnTo>
                    <a:pt x="9" y="6"/>
                  </a:lnTo>
                  <a:lnTo>
                    <a:pt x="9" y="2"/>
                  </a:lnTo>
                  <a:lnTo>
                    <a:pt x="7" y="2"/>
                  </a:lnTo>
                  <a:lnTo>
                    <a:pt x="4" y="0"/>
                  </a:lnTo>
                  <a:close/>
                </a:path>
              </a:pathLst>
            </a:custGeom>
            <a:solidFill>
              <a:srgbClr val="000000"/>
            </a:solidFill>
            <a:ln w="9525">
              <a:noFill/>
              <a:round/>
              <a:headEnd/>
              <a:tailEnd/>
            </a:ln>
          </p:spPr>
          <p:txBody>
            <a:bodyPr/>
            <a:lstStyle/>
            <a:p>
              <a:pPr>
                <a:buNone/>
              </a:pPr>
              <a:endParaRPr lang="en-US"/>
            </a:p>
          </p:txBody>
        </p:sp>
        <p:sp>
          <p:nvSpPr>
            <p:cNvPr id="34863" name="Freeform 45"/>
            <p:cNvSpPr>
              <a:spLocks/>
            </p:cNvSpPr>
            <p:nvPr/>
          </p:nvSpPr>
          <p:spPr bwMode="auto">
            <a:xfrm>
              <a:off x="4409" y="2909"/>
              <a:ext cx="9" cy="9"/>
            </a:xfrm>
            <a:custGeom>
              <a:avLst/>
              <a:gdLst>
                <a:gd name="T0" fmla="*/ 4 w 9"/>
                <a:gd name="T1" fmla="*/ 0 h 9"/>
                <a:gd name="T2" fmla="*/ 2 w 9"/>
                <a:gd name="T3" fmla="*/ 0 h 9"/>
                <a:gd name="T4" fmla="*/ 2 w 9"/>
                <a:gd name="T5" fmla="*/ 2 h 9"/>
                <a:gd name="T6" fmla="*/ 0 w 9"/>
                <a:gd name="T7" fmla="*/ 2 h 9"/>
                <a:gd name="T8" fmla="*/ 0 w 9"/>
                <a:gd name="T9" fmla="*/ 6 h 9"/>
                <a:gd name="T10" fmla="*/ 2 w 9"/>
                <a:gd name="T11" fmla="*/ 9 h 9"/>
                <a:gd name="T12" fmla="*/ 9 w 9"/>
                <a:gd name="T13" fmla="*/ 9 h 9"/>
                <a:gd name="T14" fmla="*/ 9 w 9"/>
                <a:gd name="T15" fmla="*/ 2 h 9"/>
                <a:gd name="T16" fmla="*/ 7 w 9"/>
                <a:gd name="T17" fmla="*/ 0 h 9"/>
                <a:gd name="T18" fmla="*/ 4 w 9"/>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9"/>
                <a:gd name="T32" fmla="*/ 9 w 9"/>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9">
                  <a:moveTo>
                    <a:pt x="4" y="0"/>
                  </a:moveTo>
                  <a:lnTo>
                    <a:pt x="2" y="0"/>
                  </a:lnTo>
                  <a:lnTo>
                    <a:pt x="2" y="2"/>
                  </a:lnTo>
                  <a:lnTo>
                    <a:pt x="0" y="2"/>
                  </a:lnTo>
                  <a:lnTo>
                    <a:pt x="0" y="6"/>
                  </a:lnTo>
                  <a:lnTo>
                    <a:pt x="2" y="9"/>
                  </a:lnTo>
                  <a:lnTo>
                    <a:pt x="9" y="9"/>
                  </a:lnTo>
                  <a:lnTo>
                    <a:pt x="9" y="2"/>
                  </a:lnTo>
                  <a:lnTo>
                    <a:pt x="7" y="0"/>
                  </a:lnTo>
                  <a:lnTo>
                    <a:pt x="4" y="0"/>
                  </a:lnTo>
                  <a:close/>
                </a:path>
              </a:pathLst>
            </a:custGeom>
            <a:solidFill>
              <a:srgbClr val="000000"/>
            </a:solidFill>
            <a:ln w="9525">
              <a:noFill/>
              <a:round/>
              <a:headEnd/>
              <a:tailEnd/>
            </a:ln>
          </p:spPr>
          <p:txBody>
            <a:bodyPr/>
            <a:lstStyle/>
            <a:p>
              <a:pPr>
                <a:buNone/>
              </a:pPr>
              <a:endParaRPr lang="en-US"/>
            </a:p>
          </p:txBody>
        </p:sp>
        <p:sp>
          <p:nvSpPr>
            <p:cNvPr id="34864" name="Freeform 46"/>
            <p:cNvSpPr>
              <a:spLocks/>
            </p:cNvSpPr>
            <p:nvPr/>
          </p:nvSpPr>
          <p:spPr bwMode="auto">
            <a:xfrm>
              <a:off x="4396" y="2922"/>
              <a:ext cx="9" cy="9"/>
            </a:xfrm>
            <a:custGeom>
              <a:avLst/>
              <a:gdLst>
                <a:gd name="T0" fmla="*/ 4 w 9"/>
                <a:gd name="T1" fmla="*/ 0 h 9"/>
                <a:gd name="T2" fmla="*/ 2 w 9"/>
                <a:gd name="T3" fmla="*/ 0 h 9"/>
                <a:gd name="T4" fmla="*/ 2 w 9"/>
                <a:gd name="T5" fmla="*/ 2 h 9"/>
                <a:gd name="T6" fmla="*/ 0 w 9"/>
                <a:gd name="T7" fmla="*/ 2 h 9"/>
                <a:gd name="T8" fmla="*/ 0 w 9"/>
                <a:gd name="T9" fmla="*/ 4 h 9"/>
                <a:gd name="T10" fmla="*/ 2 w 9"/>
                <a:gd name="T11" fmla="*/ 6 h 9"/>
                <a:gd name="T12" fmla="*/ 2 w 9"/>
                <a:gd name="T13" fmla="*/ 9 h 9"/>
                <a:gd name="T14" fmla="*/ 7 w 9"/>
                <a:gd name="T15" fmla="*/ 9 h 9"/>
                <a:gd name="T16" fmla="*/ 9 w 9"/>
                <a:gd name="T17" fmla="*/ 6 h 9"/>
                <a:gd name="T18" fmla="*/ 9 w 9"/>
                <a:gd name="T19" fmla="*/ 0 h 9"/>
                <a:gd name="T20" fmla="*/ 4 w 9"/>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9"/>
                <a:gd name="T35" fmla="*/ 9 w 9"/>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9">
                  <a:moveTo>
                    <a:pt x="4" y="0"/>
                  </a:moveTo>
                  <a:lnTo>
                    <a:pt x="2" y="0"/>
                  </a:lnTo>
                  <a:lnTo>
                    <a:pt x="2" y="2"/>
                  </a:lnTo>
                  <a:lnTo>
                    <a:pt x="0" y="2"/>
                  </a:lnTo>
                  <a:lnTo>
                    <a:pt x="0" y="4"/>
                  </a:lnTo>
                  <a:lnTo>
                    <a:pt x="2" y="6"/>
                  </a:lnTo>
                  <a:lnTo>
                    <a:pt x="2" y="9"/>
                  </a:lnTo>
                  <a:lnTo>
                    <a:pt x="7" y="9"/>
                  </a:lnTo>
                  <a:lnTo>
                    <a:pt x="9" y="6"/>
                  </a:lnTo>
                  <a:lnTo>
                    <a:pt x="9" y="0"/>
                  </a:lnTo>
                  <a:lnTo>
                    <a:pt x="4" y="0"/>
                  </a:lnTo>
                  <a:close/>
                </a:path>
              </a:pathLst>
            </a:custGeom>
            <a:solidFill>
              <a:srgbClr val="000000"/>
            </a:solidFill>
            <a:ln w="9525">
              <a:noFill/>
              <a:round/>
              <a:headEnd/>
              <a:tailEnd/>
            </a:ln>
          </p:spPr>
          <p:txBody>
            <a:bodyPr/>
            <a:lstStyle/>
            <a:p>
              <a:pPr>
                <a:buNone/>
              </a:pPr>
              <a:endParaRPr lang="en-US"/>
            </a:p>
          </p:txBody>
        </p:sp>
        <p:sp>
          <p:nvSpPr>
            <p:cNvPr id="34865" name="Freeform 47"/>
            <p:cNvSpPr>
              <a:spLocks/>
            </p:cNvSpPr>
            <p:nvPr/>
          </p:nvSpPr>
          <p:spPr bwMode="auto">
            <a:xfrm>
              <a:off x="1509" y="1936"/>
              <a:ext cx="505" cy="17"/>
            </a:xfrm>
            <a:custGeom>
              <a:avLst/>
              <a:gdLst>
                <a:gd name="T0" fmla="*/ 9 w 505"/>
                <a:gd name="T1" fmla="*/ 0 h 17"/>
                <a:gd name="T2" fmla="*/ 4 w 505"/>
                <a:gd name="T3" fmla="*/ 0 h 17"/>
                <a:gd name="T4" fmla="*/ 0 w 505"/>
                <a:gd name="T5" fmla="*/ 4 h 17"/>
                <a:gd name="T6" fmla="*/ 0 w 505"/>
                <a:gd name="T7" fmla="*/ 13 h 17"/>
                <a:gd name="T8" fmla="*/ 2 w 505"/>
                <a:gd name="T9" fmla="*/ 13 h 17"/>
                <a:gd name="T10" fmla="*/ 4 w 505"/>
                <a:gd name="T11" fmla="*/ 15 h 17"/>
                <a:gd name="T12" fmla="*/ 7 w 505"/>
                <a:gd name="T13" fmla="*/ 15 h 17"/>
                <a:gd name="T14" fmla="*/ 9 w 505"/>
                <a:gd name="T15" fmla="*/ 17 h 17"/>
                <a:gd name="T16" fmla="*/ 496 w 505"/>
                <a:gd name="T17" fmla="*/ 17 h 17"/>
                <a:gd name="T18" fmla="*/ 498 w 505"/>
                <a:gd name="T19" fmla="*/ 15 h 17"/>
                <a:gd name="T20" fmla="*/ 500 w 505"/>
                <a:gd name="T21" fmla="*/ 15 h 17"/>
                <a:gd name="T22" fmla="*/ 500 w 505"/>
                <a:gd name="T23" fmla="*/ 13 h 17"/>
                <a:gd name="T24" fmla="*/ 502 w 505"/>
                <a:gd name="T25" fmla="*/ 13 h 17"/>
                <a:gd name="T26" fmla="*/ 502 w 505"/>
                <a:gd name="T27" fmla="*/ 11 h 17"/>
                <a:gd name="T28" fmla="*/ 505 w 505"/>
                <a:gd name="T29" fmla="*/ 9 h 17"/>
                <a:gd name="T30" fmla="*/ 502 w 505"/>
                <a:gd name="T31" fmla="*/ 7 h 17"/>
                <a:gd name="T32" fmla="*/ 502 w 505"/>
                <a:gd name="T33" fmla="*/ 4 h 17"/>
                <a:gd name="T34" fmla="*/ 500 w 505"/>
                <a:gd name="T35" fmla="*/ 2 h 17"/>
                <a:gd name="T36" fmla="*/ 500 w 505"/>
                <a:gd name="T37" fmla="*/ 0 h 17"/>
                <a:gd name="T38" fmla="*/ 496 w 505"/>
                <a:gd name="T39" fmla="*/ 0 h 17"/>
                <a:gd name="T40" fmla="*/ 9 w 505"/>
                <a:gd name="T41" fmla="*/ 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05"/>
                <a:gd name="T64" fmla="*/ 0 h 17"/>
                <a:gd name="T65" fmla="*/ 505 w 505"/>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05" h="17">
                  <a:moveTo>
                    <a:pt x="9" y="0"/>
                  </a:moveTo>
                  <a:lnTo>
                    <a:pt x="4" y="0"/>
                  </a:lnTo>
                  <a:lnTo>
                    <a:pt x="0" y="4"/>
                  </a:lnTo>
                  <a:lnTo>
                    <a:pt x="0" y="13"/>
                  </a:lnTo>
                  <a:lnTo>
                    <a:pt x="2" y="13"/>
                  </a:lnTo>
                  <a:lnTo>
                    <a:pt x="4" y="15"/>
                  </a:lnTo>
                  <a:lnTo>
                    <a:pt x="7" y="15"/>
                  </a:lnTo>
                  <a:lnTo>
                    <a:pt x="9" y="17"/>
                  </a:lnTo>
                  <a:lnTo>
                    <a:pt x="496" y="17"/>
                  </a:lnTo>
                  <a:lnTo>
                    <a:pt x="498" y="15"/>
                  </a:lnTo>
                  <a:lnTo>
                    <a:pt x="500" y="15"/>
                  </a:lnTo>
                  <a:lnTo>
                    <a:pt x="500" y="13"/>
                  </a:lnTo>
                  <a:lnTo>
                    <a:pt x="502" y="13"/>
                  </a:lnTo>
                  <a:lnTo>
                    <a:pt x="502" y="11"/>
                  </a:lnTo>
                  <a:lnTo>
                    <a:pt x="505" y="9"/>
                  </a:lnTo>
                  <a:lnTo>
                    <a:pt x="502" y="7"/>
                  </a:lnTo>
                  <a:lnTo>
                    <a:pt x="502" y="4"/>
                  </a:lnTo>
                  <a:lnTo>
                    <a:pt x="500" y="2"/>
                  </a:lnTo>
                  <a:lnTo>
                    <a:pt x="500" y="0"/>
                  </a:lnTo>
                  <a:lnTo>
                    <a:pt x="496" y="0"/>
                  </a:lnTo>
                  <a:lnTo>
                    <a:pt x="9" y="0"/>
                  </a:lnTo>
                  <a:close/>
                </a:path>
              </a:pathLst>
            </a:custGeom>
            <a:solidFill>
              <a:srgbClr val="000000"/>
            </a:solidFill>
            <a:ln w="9525">
              <a:noFill/>
              <a:round/>
              <a:headEnd/>
              <a:tailEnd/>
            </a:ln>
          </p:spPr>
          <p:txBody>
            <a:bodyPr/>
            <a:lstStyle/>
            <a:p>
              <a:pPr>
                <a:buNone/>
              </a:pPr>
              <a:endParaRPr lang="en-US"/>
            </a:p>
          </p:txBody>
        </p:sp>
        <p:sp>
          <p:nvSpPr>
            <p:cNvPr id="34866" name="Rectangle 48"/>
            <p:cNvSpPr>
              <a:spLocks noChangeArrowheads="1"/>
            </p:cNvSpPr>
            <p:nvPr/>
          </p:nvSpPr>
          <p:spPr bwMode="auto">
            <a:xfrm>
              <a:off x="2087" y="1871"/>
              <a:ext cx="654" cy="223"/>
            </a:xfrm>
            <a:prstGeom prst="rect">
              <a:avLst/>
            </a:prstGeom>
            <a:noFill/>
            <a:ln w="9525">
              <a:noFill/>
              <a:miter lim="800000"/>
              <a:headEnd/>
              <a:tailEnd/>
            </a:ln>
          </p:spPr>
          <p:txBody>
            <a:bodyPr wrap="none" lIns="0" tIns="0" rIns="0" bIns="0">
              <a:spAutoFit/>
            </a:bodyPr>
            <a:lstStyle/>
            <a:p>
              <a:pPr>
                <a:buNone/>
              </a:pPr>
              <a:r>
                <a:rPr lang="en-US" sz="2300" b="0">
                  <a:solidFill>
                    <a:srgbClr val="000000"/>
                  </a:solidFill>
                  <a:latin typeface="CG Times" charset="0"/>
                </a:rPr>
                <a:t>Ave. PA</a:t>
              </a:r>
              <a:endParaRPr lang="en-US" b="0">
                <a:latin typeface="Arial Black" pitchFamily="34" charset="0"/>
              </a:endParaRPr>
            </a:p>
          </p:txBody>
        </p:sp>
        <p:sp>
          <p:nvSpPr>
            <p:cNvPr id="34867" name="Text Box 49"/>
            <p:cNvSpPr txBox="1">
              <a:spLocks noChangeArrowheads="1"/>
            </p:cNvSpPr>
            <p:nvPr/>
          </p:nvSpPr>
          <p:spPr bwMode="auto">
            <a:xfrm>
              <a:off x="1968" y="3888"/>
              <a:ext cx="3792" cy="250"/>
            </a:xfrm>
            <a:prstGeom prst="rect">
              <a:avLst/>
            </a:prstGeom>
            <a:noFill/>
            <a:ln w="9525">
              <a:noFill/>
              <a:miter lim="800000"/>
              <a:headEnd/>
              <a:tailEnd/>
            </a:ln>
          </p:spPr>
          <p:txBody>
            <a:bodyPr>
              <a:spAutoFit/>
            </a:bodyPr>
            <a:lstStyle/>
            <a:p>
              <a:pPr eaLnBrk="0" hangingPunct="0">
                <a:spcBef>
                  <a:spcPct val="50000"/>
                </a:spcBef>
                <a:buNone/>
              </a:pPr>
              <a:r>
                <a:rPr lang="en-US" sz="2000" b="0" dirty="0">
                  <a:solidFill>
                    <a:schemeClr val="bg1">
                      <a:lumMod val="20000"/>
                      <a:lumOff val="80000"/>
                    </a:schemeClr>
                  </a:solidFill>
                  <a:latin typeface="Times New Roman" pitchFamily="18" charset="0"/>
                </a:rPr>
                <a:t>GRADE LEVEL CORRESPONDING TO AGE</a:t>
              </a:r>
              <a:endParaRPr lang="en-US" b="0" dirty="0">
                <a:solidFill>
                  <a:schemeClr val="bg1">
                    <a:lumMod val="20000"/>
                    <a:lumOff val="80000"/>
                  </a:schemeClr>
                </a:solidFill>
                <a:latin typeface="Times New Roman" pitchFamily="18" charset="0"/>
              </a:endParaRPr>
            </a:p>
          </p:txBody>
        </p:sp>
        <p:sp>
          <p:nvSpPr>
            <p:cNvPr id="34868" name="Text Box 50"/>
            <p:cNvSpPr txBox="1">
              <a:spLocks noChangeArrowheads="1"/>
            </p:cNvSpPr>
            <p:nvPr/>
          </p:nvSpPr>
          <p:spPr bwMode="auto">
            <a:xfrm rot="16200000">
              <a:off x="-67" y="2081"/>
              <a:ext cx="2016" cy="252"/>
            </a:xfrm>
            <a:prstGeom prst="rect">
              <a:avLst/>
            </a:prstGeom>
            <a:noFill/>
            <a:ln w="9525">
              <a:noFill/>
              <a:miter lim="800000"/>
              <a:headEnd/>
              <a:tailEnd/>
            </a:ln>
          </p:spPr>
          <p:txBody>
            <a:bodyPr>
              <a:spAutoFit/>
            </a:bodyPr>
            <a:lstStyle/>
            <a:p>
              <a:pPr eaLnBrk="0" hangingPunct="0">
                <a:spcBef>
                  <a:spcPct val="50000"/>
                </a:spcBef>
                <a:buNone/>
              </a:pPr>
              <a:r>
                <a:rPr lang="en-US" sz="2000" b="0" dirty="0">
                  <a:solidFill>
                    <a:schemeClr val="bg1">
                      <a:lumMod val="20000"/>
                      <a:lumOff val="80000"/>
                    </a:schemeClr>
                  </a:solidFill>
                  <a:latin typeface="Times New Roman" pitchFamily="18" charset="0"/>
                </a:rPr>
                <a:t>READING GRADE LEVEL</a:t>
              </a:r>
              <a:endParaRPr lang="en-US" b="0" dirty="0">
                <a:solidFill>
                  <a:schemeClr val="bg1">
                    <a:lumMod val="20000"/>
                    <a:lumOff val="80000"/>
                  </a:schemeClr>
                </a:solidFill>
                <a:latin typeface="Times New Roman" pitchFamily="18" charset="0"/>
              </a:endParaRPr>
            </a:p>
          </p:txBody>
        </p:sp>
        <p:sp>
          <p:nvSpPr>
            <p:cNvPr id="34869" name="Line 51"/>
            <p:cNvSpPr>
              <a:spLocks noChangeShapeType="1"/>
            </p:cNvSpPr>
            <p:nvPr/>
          </p:nvSpPr>
          <p:spPr bwMode="auto">
            <a:xfrm flipV="1">
              <a:off x="1968" y="2544"/>
              <a:ext cx="672" cy="192"/>
            </a:xfrm>
            <a:prstGeom prst="line">
              <a:avLst/>
            </a:prstGeom>
            <a:noFill/>
            <a:ln w="76200">
              <a:solidFill>
                <a:srgbClr val="FF0000"/>
              </a:solidFill>
              <a:round/>
              <a:headEnd/>
              <a:tailEnd/>
            </a:ln>
          </p:spPr>
          <p:txBody>
            <a:bodyPr wrap="none" anchor="ctr"/>
            <a:lstStyle/>
            <a:p>
              <a:pPr>
                <a:buNone/>
              </a:pPr>
              <a:endParaRPr lang="en-US"/>
            </a:p>
          </p:txBody>
        </p:sp>
        <p:sp>
          <p:nvSpPr>
            <p:cNvPr id="34870" name="Line 52"/>
            <p:cNvSpPr>
              <a:spLocks noChangeShapeType="1"/>
            </p:cNvSpPr>
            <p:nvPr/>
          </p:nvSpPr>
          <p:spPr bwMode="auto">
            <a:xfrm flipV="1">
              <a:off x="2640" y="2208"/>
              <a:ext cx="624" cy="336"/>
            </a:xfrm>
            <a:prstGeom prst="line">
              <a:avLst/>
            </a:prstGeom>
            <a:noFill/>
            <a:ln w="76200">
              <a:solidFill>
                <a:srgbClr val="FF0000"/>
              </a:solidFill>
              <a:round/>
              <a:headEnd/>
              <a:tailEnd/>
            </a:ln>
          </p:spPr>
          <p:txBody>
            <a:bodyPr wrap="none" anchor="ctr"/>
            <a:lstStyle/>
            <a:p>
              <a:pPr>
                <a:buNone/>
              </a:pPr>
              <a:endParaRPr lang="en-US"/>
            </a:p>
          </p:txBody>
        </p:sp>
        <p:sp>
          <p:nvSpPr>
            <p:cNvPr id="34871" name="Line 53"/>
            <p:cNvSpPr>
              <a:spLocks noChangeShapeType="1"/>
            </p:cNvSpPr>
            <p:nvPr/>
          </p:nvSpPr>
          <p:spPr bwMode="auto">
            <a:xfrm flipV="1">
              <a:off x="3264" y="1632"/>
              <a:ext cx="672" cy="576"/>
            </a:xfrm>
            <a:prstGeom prst="line">
              <a:avLst/>
            </a:prstGeom>
            <a:noFill/>
            <a:ln w="76200">
              <a:solidFill>
                <a:srgbClr val="FF0000"/>
              </a:solidFill>
              <a:round/>
              <a:headEnd/>
              <a:tailEnd/>
            </a:ln>
          </p:spPr>
          <p:txBody>
            <a:bodyPr wrap="none" anchor="ctr"/>
            <a:lstStyle/>
            <a:p>
              <a:pPr>
                <a:buNone/>
              </a:pPr>
              <a:endParaRPr lang="en-US"/>
            </a:p>
          </p:txBody>
        </p:sp>
        <p:sp>
          <p:nvSpPr>
            <p:cNvPr id="34872" name="Line 54"/>
            <p:cNvSpPr>
              <a:spLocks noChangeShapeType="1"/>
            </p:cNvSpPr>
            <p:nvPr/>
          </p:nvSpPr>
          <p:spPr bwMode="auto">
            <a:xfrm flipV="1">
              <a:off x="3936" y="1200"/>
              <a:ext cx="672" cy="432"/>
            </a:xfrm>
            <a:prstGeom prst="line">
              <a:avLst/>
            </a:prstGeom>
            <a:noFill/>
            <a:ln w="76200">
              <a:solidFill>
                <a:srgbClr val="FF0000"/>
              </a:solidFill>
              <a:round/>
              <a:headEnd/>
              <a:tailEnd/>
            </a:ln>
          </p:spPr>
          <p:txBody>
            <a:bodyPr wrap="none" anchor="ctr"/>
            <a:lstStyle/>
            <a:p>
              <a:pPr>
                <a:buNone/>
              </a:pPr>
              <a:endParaRPr lang="en-US"/>
            </a:p>
          </p:txBody>
        </p:sp>
        <p:sp>
          <p:nvSpPr>
            <p:cNvPr id="34873" name="Line 55"/>
            <p:cNvSpPr>
              <a:spLocks noChangeShapeType="1"/>
            </p:cNvSpPr>
            <p:nvPr/>
          </p:nvSpPr>
          <p:spPr bwMode="auto">
            <a:xfrm flipV="1">
              <a:off x="1968" y="2640"/>
              <a:ext cx="1344" cy="336"/>
            </a:xfrm>
            <a:prstGeom prst="line">
              <a:avLst/>
            </a:prstGeom>
            <a:noFill/>
            <a:ln w="76200">
              <a:solidFill>
                <a:srgbClr val="FFFF66"/>
              </a:solidFill>
              <a:round/>
              <a:headEnd/>
              <a:tailEnd/>
            </a:ln>
          </p:spPr>
          <p:txBody>
            <a:bodyPr wrap="none" anchor="ctr"/>
            <a:lstStyle/>
            <a:p>
              <a:pPr>
                <a:buNone/>
              </a:pPr>
              <a:endParaRPr lang="en-US"/>
            </a:p>
          </p:txBody>
        </p:sp>
        <p:sp>
          <p:nvSpPr>
            <p:cNvPr id="34874" name="Line 56"/>
            <p:cNvSpPr>
              <a:spLocks noChangeShapeType="1"/>
            </p:cNvSpPr>
            <p:nvPr/>
          </p:nvSpPr>
          <p:spPr bwMode="auto">
            <a:xfrm flipV="1">
              <a:off x="3312" y="2448"/>
              <a:ext cx="624" cy="192"/>
            </a:xfrm>
            <a:prstGeom prst="line">
              <a:avLst/>
            </a:prstGeom>
            <a:noFill/>
            <a:ln w="76200">
              <a:solidFill>
                <a:srgbClr val="FFFF66"/>
              </a:solidFill>
              <a:round/>
              <a:headEnd/>
              <a:tailEnd/>
            </a:ln>
          </p:spPr>
          <p:txBody>
            <a:bodyPr wrap="none" anchor="ctr"/>
            <a:lstStyle/>
            <a:p>
              <a:pPr>
                <a:buNone/>
              </a:pPr>
              <a:endParaRPr lang="en-US"/>
            </a:p>
          </p:txBody>
        </p:sp>
        <p:sp>
          <p:nvSpPr>
            <p:cNvPr id="34875" name="Line 57"/>
            <p:cNvSpPr>
              <a:spLocks noChangeShapeType="1"/>
            </p:cNvSpPr>
            <p:nvPr/>
          </p:nvSpPr>
          <p:spPr bwMode="auto">
            <a:xfrm flipV="1">
              <a:off x="3936" y="2352"/>
              <a:ext cx="672" cy="96"/>
            </a:xfrm>
            <a:prstGeom prst="line">
              <a:avLst/>
            </a:prstGeom>
            <a:noFill/>
            <a:ln w="76200">
              <a:solidFill>
                <a:srgbClr val="FFFF66"/>
              </a:solidFill>
              <a:round/>
              <a:headEnd/>
              <a:tailEnd/>
            </a:ln>
          </p:spPr>
          <p:txBody>
            <a:bodyPr wrap="none" anchor="ctr"/>
            <a:lstStyle/>
            <a:p>
              <a:pPr>
                <a:buNone/>
              </a:pPr>
              <a:endParaRPr lang="en-US"/>
            </a:p>
          </p:txBody>
        </p:sp>
        <p:sp>
          <p:nvSpPr>
            <p:cNvPr id="34876" name="Rectangle 58"/>
            <p:cNvSpPr>
              <a:spLocks noChangeArrowheads="1"/>
            </p:cNvSpPr>
            <p:nvPr/>
          </p:nvSpPr>
          <p:spPr bwMode="auto">
            <a:xfrm>
              <a:off x="1488" y="1344"/>
              <a:ext cx="1536" cy="768"/>
            </a:xfrm>
            <a:prstGeom prst="rect">
              <a:avLst/>
            </a:prstGeom>
            <a:solidFill>
              <a:schemeClr val="bg1"/>
            </a:solidFill>
            <a:ln w="9525">
              <a:noFill/>
              <a:miter lim="800000"/>
              <a:headEnd/>
              <a:tailEnd/>
            </a:ln>
          </p:spPr>
          <p:txBody>
            <a:bodyPr wrap="none" anchor="ctr"/>
            <a:lstStyle/>
            <a:p>
              <a:pPr>
                <a:buNone/>
              </a:pPr>
              <a:endParaRPr lang="en-US"/>
            </a:p>
          </p:txBody>
        </p:sp>
        <p:sp>
          <p:nvSpPr>
            <p:cNvPr id="34877" name="Text Box 59"/>
            <p:cNvSpPr txBox="1">
              <a:spLocks noChangeArrowheads="1"/>
            </p:cNvSpPr>
            <p:nvPr/>
          </p:nvSpPr>
          <p:spPr bwMode="auto">
            <a:xfrm>
              <a:off x="1968" y="1440"/>
              <a:ext cx="1008" cy="416"/>
            </a:xfrm>
            <a:prstGeom prst="rect">
              <a:avLst/>
            </a:prstGeom>
            <a:noFill/>
            <a:ln w="9525">
              <a:noFill/>
              <a:miter lim="800000"/>
              <a:headEnd/>
              <a:tailEnd/>
            </a:ln>
          </p:spPr>
          <p:txBody>
            <a:bodyPr>
              <a:spAutoFit/>
            </a:bodyPr>
            <a:lstStyle/>
            <a:p>
              <a:pPr eaLnBrk="0" hangingPunct="0">
                <a:spcBef>
                  <a:spcPct val="5000"/>
                </a:spcBef>
                <a:buNone/>
              </a:pPr>
              <a:r>
                <a:rPr lang="en-US" b="0"/>
                <a:t>Average</a:t>
              </a:r>
            </a:p>
            <a:p>
              <a:pPr eaLnBrk="0" hangingPunct="0">
                <a:spcBef>
                  <a:spcPct val="5000"/>
                </a:spcBef>
                <a:buNone/>
              </a:pPr>
              <a:endParaRPr lang="en-US" b="0"/>
            </a:p>
          </p:txBody>
        </p:sp>
        <p:sp>
          <p:nvSpPr>
            <p:cNvPr id="34878" name="Line 60"/>
            <p:cNvSpPr>
              <a:spLocks noChangeShapeType="1"/>
            </p:cNvSpPr>
            <p:nvPr/>
          </p:nvSpPr>
          <p:spPr bwMode="auto">
            <a:xfrm>
              <a:off x="1632" y="1584"/>
              <a:ext cx="336" cy="0"/>
            </a:xfrm>
            <a:prstGeom prst="line">
              <a:avLst/>
            </a:prstGeom>
            <a:noFill/>
            <a:ln w="76200">
              <a:solidFill>
                <a:srgbClr val="FF0000"/>
              </a:solidFill>
              <a:round/>
              <a:headEnd/>
              <a:tailEnd/>
            </a:ln>
          </p:spPr>
          <p:txBody>
            <a:bodyPr wrap="none" anchor="ctr"/>
            <a:lstStyle/>
            <a:p>
              <a:pPr>
                <a:buNone/>
              </a:pPr>
              <a:endParaRPr lang="en-US"/>
            </a:p>
          </p:txBody>
        </p:sp>
        <p:sp>
          <p:nvSpPr>
            <p:cNvPr id="34879" name="Line 61"/>
            <p:cNvSpPr>
              <a:spLocks noChangeShapeType="1"/>
            </p:cNvSpPr>
            <p:nvPr/>
          </p:nvSpPr>
          <p:spPr bwMode="auto">
            <a:xfrm>
              <a:off x="1632" y="1824"/>
              <a:ext cx="336" cy="0"/>
            </a:xfrm>
            <a:prstGeom prst="line">
              <a:avLst/>
            </a:prstGeom>
            <a:noFill/>
            <a:ln w="76200">
              <a:solidFill>
                <a:srgbClr val="FFFF66"/>
              </a:solidFill>
              <a:round/>
              <a:headEnd/>
              <a:tailEnd/>
            </a:ln>
          </p:spPr>
          <p:txBody>
            <a:bodyPr wrap="none" anchor="ctr"/>
            <a:lstStyle/>
            <a:p>
              <a:pPr>
                <a:buNone/>
              </a:pPr>
              <a:endParaRPr lang="en-US"/>
            </a:p>
          </p:txBody>
        </p:sp>
        <p:sp>
          <p:nvSpPr>
            <p:cNvPr id="34880" name="Rectangle 62"/>
            <p:cNvSpPr>
              <a:spLocks noChangeArrowheads="1"/>
            </p:cNvSpPr>
            <p:nvPr/>
          </p:nvSpPr>
          <p:spPr bwMode="auto">
            <a:xfrm>
              <a:off x="2016" y="1680"/>
              <a:ext cx="374" cy="233"/>
            </a:xfrm>
            <a:prstGeom prst="rect">
              <a:avLst/>
            </a:prstGeom>
            <a:noFill/>
            <a:ln w="9525">
              <a:noFill/>
              <a:miter lim="800000"/>
              <a:headEnd/>
              <a:tailEnd/>
            </a:ln>
          </p:spPr>
          <p:txBody>
            <a:bodyPr wrap="none">
              <a:spAutoFit/>
            </a:bodyPr>
            <a:lstStyle/>
            <a:p>
              <a:pPr eaLnBrk="0" hangingPunct="0">
                <a:spcBef>
                  <a:spcPct val="5000"/>
                </a:spcBef>
                <a:buNone/>
              </a:pPr>
              <a:r>
                <a:rPr lang="en-US" b="0"/>
                <a:t>Low</a:t>
              </a:r>
            </a:p>
          </p:txBody>
        </p:sp>
      </p:grpSp>
      <p:sp>
        <p:nvSpPr>
          <p:cNvPr id="34820" name="Text Box 63"/>
          <p:cNvSpPr txBox="1">
            <a:spLocks noChangeArrowheads="1"/>
          </p:cNvSpPr>
          <p:nvPr/>
        </p:nvSpPr>
        <p:spPr bwMode="auto">
          <a:xfrm>
            <a:off x="6346825" y="6773863"/>
            <a:ext cx="184150" cy="369332"/>
          </a:xfrm>
          <a:prstGeom prst="rect">
            <a:avLst/>
          </a:prstGeom>
          <a:noFill/>
          <a:ln w="9525">
            <a:noFill/>
            <a:miter lim="800000"/>
            <a:headEnd/>
            <a:tailEnd/>
          </a:ln>
        </p:spPr>
        <p:txBody>
          <a:bodyPr>
            <a:spAutoFit/>
          </a:bodyPr>
          <a:lstStyle/>
          <a:p>
            <a:pPr>
              <a:spcBef>
                <a:spcPct val="50000"/>
              </a:spcBef>
              <a:buNone/>
            </a:pPr>
            <a:r>
              <a:rPr lang="en-US" b="0">
                <a:latin typeface="Times New Roman" pitchFamily="18" charset="0"/>
              </a:rPr>
              <a:t>`</a:t>
            </a:r>
          </a:p>
        </p:txBody>
      </p:sp>
      <p:sp>
        <p:nvSpPr>
          <p:cNvPr id="65" name="Rectangle 64"/>
          <p:cNvSpPr/>
          <p:nvPr/>
        </p:nvSpPr>
        <p:spPr>
          <a:xfrm>
            <a:off x="0" y="6595646"/>
            <a:ext cx="2660985" cy="338554"/>
          </a:xfrm>
          <a:prstGeom prst="rect">
            <a:avLst/>
          </a:prstGeom>
        </p:spPr>
        <p:txBody>
          <a:bodyPr wrap="none">
            <a:spAutoFit/>
          </a:bodyPr>
          <a:lstStyle/>
          <a:p>
            <a:pPr>
              <a:buNone/>
            </a:pPr>
            <a:r>
              <a:rPr lang="en-US" sz="1600" dirty="0"/>
              <a:t>(</a:t>
            </a:r>
            <a:r>
              <a:rPr lang="en-US" sz="1600" dirty="0" err="1"/>
              <a:t>Torgesen</a:t>
            </a:r>
            <a:r>
              <a:rPr lang="en-US" sz="1600" dirty="0"/>
              <a:t> &amp; </a:t>
            </a:r>
            <a:r>
              <a:rPr lang="en-US" sz="1600" dirty="0" err="1"/>
              <a:t>Mathes</a:t>
            </a:r>
            <a:r>
              <a:rPr lang="en-US" sz="1600" dirty="0"/>
              <a:t>, 2000)</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812800" y="257651"/>
            <a:ext cx="8178800" cy="1723549"/>
          </a:xfrm>
          <a:prstGeom prst="rect">
            <a:avLst/>
          </a:prstGeom>
          <a:noFill/>
          <a:ln w="9525">
            <a:noFill/>
            <a:miter lim="800000"/>
            <a:headEnd/>
            <a:tailEnd/>
          </a:ln>
        </p:spPr>
        <p:txBody>
          <a:bodyPr wrap="square">
            <a:spAutoFit/>
          </a:bodyPr>
          <a:lstStyle/>
          <a:p>
            <a:pPr eaLnBrk="0" hangingPunct="0">
              <a:spcBef>
                <a:spcPct val="50000"/>
              </a:spcBef>
              <a:buNone/>
            </a:pPr>
            <a:r>
              <a:rPr lang="en-US" sz="2600" dirty="0">
                <a:solidFill>
                  <a:schemeClr val="bg1">
                    <a:lumMod val="20000"/>
                    <a:lumOff val="80000"/>
                  </a:schemeClr>
                </a:solidFill>
              </a:rPr>
              <a:t>GROWTH IN </a:t>
            </a:r>
            <a:r>
              <a:rPr lang="en-US" sz="2600" dirty="0">
                <a:solidFill>
                  <a:srgbClr val="FFFF00"/>
                </a:solidFill>
              </a:rPr>
              <a:t>WORD READING ABILITY </a:t>
            </a:r>
            <a:r>
              <a:rPr lang="en-US" sz="2600" dirty="0">
                <a:solidFill>
                  <a:schemeClr val="bg1">
                    <a:lumMod val="20000"/>
                    <a:lumOff val="80000"/>
                  </a:schemeClr>
                </a:solidFill>
              </a:rPr>
              <a:t>OF CHILDREN WHO BEGIN FIRST GRADE IN THE BOTTOM </a:t>
            </a:r>
            <a:r>
              <a:rPr lang="en-US" sz="2600" dirty="0" err="1">
                <a:solidFill>
                  <a:schemeClr val="bg1">
                    <a:lumMod val="20000"/>
                    <a:lumOff val="80000"/>
                  </a:schemeClr>
                </a:solidFill>
              </a:rPr>
              <a:t>20%ile</a:t>
            </a:r>
            <a:r>
              <a:rPr lang="en-US" sz="2600" dirty="0">
                <a:solidFill>
                  <a:schemeClr val="bg1">
                    <a:lumMod val="20000"/>
                    <a:lumOff val="80000"/>
                  </a:schemeClr>
                </a:solidFill>
              </a:rPr>
              <a:t> IN PHONEME AWARENESS AND LETTER KNOWLEDGE</a:t>
            </a:r>
            <a:r>
              <a:rPr lang="en-US" sz="2800" b="0" dirty="0">
                <a:solidFill>
                  <a:schemeClr val="bg1">
                    <a:lumMod val="20000"/>
                    <a:lumOff val="80000"/>
                  </a:schemeClr>
                </a:solidFill>
                <a:latin typeface="Albertus Medium" pitchFamily="34" charset="0"/>
              </a:rPr>
              <a:t>     </a:t>
            </a:r>
            <a:r>
              <a:rPr lang="en-US" sz="1600" b="0" dirty="0">
                <a:solidFill>
                  <a:schemeClr val="bg1">
                    <a:lumMod val="20000"/>
                    <a:lumOff val="80000"/>
                  </a:schemeClr>
                </a:solidFill>
                <a:latin typeface="Albertus Medium" pitchFamily="34" charset="0"/>
              </a:rPr>
              <a:t>(Torgesen &amp; </a:t>
            </a:r>
            <a:r>
              <a:rPr lang="en-US" sz="1600" b="0" dirty="0" err="1">
                <a:solidFill>
                  <a:schemeClr val="bg1">
                    <a:lumMod val="20000"/>
                    <a:lumOff val="80000"/>
                  </a:schemeClr>
                </a:solidFill>
                <a:latin typeface="Albertus Medium" pitchFamily="34" charset="0"/>
              </a:rPr>
              <a:t>Mathes</a:t>
            </a:r>
            <a:r>
              <a:rPr lang="en-US" sz="1600" b="0" dirty="0">
                <a:solidFill>
                  <a:schemeClr val="bg1">
                    <a:lumMod val="20000"/>
                    <a:lumOff val="80000"/>
                  </a:schemeClr>
                </a:solidFill>
                <a:latin typeface="Albertus Medium" pitchFamily="34" charset="0"/>
              </a:rPr>
              <a:t>, 2000)</a:t>
            </a:r>
            <a:endParaRPr lang="en-US" sz="2800" b="0" dirty="0">
              <a:solidFill>
                <a:schemeClr val="bg1">
                  <a:lumMod val="20000"/>
                  <a:lumOff val="80000"/>
                </a:schemeClr>
              </a:solidFill>
              <a:latin typeface="Albertus Medium" pitchFamily="34" charset="0"/>
            </a:endParaRPr>
          </a:p>
        </p:txBody>
      </p:sp>
      <p:grpSp>
        <p:nvGrpSpPr>
          <p:cNvPr id="2" name="Group 4"/>
          <p:cNvGrpSpPr>
            <a:grpSpLocks/>
          </p:cNvGrpSpPr>
          <p:nvPr/>
        </p:nvGrpSpPr>
        <p:grpSpPr bwMode="auto">
          <a:xfrm>
            <a:off x="1676400" y="1755776"/>
            <a:ext cx="7408863" cy="4967286"/>
            <a:chOff x="661" y="1007"/>
            <a:chExt cx="4667" cy="3227"/>
          </a:xfrm>
        </p:grpSpPr>
        <p:sp>
          <p:nvSpPr>
            <p:cNvPr id="35846" name="Freeform 5"/>
            <p:cNvSpPr>
              <a:spLocks/>
            </p:cNvSpPr>
            <p:nvPr/>
          </p:nvSpPr>
          <p:spPr bwMode="auto">
            <a:xfrm>
              <a:off x="1131" y="1543"/>
              <a:ext cx="20" cy="2190"/>
            </a:xfrm>
            <a:custGeom>
              <a:avLst/>
              <a:gdLst>
                <a:gd name="T0" fmla="*/ 20 w 20"/>
                <a:gd name="T1" fmla="*/ 9 h 2190"/>
                <a:gd name="T2" fmla="*/ 17 w 20"/>
                <a:gd name="T3" fmla="*/ 7 h 2190"/>
                <a:gd name="T4" fmla="*/ 17 w 20"/>
                <a:gd name="T5" fmla="*/ 4 h 2190"/>
                <a:gd name="T6" fmla="*/ 15 w 20"/>
                <a:gd name="T7" fmla="*/ 2 h 2190"/>
                <a:gd name="T8" fmla="*/ 15 w 20"/>
                <a:gd name="T9" fmla="*/ 0 h 2190"/>
                <a:gd name="T10" fmla="*/ 5 w 20"/>
                <a:gd name="T11" fmla="*/ 0 h 2190"/>
                <a:gd name="T12" fmla="*/ 0 w 20"/>
                <a:gd name="T13" fmla="*/ 4 h 2190"/>
                <a:gd name="T14" fmla="*/ 0 w 20"/>
                <a:gd name="T15" fmla="*/ 2186 h 2190"/>
                <a:gd name="T16" fmla="*/ 3 w 20"/>
                <a:gd name="T17" fmla="*/ 2186 h 2190"/>
                <a:gd name="T18" fmla="*/ 5 w 20"/>
                <a:gd name="T19" fmla="*/ 2188 h 2190"/>
                <a:gd name="T20" fmla="*/ 8 w 20"/>
                <a:gd name="T21" fmla="*/ 2188 h 2190"/>
                <a:gd name="T22" fmla="*/ 10 w 20"/>
                <a:gd name="T23" fmla="*/ 2190 h 2190"/>
                <a:gd name="T24" fmla="*/ 12 w 20"/>
                <a:gd name="T25" fmla="*/ 2188 h 2190"/>
                <a:gd name="T26" fmla="*/ 15 w 20"/>
                <a:gd name="T27" fmla="*/ 2188 h 2190"/>
                <a:gd name="T28" fmla="*/ 15 w 20"/>
                <a:gd name="T29" fmla="*/ 2186 h 2190"/>
                <a:gd name="T30" fmla="*/ 17 w 20"/>
                <a:gd name="T31" fmla="*/ 2186 h 2190"/>
                <a:gd name="T32" fmla="*/ 17 w 20"/>
                <a:gd name="T33" fmla="*/ 2183 h 2190"/>
                <a:gd name="T34" fmla="*/ 20 w 20"/>
                <a:gd name="T35" fmla="*/ 2181 h 2190"/>
                <a:gd name="T36" fmla="*/ 20 w 20"/>
                <a:gd name="T37" fmla="*/ 9 h 21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2190"/>
                <a:gd name="T59" fmla="*/ 20 w 20"/>
                <a:gd name="T60" fmla="*/ 2190 h 219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2190">
                  <a:moveTo>
                    <a:pt x="20" y="9"/>
                  </a:moveTo>
                  <a:lnTo>
                    <a:pt x="17" y="7"/>
                  </a:lnTo>
                  <a:lnTo>
                    <a:pt x="17" y="4"/>
                  </a:lnTo>
                  <a:lnTo>
                    <a:pt x="15" y="2"/>
                  </a:lnTo>
                  <a:lnTo>
                    <a:pt x="15" y="0"/>
                  </a:lnTo>
                  <a:lnTo>
                    <a:pt x="5" y="0"/>
                  </a:lnTo>
                  <a:lnTo>
                    <a:pt x="0" y="4"/>
                  </a:lnTo>
                  <a:lnTo>
                    <a:pt x="0" y="2186"/>
                  </a:lnTo>
                  <a:lnTo>
                    <a:pt x="3" y="2186"/>
                  </a:lnTo>
                  <a:lnTo>
                    <a:pt x="5" y="2188"/>
                  </a:lnTo>
                  <a:lnTo>
                    <a:pt x="8" y="2188"/>
                  </a:lnTo>
                  <a:lnTo>
                    <a:pt x="10" y="2190"/>
                  </a:lnTo>
                  <a:lnTo>
                    <a:pt x="12" y="2188"/>
                  </a:lnTo>
                  <a:lnTo>
                    <a:pt x="15" y="2188"/>
                  </a:lnTo>
                  <a:lnTo>
                    <a:pt x="15" y="2186"/>
                  </a:lnTo>
                  <a:lnTo>
                    <a:pt x="17" y="2186"/>
                  </a:lnTo>
                  <a:lnTo>
                    <a:pt x="17" y="2183"/>
                  </a:lnTo>
                  <a:lnTo>
                    <a:pt x="20" y="2181"/>
                  </a:lnTo>
                  <a:lnTo>
                    <a:pt x="20" y="9"/>
                  </a:lnTo>
                  <a:close/>
                </a:path>
              </a:pathLst>
            </a:custGeom>
            <a:solidFill>
              <a:srgbClr val="000000"/>
            </a:solidFill>
            <a:ln w="9525">
              <a:solidFill>
                <a:srgbClr val="FFFFFF"/>
              </a:solidFill>
              <a:round/>
              <a:headEnd/>
              <a:tailEnd/>
            </a:ln>
          </p:spPr>
          <p:txBody>
            <a:bodyPr/>
            <a:lstStyle/>
            <a:p>
              <a:pPr>
                <a:buNone/>
              </a:pPr>
              <a:endParaRPr lang="en-US"/>
            </a:p>
          </p:txBody>
        </p:sp>
        <p:sp>
          <p:nvSpPr>
            <p:cNvPr id="35847" name="Freeform 6"/>
            <p:cNvSpPr>
              <a:spLocks/>
            </p:cNvSpPr>
            <p:nvPr/>
          </p:nvSpPr>
          <p:spPr bwMode="auto">
            <a:xfrm>
              <a:off x="1131" y="3714"/>
              <a:ext cx="4000" cy="19"/>
            </a:xfrm>
            <a:custGeom>
              <a:avLst/>
              <a:gdLst>
                <a:gd name="T0" fmla="*/ 10 w 4000"/>
                <a:gd name="T1" fmla="*/ 0 h 19"/>
                <a:gd name="T2" fmla="*/ 5 w 4000"/>
                <a:gd name="T3" fmla="*/ 0 h 19"/>
                <a:gd name="T4" fmla="*/ 0 w 4000"/>
                <a:gd name="T5" fmla="*/ 5 h 19"/>
                <a:gd name="T6" fmla="*/ 0 w 4000"/>
                <a:gd name="T7" fmla="*/ 15 h 19"/>
                <a:gd name="T8" fmla="*/ 3 w 4000"/>
                <a:gd name="T9" fmla="*/ 15 h 19"/>
                <a:gd name="T10" fmla="*/ 5 w 4000"/>
                <a:gd name="T11" fmla="*/ 17 h 19"/>
                <a:gd name="T12" fmla="*/ 8 w 4000"/>
                <a:gd name="T13" fmla="*/ 17 h 19"/>
                <a:gd name="T14" fmla="*/ 10 w 4000"/>
                <a:gd name="T15" fmla="*/ 19 h 19"/>
                <a:gd name="T16" fmla="*/ 3991 w 4000"/>
                <a:gd name="T17" fmla="*/ 19 h 19"/>
                <a:gd name="T18" fmla="*/ 3993 w 4000"/>
                <a:gd name="T19" fmla="*/ 17 h 19"/>
                <a:gd name="T20" fmla="*/ 3996 w 4000"/>
                <a:gd name="T21" fmla="*/ 17 h 19"/>
                <a:gd name="T22" fmla="*/ 3996 w 4000"/>
                <a:gd name="T23" fmla="*/ 15 h 19"/>
                <a:gd name="T24" fmla="*/ 3998 w 4000"/>
                <a:gd name="T25" fmla="*/ 15 h 19"/>
                <a:gd name="T26" fmla="*/ 3998 w 4000"/>
                <a:gd name="T27" fmla="*/ 12 h 19"/>
                <a:gd name="T28" fmla="*/ 4000 w 4000"/>
                <a:gd name="T29" fmla="*/ 10 h 19"/>
                <a:gd name="T30" fmla="*/ 3998 w 4000"/>
                <a:gd name="T31" fmla="*/ 7 h 19"/>
                <a:gd name="T32" fmla="*/ 3998 w 4000"/>
                <a:gd name="T33" fmla="*/ 5 h 19"/>
                <a:gd name="T34" fmla="*/ 3996 w 4000"/>
                <a:gd name="T35" fmla="*/ 2 h 19"/>
                <a:gd name="T36" fmla="*/ 3996 w 4000"/>
                <a:gd name="T37" fmla="*/ 0 h 19"/>
                <a:gd name="T38" fmla="*/ 3991 w 4000"/>
                <a:gd name="T39" fmla="*/ 0 h 19"/>
                <a:gd name="T40" fmla="*/ 10 w 4000"/>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00"/>
                <a:gd name="T64" fmla="*/ 0 h 19"/>
                <a:gd name="T65" fmla="*/ 4000 w 4000"/>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00" h="19">
                  <a:moveTo>
                    <a:pt x="10" y="0"/>
                  </a:moveTo>
                  <a:lnTo>
                    <a:pt x="5" y="0"/>
                  </a:lnTo>
                  <a:lnTo>
                    <a:pt x="0" y="5"/>
                  </a:lnTo>
                  <a:lnTo>
                    <a:pt x="0" y="15"/>
                  </a:lnTo>
                  <a:lnTo>
                    <a:pt x="3" y="15"/>
                  </a:lnTo>
                  <a:lnTo>
                    <a:pt x="5" y="17"/>
                  </a:lnTo>
                  <a:lnTo>
                    <a:pt x="8" y="17"/>
                  </a:lnTo>
                  <a:lnTo>
                    <a:pt x="10" y="19"/>
                  </a:lnTo>
                  <a:lnTo>
                    <a:pt x="3991" y="19"/>
                  </a:lnTo>
                  <a:lnTo>
                    <a:pt x="3993" y="17"/>
                  </a:lnTo>
                  <a:lnTo>
                    <a:pt x="3996" y="17"/>
                  </a:lnTo>
                  <a:lnTo>
                    <a:pt x="3996" y="15"/>
                  </a:lnTo>
                  <a:lnTo>
                    <a:pt x="3998" y="15"/>
                  </a:lnTo>
                  <a:lnTo>
                    <a:pt x="3998" y="12"/>
                  </a:lnTo>
                  <a:lnTo>
                    <a:pt x="4000" y="10"/>
                  </a:lnTo>
                  <a:lnTo>
                    <a:pt x="3998" y="7"/>
                  </a:lnTo>
                  <a:lnTo>
                    <a:pt x="3998" y="5"/>
                  </a:lnTo>
                  <a:lnTo>
                    <a:pt x="3996" y="2"/>
                  </a:lnTo>
                  <a:lnTo>
                    <a:pt x="3996" y="0"/>
                  </a:lnTo>
                  <a:lnTo>
                    <a:pt x="3991" y="0"/>
                  </a:lnTo>
                  <a:lnTo>
                    <a:pt x="10" y="0"/>
                  </a:lnTo>
                  <a:close/>
                </a:path>
              </a:pathLst>
            </a:custGeom>
            <a:solidFill>
              <a:srgbClr val="000000"/>
            </a:solidFill>
            <a:ln w="9525">
              <a:solidFill>
                <a:srgbClr val="FFFFFF"/>
              </a:solidFill>
              <a:round/>
              <a:headEnd/>
              <a:tailEnd/>
            </a:ln>
          </p:spPr>
          <p:txBody>
            <a:bodyPr/>
            <a:lstStyle/>
            <a:p>
              <a:pPr>
                <a:buNone/>
              </a:pPr>
              <a:endParaRPr lang="en-US"/>
            </a:p>
          </p:txBody>
        </p:sp>
        <p:sp>
          <p:nvSpPr>
            <p:cNvPr id="35848" name="Freeform 7"/>
            <p:cNvSpPr>
              <a:spLocks/>
            </p:cNvSpPr>
            <p:nvPr/>
          </p:nvSpPr>
          <p:spPr bwMode="auto">
            <a:xfrm>
              <a:off x="1131" y="1135"/>
              <a:ext cx="20" cy="427"/>
            </a:xfrm>
            <a:custGeom>
              <a:avLst/>
              <a:gdLst>
                <a:gd name="T0" fmla="*/ 0 w 20"/>
                <a:gd name="T1" fmla="*/ 417 h 427"/>
                <a:gd name="T2" fmla="*/ 0 w 20"/>
                <a:gd name="T3" fmla="*/ 422 h 427"/>
                <a:gd name="T4" fmla="*/ 3 w 20"/>
                <a:gd name="T5" fmla="*/ 422 h 427"/>
                <a:gd name="T6" fmla="*/ 5 w 20"/>
                <a:gd name="T7" fmla="*/ 424 h 427"/>
                <a:gd name="T8" fmla="*/ 8 w 20"/>
                <a:gd name="T9" fmla="*/ 424 h 427"/>
                <a:gd name="T10" fmla="*/ 10 w 20"/>
                <a:gd name="T11" fmla="*/ 427 h 427"/>
                <a:gd name="T12" fmla="*/ 12 w 20"/>
                <a:gd name="T13" fmla="*/ 424 h 427"/>
                <a:gd name="T14" fmla="*/ 15 w 20"/>
                <a:gd name="T15" fmla="*/ 424 h 427"/>
                <a:gd name="T16" fmla="*/ 15 w 20"/>
                <a:gd name="T17" fmla="*/ 422 h 427"/>
                <a:gd name="T18" fmla="*/ 17 w 20"/>
                <a:gd name="T19" fmla="*/ 422 h 427"/>
                <a:gd name="T20" fmla="*/ 17 w 20"/>
                <a:gd name="T21" fmla="*/ 420 h 427"/>
                <a:gd name="T22" fmla="*/ 20 w 20"/>
                <a:gd name="T23" fmla="*/ 417 h 427"/>
                <a:gd name="T24" fmla="*/ 20 w 20"/>
                <a:gd name="T25" fmla="*/ 10 h 427"/>
                <a:gd name="T26" fmla="*/ 17 w 20"/>
                <a:gd name="T27" fmla="*/ 8 h 427"/>
                <a:gd name="T28" fmla="*/ 17 w 20"/>
                <a:gd name="T29" fmla="*/ 5 h 427"/>
                <a:gd name="T30" fmla="*/ 15 w 20"/>
                <a:gd name="T31" fmla="*/ 3 h 427"/>
                <a:gd name="T32" fmla="*/ 15 w 20"/>
                <a:gd name="T33" fmla="*/ 0 h 427"/>
                <a:gd name="T34" fmla="*/ 5 w 20"/>
                <a:gd name="T35" fmla="*/ 0 h 427"/>
                <a:gd name="T36" fmla="*/ 0 w 20"/>
                <a:gd name="T37" fmla="*/ 5 h 427"/>
                <a:gd name="T38" fmla="*/ 0 w 20"/>
                <a:gd name="T39" fmla="*/ 10 h 427"/>
                <a:gd name="T40" fmla="*/ 0 w 20"/>
                <a:gd name="T41" fmla="*/ 417 h 4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
                <a:gd name="T64" fmla="*/ 0 h 427"/>
                <a:gd name="T65" fmla="*/ 20 w 20"/>
                <a:gd name="T66" fmla="*/ 427 h 4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 h="427">
                  <a:moveTo>
                    <a:pt x="0" y="417"/>
                  </a:moveTo>
                  <a:lnTo>
                    <a:pt x="0" y="422"/>
                  </a:lnTo>
                  <a:lnTo>
                    <a:pt x="3" y="422"/>
                  </a:lnTo>
                  <a:lnTo>
                    <a:pt x="5" y="424"/>
                  </a:lnTo>
                  <a:lnTo>
                    <a:pt x="8" y="424"/>
                  </a:lnTo>
                  <a:lnTo>
                    <a:pt x="10" y="427"/>
                  </a:lnTo>
                  <a:lnTo>
                    <a:pt x="12" y="424"/>
                  </a:lnTo>
                  <a:lnTo>
                    <a:pt x="15" y="424"/>
                  </a:lnTo>
                  <a:lnTo>
                    <a:pt x="15" y="422"/>
                  </a:lnTo>
                  <a:lnTo>
                    <a:pt x="17" y="422"/>
                  </a:lnTo>
                  <a:lnTo>
                    <a:pt x="17" y="420"/>
                  </a:lnTo>
                  <a:lnTo>
                    <a:pt x="20" y="417"/>
                  </a:lnTo>
                  <a:lnTo>
                    <a:pt x="20" y="10"/>
                  </a:lnTo>
                  <a:lnTo>
                    <a:pt x="17" y="8"/>
                  </a:lnTo>
                  <a:lnTo>
                    <a:pt x="17" y="5"/>
                  </a:lnTo>
                  <a:lnTo>
                    <a:pt x="15" y="3"/>
                  </a:lnTo>
                  <a:lnTo>
                    <a:pt x="15" y="0"/>
                  </a:lnTo>
                  <a:lnTo>
                    <a:pt x="5" y="0"/>
                  </a:lnTo>
                  <a:lnTo>
                    <a:pt x="0" y="5"/>
                  </a:lnTo>
                  <a:lnTo>
                    <a:pt x="0" y="10"/>
                  </a:lnTo>
                  <a:lnTo>
                    <a:pt x="0" y="417"/>
                  </a:lnTo>
                  <a:close/>
                </a:path>
              </a:pathLst>
            </a:custGeom>
            <a:solidFill>
              <a:srgbClr val="000000"/>
            </a:solidFill>
            <a:ln w="9525">
              <a:solidFill>
                <a:srgbClr val="FFFFFF"/>
              </a:solidFill>
              <a:round/>
              <a:headEnd/>
              <a:tailEnd/>
            </a:ln>
          </p:spPr>
          <p:txBody>
            <a:bodyPr/>
            <a:lstStyle/>
            <a:p>
              <a:pPr>
                <a:buNone/>
              </a:pPr>
              <a:endParaRPr lang="en-US"/>
            </a:p>
          </p:txBody>
        </p:sp>
        <p:sp>
          <p:nvSpPr>
            <p:cNvPr id="35849" name="Freeform 8"/>
            <p:cNvSpPr>
              <a:spLocks/>
            </p:cNvSpPr>
            <p:nvPr/>
          </p:nvSpPr>
          <p:spPr bwMode="auto">
            <a:xfrm>
              <a:off x="1131" y="2989"/>
              <a:ext cx="65" cy="19"/>
            </a:xfrm>
            <a:custGeom>
              <a:avLst/>
              <a:gdLst>
                <a:gd name="T0" fmla="*/ 10 w 65"/>
                <a:gd name="T1" fmla="*/ 0 h 19"/>
                <a:gd name="T2" fmla="*/ 5 w 65"/>
                <a:gd name="T3" fmla="*/ 0 h 19"/>
                <a:gd name="T4" fmla="*/ 0 w 65"/>
                <a:gd name="T5" fmla="*/ 4 h 19"/>
                <a:gd name="T6" fmla="*/ 0 w 65"/>
                <a:gd name="T7" fmla="*/ 14 h 19"/>
                <a:gd name="T8" fmla="*/ 3 w 65"/>
                <a:gd name="T9" fmla="*/ 14 h 19"/>
                <a:gd name="T10" fmla="*/ 5 w 65"/>
                <a:gd name="T11" fmla="*/ 17 h 19"/>
                <a:gd name="T12" fmla="*/ 8 w 65"/>
                <a:gd name="T13" fmla="*/ 17 h 19"/>
                <a:gd name="T14" fmla="*/ 10 w 65"/>
                <a:gd name="T15" fmla="*/ 19 h 19"/>
                <a:gd name="T16" fmla="*/ 56 w 65"/>
                <a:gd name="T17" fmla="*/ 19 h 19"/>
                <a:gd name="T18" fmla="*/ 58 w 65"/>
                <a:gd name="T19" fmla="*/ 17 h 19"/>
                <a:gd name="T20" fmla="*/ 61 w 65"/>
                <a:gd name="T21" fmla="*/ 17 h 19"/>
                <a:gd name="T22" fmla="*/ 61 w 65"/>
                <a:gd name="T23" fmla="*/ 14 h 19"/>
                <a:gd name="T24" fmla="*/ 63 w 65"/>
                <a:gd name="T25" fmla="*/ 14 h 19"/>
                <a:gd name="T26" fmla="*/ 63 w 65"/>
                <a:gd name="T27" fmla="*/ 12 h 19"/>
                <a:gd name="T28" fmla="*/ 65 w 65"/>
                <a:gd name="T29" fmla="*/ 9 h 19"/>
                <a:gd name="T30" fmla="*/ 63 w 65"/>
                <a:gd name="T31" fmla="*/ 7 h 19"/>
                <a:gd name="T32" fmla="*/ 63 w 65"/>
                <a:gd name="T33" fmla="*/ 4 h 19"/>
                <a:gd name="T34" fmla="*/ 61 w 65"/>
                <a:gd name="T35" fmla="*/ 2 h 19"/>
                <a:gd name="T36" fmla="*/ 61 w 65"/>
                <a:gd name="T37" fmla="*/ 0 h 19"/>
                <a:gd name="T38" fmla="*/ 56 w 65"/>
                <a:gd name="T39" fmla="*/ 0 h 19"/>
                <a:gd name="T40" fmla="*/ 10 w 65"/>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5"/>
                <a:gd name="T64" fmla="*/ 0 h 19"/>
                <a:gd name="T65" fmla="*/ 65 w 65"/>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5" h="19">
                  <a:moveTo>
                    <a:pt x="10" y="0"/>
                  </a:moveTo>
                  <a:lnTo>
                    <a:pt x="5" y="0"/>
                  </a:lnTo>
                  <a:lnTo>
                    <a:pt x="0" y="4"/>
                  </a:lnTo>
                  <a:lnTo>
                    <a:pt x="0" y="14"/>
                  </a:lnTo>
                  <a:lnTo>
                    <a:pt x="3" y="14"/>
                  </a:lnTo>
                  <a:lnTo>
                    <a:pt x="5" y="17"/>
                  </a:lnTo>
                  <a:lnTo>
                    <a:pt x="8" y="17"/>
                  </a:lnTo>
                  <a:lnTo>
                    <a:pt x="10" y="19"/>
                  </a:lnTo>
                  <a:lnTo>
                    <a:pt x="56" y="19"/>
                  </a:lnTo>
                  <a:lnTo>
                    <a:pt x="58" y="17"/>
                  </a:lnTo>
                  <a:lnTo>
                    <a:pt x="61" y="17"/>
                  </a:lnTo>
                  <a:lnTo>
                    <a:pt x="61" y="14"/>
                  </a:lnTo>
                  <a:lnTo>
                    <a:pt x="63" y="14"/>
                  </a:lnTo>
                  <a:lnTo>
                    <a:pt x="63" y="12"/>
                  </a:lnTo>
                  <a:lnTo>
                    <a:pt x="65" y="9"/>
                  </a:lnTo>
                  <a:lnTo>
                    <a:pt x="63" y="7"/>
                  </a:lnTo>
                  <a:lnTo>
                    <a:pt x="63" y="4"/>
                  </a:lnTo>
                  <a:lnTo>
                    <a:pt x="61" y="2"/>
                  </a:lnTo>
                  <a:lnTo>
                    <a:pt x="61" y="0"/>
                  </a:lnTo>
                  <a:lnTo>
                    <a:pt x="56" y="0"/>
                  </a:lnTo>
                  <a:lnTo>
                    <a:pt x="10" y="0"/>
                  </a:lnTo>
                  <a:close/>
                </a:path>
              </a:pathLst>
            </a:custGeom>
            <a:solidFill>
              <a:srgbClr val="000000"/>
            </a:solidFill>
            <a:ln w="9525">
              <a:noFill/>
              <a:round/>
              <a:headEnd/>
              <a:tailEnd/>
            </a:ln>
          </p:spPr>
          <p:txBody>
            <a:bodyPr/>
            <a:lstStyle/>
            <a:p>
              <a:pPr>
                <a:buNone/>
              </a:pPr>
              <a:endParaRPr lang="en-US"/>
            </a:p>
          </p:txBody>
        </p:sp>
        <p:sp>
          <p:nvSpPr>
            <p:cNvPr id="35850" name="Freeform 9"/>
            <p:cNvSpPr>
              <a:spLocks/>
            </p:cNvSpPr>
            <p:nvPr/>
          </p:nvSpPr>
          <p:spPr bwMode="auto">
            <a:xfrm>
              <a:off x="1131" y="2627"/>
              <a:ext cx="65" cy="19"/>
            </a:xfrm>
            <a:custGeom>
              <a:avLst/>
              <a:gdLst>
                <a:gd name="T0" fmla="*/ 10 w 65"/>
                <a:gd name="T1" fmla="*/ 0 h 19"/>
                <a:gd name="T2" fmla="*/ 5 w 65"/>
                <a:gd name="T3" fmla="*/ 0 h 19"/>
                <a:gd name="T4" fmla="*/ 0 w 65"/>
                <a:gd name="T5" fmla="*/ 5 h 19"/>
                <a:gd name="T6" fmla="*/ 0 w 65"/>
                <a:gd name="T7" fmla="*/ 15 h 19"/>
                <a:gd name="T8" fmla="*/ 3 w 65"/>
                <a:gd name="T9" fmla="*/ 15 h 19"/>
                <a:gd name="T10" fmla="*/ 5 w 65"/>
                <a:gd name="T11" fmla="*/ 17 h 19"/>
                <a:gd name="T12" fmla="*/ 8 w 65"/>
                <a:gd name="T13" fmla="*/ 17 h 19"/>
                <a:gd name="T14" fmla="*/ 10 w 65"/>
                <a:gd name="T15" fmla="*/ 19 h 19"/>
                <a:gd name="T16" fmla="*/ 56 w 65"/>
                <a:gd name="T17" fmla="*/ 19 h 19"/>
                <a:gd name="T18" fmla="*/ 58 w 65"/>
                <a:gd name="T19" fmla="*/ 17 h 19"/>
                <a:gd name="T20" fmla="*/ 61 w 65"/>
                <a:gd name="T21" fmla="*/ 17 h 19"/>
                <a:gd name="T22" fmla="*/ 61 w 65"/>
                <a:gd name="T23" fmla="*/ 15 h 19"/>
                <a:gd name="T24" fmla="*/ 63 w 65"/>
                <a:gd name="T25" fmla="*/ 15 h 19"/>
                <a:gd name="T26" fmla="*/ 63 w 65"/>
                <a:gd name="T27" fmla="*/ 12 h 19"/>
                <a:gd name="T28" fmla="*/ 65 w 65"/>
                <a:gd name="T29" fmla="*/ 10 h 19"/>
                <a:gd name="T30" fmla="*/ 63 w 65"/>
                <a:gd name="T31" fmla="*/ 7 h 19"/>
                <a:gd name="T32" fmla="*/ 63 w 65"/>
                <a:gd name="T33" fmla="*/ 5 h 19"/>
                <a:gd name="T34" fmla="*/ 61 w 65"/>
                <a:gd name="T35" fmla="*/ 3 h 19"/>
                <a:gd name="T36" fmla="*/ 61 w 65"/>
                <a:gd name="T37" fmla="*/ 0 h 19"/>
                <a:gd name="T38" fmla="*/ 56 w 65"/>
                <a:gd name="T39" fmla="*/ 0 h 19"/>
                <a:gd name="T40" fmla="*/ 10 w 65"/>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5"/>
                <a:gd name="T64" fmla="*/ 0 h 19"/>
                <a:gd name="T65" fmla="*/ 65 w 65"/>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5" h="19">
                  <a:moveTo>
                    <a:pt x="10" y="0"/>
                  </a:moveTo>
                  <a:lnTo>
                    <a:pt x="5" y="0"/>
                  </a:lnTo>
                  <a:lnTo>
                    <a:pt x="0" y="5"/>
                  </a:lnTo>
                  <a:lnTo>
                    <a:pt x="0" y="15"/>
                  </a:lnTo>
                  <a:lnTo>
                    <a:pt x="3" y="15"/>
                  </a:lnTo>
                  <a:lnTo>
                    <a:pt x="5" y="17"/>
                  </a:lnTo>
                  <a:lnTo>
                    <a:pt x="8" y="17"/>
                  </a:lnTo>
                  <a:lnTo>
                    <a:pt x="10" y="19"/>
                  </a:lnTo>
                  <a:lnTo>
                    <a:pt x="56" y="19"/>
                  </a:lnTo>
                  <a:lnTo>
                    <a:pt x="58" y="17"/>
                  </a:lnTo>
                  <a:lnTo>
                    <a:pt x="61" y="17"/>
                  </a:lnTo>
                  <a:lnTo>
                    <a:pt x="61" y="15"/>
                  </a:lnTo>
                  <a:lnTo>
                    <a:pt x="63" y="15"/>
                  </a:lnTo>
                  <a:lnTo>
                    <a:pt x="63" y="12"/>
                  </a:lnTo>
                  <a:lnTo>
                    <a:pt x="65" y="10"/>
                  </a:lnTo>
                  <a:lnTo>
                    <a:pt x="63" y="7"/>
                  </a:lnTo>
                  <a:lnTo>
                    <a:pt x="63" y="5"/>
                  </a:lnTo>
                  <a:lnTo>
                    <a:pt x="61" y="3"/>
                  </a:lnTo>
                  <a:lnTo>
                    <a:pt x="61" y="0"/>
                  </a:lnTo>
                  <a:lnTo>
                    <a:pt x="56" y="0"/>
                  </a:lnTo>
                  <a:lnTo>
                    <a:pt x="10" y="0"/>
                  </a:lnTo>
                  <a:close/>
                </a:path>
              </a:pathLst>
            </a:custGeom>
            <a:solidFill>
              <a:srgbClr val="000000"/>
            </a:solidFill>
            <a:ln w="9525">
              <a:noFill/>
              <a:round/>
              <a:headEnd/>
              <a:tailEnd/>
            </a:ln>
          </p:spPr>
          <p:txBody>
            <a:bodyPr/>
            <a:lstStyle/>
            <a:p>
              <a:pPr>
                <a:buNone/>
              </a:pPr>
              <a:endParaRPr lang="en-US"/>
            </a:p>
          </p:txBody>
        </p:sp>
        <p:sp>
          <p:nvSpPr>
            <p:cNvPr id="35851" name="Freeform 10"/>
            <p:cNvSpPr>
              <a:spLocks/>
            </p:cNvSpPr>
            <p:nvPr/>
          </p:nvSpPr>
          <p:spPr bwMode="auto">
            <a:xfrm>
              <a:off x="1131" y="2266"/>
              <a:ext cx="65" cy="19"/>
            </a:xfrm>
            <a:custGeom>
              <a:avLst/>
              <a:gdLst>
                <a:gd name="T0" fmla="*/ 10 w 65"/>
                <a:gd name="T1" fmla="*/ 0 h 19"/>
                <a:gd name="T2" fmla="*/ 5 w 65"/>
                <a:gd name="T3" fmla="*/ 0 h 19"/>
                <a:gd name="T4" fmla="*/ 0 w 65"/>
                <a:gd name="T5" fmla="*/ 4 h 19"/>
                <a:gd name="T6" fmla="*/ 0 w 65"/>
                <a:gd name="T7" fmla="*/ 14 h 19"/>
                <a:gd name="T8" fmla="*/ 3 w 65"/>
                <a:gd name="T9" fmla="*/ 14 h 19"/>
                <a:gd name="T10" fmla="*/ 5 w 65"/>
                <a:gd name="T11" fmla="*/ 17 h 19"/>
                <a:gd name="T12" fmla="*/ 8 w 65"/>
                <a:gd name="T13" fmla="*/ 17 h 19"/>
                <a:gd name="T14" fmla="*/ 10 w 65"/>
                <a:gd name="T15" fmla="*/ 19 h 19"/>
                <a:gd name="T16" fmla="*/ 56 w 65"/>
                <a:gd name="T17" fmla="*/ 19 h 19"/>
                <a:gd name="T18" fmla="*/ 58 w 65"/>
                <a:gd name="T19" fmla="*/ 17 h 19"/>
                <a:gd name="T20" fmla="*/ 61 w 65"/>
                <a:gd name="T21" fmla="*/ 17 h 19"/>
                <a:gd name="T22" fmla="*/ 61 w 65"/>
                <a:gd name="T23" fmla="*/ 14 h 19"/>
                <a:gd name="T24" fmla="*/ 63 w 65"/>
                <a:gd name="T25" fmla="*/ 14 h 19"/>
                <a:gd name="T26" fmla="*/ 63 w 65"/>
                <a:gd name="T27" fmla="*/ 12 h 19"/>
                <a:gd name="T28" fmla="*/ 65 w 65"/>
                <a:gd name="T29" fmla="*/ 9 h 19"/>
                <a:gd name="T30" fmla="*/ 63 w 65"/>
                <a:gd name="T31" fmla="*/ 7 h 19"/>
                <a:gd name="T32" fmla="*/ 63 w 65"/>
                <a:gd name="T33" fmla="*/ 4 h 19"/>
                <a:gd name="T34" fmla="*/ 61 w 65"/>
                <a:gd name="T35" fmla="*/ 2 h 19"/>
                <a:gd name="T36" fmla="*/ 61 w 65"/>
                <a:gd name="T37" fmla="*/ 0 h 19"/>
                <a:gd name="T38" fmla="*/ 56 w 65"/>
                <a:gd name="T39" fmla="*/ 0 h 19"/>
                <a:gd name="T40" fmla="*/ 10 w 65"/>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5"/>
                <a:gd name="T64" fmla="*/ 0 h 19"/>
                <a:gd name="T65" fmla="*/ 65 w 65"/>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5" h="19">
                  <a:moveTo>
                    <a:pt x="10" y="0"/>
                  </a:moveTo>
                  <a:lnTo>
                    <a:pt x="5" y="0"/>
                  </a:lnTo>
                  <a:lnTo>
                    <a:pt x="0" y="4"/>
                  </a:lnTo>
                  <a:lnTo>
                    <a:pt x="0" y="14"/>
                  </a:lnTo>
                  <a:lnTo>
                    <a:pt x="3" y="14"/>
                  </a:lnTo>
                  <a:lnTo>
                    <a:pt x="5" y="17"/>
                  </a:lnTo>
                  <a:lnTo>
                    <a:pt x="8" y="17"/>
                  </a:lnTo>
                  <a:lnTo>
                    <a:pt x="10" y="19"/>
                  </a:lnTo>
                  <a:lnTo>
                    <a:pt x="56" y="19"/>
                  </a:lnTo>
                  <a:lnTo>
                    <a:pt x="58" y="17"/>
                  </a:lnTo>
                  <a:lnTo>
                    <a:pt x="61" y="17"/>
                  </a:lnTo>
                  <a:lnTo>
                    <a:pt x="61" y="14"/>
                  </a:lnTo>
                  <a:lnTo>
                    <a:pt x="63" y="14"/>
                  </a:lnTo>
                  <a:lnTo>
                    <a:pt x="63" y="12"/>
                  </a:lnTo>
                  <a:lnTo>
                    <a:pt x="65" y="9"/>
                  </a:lnTo>
                  <a:lnTo>
                    <a:pt x="63" y="7"/>
                  </a:lnTo>
                  <a:lnTo>
                    <a:pt x="63" y="4"/>
                  </a:lnTo>
                  <a:lnTo>
                    <a:pt x="61" y="2"/>
                  </a:lnTo>
                  <a:lnTo>
                    <a:pt x="61" y="0"/>
                  </a:lnTo>
                  <a:lnTo>
                    <a:pt x="56" y="0"/>
                  </a:lnTo>
                  <a:lnTo>
                    <a:pt x="10" y="0"/>
                  </a:lnTo>
                  <a:close/>
                </a:path>
              </a:pathLst>
            </a:custGeom>
            <a:solidFill>
              <a:srgbClr val="000000"/>
            </a:solidFill>
            <a:ln w="9525">
              <a:noFill/>
              <a:round/>
              <a:headEnd/>
              <a:tailEnd/>
            </a:ln>
          </p:spPr>
          <p:txBody>
            <a:bodyPr/>
            <a:lstStyle/>
            <a:p>
              <a:pPr>
                <a:buNone/>
              </a:pPr>
              <a:endParaRPr lang="en-US"/>
            </a:p>
          </p:txBody>
        </p:sp>
        <p:sp>
          <p:nvSpPr>
            <p:cNvPr id="35852" name="Freeform 11"/>
            <p:cNvSpPr>
              <a:spLocks/>
            </p:cNvSpPr>
            <p:nvPr/>
          </p:nvSpPr>
          <p:spPr bwMode="auto">
            <a:xfrm>
              <a:off x="1131" y="1904"/>
              <a:ext cx="65" cy="19"/>
            </a:xfrm>
            <a:custGeom>
              <a:avLst/>
              <a:gdLst>
                <a:gd name="T0" fmla="*/ 10 w 65"/>
                <a:gd name="T1" fmla="*/ 0 h 19"/>
                <a:gd name="T2" fmla="*/ 5 w 65"/>
                <a:gd name="T3" fmla="*/ 0 h 19"/>
                <a:gd name="T4" fmla="*/ 0 w 65"/>
                <a:gd name="T5" fmla="*/ 5 h 19"/>
                <a:gd name="T6" fmla="*/ 0 w 65"/>
                <a:gd name="T7" fmla="*/ 15 h 19"/>
                <a:gd name="T8" fmla="*/ 3 w 65"/>
                <a:gd name="T9" fmla="*/ 15 h 19"/>
                <a:gd name="T10" fmla="*/ 5 w 65"/>
                <a:gd name="T11" fmla="*/ 17 h 19"/>
                <a:gd name="T12" fmla="*/ 8 w 65"/>
                <a:gd name="T13" fmla="*/ 17 h 19"/>
                <a:gd name="T14" fmla="*/ 10 w 65"/>
                <a:gd name="T15" fmla="*/ 19 h 19"/>
                <a:gd name="T16" fmla="*/ 56 w 65"/>
                <a:gd name="T17" fmla="*/ 19 h 19"/>
                <a:gd name="T18" fmla="*/ 58 w 65"/>
                <a:gd name="T19" fmla="*/ 17 h 19"/>
                <a:gd name="T20" fmla="*/ 61 w 65"/>
                <a:gd name="T21" fmla="*/ 17 h 19"/>
                <a:gd name="T22" fmla="*/ 61 w 65"/>
                <a:gd name="T23" fmla="*/ 15 h 19"/>
                <a:gd name="T24" fmla="*/ 63 w 65"/>
                <a:gd name="T25" fmla="*/ 15 h 19"/>
                <a:gd name="T26" fmla="*/ 63 w 65"/>
                <a:gd name="T27" fmla="*/ 12 h 19"/>
                <a:gd name="T28" fmla="*/ 65 w 65"/>
                <a:gd name="T29" fmla="*/ 10 h 19"/>
                <a:gd name="T30" fmla="*/ 63 w 65"/>
                <a:gd name="T31" fmla="*/ 7 h 19"/>
                <a:gd name="T32" fmla="*/ 63 w 65"/>
                <a:gd name="T33" fmla="*/ 5 h 19"/>
                <a:gd name="T34" fmla="*/ 61 w 65"/>
                <a:gd name="T35" fmla="*/ 3 h 19"/>
                <a:gd name="T36" fmla="*/ 61 w 65"/>
                <a:gd name="T37" fmla="*/ 0 h 19"/>
                <a:gd name="T38" fmla="*/ 56 w 65"/>
                <a:gd name="T39" fmla="*/ 0 h 19"/>
                <a:gd name="T40" fmla="*/ 10 w 65"/>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5"/>
                <a:gd name="T64" fmla="*/ 0 h 19"/>
                <a:gd name="T65" fmla="*/ 65 w 65"/>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5" h="19">
                  <a:moveTo>
                    <a:pt x="10" y="0"/>
                  </a:moveTo>
                  <a:lnTo>
                    <a:pt x="5" y="0"/>
                  </a:lnTo>
                  <a:lnTo>
                    <a:pt x="0" y="5"/>
                  </a:lnTo>
                  <a:lnTo>
                    <a:pt x="0" y="15"/>
                  </a:lnTo>
                  <a:lnTo>
                    <a:pt x="3" y="15"/>
                  </a:lnTo>
                  <a:lnTo>
                    <a:pt x="5" y="17"/>
                  </a:lnTo>
                  <a:lnTo>
                    <a:pt x="8" y="17"/>
                  </a:lnTo>
                  <a:lnTo>
                    <a:pt x="10" y="19"/>
                  </a:lnTo>
                  <a:lnTo>
                    <a:pt x="56" y="19"/>
                  </a:lnTo>
                  <a:lnTo>
                    <a:pt x="58" y="17"/>
                  </a:lnTo>
                  <a:lnTo>
                    <a:pt x="61" y="17"/>
                  </a:lnTo>
                  <a:lnTo>
                    <a:pt x="61" y="15"/>
                  </a:lnTo>
                  <a:lnTo>
                    <a:pt x="63" y="15"/>
                  </a:lnTo>
                  <a:lnTo>
                    <a:pt x="63" y="12"/>
                  </a:lnTo>
                  <a:lnTo>
                    <a:pt x="65" y="10"/>
                  </a:lnTo>
                  <a:lnTo>
                    <a:pt x="63" y="7"/>
                  </a:lnTo>
                  <a:lnTo>
                    <a:pt x="63" y="5"/>
                  </a:lnTo>
                  <a:lnTo>
                    <a:pt x="61" y="3"/>
                  </a:lnTo>
                  <a:lnTo>
                    <a:pt x="61" y="0"/>
                  </a:lnTo>
                  <a:lnTo>
                    <a:pt x="56" y="0"/>
                  </a:lnTo>
                  <a:lnTo>
                    <a:pt x="10" y="0"/>
                  </a:lnTo>
                  <a:close/>
                </a:path>
              </a:pathLst>
            </a:custGeom>
            <a:solidFill>
              <a:srgbClr val="000000"/>
            </a:solidFill>
            <a:ln w="9525">
              <a:noFill/>
              <a:round/>
              <a:headEnd/>
              <a:tailEnd/>
            </a:ln>
          </p:spPr>
          <p:txBody>
            <a:bodyPr/>
            <a:lstStyle/>
            <a:p>
              <a:pPr>
                <a:buNone/>
              </a:pPr>
              <a:endParaRPr lang="en-US"/>
            </a:p>
          </p:txBody>
        </p:sp>
        <p:sp>
          <p:nvSpPr>
            <p:cNvPr id="35853" name="Freeform 12"/>
            <p:cNvSpPr>
              <a:spLocks/>
            </p:cNvSpPr>
            <p:nvPr/>
          </p:nvSpPr>
          <p:spPr bwMode="auto">
            <a:xfrm>
              <a:off x="1131" y="1543"/>
              <a:ext cx="65" cy="19"/>
            </a:xfrm>
            <a:custGeom>
              <a:avLst/>
              <a:gdLst>
                <a:gd name="T0" fmla="*/ 10 w 65"/>
                <a:gd name="T1" fmla="*/ 0 h 19"/>
                <a:gd name="T2" fmla="*/ 5 w 65"/>
                <a:gd name="T3" fmla="*/ 0 h 19"/>
                <a:gd name="T4" fmla="*/ 0 w 65"/>
                <a:gd name="T5" fmla="*/ 4 h 19"/>
                <a:gd name="T6" fmla="*/ 0 w 65"/>
                <a:gd name="T7" fmla="*/ 14 h 19"/>
                <a:gd name="T8" fmla="*/ 3 w 65"/>
                <a:gd name="T9" fmla="*/ 14 h 19"/>
                <a:gd name="T10" fmla="*/ 5 w 65"/>
                <a:gd name="T11" fmla="*/ 16 h 19"/>
                <a:gd name="T12" fmla="*/ 8 w 65"/>
                <a:gd name="T13" fmla="*/ 16 h 19"/>
                <a:gd name="T14" fmla="*/ 10 w 65"/>
                <a:gd name="T15" fmla="*/ 19 h 19"/>
                <a:gd name="T16" fmla="*/ 56 w 65"/>
                <a:gd name="T17" fmla="*/ 19 h 19"/>
                <a:gd name="T18" fmla="*/ 58 w 65"/>
                <a:gd name="T19" fmla="*/ 16 h 19"/>
                <a:gd name="T20" fmla="*/ 61 w 65"/>
                <a:gd name="T21" fmla="*/ 16 h 19"/>
                <a:gd name="T22" fmla="*/ 61 w 65"/>
                <a:gd name="T23" fmla="*/ 14 h 19"/>
                <a:gd name="T24" fmla="*/ 63 w 65"/>
                <a:gd name="T25" fmla="*/ 14 h 19"/>
                <a:gd name="T26" fmla="*/ 63 w 65"/>
                <a:gd name="T27" fmla="*/ 12 h 19"/>
                <a:gd name="T28" fmla="*/ 65 w 65"/>
                <a:gd name="T29" fmla="*/ 9 h 19"/>
                <a:gd name="T30" fmla="*/ 63 w 65"/>
                <a:gd name="T31" fmla="*/ 7 h 19"/>
                <a:gd name="T32" fmla="*/ 63 w 65"/>
                <a:gd name="T33" fmla="*/ 4 h 19"/>
                <a:gd name="T34" fmla="*/ 61 w 65"/>
                <a:gd name="T35" fmla="*/ 2 h 19"/>
                <a:gd name="T36" fmla="*/ 61 w 65"/>
                <a:gd name="T37" fmla="*/ 0 h 19"/>
                <a:gd name="T38" fmla="*/ 56 w 65"/>
                <a:gd name="T39" fmla="*/ 0 h 19"/>
                <a:gd name="T40" fmla="*/ 10 w 65"/>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5"/>
                <a:gd name="T64" fmla="*/ 0 h 19"/>
                <a:gd name="T65" fmla="*/ 65 w 65"/>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5" h="19">
                  <a:moveTo>
                    <a:pt x="10" y="0"/>
                  </a:moveTo>
                  <a:lnTo>
                    <a:pt x="5" y="0"/>
                  </a:lnTo>
                  <a:lnTo>
                    <a:pt x="0" y="4"/>
                  </a:lnTo>
                  <a:lnTo>
                    <a:pt x="0" y="14"/>
                  </a:lnTo>
                  <a:lnTo>
                    <a:pt x="3" y="14"/>
                  </a:lnTo>
                  <a:lnTo>
                    <a:pt x="5" y="16"/>
                  </a:lnTo>
                  <a:lnTo>
                    <a:pt x="8" y="16"/>
                  </a:lnTo>
                  <a:lnTo>
                    <a:pt x="10" y="19"/>
                  </a:lnTo>
                  <a:lnTo>
                    <a:pt x="56" y="19"/>
                  </a:lnTo>
                  <a:lnTo>
                    <a:pt x="58" y="16"/>
                  </a:lnTo>
                  <a:lnTo>
                    <a:pt x="61" y="16"/>
                  </a:lnTo>
                  <a:lnTo>
                    <a:pt x="61" y="14"/>
                  </a:lnTo>
                  <a:lnTo>
                    <a:pt x="63" y="14"/>
                  </a:lnTo>
                  <a:lnTo>
                    <a:pt x="63" y="12"/>
                  </a:lnTo>
                  <a:lnTo>
                    <a:pt x="65" y="9"/>
                  </a:lnTo>
                  <a:lnTo>
                    <a:pt x="63" y="7"/>
                  </a:lnTo>
                  <a:lnTo>
                    <a:pt x="63" y="4"/>
                  </a:lnTo>
                  <a:lnTo>
                    <a:pt x="61" y="2"/>
                  </a:lnTo>
                  <a:lnTo>
                    <a:pt x="61" y="0"/>
                  </a:lnTo>
                  <a:lnTo>
                    <a:pt x="56" y="0"/>
                  </a:lnTo>
                  <a:lnTo>
                    <a:pt x="10" y="0"/>
                  </a:lnTo>
                  <a:close/>
                </a:path>
              </a:pathLst>
            </a:custGeom>
            <a:solidFill>
              <a:srgbClr val="000000"/>
            </a:solidFill>
            <a:ln w="9525">
              <a:noFill/>
              <a:round/>
              <a:headEnd/>
              <a:tailEnd/>
            </a:ln>
          </p:spPr>
          <p:txBody>
            <a:bodyPr/>
            <a:lstStyle/>
            <a:p>
              <a:pPr>
                <a:buNone/>
              </a:pPr>
              <a:endParaRPr lang="en-US"/>
            </a:p>
          </p:txBody>
        </p:sp>
        <p:sp>
          <p:nvSpPr>
            <p:cNvPr id="35854" name="Freeform 13"/>
            <p:cNvSpPr>
              <a:spLocks/>
            </p:cNvSpPr>
            <p:nvPr/>
          </p:nvSpPr>
          <p:spPr bwMode="auto">
            <a:xfrm>
              <a:off x="1131" y="1181"/>
              <a:ext cx="65" cy="19"/>
            </a:xfrm>
            <a:custGeom>
              <a:avLst/>
              <a:gdLst>
                <a:gd name="T0" fmla="*/ 10 w 65"/>
                <a:gd name="T1" fmla="*/ 0 h 19"/>
                <a:gd name="T2" fmla="*/ 5 w 65"/>
                <a:gd name="T3" fmla="*/ 0 h 19"/>
                <a:gd name="T4" fmla="*/ 0 w 65"/>
                <a:gd name="T5" fmla="*/ 5 h 19"/>
                <a:gd name="T6" fmla="*/ 0 w 65"/>
                <a:gd name="T7" fmla="*/ 15 h 19"/>
                <a:gd name="T8" fmla="*/ 3 w 65"/>
                <a:gd name="T9" fmla="*/ 15 h 19"/>
                <a:gd name="T10" fmla="*/ 5 w 65"/>
                <a:gd name="T11" fmla="*/ 17 h 19"/>
                <a:gd name="T12" fmla="*/ 8 w 65"/>
                <a:gd name="T13" fmla="*/ 17 h 19"/>
                <a:gd name="T14" fmla="*/ 10 w 65"/>
                <a:gd name="T15" fmla="*/ 19 h 19"/>
                <a:gd name="T16" fmla="*/ 56 w 65"/>
                <a:gd name="T17" fmla="*/ 19 h 19"/>
                <a:gd name="T18" fmla="*/ 58 w 65"/>
                <a:gd name="T19" fmla="*/ 17 h 19"/>
                <a:gd name="T20" fmla="*/ 61 w 65"/>
                <a:gd name="T21" fmla="*/ 17 h 19"/>
                <a:gd name="T22" fmla="*/ 61 w 65"/>
                <a:gd name="T23" fmla="*/ 15 h 19"/>
                <a:gd name="T24" fmla="*/ 63 w 65"/>
                <a:gd name="T25" fmla="*/ 15 h 19"/>
                <a:gd name="T26" fmla="*/ 63 w 65"/>
                <a:gd name="T27" fmla="*/ 12 h 19"/>
                <a:gd name="T28" fmla="*/ 65 w 65"/>
                <a:gd name="T29" fmla="*/ 10 h 19"/>
                <a:gd name="T30" fmla="*/ 63 w 65"/>
                <a:gd name="T31" fmla="*/ 7 h 19"/>
                <a:gd name="T32" fmla="*/ 63 w 65"/>
                <a:gd name="T33" fmla="*/ 5 h 19"/>
                <a:gd name="T34" fmla="*/ 61 w 65"/>
                <a:gd name="T35" fmla="*/ 3 h 19"/>
                <a:gd name="T36" fmla="*/ 61 w 65"/>
                <a:gd name="T37" fmla="*/ 0 h 19"/>
                <a:gd name="T38" fmla="*/ 56 w 65"/>
                <a:gd name="T39" fmla="*/ 0 h 19"/>
                <a:gd name="T40" fmla="*/ 10 w 65"/>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5"/>
                <a:gd name="T64" fmla="*/ 0 h 19"/>
                <a:gd name="T65" fmla="*/ 65 w 65"/>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5" h="19">
                  <a:moveTo>
                    <a:pt x="10" y="0"/>
                  </a:moveTo>
                  <a:lnTo>
                    <a:pt x="5" y="0"/>
                  </a:lnTo>
                  <a:lnTo>
                    <a:pt x="0" y="5"/>
                  </a:lnTo>
                  <a:lnTo>
                    <a:pt x="0" y="15"/>
                  </a:lnTo>
                  <a:lnTo>
                    <a:pt x="3" y="15"/>
                  </a:lnTo>
                  <a:lnTo>
                    <a:pt x="5" y="17"/>
                  </a:lnTo>
                  <a:lnTo>
                    <a:pt x="8" y="17"/>
                  </a:lnTo>
                  <a:lnTo>
                    <a:pt x="10" y="19"/>
                  </a:lnTo>
                  <a:lnTo>
                    <a:pt x="56" y="19"/>
                  </a:lnTo>
                  <a:lnTo>
                    <a:pt x="58" y="17"/>
                  </a:lnTo>
                  <a:lnTo>
                    <a:pt x="61" y="17"/>
                  </a:lnTo>
                  <a:lnTo>
                    <a:pt x="61" y="15"/>
                  </a:lnTo>
                  <a:lnTo>
                    <a:pt x="63" y="15"/>
                  </a:lnTo>
                  <a:lnTo>
                    <a:pt x="63" y="12"/>
                  </a:lnTo>
                  <a:lnTo>
                    <a:pt x="65" y="10"/>
                  </a:lnTo>
                  <a:lnTo>
                    <a:pt x="63" y="7"/>
                  </a:lnTo>
                  <a:lnTo>
                    <a:pt x="63" y="5"/>
                  </a:lnTo>
                  <a:lnTo>
                    <a:pt x="61" y="3"/>
                  </a:lnTo>
                  <a:lnTo>
                    <a:pt x="61" y="0"/>
                  </a:lnTo>
                  <a:lnTo>
                    <a:pt x="56" y="0"/>
                  </a:lnTo>
                  <a:lnTo>
                    <a:pt x="10" y="0"/>
                  </a:lnTo>
                  <a:close/>
                </a:path>
              </a:pathLst>
            </a:custGeom>
            <a:solidFill>
              <a:srgbClr val="000000"/>
            </a:solidFill>
            <a:ln w="9525">
              <a:noFill/>
              <a:round/>
              <a:headEnd/>
              <a:tailEnd/>
            </a:ln>
          </p:spPr>
          <p:txBody>
            <a:bodyPr/>
            <a:lstStyle/>
            <a:p>
              <a:pPr>
                <a:buNone/>
              </a:pPr>
              <a:endParaRPr lang="en-US"/>
            </a:p>
          </p:txBody>
        </p:sp>
        <p:sp>
          <p:nvSpPr>
            <p:cNvPr id="35855" name="Freeform 14"/>
            <p:cNvSpPr>
              <a:spLocks/>
            </p:cNvSpPr>
            <p:nvPr/>
          </p:nvSpPr>
          <p:spPr bwMode="auto">
            <a:xfrm>
              <a:off x="1131" y="3350"/>
              <a:ext cx="65" cy="19"/>
            </a:xfrm>
            <a:custGeom>
              <a:avLst/>
              <a:gdLst>
                <a:gd name="T0" fmla="*/ 10 w 65"/>
                <a:gd name="T1" fmla="*/ 0 h 19"/>
                <a:gd name="T2" fmla="*/ 5 w 65"/>
                <a:gd name="T3" fmla="*/ 0 h 19"/>
                <a:gd name="T4" fmla="*/ 0 w 65"/>
                <a:gd name="T5" fmla="*/ 5 h 19"/>
                <a:gd name="T6" fmla="*/ 0 w 65"/>
                <a:gd name="T7" fmla="*/ 15 h 19"/>
                <a:gd name="T8" fmla="*/ 3 w 65"/>
                <a:gd name="T9" fmla="*/ 15 h 19"/>
                <a:gd name="T10" fmla="*/ 5 w 65"/>
                <a:gd name="T11" fmla="*/ 17 h 19"/>
                <a:gd name="T12" fmla="*/ 8 w 65"/>
                <a:gd name="T13" fmla="*/ 17 h 19"/>
                <a:gd name="T14" fmla="*/ 10 w 65"/>
                <a:gd name="T15" fmla="*/ 19 h 19"/>
                <a:gd name="T16" fmla="*/ 56 w 65"/>
                <a:gd name="T17" fmla="*/ 19 h 19"/>
                <a:gd name="T18" fmla="*/ 58 w 65"/>
                <a:gd name="T19" fmla="*/ 17 h 19"/>
                <a:gd name="T20" fmla="*/ 61 w 65"/>
                <a:gd name="T21" fmla="*/ 17 h 19"/>
                <a:gd name="T22" fmla="*/ 61 w 65"/>
                <a:gd name="T23" fmla="*/ 15 h 19"/>
                <a:gd name="T24" fmla="*/ 63 w 65"/>
                <a:gd name="T25" fmla="*/ 15 h 19"/>
                <a:gd name="T26" fmla="*/ 63 w 65"/>
                <a:gd name="T27" fmla="*/ 12 h 19"/>
                <a:gd name="T28" fmla="*/ 65 w 65"/>
                <a:gd name="T29" fmla="*/ 10 h 19"/>
                <a:gd name="T30" fmla="*/ 63 w 65"/>
                <a:gd name="T31" fmla="*/ 7 h 19"/>
                <a:gd name="T32" fmla="*/ 63 w 65"/>
                <a:gd name="T33" fmla="*/ 5 h 19"/>
                <a:gd name="T34" fmla="*/ 61 w 65"/>
                <a:gd name="T35" fmla="*/ 3 h 19"/>
                <a:gd name="T36" fmla="*/ 61 w 65"/>
                <a:gd name="T37" fmla="*/ 0 h 19"/>
                <a:gd name="T38" fmla="*/ 56 w 65"/>
                <a:gd name="T39" fmla="*/ 0 h 19"/>
                <a:gd name="T40" fmla="*/ 10 w 65"/>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5"/>
                <a:gd name="T64" fmla="*/ 0 h 19"/>
                <a:gd name="T65" fmla="*/ 65 w 65"/>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5" h="19">
                  <a:moveTo>
                    <a:pt x="10" y="0"/>
                  </a:moveTo>
                  <a:lnTo>
                    <a:pt x="5" y="0"/>
                  </a:lnTo>
                  <a:lnTo>
                    <a:pt x="0" y="5"/>
                  </a:lnTo>
                  <a:lnTo>
                    <a:pt x="0" y="15"/>
                  </a:lnTo>
                  <a:lnTo>
                    <a:pt x="3" y="15"/>
                  </a:lnTo>
                  <a:lnTo>
                    <a:pt x="5" y="17"/>
                  </a:lnTo>
                  <a:lnTo>
                    <a:pt x="8" y="17"/>
                  </a:lnTo>
                  <a:lnTo>
                    <a:pt x="10" y="19"/>
                  </a:lnTo>
                  <a:lnTo>
                    <a:pt x="56" y="19"/>
                  </a:lnTo>
                  <a:lnTo>
                    <a:pt x="58" y="17"/>
                  </a:lnTo>
                  <a:lnTo>
                    <a:pt x="61" y="17"/>
                  </a:lnTo>
                  <a:lnTo>
                    <a:pt x="61" y="15"/>
                  </a:lnTo>
                  <a:lnTo>
                    <a:pt x="63" y="15"/>
                  </a:lnTo>
                  <a:lnTo>
                    <a:pt x="63" y="12"/>
                  </a:lnTo>
                  <a:lnTo>
                    <a:pt x="65" y="10"/>
                  </a:lnTo>
                  <a:lnTo>
                    <a:pt x="63" y="7"/>
                  </a:lnTo>
                  <a:lnTo>
                    <a:pt x="63" y="5"/>
                  </a:lnTo>
                  <a:lnTo>
                    <a:pt x="61" y="3"/>
                  </a:lnTo>
                  <a:lnTo>
                    <a:pt x="61" y="0"/>
                  </a:lnTo>
                  <a:lnTo>
                    <a:pt x="56" y="0"/>
                  </a:lnTo>
                  <a:lnTo>
                    <a:pt x="10" y="0"/>
                  </a:lnTo>
                  <a:close/>
                </a:path>
              </a:pathLst>
            </a:custGeom>
            <a:solidFill>
              <a:srgbClr val="000000"/>
            </a:solidFill>
            <a:ln w="9525">
              <a:noFill/>
              <a:round/>
              <a:headEnd/>
              <a:tailEnd/>
            </a:ln>
          </p:spPr>
          <p:txBody>
            <a:bodyPr/>
            <a:lstStyle/>
            <a:p>
              <a:pPr>
                <a:buNone/>
              </a:pPr>
              <a:endParaRPr lang="en-US"/>
            </a:p>
          </p:txBody>
        </p:sp>
        <p:sp>
          <p:nvSpPr>
            <p:cNvPr id="35856" name="Freeform 15"/>
            <p:cNvSpPr>
              <a:spLocks/>
            </p:cNvSpPr>
            <p:nvPr/>
          </p:nvSpPr>
          <p:spPr bwMode="auto">
            <a:xfrm>
              <a:off x="1854" y="3668"/>
              <a:ext cx="19" cy="65"/>
            </a:xfrm>
            <a:custGeom>
              <a:avLst/>
              <a:gdLst>
                <a:gd name="T0" fmla="*/ 0 w 19"/>
                <a:gd name="T1" fmla="*/ 56 h 65"/>
                <a:gd name="T2" fmla="*/ 0 w 19"/>
                <a:gd name="T3" fmla="*/ 61 h 65"/>
                <a:gd name="T4" fmla="*/ 3 w 19"/>
                <a:gd name="T5" fmla="*/ 61 h 65"/>
                <a:gd name="T6" fmla="*/ 5 w 19"/>
                <a:gd name="T7" fmla="*/ 63 h 65"/>
                <a:gd name="T8" fmla="*/ 7 w 19"/>
                <a:gd name="T9" fmla="*/ 63 h 65"/>
                <a:gd name="T10" fmla="*/ 10 w 19"/>
                <a:gd name="T11" fmla="*/ 65 h 65"/>
                <a:gd name="T12" fmla="*/ 12 w 19"/>
                <a:gd name="T13" fmla="*/ 63 h 65"/>
                <a:gd name="T14" fmla="*/ 15 w 19"/>
                <a:gd name="T15" fmla="*/ 63 h 65"/>
                <a:gd name="T16" fmla="*/ 15 w 19"/>
                <a:gd name="T17" fmla="*/ 61 h 65"/>
                <a:gd name="T18" fmla="*/ 17 w 19"/>
                <a:gd name="T19" fmla="*/ 61 h 65"/>
                <a:gd name="T20" fmla="*/ 17 w 19"/>
                <a:gd name="T21" fmla="*/ 58 h 65"/>
                <a:gd name="T22" fmla="*/ 19 w 19"/>
                <a:gd name="T23" fmla="*/ 56 h 65"/>
                <a:gd name="T24" fmla="*/ 19 w 19"/>
                <a:gd name="T25" fmla="*/ 10 h 65"/>
                <a:gd name="T26" fmla="*/ 17 w 19"/>
                <a:gd name="T27" fmla="*/ 8 h 65"/>
                <a:gd name="T28" fmla="*/ 17 w 19"/>
                <a:gd name="T29" fmla="*/ 5 h 65"/>
                <a:gd name="T30" fmla="*/ 15 w 19"/>
                <a:gd name="T31" fmla="*/ 3 h 65"/>
                <a:gd name="T32" fmla="*/ 15 w 19"/>
                <a:gd name="T33" fmla="*/ 0 h 65"/>
                <a:gd name="T34" fmla="*/ 5 w 19"/>
                <a:gd name="T35" fmla="*/ 0 h 65"/>
                <a:gd name="T36" fmla="*/ 0 w 19"/>
                <a:gd name="T37" fmla="*/ 5 h 65"/>
                <a:gd name="T38" fmla="*/ 0 w 19"/>
                <a:gd name="T39" fmla="*/ 10 h 65"/>
                <a:gd name="T40" fmla="*/ 0 w 19"/>
                <a:gd name="T41" fmla="*/ 56 h 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65"/>
                <a:gd name="T65" fmla="*/ 19 w 19"/>
                <a:gd name="T66" fmla="*/ 65 h 6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65">
                  <a:moveTo>
                    <a:pt x="0" y="56"/>
                  </a:moveTo>
                  <a:lnTo>
                    <a:pt x="0" y="61"/>
                  </a:lnTo>
                  <a:lnTo>
                    <a:pt x="3" y="61"/>
                  </a:lnTo>
                  <a:lnTo>
                    <a:pt x="5" y="63"/>
                  </a:lnTo>
                  <a:lnTo>
                    <a:pt x="7" y="63"/>
                  </a:lnTo>
                  <a:lnTo>
                    <a:pt x="10" y="65"/>
                  </a:lnTo>
                  <a:lnTo>
                    <a:pt x="12" y="63"/>
                  </a:lnTo>
                  <a:lnTo>
                    <a:pt x="15" y="63"/>
                  </a:lnTo>
                  <a:lnTo>
                    <a:pt x="15" y="61"/>
                  </a:lnTo>
                  <a:lnTo>
                    <a:pt x="17" y="61"/>
                  </a:lnTo>
                  <a:lnTo>
                    <a:pt x="17" y="58"/>
                  </a:lnTo>
                  <a:lnTo>
                    <a:pt x="19" y="56"/>
                  </a:lnTo>
                  <a:lnTo>
                    <a:pt x="19" y="10"/>
                  </a:lnTo>
                  <a:lnTo>
                    <a:pt x="17" y="8"/>
                  </a:lnTo>
                  <a:lnTo>
                    <a:pt x="17" y="5"/>
                  </a:lnTo>
                  <a:lnTo>
                    <a:pt x="15" y="3"/>
                  </a:lnTo>
                  <a:lnTo>
                    <a:pt x="15" y="0"/>
                  </a:lnTo>
                  <a:lnTo>
                    <a:pt x="5" y="0"/>
                  </a:lnTo>
                  <a:lnTo>
                    <a:pt x="0" y="5"/>
                  </a:lnTo>
                  <a:lnTo>
                    <a:pt x="0" y="10"/>
                  </a:lnTo>
                  <a:lnTo>
                    <a:pt x="0" y="56"/>
                  </a:lnTo>
                  <a:close/>
                </a:path>
              </a:pathLst>
            </a:custGeom>
            <a:solidFill>
              <a:srgbClr val="000000"/>
            </a:solidFill>
            <a:ln w="9525">
              <a:noFill/>
              <a:round/>
              <a:headEnd/>
              <a:tailEnd/>
            </a:ln>
          </p:spPr>
          <p:txBody>
            <a:bodyPr/>
            <a:lstStyle/>
            <a:p>
              <a:pPr>
                <a:buNone/>
              </a:pPr>
              <a:endParaRPr lang="en-US"/>
            </a:p>
          </p:txBody>
        </p:sp>
        <p:sp>
          <p:nvSpPr>
            <p:cNvPr id="35857" name="Freeform 16"/>
            <p:cNvSpPr>
              <a:spLocks/>
            </p:cNvSpPr>
            <p:nvPr/>
          </p:nvSpPr>
          <p:spPr bwMode="auto">
            <a:xfrm>
              <a:off x="2623" y="3668"/>
              <a:ext cx="19" cy="65"/>
            </a:xfrm>
            <a:custGeom>
              <a:avLst/>
              <a:gdLst>
                <a:gd name="T0" fmla="*/ 0 w 19"/>
                <a:gd name="T1" fmla="*/ 56 h 65"/>
                <a:gd name="T2" fmla="*/ 0 w 19"/>
                <a:gd name="T3" fmla="*/ 61 h 65"/>
                <a:gd name="T4" fmla="*/ 2 w 19"/>
                <a:gd name="T5" fmla="*/ 61 h 65"/>
                <a:gd name="T6" fmla="*/ 5 w 19"/>
                <a:gd name="T7" fmla="*/ 63 h 65"/>
                <a:gd name="T8" fmla="*/ 7 w 19"/>
                <a:gd name="T9" fmla="*/ 63 h 65"/>
                <a:gd name="T10" fmla="*/ 10 w 19"/>
                <a:gd name="T11" fmla="*/ 65 h 65"/>
                <a:gd name="T12" fmla="*/ 12 w 19"/>
                <a:gd name="T13" fmla="*/ 63 h 65"/>
                <a:gd name="T14" fmla="*/ 14 w 19"/>
                <a:gd name="T15" fmla="*/ 63 h 65"/>
                <a:gd name="T16" fmla="*/ 14 w 19"/>
                <a:gd name="T17" fmla="*/ 61 h 65"/>
                <a:gd name="T18" fmla="*/ 17 w 19"/>
                <a:gd name="T19" fmla="*/ 61 h 65"/>
                <a:gd name="T20" fmla="*/ 17 w 19"/>
                <a:gd name="T21" fmla="*/ 58 h 65"/>
                <a:gd name="T22" fmla="*/ 19 w 19"/>
                <a:gd name="T23" fmla="*/ 56 h 65"/>
                <a:gd name="T24" fmla="*/ 19 w 19"/>
                <a:gd name="T25" fmla="*/ 10 h 65"/>
                <a:gd name="T26" fmla="*/ 17 w 19"/>
                <a:gd name="T27" fmla="*/ 8 h 65"/>
                <a:gd name="T28" fmla="*/ 17 w 19"/>
                <a:gd name="T29" fmla="*/ 5 h 65"/>
                <a:gd name="T30" fmla="*/ 14 w 19"/>
                <a:gd name="T31" fmla="*/ 3 h 65"/>
                <a:gd name="T32" fmla="*/ 14 w 19"/>
                <a:gd name="T33" fmla="*/ 0 h 65"/>
                <a:gd name="T34" fmla="*/ 5 w 19"/>
                <a:gd name="T35" fmla="*/ 0 h 65"/>
                <a:gd name="T36" fmla="*/ 0 w 19"/>
                <a:gd name="T37" fmla="*/ 5 h 65"/>
                <a:gd name="T38" fmla="*/ 0 w 19"/>
                <a:gd name="T39" fmla="*/ 10 h 65"/>
                <a:gd name="T40" fmla="*/ 0 w 19"/>
                <a:gd name="T41" fmla="*/ 56 h 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65"/>
                <a:gd name="T65" fmla="*/ 19 w 19"/>
                <a:gd name="T66" fmla="*/ 65 h 6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65">
                  <a:moveTo>
                    <a:pt x="0" y="56"/>
                  </a:moveTo>
                  <a:lnTo>
                    <a:pt x="0" y="61"/>
                  </a:lnTo>
                  <a:lnTo>
                    <a:pt x="2" y="61"/>
                  </a:lnTo>
                  <a:lnTo>
                    <a:pt x="5" y="63"/>
                  </a:lnTo>
                  <a:lnTo>
                    <a:pt x="7" y="63"/>
                  </a:lnTo>
                  <a:lnTo>
                    <a:pt x="10" y="65"/>
                  </a:lnTo>
                  <a:lnTo>
                    <a:pt x="12" y="63"/>
                  </a:lnTo>
                  <a:lnTo>
                    <a:pt x="14" y="63"/>
                  </a:lnTo>
                  <a:lnTo>
                    <a:pt x="14" y="61"/>
                  </a:lnTo>
                  <a:lnTo>
                    <a:pt x="17" y="61"/>
                  </a:lnTo>
                  <a:lnTo>
                    <a:pt x="17" y="58"/>
                  </a:lnTo>
                  <a:lnTo>
                    <a:pt x="19" y="56"/>
                  </a:lnTo>
                  <a:lnTo>
                    <a:pt x="19" y="10"/>
                  </a:lnTo>
                  <a:lnTo>
                    <a:pt x="17" y="8"/>
                  </a:lnTo>
                  <a:lnTo>
                    <a:pt x="17" y="5"/>
                  </a:lnTo>
                  <a:lnTo>
                    <a:pt x="14" y="3"/>
                  </a:lnTo>
                  <a:lnTo>
                    <a:pt x="14" y="0"/>
                  </a:lnTo>
                  <a:lnTo>
                    <a:pt x="5" y="0"/>
                  </a:lnTo>
                  <a:lnTo>
                    <a:pt x="0" y="5"/>
                  </a:lnTo>
                  <a:lnTo>
                    <a:pt x="0" y="10"/>
                  </a:lnTo>
                  <a:lnTo>
                    <a:pt x="0" y="56"/>
                  </a:lnTo>
                  <a:close/>
                </a:path>
              </a:pathLst>
            </a:custGeom>
            <a:solidFill>
              <a:srgbClr val="000000"/>
            </a:solidFill>
            <a:ln w="9525">
              <a:noFill/>
              <a:round/>
              <a:headEnd/>
              <a:tailEnd/>
            </a:ln>
          </p:spPr>
          <p:txBody>
            <a:bodyPr/>
            <a:lstStyle/>
            <a:p>
              <a:pPr>
                <a:buNone/>
              </a:pPr>
              <a:endParaRPr lang="en-US"/>
            </a:p>
          </p:txBody>
        </p:sp>
        <p:sp>
          <p:nvSpPr>
            <p:cNvPr id="35858" name="Freeform 17"/>
            <p:cNvSpPr>
              <a:spLocks/>
            </p:cNvSpPr>
            <p:nvPr/>
          </p:nvSpPr>
          <p:spPr bwMode="auto">
            <a:xfrm>
              <a:off x="3302" y="3668"/>
              <a:ext cx="20" cy="65"/>
            </a:xfrm>
            <a:custGeom>
              <a:avLst/>
              <a:gdLst>
                <a:gd name="T0" fmla="*/ 0 w 20"/>
                <a:gd name="T1" fmla="*/ 56 h 65"/>
                <a:gd name="T2" fmla="*/ 0 w 20"/>
                <a:gd name="T3" fmla="*/ 61 h 65"/>
                <a:gd name="T4" fmla="*/ 3 w 20"/>
                <a:gd name="T5" fmla="*/ 61 h 65"/>
                <a:gd name="T6" fmla="*/ 5 w 20"/>
                <a:gd name="T7" fmla="*/ 63 h 65"/>
                <a:gd name="T8" fmla="*/ 8 w 20"/>
                <a:gd name="T9" fmla="*/ 63 h 65"/>
                <a:gd name="T10" fmla="*/ 10 w 20"/>
                <a:gd name="T11" fmla="*/ 65 h 65"/>
                <a:gd name="T12" fmla="*/ 12 w 20"/>
                <a:gd name="T13" fmla="*/ 63 h 65"/>
                <a:gd name="T14" fmla="*/ 15 w 20"/>
                <a:gd name="T15" fmla="*/ 63 h 65"/>
                <a:gd name="T16" fmla="*/ 15 w 20"/>
                <a:gd name="T17" fmla="*/ 61 h 65"/>
                <a:gd name="T18" fmla="*/ 17 w 20"/>
                <a:gd name="T19" fmla="*/ 61 h 65"/>
                <a:gd name="T20" fmla="*/ 17 w 20"/>
                <a:gd name="T21" fmla="*/ 58 h 65"/>
                <a:gd name="T22" fmla="*/ 20 w 20"/>
                <a:gd name="T23" fmla="*/ 56 h 65"/>
                <a:gd name="T24" fmla="*/ 20 w 20"/>
                <a:gd name="T25" fmla="*/ 10 h 65"/>
                <a:gd name="T26" fmla="*/ 17 w 20"/>
                <a:gd name="T27" fmla="*/ 8 h 65"/>
                <a:gd name="T28" fmla="*/ 17 w 20"/>
                <a:gd name="T29" fmla="*/ 5 h 65"/>
                <a:gd name="T30" fmla="*/ 15 w 20"/>
                <a:gd name="T31" fmla="*/ 3 h 65"/>
                <a:gd name="T32" fmla="*/ 15 w 20"/>
                <a:gd name="T33" fmla="*/ 0 h 65"/>
                <a:gd name="T34" fmla="*/ 5 w 20"/>
                <a:gd name="T35" fmla="*/ 0 h 65"/>
                <a:gd name="T36" fmla="*/ 0 w 20"/>
                <a:gd name="T37" fmla="*/ 5 h 65"/>
                <a:gd name="T38" fmla="*/ 0 w 20"/>
                <a:gd name="T39" fmla="*/ 10 h 65"/>
                <a:gd name="T40" fmla="*/ 0 w 20"/>
                <a:gd name="T41" fmla="*/ 56 h 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
                <a:gd name="T64" fmla="*/ 0 h 65"/>
                <a:gd name="T65" fmla="*/ 20 w 20"/>
                <a:gd name="T66" fmla="*/ 65 h 6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 h="65">
                  <a:moveTo>
                    <a:pt x="0" y="56"/>
                  </a:moveTo>
                  <a:lnTo>
                    <a:pt x="0" y="61"/>
                  </a:lnTo>
                  <a:lnTo>
                    <a:pt x="3" y="61"/>
                  </a:lnTo>
                  <a:lnTo>
                    <a:pt x="5" y="63"/>
                  </a:lnTo>
                  <a:lnTo>
                    <a:pt x="8" y="63"/>
                  </a:lnTo>
                  <a:lnTo>
                    <a:pt x="10" y="65"/>
                  </a:lnTo>
                  <a:lnTo>
                    <a:pt x="12" y="63"/>
                  </a:lnTo>
                  <a:lnTo>
                    <a:pt x="15" y="63"/>
                  </a:lnTo>
                  <a:lnTo>
                    <a:pt x="15" y="61"/>
                  </a:lnTo>
                  <a:lnTo>
                    <a:pt x="17" y="61"/>
                  </a:lnTo>
                  <a:lnTo>
                    <a:pt x="17" y="58"/>
                  </a:lnTo>
                  <a:lnTo>
                    <a:pt x="20" y="56"/>
                  </a:lnTo>
                  <a:lnTo>
                    <a:pt x="20" y="10"/>
                  </a:lnTo>
                  <a:lnTo>
                    <a:pt x="17" y="8"/>
                  </a:lnTo>
                  <a:lnTo>
                    <a:pt x="17" y="5"/>
                  </a:lnTo>
                  <a:lnTo>
                    <a:pt x="15" y="3"/>
                  </a:lnTo>
                  <a:lnTo>
                    <a:pt x="15" y="0"/>
                  </a:lnTo>
                  <a:lnTo>
                    <a:pt x="5" y="0"/>
                  </a:lnTo>
                  <a:lnTo>
                    <a:pt x="0" y="5"/>
                  </a:lnTo>
                  <a:lnTo>
                    <a:pt x="0" y="10"/>
                  </a:lnTo>
                  <a:lnTo>
                    <a:pt x="0" y="56"/>
                  </a:lnTo>
                  <a:close/>
                </a:path>
              </a:pathLst>
            </a:custGeom>
            <a:solidFill>
              <a:srgbClr val="000000"/>
            </a:solidFill>
            <a:ln w="9525">
              <a:noFill/>
              <a:round/>
              <a:headEnd/>
              <a:tailEnd/>
            </a:ln>
          </p:spPr>
          <p:txBody>
            <a:bodyPr/>
            <a:lstStyle/>
            <a:p>
              <a:pPr>
                <a:buNone/>
              </a:pPr>
              <a:endParaRPr lang="en-US"/>
            </a:p>
          </p:txBody>
        </p:sp>
        <p:sp>
          <p:nvSpPr>
            <p:cNvPr id="35859" name="Freeform 18"/>
            <p:cNvSpPr>
              <a:spLocks/>
            </p:cNvSpPr>
            <p:nvPr/>
          </p:nvSpPr>
          <p:spPr bwMode="auto">
            <a:xfrm>
              <a:off x="4025" y="3668"/>
              <a:ext cx="20" cy="65"/>
            </a:xfrm>
            <a:custGeom>
              <a:avLst/>
              <a:gdLst>
                <a:gd name="T0" fmla="*/ 0 w 20"/>
                <a:gd name="T1" fmla="*/ 56 h 65"/>
                <a:gd name="T2" fmla="*/ 0 w 20"/>
                <a:gd name="T3" fmla="*/ 61 h 65"/>
                <a:gd name="T4" fmla="*/ 3 w 20"/>
                <a:gd name="T5" fmla="*/ 61 h 65"/>
                <a:gd name="T6" fmla="*/ 5 w 20"/>
                <a:gd name="T7" fmla="*/ 63 h 65"/>
                <a:gd name="T8" fmla="*/ 8 w 20"/>
                <a:gd name="T9" fmla="*/ 63 h 65"/>
                <a:gd name="T10" fmla="*/ 10 w 20"/>
                <a:gd name="T11" fmla="*/ 65 h 65"/>
                <a:gd name="T12" fmla="*/ 12 w 20"/>
                <a:gd name="T13" fmla="*/ 63 h 65"/>
                <a:gd name="T14" fmla="*/ 15 w 20"/>
                <a:gd name="T15" fmla="*/ 63 h 65"/>
                <a:gd name="T16" fmla="*/ 15 w 20"/>
                <a:gd name="T17" fmla="*/ 61 h 65"/>
                <a:gd name="T18" fmla="*/ 17 w 20"/>
                <a:gd name="T19" fmla="*/ 61 h 65"/>
                <a:gd name="T20" fmla="*/ 17 w 20"/>
                <a:gd name="T21" fmla="*/ 58 h 65"/>
                <a:gd name="T22" fmla="*/ 20 w 20"/>
                <a:gd name="T23" fmla="*/ 56 h 65"/>
                <a:gd name="T24" fmla="*/ 20 w 20"/>
                <a:gd name="T25" fmla="*/ 10 h 65"/>
                <a:gd name="T26" fmla="*/ 17 w 20"/>
                <a:gd name="T27" fmla="*/ 8 h 65"/>
                <a:gd name="T28" fmla="*/ 17 w 20"/>
                <a:gd name="T29" fmla="*/ 5 h 65"/>
                <a:gd name="T30" fmla="*/ 15 w 20"/>
                <a:gd name="T31" fmla="*/ 3 h 65"/>
                <a:gd name="T32" fmla="*/ 15 w 20"/>
                <a:gd name="T33" fmla="*/ 0 h 65"/>
                <a:gd name="T34" fmla="*/ 5 w 20"/>
                <a:gd name="T35" fmla="*/ 0 h 65"/>
                <a:gd name="T36" fmla="*/ 0 w 20"/>
                <a:gd name="T37" fmla="*/ 5 h 65"/>
                <a:gd name="T38" fmla="*/ 0 w 20"/>
                <a:gd name="T39" fmla="*/ 10 h 65"/>
                <a:gd name="T40" fmla="*/ 0 w 20"/>
                <a:gd name="T41" fmla="*/ 56 h 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
                <a:gd name="T64" fmla="*/ 0 h 65"/>
                <a:gd name="T65" fmla="*/ 20 w 20"/>
                <a:gd name="T66" fmla="*/ 65 h 6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 h="65">
                  <a:moveTo>
                    <a:pt x="0" y="56"/>
                  </a:moveTo>
                  <a:lnTo>
                    <a:pt x="0" y="61"/>
                  </a:lnTo>
                  <a:lnTo>
                    <a:pt x="3" y="61"/>
                  </a:lnTo>
                  <a:lnTo>
                    <a:pt x="5" y="63"/>
                  </a:lnTo>
                  <a:lnTo>
                    <a:pt x="8" y="63"/>
                  </a:lnTo>
                  <a:lnTo>
                    <a:pt x="10" y="65"/>
                  </a:lnTo>
                  <a:lnTo>
                    <a:pt x="12" y="63"/>
                  </a:lnTo>
                  <a:lnTo>
                    <a:pt x="15" y="63"/>
                  </a:lnTo>
                  <a:lnTo>
                    <a:pt x="15" y="61"/>
                  </a:lnTo>
                  <a:lnTo>
                    <a:pt x="17" y="61"/>
                  </a:lnTo>
                  <a:lnTo>
                    <a:pt x="17" y="58"/>
                  </a:lnTo>
                  <a:lnTo>
                    <a:pt x="20" y="56"/>
                  </a:lnTo>
                  <a:lnTo>
                    <a:pt x="20" y="10"/>
                  </a:lnTo>
                  <a:lnTo>
                    <a:pt x="17" y="8"/>
                  </a:lnTo>
                  <a:lnTo>
                    <a:pt x="17" y="5"/>
                  </a:lnTo>
                  <a:lnTo>
                    <a:pt x="15" y="3"/>
                  </a:lnTo>
                  <a:lnTo>
                    <a:pt x="15" y="0"/>
                  </a:lnTo>
                  <a:lnTo>
                    <a:pt x="5" y="0"/>
                  </a:lnTo>
                  <a:lnTo>
                    <a:pt x="0" y="5"/>
                  </a:lnTo>
                  <a:lnTo>
                    <a:pt x="0" y="10"/>
                  </a:lnTo>
                  <a:lnTo>
                    <a:pt x="0" y="56"/>
                  </a:lnTo>
                  <a:close/>
                </a:path>
              </a:pathLst>
            </a:custGeom>
            <a:solidFill>
              <a:srgbClr val="000000"/>
            </a:solidFill>
            <a:ln w="9525">
              <a:noFill/>
              <a:round/>
              <a:headEnd/>
              <a:tailEnd/>
            </a:ln>
          </p:spPr>
          <p:txBody>
            <a:bodyPr/>
            <a:lstStyle/>
            <a:p>
              <a:pPr>
                <a:buNone/>
              </a:pPr>
              <a:endParaRPr lang="en-US"/>
            </a:p>
          </p:txBody>
        </p:sp>
        <p:sp>
          <p:nvSpPr>
            <p:cNvPr id="35860" name="Freeform 19"/>
            <p:cNvSpPr>
              <a:spLocks/>
            </p:cNvSpPr>
            <p:nvPr/>
          </p:nvSpPr>
          <p:spPr bwMode="auto">
            <a:xfrm>
              <a:off x="4748" y="3668"/>
              <a:ext cx="19" cy="65"/>
            </a:xfrm>
            <a:custGeom>
              <a:avLst/>
              <a:gdLst>
                <a:gd name="T0" fmla="*/ 0 w 19"/>
                <a:gd name="T1" fmla="*/ 56 h 65"/>
                <a:gd name="T2" fmla="*/ 0 w 19"/>
                <a:gd name="T3" fmla="*/ 61 h 65"/>
                <a:gd name="T4" fmla="*/ 3 w 19"/>
                <a:gd name="T5" fmla="*/ 61 h 65"/>
                <a:gd name="T6" fmla="*/ 5 w 19"/>
                <a:gd name="T7" fmla="*/ 63 h 65"/>
                <a:gd name="T8" fmla="*/ 7 w 19"/>
                <a:gd name="T9" fmla="*/ 63 h 65"/>
                <a:gd name="T10" fmla="*/ 10 w 19"/>
                <a:gd name="T11" fmla="*/ 65 h 65"/>
                <a:gd name="T12" fmla="*/ 12 w 19"/>
                <a:gd name="T13" fmla="*/ 63 h 65"/>
                <a:gd name="T14" fmla="*/ 15 w 19"/>
                <a:gd name="T15" fmla="*/ 63 h 65"/>
                <a:gd name="T16" fmla="*/ 15 w 19"/>
                <a:gd name="T17" fmla="*/ 61 h 65"/>
                <a:gd name="T18" fmla="*/ 17 w 19"/>
                <a:gd name="T19" fmla="*/ 61 h 65"/>
                <a:gd name="T20" fmla="*/ 17 w 19"/>
                <a:gd name="T21" fmla="*/ 58 h 65"/>
                <a:gd name="T22" fmla="*/ 19 w 19"/>
                <a:gd name="T23" fmla="*/ 56 h 65"/>
                <a:gd name="T24" fmla="*/ 19 w 19"/>
                <a:gd name="T25" fmla="*/ 10 h 65"/>
                <a:gd name="T26" fmla="*/ 17 w 19"/>
                <a:gd name="T27" fmla="*/ 8 h 65"/>
                <a:gd name="T28" fmla="*/ 17 w 19"/>
                <a:gd name="T29" fmla="*/ 5 h 65"/>
                <a:gd name="T30" fmla="*/ 15 w 19"/>
                <a:gd name="T31" fmla="*/ 3 h 65"/>
                <a:gd name="T32" fmla="*/ 15 w 19"/>
                <a:gd name="T33" fmla="*/ 0 h 65"/>
                <a:gd name="T34" fmla="*/ 5 w 19"/>
                <a:gd name="T35" fmla="*/ 0 h 65"/>
                <a:gd name="T36" fmla="*/ 0 w 19"/>
                <a:gd name="T37" fmla="*/ 5 h 65"/>
                <a:gd name="T38" fmla="*/ 0 w 19"/>
                <a:gd name="T39" fmla="*/ 10 h 65"/>
                <a:gd name="T40" fmla="*/ 0 w 19"/>
                <a:gd name="T41" fmla="*/ 56 h 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65"/>
                <a:gd name="T65" fmla="*/ 19 w 19"/>
                <a:gd name="T66" fmla="*/ 65 h 6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65">
                  <a:moveTo>
                    <a:pt x="0" y="56"/>
                  </a:moveTo>
                  <a:lnTo>
                    <a:pt x="0" y="61"/>
                  </a:lnTo>
                  <a:lnTo>
                    <a:pt x="3" y="61"/>
                  </a:lnTo>
                  <a:lnTo>
                    <a:pt x="5" y="63"/>
                  </a:lnTo>
                  <a:lnTo>
                    <a:pt x="7" y="63"/>
                  </a:lnTo>
                  <a:lnTo>
                    <a:pt x="10" y="65"/>
                  </a:lnTo>
                  <a:lnTo>
                    <a:pt x="12" y="63"/>
                  </a:lnTo>
                  <a:lnTo>
                    <a:pt x="15" y="63"/>
                  </a:lnTo>
                  <a:lnTo>
                    <a:pt x="15" y="61"/>
                  </a:lnTo>
                  <a:lnTo>
                    <a:pt x="17" y="61"/>
                  </a:lnTo>
                  <a:lnTo>
                    <a:pt x="17" y="58"/>
                  </a:lnTo>
                  <a:lnTo>
                    <a:pt x="19" y="56"/>
                  </a:lnTo>
                  <a:lnTo>
                    <a:pt x="19" y="10"/>
                  </a:lnTo>
                  <a:lnTo>
                    <a:pt x="17" y="8"/>
                  </a:lnTo>
                  <a:lnTo>
                    <a:pt x="17" y="5"/>
                  </a:lnTo>
                  <a:lnTo>
                    <a:pt x="15" y="3"/>
                  </a:lnTo>
                  <a:lnTo>
                    <a:pt x="15" y="0"/>
                  </a:lnTo>
                  <a:lnTo>
                    <a:pt x="5" y="0"/>
                  </a:lnTo>
                  <a:lnTo>
                    <a:pt x="0" y="5"/>
                  </a:lnTo>
                  <a:lnTo>
                    <a:pt x="0" y="10"/>
                  </a:lnTo>
                  <a:lnTo>
                    <a:pt x="0" y="56"/>
                  </a:lnTo>
                  <a:close/>
                </a:path>
              </a:pathLst>
            </a:custGeom>
            <a:solidFill>
              <a:srgbClr val="000000"/>
            </a:solidFill>
            <a:ln w="9525">
              <a:noFill/>
              <a:round/>
              <a:headEnd/>
              <a:tailEnd/>
            </a:ln>
          </p:spPr>
          <p:txBody>
            <a:bodyPr/>
            <a:lstStyle/>
            <a:p>
              <a:pPr>
                <a:buNone/>
              </a:pPr>
              <a:endParaRPr lang="en-US"/>
            </a:p>
          </p:txBody>
        </p:sp>
        <p:sp>
          <p:nvSpPr>
            <p:cNvPr id="35861" name="Rectangle 20"/>
            <p:cNvSpPr>
              <a:spLocks noChangeArrowheads="1"/>
            </p:cNvSpPr>
            <p:nvPr/>
          </p:nvSpPr>
          <p:spPr bwMode="auto">
            <a:xfrm>
              <a:off x="2045" y="1379"/>
              <a:ext cx="756" cy="252"/>
            </a:xfrm>
            <a:prstGeom prst="rect">
              <a:avLst/>
            </a:prstGeom>
            <a:noFill/>
            <a:ln w="9525">
              <a:noFill/>
              <a:miter lim="800000"/>
              <a:headEnd/>
              <a:tailEnd/>
            </a:ln>
          </p:spPr>
          <p:txBody>
            <a:bodyPr wrap="none" lIns="0" tIns="0" rIns="0" bIns="0">
              <a:spAutoFit/>
            </a:bodyPr>
            <a:lstStyle/>
            <a:p>
              <a:pPr>
                <a:buNone/>
              </a:pPr>
              <a:r>
                <a:rPr lang="en-US" sz="2600" b="0">
                  <a:solidFill>
                    <a:srgbClr val="000000"/>
                  </a:solidFill>
                  <a:latin typeface="CG Times" charset="0"/>
                </a:rPr>
                <a:t>Low PA </a:t>
              </a:r>
              <a:endParaRPr lang="en-US" b="0">
                <a:latin typeface="Arial Black" pitchFamily="34" charset="0"/>
              </a:endParaRPr>
            </a:p>
          </p:txBody>
        </p:sp>
        <p:sp>
          <p:nvSpPr>
            <p:cNvPr id="35862" name="Freeform 21"/>
            <p:cNvSpPr>
              <a:spLocks/>
            </p:cNvSpPr>
            <p:nvPr/>
          </p:nvSpPr>
          <p:spPr bwMode="auto">
            <a:xfrm>
              <a:off x="1447" y="1451"/>
              <a:ext cx="561" cy="19"/>
            </a:xfrm>
            <a:custGeom>
              <a:avLst/>
              <a:gdLst>
                <a:gd name="T0" fmla="*/ 10 w 561"/>
                <a:gd name="T1" fmla="*/ 0 h 19"/>
                <a:gd name="T2" fmla="*/ 5 w 561"/>
                <a:gd name="T3" fmla="*/ 0 h 19"/>
                <a:gd name="T4" fmla="*/ 0 w 561"/>
                <a:gd name="T5" fmla="*/ 5 h 19"/>
                <a:gd name="T6" fmla="*/ 0 w 561"/>
                <a:gd name="T7" fmla="*/ 15 h 19"/>
                <a:gd name="T8" fmla="*/ 2 w 561"/>
                <a:gd name="T9" fmla="*/ 15 h 19"/>
                <a:gd name="T10" fmla="*/ 5 w 561"/>
                <a:gd name="T11" fmla="*/ 17 h 19"/>
                <a:gd name="T12" fmla="*/ 7 w 561"/>
                <a:gd name="T13" fmla="*/ 17 h 19"/>
                <a:gd name="T14" fmla="*/ 10 w 561"/>
                <a:gd name="T15" fmla="*/ 19 h 19"/>
                <a:gd name="T16" fmla="*/ 552 w 561"/>
                <a:gd name="T17" fmla="*/ 19 h 19"/>
                <a:gd name="T18" fmla="*/ 554 w 561"/>
                <a:gd name="T19" fmla="*/ 17 h 19"/>
                <a:gd name="T20" fmla="*/ 557 w 561"/>
                <a:gd name="T21" fmla="*/ 17 h 19"/>
                <a:gd name="T22" fmla="*/ 557 w 561"/>
                <a:gd name="T23" fmla="*/ 15 h 19"/>
                <a:gd name="T24" fmla="*/ 559 w 561"/>
                <a:gd name="T25" fmla="*/ 15 h 19"/>
                <a:gd name="T26" fmla="*/ 559 w 561"/>
                <a:gd name="T27" fmla="*/ 12 h 19"/>
                <a:gd name="T28" fmla="*/ 561 w 561"/>
                <a:gd name="T29" fmla="*/ 10 h 19"/>
                <a:gd name="T30" fmla="*/ 559 w 561"/>
                <a:gd name="T31" fmla="*/ 7 h 19"/>
                <a:gd name="T32" fmla="*/ 559 w 561"/>
                <a:gd name="T33" fmla="*/ 5 h 19"/>
                <a:gd name="T34" fmla="*/ 557 w 561"/>
                <a:gd name="T35" fmla="*/ 2 h 19"/>
                <a:gd name="T36" fmla="*/ 557 w 561"/>
                <a:gd name="T37" fmla="*/ 0 h 19"/>
                <a:gd name="T38" fmla="*/ 552 w 561"/>
                <a:gd name="T39" fmla="*/ 0 h 19"/>
                <a:gd name="T40" fmla="*/ 10 w 561"/>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1"/>
                <a:gd name="T64" fmla="*/ 0 h 19"/>
                <a:gd name="T65" fmla="*/ 561 w 561"/>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1" h="19">
                  <a:moveTo>
                    <a:pt x="10" y="0"/>
                  </a:moveTo>
                  <a:lnTo>
                    <a:pt x="5" y="0"/>
                  </a:lnTo>
                  <a:lnTo>
                    <a:pt x="0" y="5"/>
                  </a:lnTo>
                  <a:lnTo>
                    <a:pt x="0" y="15"/>
                  </a:lnTo>
                  <a:lnTo>
                    <a:pt x="2" y="15"/>
                  </a:lnTo>
                  <a:lnTo>
                    <a:pt x="5" y="17"/>
                  </a:lnTo>
                  <a:lnTo>
                    <a:pt x="7" y="17"/>
                  </a:lnTo>
                  <a:lnTo>
                    <a:pt x="10" y="19"/>
                  </a:lnTo>
                  <a:lnTo>
                    <a:pt x="552" y="19"/>
                  </a:lnTo>
                  <a:lnTo>
                    <a:pt x="554" y="17"/>
                  </a:lnTo>
                  <a:lnTo>
                    <a:pt x="557" y="17"/>
                  </a:lnTo>
                  <a:lnTo>
                    <a:pt x="557" y="15"/>
                  </a:lnTo>
                  <a:lnTo>
                    <a:pt x="559" y="15"/>
                  </a:lnTo>
                  <a:lnTo>
                    <a:pt x="559" y="12"/>
                  </a:lnTo>
                  <a:lnTo>
                    <a:pt x="561" y="10"/>
                  </a:lnTo>
                  <a:lnTo>
                    <a:pt x="559" y="7"/>
                  </a:lnTo>
                  <a:lnTo>
                    <a:pt x="559" y="5"/>
                  </a:lnTo>
                  <a:lnTo>
                    <a:pt x="557" y="2"/>
                  </a:lnTo>
                  <a:lnTo>
                    <a:pt x="557" y="0"/>
                  </a:lnTo>
                  <a:lnTo>
                    <a:pt x="552" y="0"/>
                  </a:lnTo>
                  <a:lnTo>
                    <a:pt x="10" y="0"/>
                  </a:lnTo>
                  <a:close/>
                </a:path>
              </a:pathLst>
            </a:custGeom>
            <a:solidFill>
              <a:srgbClr val="0000FF"/>
            </a:solidFill>
            <a:ln w="9525">
              <a:noFill/>
              <a:round/>
              <a:headEnd/>
              <a:tailEnd/>
            </a:ln>
          </p:spPr>
          <p:txBody>
            <a:bodyPr/>
            <a:lstStyle/>
            <a:p>
              <a:pPr>
                <a:buNone/>
              </a:pPr>
              <a:endParaRPr lang="en-US"/>
            </a:p>
          </p:txBody>
        </p:sp>
        <p:sp>
          <p:nvSpPr>
            <p:cNvPr id="35863" name="Freeform 22"/>
            <p:cNvSpPr>
              <a:spLocks/>
            </p:cNvSpPr>
            <p:nvPr/>
          </p:nvSpPr>
          <p:spPr bwMode="auto">
            <a:xfrm>
              <a:off x="1447" y="1451"/>
              <a:ext cx="48" cy="19"/>
            </a:xfrm>
            <a:custGeom>
              <a:avLst/>
              <a:gdLst>
                <a:gd name="T0" fmla="*/ 10 w 48"/>
                <a:gd name="T1" fmla="*/ 0 h 19"/>
                <a:gd name="T2" fmla="*/ 5 w 48"/>
                <a:gd name="T3" fmla="*/ 0 h 19"/>
                <a:gd name="T4" fmla="*/ 0 w 48"/>
                <a:gd name="T5" fmla="*/ 5 h 19"/>
                <a:gd name="T6" fmla="*/ 0 w 48"/>
                <a:gd name="T7" fmla="*/ 15 h 19"/>
                <a:gd name="T8" fmla="*/ 2 w 48"/>
                <a:gd name="T9" fmla="*/ 15 h 19"/>
                <a:gd name="T10" fmla="*/ 5 w 48"/>
                <a:gd name="T11" fmla="*/ 17 h 19"/>
                <a:gd name="T12" fmla="*/ 7 w 48"/>
                <a:gd name="T13" fmla="*/ 17 h 19"/>
                <a:gd name="T14" fmla="*/ 10 w 48"/>
                <a:gd name="T15" fmla="*/ 19 h 19"/>
                <a:gd name="T16" fmla="*/ 39 w 48"/>
                <a:gd name="T17" fmla="*/ 19 h 19"/>
                <a:gd name="T18" fmla="*/ 41 w 48"/>
                <a:gd name="T19" fmla="*/ 17 h 19"/>
                <a:gd name="T20" fmla="*/ 43 w 48"/>
                <a:gd name="T21" fmla="*/ 17 h 19"/>
                <a:gd name="T22" fmla="*/ 43 w 48"/>
                <a:gd name="T23" fmla="*/ 15 h 19"/>
                <a:gd name="T24" fmla="*/ 46 w 48"/>
                <a:gd name="T25" fmla="*/ 15 h 19"/>
                <a:gd name="T26" fmla="*/ 46 w 48"/>
                <a:gd name="T27" fmla="*/ 12 h 19"/>
                <a:gd name="T28" fmla="*/ 48 w 48"/>
                <a:gd name="T29" fmla="*/ 10 h 19"/>
                <a:gd name="T30" fmla="*/ 46 w 48"/>
                <a:gd name="T31" fmla="*/ 7 h 19"/>
                <a:gd name="T32" fmla="*/ 46 w 48"/>
                <a:gd name="T33" fmla="*/ 5 h 19"/>
                <a:gd name="T34" fmla="*/ 43 w 48"/>
                <a:gd name="T35" fmla="*/ 2 h 19"/>
                <a:gd name="T36" fmla="*/ 43 w 48"/>
                <a:gd name="T37" fmla="*/ 0 h 19"/>
                <a:gd name="T38" fmla="*/ 39 w 48"/>
                <a:gd name="T39" fmla="*/ 0 h 19"/>
                <a:gd name="T40" fmla="*/ 10 w 48"/>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
                <a:gd name="T64" fmla="*/ 0 h 19"/>
                <a:gd name="T65" fmla="*/ 48 w 48"/>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 h="19">
                  <a:moveTo>
                    <a:pt x="10" y="0"/>
                  </a:moveTo>
                  <a:lnTo>
                    <a:pt x="5" y="0"/>
                  </a:lnTo>
                  <a:lnTo>
                    <a:pt x="0" y="5"/>
                  </a:lnTo>
                  <a:lnTo>
                    <a:pt x="0" y="15"/>
                  </a:lnTo>
                  <a:lnTo>
                    <a:pt x="2" y="15"/>
                  </a:lnTo>
                  <a:lnTo>
                    <a:pt x="5" y="17"/>
                  </a:lnTo>
                  <a:lnTo>
                    <a:pt x="7" y="17"/>
                  </a:lnTo>
                  <a:lnTo>
                    <a:pt x="10" y="19"/>
                  </a:lnTo>
                  <a:lnTo>
                    <a:pt x="39" y="19"/>
                  </a:lnTo>
                  <a:lnTo>
                    <a:pt x="41" y="17"/>
                  </a:lnTo>
                  <a:lnTo>
                    <a:pt x="43" y="17"/>
                  </a:lnTo>
                  <a:lnTo>
                    <a:pt x="43" y="15"/>
                  </a:lnTo>
                  <a:lnTo>
                    <a:pt x="46" y="15"/>
                  </a:lnTo>
                  <a:lnTo>
                    <a:pt x="46" y="12"/>
                  </a:lnTo>
                  <a:lnTo>
                    <a:pt x="48" y="10"/>
                  </a:lnTo>
                  <a:lnTo>
                    <a:pt x="46" y="7"/>
                  </a:lnTo>
                  <a:lnTo>
                    <a:pt x="46" y="5"/>
                  </a:lnTo>
                  <a:lnTo>
                    <a:pt x="43" y="2"/>
                  </a:lnTo>
                  <a:lnTo>
                    <a:pt x="43" y="0"/>
                  </a:lnTo>
                  <a:lnTo>
                    <a:pt x="39" y="0"/>
                  </a:lnTo>
                  <a:lnTo>
                    <a:pt x="10" y="0"/>
                  </a:lnTo>
                  <a:close/>
                </a:path>
              </a:pathLst>
            </a:custGeom>
            <a:solidFill>
              <a:srgbClr val="0000FF"/>
            </a:solidFill>
            <a:ln w="9525">
              <a:noFill/>
              <a:round/>
              <a:headEnd/>
              <a:tailEnd/>
            </a:ln>
          </p:spPr>
          <p:txBody>
            <a:bodyPr/>
            <a:lstStyle/>
            <a:p>
              <a:pPr>
                <a:buNone/>
              </a:pPr>
              <a:endParaRPr lang="en-US"/>
            </a:p>
          </p:txBody>
        </p:sp>
        <p:sp>
          <p:nvSpPr>
            <p:cNvPr id="35864" name="Freeform 23"/>
            <p:cNvSpPr>
              <a:spLocks/>
            </p:cNvSpPr>
            <p:nvPr/>
          </p:nvSpPr>
          <p:spPr bwMode="auto">
            <a:xfrm>
              <a:off x="1514" y="1451"/>
              <a:ext cx="49" cy="19"/>
            </a:xfrm>
            <a:custGeom>
              <a:avLst/>
              <a:gdLst>
                <a:gd name="T0" fmla="*/ 10 w 49"/>
                <a:gd name="T1" fmla="*/ 0 h 19"/>
                <a:gd name="T2" fmla="*/ 5 w 49"/>
                <a:gd name="T3" fmla="*/ 0 h 19"/>
                <a:gd name="T4" fmla="*/ 0 w 49"/>
                <a:gd name="T5" fmla="*/ 5 h 19"/>
                <a:gd name="T6" fmla="*/ 0 w 49"/>
                <a:gd name="T7" fmla="*/ 15 h 19"/>
                <a:gd name="T8" fmla="*/ 3 w 49"/>
                <a:gd name="T9" fmla="*/ 15 h 19"/>
                <a:gd name="T10" fmla="*/ 5 w 49"/>
                <a:gd name="T11" fmla="*/ 17 h 19"/>
                <a:gd name="T12" fmla="*/ 8 w 49"/>
                <a:gd name="T13" fmla="*/ 17 h 19"/>
                <a:gd name="T14" fmla="*/ 10 w 49"/>
                <a:gd name="T15" fmla="*/ 19 h 19"/>
                <a:gd name="T16" fmla="*/ 39 w 49"/>
                <a:gd name="T17" fmla="*/ 19 h 19"/>
                <a:gd name="T18" fmla="*/ 41 w 49"/>
                <a:gd name="T19" fmla="*/ 17 h 19"/>
                <a:gd name="T20" fmla="*/ 44 w 49"/>
                <a:gd name="T21" fmla="*/ 17 h 19"/>
                <a:gd name="T22" fmla="*/ 44 w 49"/>
                <a:gd name="T23" fmla="*/ 15 h 19"/>
                <a:gd name="T24" fmla="*/ 46 w 49"/>
                <a:gd name="T25" fmla="*/ 15 h 19"/>
                <a:gd name="T26" fmla="*/ 46 w 49"/>
                <a:gd name="T27" fmla="*/ 12 h 19"/>
                <a:gd name="T28" fmla="*/ 49 w 49"/>
                <a:gd name="T29" fmla="*/ 10 h 19"/>
                <a:gd name="T30" fmla="*/ 46 w 49"/>
                <a:gd name="T31" fmla="*/ 7 h 19"/>
                <a:gd name="T32" fmla="*/ 46 w 49"/>
                <a:gd name="T33" fmla="*/ 5 h 19"/>
                <a:gd name="T34" fmla="*/ 44 w 49"/>
                <a:gd name="T35" fmla="*/ 2 h 19"/>
                <a:gd name="T36" fmla="*/ 44 w 49"/>
                <a:gd name="T37" fmla="*/ 0 h 19"/>
                <a:gd name="T38" fmla="*/ 39 w 49"/>
                <a:gd name="T39" fmla="*/ 0 h 19"/>
                <a:gd name="T40" fmla="*/ 10 w 49"/>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9"/>
                <a:gd name="T64" fmla="*/ 0 h 19"/>
                <a:gd name="T65" fmla="*/ 49 w 49"/>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9" h="19">
                  <a:moveTo>
                    <a:pt x="10" y="0"/>
                  </a:moveTo>
                  <a:lnTo>
                    <a:pt x="5" y="0"/>
                  </a:lnTo>
                  <a:lnTo>
                    <a:pt x="0" y="5"/>
                  </a:lnTo>
                  <a:lnTo>
                    <a:pt x="0" y="15"/>
                  </a:lnTo>
                  <a:lnTo>
                    <a:pt x="3" y="15"/>
                  </a:lnTo>
                  <a:lnTo>
                    <a:pt x="5" y="17"/>
                  </a:lnTo>
                  <a:lnTo>
                    <a:pt x="8" y="17"/>
                  </a:lnTo>
                  <a:lnTo>
                    <a:pt x="10" y="19"/>
                  </a:lnTo>
                  <a:lnTo>
                    <a:pt x="39" y="19"/>
                  </a:lnTo>
                  <a:lnTo>
                    <a:pt x="41" y="17"/>
                  </a:lnTo>
                  <a:lnTo>
                    <a:pt x="44" y="17"/>
                  </a:lnTo>
                  <a:lnTo>
                    <a:pt x="44" y="15"/>
                  </a:lnTo>
                  <a:lnTo>
                    <a:pt x="46" y="15"/>
                  </a:lnTo>
                  <a:lnTo>
                    <a:pt x="46" y="12"/>
                  </a:lnTo>
                  <a:lnTo>
                    <a:pt x="49" y="10"/>
                  </a:lnTo>
                  <a:lnTo>
                    <a:pt x="46" y="7"/>
                  </a:lnTo>
                  <a:lnTo>
                    <a:pt x="46" y="5"/>
                  </a:lnTo>
                  <a:lnTo>
                    <a:pt x="44" y="2"/>
                  </a:lnTo>
                  <a:lnTo>
                    <a:pt x="44" y="0"/>
                  </a:lnTo>
                  <a:lnTo>
                    <a:pt x="39" y="0"/>
                  </a:lnTo>
                  <a:lnTo>
                    <a:pt x="10" y="0"/>
                  </a:lnTo>
                  <a:close/>
                </a:path>
              </a:pathLst>
            </a:custGeom>
            <a:solidFill>
              <a:srgbClr val="0000FF"/>
            </a:solidFill>
            <a:ln w="9525">
              <a:noFill/>
              <a:round/>
              <a:headEnd/>
              <a:tailEnd/>
            </a:ln>
          </p:spPr>
          <p:txBody>
            <a:bodyPr/>
            <a:lstStyle/>
            <a:p>
              <a:pPr>
                <a:buNone/>
              </a:pPr>
              <a:endParaRPr lang="en-US"/>
            </a:p>
          </p:txBody>
        </p:sp>
        <p:sp>
          <p:nvSpPr>
            <p:cNvPr id="35865" name="Freeform 24"/>
            <p:cNvSpPr>
              <a:spLocks/>
            </p:cNvSpPr>
            <p:nvPr/>
          </p:nvSpPr>
          <p:spPr bwMode="auto">
            <a:xfrm>
              <a:off x="1582" y="1451"/>
              <a:ext cx="48" cy="19"/>
            </a:xfrm>
            <a:custGeom>
              <a:avLst/>
              <a:gdLst>
                <a:gd name="T0" fmla="*/ 10 w 48"/>
                <a:gd name="T1" fmla="*/ 0 h 19"/>
                <a:gd name="T2" fmla="*/ 5 w 48"/>
                <a:gd name="T3" fmla="*/ 0 h 19"/>
                <a:gd name="T4" fmla="*/ 0 w 48"/>
                <a:gd name="T5" fmla="*/ 5 h 19"/>
                <a:gd name="T6" fmla="*/ 0 w 48"/>
                <a:gd name="T7" fmla="*/ 15 h 19"/>
                <a:gd name="T8" fmla="*/ 2 w 48"/>
                <a:gd name="T9" fmla="*/ 15 h 19"/>
                <a:gd name="T10" fmla="*/ 5 w 48"/>
                <a:gd name="T11" fmla="*/ 17 h 19"/>
                <a:gd name="T12" fmla="*/ 7 w 48"/>
                <a:gd name="T13" fmla="*/ 17 h 19"/>
                <a:gd name="T14" fmla="*/ 10 w 48"/>
                <a:gd name="T15" fmla="*/ 19 h 19"/>
                <a:gd name="T16" fmla="*/ 38 w 48"/>
                <a:gd name="T17" fmla="*/ 19 h 19"/>
                <a:gd name="T18" fmla="*/ 41 w 48"/>
                <a:gd name="T19" fmla="*/ 17 h 19"/>
                <a:gd name="T20" fmla="*/ 43 w 48"/>
                <a:gd name="T21" fmla="*/ 17 h 19"/>
                <a:gd name="T22" fmla="*/ 43 w 48"/>
                <a:gd name="T23" fmla="*/ 15 h 19"/>
                <a:gd name="T24" fmla="*/ 46 w 48"/>
                <a:gd name="T25" fmla="*/ 15 h 19"/>
                <a:gd name="T26" fmla="*/ 46 w 48"/>
                <a:gd name="T27" fmla="*/ 12 h 19"/>
                <a:gd name="T28" fmla="*/ 48 w 48"/>
                <a:gd name="T29" fmla="*/ 10 h 19"/>
                <a:gd name="T30" fmla="*/ 46 w 48"/>
                <a:gd name="T31" fmla="*/ 7 h 19"/>
                <a:gd name="T32" fmla="*/ 46 w 48"/>
                <a:gd name="T33" fmla="*/ 5 h 19"/>
                <a:gd name="T34" fmla="*/ 43 w 48"/>
                <a:gd name="T35" fmla="*/ 2 h 19"/>
                <a:gd name="T36" fmla="*/ 43 w 48"/>
                <a:gd name="T37" fmla="*/ 0 h 19"/>
                <a:gd name="T38" fmla="*/ 38 w 48"/>
                <a:gd name="T39" fmla="*/ 0 h 19"/>
                <a:gd name="T40" fmla="*/ 10 w 48"/>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
                <a:gd name="T64" fmla="*/ 0 h 19"/>
                <a:gd name="T65" fmla="*/ 48 w 48"/>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 h="19">
                  <a:moveTo>
                    <a:pt x="10" y="0"/>
                  </a:moveTo>
                  <a:lnTo>
                    <a:pt x="5" y="0"/>
                  </a:lnTo>
                  <a:lnTo>
                    <a:pt x="0" y="5"/>
                  </a:lnTo>
                  <a:lnTo>
                    <a:pt x="0" y="15"/>
                  </a:lnTo>
                  <a:lnTo>
                    <a:pt x="2" y="15"/>
                  </a:lnTo>
                  <a:lnTo>
                    <a:pt x="5" y="17"/>
                  </a:lnTo>
                  <a:lnTo>
                    <a:pt x="7" y="17"/>
                  </a:lnTo>
                  <a:lnTo>
                    <a:pt x="10" y="19"/>
                  </a:lnTo>
                  <a:lnTo>
                    <a:pt x="38" y="19"/>
                  </a:lnTo>
                  <a:lnTo>
                    <a:pt x="41" y="17"/>
                  </a:lnTo>
                  <a:lnTo>
                    <a:pt x="43" y="17"/>
                  </a:lnTo>
                  <a:lnTo>
                    <a:pt x="43" y="15"/>
                  </a:lnTo>
                  <a:lnTo>
                    <a:pt x="46" y="15"/>
                  </a:lnTo>
                  <a:lnTo>
                    <a:pt x="46" y="12"/>
                  </a:lnTo>
                  <a:lnTo>
                    <a:pt x="48" y="10"/>
                  </a:lnTo>
                  <a:lnTo>
                    <a:pt x="46" y="7"/>
                  </a:lnTo>
                  <a:lnTo>
                    <a:pt x="46" y="5"/>
                  </a:lnTo>
                  <a:lnTo>
                    <a:pt x="43" y="2"/>
                  </a:lnTo>
                  <a:lnTo>
                    <a:pt x="43" y="0"/>
                  </a:lnTo>
                  <a:lnTo>
                    <a:pt x="38" y="0"/>
                  </a:lnTo>
                  <a:lnTo>
                    <a:pt x="10" y="0"/>
                  </a:lnTo>
                  <a:close/>
                </a:path>
              </a:pathLst>
            </a:custGeom>
            <a:solidFill>
              <a:srgbClr val="0000FF"/>
            </a:solidFill>
            <a:ln w="9525">
              <a:noFill/>
              <a:round/>
              <a:headEnd/>
              <a:tailEnd/>
            </a:ln>
          </p:spPr>
          <p:txBody>
            <a:bodyPr/>
            <a:lstStyle/>
            <a:p>
              <a:pPr>
                <a:buNone/>
              </a:pPr>
              <a:endParaRPr lang="en-US"/>
            </a:p>
          </p:txBody>
        </p:sp>
        <p:sp>
          <p:nvSpPr>
            <p:cNvPr id="35866" name="Freeform 25"/>
            <p:cNvSpPr>
              <a:spLocks/>
            </p:cNvSpPr>
            <p:nvPr/>
          </p:nvSpPr>
          <p:spPr bwMode="auto">
            <a:xfrm>
              <a:off x="1649" y="1451"/>
              <a:ext cx="49" cy="19"/>
            </a:xfrm>
            <a:custGeom>
              <a:avLst/>
              <a:gdLst>
                <a:gd name="T0" fmla="*/ 10 w 49"/>
                <a:gd name="T1" fmla="*/ 0 h 19"/>
                <a:gd name="T2" fmla="*/ 5 w 49"/>
                <a:gd name="T3" fmla="*/ 0 h 19"/>
                <a:gd name="T4" fmla="*/ 0 w 49"/>
                <a:gd name="T5" fmla="*/ 5 h 19"/>
                <a:gd name="T6" fmla="*/ 0 w 49"/>
                <a:gd name="T7" fmla="*/ 15 h 19"/>
                <a:gd name="T8" fmla="*/ 3 w 49"/>
                <a:gd name="T9" fmla="*/ 15 h 19"/>
                <a:gd name="T10" fmla="*/ 5 w 49"/>
                <a:gd name="T11" fmla="*/ 17 h 19"/>
                <a:gd name="T12" fmla="*/ 8 w 49"/>
                <a:gd name="T13" fmla="*/ 17 h 19"/>
                <a:gd name="T14" fmla="*/ 10 w 49"/>
                <a:gd name="T15" fmla="*/ 19 h 19"/>
                <a:gd name="T16" fmla="*/ 39 w 49"/>
                <a:gd name="T17" fmla="*/ 19 h 19"/>
                <a:gd name="T18" fmla="*/ 41 w 49"/>
                <a:gd name="T19" fmla="*/ 17 h 19"/>
                <a:gd name="T20" fmla="*/ 44 w 49"/>
                <a:gd name="T21" fmla="*/ 17 h 19"/>
                <a:gd name="T22" fmla="*/ 44 w 49"/>
                <a:gd name="T23" fmla="*/ 15 h 19"/>
                <a:gd name="T24" fmla="*/ 46 w 49"/>
                <a:gd name="T25" fmla="*/ 15 h 19"/>
                <a:gd name="T26" fmla="*/ 46 w 49"/>
                <a:gd name="T27" fmla="*/ 12 h 19"/>
                <a:gd name="T28" fmla="*/ 49 w 49"/>
                <a:gd name="T29" fmla="*/ 10 h 19"/>
                <a:gd name="T30" fmla="*/ 46 w 49"/>
                <a:gd name="T31" fmla="*/ 7 h 19"/>
                <a:gd name="T32" fmla="*/ 46 w 49"/>
                <a:gd name="T33" fmla="*/ 5 h 19"/>
                <a:gd name="T34" fmla="*/ 44 w 49"/>
                <a:gd name="T35" fmla="*/ 2 h 19"/>
                <a:gd name="T36" fmla="*/ 44 w 49"/>
                <a:gd name="T37" fmla="*/ 0 h 19"/>
                <a:gd name="T38" fmla="*/ 39 w 49"/>
                <a:gd name="T39" fmla="*/ 0 h 19"/>
                <a:gd name="T40" fmla="*/ 10 w 49"/>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9"/>
                <a:gd name="T64" fmla="*/ 0 h 19"/>
                <a:gd name="T65" fmla="*/ 49 w 49"/>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9" h="19">
                  <a:moveTo>
                    <a:pt x="10" y="0"/>
                  </a:moveTo>
                  <a:lnTo>
                    <a:pt x="5" y="0"/>
                  </a:lnTo>
                  <a:lnTo>
                    <a:pt x="0" y="5"/>
                  </a:lnTo>
                  <a:lnTo>
                    <a:pt x="0" y="15"/>
                  </a:lnTo>
                  <a:lnTo>
                    <a:pt x="3" y="15"/>
                  </a:lnTo>
                  <a:lnTo>
                    <a:pt x="5" y="17"/>
                  </a:lnTo>
                  <a:lnTo>
                    <a:pt x="8" y="17"/>
                  </a:lnTo>
                  <a:lnTo>
                    <a:pt x="10" y="19"/>
                  </a:lnTo>
                  <a:lnTo>
                    <a:pt x="39" y="19"/>
                  </a:lnTo>
                  <a:lnTo>
                    <a:pt x="41" y="17"/>
                  </a:lnTo>
                  <a:lnTo>
                    <a:pt x="44" y="17"/>
                  </a:lnTo>
                  <a:lnTo>
                    <a:pt x="44" y="15"/>
                  </a:lnTo>
                  <a:lnTo>
                    <a:pt x="46" y="15"/>
                  </a:lnTo>
                  <a:lnTo>
                    <a:pt x="46" y="12"/>
                  </a:lnTo>
                  <a:lnTo>
                    <a:pt x="49" y="10"/>
                  </a:lnTo>
                  <a:lnTo>
                    <a:pt x="46" y="7"/>
                  </a:lnTo>
                  <a:lnTo>
                    <a:pt x="46" y="5"/>
                  </a:lnTo>
                  <a:lnTo>
                    <a:pt x="44" y="2"/>
                  </a:lnTo>
                  <a:lnTo>
                    <a:pt x="44" y="0"/>
                  </a:lnTo>
                  <a:lnTo>
                    <a:pt x="39" y="0"/>
                  </a:lnTo>
                  <a:lnTo>
                    <a:pt x="10" y="0"/>
                  </a:lnTo>
                  <a:close/>
                </a:path>
              </a:pathLst>
            </a:custGeom>
            <a:solidFill>
              <a:srgbClr val="0000FF"/>
            </a:solidFill>
            <a:ln w="9525">
              <a:noFill/>
              <a:round/>
              <a:headEnd/>
              <a:tailEnd/>
            </a:ln>
          </p:spPr>
          <p:txBody>
            <a:bodyPr/>
            <a:lstStyle/>
            <a:p>
              <a:pPr>
                <a:buNone/>
              </a:pPr>
              <a:endParaRPr lang="en-US"/>
            </a:p>
          </p:txBody>
        </p:sp>
        <p:sp>
          <p:nvSpPr>
            <p:cNvPr id="35867" name="Freeform 26"/>
            <p:cNvSpPr>
              <a:spLocks/>
            </p:cNvSpPr>
            <p:nvPr/>
          </p:nvSpPr>
          <p:spPr bwMode="auto">
            <a:xfrm>
              <a:off x="1717" y="1451"/>
              <a:ext cx="48" cy="19"/>
            </a:xfrm>
            <a:custGeom>
              <a:avLst/>
              <a:gdLst>
                <a:gd name="T0" fmla="*/ 9 w 48"/>
                <a:gd name="T1" fmla="*/ 0 h 19"/>
                <a:gd name="T2" fmla="*/ 5 w 48"/>
                <a:gd name="T3" fmla="*/ 0 h 19"/>
                <a:gd name="T4" fmla="*/ 0 w 48"/>
                <a:gd name="T5" fmla="*/ 5 h 19"/>
                <a:gd name="T6" fmla="*/ 0 w 48"/>
                <a:gd name="T7" fmla="*/ 15 h 19"/>
                <a:gd name="T8" fmla="*/ 2 w 48"/>
                <a:gd name="T9" fmla="*/ 15 h 19"/>
                <a:gd name="T10" fmla="*/ 5 w 48"/>
                <a:gd name="T11" fmla="*/ 17 h 19"/>
                <a:gd name="T12" fmla="*/ 7 w 48"/>
                <a:gd name="T13" fmla="*/ 17 h 19"/>
                <a:gd name="T14" fmla="*/ 9 w 48"/>
                <a:gd name="T15" fmla="*/ 19 h 19"/>
                <a:gd name="T16" fmla="*/ 38 w 48"/>
                <a:gd name="T17" fmla="*/ 19 h 19"/>
                <a:gd name="T18" fmla="*/ 41 w 48"/>
                <a:gd name="T19" fmla="*/ 17 h 19"/>
                <a:gd name="T20" fmla="*/ 43 w 48"/>
                <a:gd name="T21" fmla="*/ 17 h 19"/>
                <a:gd name="T22" fmla="*/ 43 w 48"/>
                <a:gd name="T23" fmla="*/ 15 h 19"/>
                <a:gd name="T24" fmla="*/ 46 w 48"/>
                <a:gd name="T25" fmla="*/ 15 h 19"/>
                <a:gd name="T26" fmla="*/ 46 w 48"/>
                <a:gd name="T27" fmla="*/ 12 h 19"/>
                <a:gd name="T28" fmla="*/ 48 w 48"/>
                <a:gd name="T29" fmla="*/ 10 h 19"/>
                <a:gd name="T30" fmla="*/ 46 w 48"/>
                <a:gd name="T31" fmla="*/ 7 h 19"/>
                <a:gd name="T32" fmla="*/ 46 w 48"/>
                <a:gd name="T33" fmla="*/ 5 h 19"/>
                <a:gd name="T34" fmla="*/ 43 w 48"/>
                <a:gd name="T35" fmla="*/ 2 h 19"/>
                <a:gd name="T36" fmla="*/ 43 w 48"/>
                <a:gd name="T37" fmla="*/ 0 h 19"/>
                <a:gd name="T38" fmla="*/ 38 w 48"/>
                <a:gd name="T39" fmla="*/ 0 h 19"/>
                <a:gd name="T40" fmla="*/ 9 w 48"/>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
                <a:gd name="T64" fmla="*/ 0 h 19"/>
                <a:gd name="T65" fmla="*/ 48 w 48"/>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 h="19">
                  <a:moveTo>
                    <a:pt x="9" y="0"/>
                  </a:moveTo>
                  <a:lnTo>
                    <a:pt x="5" y="0"/>
                  </a:lnTo>
                  <a:lnTo>
                    <a:pt x="0" y="5"/>
                  </a:lnTo>
                  <a:lnTo>
                    <a:pt x="0" y="15"/>
                  </a:lnTo>
                  <a:lnTo>
                    <a:pt x="2" y="15"/>
                  </a:lnTo>
                  <a:lnTo>
                    <a:pt x="5" y="17"/>
                  </a:lnTo>
                  <a:lnTo>
                    <a:pt x="7" y="17"/>
                  </a:lnTo>
                  <a:lnTo>
                    <a:pt x="9" y="19"/>
                  </a:lnTo>
                  <a:lnTo>
                    <a:pt x="38" y="19"/>
                  </a:lnTo>
                  <a:lnTo>
                    <a:pt x="41" y="17"/>
                  </a:lnTo>
                  <a:lnTo>
                    <a:pt x="43" y="17"/>
                  </a:lnTo>
                  <a:lnTo>
                    <a:pt x="43" y="15"/>
                  </a:lnTo>
                  <a:lnTo>
                    <a:pt x="46" y="15"/>
                  </a:lnTo>
                  <a:lnTo>
                    <a:pt x="46" y="12"/>
                  </a:lnTo>
                  <a:lnTo>
                    <a:pt x="48" y="10"/>
                  </a:lnTo>
                  <a:lnTo>
                    <a:pt x="46" y="7"/>
                  </a:lnTo>
                  <a:lnTo>
                    <a:pt x="46" y="5"/>
                  </a:lnTo>
                  <a:lnTo>
                    <a:pt x="43" y="2"/>
                  </a:lnTo>
                  <a:lnTo>
                    <a:pt x="43" y="0"/>
                  </a:lnTo>
                  <a:lnTo>
                    <a:pt x="38" y="0"/>
                  </a:lnTo>
                  <a:lnTo>
                    <a:pt x="9" y="0"/>
                  </a:lnTo>
                  <a:close/>
                </a:path>
              </a:pathLst>
            </a:custGeom>
            <a:solidFill>
              <a:srgbClr val="0000FF"/>
            </a:solidFill>
            <a:ln w="9525">
              <a:noFill/>
              <a:round/>
              <a:headEnd/>
              <a:tailEnd/>
            </a:ln>
          </p:spPr>
          <p:txBody>
            <a:bodyPr/>
            <a:lstStyle/>
            <a:p>
              <a:pPr>
                <a:buNone/>
              </a:pPr>
              <a:endParaRPr lang="en-US"/>
            </a:p>
          </p:txBody>
        </p:sp>
        <p:sp>
          <p:nvSpPr>
            <p:cNvPr id="35868" name="Freeform 27"/>
            <p:cNvSpPr>
              <a:spLocks/>
            </p:cNvSpPr>
            <p:nvPr/>
          </p:nvSpPr>
          <p:spPr bwMode="auto">
            <a:xfrm>
              <a:off x="1784" y="1451"/>
              <a:ext cx="49" cy="19"/>
            </a:xfrm>
            <a:custGeom>
              <a:avLst/>
              <a:gdLst>
                <a:gd name="T0" fmla="*/ 10 w 49"/>
                <a:gd name="T1" fmla="*/ 0 h 19"/>
                <a:gd name="T2" fmla="*/ 5 w 49"/>
                <a:gd name="T3" fmla="*/ 0 h 19"/>
                <a:gd name="T4" fmla="*/ 0 w 49"/>
                <a:gd name="T5" fmla="*/ 5 h 19"/>
                <a:gd name="T6" fmla="*/ 0 w 49"/>
                <a:gd name="T7" fmla="*/ 15 h 19"/>
                <a:gd name="T8" fmla="*/ 3 w 49"/>
                <a:gd name="T9" fmla="*/ 15 h 19"/>
                <a:gd name="T10" fmla="*/ 5 w 49"/>
                <a:gd name="T11" fmla="*/ 17 h 19"/>
                <a:gd name="T12" fmla="*/ 8 w 49"/>
                <a:gd name="T13" fmla="*/ 17 h 19"/>
                <a:gd name="T14" fmla="*/ 10 w 49"/>
                <a:gd name="T15" fmla="*/ 19 h 19"/>
                <a:gd name="T16" fmla="*/ 39 w 49"/>
                <a:gd name="T17" fmla="*/ 19 h 19"/>
                <a:gd name="T18" fmla="*/ 41 w 49"/>
                <a:gd name="T19" fmla="*/ 17 h 19"/>
                <a:gd name="T20" fmla="*/ 44 w 49"/>
                <a:gd name="T21" fmla="*/ 17 h 19"/>
                <a:gd name="T22" fmla="*/ 44 w 49"/>
                <a:gd name="T23" fmla="*/ 15 h 19"/>
                <a:gd name="T24" fmla="*/ 46 w 49"/>
                <a:gd name="T25" fmla="*/ 15 h 19"/>
                <a:gd name="T26" fmla="*/ 46 w 49"/>
                <a:gd name="T27" fmla="*/ 12 h 19"/>
                <a:gd name="T28" fmla="*/ 49 w 49"/>
                <a:gd name="T29" fmla="*/ 10 h 19"/>
                <a:gd name="T30" fmla="*/ 46 w 49"/>
                <a:gd name="T31" fmla="*/ 7 h 19"/>
                <a:gd name="T32" fmla="*/ 46 w 49"/>
                <a:gd name="T33" fmla="*/ 5 h 19"/>
                <a:gd name="T34" fmla="*/ 44 w 49"/>
                <a:gd name="T35" fmla="*/ 2 h 19"/>
                <a:gd name="T36" fmla="*/ 44 w 49"/>
                <a:gd name="T37" fmla="*/ 0 h 19"/>
                <a:gd name="T38" fmla="*/ 39 w 49"/>
                <a:gd name="T39" fmla="*/ 0 h 19"/>
                <a:gd name="T40" fmla="*/ 10 w 49"/>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9"/>
                <a:gd name="T64" fmla="*/ 0 h 19"/>
                <a:gd name="T65" fmla="*/ 49 w 49"/>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9" h="19">
                  <a:moveTo>
                    <a:pt x="10" y="0"/>
                  </a:moveTo>
                  <a:lnTo>
                    <a:pt x="5" y="0"/>
                  </a:lnTo>
                  <a:lnTo>
                    <a:pt x="0" y="5"/>
                  </a:lnTo>
                  <a:lnTo>
                    <a:pt x="0" y="15"/>
                  </a:lnTo>
                  <a:lnTo>
                    <a:pt x="3" y="15"/>
                  </a:lnTo>
                  <a:lnTo>
                    <a:pt x="5" y="17"/>
                  </a:lnTo>
                  <a:lnTo>
                    <a:pt x="8" y="17"/>
                  </a:lnTo>
                  <a:lnTo>
                    <a:pt x="10" y="19"/>
                  </a:lnTo>
                  <a:lnTo>
                    <a:pt x="39" y="19"/>
                  </a:lnTo>
                  <a:lnTo>
                    <a:pt x="41" y="17"/>
                  </a:lnTo>
                  <a:lnTo>
                    <a:pt x="44" y="17"/>
                  </a:lnTo>
                  <a:lnTo>
                    <a:pt x="44" y="15"/>
                  </a:lnTo>
                  <a:lnTo>
                    <a:pt x="46" y="15"/>
                  </a:lnTo>
                  <a:lnTo>
                    <a:pt x="46" y="12"/>
                  </a:lnTo>
                  <a:lnTo>
                    <a:pt x="49" y="10"/>
                  </a:lnTo>
                  <a:lnTo>
                    <a:pt x="46" y="7"/>
                  </a:lnTo>
                  <a:lnTo>
                    <a:pt x="46" y="5"/>
                  </a:lnTo>
                  <a:lnTo>
                    <a:pt x="44" y="2"/>
                  </a:lnTo>
                  <a:lnTo>
                    <a:pt x="44" y="0"/>
                  </a:lnTo>
                  <a:lnTo>
                    <a:pt x="39" y="0"/>
                  </a:lnTo>
                  <a:lnTo>
                    <a:pt x="10" y="0"/>
                  </a:lnTo>
                  <a:close/>
                </a:path>
              </a:pathLst>
            </a:custGeom>
            <a:solidFill>
              <a:srgbClr val="0000FF"/>
            </a:solidFill>
            <a:ln w="9525">
              <a:noFill/>
              <a:round/>
              <a:headEnd/>
              <a:tailEnd/>
            </a:ln>
          </p:spPr>
          <p:txBody>
            <a:bodyPr/>
            <a:lstStyle/>
            <a:p>
              <a:pPr>
                <a:buNone/>
              </a:pPr>
              <a:endParaRPr lang="en-US"/>
            </a:p>
          </p:txBody>
        </p:sp>
        <p:sp>
          <p:nvSpPr>
            <p:cNvPr id="35869" name="Freeform 28"/>
            <p:cNvSpPr>
              <a:spLocks/>
            </p:cNvSpPr>
            <p:nvPr/>
          </p:nvSpPr>
          <p:spPr bwMode="auto">
            <a:xfrm>
              <a:off x="1852" y="1451"/>
              <a:ext cx="48" cy="19"/>
            </a:xfrm>
            <a:custGeom>
              <a:avLst/>
              <a:gdLst>
                <a:gd name="T0" fmla="*/ 9 w 48"/>
                <a:gd name="T1" fmla="*/ 0 h 19"/>
                <a:gd name="T2" fmla="*/ 5 w 48"/>
                <a:gd name="T3" fmla="*/ 0 h 19"/>
                <a:gd name="T4" fmla="*/ 0 w 48"/>
                <a:gd name="T5" fmla="*/ 5 h 19"/>
                <a:gd name="T6" fmla="*/ 0 w 48"/>
                <a:gd name="T7" fmla="*/ 15 h 19"/>
                <a:gd name="T8" fmla="*/ 2 w 48"/>
                <a:gd name="T9" fmla="*/ 15 h 19"/>
                <a:gd name="T10" fmla="*/ 5 w 48"/>
                <a:gd name="T11" fmla="*/ 17 h 19"/>
                <a:gd name="T12" fmla="*/ 7 w 48"/>
                <a:gd name="T13" fmla="*/ 17 h 19"/>
                <a:gd name="T14" fmla="*/ 9 w 48"/>
                <a:gd name="T15" fmla="*/ 19 h 19"/>
                <a:gd name="T16" fmla="*/ 38 w 48"/>
                <a:gd name="T17" fmla="*/ 19 h 19"/>
                <a:gd name="T18" fmla="*/ 41 w 48"/>
                <a:gd name="T19" fmla="*/ 17 h 19"/>
                <a:gd name="T20" fmla="*/ 43 w 48"/>
                <a:gd name="T21" fmla="*/ 17 h 19"/>
                <a:gd name="T22" fmla="*/ 43 w 48"/>
                <a:gd name="T23" fmla="*/ 15 h 19"/>
                <a:gd name="T24" fmla="*/ 46 w 48"/>
                <a:gd name="T25" fmla="*/ 15 h 19"/>
                <a:gd name="T26" fmla="*/ 46 w 48"/>
                <a:gd name="T27" fmla="*/ 12 h 19"/>
                <a:gd name="T28" fmla="*/ 48 w 48"/>
                <a:gd name="T29" fmla="*/ 10 h 19"/>
                <a:gd name="T30" fmla="*/ 46 w 48"/>
                <a:gd name="T31" fmla="*/ 7 h 19"/>
                <a:gd name="T32" fmla="*/ 46 w 48"/>
                <a:gd name="T33" fmla="*/ 5 h 19"/>
                <a:gd name="T34" fmla="*/ 43 w 48"/>
                <a:gd name="T35" fmla="*/ 2 h 19"/>
                <a:gd name="T36" fmla="*/ 43 w 48"/>
                <a:gd name="T37" fmla="*/ 0 h 19"/>
                <a:gd name="T38" fmla="*/ 38 w 48"/>
                <a:gd name="T39" fmla="*/ 0 h 19"/>
                <a:gd name="T40" fmla="*/ 9 w 48"/>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
                <a:gd name="T64" fmla="*/ 0 h 19"/>
                <a:gd name="T65" fmla="*/ 48 w 48"/>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 h="19">
                  <a:moveTo>
                    <a:pt x="9" y="0"/>
                  </a:moveTo>
                  <a:lnTo>
                    <a:pt x="5" y="0"/>
                  </a:lnTo>
                  <a:lnTo>
                    <a:pt x="0" y="5"/>
                  </a:lnTo>
                  <a:lnTo>
                    <a:pt x="0" y="15"/>
                  </a:lnTo>
                  <a:lnTo>
                    <a:pt x="2" y="15"/>
                  </a:lnTo>
                  <a:lnTo>
                    <a:pt x="5" y="17"/>
                  </a:lnTo>
                  <a:lnTo>
                    <a:pt x="7" y="17"/>
                  </a:lnTo>
                  <a:lnTo>
                    <a:pt x="9" y="19"/>
                  </a:lnTo>
                  <a:lnTo>
                    <a:pt x="38" y="19"/>
                  </a:lnTo>
                  <a:lnTo>
                    <a:pt x="41" y="17"/>
                  </a:lnTo>
                  <a:lnTo>
                    <a:pt x="43" y="17"/>
                  </a:lnTo>
                  <a:lnTo>
                    <a:pt x="43" y="15"/>
                  </a:lnTo>
                  <a:lnTo>
                    <a:pt x="46" y="15"/>
                  </a:lnTo>
                  <a:lnTo>
                    <a:pt x="46" y="12"/>
                  </a:lnTo>
                  <a:lnTo>
                    <a:pt x="48" y="10"/>
                  </a:lnTo>
                  <a:lnTo>
                    <a:pt x="46" y="7"/>
                  </a:lnTo>
                  <a:lnTo>
                    <a:pt x="46" y="5"/>
                  </a:lnTo>
                  <a:lnTo>
                    <a:pt x="43" y="2"/>
                  </a:lnTo>
                  <a:lnTo>
                    <a:pt x="43" y="0"/>
                  </a:lnTo>
                  <a:lnTo>
                    <a:pt x="38" y="0"/>
                  </a:lnTo>
                  <a:lnTo>
                    <a:pt x="9" y="0"/>
                  </a:lnTo>
                  <a:close/>
                </a:path>
              </a:pathLst>
            </a:custGeom>
            <a:solidFill>
              <a:srgbClr val="0000FF"/>
            </a:solidFill>
            <a:ln w="9525">
              <a:noFill/>
              <a:round/>
              <a:headEnd/>
              <a:tailEnd/>
            </a:ln>
          </p:spPr>
          <p:txBody>
            <a:bodyPr/>
            <a:lstStyle/>
            <a:p>
              <a:pPr>
                <a:buNone/>
              </a:pPr>
              <a:endParaRPr lang="en-US"/>
            </a:p>
          </p:txBody>
        </p:sp>
        <p:sp>
          <p:nvSpPr>
            <p:cNvPr id="35870" name="Freeform 29"/>
            <p:cNvSpPr>
              <a:spLocks/>
            </p:cNvSpPr>
            <p:nvPr/>
          </p:nvSpPr>
          <p:spPr bwMode="auto">
            <a:xfrm>
              <a:off x="1919" y="1451"/>
              <a:ext cx="48" cy="19"/>
            </a:xfrm>
            <a:custGeom>
              <a:avLst/>
              <a:gdLst>
                <a:gd name="T0" fmla="*/ 10 w 48"/>
                <a:gd name="T1" fmla="*/ 0 h 19"/>
                <a:gd name="T2" fmla="*/ 5 w 48"/>
                <a:gd name="T3" fmla="*/ 0 h 19"/>
                <a:gd name="T4" fmla="*/ 0 w 48"/>
                <a:gd name="T5" fmla="*/ 5 h 19"/>
                <a:gd name="T6" fmla="*/ 0 w 48"/>
                <a:gd name="T7" fmla="*/ 15 h 19"/>
                <a:gd name="T8" fmla="*/ 3 w 48"/>
                <a:gd name="T9" fmla="*/ 15 h 19"/>
                <a:gd name="T10" fmla="*/ 5 w 48"/>
                <a:gd name="T11" fmla="*/ 17 h 19"/>
                <a:gd name="T12" fmla="*/ 7 w 48"/>
                <a:gd name="T13" fmla="*/ 17 h 19"/>
                <a:gd name="T14" fmla="*/ 10 w 48"/>
                <a:gd name="T15" fmla="*/ 19 h 19"/>
                <a:gd name="T16" fmla="*/ 39 w 48"/>
                <a:gd name="T17" fmla="*/ 19 h 19"/>
                <a:gd name="T18" fmla="*/ 41 w 48"/>
                <a:gd name="T19" fmla="*/ 17 h 19"/>
                <a:gd name="T20" fmla="*/ 44 w 48"/>
                <a:gd name="T21" fmla="*/ 17 h 19"/>
                <a:gd name="T22" fmla="*/ 44 w 48"/>
                <a:gd name="T23" fmla="*/ 15 h 19"/>
                <a:gd name="T24" fmla="*/ 46 w 48"/>
                <a:gd name="T25" fmla="*/ 15 h 19"/>
                <a:gd name="T26" fmla="*/ 46 w 48"/>
                <a:gd name="T27" fmla="*/ 12 h 19"/>
                <a:gd name="T28" fmla="*/ 48 w 48"/>
                <a:gd name="T29" fmla="*/ 10 h 19"/>
                <a:gd name="T30" fmla="*/ 46 w 48"/>
                <a:gd name="T31" fmla="*/ 7 h 19"/>
                <a:gd name="T32" fmla="*/ 46 w 48"/>
                <a:gd name="T33" fmla="*/ 5 h 19"/>
                <a:gd name="T34" fmla="*/ 44 w 48"/>
                <a:gd name="T35" fmla="*/ 2 h 19"/>
                <a:gd name="T36" fmla="*/ 44 w 48"/>
                <a:gd name="T37" fmla="*/ 0 h 19"/>
                <a:gd name="T38" fmla="*/ 39 w 48"/>
                <a:gd name="T39" fmla="*/ 0 h 19"/>
                <a:gd name="T40" fmla="*/ 10 w 48"/>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
                <a:gd name="T64" fmla="*/ 0 h 19"/>
                <a:gd name="T65" fmla="*/ 48 w 48"/>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 h="19">
                  <a:moveTo>
                    <a:pt x="10" y="0"/>
                  </a:moveTo>
                  <a:lnTo>
                    <a:pt x="5" y="0"/>
                  </a:lnTo>
                  <a:lnTo>
                    <a:pt x="0" y="5"/>
                  </a:lnTo>
                  <a:lnTo>
                    <a:pt x="0" y="15"/>
                  </a:lnTo>
                  <a:lnTo>
                    <a:pt x="3" y="15"/>
                  </a:lnTo>
                  <a:lnTo>
                    <a:pt x="5" y="17"/>
                  </a:lnTo>
                  <a:lnTo>
                    <a:pt x="7" y="17"/>
                  </a:lnTo>
                  <a:lnTo>
                    <a:pt x="10" y="19"/>
                  </a:lnTo>
                  <a:lnTo>
                    <a:pt x="39" y="19"/>
                  </a:lnTo>
                  <a:lnTo>
                    <a:pt x="41" y="17"/>
                  </a:lnTo>
                  <a:lnTo>
                    <a:pt x="44" y="17"/>
                  </a:lnTo>
                  <a:lnTo>
                    <a:pt x="44" y="15"/>
                  </a:lnTo>
                  <a:lnTo>
                    <a:pt x="46" y="15"/>
                  </a:lnTo>
                  <a:lnTo>
                    <a:pt x="46" y="12"/>
                  </a:lnTo>
                  <a:lnTo>
                    <a:pt x="48" y="10"/>
                  </a:lnTo>
                  <a:lnTo>
                    <a:pt x="46" y="7"/>
                  </a:lnTo>
                  <a:lnTo>
                    <a:pt x="46" y="5"/>
                  </a:lnTo>
                  <a:lnTo>
                    <a:pt x="44" y="2"/>
                  </a:lnTo>
                  <a:lnTo>
                    <a:pt x="44" y="0"/>
                  </a:lnTo>
                  <a:lnTo>
                    <a:pt x="39" y="0"/>
                  </a:lnTo>
                  <a:lnTo>
                    <a:pt x="10" y="0"/>
                  </a:lnTo>
                  <a:close/>
                </a:path>
              </a:pathLst>
            </a:custGeom>
            <a:solidFill>
              <a:srgbClr val="0000FF"/>
            </a:solidFill>
            <a:ln w="9525">
              <a:noFill/>
              <a:round/>
              <a:headEnd/>
              <a:tailEnd/>
            </a:ln>
          </p:spPr>
          <p:txBody>
            <a:bodyPr/>
            <a:lstStyle/>
            <a:p>
              <a:pPr>
                <a:buNone/>
              </a:pPr>
              <a:endParaRPr lang="en-US"/>
            </a:p>
          </p:txBody>
        </p:sp>
        <p:sp>
          <p:nvSpPr>
            <p:cNvPr id="35871" name="Freeform 30"/>
            <p:cNvSpPr>
              <a:spLocks/>
            </p:cNvSpPr>
            <p:nvPr/>
          </p:nvSpPr>
          <p:spPr bwMode="auto">
            <a:xfrm>
              <a:off x="1987" y="1451"/>
              <a:ext cx="21" cy="19"/>
            </a:xfrm>
            <a:custGeom>
              <a:avLst/>
              <a:gdLst>
                <a:gd name="T0" fmla="*/ 9 w 21"/>
                <a:gd name="T1" fmla="*/ 0 h 19"/>
                <a:gd name="T2" fmla="*/ 5 w 21"/>
                <a:gd name="T3" fmla="*/ 0 h 19"/>
                <a:gd name="T4" fmla="*/ 0 w 21"/>
                <a:gd name="T5" fmla="*/ 5 h 19"/>
                <a:gd name="T6" fmla="*/ 0 w 21"/>
                <a:gd name="T7" fmla="*/ 15 h 19"/>
                <a:gd name="T8" fmla="*/ 2 w 21"/>
                <a:gd name="T9" fmla="*/ 15 h 19"/>
                <a:gd name="T10" fmla="*/ 5 w 21"/>
                <a:gd name="T11" fmla="*/ 17 h 19"/>
                <a:gd name="T12" fmla="*/ 7 w 21"/>
                <a:gd name="T13" fmla="*/ 17 h 19"/>
                <a:gd name="T14" fmla="*/ 9 w 21"/>
                <a:gd name="T15" fmla="*/ 19 h 19"/>
                <a:gd name="T16" fmla="*/ 12 w 21"/>
                <a:gd name="T17" fmla="*/ 19 h 19"/>
                <a:gd name="T18" fmla="*/ 14 w 21"/>
                <a:gd name="T19" fmla="*/ 17 h 19"/>
                <a:gd name="T20" fmla="*/ 17 w 21"/>
                <a:gd name="T21" fmla="*/ 17 h 19"/>
                <a:gd name="T22" fmla="*/ 17 w 21"/>
                <a:gd name="T23" fmla="*/ 15 h 19"/>
                <a:gd name="T24" fmla="*/ 19 w 21"/>
                <a:gd name="T25" fmla="*/ 15 h 19"/>
                <a:gd name="T26" fmla="*/ 19 w 21"/>
                <a:gd name="T27" fmla="*/ 12 h 19"/>
                <a:gd name="T28" fmla="*/ 21 w 21"/>
                <a:gd name="T29" fmla="*/ 10 h 19"/>
                <a:gd name="T30" fmla="*/ 19 w 21"/>
                <a:gd name="T31" fmla="*/ 7 h 19"/>
                <a:gd name="T32" fmla="*/ 19 w 21"/>
                <a:gd name="T33" fmla="*/ 5 h 19"/>
                <a:gd name="T34" fmla="*/ 17 w 21"/>
                <a:gd name="T35" fmla="*/ 2 h 19"/>
                <a:gd name="T36" fmla="*/ 17 w 21"/>
                <a:gd name="T37" fmla="*/ 0 h 19"/>
                <a:gd name="T38" fmla="*/ 12 w 21"/>
                <a:gd name="T39" fmla="*/ 0 h 19"/>
                <a:gd name="T40" fmla="*/ 9 w 21"/>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
                <a:gd name="T64" fmla="*/ 0 h 19"/>
                <a:gd name="T65" fmla="*/ 21 w 21"/>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 h="19">
                  <a:moveTo>
                    <a:pt x="9" y="0"/>
                  </a:moveTo>
                  <a:lnTo>
                    <a:pt x="5" y="0"/>
                  </a:lnTo>
                  <a:lnTo>
                    <a:pt x="0" y="5"/>
                  </a:lnTo>
                  <a:lnTo>
                    <a:pt x="0" y="15"/>
                  </a:lnTo>
                  <a:lnTo>
                    <a:pt x="2" y="15"/>
                  </a:lnTo>
                  <a:lnTo>
                    <a:pt x="5" y="17"/>
                  </a:lnTo>
                  <a:lnTo>
                    <a:pt x="7" y="17"/>
                  </a:lnTo>
                  <a:lnTo>
                    <a:pt x="9" y="19"/>
                  </a:lnTo>
                  <a:lnTo>
                    <a:pt x="12" y="19"/>
                  </a:lnTo>
                  <a:lnTo>
                    <a:pt x="14" y="17"/>
                  </a:lnTo>
                  <a:lnTo>
                    <a:pt x="17" y="17"/>
                  </a:lnTo>
                  <a:lnTo>
                    <a:pt x="17" y="15"/>
                  </a:lnTo>
                  <a:lnTo>
                    <a:pt x="19" y="15"/>
                  </a:lnTo>
                  <a:lnTo>
                    <a:pt x="19" y="12"/>
                  </a:lnTo>
                  <a:lnTo>
                    <a:pt x="21" y="10"/>
                  </a:lnTo>
                  <a:lnTo>
                    <a:pt x="19" y="7"/>
                  </a:lnTo>
                  <a:lnTo>
                    <a:pt x="19" y="5"/>
                  </a:lnTo>
                  <a:lnTo>
                    <a:pt x="17" y="2"/>
                  </a:lnTo>
                  <a:lnTo>
                    <a:pt x="17" y="0"/>
                  </a:lnTo>
                  <a:lnTo>
                    <a:pt x="12" y="0"/>
                  </a:lnTo>
                  <a:lnTo>
                    <a:pt x="9" y="0"/>
                  </a:lnTo>
                  <a:close/>
                </a:path>
              </a:pathLst>
            </a:custGeom>
            <a:solidFill>
              <a:srgbClr val="0000FF"/>
            </a:solidFill>
            <a:ln w="9525">
              <a:noFill/>
              <a:round/>
              <a:headEnd/>
              <a:tailEnd/>
            </a:ln>
          </p:spPr>
          <p:txBody>
            <a:bodyPr/>
            <a:lstStyle/>
            <a:p>
              <a:pPr>
                <a:buNone/>
              </a:pPr>
              <a:endParaRPr lang="en-US"/>
            </a:p>
          </p:txBody>
        </p:sp>
        <p:sp>
          <p:nvSpPr>
            <p:cNvPr id="35872" name="Rectangle 31"/>
            <p:cNvSpPr>
              <a:spLocks noChangeArrowheads="1"/>
            </p:cNvSpPr>
            <p:nvPr/>
          </p:nvSpPr>
          <p:spPr bwMode="auto">
            <a:xfrm>
              <a:off x="4804" y="1241"/>
              <a:ext cx="293" cy="252"/>
            </a:xfrm>
            <a:prstGeom prst="rect">
              <a:avLst/>
            </a:prstGeom>
            <a:noFill/>
            <a:ln w="9525">
              <a:noFill/>
              <a:miter lim="800000"/>
              <a:headEnd/>
              <a:tailEnd/>
            </a:ln>
          </p:spPr>
          <p:txBody>
            <a:bodyPr wrap="none" lIns="0" tIns="0" rIns="0" bIns="0">
              <a:spAutoFit/>
            </a:bodyPr>
            <a:lstStyle/>
            <a:p>
              <a:pPr>
                <a:buNone/>
              </a:pPr>
              <a:r>
                <a:rPr lang="en-US" sz="2600" b="0">
                  <a:solidFill>
                    <a:srgbClr val="FFFFFF"/>
                  </a:solidFill>
                  <a:latin typeface="CG Times" charset="0"/>
                </a:rPr>
                <a:t>5.7</a:t>
              </a:r>
              <a:endParaRPr lang="en-US" b="0">
                <a:solidFill>
                  <a:srgbClr val="FFFFFF"/>
                </a:solidFill>
                <a:latin typeface="Arial Black" pitchFamily="34" charset="0"/>
              </a:endParaRPr>
            </a:p>
          </p:txBody>
        </p:sp>
        <p:sp>
          <p:nvSpPr>
            <p:cNvPr id="35873" name="Rectangle 32"/>
            <p:cNvSpPr>
              <a:spLocks noChangeArrowheads="1"/>
            </p:cNvSpPr>
            <p:nvPr/>
          </p:nvSpPr>
          <p:spPr bwMode="auto">
            <a:xfrm>
              <a:off x="4804" y="2013"/>
              <a:ext cx="293" cy="252"/>
            </a:xfrm>
            <a:prstGeom prst="rect">
              <a:avLst/>
            </a:prstGeom>
            <a:noFill/>
            <a:ln w="9525">
              <a:noFill/>
              <a:miter lim="800000"/>
              <a:headEnd/>
              <a:tailEnd/>
            </a:ln>
          </p:spPr>
          <p:txBody>
            <a:bodyPr wrap="none" lIns="0" tIns="0" rIns="0" bIns="0">
              <a:spAutoFit/>
            </a:bodyPr>
            <a:lstStyle/>
            <a:p>
              <a:pPr>
                <a:buNone/>
              </a:pPr>
              <a:r>
                <a:rPr lang="en-US" sz="2600" b="0">
                  <a:solidFill>
                    <a:srgbClr val="FFFFFF"/>
                  </a:solidFill>
                  <a:latin typeface="CG Times" charset="0"/>
                </a:rPr>
                <a:t>3.5</a:t>
              </a:r>
              <a:endParaRPr lang="en-US" b="0">
                <a:solidFill>
                  <a:srgbClr val="FFFFFF"/>
                </a:solidFill>
                <a:latin typeface="Arial Black" pitchFamily="34" charset="0"/>
              </a:endParaRPr>
            </a:p>
          </p:txBody>
        </p:sp>
        <p:sp>
          <p:nvSpPr>
            <p:cNvPr id="35874" name="Rectangle 33"/>
            <p:cNvSpPr>
              <a:spLocks noChangeArrowheads="1"/>
            </p:cNvSpPr>
            <p:nvPr/>
          </p:nvSpPr>
          <p:spPr bwMode="auto">
            <a:xfrm>
              <a:off x="914" y="2555"/>
              <a:ext cx="176" cy="252"/>
            </a:xfrm>
            <a:prstGeom prst="rect">
              <a:avLst/>
            </a:prstGeom>
            <a:noFill/>
            <a:ln w="9525">
              <a:noFill/>
              <a:miter lim="800000"/>
              <a:headEnd/>
              <a:tailEnd/>
            </a:ln>
          </p:spPr>
          <p:txBody>
            <a:bodyPr wrap="none" lIns="0" tIns="0" rIns="0" bIns="0">
              <a:spAutoFit/>
            </a:bodyPr>
            <a:lstStyle/>
            <a:p>
              <a:pPr>
                <a:buNone/>
              </a:pPr>
              <a:r>
                <a:rPr lang="en-US" sz="2600" b="0">
                  <a:solidFill>
                    <a:srgbClr val="FFFFFF"/>
                  </a:solidFill>
                  <a:latin typeface="CG Times" charset="0"/>
                </a:rPr>
                <a:t> 2</a:t>
              </a:r>
              <a:endParaRPr lang="en-US" b="0">
                <a:solidFill>
                  <a:srgbClr val="FFFFFF"/>
                </a:solidFill>
                <a:latin typeface="Arial Black" pitchFamily="34" charset="0"/>
              </a:endParaRPr>
            </a:p>
          </p:txBody>
        </p:sp>
        <p:sp>
          <p:nvSpPr>
            <p:cNvPr id="35875" name="Rectangle 34"/>
            <p:cNvSpPr>
              <a:spLocks noChangeArrowheads="1"/>
            </p:cNvSpPr>
            <p:nvPr/>
          </p:nvSpPr>
          <p:spPr bwMode="auto">
            <a:xfrm>
              <a:off x="914" y="1829"/>
              <a:ext cx="176" cy="252"/>
            </a:xfrm>
            <a:prstGeom prst="rect">
              <a:avLst/>
            </a:prstGeom>
            <a:noFill/>
            <a:ln w="9525">
              <a:noFill/>
              <a:miter lim="800000"/>
              <a:headEnd/>
              <a:tailEnd/>
            </a:ln>
          </p:spPr>
          <p:txBody>
            <a:bodyPr wrap="none" lIns="0" tIns="0" rIns="0" bIns="0">
              <a:spAutoFit/>
            </a:bodyPr>
            <a:lstStyle/>
            <a:p>
              <a:pPr>
                <a:buNone/>
              </a:pPr>
              <a:r>
                <a:rPr lang="en-US" sz="2600" b="0">
                  <a:solidFill>
                    <a:srgbClr val="FFFFFF"/>
                  </a:solidFill>
                  <a:latin typeface="CG Times" charset="0"/>
                </a:rPr>
                <a:t> 4</a:t>
              </a:r>
              <a:endParaRPr lang="en-US" b="0">
                <a:solidFill>
                  <a:srgbClr val="FFFFFF"/>
                </a:solidFill>
                <a:latin typeface="Arial Black" pitchFamily="34" charset="0"/>
              </a:endParaRPr>
            </a:p>
          </p:txBody>
        </p:sp>
        <p:sp>
          <p:nvSpPr>
            <p:cNvPr id="35876" name="Rectangle 35"/>
            <p:cNvSpPr>
              <a:spLocks noChangeArrowheads="1"/>
            </p:cNvSpPr>
            <p:nvPr/>
          </p:nvSpPr>
          <p:spPr bwMode="auto">
            <a:xfrm>
              <a:off x="960" y="2916"/>
              <a:ext cx="117" cy="252"/>
            </a:xfrm>
            <a:prstGeom prst="rect">
              <a:avLst/>
            </a:prstGeom>
            <a:noFill/>
            <a:ln w="9525">
              <a:noFill/>
              <a:miter lim="800000"/>
              <a:headEnd/>
              <a:tailEnd/>
            </a:ln>
          </p:spPr>
          <p:txBody>
            <a:bodyPr wrap="none" lIns="0" tIns="0" rIns="0" bIns="0">
              <a:spAutoFit/>
            </a:bodyPr>
            <a:lstStyle/>
            <a:p>
              <a:pPr>
                <a:buNone/>
              </a:pPr>
              <a:r>
                <a:rPr lang="en-US" sz="2600" b="0">
                  <a:solidFill>
                    <a:srgbClr val="FFFFFF"/>
                  </a:solidFill>
                  <a:latin typeface="CG Times" charset="0"/>
                </a:rPr>
                <a:t>1</a:t>
              </a:r>
              <a:endParaRPr lang="en-US" b="0">
                <a:solidFill>
                  <a:srgbClr val="FFFFFF"/>
                </a:solidFill>
                <a:latin typeface="Arial Black" pitchFamily="34" charset="0"/>
              </a:endParaRPr>
            </a:p>
          </p:txBody>
        </p:sp>
        <p:sp>
          <p:nvSpPr>
            <p:cNvPr id="35877" name="Rectangle 36"/>
            <p:cNvSpPr>
              <a:spLocks noChangeArrowheads="1"/>
            </p:cNvSpPr>
            <p:nvPr/>
          </p:nvSpPr>
          <p:spPr bwMode="auto">
            <a:xfrm>
              <a:off x="914" y="2193"/>
              <a:ext cx="176" cy="252"/>
            </a:xfrm>
            <a:prstGeom prst="rect">
              <a:avLst/>
            </a:prstGeom>
            <a:noFill/>
            <a:ln w="9525">
              <a:noFill/>
              <a:miter lim="800000"/>
              <a:headEnd/>
              <a:tailEnd/>
            </a:ln>
          </p:spPr>
          <p:txBody>
            <a:bodyPr wrap="none" lIns="0" tIns="0" rIns="0" bIns="0">
              <a:spAutoFit/>
            </a:bodyPr>
            <a:lstStyle/>
            <a:p>
              <a:pPr>
                <a:buNone/>
              </a:pPr>
              <a:r>
                <a:rPr lang="en-US" sz="2600" b="0">
                  <a:solidFill>
                    <a:srgbClr val="FFFFFF"/>
                  </a:solidFill>
                  <a:latin typeface="CG Times" charset="0"/>
                </a:rPr>
                <a:t> 3</a:t>
              </a:r>
              <a:endParaRPr lang="en-US" b="0">
                <a:solidFill>
                  <a:srgbClr val="FFFFFF"/>
                </a:solidFill>
                <a:latin typeface="Arial Black" pitchFamily="34" charset="0"/>
              </a:endParaRPr>
            </a:p>
          </p:txBody>
        </p:sp>
        <p:sp>
          <p:nvSpPr>
            <p:cNvPr id="35878" name="Rectangle 37"/>
            <p:cNvSpPr>
              <a:spLocks noChangeArrowheads="1"/>
            </p:cNvSpPr>
            <p:nvPr/>
          </p:nvSpPr>
          <p:spPr bwMode="auto">
            <a:xfrm>
              <a:off x="914" y="1468"/>
              <a:ext cx="176" cy="252"/>
            </a:xfrm>
            <a:prstGeom prst="rect">
              <a:avLst/>
            </a:prstGeom>
            <a:noFill/>
            <a:ln w="9525">
              <a:noFill/>
              <a:miter lim="800000"/>
              <a:headEnd/>
              <a:tailEnd/>
            </a:ln>
          </p:spPr>
          <p:txBody>
            <a:bodyPr wrap="none" lIns="0" tIns="0" rIns="0" bIns="0">
              <a:spAutoFit/>
            </a:bodyPr>
            <a:lstStyle/>
            <a:p>
              <a:pPr>
                <a:buNone/>
              </a:pPr>
              <a:r>
                <a:rPr lang="en-US" sz="2600" b="0">
                  <a:solidFill>
                    <a:srgbClr val="FFFFFF"/>
                  </a:solidFill>
                  <a:latin typeface="CG Times" charset="0"/>
                </a:rPr>
                <a:t> 5</a:t>
              </a:r>
              <a:endParaRPr lang="en-US" b="0">
                <a:solidFill>
                  <a:srgbClr val="FFFFFF"/>
                </a:solidFill>
                <a:latin typeface="Arial Black" pitchFamily="34" charset="0"/>
              </a:endParaRPr>
            </a:p>
          </p:txBody>
        </p:sp>
        <p:sp>
          <p:nvSpPr>
            <p:cNvPr id="35879" name="Rectangle 38"/>
            <p:cNvSpPr>
              <a:spLocks noChangeArrowheads="1"/>
            </p:cNvSpPr>
            <p:nvPr/>
          </p:nvSpPr>
          <p:spPr bwMode="auto">
            <a:xfrm>
              <a:off x="960" y="3278"/>
              <a:ext cx="140" cy="252"/>
            </a:xfrm>
            <a:prstGeom prst="rect">
              <a:avLst/>
            </a:prstGeom>
            <a:noFill/>
            <a:ln w="9525">
              <a:noFill/>
              <a:miter lim="800000"/>
              <a:headEnd/>
              <a:tailEnd/>
            </a:ln>
          </p:spPr>
          <p:txBody>
            <a:bodyPr wrap="none" lIns="0" tIns="0" rIns="0" bIns="0">
              <a:spAutoFit/>
            </a:bodyPr>
            <a:lstStyle/>
            <a:p>
              <a:pPr>
                <a:buNone/>
              </a:pPr>
              <a:r>
                <a:rPr lang="en-US" sz="2600" b="0">
                  <a:solidFill>
                    <a:srgbClr val="FFFFFF"/>
                  </a:solidFill>
                  <a:latin typeface="CG Times" charset="0"/>
                </a:rPr>
                <a:t>K</a:t>
              </a:r>
              <a:endParaRPr lang="en-US" b="0">
                <a:solidFill>
                  <a:srgbClr val="FFFFFF"/>
                </a:solidFill>
                <a:latin typeface="Arial Black" pitchFamily="34" charset="0"/>
              </a:endParaRPr>
            </a:p>
          </p:txBody>
        </p:sp>
        <p:sp>
          <p:nvSpPr>
            <p:cNvPr id="35880" name="Freeform 39"/>
            <p:cNvSpPr>
              <a:spLocks/>
            </p:cNvSpPr>
            <p:nvPr/>
          </p:nvSpPr>
          <p:spPr bwMode="auto">
            <a:xfrm>
              <a:off x="1854" y="2401"/>
              <a:ext cx="788" cy="426"/>
            </a:xfrm>
            <a:custGeom>
              <a:avLst/>
              <a:gdLst>
                <a:gd name="T0" fmla="*/ 5 w 788"/>
                <a:gd name="T1" fmla="*/ 407 h 426"/>
                <a:gd name="T2" fmla="*/ 3 w 788"/>
                <a:gd name="T3" fmla="*/ 409 h 426"/>
                <a:gd name="T4" fmla="*/ 0 w 788"/>
                <a:gd name="T5" fmla="*/ 409 h 426"/>
                <a:gd name="T6" fmla="*/ 0 w 788"/>
                <a:gd name="T7" fmla="*/ 419 h 426"/>
                <a:gd name="T8" fmla="*/ 3 w 788"/>
                <a:gd name="T9" fmla="*/ 421 h 426"/>
                <a:gd name="T10" fmla="*/ 3 w 788"/>
                <a:gd name="T11" fmla="*/ 424 h 426"/>
                <a:gd name="T12" fmla="*/ 5 w 788"/>
                <a:gd name="T13" fmla="*/ 424 h 426"/>
                <a:gd name="T14" fmla="*/ 7 w 788"/>
                <a:gd name="T15" fmla="*/ 426 h 426"/>
                <a:gd name="T16" fmla="*/ 12 w 788"/>
                <a:gd name="T17" fmla="*/ 426 h 426"/>
                <a:gd name="T18" fmla="*/ 12 w 788"/>
                <a:gd name="T19" fmla="*/ 424 h 426"/>
                <a:gd name="T20" fmla="*/ 781 w 788"/>
                <a:gd name="T21" fmla="*/ 16 h 426"/>
                <a:gd name="T22" fmla="*/ 783 w 788"/>
                <a:gd name="T23" fmla="*/ 16 h 426"/>
                <a:gd name="T24" fmla="*/ 786 w 788"/>
                <a:gd name="T25" fmla="*/ 14 h 426"/>
                <a:gd name="T26" fmla="*/ 786 w 788"/>
                <a:gd name="T27" fmla="*/ 12 h 426"/>
                <a:gd name="T28" fmla="*/ 788 w 788"/>
                <a:gd name="T29" fmla="*/ 9 h 426"/>
                <a:gd name="T30" fmla="*/ 788 w 788"/>
                <a:gd name="T31" fmla="*/ 7 h 426"/>
                <a:gd name="T32" fmla="*/ 786 w 788"/>
                <a:gd name="T33" fmla="*/ 4 h 426"/>
                <a:gd name="T34" fmla="*/ 786 w 788"/>
                <a:gd name="T35" fmla="*/ 2 h 426"/>
                <a:gd name="T36" fmla="*/ 783 w 788"/>
                <a:gd name="T37" fmla="*/ 0 h 426"/>
                <a:gd name="T38" fmla="*/ 774 w 788"/>
                <a:gd name="T39" fmla="*/ 0 h 426"/>
                <a:gd name="T40" fmla="*/ 5 w 788"/>
                <a:gd name="T41" fmla="*/ 407 h 4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88"/>
                <a:gd name="T64" fmla="*/ 0 h 426"/>
                <a:gd name="T65" fmla="*/ 788 w 788"/>
                <a:gd name="T66" fmla="*/ 426 h 4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88" h="426">
                  <a:moveTo>
                    <a:pt x="5" y="407"/>
                  </a:moveTo>
                  <a:lnTo>
                    <a:pt x="3" y="409"/>
                  </a:lnTo>
                  <a:lnTo>
                    <a:pt x="0" y="409"/>
                  </a:lnTo>
                  <a:lnTo>
                    <a:pt x="0" y="419"/>
                  </a:lnTo>
                  <a:lnTo>
                    <a:pt x="3" y="421"/>
                  </a:lnTo>
                  <a:lnTo>
                    <a:pt x="3" y="424"/>
                  </a:lnTo>
                  <a:lnTo>
                    <a:pt x="5" y="424"/>
                  </a:lnTo>
                  <a:lnTo>
                    <a:pt x="7" y="426"/>
                  </a:lnTo>
                  <a:lnTo>
                    <a:pt x="12" y="426"/>
                  </a:lnTo>
                  <a:lnTo>
                    <a:pt x="12" y="424"/>
                  </a:lnTo>
                  <a:lnTo>
                    <a:pt x="781" y="16"/>
                  </a:lnTo>
                  <a:lnTo>
                    <a:pt x="783" y="16"/>
                  </a:lnTo>
                  <a:lnTo>
                    <a:pt x="786" y="14"/>
                  </a:lnTo>
                  <a:lnTo>
                    <a:pt x="786" y="12"/>
                  </a:lnTo>
                  <a:lnTo>
                    <a:pt x="788" y="9"/>
                  </a:lnTo>
                  <a:lnTo>
                    <a:pt x="788" y="7"/>
                  </a:lnTo>
                  <a:lnTo>
                    <a:pt x="786" y="4"/>
                  </a:lnTo>
                  <a:lnTo>
                    <a:pt x="786" y="2"/>
                  </a:lnTo>
                  <a:lnTo>
                    <a:pt x="783" y="0"/>
                  </a:lnTo>
                  <a:lnTo>
                    <a:pt x="774" y="0"/>
                  </a:lnTo>
                  <a:lnTo>
                    <a:pt x="5" y="407"/>
                  </a:lnTo>
                  <a:close/>
                </a:path>
              </a:pathLst>
            </a:custGeom>
            <a:solidFill>
              <a:srgbClr val="000000"/>
            </a:solidFill>
            <a:ln w="9525">
              <a:noFill/>
              <a:round/>
              <a:headEnd/>
              <a:tailEnd/>
            </a:ln>
          </p:spPr>
          <p:txBody>
            <a:bodyPr/>
            <a:lstStyle/>
            <a:p>
              <a:pPr>
                <a:buNone/>
              </a:pPr>
              <a:endParaRPr lang="en-US"/>
            </a:p>
          </p:txBody>
        </p:sp>
        <p:sp>
          <p:nvSpPr>
            <p:cNvPr id="35881" name="Freeform 40"/>
            <p:cNvSpPr>
              <a:spLocks/>
            </p:cNvSpPr>
            <p:nvPr/>
          </p:nvSpPr>
          <p:spPr bwMode="auto">
            <a:xfrm>
              <a:off x="2623" y="1950"/>
              <a:ext cx="699" cy="470"/>
            </a:xfrm>
            <a:custGeom>
              <a:avLst/>
              <a:gdLst>
                <a:gd name="T0" fmla="*/ 2 w 699"/>
                <a:gd name="T1" fmla="*/ 451 h 470"/>
                <a:gd name="T2" fmla="*/ 2 w 699"/>
                <a:gd name="T3" fmla="*/ 453 h 470"/>
                <a:gd name="T4" fmla="*/ 0 w 699"/>
                <a:gd name="T5" fmla="*/ 455 h 470"/>
                <a:gd name="T6" fmla="*/ 0 w 699"/>
                <a:gd name="T7" fmla="*/ 465 h 470"/>
                <a:gd name="T8" fmla="*/ 2 w 699"/>
                <a:gd name="T9" fmla="*/ 467 h 470"/>
                <a:gd name="T10" fmla="*/ 5 w 699"/>
                <a:gd name="T11" fmla="*/ 467 h 470"/>
                <a:gd name="T12" fmla="*/ 7 w 699"/>
                <a:gd name="T13" fmla="*/ 470 h 470"/>
                <a:gd name="T14" fmla="*/ 10 w 699"/>
                <a:gd name="T15" fmla="*/ 470 h 470"/>
                <a:gd name="T16" fmla="*/ 12 w 699"/>
                <a:gd name="T17" fmla="*/ 467 h 470"/>
                <a:gd name="T18" fmla="*/ 14 w 699"/>
                <a:gd name="T19" fmla="*/ 467 h 470"/>
                <a:gd name="T20" fmla="*/ 694 w 699"/>
                <a:gd name="T21" fmla="*/ 17 h 470"/>
                <a:gd name="T22" fmla="*/ 696 w 699"/>
                <a:gd name="T23" fmla="*/ 14 h 470"/>
                <a:gd name="T24" fmla="*/ 696 w 699"/>
                <a:gd name="T25" fmla="*/ 12 h 470"/>
                <a:gd name="T26" fmla="*/ 699 w 699"/>
                <a:gd name="T27" fmla="*/ 10 h 470"/>
                <a:gd name="T28" fmla="*/ 699 w 699"/>
                <a:gd name="T29" fmla="*/ 7 h 470"/>
                <a:gd name="T30" fmla="*/ 696 w 699"/>
                <a:gd name="T31" fmla="*/ 5 h 470"/>
                <a:gd name="T32" fmla="*/ 696 w 699"/>
                <a:gd name="T33" fmla="*/ 2 h 470"/>
                <a:gd name="T34" fmla="*/ 694 w 699"/>
                <a:gd name="T35" fmla="*/ 2 h 470"/>
                <a:gd name="T36" fmla="*/ 691 w 699"/>
                <a:gd name="T37" fmla="*/ 0 h 470"/>
                <a:gd name="T38" fmla="*/ 682 w 699"/>
                <a:gd name="T39" fmla="*/ 0 h 470"/>
                <a:gd name="T40" fmla="*/ 2 w 699"/>
                <a:gd name="T41" fmla="*/ 451 h 4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9"/>
                <a:gd name="T64" fmla="*/ 0 h 470"/>
                <a:gd name="T65" fmla="*/ 699 w 699"/>
                <a:gd name="T66" fmla="*/ 470 h 4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9" h="470">
                  <a:moveTo>
                    <a:pt x="2" y="451"/>
                  </a:moveTo>
                  <a:lnTo>
                    <a:pt x="2" y="453"/>
                  </a:lnTo>
                  <a:lnTo>
                    <a:pt x="0" y="455"/>
                  </a:lnTo>
                  <a:lnTo>
                    <a:pt x="0" y="465"/>
                  </a:lnTo>
                  <a:lnTo>
                    <a:pt x="2" y="467"/>
                  </a:lnTo>
                  <a:lnTo>
                    <a:pt x="5" y="467"/>
                  </a:lnTo>
                  <a:lnTo>
                    <a:pt x="7" y="470"/>
                  </a:lnTo>
                  <a:lnTo>
                    <a:pt x="10" y="470"/>
                  </a:lnTo>
                  <a:lnTo>
                    <a:pt x="12" y="467"/>
                  </a:lnTo>
                  <a:lnTo>
                    <a:pt x="14" y="467"/>
                  </a:lnTo>
                  <a:lnTo>
                    <a:pt x="694" y="17"/>
                  </a:lnTo>
                  <a:lnTo>
                    <a:pt x="696" y="14"/>
                  </a:lnTo>
                  <a:lnTo>
                    <a:pt x="696" y="12"/>
                  </a:lnTo>
                  <a:lnTo>
                    <a:pt x="699" y="10"/>
                  </a:lnTo>
                  <a:lnTo>
                    <a:pt x="699" y="7"/>
                  </a:lnTo>
                  <a:lnTo>
                    <a:pt x="696" y="5"/>
                  </a:lnTo>
                  <a:lnTo>
                    <a:pt x="696" y="2"/>
                  </a:lnTo>
                  <a:lnTo>
                    <a:pt x="694" y="2"/>
                  </a:lnTo>
                  <a:lnTo>
                    <a:pt x="691" y="0"/>
                  </a:lnTo>
                  <a:lnTo>
                    <a:pt x="682" y="0"/>
                  </a:lnTo>
                  <a:lnTo>
                    <a:pt x="2" y="451"/>
                  </a:lnTo>
                  <a:close/>
                </a:path>
              </a:pathLst>
            </a:custGeom>
            <a:solidFill>
              <a:srgbClr val="000000"/>
            </a:solidFill>
            <a:ln w="9525">
              <a:noFill/>
              <a:round/>
              <a:headEnd/>
              <a:tailEnd/>
            </a:ln>
          </p:spPr>
          <p:txBody>
            <a:bodyPr/>
            <a:lstStyle/>
            <a:p>
              <a:pPr>
                <a:buNone/>
              </a:pPr>
              <a:endParaRPr lang="en-US"/>
            </a:p>
          </p:txBody>
        </p:sp>
        <p:sp>
          <p:nvSpPr>
            <p:cNvPr id="35882" name="Freeform 41"/>
            <p:cNvSpPr>
              <a:spLocks/>
            </p:cNvSpPr>
            <p:nvPr/>
          </p:nvSpPr>
          <p:spPr bwMode="auto">
            <a:xfrm>
              <a:off x="3302" y="1543"/>
              <a:ext cx="743" cy="426"/>
            </a:xfrm>
            <a:custGeom>
              <a:avLst/>
              <a:gdLst>
                <a:gd name="T0" fmla="*/ 5 w 743"/>
                <a:gd name="T1" fmla="*/ 407 h 426"/>
                <a:gd name="T2" fmla="*/ 0 w 743"/>
                <a:gd name="T3" fmla="*/ 412 h 426"/>
                <a:gd name="T4" fmla="*/ 0 w 743"/>
                <a:gd name="T5" fmla="*/ 421 h 426"/>
                <a:gd name="T6" fmla="*/ 3 w 743"/>
                <a:gd name="T7" fmla="*/ 421 h 426"/>
                <a:gd name="T8" fmla="*/ 5 w 743"/>
                <a:gd name="T9" fmla="*/ 424 h 426"/>
                <a:gd name="T10" fmla="*/ 8 w 743"/>
                <a:gd name="T11" fmla="*/ 424 h 426"/>
                <a:gd name="T12" fmla="*/ 10 w 743"/>
                <a:gd name="T13" fmla="*/ 426 h 426"/>
                <a:gd name="T14" fmla="*/ 12 w 743"/>
                <a:gd name="T15" fmla="*/ 424 h 426"/>
                <a:gd name="T16" fmla="*/ 15 w 743"/>
                <a:gd name="T17" fmla="*/ 424 h 426"/>
                <a:gd name="T18" fmla="*/ 738 w 743"/>
                <a:gd name="T19" fmla="*/ 16 h 426"/>
                <a:gd name="T20" fmla="*/ 738 w 743"/>
                <a:gd name="T21" fmla="*/ 14 h 426"/>
                <a:gd name="T22" fmla="*/ 740 w 743"/>
                <a:gd name="T23" fmla="*/ 14 h 426"/>
                <a:gd name="T24" fmla="*/ 740 w 743"/>
                <a:gd name="T25" fmla="*/ 12 h 426"/>
                <a:gd name="T26" fmla="*/ 743 w 743"/>
                <a:gd name="T27" fmla="*/ 9 h 426"/>
                <a:gd name="T28" fmla="*/ 740 w 743"/>
                <a:gd name="T29" fmla="*/ 7 h 426"/>
                <a:gd name="T30" fmla="*/ 740 w 743"/>
                <a:gd name="T31" fmla="*/ 4 h 426"/>
                <a:gd name="T32" fmla="*/ 738 w 743"/>
                <a:gd name="T33" fmla="*/ 2 h 426"/>
                <a:gd name="T34" fmla="*/ 738 w 743"/>
                <a:gd name="T35" fmla="*/ 0 h 426"/>
                <a:gd name="T36" fmla="*/ 728 w 743"/>
                <a:gd name="T37" fmla="*/ 0 h 426"/>
                <a:gd name="T38" fmla="*/ 5 w 743"/>
                <a:gd name="T39" fmla="*/ 407 h 4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43"/>
                <a:gd name="T61" fmla="*/ 0 h 426"/>
                <a:gd name="T62" fmla="*/ 743 w 743"/>
                <a:gd name="T63" fmla="*/ 426 h 42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43" h="426">
                  <a:moveTo>
                    <a:pt x="5" y="407"/>
                  </a:moveTo>
                  <a:lnTo>
                    <a:pt x="0" y="412"/>
                  </a:lnTo>
                  <a:lnTo>
                    <a:pt x="0" y="421"/>
                  </a:lnTo>
                  <a:lnTo>
                    <a:pt x="3" y="421"/>
                  </a:lnTo>
                  <a:lnTo>
                    <a:pt x="5" y="424"/>
                  </a:lnTo>
                  <a:lnTo>
                    <a:pt x="8" y="424"/>
                  </a:lnTo>
                  <a:lnTo>
                    <a:pt x="10" y="426"/>
                  </a:lnTo>
                  <a:lnTo>
                    <a:pt x="12" y="424"/>
                  </a:lnTo>
                  <a:lnTo>
                    <a:pt x="15" y="424"/>
                  </a:lnTo>
                  <a:lnTo>
                    <a:pt x="738" y="16"/>
                  </a:lnTo>
                  <a:lnTo>
                    <a:pt x="738" y="14"/>
                  </a:lnTo>
                  <a:lnTo>
                    <a:pt x="740" y="14"/>
                  </a:lnTo>
                  <a:lnTo>
                    <a:pt x="740" y="12"/>
                  </a:lnTo>
                  <a:lnTo>
                    <a:pt x="743" y="9"/>
                  </a:lnTo>
                  <a:lnTo>
                    <a:pt x="740" y="7"/>
                  </a:lnTo>
                  <a:lnTo>
                    <a:pt x="740" y="4"/>
                  </a:lnTo>
                  <a:lnTo>
                    <a:pt x="738" y="2"/>
                  </a:lnTo>
                  <a:lnTo>
                    <a:pt x="738" y="0"/>
                  </a:lnTo>
                  <a:lnTo>
                    <a:pt x="728" y="0"/>
                  </a:lnTo>
                  <a:lnTo>
                    <a:pt x="5" y="407"/>
                  </a:lnTo>
                  <a:close/>
                </a:path>
              </a:pathLst>
            </a:custGeom>
            <a:solidFill>
              <a:srgbClr val="000000"/>
            </a:solidFill>
            <a:ln w="9525">
              <a:noFill/>
              <a:round/>
              <a:headEnd/>
              <a:tailEnd/>
            </a:ln>
          </p:spPr>
          <p:txBody>
            <a:bodyPr/>
            <a:lstStyle/>
            <a:p>
              <a:pPr>
                <a:buNone/>
              </a:pPr>
              <a:endParaRPr lang="en-US"/>
            </a:p>
          </p:txBody>
        </p:sp>
        <p:sp>
          <p:nvSpPr>
            <p:cNvPr id="35883" name="Freeform 42"/>
            <p:cNvSpPr>
              <a:spLocks/>
            </p:cNvSpPr>
            <p:nvPr/>
          </p:nvSpPr>
          <p:spPr bwMode="auto">
            <a:xfrm>
              <a:off x="4025" y="1316"/>
              <a:ext cx="742" cy="246"/>
            </a:xfrm>
            <a:custGeom>
              <a:avLst/>
              <a:gdLst>
                <a:gd name="T0" fmla="*/ 5 w 742"/>
                <a:gd name="T1" fmla="*/ 227 h 246"/>
                <a:gd name="T2" fmla="*/ 3 w 742"/>
                <a:gd name="T3" fmla="*/ 227 h 246"/>
                <a:gd name="T4" fmla="*/ 3 w 742"/>
                <a:gd name="T5" fmla="*/ 229 h 246"/>
                <a:gd name="T6" fmla="*/ 0 w 742"/>
                <a:gd name="T7" fmla="*/ 231 h 246"/>
                <a:gd name="T8" fmla="*/ 0 w 742"/>
                <a:gd name="T9" fmla="*/ 241 h 246"/>
                <a:gd name="T10" fmla="*/ 3 w 742"/>
                <a:gd name="T11" fmla="*/ 243 h 246"/>
                <a:gd name="T12" fmla="*/ 5 w 742"/>
                <a:gd name="T13" fmla="*/ 243 h 246"/>
                <a:gd name="T14" fmla="*/ 8 w 742"/>
                <a:gd name="T15" fmla="*/ 246 h 246"/>
                <a:gd name="T16" fmla="*/ 10 w 742"/>
                <a:gd name="T17" fmla="*/ 246 h 246"/>
                <a:gd name="T18" fmla="*/ 12 w 742"/>
                <a:gd name="T19" fmla="*/ 243 h 246"/>
                <a:gd name="T20" fmla="*/ 735 w 742"/>
                <a:gd name="T21" fmla="*/ 17 h 246"/>
                <a:gd name="T22" fmla="*/ 738 w 742"/>
                <a:gd name="T23" fmla="*/ 17 h 246"/>
                <a:gd name="T24" fmla="*/ 740 w 742"/>
                <a:gd name="T25" fmla="*/ 15 h 246"/>
                <a:gd name="T26" fmla="*/ 740 w 742"/>
                <a:gd name="T27" fmla="*/ 12 h 246"/>
                <a:gd name="T28" fmla="*/ 742 w 742"/>
                <a:gd name="T29" fmla="*/ 10 h 246"/>
                <a:gd name="T30" fmla="*/ 742 w 742"/>
                <a:gd name="T31" fmla="*/ 7 h 246"/>
                <a:gd name="T32" fmla="*/ 740 w 742"/>
                <a:gd name="T33" fmla="*/ 5 h 246"/>
                <a:gd name="T34" fmla="*/ 740 w 742"/>
                <a:gd name="T35" fmla="*/ 2 h 246"/>
                <a:gd name="T36" fmla="*/ 738 w 742"/>
                <a:gd name="T37" fmla="*/ 2 h 246"/>
                <a:gd name="T38" fmla="*/ 735 w 742"/>
                <a:gd name="T39" fmla="*/ 0 h 246"/>
                <a:gd name="T40" fmla="*/ 728 w 742"/>
                <a:gd name="T41" fmla="*/ 0 h 246"/>
                <a:gd name="T42" fmla="*/ 5 w 742"/>
                <a:gd name="T43" fmla="*/ 227 h 2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42"/>
                <a:gd name="T67" fmla="*/ 0 h 246"/>
                <a:gd name="T68" fmla="*/ 742 w 742"/>
                <a:gd name="T69" fmla="*/ 246 h 2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42" h="246">
                  <a:moveTo>
                    <a:pt x="5" y="227"/>
                  </a:moveTo>
                  <a:lnTo>
                    <a:pt x="3" y="227"/>
                  </a:lnTo>
                  <a:lnTo>
                    <a:pt x="3" y="229"/>
                  </a:lnTo>
                  <a:lnTo>
                    <a:pt x="0" y="231"/>
                  </a:lnTo>
                  <a:lnTo>
                    <a:pt x="0" y="241"/>
                  </a:lnTo>
                  <a:lnTo>
                    <a:pt x="3" y="243"/>
                  </a:lnTo>
                  <a:lnTo>
                    <a:pt x="5" y="243"/>
                  </a:lnTo>
                  <a:lnTo>
                    <a:pt x="8" y="246"/>
                  </a:lnTo>
                  <a:lnTo>
                    <a:pt x="10" y="246"/>
                  </a:lnTo>
                  <a:lnTo>
                    <a:pt x="12" y="243"/>
                  </a:lnTo>
                  <a:lnTo>
                    <a:pt x="735" y="17"/>
                  </a:lnTo>
                  <a:lnTo>
                    <a:pt x="738" y="17"/>
                  </a:lnTo>
                  <a:lnTo>
                    <a:pt x="740" y="15"/>
                  </a:lnTo>
                  <a:lnTo>
                    <a:pt x="740" y="12"/>
                  </a:lnTo>
                  <a:lnTo>
                    <a:pt x="742" y="10"/>
                  </a:lnTo>
                  <a:lnTo>
                    <a:pt x="742" y="7"/>
                  </a:lnTo>
                  <a:lnTo>
                    <a:pt x="740" y="5"/>
                  </a:lnTo>
                  <a:lnTo>
                    <a:pt x="740" y="2"/>
                  </a:lnTo>
                  <a:lnTo>
                    <a:pt x="738" y="2"/>
                  </a:lnTo>
                  <a:lnTo>
                    <a:pt x="735" y="0"/>
                  </a:lnTo>
                  <a:lnTo>
                    <a:pt x="728" y="0"/>
                  </a:lnTo>
                  <a:lnTo>
                    <a:pt x="5" y="227"/>
                  </a:lnTo>
                  <a:close/>
                </a:path>
              </a:pathLst>
            </a:custGeom>
            <a:solidFill>
              <a:srgbClr val="000000"/>
            </a:solidFill>
            <a:ln w="9525">
              <a:noFill/>
              <a:round/>
              <a:headEnd/>
              <a:tailEnd/>
            </a:ln>
          </p:spPr>
          <p:txBody>
            <a:bodyPr/>
            <a:lstStyle/>
            <a:p>
              <a:pPr>
                <a:buNone/>
              </a:pPr>
              <a:endParaRPr lang="en-US"/>
            </a:p>
          </p:txBody>
        </p:sp>
        <p:sp>
          <p:nvSpPr>
            <p:cNvPr id="35884" name="Freeform 43"/>
            <p:cNvSpPr>
              <a:spLocks/>
            </p:cNvSpPr>
            <p:nvPr/>
          </p:nvSpPr>
          <p:spPr bwMode="auto">
            <a:xfrm>
              <a:off x="1854" y="2808"/>
              <a:ext cx="788" cy="200"/>
            </a:xfrm>
            <a:custGeom>
              <a:avLst/>
              <a:gdLst>
                <a:gd name="T0" fmla="*/ 7 w 788"/>
                <a:gd name="T1" fmla="*/ 181 h 200"/>
                <a:gd name="T2" fmla="*/ 5 w 788"/>
                <a:gd name="T3" fmla="*/ 181 h 200"/>
                <a:gd name="T4" fmla="*/ 0 w 788"/>
                <a:gd name="T5" fmla="*/ 185 h 200"/>
                <a:gd name="T6" fmla="*/ 0 w 788"/>
                <a:gd name="T7" fmla="*/ 195 h 200"/>
                <a:gd name="T8" fmla="*/ 3 w 788"/>
                <a:gd name="T9" fmla="*/ 195 h 200"/>
                <a:gd name="T10" fmla="*/ 7 w 788"/>
                <a:gd name="T11" fmla="*/ 200 h 200"/>
                <a:gd name="T12" fmla="*/ 12 w 788"/>
                <a:gd name="T13" fmla="*/ 200 h 200"/>
                <a:gd name="T14" fmla="*/ 781 w 788"/>
                <a:gd name="T15" fmla="*/ 19 h 200"/>
                <a:gd name="T16" fmla="*/ 786 w 788"/>
                <a:gd name="T17" fmla="*/ 14 h 200"/>
                <a:gd name="T18" fmla="*/ 786 w 788"/>
                <a:gd name="T19" fmla="*/ 12 h 200"/>
                <a:gd name="T20" fmla="*/ 788 w 788"/>
                <a:gd name="T21" fmla="*/ 10 h 200"/>
                <a:gd name="T22" fmla="*/ 788 w 788"/>
                <a:gd name="T23" fmla="*/ 7 h 200"/>
                <a:gd name="T24" fmla="*/ 786 w 788"/>
                <a:gd name="T25" fmla="*/ 5 h 200"/>
                <a:gd name="T26" fmla="*/ 786 w 788"/>
                <a:gd name="T27" fmla="*/ 2 h 200"/>
                <a:gd name="T28" fmla="*/ 783 w 788"/>
                <a:gd name="T29" fmla="*/ 0 h 200"/>
                <a:gd name="T30" fmla="*/ 776 w 788"/>
                <a:gd name="T31" fmla="*/ 0 h 200"/>
                <a:gd name="T32" fmla="*/ 7 w 788"/>
                <a:gd name="T33" fmla="*/ 181 h 2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88"/>
                <a:gd name="T52" fmla="*/ 0 h 200"/>
                <a:gd name="T53" fmla="*/ 788 w 788"/>
                <a:gd name="T54" fmla="*/ 200 h 2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88" h="200">
                  <a:moveTo>
                    <a:pt x="7" y="181"/>
                  </a:moveTo>
                  <a:lnTo>
                    <a:pt x="5" y="181"/>
                  </a:lnTo>
                  <a:lnTo>
                    <a:pt x="0" y="185"/>
                  </a:lnTo>
                  <a:lnTo>
                    <a:pt x="0" y="195"/>
                  </a:lnTo>
                  <a:lnTo>
                    <a:pt x="3" y="195"/>
                  </a:lnTo>
                  <a:lnTo>
                    <a:pt x="7" y="200"/>
                  </a:lnTo>
                  <a:lnTo>
                    <a:pt x="12" y="200"/>
                  </a:lnTo>
                  <a:lnTo>
                    <a:pt x="781" y="19"/>
                  </a:lnTo>
                  <a:lnTo>
                    <a:pt x="786" y="14"/>
                  </a:lnTo>
                  <a:lnTo>
                    <a:pt x="786" y="12"/>
                  </a:lnTo>
                  <a:lnTo>
                    <a:pt x="788" y="10"/>
                  </a:lnTo>
                  <a:lnTo>
                    <a:pt x="788" y="7"/>
                  </a:lnTo>
                  <a:lnTo>
                    <a:pt x="786" y="5"/>
                  </a:lnTo>
                  <a:lnTo>
                    <a:pt x="786" y="2"/>
                  </a:lnTo>
                  <a:lnTo>
                    <a:pt x="783" y="0"/>
                  </a:lnTo>
                  <a:lnTo>
                    <a:pt x="776" y="0"/>
                  </a:lnTo>
                  <a:lnTo>
                    <a:pt x="7" y="181"/>
                  </a:lnTo>
                  <a:close/>
                </a:path>
              </a:pathLst>
            </a:custGeom>
            <a:solidFill>
              <a:srgbClr val="0000FF"/>
            </a:solidFill>
            <a:ln w="9525">
              <a:noFill/>
              <a:round/>
              <a:headEnd/>
              <a:tailEnd/>
            </a:ln>
          </p:spPr>
          <p:txBody>
            <a:bodyPr/>
            <a:lstStyle/>
            <a:p>
              <a:pPr>
                <a:buNone/>
              </a:pPr>
              <a:endParaRPr lang="en-US"/>
            </a:p>
          </p:txBody>
        </p:sp>
        <p:sp>
          <p:nvSpPr>
            <p:cNvPr id="35885" name="Freeform 44"/>
            <p:cNvSpPr>
              <a:spLocks/>
            </p:cNvSpPr>
            <p:nvPr/>
          </p:nvSpPr>
          <p:spPr bwMode="auto">
            <a:xfrm>
              <a:off x="2623" y="2581"/>
              <a:ext cx="744" cy="246"/>
            </a:xfrm>
            <a:custGeom>
              <a:avLst/>
              <a:gdLst>
                <a:gd name="T0" fmla="*/ 5 w 744"/>
                <a:gd name="T1" fmla="*/ 227 h 246"/>
                <a:gd name="T2" fmla="*/ 2 w 744"/>
                <a:gd name="T3" fmla="*/ 227 h 246"/>
                <a:gd name="T4" fmla="*/ 2 w 744"/>
                <a:gd name="T5" fmla="*/ 229 h 246"/>
                <a:gd name="T6" fmla="*/ 0 w 744"/>
                <a:gd name="T7" fmla="*/ 232 h 246"/>
                <a:gd name="T8" fmla="*/ 0 w 744"/>
                <a:gd name="T9" fmla="*/ 241 h 246"/>
                <a:gd name="T10" fmla="*/ 2 w 744"/>
                <a:gd name="T11" fmla="*/ 244 h 246"/>
                <a:gd name="T12" fmla="*/ 5 w 744"/>
                <a:gd name="T13" fmla="*/ 244 h 246"/>
                <a:gd name="T14" fmla="*/ 7 w 744"/>
                <a:gd name="T15" fmla="*/ 246 h 246"/>
                <a:gd name="T16" fmla="*/ 10 w 744"/>
                <a:gd name="T17" fmla="*/ 246 h 246"/>
                <a:gd name="T18" fmla="*/ 12 w 744"/>
                <a:gd name="T19" fmla="*/ 244 h 246"/>
                <a:gd name="T20" fmla="*/ 737 w 744"/>
                <a:gd name="T21" fmla="*/ 17 h 246"/>
                <a:gd name="T22" fmla="*/ 740 w 744"/>
                <a:gd name="T23" fmla="*/ 17 h 246"/>
                <a:gd name="T24" fmla="*/ 742 w 744"/>
                <a:gd name="T25" fmla="*/ 15 h 246"/>
                <a:gd name="T26" fmla="*/ 742 w 744"/>
                <a:gd name="T27" fmla="*/ 12 h 246"/>
                <a:gd name="T28" fmla="*/ 744 w 744"/>
                <a:gd name="T29" fmla="*/ 10 h 246"/>
                <a:gd name="T30" fmla="*/ 744 w 744"/>
                <a:gd name="T31" fmla="*/ 8 h 246"/>
                <a:gd name="T32" fmla="*/ 742 w 744"/>
                <a:gd name="T33" fmla="*/ 5 h 246"/>
                <a:gd name="T34" fmla="*/ 742 w 744"/>
                <a:gd name="T35" fmla="*/ 3 h 246"/>
                <a:gd name="T36" fmla="*/ 740 w 744"/>
                <a:gd name="T37" fmla="*/ 3 h 246"/>
                <a:gd name="T38" fmla="*/ 737 w 744"/>
                <a:gd name="T39" fmla="*/ 0 h 246"/>
                <a:gd name="T40" fmla="*/ 730 w 744"/>
                <a:gd name="T41" fmla="*/ 0 h 246"/>
                <a:gd name="T42" fmla="*/ 5 w 744"/>
                <a:gd name="T43" fmla="*/ 227 h 2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44"/>
                <a:gd name="T67" fmla="*/ 0 h 246"/>
                <a:gd name="T68" fmla="*/ 744 w 744"/>
                <a:gd name="T69" fmla="*/ 246 h 2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44" h="246">
                  <a:moveTo>
                    <a:pt x="5" y="227"/>
                  </a:moveTo>
                  <a:lnTo>
                    <a:pt x="2" y="227"/>
                  </a:lnTo>
                  <a:lnTo>
                    <a:pt x="2" y="229"/>
                  </a:lnTo>
                  <a:lnTo>
                    <a:pt x="0" y="232"/>
                  </a:lnTo>
                  <a:lnTo>
                    <a:pt x="0" y="241"/>
                  </a:lnTo>
                  <a:lnTo>
                    <a:pt x="2" y="244"/>
                  </a:lnTo>
                  <a:lnTo>
                    <a:pt x="5" y="244"/>
                  </a:lnTo>
                  <a:lnTo>
                    <a:pt x="7" y="246"/>
                  </a:lnTo>
                  <a:lnTo>
                    <a:pt x="10" y="246"/>
                  </a:lnTo>
                  <a:lnTo>
                    <a:pt x="12" y="244"/>
                  </a:lnTo>
                  <a:lnTo>
                    <a:pt x="737" y="17"/>
                  </a:lnTo>
                  <a:lnTo>
                    <a:pt x="740" y="17"/>
                  </a:lnTo>
                  <a:lnTo>
                    <a:pt x="742" y="15"/>
                  </a:lnTo>
                  <a:lnTo>
                    <a:pt x="742" y="12"/>
                  </a:lnTo>
                  <a:lnTo>
                    <a:pt x="744" y="10"/>
                  </a:lnTo>
                  <a:lnTo>
                    <a:pt x="744" y="8"/>
                  </a:lnTo>
                  <a:lnTo>
                    <a:pt x="742" y="5"/>
                  </a:lnTo>
                  <a:lnTo>
                    <a:pt x="742" y="3"/>
                  </a:lnTo>
                  <a:lnTo>
                    <a:pt x="740" y="3"/>
                  </a:lnTo>
                  <a:lnTo>
                    <a:pt x="737" y="0"/>
                  </a:lnTo>
                  <a:lnTo>
                    <a:pt x="730" y="0"/>
                  </a:lnTo>
                  <a:lnTo>
                    <a:pt x="5" y="227"/>
                  </a:lnTo>
                  <a:close/>
                </a:path>
              </a:pathLst>
            </a:custGeom>
            <a:solidFill>
              <a:srgbClr val="0000FF"/>
            </a:solidFill>
            <a:ln w="9525">
              <a:noFill/>
              <a:round/>
              <a:headEnd/>
              <a:tailEnd/>
            </a:ln>
          </p:spPr>
          <p:txBody>
            <a:bodyPr/>
            <a:lstStyle/>
            <a:p>
              <a:pPr>
                <a:buNone/>
              </a:pPr>
              <a:endParaRPr lang="en-US"/>
            </a:p>
          </p:txBody>
        </p:sp>
        <p:sp>
          <p:nvSpPr>
            <p:cNvPr id="35886" name="Freeform 45"/>
            <p:cNvSpPr>
              <a:spLocks/>
            </p:cNvSpPr>
            <p:nvPr/>
          </p:nvSpPr>
          <p:spPr bwMode="auto">
            <a:xfrm>
              <a:off x="4025" y="2085"/>
              <a:ext cx="742" cy="154"/>
            </a:xfrm>
            <a:custGeom>
              <a:avLst/>
              <a:gdLst>
                <a:gd name="T0" fmla="*/ 8 w 742"/>
                <a:gd name="T1" fmla="*/ 135 h 154"/>
                <a:gd name="T2" fmla="*/ 5 w 742"/>
                <a:gd name="T3" fmla="*/ 135 h 154"/>
                <a:gd name="T4" fmla="*/ 3 w 742"/>
                <a:gd name="T5" fmla="*/ 137 h 154"/>
                <a:gd name="T6" fmla="*/ 0 w 742"/>
                <a:gd name="T7" fmla="*/ 137 h 154"/>
                <a:gd name="T8" fmla="*/ 0 w 742"/>
                <a:gd name="T9" fmla="*/ 147 h 154"/>
                <a:gd name="T10" fmla="*/ 3 w 742"/>
                <a:gd name="T11" fmla="*/ 149 h 154"/>
                <a:gd name="T12" fmla="*/ 3 w 742"/>
                <a:gd name="T13" fmla="*/ 152 h 154"/>
                <a:gd name="T14" fmla="*/ 5 w 742"/>
                <a:gd name="T15" fmla="*/ 152 h 154"/>
                <a:gd name="T16" fmla="*/ 8 w 742"/>
                <a:gd name="T17" fmla="*/ 154 h 154"/>
                <a:gd name="T18" fmla="*/ 10 w 742"/>
                <a:gd name="T19" fmla="*/ 154 h 154"/>
                <a:gd name="T20" fmla="*/ 733 w 742"/>
                <a:gd name="T21" fmla="*/ 19 h 154"/>
                <a:gd name="T22" fmla="*/ 735 w 742"/>
                <a:gd name="T23" fmla="*/ 17 h 154"/>
                <a:gd name="T24" fmla="*/ 738 w 742"/>
                <a:gd name="T25" fmla="*/ 17 h 154"/>
                <a:gd name="T26" fmla="*/ 740 w 742"/>
                <a:gd name="T27" fmla="*/ 14 h 154"/>
                <a:gd name="T28" fmla="*/ 740 w 742"/>
                <a:gd name="T29" fmla="*/ 12 h 154"/>
                <a:gd name="T30" fmla="*/ 742 w 742"/>
                <a:gd name="T31" fmla="*/ 10 h 154"/>
                <a:gd name="T32" fmla="*/ 742 w 742"/>
                <a:gd name="T33" fmla="*/ 7 h 154"/>
                <a:gd name="T34" fmla="*/ 740 w 742"/>
                <a:gd name="T35" fmla="*/ 5 h 154"/>
                <a:gd name="T36" fmla="*/ 740 w 742"/>
                <a:gd name="T37" fmla="*/ 2 h 154"/>
                <a:gd name="T38" fmla="*/ 738 w 742"/>
                <a:gd name="T39" fmla="*/ 0 h 154"/>
                <a:gd name="T40" fmla="*/ 730 w 742"/>
                <a:gd name="T41" fmla="*/ 0 h 154"/>
                <a:gd name="T42" fmla="*/ 8 w 742"/>
                <a:gd name="T43" fmla="*/ 135 h 1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42"/>
                <a:gd name="T67" fmla="*/ 0 h 154"/>
                <a:gd name="T68" fmla="*/ 742 w 742"/>
                <a:gd name="T69" fmla="*/ 154 h 1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42" h="154">
                  <a:moveTo>
                    <a:pt x="8" y="135"/>
                  </a:moveTo>
                  <a:lnTo>
                    <a:pt x="5" y="135"/>
                  </a:lnTo>
                  <a:lnTo>
                    <a:pt x="3" y="137"/>
                  </a:lnTo>
                  <a:lnTo>
                    <a:pt x="0" y="137"/>
                  </a:lnTo>
                  <a:lnTo>
                    <a:pt x="0" y="147"/>
                  </a:lnTo>
                  <a:lnTo>
                    <a:pt x="3" y="149"/>
                  </a:lnTo>
                  <a:lnTo>
                    <a:pt x="3" y="152"/>
                  </a:lnTo>
                  <a:lnTo>
                    <a:pt x="5" y="152"/>
                  </a:lnTo>
                  <a:lnTo>
                    <a:pt x="8" y="154"/>
                  </a:lnTo>
                  <a:lnTo>
                    <a:pt x="10" y="154"/>
                  </a:lnTo>
                  <a:lnTo>
                    <a:pt x="733" y="19"/>
                  </a:lnTo>
                  <a:lnTo>
                    <a:pt x="735" y="17"/>
                  </a:lnTo>
                  <a:lnTo>
                    <a:pt x="738" y="17"/>
                  </a:lnTo>
                  <a:lnTo>
                    <a:pt x="740" y="14"/>
                  </a:lnTo>
                  <a:lnTo>
                    <a:pt x="740" y="12"/>
                  </a:lnTo>
                  <a:lnTo>
                    <a:pt x="742" y="10"/>
                  </a:lnTo>
                  <a:lnTo>
                    <a:pt x="742" y="7"/>
                  </a:lnTo>
                  <a:lnTo>
                    <a:pt x="740" y="5"/>
                  </a:lnTo>
                  <a:lnTo>
                    <a:pt x="740" y="2"/>
                  </a:lnTo>
                  <a:lnTo>
                    <a:pt x="738" y="0"/>
                  </a:lnTo>
                  <a:lnTo>
                    <a:pt x="730" y="0"/>
                  </a:lnTo>
                  <a:lnTo>
                    <a:pt x="8" y="135"/>
                  </a:lnTo>
                  <a:close/>
                </a:path>
              </a:pathLst>
            </a:custGeom>
            <a:solidFill>
              <a:srgbClr val="0000FF"/>
            </a:solidFill>
            <a:ln w="9525">
              <a:noFill/>
              <a:round/>
              <a:headEnd/>
              <a:tailEnd/>
            </a:ln>
          </p:spPr>
          <p:txBody>
            <a:bodyPr/>
            <a:lstStyle/>
            <a:p>
              <a:pPr>
                <a:buNone/>
              </a:pPr>
              <a:endParaRPr lang="en-US"/>
            </a:p>
          </p:txBody>
        </p:sp>
        <p:sp>
          <p:nvSpPr>
            <p:cNvPr id="35887" name="Freeform 46"/>
            <p:cNvSpPr>
              <a:spLocks/>
            </p:cNvSpPr>
            <p:nvPr/>
          </p:nvSpPr>
          <p:spPr bwMode="auto">
            <a:xfrm>
              <a:off x="3348" y="2220"/>
              <a:ext cx="697" cy="381"/>
            </a:xfrm>
            <a:custGeom>
              <a:avLst/>
              <a:gdLst>
                <a:gd name="T0" fmla="*/ 5 w 697"/>
                <a:gd name="T1" fmla="*/ 361 h 381"/>
                <a:gd name="T2" fmla="*/ 0 w 697"/>
                <a:gd name="T3" fmla="*/ 366 h 381"/>
                <a:gd name="T4" fmla="*/ 0 w 697"/>
                <a:gd name="T5" fmla="*/ 376 h 381"/>
                <a:gd name="T6" fmla="*/ 3 w 697"/>
                <a:gd name="T7" fmla="*/ 376 h 381"/>
                <a:gd name="T8" fmla="*/ 7 w 697"/>
                <a:gd name="T9" fmla="*/ 381 h 381"/>
                <a:gd name="T10" fmla="*/ 12 w 697"/>
                <a:gd name="T11" fmla="*/ 381 h 381"/>
                <a:gd name="T12" fmla="*/ 15 w 697"/>
                <a:gd name="T13" fmla="*/ 378 h 381"/>
                <a:gd name="T14" fmla="*/ 692 w 697"/>
                <a:gd name="T15" fmla="*/ 17 h 381"/>
                <a:gd name="T16" fmla="*/ 694 w 697"/>
                <a:gd name="T17" fmla="*/ 14 h 381"/>
                <a:gd name="T18" fmla="*/ 694 w 697"/>
                <a:gd name="T19" fmla="*/ 12 h 381"/>
                <a:gd name="T20" fmla="*/ 697 w 697"/>
                <a:gd name="T21" fmla="*/ 9 h 381"/>
                <a:gd name="T22" fmla="*/ 697 w 697"/>
                <a:gd name="T23" fmla="*/ 7 h 381"/>
                <a:gd name="T24" fmla="*/ 694 w 697"/>
                <a:gd name="T25" fmla="*/ 5 h 381"/>
                <a:gd name="T26" fmla="*/ 694 w 697"/>
                <a:gd name="T27" fmla="*/ 2 h 381"/>
                <a:gd name="T28" fmla="*/ 692 w 697"/>
                <a:gd name="T29" fmla="*/ 0 h 381"/>
                <a:gd name="T30" fmla="*/ 682 w 697"/>
                <a:gd name="T31" fmla="*/ 0 h 381"/>
                <a:gd name="T32" fmla="*/ 5 w 697"/>
                <a:gd name="T33" fmla="*/ 361 h 3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97"/>
                <a:gd name="T52" fmla="*/ 0 h 381"/>
                <a:gd name="T53" fmla="*/ 697 w 697"/>
                <a:gd name="T54" fmla="*/ 381 h 3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97" h="381">
                  <a:moveTo>
                    <a:pt x="5" y="361"/>
                  </a:moveTo>
                  <a:lnTo>
                    <a:pt x="0" y="366"/>
                  </a:lnTo>
                  <a:lnTo>
                    <a:pt x="0" y="376"/>
                  </a:lnTo>
                  <a:lnTo>
                    <a:pt x="3" y="376"/>
                  </a:lnTo>
                  <a:lnTo>
                    <a:pt x="7" y="381"/>
                  </a:lnTo>
                  <a:lnTo>
                    <a:pt x="12" y="381"/>
                  </a:lnTo>
                  <a:lnTo>
                    <a:pt x="15" y="378"/>
                  </a:lnTo>
                  <a:lnTo>
                    <a:pt x="692" y="17"/>
                  </a:lnTo>
                  <a:lnTo>
                    <a:pt x="694" y="14"/>
                  </a:lnTo>
                  <a:lnTo>
                    <a:pt x="694" y="12"/>
                  </a:lnTo>
                  <a:lnTo>
                    <a:pt x="697" y="9"/>
                  </a:lnTo>
                  <a:lnTo>
                    <a:pt x="697" y="7"/>
                  </a:lnTo>
                  <a:lnTo>
                    <a:pt x="694" y="5"/>
                  </a:lnTo>
                  <a:lnTo>
                    <a:pt x="694" y="2"/>
                  </a:lnTo>
                  <a:lnTo>
                    <a:pt x="692" y="0"/>
                  </a:lnTo>
                  <a:lnTo>
                    <a:pt x="682" y="0"/>
                  </a:lnTo>
                  <a:lnTo>
                    <a:pt x="5" y="361"/>
                  </a:lnTo>
                  <a:close/>
                </a:path>
              </a:pathLst>
            </a:custGeom>
            <a:solidFill>
              <a:srgbClr val="0000FF"/>
            </a:solidFill>
            <a:ln w="9525">
              <a:noFill/>
              <a:round/>
              <a:headEnd/>
              <a:tailEnd/>
            </a:ln>
          </p:spPr>
          <p:txBody>
            <a:bodyPr/>
            <a:lstStyle/>
            <a:p>
              <a:pPr>
                <a:buNone/>
              </a:pPr>
              <a:endParaRPr lang="en-US"/>
            </a:p>
          </p:txBody>
        </p:sp>
        <p:sp>
          <p:nvSpPr>
            <p:cNvPr id="35888" name="Freeform 47"/>
            <p:cNvSpPr>
              <a:spLocks/>
            </p:cNvSpPr>
            <p:nvPr/>
          </p:nvSpPr>
          <p:spPr bwMode="auto">
            <a:xfrm>
              <a:off x="1447" y="1813"/>
              <a:ext cx="561" cy="19"/>
            </a:xfrm>
            <a:custGeom>
              <a:avLst/>
              <a:gdLst>
                <a:gd name="T0" fmla="*/ 10 w 561"/>
                <a:gd name="T1" fmla="*/ 0 h 19"/>
                <a:gd name="T2" fmla="*/ 5 w 561"/>
                <a:gd name="T3" fmla="*/ 0 h 19"/>
                <a:gd name="T4" fmla="*/ 0 w 561"/>
                <a:gd name="T5" fmla="*/ 4 h 19"/>
                <a:gd name="T6" fmla="*/ 0 w 561"/>
                <a:gd name="T7" fmla="*/ 14 h 19"/>
                <a:gd name="T8" fmla="*/ 2 w 561"/>
                <a:gd name="T9" fmla="*/ 14 h 19"/>
                <a:gd name="T10" fmla="*/ 5 w 561"/>
                <a:gd name="T11" fmla="*/ 16 h 19"/>
                <a:gd name="T12" fmla="*/ 7 w 561"/>
                <a:gd name="T13" fmla="*/ 16 h 19"/>
                <a:gd name="T14" fmla="*/ 10 w 561"/>
                <a:gd name="T15" fmla="*/ 19 h 19"/>
                <a:gd name="T16" fmla="*/ 552 w 561"/>
                <a:gd name="T17" fmla="*/ 19 h 19"/>
                <a:gd name="T18" fmla="*/ 554 w 561"/>
                <a:gd name="T19" fmla="*/ 16 h 19"/>
                <a:gd name="T20" fmla="*/ 557 w 561"/>
                <a:gd name="T21" fmla="*/ 16 h 19"/>
                <a:gd name="T22" fmla="*/ 557 w 561"/>
                <a:gd name="T23" fmla="*/ 14 h 19"/>
                <a:gd name="T24" fmla="*/ 559 w 561"/>
                <a:gd name="T25" fmla="*/ 14 h 19"/>
                <a:gd name="T26" fmla="*/ 559 w 561"/>
                <a:gd name="T27" fmla="*/ 12 h 19"/>
                <a:gd name="T28" fmla="*/ 561 w 561"/>
                <a:gd name="T29" fmla="*/ 9 h 19"/>
                <a:gd name="T30" fmla="*/ 559 w 561"/>
                <a:gd name="T31" fmla="*/ 7 h 19"/>
                <a:gd name="T32" fmla="*/ 559 w 561"/>
                <a:gd name="T33" fmla="*/ 4 h 19"/>
                <a:gd name="T34" fmla="*/ 557 w 561"/>
                <a:gd name="T35" fmla="*/ 2 h 19"/>
                <a:gd name="T36" fmla="*/ 557 w 561"/>
                <a:gd name="T37" fmla="*/ 0 h 19"/>
                <a:gd name="T38" fmla="*/ 552 w 561"/>
                <a:gd name="T39" fmla="*/ 0 h 19"/>
                <a:gd name="T40" fmla="*/ 10 w 561"/>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1"/>
                <a:gd name="T64" fmla="*/ 0 h 19"/>
                <a:gd name="T65" fmla="*/ 561 w 561"/>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1" h="19">
                  <a:moveTo>
                    <a:pt x="10" y="0"/>
                  </a:moveTo>
                  <a:lnTo>
                    <a:pt x="5" y="0"/>
                  </a:lnTo>
                  <a:lnTo>
                    <a:pt x="0" y="4"/>
                  </a:lnTo>
                  <a:lnTo>
                    <a:pt x="0" y="14"/>
                  </a:lnTo>
                  <a:lnTo>
                    <a:pt x="2" y="14"/>
                  </a:lnTo>
                  <a:lnTo>
                    <a:pt x="5" y="16"/>
                  </a:lnTo>
                  <a:lnTo>
                    <a:pt x="7" y="16"/>
                  </a:lnTo>
                  <a:lnTo>
                    <a:pt x="10" y="19"/>
                  </a:lnTo>
                  <a:lnTo>
                    <a:pt x="552" y="19"/>
                  </a:lnTo>
                  <a:lnTo>
                    <a:pt x="554" y="16"/>
                  </a:lnTo>
                  <a:lnTo>
                    <a:pt x="557" y="16"/>
                  </a:lnTo>
                  <a:lnTo>
                    <a:pt x="557" y="14"/>
                  </a:lnTo>
                  <a:lnTo>
                    <a:pt x="559" y="14"/>
                  </a:lnTo>
                  <a:lnTo>
                    <a:pt x="559" y="12"/>
                  </a:lnTo>
                  <a:lnTo>
                    <a:pt x="561" y="9"/>
                  </a:lnTo>
                  <a:lnTo>
                    <a:pt x="559" y="7"/>
                  </a:lnTo>
                  <a:lnTo>
                    <a:pt x="559" y="4"/>
                  </a:lnTo>
                  <a:lnTo>
                    <a:pt x="557" y="2"/>
                  </a:lnTo>
                  <a:lnTo>
                    <a:pt x="557" y="0"/>
                  </a:lnTo>
                  <a:lnTo>
                    <a:pt x="552" y="0"/>
                  </a:lnTo>
                  <a:lnTo>
                    <a:pt x="10" y="0"/>
                  </a:lnTo>
                  <a:close/>
                </a:path>
              </a:pathLst>
            </a:custGeom>
            <a:solidFill>
              <a:srgbClr val="000000"/>
            </a:solidFill>
            <a:ln w="9525">
              <a:noFill/>
              <a:round/>
              <a:headEnd/>
              <a:tailEnd/>
            </a:ln>
          </p:spPr>
          <p:txBody>
            <a:bodyPr/>
            <a:lstStyle/>
            <a:p>
              <a:pPr>
                <a:buNone/>
              </a:pPr>
              <a:endParaRPr lang="en-US"/>
            </a:p>
          </p:txBody>
        </p:sp>
        <p:sp>
          <p:nvSpPr>
            <p:cNvPr id="35889" name="Rectangle 48"/>
            <p:cNvSpPr>
              <a:spLocks noChangeArrowheads="1"/>
            </p:cNvSpPr>
            <p:nvPr/>
          </p:nvSpPr>
          <p:spPr bwMode="auto">
            <a:xfrm>
              <a:off x="2090" y="1740"/>
              <a:ext cx="741" cy="252"/>
            </a:xfrm>
            <a:prstGeom prst="rect">
              <a:avLst/>
            </a:prstGeom>
            <a:noFill/>
            <a:ln w="9525">
              <a:noFill/>
              <a:miter lim="800000"/>
              <a:headEnd/>
              <a:tailEnd/>
            </a:ln>
          </p:spPr>
          <p:txBody>
            <a:bodyPr wrap="none" lIns="0" tIns="0" rIns="0" bIns="0">
              <a:spAutoFit/>
            </a:bodyPr>
            <a:lstStyle/>
            <a:p>
              <a:pPr>
                <a:buNone/>
              </a:pPr>
              <a:r>
                <a:rPr lang="en-US" sz="2600" b="0">
                  <a:solidFill>
                    <a:srgbClr val="000000"/>
                  </a:solidFill>
                  <a:latin typeface="CG Times" charset="0"/>
                </a:rPr>
                <a:t>Ave. PA</a:t>
              </a:r>
              <a:endParaRPr lang="en-US" b="0">
                <a:latin typeface="Arial Black" pitchFamily="34" charset="0"/>
              </a:endParaRPr>
            </a:p>
          </p:txBody>
        </p:sp>
        <p:sp>
          <p:nvSpPr>
            <p:cNvPr id="35890" name="Text Box 49"/>
            <p:cNvSpPr txBox="1">
              <a:spLocks noChangeArrowheads="1"/>
            </p:cNvSpPr>
            <p:nvPr/>
          </p:nvSpPr>
          <p:spPr bwMode="auto">
            <a:xfrm>
              <a:off x="1680" y="3984"/>
              <a:ext cx="3456" cy="250"/>
            </a:xfrm>
            <a:prstGeom prst="rect">
              <a:avLst/>
            </a:prstGeom>
            <a:noFill/>
            <a:ln w="9525">
              <a:noFill/>
              <a:miter lim="800000"/>
              <a:headEnd/>
              <a:tailEnd/>
            </a:ln>
          </p:spPr>
          <p:txBody>
            <a:bodyPr>
              <a:spAutoFit/>
            </a:bodyPr>
            <a:lstStyle/>
            <a:p>
              <a:pPr eaLnBrk="0" hangingPunct="0">
                <a:spcBef>
                  <a:spcPct val="50000"/>
                </a:spcBef>
                <a:buNone/>
              </a:pPr>
              <a:r>
                <a:rPr lang="en-US" sz="2000" b="0" dirty="0">
                  <a:solidFill>
                    <a:schemeClr val="bg1">
                      <a:lumMod val="20000"/>
                      <a:lumOff val="80000"/>
                    </a:schemeClr>
                  </a:solidFill>
                  <a:latin typeface="Times New Roman" pitchFamily="18" charset="0"/>
                </a:rPr>
                <a:t>GRADE LEVEL CORRESPONDING TO AGE</a:t>
              </a:r>
              <a:endParaRPr lang="en-US" b="0" dirty="0">
                <a:solidFill>
                  <a:schemeClr val="bg1">
                    <a:lumMod val="20000"/>
                    <a:lumOff val="80000"/>
                  </a:schemeClr>
                </a:solidFill>
                <a:latin typeface="Times New Roman" pitchFamily="18" charset="0"/>
              </a:endParaRPr>
            </a:p>
          </p:txBody>
        </p:sp>
        <p:sp>
          <p:nvSpPr>
            <p:cNvPr id="35891" name="Text Box 50"/>
            <p:cNvSpPr txBox="1">
              <a:spLocks noChangeArrowheads="1"/>
            </p:cNvSpPr>
            <p:nvPr/>
          </p:nvSpPr>
          <p:spPr bwMode="auto">
            <a:xfrm>
              <a:off x="1104" y="3792"/>
              <a:ext cx="4224" cy="271"/>
            </a:xfrm>
            <a:prstGeom prst="rect">
              <a:avLst/>
            </a:prstGeom>
            <a:noFill/>
            <a:ln w="9525">
              <a:noFill/>
              <a:miter lim="800000"/>
              <a:headEnd/>
              <a:tailEnd/>
            </a:ln>
          </p:spPr>
          <p:txBody>
            <a:bodyPr>
              <a:spAutoFit/>
            </a:bodyPr>
            <a:lstStyle/>
            <a:p>
              <a:pPr eaLnBrk="0" hangingPunct="0">
                <a:spcBef>
                  <a:spcPct val="50000"/>
                </a:spcBef>
                <a:buNone/>
              </a:pPr>
              <a:r>
                <a:rPr lang="en-US" b="0" dirty="0">
                  <a:solidFill>
                    <a:schemeClr val="bg1">
                      <a:lumMod val="20000"/>
                      <a:lumOff val="80000"/>
                    </a:schemeClr>
                  </a:solidFill>
                  <a:latin typeface="Times New Roman" pitchFamily="18" charset="0"/>
                </a:rPr>
                <a:t>	 </a:t>
              </a:r>
              <a:r>
                <a:rPr lang="en-US" sz="2000" b="0" dirty="0">
                  <a:solidFill>
                    <a:schemeClr val="bg1">
                      <a:lumMod val="20000"/>
                      <a:lumOff val="80000"/>
                    </a:schemeClr>
                  </a:solidFill>
                  <a:latin typeface="Times New Roman" pitchFamily="18" charset="0"/>
                </a:rPr>
                <a:t>1	     2	       3		4	  5</a:t>
              </a:r>
            </a:p>
          </p:txBody>
        </p:sp>
        <p:sp>
          <p:nvSpPr>
            <p:cNvPr id="35892" name="Text Box 51"/>
            <p:cNvSpPr txBox="1">
              <a:spLocks noChangeArrowheads="1"/>
            </p:cNvSpPr>
            <p:nvPr/>
          </p:nvSpPr>
          <p:spPr bwMode="auto">
            <a:xfrm rot="16200000">
              <a:off x="-343" y="2011"/>
              <a:ext cx="2259" cy="252"/>
            </a:xfrm>
            <a:prstGeom prst="rect">
              <a:avLst/>
            </a:prstGeom>
            <a:noFill/>
            <a:ln w="9525">
              <a:noFill/>
              <a:miter lim="800000"/>
              <a:headEnd/>
              <a:tailEnd/>
            </a:ln>
          </p:spPr>
          <p:txBody>
            <a:bodyPr>
              <a:spAutoFit/>
            </a:bodyPr>
            <a:lstStyle/>
            <a:p>
              <a:pPr eaLnBrk="0" hangingPunct="0">
                <a:spcBef>
                  <a:spcPct val="50000"/>
                </a:spcBef>
                <a:buNone/>
              </a:pPr>
              <a:r>
                <a:rPr lang="en-US" sz="2000" b="0" dirty="0">
                  <a:solidFill>
                    <a:schemeClr val="bg1">
                      <a:lumMod val="20000"/>
                      <a:lumOff val="80000"/>
                    </a:schemeClr>
                  </a:solidFill>
                  <a:latin typeface="Times New Roman" pitchFamily="18" charset="0"/>
                </a:rPr>
                <a:t>READING GRADE LEVEL</a:t>
              </a:r>
              <a:endParaRPr lang="en-US" b="0" dirty="0">
                <a:solidFill>
                  <a:schemeClr val="bg1">
                    <a:lumMod val="20000"/>
                    <a:lumOff val="80000"/>
                  </a:schemeClr>
                </a:solidFill>
                <a:latin typeface="Times New Roman" pitchFamily="18" charset="0"/>
              </a:endParaRPr>
            </a:p>
          </p:txBody>
        </p:sp>
        <p:sp>
          <p:nvSpPr>
            <p:cNvPr id="35893" name="Line 52"/>
            <p:cNvSpPr>
              <a:spLocks noChangeShapeType="1"/>
            </p:cNvSpPr>
            <p:nvPr/>
          </p:nvSpPr>
          <p:spPr bwMode="auto">
            <a:xfrm flipV="1">
              <a:off x="1872" y="2400"/>
              <a:ext cx="768" cy="432"/>
            </a:xfrm>
            <a:prstGeom prst="line">
              <a:avLst/>
            </a:prstGeom>
            <a:noFill/>
            <a:ln w="76200">
              <a:solidFill>
                <a:srgbClr val="FF0000"/>
              </a:solidFill>
              <a:round/>
              <a:headEnd/>
              <a:tailEnd/>
            </a:ln>
          </p:spPr>
          <p:txBody>
            <a:bodyPr wrap="none" anchor="ctr"/>
            <a:lstStyle/>
            <a:p>
              <a:pPr>
                <a:buNone/>
              </a:pPr>
              <a:endParaRPr lang="en-US"/>
            </a:p>
          </p:txBody>
        </p:sp>
        <p:sp>
          <p:nvSpPr>
            <p:cNvPr id="35894" name="Line 53"/>
            <p:cNvSpPr>
              <a:spLocks noChangeShapeType="1"/>
            </p:cNvSpPr>
            <p:nvPr/>
          </p:nvSpPr>
          <p:spPr bwMode="auto">
            <a:xfrm flipV="1">
              <a:off x="2640" y="1968"/>
              <a:ext cx="672" cy="432"/>
            </a:xfrm>
            <a:prstGeom prst="line">
              <a:avLst/>
            </a:prstGeom>
            <a:noFill/>
            <a:ln w="76200">
              <a:solidFill>
                <a:srgbClr val="FF0000"/>
              </a:solidFill>
              <a:round/>
              <a:headEnd/>
              <a:tailEnd/>
            </a:ln>
          </p:spPr>
          <p:txBody>
            <a:bodyPr wrap="none" anchor="ctr"/>
            <a:lstStyle/>
            <a:p>
              <a:pPr>
                <a:buNone/>
              </a:pPr>
              <a:endParaRPr lang="en-US"/>
            </a:p>
          </p:txBody>
        </p:sp>
        <p:sp>
          <p:nvSpPr>
            <p:cNvPr id="35895" name="Line 54"/>
            <p:cNvSpPr>
              <a:spLocks noChangeShapeType="1"/>
            </p:cNvSpPr>
            <p:nvPr/>
          </p:nvSpPr>
          <p:spPr bwMode="auto">
            <a:xfrm flipV="1">
              <a:off x="3312" y="1536"/>
              <a:ext cx="720" cy="432"/>
            </a:xfrm>
            <a:prstGeom prst="line">
              <a:avLst/>
            </a:prstGeom>
            <a:noFill/>
            <a:ln w="76200">
              <a:solidFill>
                <a:srgbClr val="FF0000"/>
              </a:solidFill>
              <a:round/>
              <a:headEnd/>
              <a:tailEnd/>
            </a:ln>
          </p:spPr>
          <p:txBody>
            <a:bodyPr wrap="none" anchor="ctr"/>
            <a:lstStyle/>
            <a:p>
              <a:pPr>
                <a:buNone/>
              </a:pPr>
              <a:endParaRPr lang="en-US"/>
            </a:p>
          </p:txBody>
        </p:sp>
        <p:sp>
          <p:nvSpPr>
            <p:cNvPr id="35896" name="Line 55"/>
            <p:cNvSpPr>
              <a:spLocks noChangeShapeType="1"/>
            </p:cNvSpPr>
            <p:nvPr/>
          </p:nvSpPr>
          <p:spPr bwMode="auto">
            <a:xfrm flipV="1">
              <a:off x="4032" y="1296"/>
              <a:ext cx="720" cy="240"/>
            </a:xfrm>
            <a:prstGeom prst="line">
              <a:avLst/>
            </a:prstGeom>
            <a:noFill/>
            <a:ln w="76200">
              <a:solidFill>
                <a:srgbClr val="FF0000"/>
              </a:solidFill>
              <a:round/>
              <a:headEnd/>
              <a:tailEnd/>
            </a:ln>
          </p:spPr>
          <p:txBody>
            <a:bodyPr wrap="none" anchor="ctr"/>
            <a:lstStyle/>
            <a:p>
              <a:pPr>
                <a:buNone/>
              </a:pPr>
              <a:endParaRPr lang="en-US"/>
            </a:p>
          </p:txBody>
        </p:sp>
        <p:sp>
          <p:nvSpPr>
            <p:cNvPr id="35897" name="Line 56"/>
            <p:cNvSpPr>
              <a:spLocks noChangeShapeType="1"/>
            </p:cNvSpPr>
            <p:nvPr/>
          </p:nvSpPr>
          <p:spPr bwMode="auto">
            <a:xfrm flipV="1">
              <a:off x="1872" y="2823"/>
              <a:ext cx="768" cy="192"/>
            </a:xfrm>
            <a:prstGeom prst="line">
              <a:avLst/>
            </a:prstGeom>
            <a:noFill/>
            <a:ln w="76200">
              <a:solidFill>
                <a:srgbClr val="FFFF66"/>
              </a:solidFill>
              <a:round/>
              <a:headEnd/>
              <a:tailEnd/>
            </a:ln>
          </p:spPr>
          <p:txBody>
            <a:bodyPr wrap="none" anchor="ctr"/>
            <a:lstStyle/>
            <a:p>
              <a:pPr>
                <a:buNone/>
              </a:pPr>
              <a:endParaRPr lang="en-US"/>
            </a:p>
          </p:txBody>
        </p:sp>
        <p:sp>
          <p:nvSpPr>
            <p:cNvPr id="35898" name="Line 57"/>
            <p:cNvSpPr>
              <a:spLocks noChangeShapeType="1"/>
            </p:cNvSpPr>
            <p:nvPr/>
          </p:nvSpPr>
          <p:spPr bwMode="auto">
            <a:xfrm flipV="1">
              <a:off x="2640" y="2610"/>
              <a:ext cx="672" cy="222"/>
            </a:xfrm>
            <a:prstGeom prst="line">
              <a:avLst/>
            </a:prstGeom>
            <a:noFill/>
            <a:ln w="76200">
              <a:solidFill>
                <a:srgbClr val="FFFF66"/>
              </a:solidFill>
              <a:round/>
              <a:headEnd/>
              <a:tailEnd/>
            </a:ln>
          </p:spPr>
          <p:txBody>
            <a:bodyPr wrap="none" anchor="ctr"/>
            <a:lstStyle/>
            <a:p>
              <a:pPr>
                <a:buNone/>
              </a:pPr>
              <a:endParaRPr lang="en-US"/>
            </a:p>
          </p:txBody>
        </p:sp>
        <p:sp>
          <p:nvSpPr>
            <p:cNvPr id="35899" name="Line 58"/>
            <p:cNvSpPr>
              <a:spLocks noChangeShapeType="1"/>
            </p:cNvSpPr>
            <p:nvPr/>
          </p:nvSpPr>
          <p:spPr bwMode="auto">
            <a:xfrm flipV="1">
              <a:off x="3330" y="2217"/>
              <a:ext cx="720" cy="384"/>
            </a:xfrm>
            <a:prstGeom prst="line">
              <a:avLst/>
            </a:prstGeom>
            <a:noFill/>
            <a:ln w="76200">
              <a:solidFill>
                <a:srgbClr val="FFFF66"/>
              </a:solidFill>
              <a:round/>
              <a:headEnd/>
              <a:tailEnd/>
            </a:ln>
          </p:spPr>
          <p:txBody>
            <a:bodyPr wrap="none" anchor="ctr"/>
            <a:lstStyle/>
            <a:p>
              <a:pPr>
                <a:buNone/>
              </a:pPr>
              <a:endParaRPr lang="en-US"/>
            </a:p>
          </p:txBody>
        </p:sp>
        <p:sp>
          <p:nvSpPr>
            <p:cNvPr id="35900" name="Line 59"/>
            <p:cNvSpPr>
              <a:spLocks noChangeShapeType="1"/>
            </p:cNvSpPr>
            <p:nvPr/>
          </p:nvSpPr>
          <p:spPr bwMode="auto">
            <a:xfrm flipV="1">
              <a:off x="4032" y="2082"/>
              <a:ext cx="720" cy="144"/>
            </a:xfrm>
            <a:prstGeom prst="line">
              <a:avLst/>
            </a:prstGeom>
            <a:noFill/>
            <a:ln w="76200">
              <a:solidFill>
                <a:srgbClr val="FFFF66"/>
              </a:solidFill>
              <a:round/>
              <a:headEnd/>
              <a:tailEnd/>
            </a:ln>
          </p:spPr>
          <p:txBody>
            <a:bodyPr wrap="none" anchor="ctr"/>
            <a:lstStyle/>
            <a:p>
              <a:pPr>
                <a:buNone/>
              </a:pPr>
              <a:endParaRPr lang="en-US"/>
            </a:p>
          </p:txBody>
        </p:sp>
        <p:sp>
          <p:nvSpPr>
            <p:cNvPr id="35901" name="Rectangle 60"/>
            <p:cNvSpPr>
              <a:spLocks noChangeArrowheads="1"/>
            </p:cNvSpPr>
            <p:nvPr/>
          </p:nvSpPr>
          <p:spPr bwMode="auto">
            <a:xfrm>
              <a:off x="1344" y="1296"/>
              <a:ext cx="1584" cy="816"/>
            </a:xfrm>
            <a:prstGeom prst="rect">
              <a:avLst/>
            </a:prstGeom>
            <a:solidFill>
              <a:schemeClr val="bg1"/>
            </a:solidFill>
            <a:ln w="9525">
              <a:noFill/>
              <a:miter lim="800000"/>
              <a:headEnd/>
              <a:tailEnd/>
            </a:ln>
          </p:spPr>
          <p:txBody>
            <a:bodyPr wrap="none" anchor="ctr"/>
            <a:lstStyle/>
            <a:p>
              <a:pPr algn="ctr" eaLnBrk="0" hangingPunct="0">
                <a:spcBef>
                  <a:spcPct val="5000"/>
                </a:spcBef>
                <a:buNone/>
              </a:pPr>
              <a:endParaRPr lang="en-US" b="0"/>
            </a:p>
            <a:p>
              <a:pPr algn="ctr">
                <a:buNone/>
              </a:pPr>
              <a:endParaRPr lang="en-US" b="0">
                <a:latin typeface="Arial Black" pitchFamily="34" charset="0"/>
              </a:endParaRPr>
            </a:p>
          </p:txBody>
        </p:sp>
        <p:sp>
          <p:nvSpPr>
            <p:cNvPr id="35902" name="Text Box 61"/>
            <p:cNvSpPr txBox="1">
              <a:spLocks noChangeArrowheads="1"/>
            </p:cNvSpPr>
            <p:nvPr/>
          </p:nvSpPr>
          <p:spPr bwMode="auto">
            <a:xfrm>
              <a:off x="2016" y="1440"/>
              <a:ext cx="912" cy="233"/>
            </a:xfrm>
            <a:prstGeom prst="rect">
              <a:avLst/>
            </a:prstGeom>
            <a:noFill/>
            <a:ln w="9525">
              <a:noFill/>
              <a:miter lim="800000"/>
              <a:headEnd/>
              <a:tailEnd/>
            </a:ln>
          </p:spPr>
          <p:txBody>
            <a:bodyPr>
              <a:spAutoFit/>
            </a:bodyPr>
            <a:lstStyle/>
            <a:p>
              <a:pPr eaLnBrk="0" hangingPunct="0">
                <a:spcBef>
                  <a:spcPct val="5000"/>
                </a:spcBef>
                <a:buNone/>
              </a:pPr>
              <a:r>
                <a:rPr lang="en-US" b="0"/>
                <a:t>Average</a:t>
              </a:r>
            </a:p>
          </p:txBody>
        </p:sp>
        <p:sp>
          <p:nvSpPr>
            <p:cNvPr id="35903" name="Line 62"/>
            <p:cNvSpPr>
              <a:spLocks noChangeShapeType="1"/>
            </p:cNvSpPr>
            <p:nvPr/>
          </p:nvSpPr>
          <p:spPr bwMode="auto">
            <a:xfrm>
              <a:off x="1632" y="1584"/>
              <a:ext cx="336" cy="0"/>
            </a:xfrm>
            <a:prstGeom prst="line">
              <a:avLst/>
            </a:prstGeom>
            <a:noFill/>
            <a:ln w="76200">
              <a:solidFill>
                <a:srgbClr val="FF0000"/>
              </a:solidFill>
              <a:round/>
              <a:headEnd/>
              <a:tailEnd/>
            </a:ln>
          </p:spPr>
          <p:txBody>
            <a:bodyPr wrap="none" anchor="ctr"/>
            <a:lstStyle/>
            <a:p>
              <a:pPr>
                <a:buNone/>
              </a:pPr>
              <a:endParaRPr lang="en-US"/>
            </a:p>
          </p:txBody>
        </p:sp>
        <p:sp>
          <p:nvSpPr>
            <p:cNvPr id="35904" name="Line 63"/>
            <p:cNvSpPr>
              <a:spLocks noChangeShapeType="1"/>
            </p:cNvSpPr>
            <p:nvPr/>
          </p:nvSpPr>
          <p:spPr bwMode="auto">
            <a:xfrm>
              <a:off x="1632" y="1824"/>
              <a:ext cx="336" cy="0"/>
            </a:xfrm>
            <a:prstGeom prst="line">
              <a:avLst/>
            </a:prstGeom>
            <a:noFill/>
            <a:ln w="76200">
              <a:solidFill>
                <a:srgbClr val="FFFF66"/>
              </a:solidFill>
              <a:round/>
              <a:headEnd/>
              <a:tailEnd/>
            </a:ln>
          </p:spPr>
          <p:txBody>
            <a:bodyPr wrap="none" anchor="ctr"/>
            <a:lstStyle/>
            <a:p>
              <a:pPr>
                <a:buNone/>
              </a:pPr>
              <a:endParaRPr lang="en-US"/>
            </a:p>
          </p:txBody>
        </p:sp>
        <p:sp>
          <p:nvSpPr>
            <p:cNvPr id="35905" name="Text Box 64"/>
            <p:cNvSpPr txBox="1">
              <a:spLocks noChangeArrowheads="1"/>
            </p:cNvSpPr>
            <p:nvPr/>
          </p:nvSpPr>
          <p:spPr bwMode="auto">
            <a:xfrm>
              <a:off x="2016" y="1674"/>
              <a:ext cx="374" cy="233"/>
            </a:xfrm>
            <a:prstGeom prst="rect">
              <a:avLst/>
            </a:prstGeom>
            <a:noFill/>
            <a:ln w="9525">
              <a:noFill/>
              <a:miter lim="800000"/>
              <a:headEnd/>
              <a:tailEnd/>
            </a:ln>
          </p:spPr>
          <p:txBody>
            <a:bodyPr wrap="none">
              <a:spAutoFit/>
            </a:bodyPr>
            <a:lstStyle/>
            <a:p>
              <a:pPr>
                <a:buNone/>
              </a:pPr>
              <a:r>
                <a:rPr lang="en-US" b="0"/>
                <a:t>Low</a:t>
              </a: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685800" y="0"/>
            <a:ext cx="8001000" cy="369332"/>
          </a:xfrm>
          <a:prstGeom prst="rect">
            <a:avLst/>
          </a:prstGeom>
          <a:noFill/>
          <a:ln w="9525">
            <a:noFill/>
            <a:miter lim="800000"/>
            <a:headEnd/>
            <a:tailEnd/>
          </a:ln>
        </p:spPr>
        <p:txBody>
          <a:bodyPr>
            <a:spAutoFit/>
          </a:bodyPr>
          <a:lstStyle/>
          <a:p>
            <a:pPr eaLnBrk="0" hangingPunct="0">
              <a:spcBef>
                <a:spcPct val="50000"/>
              </a:spcBef>
              <a:buNone/>
            </a:pPr>
            <a:endParaRPr lang="en-US" b="0">
              <a:latin typeface="Times New Roman" pitchFamily="18" charset="0"/>
            </a:endParaRPr>
          </a:p>
        </p:txBody>
      </p:sp>
      <p:sp>
        <p:nvSpPr>
          <p:cNvPr id="36867" name="Text Box 3"/>
          <p:cNvSpPr txBox="1">
            <a:spLocks noChangeArrowheads="1"/>
          </p:cNvSpPr>
          <p:nvPr/>
        </p:nvSpPr>
        <p:spPr bwMode="auto">
          <a:xfrm>
            <a:off x="897467" y="333851"/>
            <a:ext cx="8398933" cy="1723549"/>
          </a:xfrm>
          <a:prstGeom prst="rect">
            <a:avLst/>
          </a:prstGeom>
          <a:noFill/>
          <a:ln w="9525">
            <a:noFill/>
            <a:miter lim="800000"/>
            <a:headEnd/>
            <a:tailEnd/>
          </a:ln>
        </p:spPr>
        <p:txBody>
          <a:bodyPr wrap="square">
            <a:spAutoFit/>
          </a:bodyPr>
          <a:lstStyle/>
          <a:p>
            <a:pPr eaLnBrk="0" hangingPunct="0">
              <a:spcBef>
                <a:spcPct val="50000"/>
              </a:spcBef>
              <a:buNone/>
            </a:pPr>
            <a:r>
              <a:rPr lang="en-US" sz="2600" dirty="0">
                <a:solidFill>
                  <a:schemeClr val="bg1">
                    <a:lumMod val="20000"/>
                    <a:lumOff val="80000"/>
                  </a:schemeClr>
                </a:solidFill>
              </a:rPr>
              <a:t>GROWTH IN </a:t>
            </a:r>
            <a:r>
              <a:rPr lang="en-US" sz="2600" dirty="0">
                <a:solidFill>
                  <a:srgbClr val="FFFF00"/>
                </a:solidFill>
              </a:rPr>
              <a:t>READING COMPREHENSION</a:t>
            </a:r>
            <a:r>
              <a:rPr lang="en-US" sz="2600" dirty="0">
                <a:solidFill>
                  <a:schemeClr val="bg1">
                    <a:lumMod val="20000"/>
                    <a:lumOff val="80000"/>
                  </a:schemeClr>
                </a:solidFill>
              </a:rPr>
              <a:t> OF CHILDREN WHO BEGIN FIRST GRADE IN THE BOTTOM </a:t>
            </a:r>
            <a:r>
              <a:rPr lang="en-US" sz="2600" dirty="0" err="1">
                <a:solidFill>
                  <a:schemeClr val="bg1">
                    <a:lumMod val="20000"/>
                    <a:lumOff val="80000"/>
                  </a:schemeClr>
                </a:solidFill>
              </a:rPr>
              <a:t>20%ile</a:t>
            </a:r>
            <a:r>
              <a:rPr lang="en-US" sz="2600" dirty="0">
                <a:solidFill>
                  <a:schemeClr val="bg1">
                    <a:lumMod val="20000"/>
                    <a:lumOff val="80000"/>
                  </a:schemeClr>
                </a:solidFill>
              </a:rPr>
              <a:t> IN PHONEME AWARENESS AND LETTER KNOWLEDGE</a:t>
            </a:r>
            <a:r>
              <a:rPr lang="en-US" sz="2800" b="0" dirty="0">
                <a:solidFill>
                  <a:schemeClr val="bg1">
                    <a:lumMod val="20000"/>
                    <a:lumOff val="80000"/>
                  </a:schemeClr>
                </a:solidFill>
                <a:latin typeface="Albertus Medium" pitchFamily="34" charset="0"/>
              </a:rPr>
              <a:t> </a:t>
            </a:r>
            <a:r>
              <a:rPr lang="en-US" sz="1600" b="0" dirty="0">
                <a:solidFill>
                  <a:schemeClr val="bg1">
                    <a:lumMod val="20000"/>
                    <a:lumOff val="80000"/>
                  </a:schemeClr>
                </a:solidFill>
                <a:latin typeface="Albertus Medium" pitchFamily="34" charset="0"/>
              </a:rPr>
              <a:t>(Torgesen &amp; </a:t>
            </a:r>
            <a:r>
              <a:rPr lang="en-US" sz="1600" b="0" dirty="0" err="1">
                <a:solidFill>
                  <a:schemeClr val="bg1">
                    <a:lumMod val="20000"/>
                    <a:lumOff val="80000"/>
                  </a:schemeClr>
                </a:solidFill>
                <a:latin typeface="Albertus Medium" pitchFamily="34" charset="0"/>
              </a:rPr>
              <a:t>Mathes</a:t>
            </a:r>
            <a:r>
              <a:rPr lang="en-US" sz="1600" b="0" dirty="0">
                <a:solidFill>
                  <a:schemeClr val="bg1">
                    <a:lumMod val="20000"/>
                    <a:lumOff val="80000"/>
                  </a:schemeClr>
                </a:solidFill>
                <a:latin typeface="Albertus Medium" pitchFamily="34" charset="0"/>
              </a:rPr>
              <a:t>, 2000)</a:t>
            </a:r>
          </a:p>
        </p:txBody>
      </p:sp>
      <p:grpSp>
        <p:nvGrpSpPr>
          <p:cNvPr id="2" name="Group 4"/>
          <p:cNvGrpSpPr>
            <a:grpSpLocks/>
          </p:cNvGrpSpPr>
          <p:nvPr/>
        </p:nvGrpSpPr>
        <p:grpSpPr bwMode="auto">
          <a:xfrm>
            <a:off x="1290639" y="1755775"/>
            <a:ext cx="7751762" cy="4965700"/>
            <a:chOff x="813" y="1106"/>
            <a:chExt cx="4883" cy="3128"/>
          </a:xfrm>
        </p:grpSpPr>
        <p:sp>
          <p:nvSpPr>
            <p:cNvPr id="36871" name="Freeform 5"/>
            <p:cNvSpPr>
              <a:spLocks/>
            </p:cNvSpPr>
            <p:nvPr/>
          </p:nvSpPr>
          <p:spPr bwMode="auto">
            <a:xfrm>
              <a:off x="1389" y="1106"/>
              <a:ext cx="17" cy="407"/>
            </a:xfrm>
            <a:custGeom>
              <a:avLst/>
              <a:gdLst>
                <a:gd name="T0" fmla="*/ 0 w 17"/>
                <a:gd name="T1" fmla="*/ 399 h 407"/>
                <a:gd name="T2" fmla="*/ 0 w 17"/>
                <a:gd name="T3" fmla="*/ 403 h 407"/>
                <a:gd name="T4" fmla="*/ 2 w 17"/>
                <a:gd name="T5" fmla="*/ 403 h 407"/>
                <a:gd name="T6" fmla="*/ 4 w 17"/>
                <a:gd name="T7" fmla="*/ 405 h 407"/>
                <a:gd name="T8" fmla="*/ 6 w 17"/>
                <a:gd name="T9" fmla="*/ 405 h 407"/>
                <a:gd name="T10" fmla="*/ 8 w 17"/>
                <a:gd name="T11" fmla="*/ 407 h 407"/>
                <a:gd name="T12" fmla="*/ 11 w 17"/>
                <a:gd name="T13" fmla="*/ 405 h 407"/>
                <a:gd name="T14" fmla="*/ 13 w 17"/>
                <a:gd name="T15" fmla="*/ 405 h 407"/>
                <a:gd name="T16" fmla="*/ 13 w 17"/>
                <a:gd name="T17" fmla="*/ 403 h 407"/>
                <a:gd name="T18" fmla="*/ 15 w 17"/>
                <a:gd name="T19" fmla="*/ 403 h 407"/>
                <a:gd name="T20" fmla="*/ 15 w 17"/>
                <a:gd name="T21" fmla="*/ 401 h 407"/>
                <a:gd name="T22" fmla="*/ 17 w 17"/>
                <a:gd name="T23" fmla="*/ 399 h 407"/>
                <a:gd name="T24" fmla="*/ 17 w 17"/>
                <a:gd name="T25" fmla="*/ 8 h 407"/>
                <a:gd name="T26" fmla="*/ 15 w 17"/>
                <a:gd name="T27" fmla="*/ 6 h 407"/>
                <a:gd name="T28" fmla="*/ 15 w 17"/>
                <a:gd name="T29" fmla="*/ 4 h 407"/>
                <a:gd name="T30" fmla="*/ 13 w 17"/>
                <a:gd name="T31" fmla="*/ 2 h 407"/>
                <a:gd name="T32" fmla="*/ 13 w 17"/>
                <a:gd name="T33" fmla="*/ 0 h 407"/>
                <a:gd name="T34" fmla="*/ 4 w 17"/>
                <a:gd name="T35" fmla="*/ 0 h 407"/>
                <a:gd name="T36" fmla="*/ 0 w 17"/>
                <a:gd name="T37" fmla="*/ 4 h 407"/>
                <a:gd name="T38" fmla="*/ 0 w 17"/>
                <a:gd name="T39" fmla="*/ 8 h 407"/>
                <a:gd name="T40" fmla="*/ 0 w 17"/>
                <a:gd name="T41" fmla="*/ 399 h 40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407"/>
                <a:gd name="T65" fmla="*/ 17 w 17"/>
                <a:gd name="T66" fmla="*/ 407 h 40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407">
                  <a:moveTo>
                    <a:pt x="0" y="399"/>
                  </a:moveTo>
                  <a:lnTo>
                    <a:pt x="0" y="403"/>
                  </a:lnTo>
                  <a:lnTo>
                    <a:pt x="2" y="403"/>
                  </a:lnTo>
                  <a:lnTo>
                    <a:pt x="4" y="405"/>
                  </a:lnTo>
                  <a:lnTo>
                    <a:pt x="6" y="405"/>
                  </a:lnTo>
                  <a:lnTo>
                    <a:pt x="8" y="407"/>
                  </a:lnTo>
                  <a:lnTo>
                    <a:pt x="11" y="405"/>
                  </a:lnTo>
                  <a:lnTo>
                    <a:pt x="13" y="405"/>
                  </a:lnTo>
                  <a:lnTo>
                    <a:pt x="13" y="403"/>
                  </a:lnTo>
                  <a:lnTo>
                    <a:pt x="15" y="403"/>
                  </a:lnTo>
                  <a:lnTo>
                    <a:pt x="15" y="401"/>
                  </a:lnTo>
                  <a:lnTo>
                    <a:pt x="17" y="399"/>
                  </a:lnTo>
                  <a:lnTo>
                    <a:pt x="17" y="8"/>
                  </a:lnTo>
                  <a:lnTo>
                    <a:pt x="15" y="6"/>
                  </a:lnTo>
                  <a:lnTo>
                    <a:pt x="15" y="4"/>
                  </a:lnTo>
                  <a:lnTo>
                    <a:pt x="13" y="2"/>
                  </a:lnTo>
                  <a:lnTo>
                    <a:pt x="13" y="0"/>
                  </a:lnTo>
                  <a:lnTo>
                    <a:pt x="4" y="0"/>
                  </a:lnTo>
                  <a:lnTo>
                    <a:pt x="0" y="4"/>
                  </a:lnTo>
                  <a:lnTo>
                    <a:pt x="0" y="8"/>
                  </a:lnTo>
                  <a:lnTo>
                    <a:pt x="0" y="399"/>
                  </a:lnTo>
                  <a:close/>
                </a:path>
              </a:pathLst>
            </a:custGeom>
            <a:solidFill>
              <a:srgbClr val="000000"/>
            </a:solidFill>
            <a:ln w="9525">
              <a:noFill/>
              <a:round/>
              <a:headEnd/>
              <a:tailEnd/>
            </a:ln>
          </p:spPr>
          <p:txBody>
            <a:bodyPr/>
            <a:lstStyle/>
            <a:p>
              <a:pPr>
                <a:buNone/>
              </a:pPr>
              <a:endParaRPr lang="en-US"/>
            </a:p>
          </p:txBody>
        </p:sp>
        <p:sp>
          <p:nvSpPr>
            <p:cNvPr id="36872" name="Rectangle 6"/>
            <p:cNvSpPr>
              <a:spLocks noChangeArrowheads="1"/>
            </p:cNvSpPr>
            <p:nvPr/>
          </p:nvSpPr>
          <p:spPr bwMode="auto">
            <a:xfrm>
              <a:off x="1536" y="1392"/>
              <a:ext cx="1248" cy="720"/>
            </a:xfrm>
            <a:prstGeom prst="rect">
              <a:avLst/>
            </a:prstGeom>
            <a:solidFill>
              <a:schemeClr val="bg1"/>
            </a:solidFill>
            <a:ln w="9525">
              <a:noFill/>
              <a:miter lim="800000"/>
              <a:headEnd/>
              <a:tailEnd/>
            </a:ln>
          </p:spPr>
          <p:txBody>
            <a:bodyPr wrap="none" anchor="ctr"/>
            <a:lstStyle/>
            <a:p>
              <a:pPr algn="ctr" eaLnBrk="0" hangingPunct="0">
                <a:spcBef>
                  <a:spcPct val="5000"/>
                </a:spcBef>
                <a:buNone/>
              </a:pPr>
              <a:endParaRPr lang="en-US" b="0"/>
            </a:p>
            <a:p>
              <a:pPr algn="ctr">
                <a:buNone/>
              </a:pPr>
              <a:endParaRPr lang="en-US" b="0">
                <a:latin typeface="Arial Black" pitchFamily="34" charset="0"/>
              </a:endParaRPr>
            </a:p>
          </p:txBody>
        </p:sp>
        <p:sp>
          <p:nvSpPr>
            <p:cNvPr id="36873" name="Freeform 7"/>
            <p:cNvSpPr>
              <a:spLocks/>
            </p:cNvSpPr>
            <p:nvPr/>
          </p:nvSpPr>
          <p:spPr bwMode="auto">
            <a:xfrm>
              <a:off x="1389" y="1808"/>
              <a:ext cx="17" cy="1889"/>
            </a:xfrm>
            <a:custGeom>
              <a:avLst/>
              <a:gdLst>
                <a:gd name="T0" fmla="*/ 17 w 17"/>
                <a:gd name="T1" fmla="*/ 9 h 1889"/>
                <a:gd name="T2" fmla="*/ 15 w 17"/>
                <a:gd name="T3" fmla="*/ 7 h 1889"/>
                <a:gd name="T4" fmla="*/ 15 w 17"/>
                <a:gd name="T5" fmla="*/ 5 h 1889"/>
                <a:gd name="T6" fmla="*/ 13 w 17"/>
                <a:gd name="T7" fmla="*/ 3 h 1889"/>
                <a:gd name="T8" fmla="*/ 13 w 17"/>
                <a:gd name="T9" fmla="*/ 0 h 1889"/>
                <a:gd name="T10" fmla="*/ 4 w 17"/>
                <a:gd name="T11" fmla="*/ 0 h 1889"/>
                <a:gd name="T12" fmla="*/ 0 w 17"/>
                <a:gd name="T13" fmla="*/ 5 h 1889"/>
                <a:gd name="T14" fmla="*/ 0 w 17"/>
                <a:gd name="T15" fmla="*/ 1885 h 1889"/>
                <a:gd name="T16" fmla="*/ 2 w 17"/>
                <a:gd name="T17" fmla="*/ 1885 h 1889"/>
                <a:gd name="T18" fmla="*/ 4 w 17"/>
                <a:gd name="T19" fmla="*/ 1887 h 1889"/>
                <a:gd name="T20" fmla="*/ 6 w 17"/>
                <a:gd name="T21" fmla="*/ 1887 h 1889"/>
                <a:gd name="T22" fmla="*/ 8 w 17"/>
                <a:gd name="T23" fmla="*/ 1889 h 1889"/>
                <a:gd name="T24" fmla="*/ 11 w 17"/>
                <a:gd name="T25" fmla="*/ 1887 h 1889"/>
                <a:gd name="T26" fmla="*/ 13 w 17"/>
                <a:gd name="T27" fmla="*/ 1887 h 1889"/>
                <a:gd name="T28" fmla="*/ 13 w 17"/>
                <a:gd name="T29" fmla="*/ 1885 h 1889"/>
                <a:gd name="T30" fmla="*/ 15 w 17"/>
                <a:gd name="T31" fmla="*/ 1885 h 1889"/>
                <a:gd name="T32" fmla="*/ 15 w 17"/>
                <a:gd name="T33" fmla="*/ 1883 h 1889"/>
                <a:gd name="T34" fmla="*/ 17 w 17"/>
                <a:gd name="T35" fmla="*/ 1881 h 1889"/>
                <a:gd name="T36" fmla="*/ 17 w 17"/>
                <a:gd name="T37" fmla="*/ 9 h 18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889"/>
                <a:gd name="T59" fmla="*/ 17 w 17"/>
                <a:gd name="T60" fmla="*/ 1889 h 18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889">
                  <a:moveTo>
                    <a:pt x="17" y="9"/>
                  </a:moveTo>
                  <a:lnTo>
                    <a:pt x="15" y="7"/>
                  </a:lnTo>
                  <a:lnTo>
                    <a:pt x="15" y="5"/>
                  </a:lnTo>
                  <a:lnTo>
                    <a:pt x="13" y="3"/>
                  </a:lnTo>
                  <a:lnTo>
                    <a:pt x="13" y="0"/>
                  </a:lnTo>
                  <a:lnTo>
                    <a:pt x="4" y="0"/>
                  </a:lnTo>
                  <a:lnTo>
                    <a:pt x="0" y="5"/>
                  </a:lnTo>
                  <a:lnTo>
                    <a:pt x="0" y="1885"/>
                  </a:lnTo>
                  <a:lnTo>
                    <a:pt x="2" y="1885"/>
                  </a:lnTo>
                  <a:lnTo>
                    <a:pt x="4" y="1887"/>
                  </a:lnTo>
                  <a:lnTo>
                    <a:pt x="6" y="1887"/>
                  </a:lnTo>
                  <a:lnTo>
                    <a:pt x="8" y="1889"/>
                  </a:lnTo>
                  <a:lnTo>
                    <a:pt x="11" y="1887"/>
                  </a:lnTo>
                  <a:lnTo>
                    <a:pt x="13" y="1887"/>
                  </a:lnTo>
                  <a:lnTo>
                    <a:pt x="13" y="1885"/>
                  </a:lnTo>
                  <a:lnTo>
                    <a:pt x="15" y="1885"/>
                  </a:lnTo>
                  <a:lnTo>
                    <a:pt x="15" y="1883"/>
                  </a:lnTo>
                  <a:lnTo>
                    <a:pt x="17" y="1881"/>
                  </a:lnTo>
                  <a:lnTo>
                    <a:pt x="17" y="9"/>
                  </a:lnTo>
                  <a:close/>
                </a:path>
              </a:pathLst>
            </a:custGeom>
            <a:solidFill>
              <a:srgbClr val="000000"/>
            </a:solidFill>
            <a:ln w="9525">
              <a:solidFill>
                <a:srgbClr val="FFFFFF"/>
              </a:solidFill>
              <a:round/>
              <a:headEnd/>
              <a:tailEnd/>
            </a:ln>
          </p:spPr>
          <p:txBody>
            <a:bodyPr/>
            <a:lstStyle/>
            <a:p>
              <a:pPr>
                <a:buNone/>
              </a:pPr>
              <a:endParaRPr lang="en-US"/>
            </a:p>
          </p:txBody>
        </p:sp>
        <p:sp>
          <p:nvSpPr>
            <p:cNvPr id="36874" name="Freeform 8"/>
            <p:cNvSpPr>
              <a:spLocks/>
            </p:cNvSpPr>
            <p:nvPr/>
          </p:nvSpPr>
          <p:spPr bwMode="auto">
            <a:xfrm>
              <a:off x="1389" y="3681"/>
              <a:ext cx="3451" cy="16"/>
            </a:xfrm>
            <a:custGeom>
              <a:avLst/>
              <a:gdLst>
                <a:gd name="T0" fmla="*/ 8 w 3451"/>
                <a:gd name="T1" fmla="*/ 0 h 16"/>
                <a:gd name="T2" fmla="*/ 4 w 3451"/>
                <a:gd name="T3" fmla="*/ 0 h 16"/>
                <a:gd name="T4" fmla="*/ 0 w 3451"/>
                <a:gd name="T5" fmla="*/ 4 h 16"/>
                <a:gd name="T6" fmla="*/ 0 w 3451"/>
                <a:gd name="T7" fmla="*/ 12 h 16"/>
                <a:gd name="T8" fmla="*/ 2 w 3451"/>
                <a:gd name="T9" fmla="*/ 12 h 16"/>
                <a:gd name="T10" fmla="*/ 4 w 3451"/>
                <a:gd name="T11" fmla="*/ 14 h 16"/>
                <a:gd name="T12" fmla="*/ 6 w 3451"/>
                <a:gd name="T13" fmla="*/ 14 h 16"/>
                <a:gd name="T14" fmla="*/ 8 w 3451"/>
                <a:gd name="T15" fmla="*/ 16 h 16"/>
                <a:gd name="T16" fmla="*/ 3442 w 3451"/>
                <a:gd name="T17" fmla="*/ 16 h 16"/>
                <a:gd name="T18" fmla="*/ 3444 w 3451"/>
                <a:gd name="T19" fmla="*/ 14 h 16"/>
                <a:gd name="T20" fmla="*/ 3447 w 3451"/>
                <a:gd name="T21" fmla="*/ 14 h 16"/>
                <a:gd name="T22" fmla="*/ 3447 w 3451"/>
                <a:gd name="T23" fmla="*/ 12 h 16"/>
                <a:gd name="T24" fmla="*/ 3449 w 3451"/>
                <a:gd name="T25" fmla="*/ 12 h 16"/>
                <a:gd name="T26" fmla="*/ 3449 w 3451"/>
                <a:gd name="T27" fmla="*/ 10 h 16"/>
                <a:gd name="T28" fmla="*/ 3451 w 3451"/>
                <a:gd name="T29" fmla="*/ 8 h 16"/>
                <a:gd name="T30" fmla="*/ 3449 w 3451"/>
                <a:gd name="T31" fmla="*/ 6 h 16"/>
                <a:gd name="T32" fmla="*/ 3449 w 3451"/>
                <a:gd name="T33" fmla="*/ 4 h 16"/>
                <a:gd name="T34" fmla="*/ 3447 w 3451"/>
                <a:gd name="T35" fmla="*/ 2 h 16"/>
                <a:gd name="T36" fmla="*/ 3447 w 3451"/>
                <a:gd name="T37" fmla="*/ 0 h 16"/>
                <a:gd name="T38" fmla="*/ 3442 w 3451"/>
                <a:gd name="T39" fmla="*/ 0 h 16"/>
                <a:gd name="T40" fmla="*/ 8 w 345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51"/>
                <a:gd name="T64" fmla="*/ 0 h 16"/>
                <a:gd name="T65" fmla="*/ 3451 w 3451"/>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51" h="16">
                  <a:moveTo>
                    <a:pt x="8" y="0"/>
                  </a:moveTo>
                  <a:lnTo>
                    <a:pt x="4" y="0"/>
                  </a:lnTo>
                  <a:lnTo>
                    <a:pt x="0" y="4"/>
                  </a:lnTo>
                  <a:lnTo>
                    <a:pt x="0" y="12"/>
                  </a:lnTo>
                  <a:lnTo>
                    <a:pt x="2" y="12"/>
                  </a:lnTo>
                  <a:lnTo>
                    <a:pt x="4" y="14"/>
                  </a:lnTo>
                  <a:lnTo>
                    <a:pt x="6" y="14"/>
                  </a:lnTo>
                  <a:lnTo>
                    <a:pt x="8" y="16"/>
                  </a:lnTo>
                  <a:lnTo>
                    <a:pt x="3442" y="16"/>
                  </a:lnTo>
                  <a:lnTo>
                    <a:pt x="3444" y="14"/>
                  </a:lnTo>
                  <a:lnTo>
                    <a:pt x="3447" y="14"/>
                  </a:lnTo>
                  <a:lnTo>
                    <a:pt x="3447" y="12"/>
                  </a:lnTo>
                  <a:lnTo>
                    <a:pt x="3449" y="12"/>
                  </a:lnTo>
                  <a:lnTo>
                    <a:pt x="3449" y="10"/>
                  </a:lnTo>
                  <a:lnTo>
                    <a:pt x="3451" y="8"/>
                  </a:lnTo>
                  <a:lnTo>
                    <a:pt x="3449" y="6"/>
                  </a:lnTo>
                  <a:lnTo>
                    <a:pt x="3449" y="4"/>
                  </a:lnTo>
                  <a:lnTo>
                    <a:pt x="3447" y="2"/>
                  </a:lnTo>
                  <a:lnTo>
                    <a:pt x="3447" y="0"/>
                  </a:lnTo>
                  <a:lnTo>
                    <a:pt x="3442" y="0"/>
                  </a:lnTo>
                  <a:lnTo>
                    <a:pt x="8" y="0"/>
                  </a:lnTo>
                  <a:close/>
                </a:path>
              </a:pathLst>
            </a:custGeom>
            <a:solidFill>
              <a:srgbClr val="000000"/>
            </a:solidFill>
            <a:ln w="9525">
              <a:solidFill>
                <a:srgbClr val="FFFFFF"/>
              </a:solidFill>
              <a:round/>
              <a:headEnd/>
              <a:tailEnd/>
            </a:ln>
          </p:spPr>
          <p:txBody>
            <a:bodyPr/>
            <a:lstStyle/>
            <a:p>
              <a:pPr>
                <a:buNone/>
              </a:pPr>
              <a:endParaRPr lang="en-US"/>
            </a:p>
          </p:txBody>
        </p:sp>
        <p:sp>
          <p:nvSpPr>
            <p:cNvPr id="36875" name="Freeform 9"/>
            <p:cNvSpPr>
              <a:spLocks/>
            </p:cNvSpPr>
            <p:nvPr/>
          </p:nvSpPr>
          <p:spPr bwMode="auto">
            <a:xfrm>
              <a:off x="1389" y="1457"/>
              <a:ext cx="17" cy="368"/>
            </a:xfrm>
            <a:custGeom>
              <a:avLst/>
              <a:gdLst>
                <a:gd name="T0" fmla="*/ 0 w 17"/>
                <a:gd name="T1" fmla="*/ 360 h 368"/>
                <a:gd name="T2" fmla="*/ 0 w 17"/>
                <a:gd name="T3" fmla="*/ 364 h 368"/>
                <a:gd name="T4" fmla="*/ 2 w 17"/>
                <a:gd name="T5" fmla="*/ 364 h 368"/>
                <a:gd name="T6" fmla="*/ 4 w 17"/>
                <a:gd name="T7" fmla="*/ 366 h 368"/>
                <a:gd name="T8" fmla="*/ 6 w 17"/>
                <a:gd name="T9" fmla="*/ 366 h 368"/>
                <a:gd name="T10" fmla="*/ 8 w 17"/>
                <a:gd name="T11" fmla="*/ 368 h 368"/>
                <a:gd name="T12" fmla="*/ 11 w 17"/>
                <a:gd name="T13" fmla="*/ 366 h 368"/>
                <a:gd name="T14" fmla="*/ 13 w 17"/>
                <a:gd name="T15" fmla="*/ 366 h 368"/>
                <a:gd name="T16" fmla="*/ 13 w 17"/>
                <a:gd name="T17" fmla="*/ 364 h 368"/>
                <a:gd name="T18" fmla="*/ 15 w 17"/>
                <a:gd name="T19" fmla="*/ 364 h 368"/>
                <a:gd name="T20" fmla="*/ 15 w 17"/>
                <a:gd name="T21" fmla="*/ 362 h 368"/>
                <a:gd name="T22" fmla="*/ 17 w 17"/>
                <a:gd name="T23" fmla="*/ 360 h 368"/>
                <a:gd name="T24" fmla="*/ 17 w 17"/>
                <a:gd name="T25" fmla="*/ 9 h 368"/>
                <a:gd name="T26" fmla="*/ 15 w 17"/>
                <a:gd name="T27" fmla="*/ 6 h 368"/>
                <a:gd name="T28" fmla="*/ 15 w 17"/>
                <a:gd name="T29" fmla="*/ 4 h 368"/>
                <a:gd name="T30" fmla="*/ 13 w 17"/>
                <a:gd name="T31" fmla="*/ 2 h 368"/>
                <a:gd name="T32" fmla="*/ 13 w 17"/>
                <a:gd name="T33" fmla="*/ 0 h 368"/>
                <a:gd name="T34" fmla="*/ 4 w 17"/>
                <a:gd name="T35" fmla="*/ 0 h 368"/>
                <a:gd name="T36" fmla="*/ 0 w 17"/>
                <a:gd name="T37" fmla="*/ 4 h 368"/>
                <a:gd name="T38" fmla="*/ 0 w 17"/>
                <a:gd name="T39" fmla="*/ 9 h 368"/>
                <a:gd name="T40" fmla="*/ 0 w 17"/>
                <a:gd name="T41" fmla="*/ 360 h 3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368"/>
                <a:gd name="T65" fmla="*/ 17 w 17"/>
                <a:gd name="T66" fmla="*/ 368 h 3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368">
                  <a:moveTo>
                    <a:pt x="0" y="360"/>
                  </a:moveTo>
                  <a:lnTo>
                    <a:pt x="0" y="364"/>
                  </a:lnTo>
                  <a:lnTo>
                    <a:pt x="2" y="364"/>
                  </a:lnTo>
                  <a:lnTo>
                    <a:pt x="4" y="366"/>
                  </a:lnTo>
                  <a:lnTo>
                    <a:pt x="6" y="366"/>
                  </a:lnTo>
                  <a:lnTo>
                    <a:pt x="8" y="368"/>
                  </a:lnTo>
                  <a:lnTo>
                    <a:pt x="11" y="366"/>
                  </a:lnTo>
                  <a:lnTo>
                    <a:pt x="13" y="366"/>
                  </a:lnTo>
                  <a:lnTo>
                    <a:pt x="13" y="364"/>
                  </a:lnTo>
                  <a:lnTo>
                    <a:pt x="15" y="364"/>
                  </a:lnTo>
                  <a:lnTo>
                    <a:pt x="15" y="362"/>
                  </a:lnTo>
                  <a:lnTo>
                    <a:pt x="17" y="360"/>
                  </a:lnTo>
                  <a:lnTo>
                    <a:pt x="17" y="9"/>
                  </a:lnTo>
                  <a:lnTo>
                    <a:pt x="15" y="6"/>
                  </a:lnTo>
                  <a:lnTo>
                    <a:pt x="15" y="4"/>
                  </a:lnTo>
                  <a:lnTo>
                    <a:pt x="13" y="2"/>
                  </a:lnTo>
                  <a:lnTo>
                    <a:pt x="13" y="0"/>
                  </a:lnTo>
                  <a:lnTo>
                    <a:pt x="4" y="0"/>
                  </a:lnTo>
                  <a:lnTo>
                    <a:pt x="0" y="4"/>
                  </a:lnTo>
                  <a:lnTo>
                    <a:pt x="0" y="9"/>
                  </a:lnTo>
                  <a:lnTo>
                    <a:pt x="0" y="360"/>
                  </a:lnTo>
                  <a:close/>
                </a:path>
              </a:pathLst>
            </a:custGeom>
            <a:solidFill>
              <a:srgbClr val="000000"/>
            </a:solidFill>
            <a:ln w="9525">
              <a:solidFill>
                <a:srgbClr val="FFFFFF"/>
              </a:solidFill>
              <a:round/>
              <a:headEnd/>
              <a:tailEnd/>
            </a:ln>
          </p:spPr>
          <p:txBody>
            <a:bodyPr/>
            <a:lstStyle/>
            <a:p>
              <a:pPr>
                <a:buNone/>
              </a:pPr>
              <a:endParaRPr lang="en-US"/>
            </a:p>
          </p:txBody>
        </p:sp>
        <p:sp>
          <p:nvSpPr>
            <p:cNvPr id="36876" name="Freeform 10"/>
            <p:cNvSpPr>
              <a:spLocks/>
            </p:cNvSpPr>
            <p:nvPr/>
          </p:nvSpPr>
          <p:spPr bwMode="auto">
            <a:xfrm>
              <a:off x="1389" y="3055"/>
              <a:ext cx="56" cy="17"/>
            </a:xfrm>
            <a:custGeom>
              <a:avLst/>
              <a:gdLst>
                <a:gd name="T0" fmla="*/ 8 w 56"/>
                <a:gd name="T1" fmla="*/ 0 h 17"/>
                <a:gd name="T2" fmla="*/ 4 w 56"/>
                <a:gd name="T3" fmla="*/ 0 h 17"/>
                <a:gd name="T4" fmla="*/ 0 w 56"/>
                <a:gd name="T5" fmla="*/ 4 h 17"/>
                <a:gd name="T6" fmla="*/ 0 w 56"/>
                <a:gd name="T7" fmla="*/ 13 h 17"/>
                <a:gd name="T8" fmla="*/ 2 w 56"/>
                <a:gd name="T9" fmla="*/ 13 h 17"/>
                <a:gd name="T10" fmla="*/ 4 w 56"/>
                <a:gd name="T11" fmla="*/ 15 h 17"/>
                <a:gd name="T12" fmla="*/ 6 w 56"/>
                <a:gd name="T13" fmla="*/ 15 h 17"/>
                <a:gd name="T14" fmla="*/ 8 w 56"/>
                <a:gd name="T15" fmla="*/ 17 h 17"/>
                <a:gd name="T16" fmla="*/ 48 w 56"/>
                <a:gd name="T17" fmla="*/ 17 h 17"/>
                <a:gd name="T18" fmla="*/ 50 w 56"/>
                <a:gd name="T19" fmla="*/ 15 h 17"/>
                <a:gd name="T20" fmla="*/ 52 w 56"/>
                <a:gd name="T21" fmla="*/ 15 h 17"/>
                <a:gd name="T22" fmla="*/ 52 w 56"/>
                <a:gd name="T23" fmla="*/ 13 h 17"/>
                <a:gd name="T24" fmla="*/ 54 w 56"/>
                <a:gd name="T25" fmla="*/ 13 h 17"/>
                <a:gd name="T26" fmla="*/ 54 w 56"/>
                <a:gd name="T27" fmla="*/ 11 h 17"/>
                <a:gd name="T28" fmla="*/ 56 w 56"/>
                <a:gd name="T29" fmla="*/ 9 h 17"/>
                <a:gd name="T30" fmla="*/ 54 w 56"/>
                <a:gd name="T31" fmla="*/ 6 h 17"/>
                <a:gd name="T32" fmla="*/ 54 w 56"/>
                <a:gd name="T33" fmla="*/ 4 h 17"/>
                <a:gd name="T34" fmla="*/ 52 w 56"/>
                <a:gd name="T35" fmla="*/ 2 h 17"/>
                <a:gd name="T36" fmla="*/ 52 w 56"/>
                <a:gd name="T37" fmla="*/ 0 h 17"/>
                <a:gd name="T38" fmla="*/ 48 w 56"/>
                <a:gd name="T39" fmla="*/ 0 h 17"/>
                <a:gd name="T40" fmla="*/ 8 w 56"/>
                <a:gd name="T41" fmla="*/ 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17"/>
                <a:gd name="T65" fmla="*/ 56 w 56"/>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17">
                  <a:moveTo>
                    <a:pt x="8" y="0"/>
                  </a:moveTo>
                  <a:lnTo>
                    <a:pt x="4" y="0"/>
                  </a:lnTo>
                  <a:lnTo>
                    <a:pt x="0" y="4"/>
                  </a:lnTo>
                  <a:lnTo>
                    <a:pt x="0" y="13"/>
                  </a:lnTo>
                  <a:lnTo>
                    <a:pt x="2" y="13"/>
                  </a:lnTo>
                  <a:lnTo>
                    <a:pt x="4" y="15"/>
                  </a:lnTo>
                  <a:lnTo>
                    <a:pt x="6" y="15"/>
                  </a:lnTo>
                  <a:lnTo>
                    <a:pt x="8" y="17"/>
                  </a:lnTo>
                  <a:lnTo>
                    <a:pt x="48" y="17"/>
                  </a:lnTo>
                  <a:lnTo>
                    <a:pt x="50" y="15"/>
                  </a:lnTo>
                  <a:lnTo>
                    <a:pt x="52" y="15"/>
                  </a:lnTo>
                  <a:lnTo>
                    <a:pt x="52" y="13"/>
                  </a:lnTo>
                  <a:lnTo>
                    <a:pt x="54" y="13"/>
                  </a:lnTo>
                  <a:lnTo>
                    <a:pt x="54" y="11"/>
                  </a:lnTo>
                  <a:lnTo>
                    <a:pt x="56" y="9"/>
                  </a:lnTo>
                  <a:lnTo>
                    <a:pt x="54" y="6"/>
                  </a:lnTo>
                  <a:lnTo>
                    <a:pt x="54" y="4"/>
                  </a:lnTo>
                  <a:lnTo>
                    <a:pt x="52" y="2"/>
                  </a:lnTo>
                  <a:lnTo>
                    <a:pt x="52" y="0"/>
                  </a:lnTo>
                  <a:lnTo>
                    <a:pt x="48" y="0"/>
                  </a:lnTo>
                  <a:lnTo>
                    <a:pt x="8" y="0"/>
                  </a:lnTo>
                  <a:close/>
                </a:path>
              </a:pathLst>
            </a:custGeom>
            <a:solidFill>
              <a:srgbClr val="000000"/>
            </a:solidFill>
            <a:ln w="9525">
              <a:noFill/>
              <a:round/>
              <a:headEnd/>
              <a:tailEnd/>
            </a:ln>
          </p:spPr>
          <p:txBody>
            <a:bodyPr/>
            <a:lstStyle/>
            <a:p>
              <a:pPr>
                <a:buNone/>
              </a:pPr>
              <a:endParaRPr lang="en-US"/>
            </a:p>
          </p:txBody>
        </p:sp>
        <p:sp>
          <p:nvSpPr>
            <p:cNvPr id="36877" name="Freeform 11"/>
            <p:cNvSpPr>
              <a:spLocks/>
            </p:cNvSpPr>
            <p:nvPr/>
          </p:nvSpPr>
          <p:spPr bwMode="auto">
            <a:xfrm>
              <a:off x="1389" y="2744"/>
              <a:ext cx="56" cy="16"/>
            </a:xfrm>
            <a:custGeom>
              <a:avLst/>
              <a:gdLst>
                <a:gd name="T0" fmla="*/ 8 w 56"/>
                <a:gd name="T1" fmla="*/ 0 h 16"/>
                <a:gd name="T2" fmla="*/ 4 w 56"/>
                <a:gd name="T3" fmla="*/ 0 h 16"/>
                <a:gd name="T4" fmla="*/ 0 w 56"/>
                <a:gd name="T5" fmla="*/ 4 h 16"/>
                <a:gd name="T6" fmla="*/ 0 w 56"/>
                <a:gd name="T7" fmla="*/ 12 h 16"/>
                <a:gd name="T8" fmla="*/ 2 w 56"/>
                <a:gd name="T9" fmla="*/ 12 h 16"/>
                <a:gd name="T10" fmla="*/ 4 w 56"/>
                <a:gd name="T11" fmla="*/ 14 h 16"/>
                <a:gd name="T12" fmla="*/ 6 w 56"/>
                <a:gd name="T13" fmla="*/ 14 h 16"/>
                <a:gd name="T14" fmla="*/ 8 w 56"/>
                <a:gd name="T15" fmla="*/ 16 h 16"/>
                <a:gd name="T16" fmla="*/ 48 w 56"/>
                <a:gd name="T17" fmla="*/ 16 h 16"/>
                <a:gd name="T18" fmla="*/ 50 w 56"/>
                <a:gd name="T19" fmla="*/ 14 h 16"/>
                <a:gd name="T20" fmla="*/ 52 w 56"/>
                <a:gd name="T21" fmla="*/ 14 h 16"/>
                <a:gd name="T22" fmla="*/ 52 w 56"/>
                <a:gd name="T23" fmla="*/ 12 h 16"/>
                <a:gd name="T24" fmla="*/ 54 w 56"/>
                <a:gd name="T25" fmla="*/ 12 h 16"/>
                <a:gd name="T26" fmla="*/ 54 w 56"/>
                <a:gd name="T27" fmla="*/ 10 h 16"/>
                <a:gd name="T28" fmla="*/ 56 w 56"/>
                <a:gd name="T29" fmla="*/ 8 h 16"/>
                <a:gd name="T30" fmla="*/ 54 w 56"/>
                <a:gd name="T31" fmla="*/ 6 h 16"/>
                <a:gd name="T32" fmla="*/ 54 w 56"/>
                <a:gd name="T33" fmla="*/ 4 h 16"/>
                <a:gd name="T34" fmla="*/ 52 w 56"/>
                <a:gd name="T35" fmla="*/ 2 h 16"/>
                <a:gd name="T36" fmla="*/ 52 w 56"/>
                <a:gd name="T37" fmla="*/ 0 h 16"/>
                <a:gd name="T38" fmla="*/ 48 w 56"/>
                <a:gd name="T39" fmla="*/ 0 h 16"/>
                <a:gd name="T40" fmla="*/ 8 w 56"/>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16"/>
                <a:gd name="T65" fmla="*/ 56 w 56"/>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16">
                  <a:moveTo>
                    <a:pt x="8" y="0"/>
                  </a:moveTo>
                  <a:lnTo>
                    <a:pt x="4" y="0"/>
                  </a:lnTo>
                  <a:lnTo>
                    <a:pt x="0" y="4"/>
                  </a:lnTo>
                  <a:lnTo>
                    <a:pt x="0" y="12"/>
                  </a:lnTo>
                  <a:lnTo>
                    <a:pt x="2" y="12"/>
                  </a:lnTo>
                  <a:lnTo>
                    <a:pt x="4" y="14"/>
                  </a:lnTo>
                  <a:lnTo>
                    <a:pt x="6" y="14"/>
                  </a:lnTo>
                  <a:lnTo>
                    <a:pt x="8" y="16"/>
                  </a:lnTo>
                  <a:lnTo>
                    <a:pt x="48" y="16"/>
                  </a:lnTo>
                  <a:lnTo>
                    <a:pt x="50" y="14"/>
                  </a:lnTo>
                  <a:lnTo>
                    <a:pt x="52" y="14"/>
                  </a:lnTo>
                  <a:lnTo>
                    <a:pt x="52" y="12"/>
                  </a:lnTo>
                  <a:lnTo>
                    <a:pt x="54" y="12"/>
                  </a:lnTo>
                  <a:lnTo>
                    <a:pt x="54" y="10"/>
                  </a:lnTo>
                  <a:lnTo>
                    <a:pt x="56" y="8"/>
                  </a:lnTo>
                  <a:lnTo>
                    <a:pt x="54" y="6"/>
                  </a:lnTo>
                  <a:lnTo>
                    <a:pt x="54" y="4"/>
                  </a:lnTo>
                  <a:lnTo>
                    <a:pt x="52" y="2"/>
                  </a:lnTo>
                  <a:lnTo>
                    <a:pt x="52" y="0"/>
                  </a:lnTo>
                  <a:lnTo>
                    <a:pt x="48" y="0"/>
                  </a:lnTo>
                  <a:lnTo>
                    <a:pt x="8" y="0"/>
                  </a:lnTo>
                  <a:close/>
                </a:path>
              </a:pathLst>
            </a:custGeom>
            <a:solidFill>
              <a:srgbClr val="000000"/>
            </a:solidFill>
            <a:ln w="9525">
              <a:noFill/>
              <a:round/>
              <a:headEnd/>
              <a:tailEnd/>
            </a:ln>
          </p:spPr>
          <p:txBody>
            <a:bodyPr/>
            <a:lstStyle/>
            <a:p>
              <a:pPr>
                <a:buNone/>
              </a:pPr>
              <a:endParaRPr lang="en-US"/>
            </a:p>
          </p:txBody>
        </p:sp>
        <p:sp>
          <p:nvSpPr>
            <p:cNvPr id="36878" name="Freeform 12"/>
            <p:cNvSpPr>
              <a:spLocks/>
            </p:cNvSpPr>
            <p:nvPr/>
          </p:nvSpPr>
          <p:spPr bwMode="auto">
            <a:xfrm>
              <a:off x="1389" y="2432"/>
              <a:ext cx="56" cy="16"/>
            </a:xfrm>
            <a:custGeom>
              <a:avLst/>
              <a:gdLst>
                <a:gd name="T0" fmla="*/ 8 w 56"/>
                <a:gd name="T1" fmla="*/ 0 h 16"/>
                <a:gd name="T2" fmla="*/ 4 w 56"/>
                <a:gd name="T3" fmla="*/ 0 h 16"/>
                <a:gd name="T4" fmla="*/ 0 w 56"/>
                <a:gd name="T5" fmla="*/ 4 h 16"/>
                <a:gd name="T6" fmla="*/ 0 w 56"/>
                <a:gd name="T7" fmla="*/ 12 h 16"/>
                <a:gd name="T8" fmla="*/ 2 w 56"/>
                <a:gd name="T9" fmla="*/ 12 h 16"/>
                <a:gd name="T10" fmla="*/ 4 w 56"/>
                <a:gd name="T11" fmla="*/ 14 h 16"/>
                <a:gd name="T12" fmla="*/ 6 w 56"/>
                <a:gd name="T13" fmla="*/ 14 h 16"/>
                <a:gd name="T14" fmla="*/ 8 w 56"/>
                <a:gd name="T15" fmla="*/ 16 h 16"/>
                <a:gd name="T16" fmla="*/ 48 w 56"/>
                <a:gd name="T17" fmla="*/ 16 h 16"/>
                <a:gd name="T18" fmla="*/ 50 w 56"/>
                <a:gd name="T19" fmla="*/ 14 h 16"/>
                <a:gd name="T20" fmla="*/ 52 w 56"/>
                <a:gd name="T21" fmla="*/ 14 h 16"/>
                <a:gd name="T22" fmla="*/ 52 w 56"/>
                <a:gd name="T23" fmla="*/ 12 h 16"/>
                <a:gd name="T24" fmla="*/ 54 w 56"/>
                <a:gd name="T25" fmla="*/ 12 h 16"/>
                <a:gd name="T26" fmla="*/ 54 w 56"/>
                <a:gd name="T27" fmla="*/ 10 h 16"/>
                <a:gd name="T28" fmla="*/ 56 w 56"/>
                <a:gd name="T29" fmla="*/ 8 h 16"/>
                <a:gd name="T30" fmla="*/ 54 w 56"/>
                <a:gd name="T31" fmla="*/ 6 h 16"/>
                <a:gd name="T32" fmla="*/ 54 w 56"/>
                <a:gd name="T33" fmla="*/ 4 h 16"/>
                <a:gd name="T34" fmla="*/ 52 w 56"/>
                <a:gd name="T35" fmla="*/ 2 h 16"/>
                <a:gd name="T36" fmla="*/ 52 w 56"/>
                <a:gd name="T37" fmla="*/ 0 h 16"/>
                <a:gd name="T38" fmla="*/ 48 w 56"/>
                <a:gd name="T39" fmla="*/ 0 h 16"/>
                <a:gd name="T40" fmla="*/ 8 w 56"/>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16"/>
                <a:gd name="T65" fmla="*/ 56 w 56"/>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16">
                  <a:moveTo>
                    <a:pt x="8" y="0"/>
                  </a:moveTo>
                  <a:lnTo>
                    <a:pt x="4" y="0"/>
                  </a:lnTo>
                  <a:lnTo>
                    <a:pt x="0" y="4"/>
                  </a:lnTo>
                  <a:lnTo>
                    <a:pt x="0" y="12"/>
                  </a:lnTo>
                  <a:lnTo>
                    <a:pt x="2" y="12"/>
                  </a:lnTo>
                  <a:lnTo>
                    <a:pt x="4" y="14"/>
                  </a:lnTo>
                  <a:lnTo>
                    <a:pt x="6" y="14"/>
                  </a:lnTo>
                  <a:lnTo>
                    <a:pt x="8" y="16"/>
                  </a:lnTo>
                  <a:lnTo>
                    <a:pt x="48" y="16"/>
                  </a:lnTo>
                  <a:lnTo>
                    <a:pt x="50" y="14"/>
                  </a:lnTo>
                  <a:lnTo>
                    <a:pt x="52" y="14"/>
                  </a:lnTo>
                  <a:lnTo>
                    <a:pt x="52" y="12"/>
                  </a:lnTo>
                  <a:lnTo>
                    <a:pt x="54" y="12"/>
                  </a:lnTo>
                  <a:lnTo>
                    <a:pt x="54" y="10"/>
                  </a:lnTo>
                  <a:lnTo>
                    <a:pt x="56" y="8"/>
                  </a:lnTo>
                  <a:lnTo>
                    <a:pt x="54" y="6"/>
                  </a:lnTo>
                  <a:lnTo>
                    <a:pt x="54" y="4"/>
                  </a:lnTo>
                  <a:lnTo>
                    <a:pt x="52" y="2"/>
                  </a:lnTo>
                  <a:lnTo>
                    <a:pt x="52" y="0"/>
                  </a:lnTo>
                  <a:lnTo>
                    <a:pt x="48" y="0"/>
                  </a:lnTo>
                  <a:lnTo>
                    <a:pt x="8" y="0"/>
                  </a:lnTo>
                  <a:close/>
                </a:path>
              </a:pathLst>
            </a:custGeom>
            <a:solidFill>
              <a:srgbClr val="000000"/>
            </a:solidFill>
            <a:ln w="9525">
              <a:noFill/>
              <a:round/>
              <a:headEnd/>
              <a:tailEnd/>
            </a:ln>
          </p:spPr>
          <p:txBody>
            <a:bodyPr/>
            <a:lstStyle/>
            <a:p>
              <a:pPr>
                <a:buNone/>
              </a:pPr>
              <a:endParaRPr lang="en-US"/>
            </a:p>
          </p:txBody>
        </p:sp>
        <p:sp>
          <p:nvSpPr>
            <p:cNvPr id="36879" name="Freeform 13"/>
            <p:cNvSpPr>
              <a:spLocks/>
            </p:cNvSpPr>
            <p:nvPr/>
          </p:nvSpPr>
          <p:spPr bwMode="auto">
            <a:xfrm>
              <a:off x="1389" y="2120"/>
              <a:ext cx="56" cy="17"/>
            </a:xfrm>
            <a:custGeom>
              <a:avLst/>
              <a:gdLst>
                <a:gd name="T0" fmla="*/ 8 w 56"/>
                <a:gd name="T1" fmla="*/ 0 h 17"/>
                <a:gd name="T2" fmla="*/ 4 w 56"/>
                <a:gd name="T3" fmla="*/ 0 h 17"/>
                <a:gd name="T4" fmla="*/ 0 w 56"/>
                <a:gd name="T5" fmla="*/ 4 h 17"/>
                <a:gd name="T6" fmla="*/ 0 w 56"/>
                <a:gd name="T7" fmla="*/ 13 h 17"/>
                <a:gd name="T8" fmla="*/ 2 w 56"/>
                <a:gd name="T9" fmla="*/ 13 h 17"/>
                <a:gd name="T10" fmla="*/ 4 w 56"/>
                <a:gd name="T11" fmla="*/ 15 h 17"/>
                <a:gd name="T12" fmla="*/ 6 w 56"/>
                <a:gd name="T13" fmla="*/ 15 h 17"/>
                <a:gd name="T14" fmla="*/ 8 w 56"/>
                <a:gd name="T15" fmla="*/ 17 h 17"/>
                <a:gd name="T16" fmla="*/ 48 w 56"/>
                <a:gd name="T17" fmla="*/ 17 h 17"/>
                <a:gd name="T18" fmla="*/ 50 w 56"/>
                <a:gd name="T19" fmla="*/ 15 h 17"/>
                <a:gd name="T20" fmla="*/ 52 w 56"/>
                <a:gd name="T21" fmla="*/ 15 h 17"/>
                <a:gd name="T22" fmla="*/ 52 w 56"/>
                <a:gd name="T23" fmla="*/ 13 h 17"/>
                <a:gd name="T24" fmla="*/ 54 w 56"/>
                <a:gd name="T25" fmla="*/ 13 h 17"/>
                <a:gd name="T26" fmla="*/ 54 w 56"/>
                <a:gd name="T27" fmla="*/ 11 h 17"/>
                <a:gd name="T28" fmla="*/ 56 w 56"/>
                <a:gd name="T29" fmla="*/ 8 h 17"/>
                <a:gd name="T30" fmla="*/ 54 w 56"/>
                <a:gd name="T31" fmla="*/ 6 h 17"/>
                <a:gd name="T32" fmla="*/ 54 w 56"/>
                <a:gd name="T33" fmla="*/ 4 h 17"/>
                <a:gd name="T34" fmla="*/ 52 w 56"/>
                <a:gd name="T35" fmla="*/ 2 h 17"/>
                <a:gd name="T36" fmla="*/ 52 w 56"/>
                <a:gd name="T37" fmla="*/ 0 h 17"/>
                <a:gd name="T38" fmla="*/ 48 w 56"/>
                <a:gd name="T39" fmla="*/ 0 h 17"/>
                <a:gd name="T40" fmla="*/ 8 w 56"/>
                <a:gd name="T41" fmla="*/ 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17"/>
                <a:gd name="T65" fmla="*/ 56 w 56"/>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17">
                  <a:moveTo>
                    <a:pt x="8" y="0"/>
                  </a:moveTo>
                  <a:lnTo>
                    <a:pt x="4" y="0"/>
                  </a:lnTo>
                  <a:lnTo>
                    <a:pt x="0" y="4"/>
                  </a:lnTo>
                  <a:lnTo>
                    <a:pt x="0" y="13"/>
                  </a:lnTo>
                  <a:lnTo>
                    <a:pt x="2" y="13"/>
                  </a:lnTo>
                  <a:lnTo>
                    <a:pt x="4" y="15"/>
                  </a:lnTo>
                  <a:lnTo>
                    <a:pt x="6" y="15"/>
                  </a:lnTo>
                  <a:lnTo>
                    <a:pt x="8" y="17"/>
                  </a:lnTo>
                  <a:lnTo>
                    <a:pt x="48" y="17"/>
                  </a:lnTo>
                  <a:lnTo>
                    <a:pt x="50" y="15"/>
                  </a:lnTo>
                  <a:lnTo>
                    <a:pt x="52" y="15"/>
                  </a:lnTo>
                  <a:lnTo>
                    <a:pt x="52" y="13"/>
                  </a:lnTo>
                  <a:lnTo>
                    <a:pt x="54" y="13"/>
                  </a:lnTo>
                  <a:lnTo>
                    <a:pt x="54" y="11"/>
                  </a:lnTo>
                  <a:lnTo>
                    <a:pt x="56" y="8"/>
                  </a:lnTo>
                  <a:lnTo>
                    <a:pt x="54" y="6"/>
                  </a:lnTo>
                  <a:lnTo>
                    <a:pt x="54" y="4"/>
                  </a:lnTo>
                  <a:lnTo>
                    <a:pt x="52" y="2"/>
                  </a:lnTo>
                  <a:lnTo>
                    <a:pt x="52" y="0"/>
                  </a:lnTo>
                  <a:lnTo>
                    <a:pt x="48" y="0"/>
                  </a:lnTo>
                  <a:lnTo>
                    <a:pt x="8" y="0"/>
                  </a:lnTo>
                  <a:close/>
                </a:path>
              </a:pathLst>
            </a:custGeom>
            <a:solidFill>
              <a:srgbClr val="000000"/>
            </a:solidFill>
            <a:ln w="9525">
              <a:noFill/>
              <a:round/>
              <a:headEnd/>
              <a:tailEnd/>
            </a:ln>
          </p:spPr>
          <p:txBody>
            <a:bodyPr/>
            <a:lstStyle/>
            <a:p>
              <a:pPr>
                <a:buNone/>
              </a:pPr>
              <a:endParaRPr lang="en-US"/>
            </a:p>
          </p:txBody>
        </p:sp>
        <p:sp>
          <p:nvSpPr>
            <p:cNvPr id="36880" name="Freeform 14"/>
            <p:cNvSpPr>
              <a:spLocks/>
            </p:cNvSpPr>
            <p:nvPr/>
          </p:nvSpPr>
          <p:spPr bwMode="auto">
            <a:xfrm>
              <a:off x="1389" y="1808"/>
              <a:ext cx="56" cy="17"/>
            </a:xfrm>
            <a:custGeom>
              <a:avLst/>
              <a:gdLst>
                <a:gd name="T0" fmla="*/ 8 w 56"/>
                <a:gd name="T1" fmla="*/ 0 h 17"/>
                <a:gd name="T2" fmla="*/ 4 w 56"/>
                <a:gd name="T3" fmla="*/ 0 h 17"/>
                <a:gd name="T4" fmla="*/ 0 w 56"/>
                <a:gd name="T5" fmla="*/ 5 h 17"/>
                <a:gd name="T6" fmla="*/ 0 w 56"/>
                <a:gd name="T7" fmla="*/ 13 h 17"/>
                <a:gd name="T8" fmla="*/ 2 w 56"/>
                <a:gd name="T9" fmla="*/ 13 h 17"/>
                <a:gd name="T10" fmla="*/ 4 w 56"/>
                <a:gd name="T11" fmla="*/ 15 h 17"/>
                <a:gd name="T12" fmla="*/ 6 w 56"/>
                <a:gd name="T13" fmla="*/ 15 h 17"/>
                <a:gd name="T14" fmla="*/ 8 w 56"/>
                <a:gd name="T15" fmla="*/ 17 h 17"/>
                <a:gd name="T16" fmla="*/ 48 w 56"/>
                <a:gd name="T17" fmla="*/ 17 h 17"/>
                <a:gd name="T18" fmla="*/ 50 w 56"/>
                <a:gd name="T19" fmla="*/ 15 h 17"/>
                <a:gd name="T20" fmla="*/ 52 w 56"/>
                <a:gd name="T21" fmla="*/ 15 h 17"/>
                <a:gd name="T22" fmla="*/ 52 w 56"/>
                <a:gd name="T23" fmla="*/ 13 h 17"/>
                <a:gd name="T24" fmla="*/ 54 w 56"/>
                <a:gd name="T25" fmla="*/ 13 h 17"/>
                <a:gd name="T26" fmla="*/ 54 w 56"/>
                <a:gd name="T27" fmla="*/ 11 h 17"/>
                <a:gd name="T28" fmla="*/ 56 w 56"/>
                <a:gd name="T29" fmla="*/ 9 h 17"/>
                <a:gd name="T30" fmla="*/ 54 w 56"/>
                <a:gd name="T31" fmla="*/ 7 h 17"/>
                <a:gd name="T32" fmla="*/ 54 w 56"/>
                <a:gd name="T33" fmla="*/ 5 h 17"/>
                <a:gd name="T34" fmla="*/ 52 w 56"/>
                <a:gd name="T35" fmla="*/ 3 h 17"/>
                <a:gd name="T36" fmla="*/ 52 w 56"/>
                <a:gd name="T37" fmla="*/ 0 h 17"/>
                <a:gd name="T38" fmla="*/ 48 w 56"/>
                <a:gd name="T39" fmla="*/ 0 h 17"/>
                <a:gd name="T40" fmla="*/ 8 w 56"/>
                <a:gd name="T41" fmla="*/ 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17"/>
                <a:gd name="T65" fmla="*/ 56 w 56"/>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17">
                  <a:moveTo>
                    <a:pt x="8" y="0"/>
                  </a:moveTo>
                  <a:lnTo>
                    <a:pt x="4" y="0"/>
                  </a:lnTo>
                  <a:lnTo>
                    <a:pt x="0" y="5"/>
                  </a:lnTo>
                  <a:lnTo>
                    <a:pt x="0" y="13"/>
                  </a:lnTo>
                  <a:lnTo>
                    <a:pt x="2" y="13"/>
                  </a:lnTo>
                  <a:lnTo>
                    <a:pt x="4" y="15"/>
                  </a:lnTo>
                  <a:lnTo>
                    <a:pt x="6" y="15"/>
                  </a:lnTo>
                  <a:lnTo>
                    <a:pt x="8" y="17"/>
                  </a:lnTo>
                  <a:lnTo>
                    <a:pt x="48" y="17"/>
                  </a:lnTo>
                  <a:lnTo>
                    <a:pt x="50" y="15"/>
                  </a:lnTo>
                  <a:lnTo>
                    <a:pt x="52" y="15"/>
                  </a:lnTo>
                  <a:lnTo>
                    <a:pt x="52" y="13"/>
                  </a:lnTo>
                  <a:lnTo>
                    <a:pt x="54" y="13"/>
                  </a:lnTo>
                  <a:lnTo>
                    <a:pt x="54" y="11"/>
                  </a:lnTo>
                  <a:lnTo>
                    <a:pt x="56" y="9"/>
                  </a:lnTo>
                  <a:lnTo>
                    <a:pt x="54" y="7"/>
                  </a:lnTo>
                  <a:lnTo>
                    <a:pt x="54" y="5"/>
                  </a:lnTo>
                  <a:lnTo>
                    <a:pt x="52" y="3"/>
                  </a:lnTo>
                  <a:lnTo>
                    <a:pt x="52" y="0"/>
                  </a:lnTo>
                  <a:lnTo>
                    <a:pt x="48" y="0"/>
                  </a:lnTo>
                  <a:lnTo>
                    <a:pt x="8" y="0"/>
                  </a:lnTo>
                  <a:close/>
                </a:path>
              </a:pathLst>
            </a:custGeom>
            <a:solidFill>
              <a:srgbClr val="000000"/>
            </a:solidFill>
            <a:ln w="9525">
              <a:noFill/>
              <a:round/>
              <a:headEnd/>
              <a:tailEnd/>
            </a:ln>
          </p:spPr>
          <p:txBody>
            <a:bodyPr/>
            <a:lstStyle/>
            <a:p>
              <a:pPr>
                <a:buNone/>
              </a:pPr>
              <a:endParaRPr lang="en-US"/>
            </a:p>
          </p:txBody>
        </p:sp>
        <p:sp>
          <p:nvSpPr>
            <p:cNvPr id="36881" name="Freeform 15"/>
            <p:cNvSpPr>
              <a:spLocks/>
            </p:cNvSpPr>
            <p:nvPr/>
          </p:nvSpPr>
          <p:spPr bwMode="auto">
            <a:xfrm>
              <a:off x="1389" y="1497"/>
              <a:ext cx="56" cy="16"/>
            </a:xfrm>
            <a:custGeom>
              <a:avLst/>
              <a:gdLst>
                <a:gd name="T0" fmla="*/ 8 w 56"/>
                <a:gd name="T1" fmla="*/ 0 h 16"/>
                <a:gd name="T2" fmla="*/ 4 w 56"/>
                <a:gd name="T3" fmla="*/ 0 h 16"/>
                <a:gd name="T4" fmla="*/ 0 w 56"/>
                <a:gd name="T5" fmla="*/ 4 h 16"/>
                <a:gd name="T6" fmla="*/ 0 w 56"/>
                <a:gd name="T7" fmla="*/ 12 h 16"/>
                <a:gd name="T8" fmla="*/ 2 w 56"/>
                <a:gd name="T9" fmla="*/ 12 h 16"/>
                <a:gd name="T10" fmla="*/ 4 w 56"/>
                <a:gd name="T11" fmla="*/ 14 h 16"/>
                <a:gd name="T12" fmla="*/ 6 w 56"/>
                <a:gd name="T13" fmla="*/ 14 h 16"/>
                <a:gd name="T14" fmla="*/ 8 w 56"/>
                <a:gd name="T15" fmla="*/ 16 h 16"/>
                <a:gd name="T16" fmla="*/ 48 w 56"/>
                <a:gd name="T17" fmla="*/ 16 h 16"/>
                <a:gd name="T18" fmla="*/ 50 w 56"/>
                <a:gd name="T19" fmla="*/ 14 h 16"/>
                <a:gd name="T20" fmla="*/ 52 w 56"/>
                <a:gd name="T21" fmla="*/ 14 h 16"/>
                <a:gd name="T22" fmla="*/ 52 w 56"/>
                <a:gd name="T23" fmla="*/ 12 h 16"/>
                <a:gd name="T24" fmla="*/ 54 w 56"/>
                <a:gd name="T25" fmla="*/ 12 h 16"/>
                <a:gd name="T26" fmla="*/ 54 w 56"/>
                <a:gd name="T27" fmla="*/ 10 h 16"/>
                <a:gd name="T28" fmla="*/ 56 w 56"/>
                <a:gd name="T29" fmla="*/ 8 h 16"/>
                <a:gd name="T30" fmla="*/ 54 w 56"/>
                <a:gd name="T31" fmla="*/ 6 h 16"/>
                <a:gd name="T32" fmla="*/ 54 w 56"/>
                <a:gd name="T33" fmla="*/ 4 h 16"/>
                <a:gd name="T34" fmla="*/ 52 w 56"/>
                <a:gd name="T35" fmla="*/ 2 h 16"/>
                <a:gd name="T36" fmla="*/ 52 w 56"/>
                <a:gd name="T37" fmla="*/ 0 h 16"/>
                <a:gd name="T38" fmla="*/ 48 w 56"/>
                <a:gd name="T39" fmla="*/ 0 h 16"/>
                <a:gd name="T40" fmla="*/ 8 w 56"/>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16"/>
                <a:gd name="T65" fmla="*/ 56 w 56"/>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16">
                  <a:moveTo>
                    <a:pt x="8" y="0"/>
                  </a:moveTo>
                  <a:lnTo>
                    <a:pt x="4" y="0"/>
                  </a:lnTo>
                  <a:lnTo>
                    <a:pt x="0" y="4"/>
                  </a:lnTo>
                  <a:lnTo>
                    <a:pt x="0" y="12"/>
                  </a:lnTo>
                  <a:lnTo>
                    <a:pt x="2" y="12"/>
                  </a:lnTo>
                  <a:lnTo>
                    <a:pt x="4" y="14"/>
                  </a:lnTo>
                  <a:lnTo>
                    <a:pt x="6" y="14"/>
                  </a:lnTo>
                  <a:lnTo>
                    <a:pt x="8" y="16"/>
                  </a:lnTo>
                  <a:lnTo>
                    <a:pt x="48" y="16"/>
                  </a:lnTo>
                  <a:lnTo>
                    <a:pt x="50" y="14"/>
                  </a:lnTo>
                  <a:lnTo>
                    <a:pt x="52" y="14"/>
                  </a:lnTo>
                  <a:lnTo>
                    <a:pt x="52" y="12"/>
                  </a:lnTo>
                  <a:lnTo>
                    <a:pt x="54" y="12"/>
                  </a:lnTo>
                  <a:lnTo>
                    <a:pt x="54" y="10"/>
                  </a:lnTo>
                  <a:lnTo>
                    <a:pt x="56" y="8"/>
                  </a:lnTo>
                  <a:lnTo>
                    <a:pt x="54" y="6"/>
                  </a:lnTo>
                  <a:lnTo>
                    <a:pt x="54" y="4"/>
                  </a:lnTo>
                  <a:lnTo>
                    <a:pt x="52" y="2"/>
                  </a:lnTo>
                  <a:lnTo>
                    <a:pt x="52" y="0"/>
                  </a:lnTo>
                  <a:lnTo>
                    <a:pt x="48" y="0"/>
                  </a:lnTo>
                  <a:lnTo>
                    <a:pt x="8" y="0"/>
                  </a:lnTo>
                  <a:close/>
                </a:path>
              </a:pathLst>
            </a:custGeom>
            <a:solidFill>
              <a:srgbClr val="000000"/>
            </a:solidFill>
            <a:ln w="9525">
              <a:noFill/>
              <a:round/>
              <a:headEnd/>
              <a:tailEnd/>
            </a:ln>
          </p:spPr>
          <p:txBody>
            <a:bodyPr/>
            <a:lstStyle/>
            <a:p>
              <a:pPr>
                <a:buNone/>
              </a:pPr>
              <a:endParaRPr lang="en-US"/>
            </a:p>
          </p:txBody>
        </p:sp>
        <p:sp>
          <p:nvSpPr>
            <p:cNvPr id="36882" name="Freeform 16"/>
            <p:cNvSpPr>
              <a:spLocks/>
            </p:cNvSpPr>
            <p:nvPr/>
          </p:nvSpPr>
          <p:spPr bwMode="auto">
            <a:xfrm>
              <a:off x="1389" y="3369"/>
              <a:ext cx="56" cy="17"/>
            </a:xfrm>
            <a:custGeom>
              <a:avLst/>
              <a:gdLst>
                <a:gd name="T0" fmla="*/ 8 w 56"/>
                <a:gd name="T1" fmla="*/ 0 h 17"/>
                <a:gd name="T2" fmla="*/ 4 w 56"/>
                <a:gd name="T3" fmla="*/ 0 h 17"/>
                <a:gd name="T4" fmla="*/ 0 w 56"/>
                <a:gd name="T5" fmla="*/ 4 h 17"/>
                <a:gd name="T6" fmla="*/ 0 w 56"/>
                <a:gd name="T7" fmla="*/ 12 h 17"/>
                <a:gd name="T8" fmla="*/ 2 w 56"/>
                <a:gd name="T9" fmla="*/ 12 h 17"/>
                <a:gd name="T10" fmla="*/ 4 w 56"/>
                <a:gd name="T11" fmla="*/ 15 h 17"/>
                <a:gd name="T12" fmla="*/ 6 w 56"/>
                <a:gd name="T13" fmla="*/ 15 h 17"/>
                <a:gd name="T14" fmla="*/ 8 w 56"/>
                <a:gd name="T15" fmla="*/ 17 h 17"/>
                <a:gd name="T16" fmla="*/ 48 w 56"/>
                <a:gd name="T17" fmla="*/ 17 h 17"/>
                <a:gd name="T18" fmla="*/ 50 w 56"/>
                <a:gd name="T19" fmla="*/ 15 h 17"/>
                <a:gd name="T20" fmla="*/ 52 w 56"/>
                <a:gd name="T21" fmla="*/ 15 h 17"/>
                <a:gd name="T22" fmla="*/ 52 w 56"/>
                <a:gd name="T23" fmla="*/ 12 h 17"/>
                <a:gd name="T24" fmla="*/ 54 w 56"/>
                <a:gd name="T25" fmla="*/ 12 h 17"/>
                <a:gd name="T26" fmla="*/ 54 w 56"/>
                <a:gd name="T27" fmla="*/ 10 h 17"/>
                <a:gd name="T28" fmla="*/ 56 w 56"/>
                <a:gd name="T29" fmla="*/ 8 h 17"/>
                <a:gd name="T30" fmla="*/ 54 w 56"/>
                <a:gd name="T31" fmla="*/ 6 h 17"/>
                <a:gd name="T32" fmla="*/ 54 w 56"/>
                <a:gd name="T33" fmla="*/ 4 h 17"/>
                <a:gd name="T34" fmla="*/ 52 w 56"/>
                <a:gd name="T35" fmla="*/ 2 h 17"/>
                <a:gd name="T36" fmla="*/ 52 w 56"/>
                <a:gd name="T37" fmla="*/ 0 h 17"/>
                <a:gd name="T38" fmla="*/ 48 w 56"/>
                <a:gd name="T39" fmla="*/ 0 h 17"/>
                <a:gd name="T40" fmla="*/ 8 w 56"/>
                <a:gd name="T41" fmla="*/ 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17"/>
                <a:gd name="T65" fmla="*/ 56 w 56"/>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17">
                  <a:moveTo>
                    <a:pt x="8" y="0"/>
                  </a:moveTo>
                  <a:lnTo>
                    <a:pt x="4" y="0"/>
                  </a:lnTo>
                  <a:lnTo>
                    <a:pt x="0" y="4"/>
                  </a:lnTo>
                  <a:lnTo>
                    <a:pt x="0" y="12"/>
                  </a:lnTo>
                  <a:lnTo>
                    <a:pt x="2" y="12"/>
                  </a:lnTo>
                  <a:lnTo>
                    <a:pt x="4" y="15"/>
                  </a:lnTo>
                  <a:lnTo>
                    <a:pt x="6" y="15"/>
                  </a:lnTo>
                  <a:lnTo>
                    <a:pt x="8" y="17"/>
                  </a:lnTo>
                  <a:lnTo>
                    <a:pt x="48" y="17"/>
                  </a:lnTo>
                  <a:lnTo>
                    <a:pt x="50" y="15"/>
                  </a:lnTo>
                  <a:lnTo>
                    <a:pt x="52" y="15"/>
                  </a:lnTo>
                  <a:lnTo>
                    <a:pt x="52" y="12"/>
                  </a:lnTo>
                  <a:lnTo>
                    <a:pt x="54" y="12"/>
                  </a:lnTo>
                  <a:lnTo>
                    <a:pt x="54" y="10"/>
                  </a:lnTo>
                  <a:lnTo>
                    <a:pt x="56" y="8"/>
                  </a:lnTo>
                  <a:lnTo>
                    <a:pt x="54" y="6"/>
                  </a:lnTo>
                  <a:lnTo>
                    <a:pt x="54" y="4"/>
                  </a:lnTo>
                  <a:lnTo>
                    <a:pt x="52" y="2"/>
                  </a:lnTo>
                  <a:lnTo>
                    <a:pt x="52" y="0"/>
                  </a:lnTo>
                  <a:lnTo>
                    <a:pt x="48" y="0"/>
                  </a:lnTo>
                  <a:lnTo>
                    <a:pt x="8" y="0"/>
                  </a:lnTo>
                  <a:close/>
                </a:path>
              </a:pathLst>
            </a:custGeom>
            <a:solidFill>
              <a:srgbClr val="000000"/>
            </a:solidFill>
            <a:ln w="9525">
              <a:noFill/>
              <a:round/>
              <a:headEnd/>
              <a:tailEnd/>
            </a:ln>
          </p:spPr>
          <p:txBody>
            <a:bodyPr/>
            <a:lstStyle/>
            <a:p>
              <a:pPr>
                <a:buNone/>
              </a:pPr>
              <a:endParaRPr lang="en-US"/>
            </a:p>
          </p:txBody>
        </p:sp>
        <p:sp>
          <p:nvSpPr>
            <p:cNvPr id="36883" name="Freeform 17"/>
            <p:cNvSpPr>
              <a:spLocks/>
            </p:cNvSpPr>
            <p:nvPr/>
          </p:nvSpPr>
          <p:spPr bwMode="auto">
            <a:xfrm>
              <a:off x="2013" y="3641"/>
              <a:ext cx="16" cy="56"/>
            </a:xfrm>
            <a:custGeom>
              <a:avLst/>
              <a:gdLst>
                <a:gd name="T0" fmla="*/ 0 w 16"/>
                <a:gd name="T1" fmla="*/ 48 h 56"/>
                <a:gd name="T2" fmla="*/ 0 w 16"/>
                <a:gd name="T3" fmla="*/ 52 h 56"/>
                <a:gd name="T4" fmla="*/ 2 w 16"/>
                <a:gd name="T5" fmla="*/ 52 h 56"/>
                <a:gd name="T6" fmla="*/ 4 w 16"/>
                <a:gd name="T7" fmla="*/ 54 h 56"/>
                <a:gd name="T8" fmla="*/ 6 w 16"/>
                <a:gd name="T9" fmla="*/ 54 h 56"/>
                <a:gd name="T10" fmla="*/ 8 w 16"/>
                <a:gd name="T11" fmla="*/ 56 h 56"/>
                <a:gd name="T12" fmla="*/ 10 w 16"/>
                <a:gd name="T13" fmla="*/ 54 h 56"/>
                <a:gd name="T14" fmla="*/ 12 w 16"/>
                <a:gd name="T15" fmla="*/ 54 h 56"/>
                <a:gd name="T16" fmla="*/ 12 w 16"/>
                <a:gd name="T17" fmla="*/ 52 h 56"/>
                <a:gd name="T18" fmla="*/ 14 w 16"/>
                <a:gd name="T19" fmla="*/ 52 h 56"/>
                <a:gd name="T20" fmla="*/ 14 w 16"/>
                <a:gd name="T21" fmla="*/ 50 h 56"/>
                <a:gd name="T22" fmla="*/ 16 w 16"/>
                <a:gd name="T23" fmla="*/ 48 h 56"/>
                <a:gd name="T24" fmla="*/ 16 w 16"/>
                <a:gd name="T25" fmla="*/ 8 h 56"/>
                <a:gd name="T26" fmla="*/ 14 w 16"/>
                <a:gd name="T27" fmla="*/ 6 h 56"/>
                <a:gd name="T28" fmla="*/ 14 w 16"/>
                <a:gd name="T29" fmla="*/ 4 h 56"/>
                <a:gd name="T30" fmla="*/ 12 w 16"/>
                <a:gd name="T31" fmla="*/ 2 h 56"/>
                <a:gd name="T32" fmla="*/ 12 w 16"/>
                <a:gd name="T33" fmla="*/ 0 h 56"/>
                <a:gd name="T34" fmla="*/ 4 w 16"/>
                <a:gd name="T35" fmla="*/ 0 h 56"/>
                <a:gd name="T36" fmla="*/ 0 w 16"/>
                <a:gd name="T37" fmla="*/ 4 h 56"/>
                <a:gd name="T38" fmla="*/ 0 w 16"/>
                <a:gd name="T39" fmla="*/ 8 h 56"/>
                <a:gd name="T40" fmla="*/ 0 w 16"/>
                <a:gd name="T41" fmla="*/ 48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56"/>
                <a:gd name="T65" fmla="*/ 16 w 16"/>
                <a:gd name="T66" fmla="*/ 56 h 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56">
                  <a:moveTo>
                    <a:pt x="0" y="48"/>
                  </a:moveTo>
                  <a:lnTo>
                    <a:pt x="0" y="52"/>
                  </a:lnTo>
                  <a:lnTo>
                    <a:pt x="2" y="52"/>
                  </a:lnTo>
                  <a:lnTo>
                    <a:pt x="4" y="54"/>
                  </a:lnTo>
                  <a:lnTo>
                    <a:pt x="6" y="54"/>
                  </a:lnTo>
                  <a:lnTo>
                    <a:pt x="8" y="56"/>
                  </a:lnTo>
                  <a:lnTo>
                    <a:pt x="10" y="54"/>
                  </a:lnTo>
                  <a:lnTo>
                    <a:pt x="12" y="54"/>
                  </a:lnTo>
                  <a:lnTo>
                    <a:pt x="12" y="52"/>
                  </a:lnTo>
                  <a:lnTo>
                    <a:pt x="14" y="52"/>
                  </a:lnTo>
                  <a:lnTo>
                    <a:pt x="14" y="50"/>
                  </a:lnTo>
                  <a:lnTo>
                    <a:pt x="16" y="48"/>
                  </a:lnTo>
                  <a:lnTo>
                    <a:pt x="16" y="8"/>
                  </a:lnTo>
                  <a:lnTo>
                    <a:pt x="14" y="6"/>
                  </a:lnTo>
                  <a:lnTo>
                    <a:pt x="14" y="4"/>
                  </a:lnTo>
                  <a:lnTo>
                    <a:pt x="12" y="2"/>
                  </a:lnTo>
                  <a:lnTo>
                    <a:pt x="12" y="0"/>
                  </a:lnTo>
                  <a:lnTo>
                    <a:pt x="4" y="0"/>
                  </a:lnTo>
                  <a:lnTo>
                    <a:pt x="0" y="4"/>
                  </a:lnTo>
                  <a:lnTo>
                    <a:pt x="0" y="8"/>
                  </a:lnTo>
                  <a:lnTo>
                    <a:pt x="0" y="48"/>
                  </a:lnTo>
                  <a:close/>
                </a:path>
              </a:pathLst>
            </a:custGeom>
            <a:solidFill>
              <a:srgbClr val="000000"/>
            </a:solidFill>
            <a:ln w="9525">
              <a:noFill/>
              <a:round/>
              <a:headEnd/>
              <a:tailEnd/>
            </a:ln>
          </p:spPr>
          <p:txBody>
            <a:bodyPr/>
            <a:lstStyle/>
            <a:p>
              <a:pPr>
                <a:buNone/>
              </a:pPr>
              <a:endParaRPr lang="en-US"/>
            </a:p>
          </p:txBody>
        </p:sp>
        <p:sp>
          <p:nvSpPr>
            <p:cNvPr id="36884" name="Freeform 18"/>
            <p:cNvSpPr>
              <a:spLocks/>
            </p:cNvSpPr>
            <p:nvPr/>
          </p:nvSpPr>
          <p:spPr bwMode="auto">
            <a:xfrm>
              <a:off x="2676" y="3641"/>
              <a:ext cx="16" cy="56"/>
            </a:xfrm>
            <a:custGeom>
              <a:avLst/>
              <a:gdLst>
                <a:gd name="T0" fmla="*/ 0 w 16"/>
                <a:gd name="T1" fmla="*/ 48 h 56"/>
                <a:gd name="T2" fmla="*/ 0 w 16"/>
                <a:gd name="T3" fmla="*/ 52 h 56"/>
                <a:gd name="T4" fmla="*/ 2 w 16"/>
                <a:gd name="T5" fmla="*/ 52 h 56"/>
                <a:gd name="T6" fmla="*/ 4 w 16"/>
                <a:gd name="T7" fmla="*/ 54 h 56"/>
                <a:gd name="T8" fmla="*/ 6 w 16"/>
                <a:gd name="T9" fmla="*/ 54 h 56"/>
                <a:gd name="T10" fmla="*/ 8 w 16"/>
                <a:gd name="T11" fmla="*/ 56 h 56"/>
                <a:gd name="T12" fmla="*/ 10 w 16"/>
                <a:gd name="T13" fmla="*/ 54 h 56"/>
                <a:gd name="T14" fmla="*/ 12 w 16"/>
                <a:gd name="T15" fmla="*/ 54 h 56"/>
                <a:gd name="T16" fmla="*/ 12 w 16"/>
                <a:gd name="T17" fmla="*/ 52 h 56"/>
                <a:gd name="T18" fmla="*/ 14 w 16"/>
                <a:gd name="T19" fmla="*/ 52 h 56"/>
                <a:gd name="T20" fmla="*/ 14 w 16"/>
                <a:gd name="T21" fmla="*/ 50 h 56"/>
                <a:gd name="T22" fmla="*/ 16 w 16"/>
                <a:gd name="T23" fmla="*/ 48 h 56"/>
                <a:gd name="T24" fmla="*/ 16 w 16"/>
                <a:gd name="T25" fmla="*/ 8 h 56"/>
                <a:gd name="T26" fmla="*/ 14 w 16"/>
                <a:gd name="T27" fmla="*/ 6 h 56"/>
                <a:gd name="T28" fmla="*/ 14 w 16"/>
                <a:gd name="T29" fmla="*/ 4 h 56"/>
                <a:gd name="T30" fmla="*/ 12 w 16"/>
                <a:gd name="T31" fmla="*/ 2 h 56"/>
                <a:gd name="T32" fmla="*/ 12 w 16"/>
                <a:gd name="T33" fmla="*/ 0 h 56"/>
                <a:gd name="T34" fmla="*/ 4 w 16"/>
                <a:gd name="T35" fmla="*/ 0 h 56"/>
                <a:gd name="T36" fmla="*/ 0 w 16"/>
                <a:gd name="T37" fmla="*/ 4 h 56"/>
                <a:gd name="T38" fmla="*/ 0 w 16"/>
                <a:gd name="T39" fmla="*/ 8 h 56"/>
                <a:gd name="T40" fmla="*/ 0 w 16"/>
                <a:gd name="T41" fmla="*/ 48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56"/>
                <a:gd name="T65" fmla="*/ 16 w 16"/>
                <a:gd name="T66" fmla="*/ 56 h 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56">
                  <a:moveTo>
                    <a:pt x="0" y="48"/>
                  </a:moveTo>
                  <a:lnTo>
                    <a:pt x="0" y="52"/>
                  </a:lnTo>
                  <a:lnTo>
                    <a:pt x="2" y="52"/>
                  </a:lnTo>
                  <a:lnTo>
                    <a:pt x="4" y="54"/>
                  </a:lnTo>
                  <a:lnTo>
                    <a:pt x="6" y="54"/>
                  </a:lnTo>
                  <a:lnTo>
                    <a:pt x="8" y="56"/>
                  </a:lnTo>
                  <a:lnTo>
                    <a:pt x="10" y="54"/>
                  </a:lnTo>
                  <a:lnTo>
                    <a:pt x="12" y="54"/>
                  </a:lnTo>
                  <a:lnTo>
                    <a:pt x="12" y="52"/>
                  </a:lnTo>
                  <a:lnTo>
                    <a:pt x="14" y="52"/>
                  </a:lnTo>
                  <a:lnTo>
                    <a:pt x="14" y="50"/>
                  </a:lnTo>
                  <a:lnTo>
                    <a:pt x="16" y="48"/>
                  </a:lnTo>
                  <a:lnTo>
                    <a:pt x="16" y="8"/>
                  </a:lnTo>
                  <a:lnTo>
                    <a:pt x="14" y="6"/>
                  </a:lnTo>
                  <a:lnTo>
                    <a:pt x="14" y="4"/>
                  </a:lnTo>
                  <a:lnTo>
                    <a:pt x="12" y="2"/>
                  </a:lnTo>
                  <a:lnTo>
                    <a:pt x="12" y="0"/>
                  </a:lnTo>
                  <a:lnTo>
                    <a:pt x="4" y="0"/>
                  </a:lnTo>
                  <a:lnTo>
                    <a:pt x="0" y="4"/>
                  </a:lnTo>
                  <a:lnTo>
                    <a:pt x="0" y="8"/>
                  </a:lnTo>
                  <a:lnTo>
                    <a:pt x="0" y="48"/>
                  </a:lnTo>
                  <a:close/>
                </a:path>
              </a:pathLst>
            </a:custGeom>
            <a:solidFill>
              <a:srgbClr val="000000"/>
            </a:solidFill>
            <a:ln w="9525">
              <a:noFill/>
              <a:round/>
              <a:headEnd/>
              <a:tailEnd/>
            </a:ln>
          </p:spPr>
          <p:txBody>
            <a:bodyPr/>
            <a:lstStyle/>
            <a:p>
              <a:pPr>
                <a:buNone/>
              </a:pPr>
              <a:endParaRPr lang="en-US"/>
            </a:p>
          </p:txBody>
        </p:sp>
        <p:sp>
          <p:nvSpPr>
            <p:cNvPr id="36885" name="Freeform 19"/>
            <p:cNvSpPr>
              <a:spLocks/>
            </p:cNvSpPr>
            <p:nvPr/>
          </p:nvSpPr>
          <p:spPr bwMode="auto">
            <a:xfrm>
              <a:off x="3262" y="3641"/>
              <a:ext cx="17" cy="56"/>
            </a:xfrm>
            <a:custGeom>
              <a:avLst/>
              <a:gdLst>
                <a:gd name="T0" fmla="*/ 0 w 17"/>
                <a:gd name="T1" fmla="*/ 48 h 56"/>
                <a:gd name="T2" fmla="*/ 0 w 17"/>
                <a:gd name="T3" fmla="*/ 52 h 56"/>
                <a:gd name="T4" fmla="*/ 2 w 17"/>
                <a:gd name="T5" fmla="*/ 52 h 56"/>
                <a:gd name="T6" fmla="*/ 4 w 17"/>
                <a:gd name="T7" fmla="*/ 54 h 56"/>
                <a:gd name="T8" fmla="*/ 6 w 17"/>
                <a:gd name="T9" fmla="*/ 54 h 56"/>
                <a:gd name="T10" fmla="*/ 8 w 17"/>
                <a:gd name="T11" fmla="*/ 56 h 56"/>
                <a:gd name="T12" fmla="*/ 10 w 17"/>
                <a:gd name="T13" fmla="*/ 54 h 56"/>
                <a:gd name="T14" fmla="*/ 12 w 17"/>
                <a:gd name="T15" fmla="*/ 54 h 56"/>
                <a:gd name="T16" fmla="*/ 12 w 17"/>
                <a:gd name="T17" fmla="*/ 52 h 56"/>
                <a:gd name="T18" fmla="*/ 15 w 17"/>
                <a:gd name="T19" fmla="*/ 52 h 56"/>
                <a:gd name="T20" fmla="*/ 15 w 17"/>
                <a:gd name="T21" fmla="*/ 50 h 56"/>
                <a:gd name="T22" fmla="*/ 17 w 17"/>
                <a:gd name="T23" fmla="*/ 48 h 56"/>
                <a:gd name="T24" fmla="*/ 17 w 17"/>
                <a:gd name="T25" fmla="*/ 8 h 56"/>
                <a:gd name="T26" fmla="*/ 15 w 17"/>
                <a:gd name="T27" fmla="*/ 6 h 56"/>
                <a:gd name="T28" fmla="*/ 15 w 17"/>
                <a:gd name="T29" fmla="*/ 4 h 56"/>
                <a:gd name="T30" fmla="*/ 12 w 17"/>
                <a:gd name="T31" fmla="*/ 2 h 56"/>
                <a:gd name="T32" fmla="*/ 12 w 17"/>
                <a:gd name="T33" fmla="*/ 0 h 56"/>
                <a:gd name="T34" fmla="*/ 4 w 17"/>
                <a:gd name="T35" fmla="*/ 0 h 56"/>
                <a:gd name="T36" fmla="*/ 0 w 17"/>
                <a:gd name="T37" fmla="*/ 4 h 56"/>
                <a:gd name="T38" fmla="*/ 0 w 17"/>
                <a:gd name="T39" fmla="*/ 8 h 56"/>
                <a:gd name="T40" fmla="*/ 0 w 17"/>
                <a:gd name="T41" fmla="*/ 48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56"/>
                <a:gd name="T65" fmla="*/ 17 w 17"/>
                <a:gd name="T66" fmla="*/ 56 h 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56">
                  <a:moveTo>
                    <a:pt x="0" y="48"/>
                  </a:moveTo>
                  <a:lnTo>
                    <a:pt x="0" y="52"/>
                  </a:lnTo>
                  <a:lnTo>
                    <a:pt x="2" y="52"/>
                  </a:lnTo>
                  <a:lnTo>
                    <a:pt x="4" y="54"/>
                  </a:lnTo>
                  <a:lnTo>
                    <a:pt x="6" y="54"/>
                  </a:lnTo>
                  <a:lnTo>
                    <a:pt x="8" y="56"/>
                  </a:lnTo>
                  <a:lnTo>
                    <a:pt x="10" y="54"/>
                  </a:lnTo>
                  <a:lnTo>
                    <a:pt x="12" y="54"/>
                  </a:lnTo>
                  <a:lnTo>
                    <a:pt x="12" y="52"/>
                  </a:lnTo>
                  <a:lnTo>
                    <a:pt x="15" y="52"/>
                  </a:lnTo>
                  <a:lnTo>
                    <a:pt x="15" y="50"/>
                  </a:lnTo>
                  <a:lnTo>
                    <a:pt x="17" y="48"/>
                  </a:lnTo>
                  <a:lnTo>
                    <a:pt x="17" y="8"/>
                  </a:lnTo>
                  <a:lnTo>
                    <a:pt x="15" y="6"/>
                  </a:lnTo>
                  <a:lnTo>
                    <a:pt x="15" y="4"/>
                  </a:lnTo>
                  <a:lnTo>
                    <a:pt x="12" y="2"/>
                  </a:lnTo>
                  <a:lnTo>
                    <a:pt x="12" y="0"/>
                  </a:lnTo>
                  <a:lnTo>
                    <a:pt x="4" y="0"/>
                  </a:lnTo>
                  <a:lnTo>
                    <a:pt x="0" y="4"/>
                  </a:lnTo>
                  <a:lnTo>
                    <a:pt x="0" y="8"/>
                  </a:lnTo>
                  <a:lnTo>
                    <a:pt x="0" y="48"/>
                  </a:lnTo>
                  <a:close/>
                </a:path>
              </a:pathLst>
            </a:custGeom>
            <a:solidFill>
              <a:srgbClr val="000000"/>
            </a:solidFill>
            <a:ln w="9525">
              <a:noFill/>
              <a:round/>
              <a:headEnd/>
              <a:tailEnd/>
            </a:ln>
          </p:spPr>
          <p:txBody>
            <a:bodyPr/>
            <a:lstStyle/>
            <a:p>
              <a:pPr>
                <a:buNone/>
              </a:pPr>
              <a:endParaRPr lang="en-US"/>
            </a:p>
          </p:txBody>
        </p:sp>
        <p:sp>
          <p:nvSpPr>
            <p:cNvPr id="36886" name="Freeform 20"/>
            <p:cNvSpPr>
              <a:spLocks/>
            </p:cNvSpPr>
            <p:nvPr/>
          </p:nvSpPr>
          <p:spPr bwMode="auto">
            <a:xfrm>
              <a:off x="3886" y="3641"/>
              <a:ext cx="16" cy="56"/>
            </a:xfrm>
            <a:custGeom>
              <a:avLst/>
              <a:gdLst>
                <a:gd name="T0" fmla="*/ 0 w 16"/>
                <a:gd name="T1" fmla="*/ 48 h 56"/>
                <a:gd name="T2" fmla="*/ 0 w 16"/>
                <a:gd name="T3" fmla="*/ 52 h 56"/>
                <a:gd name="T4" fmla="*/ 2 w 16"/>
                <a:gd name="T5" fmla="*/ 52 h 56"/>
                <a:gd name="T6" fmla="*/ 4 w 16"/>
                <a:gd name="T7" fmla="*/ 54 h 56"/>
                <a:gd name="T8" fmla="*/ 6 w 16"/>
                <a:gd name="T9" fmla="*/ 54 h 56"/>
                <a:gd name="T10" fmla="*/ 8 w 16"/>
                <a:gd name="T11" fmla="*/ 56 h 56"/>
                <a:gd name="T12" fmla="*/ 10 w 16"/>
                <a:gd name="T13" fmla="*/ 54 h 56"/>
                <a:gd name="T14" fmla="*/ 12 w 16"/>
                <a:gd name="T15" fmla="*/ 54 h 56"/>
                <a:gd name="T16" fmla="*/ 12 w 16"/>
                <a:gd name="T17" fmla="*/ 52 h 56"/>
                <a:gd name="T18" fmla="*/ 14 w 16"/>
                <a:gd name="T19" fmla="*/ 52 h 56"/>
                <a:gd name="T20" fmla="*/ 14 w 16"/>
                <a:gd name="T21" fmla="*/ 50 h 56"/>
                <a:gd name="T22" fmla="*/ 16 w 16"/>
                <a:gd name="T23" fmla="*/ 48 h 56"/>
                <a:gd name="T24" fmla="*/ 16 w 16"/>
                <a:gd name="T25" fmla="*/ 8 h 56"/>
                <a:gd name="T26" fmla="*/ 14 w 16"/>
                <a:gd name="T27" fmla="*/ 6 h 56"/>
                <a:gd name="T28" fmla="*/ 14 w 16"/>
                <a:gd name="T29" fmla="*/ 4 h 56"/>
                <a:gd name="T30" fmla="*/ 12 w 16"/>
                <a:gd name="T31" fmla="*/ 2 h 56"/>
                <a:gd name="T32" fmla="*/ 12 w 16"/>
                <a:gd name="T33" fmla="*/ 0 h 56"/>
                <a:gd name="T34" fmla="*/ 4 w 16"/>
                <a:gd name="T35" fmla="*/ 0 h 56"/>
                <a:gd name="T36" fmla="*/ 0 w 16"/>
                <a:gd name="T37" fmla="*/ 4 h 56"/>
                <a:gd name="T38" fmla="*/ 0 w 16"/>
                <a:gd name="T39" fmla="*/ 8 h 56"/>
                <a:gd name="T40" fmla="*/ 0 w 16"/>
                <a:gd name="T41" fmla="*/ 48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56"/>
                <a:gd name="T65" fmla="*/ 16 w 16"/>
                <a:gd name="T66" fmla="*/ 56 h 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56">
                  <a:moveTo>
                    <a:pt x="0" y="48"/>
                  </a:moveTo>
                  <a:lnTo>
                    <a:pt x="0" y="52"/>
                  </a:lnTo>
                  <a:lnTo>
                    <a:pt x="2" y="52"/>
                  </a:lnTo>
                  <a:lnTo>
                    <a:pt x="4" y="54"/>
                  </a:lnTo>
                  <a:lnTo>
                    <a:pt x="6" y="54"/>
                  </a:lnTo>
                  <a:lnTo>
                    <a:pt x="8" y="56"/>
                  </a:lnTo>
                  <a:lnTo>
                    <a:pt x="10" y="54"/>
                  </a:lnTo>
                  <a:lnTo>
                    <a:pt x="12" y="54"/>
                  </a:lnTo>
                  <a:lnTo>
                    <a:pt x="12" y="52"/>
                  </a:lnTo>
                  <a:lnTo>
                    <a:pt x="14" y="52"/>
                  </a:lnTo>
                  <a:lnTo>
                    <a:pt x="14" y="50"/>
                  </a:lnTo>
                  <a:lnTo>
                    <a:pt x="16" y="48"/>
                  </a:lnTo>
                  <a:lnTo>
                    <a:pt x="16" y="8"/>
                  </a:lnTo>
                  <a:lnTo>
                    <a:pt x="14" y="6"/>
                  </a:lnTo>
                  <a:lnTo>
                    <a:pt x="14" y="4"/>
                  </a:lnTo>
                  <a:lnTo>
                    <a:pt x="12" y="2"/>
                  </a:lnTo>
                  <a:lnTo>
                    <a:pt x="12" y="0"/>
                  </a:lnTo>
                  <a:lnTo>
                    <a:pt x="4" y="0"/>
                  </a:lnTo>
                  <a:lnTo>
                    <a:pt x="0" y="4"/>
                  </a:lnTo>
                  <a:lnTo>
                    <a:pt x="0" y="8"/>
                  </a:lnTo>
                  <a:lnTo>
                    <a:pt x="0" y="48"/>
                  </a:lnTo>
                  <a:close/>
                </a:path>
              </a:pathLst>
            </a:custGeom>
            <a:solidFill>
              <a:srgbClr val="000000"/>
            </a:solidFill>
            <a:ln w="9525">
              <a:noFill/>
              <a:round/>
              <a:headEnd/>
              <a:tailEnd/>
            </a:ln>
          </p:spPr>
          <p:txBody>
            <a:bodyPr/>
            <a:lstStyle/>
            <a:p>
              <a:pPr>
                <a:buNone/>
              </a:pPr>
              <a:endParaRPr lang="en-US"/>
            </a:p>
          </p:txBody>
        </p:sp>
        <p:sp>
          <p:nvSpPr>
            <p:cNvPr id="36887" name="Freeform 21"/>
            <p:cNvSpPr>
              <a:spLocks/>
            </p:cNvSpPr>
            <p:nvPr/>
          </p:nvSpPr>
          <p:spPr bwMode="auto">
            <a:xfrm>
              <a:off x="4509" y="3641"/>
              <a:ext cx="17" cy="56"/>
            </a:xfrm>
            <a:custGeom>
              <a:avLst/>
              <a:gdLst>
                <a:gd name="T0" fmla="*/ 0 w 17"/>
                <a:gd name="T1" fmla="*/ 48 h 56"/>
                <a:gd name="T2" fmla="*/ 0 w 17"/>
                <a:gd name="T3" fmla="*/ 52 h 56"/>
                <a:gd name="T4" fmla="*/ 2 w 17"/>
                <a:gd name="T5" fmla="*/ 52 h 56"/>
                <a:gd name="T6" fmla="*/ 4 w 17"/>
                <a:gd name="T7" fmla="*/ 54 h 56"/>
                <a:gd name="T8" fmla="*/ 6 w 17"/>
                <a:gd name="T9" fmla="*/ 54 h 56"/>
                <a:gd name="T10" fmla="*/ 8 w 17"/>
                <a:gd name="T11" fmla="*/ 56 h 56"/>
                <a:gd name="T12" fmla="*/ 11 w 17"/>
                <a:gd name="T13" fmla="*/ 54 h 56"/>
                <a:gd name="T14" fmla="*/ 13 w 17"/>
                <a:gd name="T15" fmla="*/ 54 h 56"/>
                <a:gd name="T16" fmla="*/ 13 w 17"/>
                <a:gd name="T17" fmla="*/ 52 h 56"/>
                <a:gd name="T18" fmla="*/ 15 w 17"/>
                <a:gd name="T19" fmla="*/ 52 h 56"/>
                <a:gd name="T20" fmla="*/ 15 w 17"/>
                <a:gd name="T21" fmla="*/ 50 h 56"/>
                <a:gd name="T22" fmla="*/ 17 w 17"/>
                <a:gd name="T23" fmla="*/ 48 h 56"/>
                <a:gd name="T24" fmla="*/ 17 w 17"/>
                <a:gd name="T25" fmla="*/ 8 h 56"/>
                <a:gd name="T26" fmla="*/ 15 w 17"/>
                <a:gd name="T27" fmla="*/ 6 h 56"/>
                <a:gd name="T28" fmla="*/ 15 w 17"/>
                <a:gd name="T29" fmla="*/ 4 h 56"/>
                <a:gd name="T30" fmla="*/ 13 w 17"/>
                <a:gd name="T31" fmla="*/ 2 h 56"/>
                <a:gd name="T32" fmla="*/ 13 w 17"/>
                <a:gd name="T33" fmla="*/ 0 h 56"/>
                <a:gd name="T34" fmla="*/ 4 w 17"/>
                <a:gd name="T35" fmla="*/ 0 h 56"/>
                <a:gd name="T36" fmla="*/ 0 w 17"/>
                <a:gd name="T37" fmla="*/ 4 h 56"/>
                <a:gd name="T38" fmla="*/ 0 w 17"/>
                <a:gd name="T39" fmla="*/ 8 h 56"/>
                <a:gd name="T40" fmla="*/ 0 w 17"/>
                <a:gd name="T41" fmla="*/ 48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56"/>
                <a:gd name="T65" fmla="*/ 17 w 17"/>
                <a:gd name="T66" fmla="*/ 56 h 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56">
                  <a:moveTo>
                    <a:pt x="0" y="48"/>
                  </a:moveTo>
                  <a:lnTo>
                    <a:pt x="0" y="52"/>
                  </a:lnTo>
                  <a:lnTo>
                    <a:pt x="2" y="52"/>
                  </a:lnTo>
                  <a:lnTo>
                    <a:pt x="4" y="54"/>
                  </a:lnTo>
                  <a:lnTo>
                    <a:pt x="6" y="54"/>
                  </a:lnTo>
                  <a:lnTo>
                    <a:pt x="8" y="56"/>
                  </a:lnTo>
                  <a:lnTo>
                    <a:pt x="11" y="54"/>
                  </a:lnTo>
                  <a:lnTo>
                    <a:pt x="13" y="54"/>
                  </a:lnTo>
                  <a:lnTo>
                    <a:pt x="13" y="52"/>
                  </a:lnTo>
                  <a:lnTo>
                    <a:pt x="15" y="52"/>
                  </a:lnTo>
                  <a:lnTo>
                    <a:pt x="15" y="50"/>
                  </a:lnTo>
                  <a:lnTo>
                    <a:pt x="17" y="48"/>
                  </a:lnTo>
                  <a:lnTo>
                    <a:pt x="17" y="8"/>
                  </a:lnTo>
                  <a:lnTo>
                    <a:pt x="15" y="6"/>
                  </a:lnTo>
                  <a:lnTo>
                    <a:pt x="15" y="4"/>
                  </a:lnTo>
                  <a:lnTo>
                    <a:pt x="13" y="2"/>
                  </a:lnTo>
                  <a:lnTo>
                    <a:pt x="13" y="0"/>
                  </a:lnTo>
                  <a:lnTo>
                    <a:pt x="4" y="0"/>
                  </a:lnTo>
                  <a:lnTo>
                    <a:pt x="0" y="4"/>
                  </a:lnTo>
                  <a:lnTo>
                    <a:pt x="0" y="8"/>
                  </a:lnTo>
                  <a:lnTo>
                    <a:pt x="0" y="48"/>
                  </a:lnTo>
                  <a:close/>
                </a:path>
              </a:pathLst>
            </a:custGeom>
            <a:solidFill>
              <a:srgbClr val="000000"/>
            </a:solidFill>
            <a:ln w="9525">
              <a:noFill/>
              <a:round/>
              <a:headEnd/>
              <a:tailEnd/>
            </a:ln>
          </p:spPr>
          <p:txBody>
            <a:bodyPr/>
            <a:lstStyle/>
            <a:p>
              <a:pPr>
                <a:buNone/>
              </a:pPr>
              <a:endParaRPr lang="en-US"/>
            </a:p>
          </p:txBody>
        </p:sp>
        <p:sp>
          <p:nvSpPr>
            <p:cNvPr id="36888" name="Rectangle 22"/>
            <p:cNvSpPr>
              <a:spLocks noChangeArrowheads="1"/>
            </p:cNvSpPr>
            <p:nvPr/>
          </p:nvSpPr>
          <p:spPr bwMode="auto">
            <a:xfrm>
              <a:off x="2021" y="3851"/>
              <a:ext cx="99" cy="213"/>
            </a:xfrm>
            <a:prstGeom prst="rect">
              <a:avLst/>
            </a:prstGeom>
            <a:noFill/>
            <a:ln w="9525">
              <a:noFill/>
              <a:miter lim="800000"/>
              <a:headEnd/>
              <a:tailEnd/>
            </a:ln>
          </p:spPr>
          <p:txBody>
            <a:bodyPr wrap="none" lIns="0" tIns="0" rIns="0" bIns="0">
              <a:spAutoFit/>
            </a:bodyPr>
            <a:lstStyle/>
            <a:p>
              <a:pPr>
                <a:buNone/>
              </a:pPr>
              <a:r>
                <a:rPr lang="en-US" sz="2200" b="0">
                  <a:solidFill>
                    <a:srgbClr val="FFFFFF"/>
                  </a:solidFill>
                  <a:latin typeface="CG Times" charset="0"/>
                </a:rPr>
                <a:t>1</a:t>
              </a:r>
              <a:endParaRPr lang="en-US" b="0">
                <a:solidFill>
                  <a:srgbClr val="FFFFFF"/>
                </a:solidFill>
                <a:latin typeface="Arial Black" pitchFamily="34" charset="0"/>
              </a:endParaRPr>
            </a:p>
          </p:txBody>
        </p:sp>
        <p:sp>
          <p:nvSpPr>
            <p:cNvPr id="36889" name="Rectangle 23"/>
            <p:cNvSpPr>
              <a:spLocks noChangeArrowheads="1"/>
            </p:cNvSpPr>
            <p:nvPr/>
          </p:nvSpPr>
          <p:spPr bwMode="auto">
            <a:xfrm>
              <a:off x="2645" y="3851"/>
              <a:ext cx="99" cy="213"/>
            </a:xfrm>
            <a:prstGeom prst="rect">
              <a:avLst/>
            </a:prstGeom>
            <a:noFill/>
            <a:ln w="9525">
              <a:noFill/>
              <a:miter lim="800000"/>
              <a:headEnd/>
              <a:tailEnd/>
            </a:ln>
          </p:spPr>
          <p:txBody>
            <a:bodyPr wrap="none" lIns="0" tIns="0" rIns="0" bIns="0">
              <a:spAutoFit/>
            </a:bodyPr>
            <a:lstStyle/>
            <a:p>
              <a:pPr>
                <a:buNone/>
              </a:pPr>
              <a:r>
                <a:rPr lang="en-US" sz="2200" b="0">
                  <a:solidFill>
                    <a:srgbClr val="FFFFFF"/>
                  </a:solidFill>
                  <a:latin typeface="CG Times" charset="0"/>
                </a:rPr>
                <a:t>2</a:t>
              </a:r>
              <a:endParaRPr lang="en-US" b="0">
                <a:solidFill>
                  <a:srgbClr val="FFFFFF"/>
                </a:solidFill>
                <a:latin typeface="Arial Black" pitchFamily="34" charset="0"/>
              </a:endParaRPr>
            </a:p>
          </p:txBody>
        </p:sp>
        <p:sp>
          <p:nvSpPr>
            <p:cNvPr id="36890" name="Rectangle 24"/>
            <p:cNvSpPr>
              <a:spLocks noChangeArrowheads="1"/>
            </p:cNvSpPr>
            <p:nvPr/>
          </p:nvSpPr>
          <p:spPr bwMode="auto">
            <a:xfrm>
              <a:off x="3231" y="3851"/>
              <a:ext cx="99" cy="213"/>
            </a:xfrm>
            <a:prstGeom prst="rect">
              <a:avLst/>
            </a:prstGeom>
            <a:noFill/>
            <a:ln w="9525">
              <a:noFill/>
              <a:miter lim="800000"/>
              <a:headEnd/>
              <a:tailEnd/>
            </a:ln>
          </p:spPr>
          <p:txBody>
            <a:bodyPr wrap="none" lIns="0" tIns="0" rIns="0" bIns="0">
              <a:spAutoFit/>
            </a:bodyPr>
            <a:lstStyle/>
            <a:p>
              <a:pPr>
                <a:buNone/>
              </a:pPr>
              <a:r>
                <a:rPr lang="en-US" sz="2200" b="0">
                  <a:solidFill>
                    <a:srgbClr val="FFFFFF"/>
                  </a:solidFill>
                  <a:latin typeface="CG Times" charset="0"/>
                </a:rPr>
                <a:t>3</a:t>
              </a:r>
              <a:endParaRPr lang="en-US" b="0">
                <a:solidFill>
                  <a:srgbClr val="FFFFFF"/>
                </a:solidFill>
                <a:latin typeface="Arial Black" pitchFamily="34" charset="0"/>
              </a:endParaRPr>
            </a:p>
          </p:txBody>
        </p:sp>
        <p:sp>
          <p:nvSpPr>
            <p:cNvPr id="36891" name="Rectangle 25"/>
            <p:cNvSpPr>
              <a:spLocks noChangeArrowheads="1"/>
            </p:cNvSpPr>
            <p:nvPr/>
          </p:nvSpPr>
          <p:spPr bwMode="auto">
            <a:xfrm>
              <a:off x="3854" y="3851"/>
              <a:ext cx="99" cy="213"/>
            </a:xfrm>
            <a:prstGeom prst="rect">
              <a:avLst/>
            </a:prstGeom>
            <a:noFill/>
            <a:ln w="9525">
              <a:noFill/>
              <a:miter lim="800000"/>
              <a:headEnd/>
              <a:tailEnd/>
            </a:ln>
          </p:spPr>
          <p:txBody>
            <a:bodyPr wrap="none" lIns="0" tIns="0" rIns="0" bIns="0">
              <a:spAutoFit/>
            </a:bodyPr>
            <a:lstStyle/>
            <a:p>
              <a:pPr>
                <a:buNone/>
              </a:pPr>
              <a:r>
                <a:rPr lang="en-US" sz="2200" b="0">
                  <a:solidFill>
                    <a:srgbClr val="FFFFFF"/>
                  </a:solidFill>
                  <a:latin typeface="CG Times" charset="0"/>
                </a:rPr>
                <a:t>4</a:t>
              </a:r>
              <a:endParaRPr lang="en-US" b="0">
                <a:solidFill>
                  <a:srgbClr val="FFFFFF"/>
                </a:solidFill>
                <a:latin typeface="Arial Black" pitchFamily="34" charset="0"/>
              </a:endParaRPr>
            </a:p>
          </p:txBody>
        </p:sp>
        <p:sp>
          <p:nvSpPr>
            <p:cNvPr id="36892" name="Rectangle 26"/>
            <p:cNvSpPr>
              <a:spLocks noChangeArrowheads="1"/>
            </p:cNvSpPr>
            <p:nvPr/>
          </p:nvSpPr>
          <p:spPr bwMode="auto">
            <a:xfrm>
              <a:off x="4480" y="3851"/>
              <a:ext cx="99" cy="213"/>
            </a:xfrm>
            <a:prstGeom prst="rect">
              <a:avLst/>
            </a:prstGeom>
            <a:noFill/>
            <a:ln w="9525">
              <a:noFill/>
              <a:miter lim="800000"/>
              <a:headEnd/>
              <a:tailEnd/>
            </a:ln>
          </p:spPr>
          <p:txBody>
            <a:bodyPr wrap="none" lIns="0" tIns="0" rIns="0" bIns="0">
              <a:spAutoFit/>
            </a:bodyPr>
            <a:lstStyle/>
            <a:p>
              <a:pPr>
                <a:buNone/>
              </a:pPr>
              <a:r>
                <a:rPr lang="en-US" sz="2200" b="0">
                  <a:solidFill>
                    <a:srgbClr val="FFFFFF"/>
                  </a:solidFill>
                  <a:latin typeface="CG Times" charset="0"/>
                </a:rPr>
                <a:t>5</a:t>
              </a:r>
              <a:endParaRPr lang="en-US" b="0">
                <a:solidFill>
                  <a:srgbClr val="FFFFFF"/>
                </a:solidFill>
                <a:latin typeface="Arial Black" pitchFamily="34" charset="0"/>
              </a:endParaRPr>
            </a:p>
          </p:txBody>
        </p:sp>
        <p:sp>
          <p:nvSpPr>
            <p:cNvPr id="36893" name="Rectangle 27"/>
            <p:cNvSpPr>
              <a:spLocks noChangeArrowheads="1"/>
            </p:cNvSpPr>
            <p:nvPr/>
          </p:nvSpPr>
          <p:spPr bwMode="auto">
            <a:xfrm>
              <a:off x="4206" y="2993"/>
              <a:ext cx="581" cy="194"/>
            </a:xfrm>
            <a:prstGeom prst="rect">
              <a:avLst/>
            </a:prstGeom>
            <a:noFill/>
            <a:ln w="9525">
              <a:noFill/>
              <a:miter lim="800000"/>
              <a:headEnd/>
              <a:tailEnd/>
            </a:ln>
          </p:spPr>
          <p:txBody>
            <a:bodyPr wrap="none" lIns="0" tIns="0" rIns="0" bIns="0">
              <a:spAutoFit/>
            </a:bodyPr>
            <a:lstStyle/>
            <a:p>
              <a:pPr>
                <a:buNone/>
              </a:pPr>
              <a:r>
                <a:rPr lang="en-US" sz="2000" b="0">
                  <a:solidFill>
                    <a:srgbClr val="000000"/>
                  </a:solidFill>
                  <a:latin typeface="CG Times" charset="0"/>
                </a:rPr>
                <a:t>Low PA </a:t>
              </a:r>
              <a:endParaRPr lang="en-US" b="0">
                <a:latin typeface="Arial Black" pitchFamily="34" charset="0"/>
              </a:endParaRPr>
            </a:p>
          </p:txBody>
        </p:sp>
        <p:sp>
          <p:nvSpPr>
            <p:cNvPr id="36895" name="Rectangle 29"/>
            <p:cNvSpPr>
              <a:spLocks noChangeArrowheads="1"/>
            </p:cNvSpPr>
            <p:nvPr/>
          </p:nvSpPr>
          <p:spPr bwMode="auto">
            <a:xfrm>
              <a:off x="4557" y="2174"/>
              <a:ext cx="247" cy="213"/>
            </a:xfrm>
            <a:prstGeom prst="rect">
              <a:avLst/>
            </a:prstGeom>
            <a:noFill/>
            <a:ln w="9525">
              <a:noFill/>
              <a:miter lim="800000"/>
              <a:headEnd/>
              <a:tailEnd/>
            </a:ln>
          </p:spPr>
          <p:txBody>
            <a:bodyPr wrap="none" lIns="0" tIns="0" rIns="0" bIns="0">
              <a:spAutoFit/>
            </a:bodyPr>
            <a:lstStyle/>
            <a:p>
              <a:pPr>
                <a:buNone/>
              </a:pPr>
              <a:r>
                <a:rPr lang="en-US" sz="2200" b="0">
                  <a:solidFill>
                    <a:srgbClr val="FFFFFF"/>
                  </a:solidFill>
                  <a:latin typeface="CG Times" charset="0"/>
                </a:rPr>
                <a:t>3.4</a:t>
              </a:r>
              <a:endParaRPr lang="en-US" b="0">
                <a:solidFill>
                  <a:srgbClr val="FFFFFF"/>
                </a:solidFill>
                <a:latin typeface="Arial Black" pitchFamily="34" charset="0"/>
              </a:endParaRPr>
            </a:p>
          </p:txBody>
        </p:sp>
        <p:sp>
          <p:nvSpPr>
            <p:cNvPr id="36896" name="Rectangle 30"/>
            <p:cNvSpPr>
              <a:spLocks noChangeArrowheads="1"/>
            </p:cNvSpPr>
            <p:nvPr/>
          </p:nvSpPr>
          <p:spPr bwMode="auto">
            <a:xfrm>
              <a:off x="1202" y="2681"/>
              <a:ext cx="148" cy="213"/>
            </a:xfrm>
            <a:prstGeom prst="rect">
              <a:avLst/>
            </a:prstGeom>
            <a:noFill/>
            <a:ln w="9525">
              <a:noFill/>
              <a:miter lim="800000"/>
              <a:headEnd/>
              <a:tailEnd/>
            </a:ln>
          </p:spPr>
          <p:txBody>
            <a:bodyPr wrap="none" lIns="0" tIns="0" rIns="0" bIns="0">
              <a:spAutoFit/>
            </a:bodyPr>
            <a:lstStyle/>
            <a:p>
              <a:pPr>
                <a:buNone/>
              </a:pPr>
              <a:r>
                <a:rPr lang="en-US" sz="2200" b="0">
                  <a:solidFill>
                    <a:srgbClr val="FFFFFF"/>
                  </a:solidFill>
                  <a:latin typeface="CG Times" charset="0"/>
                </a:rPr>
                <a:t> 2</a:t>
              </a:r>
              <a:endParaRPr lang="en-US" b="0">
                <a:solidFill>
                  <a:srgbClr val="FFFFFF"/>
                </a:solidFill>
                <a:latin typeface="Arial Black" pitchFamily="34" charset="0"/>
              </a:endParaRPr>
            </a:p>
          </p:txBody>
        </p:sp>
        <p:sp>
          <p:nvSpPr>
            <p:cNvPr id="36897" name="Rectangle 31"/>
            <p:cNvSpPr>
              <a:spLocks noChangeArrowheads="1"/>
            </p:cNvSpPr>
            <p:nvPr/>
          </p:nvSpPr>
          <p:spPr bwMode="auto">
            <a:xfrm>
              <a:off x="1202" y="2058"/>
              <a:ext cx="148" cy="213"/>
            </a:xfrm>
            <a:prstGeom prst="rect">
              <a:avLst/>
            </a:prstGeom>
            <a:noFill/>
            <a:ln w="9525">
              <a:noFill/>
              <a:miter lim="800000"/>
              <a:headEnd/>
              <a:tailEnd/>
            </a:ln>
          </p:spPr>
          <p:txBody>
            <a:bodyPr wrap="none" lIns="0" tIns="0" rIns="0" bIns="0">
              <a:spAutoFit/>
            </a:bodyPr>
            <a:lstStyle/>
            <a:p>
              <a:pPr>
                <a:buNone/>
              </a:pPr>
              <a:r>
                <a:rPr lang="en-US" sz="2200" b="0">
                  <a:solidFill>
                    <a:srgbClr val="FFFFFF"/>
                  </a:solidFill>
                  <a:latin typeface="CG Times" charset="0"/>
                </a:rPr>
                <a:t> 4</a:t>
              </a:r>
              <a:endParaRPr lang="en-US" b="0">
                <a:solidFill>
                  <a:srgbClr val="FFFFFF"/>
                </a:solidFill>
                <a:latin typeface="Arial Black" pitchFamily="34" charset="0"/>
              </a:endParaRPr>
            </a:p>
          </p:txBody>
        </p:sp>
        <p:sp>
          <p:nvSpPr>
            <p:cNvPr id="36898" name="Rectangle 32"/>
            <p:cNvSpPr>
              <a:spLocks noChangeArrowheads="1"/>
            </p:cNvSpPr>
            <p:nvPr/>
          </p:nvSpPr>
          <p:spPr bwMode="auto">
            <a:xfrm>
              <a:off x="1202" y="1432"/>
              <a:ext cx="148" cy="213"/>
            </a:xfrm>
            <a:prstGeom prst="rect">
              <a:avLst/>
            </a:prstGeom>
            <a:noFill/>
            <a:ln w="9525">
              <a:noFill/>
              <a:miter lim="800000"/>
              <a:headEnd/>
              <a:tailEnd/>
            </a:ln>
          </p:spPr>
          <p:txBody>
            <a:bodyPr wrap="none" lIns="0" tIns="0" rIns="0" bIns="0">
              <a:spAutoFit/>
            </a:bodyPr>
            <a:lstStyle/>
            <a:p>
              <a:pPr>
                <a:buNone/>
              </a:pPr>
              <a:r>
                <a:rPr lang="en-US" sz="2200" b="0">
                  <a:solidFill>
                    <a:srgbClr val="FFFFFF"/>
                  </a:solidFill>
                  <a:latin typeface="CG Times" charset="0"/>
                </a:rPr>
                <a:t> 6</a:t>
              </a:r>
              <a:endParaRPr lang="en-US" b="0">
                <a:solidFill>
                  <a:srgbClr val="FFFFFF"/>
                </a:solidFill>
                <a:latin typeface="Arial Black" pitchFamily="34" charset="0"/>
              </a:endParaRPr>
            </a:p>
          </p:txBody>
        </p:sp>
        <p:sp>
          <p:nvSpPr>
            <p:cNvPr id="36899" name="Rectangle 33"/>
            <p:cNvSpPr>
              <a:spLocks noChangeArrowheads="1"/>
            </p:cNvSpPr>
            <p:nvPr/>
          </p:nvSpPr>
          <p:spPr bwMode="auto">
            <a:xfrm>
              <a:off x="1242" y="2993"/>
              <a:ext cx="99" cy="213"/>
            </a:xfrm>
            <a:prstGeom prst="rect">
              <a:avLst/>
            </a:prstGeom>
            <a:noFill/>
            <a:ln w="9525">
              <a:noFill/>
              <a:miter lim="800000"/>
              <a:headEnd/>
              <a:tailEnd/>
            </a:ln>
          </p:spPr>
          <p:txBody>
            <a:bodyPr wrap="none" lIns="0" tIns="0" rIns="0" bIns="0">
              <a:spAutoFit/>
            </a:bodyPr>
            <a:lstStyle/>
            <a:p>
              <a:pPr>
                <a:buNone/>
              </a:pPr>
              <a:r>
                <a:rPr lang="en-US" sz="2200" b="0">
                  <a:solidFill>
                    <a:srgbClr val="FFFFFF"/>
                  </a:solidFill>
                  <a:latin typeface="CG Times" charset="0"/>
                </a:rPr>
                <a:t>1</a:t>
              </a:r>
              <a:endParaRPr lang="en-US" b="0">
                <a:solidFill>
                  <a:srgbClr val="FFFFFF"/>
                </a:solidFill>
                <a:latin typeface="Arial Black" pitchFamily="34" charset="0"/>
              </a:endParaRPr>
            </a:p>
          </p:txBody>
        </p:sp>
        <p:sp>
          <p:nvSpPr>
            <p:cNvPr id="36900" name="Rectangle 34"/>
            <p:cNvSpPr>
              <a:spLocks noChangeArrowheads="1"/>
            </p:cNvSpPr>
            <p:nvPr/>
          </p:nvSpPr>
          <p:spPr bwMode="auto">
            <a:xfrm>
              <a:off x="1202" y="2369"/>
              <a:ext cx="148" cy="213"/>
            </a:xfrm>
            <a:prstGeom prst="rect">
              <a:avLst/>
            </a:prstGeom>
            <a:noFill/>
            <a:ln w="9525">
              <a:noFill/>
              <a:miter lim="800000"/>
              <a:headEnd/>
              <a:tailEnd/>
            </a:ln>
          </p:spPr>
          <p:txBody>
            <a:bodyPr wrap="none" lIns="0" tIns="0" rIns="0" bIns="0">
              <a:spAutoFit/>
            </a:bodyPr>
            <a:lstStyle/>
            <a:p>
              <a:pPr>
                <a:buNone/>
              </a:pPr>
              <a:r>
                <a:rPr lang="en-US" sz="2200" b="0">
                  <a:solidFill>
                    <a:srgbClr val="FFFFFF"/>
                  </a:solidFill>
                  <a:latin typeface="CG Times" charset="0"/>
                </a:rPr>
                <a:t> 3</a:t>
              </a:r>
              <a:endParaRPr lang="en-US" b="0">
                <a:solidFill>
                  <a:srgbClr val="FFFFFF"/>
                </a:solidFill>
                <a:latin typeface="Arial Black" pitchFamily="34" charset="0"/>
              </a:endParaRPr>
            </a:p>
          </p:txBody>
        </p:sp>
        <p:sp>
          <p:nvSpPr>
            <p:cNvPr id="36901" name="Rectangle 35"/>
            <p:cNvSpPr>
              <a:spLocks noChangeArrowheads="1"/>
            </p:cNvSpPr>
            <p:nvPr/>
          </p:nvSpPr>
          <p:spPr bwMode="auto">
            <a:xfrm>
              <a:off x="1202" y="1744"/>
              <a:ext cx="148" cy="213"/>
            </a:xfrm>
            <a:prstGeom prst="rect">
              <a:avLst/>
            </a:prstGeom>
            <a:noFill/>
            <a:ln w="9525">
              <a:noFill/>
              <a:miter lim="800000"/>
              <a:headEnd/>
              <a:tailEnd/>
            </a:ln>
          </p:spPr>
          <p:txBody>
            <a:bodyPr wrap="none" lIns="0" tIns="0" rIns="0" bIns="0">
              <a:spAutoFit/>
            </a:bodyPr>
            <a:lstStyle/>
            <a:p>
              <a:pPr>
                <a:buNone/>
              </a:pPr>
              <a:r>
                <a:rPr lang="en-US" sz="2200" b="0">
                  <a:solidFill>
                    <a:srgbClr val="000000"/>
                  </a:solidFill>
                  <a:latin typeface="CG Times" charset="0"/>
                </a:rPr>
                <a:t> </a:t>
              </a:r>
              <a:r>
                <a:rPr lang="en-US" sz="2200" b="0">
                  <a:solidFill>
                    <a:srgbClr val="FFFFFF"/>
                  </a:solidFill>
                  <a:latin typeface="CG Times" charset="0"/>
                </a:rPr>
                <a:t>5</a:t>
              </a:r>
              <a:endParaRPr lang="en-US" b="0">
                <a:solidFill>
                  <a:srgbClr val="FFFFFF"/>
                </a:solidFill>
                <a:latin typeface="Arial Black" pitchFamily="34" charset="0"/>
              </a:endParaRPr>
            </a:p>
          </p:txBody>
        </p:sp>
        <p:sp>
          <p:nvSpPr>
            <p:cNvPr id="36902" name="Rectangle 36"/>
            <p:cNvSpPr>
              <a:spLocks noChangeArrowheads="1"/>
            </p:cNvSpPr>
            <p:nvPr/>
          </p:nvSpPr>
          <p:spPr bwMode="auto">
            <a:xfrm>
              <a:off x="1242" y="3305"/>
              <a:ext cx="118" cy="213"/>
            </a:xfrm>
            <a:prstGeom prst="rect">
              <a:avLst/>
            </a:prstGeom>
            <a:noFill/>
            <a:ln w="9525">
              <a:noFill/>
              <a:miter lim="800000"/>
              <a:headEnd/>
              <a:tailEnd/>
            </a:ln>
          </p:spPr>
          <p:txBody>
            <a:bodyPr wrap="none" lIns="0" tIns="0" rIns="0" bIns="0">
              <a:spAutoFit/>
            </a:bodyPr>
            <a:lstStyle/>
            <a:p>
              <a:pPr>
                <a:buNone/>
              </a:pPr>
              <a:r>
                <a:rPr lang="en-US" sz="2200" b="0">
                  <a:solidFill>
                    <a:srgbClr val="FFFFFF"/>
                  </a:solidFill>
                  <a:latin typeface="CG Times" charset="0"/>
                </a:rPr>
                <a:t>K</a:t>
              </a:r>
              <a:endParaRPr lang="en-US" b="0">
                <a:solidFill>
                  <a:srgbClr val="FFFFFF"/>
                </a:solidFill>
                <a:latin typeface="Arial Black" pitchFamily="34" charset="0"/>
              </a:endParaRPr>
            </a:p>
          </p:txBody>
        </p:sp>
        <p:sp>
          <p:nvSpPr>
            <p:cNvPr id="36905" name="Freeform 39"/>
            <p:cNvSpPr>
              <a:spLocks/>
            </p:cNvSpPr>
            <p:nvPr/>
          </p:nvSpPr>
          <p:spPr bwMode="auto">
            <a:xfrm>
              <a:off x="2013" y="2667"/>
              <a:ext cx="679" cy="288"/>
            </a:xfrm>
            <a:custGeom>
              <a:avLst/>
              <a:gdLst>
                <a:gd name="T0" fmla="*/ 4 w 679"/>
                <a:gd name="T1" fmla="*/ 272 h 288"/>
                <a:gd name="T2" fmla="*/ 2 w 679"/>
                <a:gd name="T3" fmla="*/ 272 h 288"/>
                <a:gd name="T4" fmla="*/ 0 w 679"/>
                <a:gd name="T5" fmla="*/ 274 h 288"/>
                <a:gd name="T6" fmla="*/ 0 w 679"/>
                <a:gd name="T7" fmla="*/ 284 h 288"/>
                <a:gd name="T8" fmla="*/ 2 w 679"/>
                <a:gd name="T9" fmla="*/ 286 h 288"/>
                <a:gd name="T10" fmla="*/ 4 w 679"/>
                <a:gd name="T11" fmla="*/ 286 h 288"/>
                <a:gd name="T12" fmla="*/ 6 w 679"/>
                <a:gd name="T13" fmla="*/ 288 h 288"/>
                <a:gd name="T14" fmla="*/ 8 w 679"/>
                <a:gd name="T15" fmla="*/ 288 h 288"/>
                <a:gd name="T16" fmla="*/ 10 w 679"/>
                <a:gd name="T17" fmla="*/ 286 h 288"/>
                <a:gd name="T18" fmla="*/ 673 w 679"/>
                <a:gd name="T19" fmla="*/ 14 h 288"/>
                <a:gd name="T20" fmla="*/ 675 w 679"/>
                <a:gd name="T21" fmla="*/ 14 h 288"/>
                <a:gd name="T22" fmla="*/ 677 w 679"/>
                <a:gd name="T23" fmla="*/ 12 h 288"/>
                <a:gd name="T24" fmla="*/ 677 w 679"/>
                <a:gd name="T25" fmla="*/ 10 h 288"/>
                <a:gd name="T26" fmla="*/ 679 w 679"/>
                <a:gd name="T27" fmla="*/ 8 h 288"/>
                <a:gd name="T28" fmla="*/ 679 w 679"/>
                <a:gd name="T29" fmla="*/ 6 h 288"/>
                <a:gd name="T30" fmla="*/ 677 w 679"/>
                <a:gd name="T31" fmla="*/ 4 h 288"/>
                <a:gd name="T32" fmla="*/ 677 w 679"/>
                <a:gd name="T33" fmla="*/ 2 h 288"/>
                <a:gd name="T34" fmla="*/ 675 w 679"/>
                <a:gd name="T35" fmla="*/ 0 h 288"/>
                <a:gd name="T36" fmla="*/ 667 w 679"/>
                <a:gd name="T37" fmla="*/ 0 h 288"/>
                <a:gd name="T38" fmla="*/ 4 w 679"/>
                <a:gd name="T39" fmla="*/ 272 h 2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79"/>
                <a:gd name="T61" fmla="*/ 0 h 288"/>
                <a:gd name="T62" fmla="*/ 679 w 679"/>
                <a:gd name="T63" fmla="*/ 288 h 28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79" h="288">
                  <a:moveTo>
                    <a:pt x="4" y="272"/>
                  </a:moveTo>
                  <a:lnTo>
                    <a:pt x="2" y="272"/>
                  </a:lnTo>
                  <a:lnTo>
                    <a:pt x="0" y="274"/>
                  </a:lnTo>
                  <a:lnTo>
                    <a:pt x="0" y="284"/>
                  </a:lnTo>
                  <a:lnTo>
                    <a:pt x="2" y="286"/>
                  </a:lnTo>
                  <a:lnTo>
                    <a:pt x="4" y="286"/>
                  </a:lnTo>
                  <a:lnTo>
                    <a:pt x="6" y="288"/>
                  </a:lnTo>
                  <a:lnTo>
                    <a:pt x="8" y="288"/>
                  </a:lnTo>
                  <a:lnTo>
                    <a:pt x="10" y="286"/>
                  </a:lnTo>
                  <a:lnTo>
                    <a:pt x="673" y="14"/>
                  </a:lnTo>
                  <a:lnTo>
                    <a:pt x="675" y="14"/>
                  </a:lnTo>
                  <a:lnTo>
                    <a:pt x="677" y="12"/>
                  </a:lnTo>
                  <a:lnTo>
                    <a:pt x="677" y="10"/>
                  </a:lnTo>
                  <a:lnTo>
                    <a:pt x="679" y="8"/>
                  </a:lnTo>
                  <a:lnTo>
                    <a:pt x="679" y="6"/>
                  </a:lnTo>
                  <a:lnTo>
                    <a:pt x="677" y="4"/>
                  </a:lnTo>
                  <a:lnTo>
                    <a:pt x="677" y="2"/>
                  </a:lnTo>
                  <a:lnTo>
                    <a:pt x="675" y="0"/>
                  </a:lnTo>
                  <a:lnTo>
                    <a:pt x="667" y="0"/>
                  </a:lnTo>
                  <a:lnTo>
                    <a:pt x="4" y="272"/>
                  </a:lnTo>
                  <a:close/>
                </a:path>
              </a:pathLst>
            </a:custGeom>
            <a:solidFill>
              <a:srgbClr val="000000"/>
            </a:solidFill>
            <a:ln w="9525">
              <a:noFill/>
              <a:round/>
              <a:headEnd/>
              <a:tailEnd/>
            </a:ln>
          </p:spPr>
          <p:txBody>
            <a:bodyPr/>
            <a:lstStyle/>
            <a:p>
              <a:pPr>
                <a:buNone/>
              </a:pPr>
              <a:endParaRPr lang="en-US"/>
            </a:p>
          </p:txBody>
        </p:sp>
        <p:sp>
          <p:nvSpPr>
            <p:cNvPr id="36906" name="Freeform 40"/>
            <p:cNvSpPr>
              <a:spLocks/>
            </p:cNvSpPr>
            <p:nvPr/>
          </p:nvSpPr>
          <p:spPr bwMode="auto">
            <a:xfrm>
              <a:off x="2676" y="2355"/>
              <a:ext cx="603" cy="328"/>
            </a:xfrm>
            <a:custGeom>
              <a:avLst/>
              <a:gdLst>
                <a:gd name="T0" fmla="*/ 4 w 603"/>
                <a:gd name="T1" fmla="*/ 312 h 328"/>
                <a:gd name="T2" fmla="*/ 0 w 603"/>
                <a:gd name="T3" fmla="*/ 316 h 328"/>
                <a:gd name="T4" fmla="*/ 0 w 603"/>
                <a:gd name="T5" fmla="*/ 324 h 328"/>
                <a:gd name="T6" fmla="*/ 2 w 603"/>
                <a:gd name="T7" fmla="*/ 324 h 328"/>
                <a:gd name="T8" fmla="*/ 6 w 603"/>
                <a:gd name="T9" fmla="*/ 328 h 328"/>
                <a:gd name="T10" fmla="*/ 10 w 603"/>
                <a:gd name="T11" fmla="*/ 328 h 328"/>
                <a:gd name="T12" fmla="*/ 12 w 603"/>
                <a:gd name="T13" fmla="*/ 326 h 328"/>
                <a:gd name="T14" fmla="*/ 598 w 603"/>
                <a:gd name="T15" fmla="*/ 14 h 328"/>
                <a:gd name="T16" fmla="*/ 601 w 603"/>
                <a:gd name="T17" fmla="*/ 12 h 328"/>
                <a:gd name="T18" fmla="*/ 601 w 603"/>
                <a:gd name="T19" fmla="*/ 10 h 328"/>
                <a:gd name="T20" fmla="*/ 603 w 603"/>
                <a:gd name="T21" fmla="*/ 8 h 328"/>
                <a:gd name="T22" fmla="*/ 603 w 603"/>
                <a:gd name="T23" fmla="*/ 6 h 328"/>
                <a:gd name="T24" fmla="*/ 601 w 603"/>
                <a:gd name="T25" fmla="*/ 4 h 328"/>
                <a:gd name="T26" fmla="*/ 601 w 603"/>
                <a:gd name="T27" fmla="*/ 2 h 328"/>
                <a:gd name="T28" fmla="*/ 598 w 603"/>
                <a:gd name="T29" fmla="*/ 0 h 328"/>
                <a:gd name="T30" fmla="*/ 590 w 603"/>
                <a:gd name="T31" fmla="*/ 0 h 328"/>
                <a:gd name="T32" fmla="*/ 4 w 603"/>
                <a:gd name="T33" fmla="*/ 312 h 3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3"/>
                <a:gd name="T52" fmla="*/ 0 h 328"/>
                <a:gd name="T53" fmla="*/ 603 w 603"/>
                <a:gd name="T54" fmla="*/ 328 h 3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3" h="328">
                  <a:moveTo>
                    <a:pt x="4" y="312"/>
                  </a:moveTo>
                  <a:lnTo>
                    <a:pt x="0" y="316"/>
                  </a:lnTo>
                  <a:lnTo>
                    <a:pt x="0" y="324"/>
                  </a:lnTo>
                  <a:lnTo>
                    <a:pt x="2" y="324"/>
                  </a:lnTo>
                  <a:lnTo>
                    <a:pt x="6" y="328"/>
                  </a:lnTo>
                  <a:lnTo>
                    <a:pt x="10" y="328"/>
                  </a:lnTo>
                  <a:lnTo>
                    <a:pt x="12" y="326"/>
                  </a:lnTo>
                  <a:lnTo>
                    <a:pt x="598" y="14"/>
                  </a:lnTo>
                  <a:lnTo>
                    <a:pt x="601" y="12"/>
                  </a:lnTo>
                  <a:lnTo>
                    <a:pt x="601" y="10"/>
                  </a:lnTo>
                  <a:lnTo>
                    <a:pt x="603" y="8"/>
                  </a:lnTo>
                  <a:lnTo>
                    <a:pt x="603" y="6"/>
                  </a:lnTo>
                  <a:lnTo>
                    <a:pt x="601" y="4"/>
                  </a:lnTo>
                  <a:lnTo>
                    <a:pt x="601" y="2"/>
                  </a:lnTo>
                  <a:lnTo>
                    <a:pt x="598" y="0"/>
                  </a:lnTo>
                  <a:lnTo>
                    <a:pt x="590" y="0"/>
                  </a:lnTo>
                  <a:lnTo>
                    <a:pt x="4" y="312"/>
                  </a:lnTo>
                  <a:close/>
                </a:path>
              </a:pathLst>
            </a:custGeom>
            <a:solidFill>
              <a:srgbClr val="000000"/>
            </a:solidFill>
            <a:ln w="9525">
              <a:noFill/>
              <a:round/>
              <a:headEnd/>
              <a:tailEnd/>
            </a:ln>
          </p:spPr>
          <p:txBody>
            <a:bodyPr/>
            <a:lstStyle/>
            <a:p>
              <a:pPr>
                <a:buNone/>
              </a:pPr>
              <a:endParaRPr lang="en-US"/>
            </a:p>
          </p:txBody>
        </p:sp>
        <p:sp>
          <p:nvSpPr>
            <p:cNvPr id="36907" name="Freeform 41"/>
            <p:cNvSpPr>
              <a:spLocks/>
            </p:cNvSpPr>
            <p:nvPr/>
          </p:nvSpPr>
          <p:spPr bwMode="auto">
            <a:xfrm>
              <a:off x="3262" y="1848"/>
              <a:ext cx="640" cy="524"/>
            </a:xfrm>
            <a:custGeom>
              <a:avLst/>
              <a:gdLst>
                <a:gd name="T0" fmla="*/ 2 w 640"/>
                <a:gd name="T1" fmla="*/ 509 h 524"/>
                <a:gd name="T2" fmla="*/ 0 w 640"/>
                <a:gd name="T3" fmla="*/ 509 h 524"/>
                <a:gd name="T4" fmla="*/ 0 w 640"/>
                <a:gd name="T5" fmla="*/ 517 h 524"/>
                <a:gd name="T6" fmla="*/ 2 w 640"/>
                <a:gd name="T7" fmla="*/ 519 h 524"/>
                <a:gd name="T8" fmla="*/ 2 w 640"/>
                <a:gd name="T9" fmla="*/ 521 h 524"/>
                <a:gd name="T10" fmla="*/ 4 w 640"/>
                <a:gd name="T11" fmla="*/ 521 h 524"/>
                <a:gd name="T12" fmla="*/ 6 w 640"/>
                <a:gd name="T13" fmla="*/ 524 h 524"/>
                <a:gd name="T14" fmla="*/ 8 w 640"/>
                <a:gd name="T15" fmla="*/ 524 h 524"/>
                <a:gd name="T16" fmla="*/ 10 w 640"/>
                <a:gd name="T17" fmla="*/ 521 h 524"/>
                <a:gd name="T18" fmla="*/ 12 w 640"/>
                <a:gd name="T19" fmla="*/ 521 h 524"/>
                <a:gd name="T20" fmla="*/ 636 w 640"/>
                <a:gd name="T21" fmla="*/ 14 h 524"/>
                <a:gd name="T22" fmla="*/ 638 w 640"/>
                <a:gd name="T23" fmla="*/ 12 h 524"/>
                <a:gd name="T24" fmla="*/ 638 w 640"/>
                <a:gd name="T25" fmla="*/ 10 h 524"/>
                <a:gd name="T26" fmla="*/ 640 w 640"/>
                <a:gd name="T27" fmla="*/ 8 h 524"/>
                <a:gd name="T28" fmla="*/ 640 w 640"/>
                <a:gd name="T29" fmla="*/ 6 h 524"/>
                <a:gd name="T30" fmla="*/ 638 w 640"/>
                <a:gd name="T31" fmla="*/ 4 h 524"/>
                <a:gd name="T32" fmla="*/ 638 w 640"/>
                <a:gd name="T33" fmla="*/ 2 h 524"/>
                <a:gd name="T34" fmla="*/ 636 w 640"/>
                <a:gd name="T35" fmla="*/ 0 h 524"/>
                <a:gd name="T36" fmla="*/ 628 w 640"/>
                <a:gd name="T37" fmla="*/ 0 h 524"/>
                <a:gd name="T38" fmla="*/ 626 w 640"/>
                <a:gd name="T39" fmla="*/ 2 h 524"/>
                <a:gd name="T40" fmla="*/ 2 w 640"/>
                <a:gd name="T41" fmla="*/ 509 h 5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0"/>
                <a:gd name="T64" fmla="*/ 0 h 524"/>
                <a:gd name="T65" fmla="*/ 640 w 640"/>
                <a:gd name="T66" fmla="*/ 524 h 5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0" h="524">
                  <a:moveTo>
                    <a:pt x="2" y="509"/>
                  </a:moveTo>
                  <a:lnTo>
                    <a:pt x="0" y="509"/>
                  </a:lnTo>
                  <a:lnTo>
                    <a:pt x="0" y="517"/>
                  </a:lnTo>
                  <a:lnTo>
                    <a:pt x="2" y="519"/>
                  </a:lnTo>
                  <a:lnTo>
                    <a:pt x="2" y="521"/>
                  </a:lnTo>
                  <a:lnTo>
                    <a:pt x="4" y="521"/>
                  </a:lnTo>
                  <a:lnTo>
                    <a:pt x="6" y="524"/>
                  </a:lnTo>
                  <a:lnTo>
                    <a:pt x="8" y="524"/>
                  </a:lnTo>
                  <a:lnTo>
                    <a:pt x="10" y="521"/>
                  </a:lnTo>
                  <a:lnTo>
                    <a:pt x="12" y="521"/>
                  </a:lnTo>
                  <a:lnTo>
                    <a:pt x="636" y="14"/>
                  </a:lnTo>
                  <a:lnTo>
                    <a:pt x="638" y="12"/>
                  </a:lnTo>
                  <a:lnTo>
                    <a:pt x="638" y="10"/>
                  </a:lnTo>
                  <a:lnTo>
                    <a:pt x="640" y="8"/>
                  </a:lnTo>
                  <a:lnTo>
                    <a:pt x="640" y="6"/>
                  </a:lnTo>
                  <a:lnTo>
                    <a:pt x="638" y="4"/>
                  </a:lnTo>
                  <a:lnTo>
                    <a:pt x="638" y="2"/>
                  </a:lnTo>
                  <a:lnTo>
                    <a:pt x="636" y="0"/>
                  </a:lnTo>
                  <a:lnTo>
                    <a:pt x="628" y="0"/>
                  </a:lnTo>
                  <a:lnTo>
                    <a:pt x="626" y="2"/>
                  </a:lnTo>
                  <a:lnTo>
                    <a:pt x="2" y="509"/>
                  </a:lnTo>
                  <a:close/>
                </a:path>
              </a:pathLst>
            </a:custGeom>
            <a:solidFill>
              <a:srgbClr val="000000"/>
            </a:solidFill>
            <a:ln w="9525">
              <a:noFill/>
              <a:round/>
              <a:headEnd/>
              <a:tailEnd/>
            </a:ln>
          </p:spPr>
          <p:txBody>
            <a:bodyPr/>
            <a:lstStyle/>
            <a:p>
              <a:pPr>
                <a:buNone/>
              </a:pPr>
              <a:endParaRPr lang="en-US"/>
            </a:p>
          </p:txBody>
        </p:sp>
        <p:sp>
          <p:nvSpPr>
            <p:cNvPr id="36908" name="Freeform 42"/>
            <p:cNvSpPr>
              <a:spLocks/>
            </p:cNvSpPr>
            <p:nvPr/>
          </p:nvSpPr>
          <p:spPr bwMode="auto">
            <a:xfrm>
              <a:off x="3886" y="1222"/>
              <a:ext cx="602" cy="643"/>
            </a:xfrm>
            <a:custGeom>
              <a:avLst/>
              <a:gdLst>
                <a:gd name="T0" fmla="*/ 2 w 602"/>
                <a:gd name="T1" fmla="*/ 628 h 643"/>
                <a:gd name="T2" fmla="*/ 0 w 602"/>
                <a:gd name="T3" fmla="*/ 630 h 643"/>
                <a:gd name="T4" fmla="*/ 0 w 602"/>
                <a:gd name="T5" fmla="*/ 638 h 643"/>
                <a:gd name="T6" fmla="*/ 2 w 602"/>
                <a:gd name="T7" fmla="*/ 640 h 643"/>
                <a:gd name="T8" fmla="*/ 4 w 602"/>
                <a:gd name="T9" fmla="*/ 640 h 643"/>
                <a:gd name="T10" fmla="*/ 6 w 602"/>
                <a:gd name="T11" fmla="*/ 643 h 643"/>
                <a:gd name="T12" fmla="*/ 8 w 602"/>
                <a:gd name="T13" fmla="*/ 643 h 643"/>
                <a:gd name="T14" fmla="*/ 10 w 602"/>
                <a:gd name="T15" fmla="*/ 640 h 643"/>
                <a:gd name="T16" fmla="*/ 12 w 602"/>
                <a:gd name="T17" fmla="*/ 640 h 643"/>
                <a:gd name="T18" fmla="*/ 14 w 602"/>
                <a:gd name="T19" fmla="*/ 638 h 643"/>
                <a:gd name="T20" fmla="*/ 600 w 602"/>
                <a:gd name="T21" fmla="*/ 13 h 643"/>
                <a:gd name="T22" fmla="*/ 602 w 602"/>
                <a:gd name="T23" fmla="*/ 11 h 643"/>
                <a:gd name="T24" fmla="*/ 602 w 602"/>
                <a:gd name="T25" fmla="*/ 7 h 643"/>
                <a:gd name="T26" fmla="*/ 598 w 602"/>
                <a:gd name="T27" fmla="*/ 3 h 643"/>
                <a:gd name="T28" fmla="*/ 598 w 602"/>
                <a:gd name="T29" fmla="*/ 0 h 643"/>
                <a:gd name="T30" fmla="*/ 590 w 602"/>
                <a:gd name="T31" fmla="*/ 0 h 643"/>
                <a:gd name="T32" fmla="*/ 588 w 602"/>
                <a:gd name="T33" fmla="*/ 3 h 643"/>
                <a:gd name="T34" fmla="*/ 2 w 602"/>
                <a:gd name="T35" fmla="*/ 628 h 6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02"/>
                <a:gd name="T55" fmla="*/ 0 h 643"/>
                <a:gd name="T56" fmla="*/ 602 w 602"/>
                <a:gd name="T57" fmla="*/ 643 h 6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02" h="643">
                  <a:moveTo>
                    <a:pt x="2" y="628"/>
                  </a:moveTo>
                  <a:lnTo>
                    <a:pt x="0" y="630"/>
                  </a:lnTo>
                  <a:lnTo>
                    <a:pt x="0" y="638"/>
                  </a:lnTo>
                  <a:lnTo>
                    <a:pt x="2" y="640"/>
                  </a:lnTo>
                  <a:lnTo>
                    <a:pt x="4" y="640"/>
                  </a:lnTo>
                  <a:lnTo>
                    <a:pt x="6" y="643"/>
                  </a:lnTo>
                  <a:lnTo>
                    <a:pt x="8" y="643"/>
                  </a:lnTo>
                  <a:lnTo>
                    <a:pt x="10" y="640"/>
                  </a:lnTo>
                  <a:lnTo>
                    <a:pt x="12" y="640"/>
                  </a:lnTo>
                  <a:lnTo>
                    <a:pt x="14" y="638"/>
                  </a:lnTo>
                  <a:lnTo>
                    <a:pt x="600" y="13"/>
                  </a:lnTo>
                  <a:lnTo>
                    <a:pt x="602" y="11"/>
                  </a:lnTo>
                  <a:lnTo>
                    <a:pt x="602" y="7"/>
                  </a:lnTo>
                  <a:lnTo>
                    <a:pt x="598" y="3"/>
                  </a:lnTo>
                  <a:lnTo>
                    <a:pt x="598" y="0"/>
                  </a:lnTo>
                  <a:lnTo>
                    <a:pt x="590" y="0"/>
                  </a:lnTo>
                  <a:lnTo>
                    <a:pt x="588" y="3"/>
                  </a:lnTo>
                  <a:lnTo>
                    <a:pt x="2" y="628"/>
                  </a:lnTo>
                  <a:close/>
                </a:path>
              </a:pathLst>
            </a:custGeom>
            <a:solidFill>
              <a:srgbClr val="000000"/>
            </a:solidFill>
            <a:ln w="9525">
              <a:noFill/>
              <a:round/>
              <a:headEnd/>
              <a:tailEnd/>
            </a:ln>
          </p:spPr>
          <p:txBody>
            <a:bodyPr/>
            <a:lstStyle/>
            <a:p>
              <a:pPr>
                <a:buNone/>
              </a:pPr>
              <a:endParaRPr lang="en-US"/>
            </a:p>
          </p:txBody>
        </p:sp>
        <p:sp>
          <p:nvSpPr>
            <p:cNvPr id="36909" name="Freeform 43"/>
            <p:cNvSpPr>
              <a:spLocks/>
            </p:cNvSpPr>
            <p:nvPr/>
          </p:nvSpPr>
          <p:spPr bwMode="auto">
            <a:xfrm>
              <a:off x="1389" y="1185"/>
              <a:ext cx="56" cy="17"/>
            </a:xfrm>
            <a:custGeom>
              <a:avLst/>
              <a:gdLst>
                <a:gd name="T0" fmla="*/ 8 w 56"/>
                <a:gd name="T1" fmla="*/ 0 h 17"/>
                <a:gd name="T2" fmla="*/ 4 w 56"/>
                <a:gd name="T3" fmla="*/ 0 h 17"/>
                <a:gd name="T4" fmla="*/ 0 w 56"/>
                <a:gd name="T5" fmla="*/ 4 h 17"/>
                <a:gd name="T6" fmla="*/ 0 w 56"/>
                <a:gd name="T7" fmla="*/ 13 h 17"/>
                <a:gd name="T8" fmla="*/ 2 w 56"/>
                <a:gd name="T9" fmla="*/ 13 h 17"/>
                <a:gd name="T10" fmla="*/ 4 w 56"/>
                <a:gd name="T11" fmla="*/ 15 h 17"/>
                <a:gd name="T12" fmla="*/ 6 w 56"/>
                <a:gd name="T13" fmla="*/ 15 h 17"/>
                <a:gd name="T14" fmla="*/ 8 w 56"/>
                <a:gd name="T15" fmla="*/ 17 h 17"/>
                <a:gd name="T16" fmla="*/ 48 w 56"/>
                <a:gd name="T17" fmla="*/ 17 h 17"/>
                <a:gd name="T18" fmla="*/ 50 w 56"/>
                <a:gd name="T19" fmla="*/ 15 h 17"/>
                <a:gd name="T20" fmla="*/ 52 w 56"/>
                <a:gd name="T21" fmla="*/ 15 h 17"/>
                <a:gd name="T22" fmla="*/ 52 w 56"/>
                <a:gd name="T23" fmla="*/ 13 h 17"/>
                <a:gd name="T24" fmla="*/ 54 w 56"/>
                <a:gd name="T25" fmla="*/ 13 h 17"/>
                <a:gd name="T26" fmla="*/ 54 w 56"/>
                <a:gd name="T27" fmla="*/ 10 h 17"/>
                <a:gd name="T28" fmla="*/ 56 w 56"/>
                <a:gd name="T29" fmla="*/ 8 h 17"/>
                <a:gd name="T30" fmla="*/ 54 w 56"/>
                <a:gd name="T31" fmla="*/ 6 h 17"/>
                <a:gd name="T32" fmla="*/ 54 w 56"/>
                <a:gd name="T33" fmla="*/ 4 h 17"/>
                <a:gd name="T34" fmla="*/ 52 w 56"/>
                <a:gd name="T35" fmla="*/ 2 h 17"/>
                <a:gd name="T36" fmla="*/ 52 w 56"/>
                <a:gd name="T37" fmla="*/ 0 h 17"/>
                <a:gd name="T38" fmla="*/ 48 w 56"/>
                <a:gd name="T39" fmla="*/ 0 h 17"/>
                <a:gd name="T40" fmla="*/ 8 w 56"/>
                <a:gd name="T41" fmla="*/ 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17"/>
                <a:gd name="T65" fmla="*/ 56 w 56"/>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17">
                  <a:moveTo>
                    <a:pt x="8" y="0"/>
                  </a:moveTo>
                  <a:lnTo>
                    <a:pt x="4" y="0"/>
                  </a:lnTo>
                  <a:lnTo>
                    <a:pt x="0" y="4"/>
                  </a:lnTo>
                  <a:lnTo>
                    <a:pt x="0" y="13"/>
                  </a:lnTo>
                  <a:lnTo>
                    <a:pt x="2" y="13"/>
                  </a:lnTo>
                  <a:lnTo>
                    <a:pt x="4" y="15"/>
                  </a:lnTo>
                  <a:lnTo>
                    <a:pt x="6" y="15"/>
                  </a:lnTo>
                  <a:lnTo>
                    <a:pt x="8" y="17"/>
                  </a:lnTo>
                  <a:lnTo>
                    <a:pt x="48" y="17"/>
                  </a:lnTo>
                  <a:lnTo>
                    <a:pt x="50" y="15"/>
                  </a:lnTo>
                  <a:lnTo>
                    <a:pt x="52" y="15"/>
                  </a:lnTo>
                  <a:lnTo>
                    <a:pt x="52" y="13"/>
                  </a:lnTo>
                  <a:lnTo>
                    <a:pt x="54" y="13"/>
                  </a:lnTo>
                  <a:lnTo>
                    <a:pt x="54" y="10"/>
                  </a:lnTo>
                  <a:lnTo>
                    <a:pt x="56" y="8"/>
                  </a:lnTo>
                  <a:lnTo>
                    <a:pt x="54" y="6"/>
                  </a:lnTo>
                  <a:lnTo>
                    <a:pt x="54" y="4"/>
                  </a:lnTo>
                  <a:lnTo>
                    <a:pt x="52" y="2"/>
                  </a:lnTo>
                  <a:lnTo>
                    <a:pt x="52" y="0"/>
                  </a:lnTo>
                  <a:lnTo>
                    <a:pt x="48" y="0"/>
                  </a:lnTo>
                  <a:lnTo>
                    <a:pt x="8" y="0"/>
                  </a:lnTo>
                  <a:close/>
                </a:path>
              </a:pathLst>
            </a:custGeom>
            <a:solidFill>
              <a:srgbClr val="000000"/>
            </a:solidFill>
            <a:ln w="9525">
              <a:noFill/>
              <a:round/>
              <a:headEnd/>
              <a:tailEnd/>
            </a:ln>
          </p:spPr>
          <p:txBody>
            <a:bodyPr/>
            <a:lstStyle/>
            <a:p>
              <a:pPr>
                <a:buNone/>
              </a:pPr>
              <a:endParaRPr lang="en-US"/>
            </a:p>
          </p:txBody>
        </p:sp>
        <p:sp>
          <p:nvSpPr>
            <p:cNvPr id="36910" name="Freeform 44"/>
            <p:cNvSpPr>
              <a:spLocks/>
            </p:cNvSpPr>
            <p:nvPr/>
          </p:nvSpPr>
          <p:spPr bwMode="auto">
            <a:xfrm>
              <a:off x="2013" y="2899"/>
              <a:ext cx="679" cy="173"/>
            </a:xfrm>
            <a:custGeom>
              <a:avLst/>
              <a:gdLst>
                <a:gd name="T0" fmla="*/ 6 w 679"/>
                <a:gd name="T1" fmla="*/ 156 h 173"/>
                <a:gd name="T2" fmla="*/ 4 w 679"/>
                <a:gd name="T3" fmla="*/ 156 h 173"/>
                <a:gd name="T4" fmla="*/ 0 w 679"/>
                <a:gd name="T5" fmla="*/ 160 h 173"/>
                <a:gd name="T6" fmla="*/ 0 w 679"/>
                <a:gd name="T7" fmla="*/ 169 h 173"/>
                <a:gd name="T8" fmla="*/ 2 w 679"/>
                <a:gd name="T9" fmla="*/ 169 h 173"/>
                <a:gd name="T10" fmla="*/ 6 w 679"/>
                <a:gd name="T11" fmla="*/ 173 h 173"/>
                <a:gd name="T12" fmla="*/ 10 w 679"/>
                <a:gd name="T13" fmla="*/ 173 h 173"/>
                <a:gd name="T14" fmla="*/ 673 w 679"/>
                <a:gd name="T15" fmla="*/ 17 h 173"/>
                <a:gd name="T16" fmla="*/ 677 w 679"/>
                <a:gd name="T17" fmla="*/ 13 h 173"/>
                <a:gd name="T18" fmla="*/ 677 w 679"/>
                <a:gd name="T19" fmla="*/ 11 h 173"/>
                <a:gd name="T20" fmla="*/ 679 w 679"/>
                <a:gd name="T21" fmla="*/ 9 h 173"/>
                <a:gd name="T22" fmla="*/ 679 w 679"/>
                <a:gd name="T23" fmla="*/ 7 h 173"/>
                <a:gd name="T24" fmla="*/ 677 w 679"/>
                <a:gd name="T25" fmla="*/ 5 h 173"/>
                <a:gd name="T26" fmla="*/ 677 w 679"/>
                <a:gd name="T27" fmla="*/ 2 h 173"/>
                <a:gd name="T28" fmla="*/ 675 w 679"/>
                <a:gd name="T29" fmla="*/ 0 h 173"/>
                <a:gd name="T30" fmla="*/ 669 w 679"/>
                <a:gd name="T31" fmla="*/ 0 h 173"/>
                <a:gd name="T32" fmla="*/ 6 w 679"/>
                <a:gd name="T33" fmla="*/ 156 h 1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79"/>
                <a:gd name="T52" fmla="*/ 0 h 173"/>
                <a:gd name="T53" fmla="*/ 679 w 679"/>
                <a:gd name="T54" fmla="*/ 173 h 17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79" h="173">
                  <a:moveTo>
                    <a:pt x="6" y="156"/>
                  </a:moveTo>
                  <a:lnTo>
                    <a:pt x="4" y="156"/>
                  </a:lnTo>
                  <a:lnTo>
                    <a:pt x="0" y="160"/>
                  </a:lnTo>
                  <a:lnTo>
                    <a:pt x="0" y="169"/>
                  </a:lnTo>
                  <a:lnTo>
                    <a:pt x="2" y="169"/>
                  </a:lnTo>
                  <a:lnTo>
                    <a:pt x="6" y="173"/>
                  </a:lnTo>
                  <a:lnTo>
                    <a:pt x="10" y="173"/>
                  </a:lnTo>
                  <a:lnTo>
                    <a:pt x="673" y="17"/>
                  </a:lnTo>
                  <a:lnTo>
                    <a:pt x="677" y="13"/>
                  </a:lnTo>
                  <a:lnTo>
                    <a:pt x="677" y="11"/>
                  </a:lnTo>
                  <a:lnTo>
                    <a:pt x="679" y="9"/>
                  </a:lnTo>
                  <a:lnTo>
                    <a:pt x="679" y="7"/>
                  </a:lnTo>
                  <a:lnTo>
                    <a:pt x="677" y="5"/>
                  </a:lnTo>
                  <a:lnTo>
                    <a:pt x="677" y="2"/>
                  </a:lnTo>
                  <a:lnTo>
                    <a:pt x="675" y="0"/>
                  </a:lnTo>
                  <a:lnTo>
                    <a:pt x="669" y="0"/>
                  </a:lnTo>
                  <a:lnTo>
                    <a:pt x="6" y="156"/>
                  </a:lnTo>
                  <a:close/>
                </a:path>
              </a:pathLst>
            </a:custGeom>
            <a:solidFill>
              <a:srgbClr val="0000FF"/>
            </a:solidFill>
            <a:ln w="9525">
              <a:noFill/>
              <a:round/>
              <a:headEnd/>
              <a:tailEnd/>
            </a:ln>
          </p:spPr>
          <p:txBody>
            <a:bodyPr/>
            <a:lstStyle/>
            <a:p>
              <a:pPr>
                <a:buNone/>
              </a:pPr>
              <a:endParaRPr lang="en-US"/>
            </a:p>
          </p:txBody>
        </p:sp>
        <p:sp>
          <p:nvSpPr>
            <p:cNvPr id="36911" name="Freeform 45"/>
            <p:cNvSpPr>
              <a:spLocks/>
            </p:cNvSpPr>
            <p:nvPr/>
          </p:nvSpPr>
          <p:spPr bwMode="auto">
            <a:xfrm>
              <a:off x="2676" y="2706"/>
              <a:ext cx="603" cy="210"/>
            </a:xfrm>
            <a:custGeom>
              <a:avLst/>
              <a:gdLst>
                <a:gd name="T0" fmla="*/ 4 w 603"/>
                <a:gd name="T1" fmla="*/ 193 h 210"/>
                <a:gd name="T2" fmla="*/ 2 w 603"/>
                <a:gd name="T3" fmla="*/ 193 h 210"/>
                <a:gd name="T4" fmla="*/ 2 w 603"/>
                <a:gd name="T5" fmla="*/ 195 h 210"/>
                <a:gd name="T6" fmla="*/ 0 w 603"/>
                <a:gd name="T7" fmla="*/ 198 h 210"/>
                <a:gd name="T8" fmla="*/ 0 w 603"/>
                <a:gd name="T9" fmla="*/ 206 h 210"/>
                <a:gd name="T10" fmla="*/ 2 w 603"/>
                <a:gd name="T11" fmla="*/ 208 h 210"/>
                <a:gd name="T12" fmla="*/ 4 w 603"/>
                <a:gd name="T13" fmla="*/ 208 h 210"/>
                <a:gd name="T14" fmla="*/ 6 w 603"/>
                <a:gd name="T15" fmla="*/ 210 h 210"/>
                <a:gd name="T16" fmla="*/ 8 w 603"/>
                <a:gd name="T17" fmla="*/ 210 h 210"/>
                <a:gd name="T18" fmla="*/ 10 w 603"/>
                <a:gd name="T19" fmla="*/ 208 h 210"/>
                <a:gd name="T20" fmla="*/ 596 w 603"/>
                <a:gd name="T21" fmla="*/ 15 h 210"/>
                <a:gd name="T22" fmla="*/ 598 w 603"/>
                <a:gd name="T23" fmla="*/ 15 h 210"/>
                <a:gd name="T24" fmla="*/ 601 w 603"/>
                <a:gd name="T25" fmla="*/ 13 h 210"/>
                <a:gd name="T26" fmla="*/ 601 w 603"/>
                <a:gd name="T27" fmla="*/ 10 h 210"/>
                <a:gd name="T28" fmla="*/ 603 w 603"/>
                <a:gd name="T29" fmla="*/ 8 h 210"/>
                <a:gd name="T30" fmla="*/ 603 w 603"/>
                <a:gd name="T31" fmla="*/ 6 h 210"/>
                <a:gd name="T32" fmla="*/ 601 w 603"/>
                <a:gd name="T33" fmla="*/ 4 h 210"/>
                <a:gd name="T34" fmla="*/ 601 w 603"/>
                <a:gd name="T35" fmla="*/ 2 h 210"/>
                <a:gd name="T36" fmla="*/ 598 w 603"/>
                <a:gd name="T37" fmla="*/ 2 h 210"/>
                <a:gd name="T38" fmla="*/ 596 w 603"/>
                <a:gd name="T39" fmla="*/ 0 h 210"/>
                <a:gd name="T40" fmla="*/ 590 w 603"/>
                <a:gd name="T41" fmla="*/ 0 h 210"/>
                <a:gd name="T42" fmla="*/ 4 w 603"/>
                <a:gd name="T43" fmla="*/ 193 h 2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03"/>
                <a:gd name="T67" fmla="*/ 0 h 210"/>
                <a:gd name="T68" fmla="*/ 603 w 603"/>
                <a:gd name="T69" fmla="*/ 210 h 2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03" h="210">
                  <a:moveTo>
                    <a:pt x="4" y="193"/>
                  </a:moveTo>
                  <a:lnTo>
                    <a:pt x="2" y="193"/>
                  </a:lnTo>
                  <a:lnTo>
                    <a:pt x="2" y="195"/>
                  </a:lnTo>
                  <a:lnTo>
                    <a:pt x="0" y="198"/>
                  </a:lnTo>
                  <a:lnTo>
                    <a:pt x="0" y="206"/>
                  </a:lnTo>
                  <a:lnTo>
                    <a:pt x="2" y="208"/>
                  </a:lnTo>
                  <a:lnTo>
                    <a:pt x="4" y="208"/>
                  </a:lnTo>
                  <a:lnTo>
                    <a:pt x="6" y="210"/>
                  </a:lnTo>
                  <a:lnTo>
                    <a:pt x="8" y="210"/>
                  </a:lnTo>
                  <a:lnTo>
                    <a:pt x="10" y="208"/>
                  </a:lnTo>
                  <a:lnTo>
                    <a:pt x="596" y="15"/>
                  </a:lnTo>
                  <a:lnTo>
                    <a:pt x="598" y="15"/>
                  </a:lnTo>
                  <a:lnTo>
                    <a:pt x="601" y="13"/>
                  </a:lnTo>
                  <a:lnTo>
                    <a:pt x="601" y="10"/>
                  </a:lnTo>
                  <a:lnTo>
                    <a:pt x="603" y="8"/>
                  </a:lnTo>
                  <a:lnTo>
                    <a:pt x="603" y="6"/>
                  </a:lnTo>
                  <a:lnTo>
                    <a:pt x="601" y="4"/>
                  </a:lnTo>
                  <a:lnTo>
                    <a:pt x="601" y="2"/>
                  </a:lnTo>
                  <a:lnTo>
                    <a:pt x="598" y="2"/>
                  </a:lnTo>
                  <a:lnTo>
                    <a:pt x="596" y="0"/>
                  </a:lnTo>
                  <a:lnTo>
                    <a:pt x="590" y="0"/>
                  </a:lnTo>
                  <a:lnTo>
                    <a:pt x="4" y="193"/>
                  </a:lnTo>
                  <a:close/>
                </a:path>
              </a:pathLst>
            </a:custGeom>
            <a:solidFill>
              <a:srgbClr val="0000FF"/>
            </a:solidFill>
            <a:ln w="9525">
              <a:noFill/>
              <a:round/>
              <a:headEnd/>
              <a:tailEnd/>
            </a:ln>
          </p:spPr>
          <p:txBody>
            <a:bodyPr/>
            <a:lstStyle/>
            <a:p>
              <a:pPr>
                <a:buNone/>
              </a:pPr>
              <a:endParaRPr lang="en-US"/>
            </a:p>
          </p:txBody>
        </p:sp>
        <p:sp>
          <p:nvSpPr>
            <p:cNvPr id="36912" name="Freeform 46"/>
            <p:cNvSpPr>
              <a:spLocks/>
            </p:cNvSpPr>
            <p:nvPr/>
          </p:nvSpPr>
          <p:spPr bwMode="auto">
            <a:xfrm>
              <a:off x="3262" y="2511"/>
              <a:ext cx="640" cy="212"/>
            </a:xfrm>
            <a:custGeom>
              <a:avLst/>
              <a:gdLst>
                <a:gd name="T0" fmla="*/ 4 w 640"/>
                <a:gd name="T1" fmla="*/ 195 h 212"/>
                <a:gd name="T2" fmla="*/ 2 w 640"/>
                <a:gd name="T3" fmla="*/ 195 h 212"/>
                <a:gd name="T4" fmla="*/ 2 w 640"/>
                <a:gd name="T5" fmla="*/ 197 h 212"/>
                <a:gd name="T6" fmla="*/ 0 w 640"/>
                <a:gd name="T7" fmla="*/ 199 h 212"/>
                <a:gd name="T8" fmla="*/ 0 w 640"/>
                <a:gd name="T9" fmla="*/ 208 h 212"/>
                <a:gd name="T10" fmla="*/ 2 w 640"/>
                <a:gd name="T11" fmla="*/ 210 h 212"/>
                <a:gd name="T12" fmla="*/ 4 w 640"/>
                <a:gd name="T13" fmla="*/ 210 h 212"/>
                <a:gd name="T14" fmla="*/ 6 w 640"/>
                <a:gd name="T15" fmla="*/ 212 h 212"/>
                <a:gd name="T16" fmla="*/ 8 w 640"/>
                <a:gd name="T17" fmla="*/ 212 h 212"/>
                <a:gd name="T18" fmla="*/ 10 w 640"/>
                <a:gd name="T19" fmla="*/ 210 h 212"/>
                <a:gd name="T20" fmla="*/ 634 w 640"/>
                <a:gd name="T21" fmla="*/ 14 h 212"/>
                <a:gd name="T22" fmla="*/ 636 w 640"/>
                <a:gd name="T23" fmla="*/ 14 h 212"/>
                <a:gd name="T24" fmla="*/ 638 w 640"/>
                <a:gd name="T25" fmla="*/ 12 h 212"/>
                <a:gd name="T26" fmla="*/ 638 w 640"/>
                <a:gd name="T27" fmla="*/ 10 h 212"/>
                <a:gd name="T28" fmla="*/ 640 w 640"/>
                <a:gd name="T29" fmla="*/ 8 h 212"/>
                <a:gd name="T30" fmla="*/ 640 w 640"/>
                <a:gd name="T31" fmla="*/ 6 h 212"/>
                <a:gd name="T32" fmla="*/ 638 w 640"/>
                <a:gd name="T33" fmla="*/ 4 h 212"/>
                <a:gd name="T34" fmla="*/ 638 w 640"/>
                <a:gd name="T35" fmla="*/ 2 h 212"/>
                <a:gd name="T36" fmla="*/ 636 w 640"/>
                <a:gd name="T37" fmla="*/ 2 h 212"/>
                <a:gd name="T38" fmla="*/ 634 w 640"/>
                <a:gd name="T39" fmla="*/ 0 h 212"/>
                <a:gd name="T40" fmla="*/ 628 w 640"/>
                <a:gd name="T41" fmla="*/ 0 h 212"/>
                <a:gd name="T42" fmla="*/ 4 w 640"/>
                <a:gd name="T43" fmla="*/ 195 h 2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40"/>
                <a:gd name="T67" fmla="*/ 0 h 212"/>
                <a:gd name="T68" fmla="*/ 640 w 640"/>
                <a:gd name="T69" fmla="*/ 212 h 21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40" h="212">
                  <a:moveTo>
                    <a:pt x="4" y="195"/>
                  </a:moveTo>
                  <a:lnTo>
                    <a:pt x="2" y="195"/>
                  </a:lnTo>
                  <a:lnTo>
                    <a:pt x="2" y="197"/>
                  </a:lnTo>
                  <a:lnTo>
                    <a:pt x="0" y="199"/>
                  </a:lnTo>
                  <a:lnTo>
                    <a:pt x="0" y="208"/>
                  </a:lnTo>
                  <a:lnTo>
                    <a:pt x="2" y="210"/>
                  </a:lnTo>
                  <a:lnTo>
                    <a:pt x="4" y="210"/>
                  </a:lnTo>
                  <a:lnTo>
                    <a:pt x="6" y="212"/>
                  </a:lnTo>
                  <a:lnTo>
                    <a:pt x="8" y="212"/>
                  </a:lnTo>
                  <a:lnTo>
                    <a:pt x="10" y="210"/>
                  </a:lnTo>
                  <a:lnTo>
                    <a:pt x="634" y="14"/>
                  </a:lnTo>
                  <a:lnTo>
                    <a:pt x="636" y="14"/>
                  </a:lnTo>
                  <a:lnTo>
                    <a:pt x="638" y="12"/>
                  </a:lnTo>
                  <a:lnTo>
                    <a:pt x="638" y="10"/>
                  </a:lnTo>
                  <a:lnTo>
                    <a:pt x="640" y="8"/>
                  </a:lnTo>
                  <a:lnTo>
                    <a:pt x="640" y="6"/>
                  </a:lnTo>
                  <a:lnTo>
                    <a:pt x="638" y="4"/>
                  </a:lnTo>
                  <a:lnTo>
                    <a:pt x="638" y="2"/>
                  </a:lnTo>
                  <a:lnTo>
                    <a:pt x="636" y="2"/>
                  </a:lnTo>
                  <a:lnTo>
                    <a:pt x="634" y="0"/>
                  </a:lnTo>
                  <a:lnTo>
                    <a:pt x="628" y="0"/>
                  </a:lnTo>
                  <a:lnTo>
                    <a:pt x="4" y="195"/>
                  </a:lnTo>
                  <a:close/>
                </a:path>
              </a:pathLst>
            </a:custGeom>
            <a:solidFill>
              <a:srgbClr val="0000FF"/>
            </a:solidFill>
            <a:ln w="9525">
              <a:noFill/>
              <a:round/>
              <a:headEnd/>
              <a:tailEnd/>
            </a:ln>
          </p:spPr>
          <p:txBody>
            <a:bodyPr/>
            <a:lstStyle/>
            <a:p>
              <a:pPr>
                <a:buNone/>
              </a:pPr>
              <a:endParaRPr lang="en-US"/>
            </a:p>
          </p:txBody>
        </p:sp>
        <p:sp>
          <p:nvSpPr>
            <p:cNvPr id="36913" name="Freeform 47"/>
            <p:cNvSpPr>
              <a:spLocks/>
            </p:cNvSpPr>
            <p:nvPr/>
          </p:nvSpPr>
          <p:spPr bwMode="auto">
            <a:xfrm>
              <a:off x="3886" y="2276"/>
              <a:ext cx="640" cy="251"/>
            </a:xfrm>
            <a:custGeom>
              <a:avLst/>
              <a:gdLst>
                <a:gd name="T0" fmla="*/ 4 w 640"/>
                <a:gd name="T1" fmla="*/ 235 h 251"/>
                <a:gd name="T2" fmla="*/ 2 w 640"/>
                <a:gd name="T3" fmla="*/ 235 h 251"/>
                <a:gd name="T4" fmla="*/ 2 w 640"/>
                <a:gd name="T5" fmla="*/ 237 h 251"/>
                <a:gd name="T6" fmla="*/ 0 w 640"/>
                <a:gd name="T7" fmla="*/ 239 h 251"/>
                <a:gd name="T8" fmla="*/ 0 w 640"/>
                <a:gd name="T9" fmla="*/ 247 h 251"/>
                <a:gd name="T10" fmla="*/ 2 w 640"/>
                <a:gd name="T11" fmla="*/ 249 h 251"/>
                <a:gd name="T12" fmla="*/ 4 w 640"/>
                <a:gd name="T13" fmla="*/ 249 h 251"/>
                <a:gd name="T14" fmla="*/ 6 w 640"/>
                <a:gd name="T15" fmla="*/ 251 h 251"/>
                <a:gd name="T16" fmla="*/ 8 w 640"/>
                <a:gd name="T17" fmla="*/ 251 h 251"/>
                <a:gd name="T18" fmla="*/ 10 w 640"/>
                <a:gd name="T19" fmla="*/ 249 h 251"/>
                <a:gd name="T20" fmla="*/ 634 w 640"/>
                <a:gd name="T21" fmla="*/ 15 h 251"/>
                <a:gd name="T22" fmla="*/ 636 w 640"/>
                <a:gd name="T23" fmla="*/ 15 h 251"/>
                <a:gd name="T24" fmla="*/ 638 w 640"/>
                <a:gd name="T25" fmla="*/ 12 h 251"/>
                <a:gd name="T26" fmla="*/ 638 w 640"/>
                <a:gd name="T27" fmla="*/ 10 h 251"/>
                <a:gd name="T28" fmla="*/ 640 w 640"/>
                <a:gd name="T29" fmla="*/ 8 h 251"/>
                <a:gd name="T30" fmla="*/ 640 w 640"/>
                <a:gd name="T31" fmla="*/ 6 h 251"/>
                <a:gd name="T32" fmla="*/ 638 w 640"/>
                <a:gd name="T33" fmla="*/ 4 h 251"/>
                <a:gd name="T34" fmla="*/ 638 w 640"/>
                <a:gd name="T35" fmla="*/ 2 h 251"/>
                <a:gd name="T36" fmla="*/ 636 w 640"/>
                <a:gd name="T37" fmla="*/ 2 h 251"/>
                <a:gd name="T38" fmla="*/ 634 w 640"/>
                <a:gd name="T39" fmla="*/ 0 h 251"/>
                <a:gd name="T40" fmla="*/ 627 w 640"/>
                <a:gd name="T41" fmla="*/ 0 h 251"/>
                <a:gd name="T42" fmla="*/ 4 w 640"/>
                <a:gd name="T43" fmla="*/ 235 h 2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40"/>
                <a:gd name="T67" fmla="*/ 0 h 251"/>
                <a:gd name="T68" fmla="*/ 640 w 640"/>
                <a:gd name="T69" fmla="*/ 251 h 2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40" h="251">
                  <a:moveTo>
                    <a:pt x="4" y="235"/>
                  </a:moveTo>
                  <a:lnTo>
                    <a:pt x="2" y="235"/>
                  </a:lnTo>
                  <a:lnTo>
                    <a:pt x="2" y="237"/>
                  </a:lnTo>
                  <a:lnTo>
                    <a:pt x="0" y="239"/>
                  </a:lnTo>
                  <a:lnTo>
                    <a:pt x="0" y="247"/>
                  </a:lnTo>
                  <a:lnTo>
                    <a:pt x="2" y="249"/>
                  </a:lnTo>
                  <a:lnTo>
                    <a:pt x="4" y="249"/>
                  </a:lnTo>
                  <a:lnTo>
                    <a:pt x="6" y="251"/>
                  </a:lnTo>
                  <a:lnTo>
                    <a:pt x="8" y="251"/>
                  </a:lnTo>
                  <a:lnTo>
                    <a:pt x="10" y="249"/>
                  </a:lnTo>
                  <a:lnTo>
                    <a:pt x="634" y="15"/>
                  </a:lnTo>
                  <a:lnTo>
                    <a:pt x="636" y="15"/>
                  </a:lnTo>
                  <a:lnTo>
                    <a:pt x="638" y="12"/>
                  </a:lnTo>
                  <a:lnTo>
                    <a:pt x="638" y="10"/>
                  </a:lnTo>
                  <a:lnTo>
                    <a:pt x="640" y="8"/>
                  </a:lnTo>
                  <a:lnTo>
                    <a:pt x="640" y="6"/>
                  </a:lnTo>
                  <a:lnTo>
                    <a:pt x="638" y="4"/>
                  </a:lnTo>
                  <a:lnTo>
                    <a:pt x="638" y="2"/>
                  </a:lnTo>
                  <a:lnTo>
                    <a:pt x="636" y="2"/>
                  </a:lnTo>
                  <a:lnTo>
                    <a:pt x="634" y="0"/>
                  </a:lnTo>
                  <a:lnTo>
                    <a:pt x="627" y="0"/>
                  </a:lnTo>
                  <a:lnTo>
                    <a:pt x="4" y="235"/>
                  </a:lnTo>
                  <a:close/>
                </a:path>
              </a:pathLst>
            </a:custGeom>
            <a:solidFill>
              <a:srgbClr val="0000FF"/>
            </a:solidFill>
            <a:ln w="9525">
              <a:noFill/>
              <a:round/>
              <a:headEnd/>
              <a:tailEnd/>
            </a:ln>
          </p:spPr>
          <p:txBody>
            <a:bodyPr/>
            <a:lstStyle/>
            <a:p>
              <a:pPr>
                <a:buNone/>
              </a:pPr>
              <a:endParaRPr lang="en-US"/>
            </a:p>
          </p:txBody>
        </p:sp>
        <p:sp>
          <p:nvSpPr>
            <p:cNvPr id="36914" name="Rectangle 48"/>
            <p:cNvSpPr>
              <a:spLocks noChangeArrowheads="1"/>
            </p:cNvSpPr>
            <p:nvPr/>
          </p:nvSpPr>
          <p:spPr bwMode="auto">
            <a:xfrm>
              <a:off x="4557" y="1121"/>
              <a:ext cx="247" cy="213"/>
            </a:xfrm>
            <a:prstGeom prst="rect">
              <a:avLst/>
            </a:prstGeom>
            <a:noFill/>
            <a:ln w="9525">
              <a:noFill/>
              <a:miter lim="800000"/>
              <a:headEnd/>
              <a:tailEnd/>
            </a:ln>
          </p:spPr>
          <p:txBody>
            <a:bodyPr wrap="none" lIns="0" tIns="0" rIns="0" bIns="0">
              <a:spAutoFit/>
            </a:bodyPr>
            <a:lstStyle/>
            <a:p>
              <a:pPr>
                <a:buNone/>
              </a:pPr>
              <a:r>
                <a:rPr lang="en-US" sz="2200" b="0">
                  <a:solidFill>
                    <a:srgbClr val="FFFFFF"/>
                  </a:solidFill>
                  <a:latin typeface="CG Times" charset="0"/>
                </a:rPr>
                <a:t>6.9</a:t>
              </a:r>
              <a:endParaRPr lang="en-US" b="0">
                <a:solidFill>
                  <a:srgbClr val="FFFFFF"/>
                </a:solidFill>
                <a:latin typeface="Arial Black" pitchFamily="34" charset="0"/>
              </a:endParaRPr>
            </a:p>
          </p:txBody>
        </p:sp>
        <p:sp>
          <p:nvSpPr>
            <p:cNvPr id="36915" name="Text Box 49"/>
            <p:cNvSpPr txBox="1">
              <a:spLocks noChangeArrowheads="1"/>
            </p:cNvSpPr>
            <p:nvPr/>
          </p:nvSpPr>
          <p:spPr bwMode="auto">
            <a:xfrm>
              <a:off x="1584" y="3984"/>
              <a:ext cx="3744" cy="250"/>
            </a:xfrm>
            <a:prstGeom prst="rect">
              <a:avLst/>
            </a:prstGeom>
            <a:noFill/>
            <a:ln w="9525">
              <a:noFill/>
              <a:miter lim="800000"/>
              <a:headEnd/>
              <a:tailEnd/>
            </a:ln>
          </p:spPr>
          <p:txBody>
            <a:bodyPr>
              <a:spAutoFit/>
            </a:bodyPr>
            <a:lstStyle/>
            <a:p>
              <a:pPr eaLnBrk="0" hangingPunct="0">
                <a:spcBef>
                  <a:spcPct val="50000"/>
                </a:spcBef>
                <a:buNone/>
              </a:pPr>
              <a:r>
                <a:rPr lang="en-US" sz="2000" b="1" dirty="0">
                  <a:solidFill>
                    <a:schemeClr val="bg1">
                      <a:lumMod val="20000"/>
                      <a:lumOff val="80000"/>
                    </a:schemeClr>
                  </a:solidFill>
                </a:rPr>
                <a:t>GRADE LEVEL CORRESPONDING TO AGE</a:t>
              </a:r>
              <a:endParaRPr lang="en-US" b="1" dirty="0">
                <a:solidFill>
                  <a:schemeClr val="bg1">
                    <a:lumMod val="20000"/>
                    <a:lumOff val="80000"/>
                  </a:schemeClr>
                </a:solidFill>
              </a:endParaRPr>
            </a:p>
          </p:txBody>
        </p:sp>
        <p:sp>
          <p:nvSpPr>
            <p:cNvPr id="36916" name="Text Box 50"/>
            <p:cNvSpPr txBox="1">
              <a:spLocks noChangeArrowheads="1"/>
            </p:cNvSpPr>
            <p:nvPr/>
          </p:nvSpPr>
          <p:spPr bwMode="auto">
            <a:xfrm rot="16200000">
              <a:off x="-215" y="2368"/>
              <a:ext cx="2308" cy="252"/>
            </a:xfrm>
            <a:prstGeom prst="rect">
              <a:avLst/>
            </a:prstGeom>
            <a:noFill/>
            <a:ln w="9525">
              <a:noFill/>
              <a:miter lim="800000"/>
              <a:headEnd/>
              <a:tailEnd/>
            </a:ln>
          </p:spPr>
          <p:txBody>
            <a:bodyPr>
              <a:spAutoFit/>
            </a:bodyPr>
            <a:lstStyle/>
            <a:p>
              <a:pPr eaLnBrk="0" hangingPunct="0">
                <a:spcBef>
                  <a:spcPct val="50000"/>
                </a:spcBef>
                <a:buNone/>
              </a:pPr>
              <a:r>
                <a:rPr lang="en-US" sz="2000" b="0" dirty="0">
                  <a:solidFill>
                    <a:schemeClr val="bg1">
                      <a:lumMod val="20000"/>
                      <a:lumOff val="80000"/>
                    </a:schemeClr>
                  </a:solidFill>
                  <a:effectLst/>
                  <a:latin typeface="Arial Black" pitchFamily="34" charset="0"/>
                </a:rPr>
                <a:t>READING GRADE LEVEL</a:t>
              </a:r>
              <a:endParaRPr lang="en-US" b="0" dirty="0">
                <a:solidFill>
                  <a:schemeClr val="bg1">
                    <a:lumMod val="20000"/>
                    <a:lumOff val="80000"/>
                  </a:schemeClr>
                </a:solidFill>
                <a:effectLst/>
                <a:latin typeface="Arial Black" pitchFamily="34" charset="0"/>
              </a:endParaRPr>
            </a:p>
          </p:txBody>
        </p:sp>
        <p:sp>
          <p:nvSpPr>
            <p:cNvPr id="36917" name="Line 51"/>
            <p:cNvSpPr>
              <a:spLocks noChangeShapeType="1"/>
            </p:cNvSpPr>
            <p:nvPr/>
          </p:nvSpPr>
          <p:spPr bwMode="auto">
            <a:xfrm flipV="1">
              <a:off x="2016" y="2928"/>
              <a:ext cx="624" cy="144"/>
            </a:xfrm>
            <a:prstGeom prst="line">
              <a:avLst/>
            </a:prstGeom>
            <a:noFill/>
            <a:ln w="76200">
              <a:solidFill>
                <a:srgbClr val="FFFF66"/>
              </a:solidFill>
              <a:round/>
              <a:headEnd/>
              <a:tailEnd/>
            </a:ln>
          </p:spPr>
          <p:txBody>
            <a:bodyPr wrap="none" anchor="ctr"/>
            <a:lstStyle/>
            <a:p>
              <a:pPr>
                <a:buNone/>
              </a:pPr>
              <a:endParaRPr lang="en-US"/>
            </a:p>
          </p:txBody>
        </p:sp>
        <p:sp>
          <p:nvSpPr>
            <p:cNvPr id="36918" name="Line 52"/>
            <p:cNvSpPr>
              <a:spLocks noChangeShapeType="1"/>
            </p:cNvSpPr>
            <p:nvPr/>
          </p:nvSpPr>
          <p:spPr bwMode="auto">
            <a:xfrm flipV="1">
              <a:off x="2640" y="2544"/>
              <a:ext cx="1200" cy="384"/>
            </a:xfrm>
            <a:prstGeom prst="line">
              <a:avLst/>
            </a:prstGeom>
            <a:noFill/>
            <a:ln w="76200">
              <a:solidFill>
                <a:srgbClr val="FFFF66"/>
              </a:solidFill>
              <a:round/>
              <a:headEnd/>
              <a:tailEnd/>
            </a:ln>
          </p:spPr>
          <p:txBody>
            <a:bodyPr wrap="none" anchor="ctr"/>
            <a:lstStyle/>
            <a:p>
              <a:pPr>
                <a:buNone/>
              </a:pPr>
              <a:endParaRPr lang="en-US"/>
            </a:p>
          </p:txBody>
        </p:sp>
        <p:sp>
          <p:nvSpPr>
            <p:cNvPr id="36919" name="Line 53"/>
            <p:cNvSpPr>
              <a:spLocks noChangeShapeType="1"/>
            </p:cNvSpPr>
            <p:nvPr/>
          </p:nvSpPr>
          <p:spPr bwMode="auto">
            <a:xfrm flipV="1">
              <a:off x="3840" y="2304"/>
              <a:ext cx="672" cy="240"/>
            </a:xfrm>
            <a:prstGeom prst="line">
              <a:avLst/>
            </a:prstGeom>
            <a:noFill/>
            <a:ln w="76200">
              <a:solidFill>
                <a:srgbClr val="FFFF66"/>
              </a:solidFill>
              <a:round/>
              <a:headEnd/>
              <a:tailEnd/>
            </a:ln>
          </p:spPr>
          <p:txBody>
            <a:bodyPr wrap="none" anchor="ctr"/>
            <a:lstStyle/>
            <a:p>
              <a:pPr>
                <a:buNone/>
              </a:pPr>
              <a:endParaRPr lang="en-US"/>
            </a:p>
          </p:txBody>
        </p:sp>
        <p:sp>
          <p:nvSpPr>
            <p:cNvPr id="36920" name="Line 54"/>
            <p:cNvSpPr>
              <a:spLocks noChangeShapeType="1"/>
            </p:cNvSpPr>
            <p:nvPr/>
          </p:nvSpPr>
          <p:spPr bwMode="auto">
            <a:xfrm flipV="1">
              <a:off x="2016" y="2688"/>
              <a:ext cx="624" cy="240"/>
            </a:xfrm>
            <a:prstGeom prst="line">
              <a:avLst/>
            </a:prstGeom>
            <a:noFill/>
            <a:ln w="76200">
              <a:solidFill>
                <a:srgbClr val="FF0000"/>
              </a:solidFill>
              <a:round/>
              <a:headEnd/>
              <a:tailEnd/>
            </a:ln>
          </p:spPr>
          <p:txBody>
            <a:bodyPr wrap="none" anchor="ctr"/>
            <a:lstStyle/>
            <a:p>
              <a:pPr>
                <a:buNone/>
              </a:pPr>
              <a:endParaRPr lang="en-US"/>
            </a:p>
          </p:txBody>
        </p:sp>
        <p:sp>
          <p:nvSpPr>
            <p:cNvPr id="36921" name="Line 55"/>
            <p:cNvSpPr>
              <a:spLocks noChangeShapeType="1"/>
            </p:cNvSpPr>
            <p:nvPr/>
          </p:nvSpPr>
          <p:spPr bwMode="auto">
            <a:xfrm flipV="1">
              <a:off x="2640" y="2352"/>
              <a:ext cx="624" cy="336"/>
            </a:xfrm>
            <a:prstGeom prst="line">
              <a:avLst/>
            </a:prstGeom>
            <a:noFill/>
            <a:ln w="76200">
              <a:solidFill>
                <a:srgbClr val="FF0000"/>
              </a:solidFill>
              <a:round/>
              <a:headEnd/>
              <a:tailEnd/>
            </a:ln>
          </p:spPr>
          <p:txBody>
            <a:bodyPr wrap="none" anchor="ctr"/>
            <a:lstStyle/>
            <a:p>
              <a:pPr>
                <a:buNone/>
              </a:pPr>
              <a:endParaRPr lang="en-US"/>
            </a:p>
          </p:txBody>
        </p:sp>
        <p:sp>
          <p:nvSpPr>
            <p:cNvPr id="36922" name="Line 56"/>
            <p:cNvSpPr>
              <a:spLocks noChangeShapeType="1"/>
            </p:cNvSpPr>
            <p:nvPr/>
          </p:nvSpPr>
          <p:spPr bwMode="auto">
            <a:xfrm flipV="1">
              <a:off x="3264" y="1872"/>
              <a:ext cx="624" cy="480"/>
            </a:xfrm>
            <a:prstGeom prst="line">
              <a:avLst/>
            </a:prstGeom>
            <a:noFill/>
            <a:ln w="76200">
              <a:solidFill>
                <a:srgbClr val="FF0000"/>
              </a:solidFill>
              <a:round/>
              <a:headEnd/>
              <a:tailEnd/>
            </a:ln>
          </p:spPr>
          <p:txBody>
            <a:bodyPr wrap="none" anchor="ctr"/>
            <a:lstStyle/>
            <a:p>
              <a:pPr>
                <a:buNone/>
              </a:pPr>
              <a:endParaRPr lang="en-US"/>
            </a:p>
          </p:txBody>
        </p:sp>
        <p:sp>
          <p:nvSpPr>
            <p:cNvPr id="36923" name="Line 57"/>
            <p:cNvSpPr>
              <a:spLocks noChangeShapeType="1"/>
            </p:cNvSpPr>
            <p:nvPr/>
          </p:nvSpPr>
          <p:spPr bwMode="auto">
            <a:xfrm flipV="1">
              <a:off x="3888" y="1248"/>
              <a:ext cx="576" cy="624"/>
            </a:xfrm>
            <a:prstGeom prst="line">
              <a:avLst/>
            </a:prstGeom>
            <a:noFill/>
            <a:ln w="76200">
              <a:solidFill>
                <a:srgbClr val="FF0000"/>
              </a:solidFill>
              <a:round/>
              <a:headEnd/>
              <a:tailEnd/>
            </a:ln>
          </p:spPr>
          <p:txBody>
            <a:bodyPr wrap="none" anchor="ctr"/>
            <a:lstStyle/>
            <a:p>
              <a:pPr>
                <a:buNone/>
              </a:pPr>
              <a:endParaRPr lang="en-US"/>
            </a:p>
          </p:txBody>
        </p:sp>
        <p:sp>
          <p:nvSpPr>
            <p:cNvPr id="36924" name="Text Box 58"/>
            <p:cNvSpPr txBox="1">
              <a:spLocks noChangeArrowheads="1"/>
            </p:cNvSpPr>
            <p:nvPr/>
          </p:nvSpPr>
          <p:spPr bwMode="auto">
            <a:xfrm>
              <a:off x="1968" y="1440"/>
              <a:ext cx="912" cy="233"/>
            </a:xfrm>
            <a:prstGeom prst="rect">
              <a:avLst/>
            </a:prstGeom>
            <a:noFill/>
            <a:ln w="9525">
              <a:noFill/>
              <a:miter lim="800000"/>
              <a:headEnd/>
              <a:tailEnd/>
            </a:ln>
          </p:spPr>
          <p:txBody>
            <a:bodyPr>
              <a:spAutoFit/>
            </a:bodyPr>
            <a:lstStyle/>
            <a:p>
              <a:pPr eaLnBrk="0" hangingPunct="0">
                <a:spcBef>
                  <a:spcPct val="5000"/>
                </a:spcBef>
                <a:buNone/>
              </a:pPr>
              <a:r>
                <a:rPr lang="en-US" b="0"/>
                <a:t>Average</a:t>
              </a:r>
            </a:p>
          </p:txBody>
        </p:sp>
        <p:sp>
          <p:nvSpPr>
            <p:cNvPr id="36925" name="Line 59"/>
            <p:cNvSpPr>
              <a:spLocks noChangeShapeType="1"/>
            </p:cNvSpPr>
            <p:nvPr/>
          </p:nvSpPr>
          <p:spPr bwMode="auto">
            <a:xfrm>
              <a:off x="1632" y="1584"/>
              <a:ext cx="336" cy="0"/>
            </a:xfrm>
            <a:prstGeom prst="line">
              <a:avLst/>
            </a:prstGeom>
            <a:noFill/>
            <a:ln w="76200">
              <a:solidFill>
                <a:srgbClr val="FF0000"/>
              </a:solidFill>
              <a:round/>
              <a:headEnd/>
              <a:tailEnd/>
            </a:ln>
          </p:spPr>
          <p:txBody>
            <a:bodyPr wrap="none" anchor="ctr"/>
            <a:lstStyle/>
            <a:p>
              <a:pPr>
                <a:buNone/>
              </a:pPr>
              <a:endParaRPr lang="en-US"/>
            </a:p>
          </p:txBody>
        </p:sp>
        <p:sp>
          <p:nvSpPr>
            <p:cNvPr id="36926" name="Line 60"/>
            <p:cNvSpPr>
              <a:spLocks noChangeShapeType="1"/>
            </p:cNvSpPr>
            <p:nvPr/>
          </p:nvSpPr>
          <p:spPr bwMode="auto">
            <a:xfrm>
              <a:off x="1632" y="1824"/>
              <a:ext cx="336" cy="0"/>
            </a:xfrm>
            <a:prstGeom prst="line">
              <a:avLst/>
            </a:prstGeom>
            <a:noFill/>
            <a:ln w="76200">
              <a:solidFill>
                <a:srgbClr val="FFFF66"/>
              </a:solidFill>
              <a:round/>
              <a:headEnd/>
              <a:tailEnd/>
            </a:ln>
          </p:spPr>
          <p:txBody>
            <a:bodyPr wrap="none" anchor="ctr"/>
            <a:lstStyle/>
            <a:p>
              <a:pPr>
                <a:buNone/>
              </a:pPr>
              <a:endParaRPr lang="en-US"/>
            </a:p>
          </p:txBody>
        </p:sp>
        <p:sp>
          <p:nvSpPr>
            <p:cNvPr id="36927" name="Rectangle 61"/>
            <p:cNvSpPr>
              <a:spLocks noChangeArrowheads="1"/>
            </p:cNvSpPr>
            <p:nvPr/>
          </p:nvSpPr>
          <p:spPr bwMode="auto">
            <a:xfrm>
              <a:off x="3733" y="2640"/>
              <a:ext cx="1963" cy="1008"/>
            </a:xfrm>
            <a:prstGeom prst="rect">
              <a:avLst/>
            </a:prstGeom>
            <a:solidFill>
              <a:schemeClr val="bg1"/>
            </a:solidFill>
            <a:ln w="9525">
              <a:noFill/>
              <a:miter lim="800000"/>
              <a:headEnd/>
              <a:tailEnd/>
            </a:ln>
          </p:spPr>
          <p:txBody>
            <a:bodyPr wrap="none" anchor="ctr"/>
            <a:lstStyle/>
            <a:p>
              <a:pPr>
                <a:buNone/>
              </a:pPr>
              <a:endParaRPr lang="en-US"/>
            </a:p>
          </p:txBody>
        </p:sp>
        <p:sp>
          <p:nvSpPr>
            <p:cNvPr id="36928" name="Text Box 62"/>
            <p:cNvSpPr txBox="1">
              <a:spLocks noChangeArrowheads="1"/>
            </p:cNvSpPr>
            <p:nvPr/>
          </p:nvSpPr>
          <p:spPr bwMode="auto">
            <a:xfrm>
              <a:off x="3776" y="2688"/>
              <a:ext cx="1877" cy="834"/>
            </a:xfrm>
            <a:prstGeom prst="rect">
              <a:avLst/>
            </a:prstGeom>
            <a:noFill/>
            <a:ln w="9525">
              <a:noFill/>
              <a:miter lim="800000"/>
              <a:headEnd/>
              <a:tailEnd/>
            </a:ln>
          </p:spPr>
          <p:txBody>
            <a:bodyPr wrap="square">
              <a:spAutoFit/>
            </a:bodyPr>
            <a:lstStyle/>
            <a:p>
              <a:pPr>
                <a:spcBef>
                  <a:spcPct val="50000"/>
                </a:spcBef>
                <a:buNone/>
              </a:pPr>
              <a:r>
                <a:rPr lang="en-US" sz="2000" dirty="0"/>
                <a:t>SAME VERBAL  ABILITY – VERY DIFFERENT READING COMPREHENSION</a:t>
              </a:r>
            </a:p>
          </p:txBody>
        </p:sp>
        <p:sp>
          <p:nvSpPr>
            <p:cNvPr id="36929" name="Text Box 63"/>
            <p:cNvSpPr txBox="1">
              <a:spLocks noChangeArrowheads="1"/>
            </p:cNvSpPr>
            <p:nvPr/>
          </p:nvSpPr>
          <p:spPr bwMode="auto">
            <a:xfrm>
              <a:off x="2006" y="1657"/>
              <a:ext cx="374" cy="233"/>
            </a:xfrm>
            <a:prstGeom prst="rect">
              <a:avLst/>
            </a:prstGeom>
            <a:noFill/>
            <a:ln w="9525">
              <a:noFill/>
              <a:miter lim="800000"/>
              <a:headEnd/>
              <a:tailEnd/>
            </a:ln>
          </p:spPr>
          <p:txBody>
            <a:bodyPr wrap="none">
              <a:spAutoFit/>
            </a:bodyPr>
            <a:lstStyle/>
            <a:p>
              <a:pPr>
                <a:buNone/>
              </a:pPr>
              <a:r>
                <a:rPr lang="en-US" b="0"/>
                <a:t>Low</a:t>
              </a:r>
            </a:p>
          </p:txBody>
        </p:sp>
      </p:grpSp>
      <p:sp>
        <p:nvSpPr>
          <p:cNvPr id="36869" name="Text Box 64"/>
          <p:cNvSpPr txBox="1">
            <a:spLocks noChangeArrowheads="1"/>
          </p:cNvSpPr>
          <p:nvPr/>
        </p:nvSpPr>
        <p:spPr bwMode="auto">
          <a:xfrm>
            <a:off x="-92075" y="6518276"/>
            <a:ext cx="184731" cy="369332"/>
          </a:xfrm>
          <a:prstGeom prst="rect">
            <a:avLst/>
          </a:prstGeom>
          <a:noFill/>
          <a:ln w="9525">
            <a:noFill/>
            <a:miter lim="800000"/>
            <a:headEnd/>
            <a:tailEnd/>
          </a:ln>
        </p:spPr>
        <p:txBody>
          <a:bodyPr wrap="none">
            <a:spAutoFit/>
          </a:bodyPr>
          <a:lstStyle/>
          <a:p>
            <a:pPr>
              <a:buNone/>
            </a:pPr>
            <a:endParaRPr lang="en-US" b="0">
              <a:latin typeface="Times New Roman"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9" name="Text Box 3"/>
          <p:cNvSpPr txBox="1">
            <a:spLocks noChangeArrowheads="1"/>
          </p:cNvSpPr>
          <p:nvPr/>
        </p:nvSpPr>
        <p:spPr bwMode="auto">
          <a:xfrm>
            <a:off x="228600" y="401360"/>
            <a:ext cx="8763000" cy="1046440"/>
          </a:xfrm>
          <a:prstGeom prst="rect">
            <a:avLst/>
          </a:prstGeom>
          <a:noFill/>
          <a:ln w="9525">
            <a:noFill/>
            <a:miter lim="800000"/>
            <a:headEnd/>
            <a:tailEnd/>
          </a:ln>
          <a:effectLst/>
        </p:spPr>
        <p:txBody>
          <a:bodyPr>
            <a:spAutoFit/>
          </a:bodyPr>
          <a:lstStyle/>
          <a:p>
            <a:pPr algn="ctr" eaLnBrk="0" hangingPunct="0">
              <a:spcBef>
                <a:spcPts val="0"/>
              </a:spcBef>
            </a:pPr>
            <a:r>
              <a:rPr lang="en-US" dirty="0">
                <a:solidFill>
                  <a:schemeClr val="bg1">
                    <a:lumMod val="20000"/>
                    <a:lumOff val="80000"/>
                  </a:schemeClr>
                </a:solidFill>
                <a:latin typeface="Arial" pitchFamily="34" charset="0"/>
              </a:rPr>
              <a:t>THE EFFECTS OF WEAKNESSES IN ORAL LANGUAGE </a:t>
            </a:r>
          </a:p>
          <a:p>
            <a:pPr algn="ctr" eaLnBrk="0" hangingPunct="0">
              <a:spcBef>
                <a:spcPts val="0"/>
              </a:spcBef>
            </a:pPr>
            <a:r>
              <a:rPr lang="en-US" dirty="0">
                <a:solidFill>
                  <a:schemeClr val="bg1">
                    <a:lumMod val="20000"/>
                    <a:lumOff val="80000"/>
                  </a:schemeClr>
                </a:solidFill>
                <a:latin typeface="Arial" pitchFamily="34" charset="0"/>
              </a:rPr>
              <a:t>ON READING GROWTH</a:t>
            </a:r>
          </a:p>
          <a:p>
            <a:pPr algn="ctr" eaLnBrk="0" hangingPunct="0"/>
            <a:r>
              <a:rPr lang="en-US" sz="1800" dirty="0">
                <a:solidFill>
                  <a:schemeClr val="bg1">
                    <a:lumMod val="20000"/>
                    <a:lumOff val="80000"/>
                  </a:schemeClr>
                </a:solidFill>
                <a:latin typeface="Albertus Medium" pitchFamily="34" charset="0"/>
              </a:rPr>
              <a:t>(Hirsch, 1996)</a:t>
            </a:r>
          </a:p>
        </p:txBody>
      </p:sp>
      <p:sp>
        <p:nvSpPr>
          <p:cNvPr id="326660" name="Line 4"/>
          <p:cNvSpPr>
            <a:spLocks noChangeShapeType="1"/>
          </p:cNvSpPr>
          <p:nvPr/>
        </p:nvSpPr>
        <p:spPr bwMode="auto">
          <a:xfrm>
            <a:off x="2209800" y="1295400"/>
            <a:ext cx="0" cy="4191000"/>
          </a:xfrm>
          <a:prstGeom prst="line">
            <a:avLst/>
          </a:prstGeom>
          <a:noFill/>
          <a:ln w="57150">
            <a:solidFill>
              <a:srgbClr val="FFFFFF"/>
            </a:solidFill>
            <a:round/>
            <a:headEnd/>
            <a:tailEnd/>
          </a:ln>
          <a:effectLst/>
        </p:spPr>
        <p:txBody>
          <a:bodyPr wrap="none" anchor="ctr"/>
          <a:lstStyle/>
          <a:p>
            <a:endParaRPr lang="en-US">
              <a:solidFill>
                <a:schemeClr val="bg1">
                  <a:lumMod val="20000"/>
                  <a:lumOff val="80000"/>
                </a:schemeClr>
              </a:solidFill>
            </a:endParaRPr>
          </a:p>
        </p:txBody>
      </p:sp>
      <p:sp>
        <p:nvSpPr>
          <p:cNvPr id="326661" name="Line 5"/>
          <p:cNvSpPr>
            <a:spLocks noChangeShapeType="1"/>
          </p:cNvSpPr>
          <p:nvPr/>
        </p:nvSpPr>
        <p:spPr bwMode="auto">
          <a:xfrm>
            <a:off x="2209800" y="5486400"/>
            <a:ext cx="4953000" cy="0"/>
          </a:xfrm>
          <a:prstGeom prst="line">
            <a:avLst/>
          </a:prstGeom>
          <a:noFill/>
          <a:ln w="57150">
            <a:solidFill>
              <a:srgbClr val="FFFFFF"/>
            </a:solidFill>
            <a:round/>
            <a:headEnd/>
            <a:tailEnd/>
          </a:ln>
          <a:effectLst/>
        </p:spPr>
        <p:txBody>
          <a:bodyPr wrap="none" anchor="ctr"/>
          <a:lstStyle/>
          <a:p>
            <a:endParaRPr lang="en-US"/>
          </a:p>
        </p:txBody>
      </p:sp>
      <p:sp>
        <p:nvSpPr>
          <p:cNvPr id="326662" name="Text Box 6"/>
          <p:cNvSpPr txBox="1">
            <a:spLocks noChangeArrowheads="1"/>
          </p:cNvSpPr>
          <p:nvPr/>
        </p:nvSpPr>
        <p:spPr bwMode="auto">
          <a:xfrm>
            <a:off x="2057400" y="5486400"/>
            <a:ext cx="5486400" cy="336550"/>
          </a:xfrm>
          <a:prstGeom prst="rect">
            <a:avLst/>
          </a:prstGeom>
          <a:noFill/>
          <a:ln w="9525">
            <a:noFill/>
            <a:miter lim="800000"/>
            <a:headEnd/>
            <a:tailEnd/>
          </a:ln>
          <a:effectLst/>
        </p:spPr>
        <p:txBody>
          <a:bodyPr>
            <a:spAutoFit/>
          </a:bodyPr>
          <a:lstStyle/>
          <a:p>
            <a:pPr defTabSz="430213" eaLnBrk="0" hangingPunct="0">
              <a:spcBef>
                <a:spcPct val="50000"/>
              </a:spcBef>
            </a:pPr>
            <a:r>
              <a:rPr lang="en-US" sz="1600" dirty="0">
                <a:solidFill>
                  <a:schemeClr val="bg1">
                    <a:lumMod val="20000"/>
                    <a:lumOff val="80000"/>
                  </a:schemeClr>
                </a:solidFill>
                <a:latin typeface="Albertus Medium" pitchFamily="34" charset="0"/>
              </a:rPr>
              <a:t>5	6	7	8	9	10	11	12	13	14	15	16</a:t>
            </a:r>
          </a:p>
        </p:txBody>
      </p:sp>
      <p:sp>
        <p:nvSpPr>
          <p:cNvPr id="326663" name="Text Box 7"/>
          <p:cNvSpPr txBox="1">
            <a:spLocks noChangeArrowheads="1"/>
          </p:cNvSpPr>
          <p:nvPr/>
        </p:nvSpPr>
        <p:spPr bwMode="auto">
          <a:xfrm>
            <a:off x="1676400" y="1219200"/>
            <a:ext cx="457200" cy="4370388"/>
          </a:xfrm>
          <a:prstGeom prst="rect">
            <a:avLst/>
          </a:prstGeom>
          <a:noFill/>
          <a:ln w="9525">
            <a:noFill/>
            <a:miter lim="800000"/>
            <a:headEnd/>
            <a:tailEnd/>
          </a:ln>
          <a:effectLst/>
        </p:spPr>
        <p:txBody>
          <a:bodyPr>
            <a:spAutoFit/>
          </a:bodyPr>
          <a:lstStyle/>
          <a:p>
            <a:pPr eaLnBrk="0" hangingPunct="0">
              <a:spcBef>
                <a:spcPct val="50000"/>
              </a:spcBef>
            </a:pPr>
            <a:r>
              <a:rPr lang="en-US" sz="1600" dirty="0">
                <a:solidFill>
                  <a:schemeClr val="bg1">
                    <a:lumMod val="20000"/>
                    <a:lumOff val="80000"/>
                  </a:schemeClr>
                </a:solidFill>
                <a:latin typeface="Albertus Medium" pitchFamily="34" charset="0"/>
              </a:rPr>
              <a:t>16</a:t>
            </a:r>
          </a:p>
          <a:p>
            <a:pPr eaLnBrk="0" hangingPunct="0">
              <a:spcBef>
                <a:spcPct val="50000"/>
              </a:spcBef>
            </a:pPr>
            <a:r>
              <a:rPr lang="en-US" sz="1600" dirty="0">
                <a:solidFill>
                  <a:schemeClr val="bg1">
                    <a:lumMod val="20000"/>
                    <a:lumOff val="80000"/>
                  </a:schemeClr>
                </a:solidFill>
                <a:latin typeface="Albertus Medium" pitchFamily="34" charset="0"/>
              </a:rPr>
              <a:t>15</a:t>
            </a:r>
          </a:p>
          <a:p>
            <a:pPr eaLnBrk="0" hangingPunct="0">
              <a:spcBef>
                <a:spcPct val="50000"/>
              </a:spcBef>
            </a:pPr>
            <a:r>
              <a:rPr lang="en-US" sz="1600" dirty="0">
                <a:solidFill>
                  <a:schemeClr val="bg1">
                    <a:lumMod val="20000"/>
                    <a:lumOff val="80000"/>
                  </a:schemeClr>
                </a:solidFill>
                <a:latin typeface="Albertus Medium" pitchFamily="34" charset="0"/>
              </a:rPr>
              <a:t>14</a:t>
            </a:r>
          </a:p>
          <a:p>
            <a:pPr eaLnBrk="0" hangingPunct="0">
              <a:spcBef>
                <a:spcPct val="50000"/>
              </a:spcBef>
            </a:pPr>
            <a:r>
              <a:rPr lang="en-US" sz="1600" dirty="0">
                <a:solidFill>
                  <a:schemeClr val="bg1">
                    <a:lumMod val="20000"/>
                    <a:lumOff val="80000"/>
                  </a:schemeClr>
                </a:solidFill>
                <a:latin typeface="Albertus Medium" pitchFamily="34" charset="0"/>
              </a:rPr>
              <a:t>13</a:t>
            </a:r>
          </a:p>
          <a:p>
            <a:pPr eaLnBrk="0" hangingPunct="0">
              <a:spcBef>
                <a:spcPct val="50000"/>
              </a:spcBef>
            </a:pPr>
            <a:r>
              <a:rPr lang="en-US" sz="1600" dirty="0">
                <a:solidFill>
                  <a:schemeClr val="bg1">
                    <a:lumMod val="20000"/>
                    <a:lumOff val="80000"/>
                  </a:schemeClr>
                </a:solidFill>
                <a:latin typeface="Albertus Medium" pitchFamily="34" charset="0"/>
              </a:rPr>
              <a:t>12</a:t>
            </a:r>
          </a:p>
          <a:p>
            <a:pPr eaLnBrk="0" hangingPunct="0">
              <a:spcBef>
                <a:spcPct val="50000"/>
              </a:spcBef>
            </a:pPr>
            <a:r>
              <a:rPr lang="en-US" sz="1600" dirty="0">
                <a:solidFill>
                  <a:schemeClr val="bg1">
                    <a:lumMod val="20000"/>
                    <a:lumOff val="80000"/>
                  </a:schemeClr>
                </a:solidFill>
                <a:latin typeface="Albertus Medium" pitchFamily="34" charset="0"/>
              </a:rPr>
              <a:t>11</a:t>
            </a:r>
          </a:p>
          <a:p>
            <a:pPr eaLnBrk="0" hangingPunct="0">
              <a:spcBef>
                <a:spcPct val="50000"/>
              </a:spcBef>
            </a:pPr>
            <a:r>
              <a:rPr lang="en-US" sz="1600" dirty="0">
                <a:solidFill>
                  <a:schemeClr val="bg1">
                    <a:lumMod val="20000"/>
                    <a:lumOff val="80000"/>
                  </a:schemeClr>
                </a:solidFill>
                <a:latin typeface="Albertus Medium" pitchFamily="34" charset="0"/>
              </a:rPr>
              <a:t>10</a:t>
            </a:r>
          </a:p>
          <a:p>
            <a:pPr eaLnBrk="0" hangingPunct="0">
              <a:spcBef>
                <a:spcPct val="50000"/>
              </a:spcBef>
            </a:pPr>
            <a:r>
              <a:rPr lang="en-US" sz="1600" dirty="0">
                <a:solidFill>
                  <a:schemeClr val="bg1">
                    <a:lumMod val="20000"/>
                    <a:lumOff val="80000"/>
                  </a:schemeClr>
                </a:solidFill>
                <a:latin typeface="Albertus Medium" pitchFamily="34" charset="0"/>
              </a:rPr>
              <a:t>  9</a:t>
            </a:r>
          </a:p>
          <a:p>
            <a:pPr eaLnBrk="0" hangingPunct="0">
              <a:spcBef>
                <a:spcPct val="50000"/>
              </a:spcBef>
            </a:pPr>
            <a:r>
              <a:rPr lang="en-US" sz="1600" dirty="0">
                <a:solidFill>
                  <a:schemeClr val="bg1">
                    <a:lumMod val="20000"/>
                    <a:lumOff val="80000"/>
                  </a:schemeClr>
                </a:solidFill>
                <a:latin typeface="Albertus Medium" pitchFamily="34" charset="0"/>
              </a:rPr>
              <a:t>  8</a:t>
            </a:r>
          </a:p>
          <a:p>
            <a:pPr eaLnBrk="0" hangingPunct="0">
              <a:spcBef>
                <a:spcPct val="50000"/>
              </a:spcBef>
            </a:pPr>
            <a:r>
              <a:rPr lang="en-US" sz="1600" dirty="0">
                <a:solidFill>
                  <a:schemeClr val="bg1">
                    <a:lumMod val="20000"/>
                    <a:lumOff val="80000"/>
                  </a:schemeClr>
                </a:solidFill>
                <a:latin typeface="Albertus Medium" pitchFamily="34" charset="0"/>
              </a:rPr>
              <a:t>  7</a:t>
            </a:r>
          </a:p>
          <a:p>
            <a:pPr eaLnBrk="0" hangingPunct="0">
              <a:spcBef>
                <a:spcPct val="50000"/>
              </a:spcBef>
            </a:pPr>
            <a:r>
              <a:rPr lang="en-US" sz="1600" dirty="0">
                <a:solidFill>
                  <a:schemeClr val="bg1">
                    <a:lumMod val="20000"/>
                    <a:lumOff val="80000"/>
                  </a:schemeClr>
                </a:solidFill>
                <a:latin typeface="Albertus Medium" pitchFamily="34" charset="0"/>
              </a:rPr>
              <a:t>  6</a:t>
            </a:r>
          </a:p>
          <a:p>
            <a:pPr eaLnBrk="0" hangingPunct="0">
              <a:spcBef>
                <a:spcPct val="50000"/>
              </a:spcBef>
            </a:pPr>
            <a:r>
              <a:rPr lang="en-US" sz="1600" dirty="0">
                <a:solidFill>
                  <a:schemeClr val="bg1">
                    <a:lumMod val="20000"/>
                    <a:lumOff val="80000"/>
                  </a:schemeClr>
                </a:solidFill>
                <a:latin typeface="Albertus Medium" pitchFamily="34" charset="0"/>
              </a:rPr>
              <a:t>  5</a:t>
            </a:r>
          </a:p>
        </p:txBody>
      </p:sp>
      <p:sp>
        <p:nvSpPr>
          <p:cNvPr id="326664" name="Line 8"/>
          <p:cNvSpPr>
            <a:spLocks noChangeShapeType="1"/>
          </p:cNvSpPr>
          <p:nvPr/>
        </p:nvSpPr>
        <p:spPr bwMode="auto">
          <a:xfrm>
            <a:off x="2667000" y="5486400"/>
            <a:ext cx="0" cy="0"/>
          </a:xfrm>
          <a:prstGeom prst="line">
            <a:avLst/>
          </a:prstGeom>
          <a:noFill/>
          <a:ln w="9525">
            <a:solidFill>
              <a:schemeClr val="tx1"/>
            </a:solidFill>
            <a:round/>
            <a:headEnd/>
            <a:tailEnd/>
          </a:ln>
          <a:effectLst/>
        </p:spPr>
        <p:txBody>
          <a:bodyPr wrap="none" anchor="ctr"/>
          <a:lstStyle/>
          <a:p>
            <a:endParaRPr lang="en-US"/>
          </a:p>
        </p:txBody>
      </p:sp>
      <p:sp>
        <p:nvSpPr>
          <p:cNvPr id="326665" name="Line 9"/>
          <p:cNvSpPr>
            <a:spLocks noChangeShapeType="1"/>
          </p:cNvSpPr>
          <p:nvPr/>
        </p:nvSpPr>
        <p:spPr bwMode="auto">
          <a:xfrm>
            <a:off x="2667000" y="5334000"/>
            <a:ext cx="0" cy="152400"/>
          </a:xfrm>
          <a:prstGeom prst="line">
            <a:avLst/>
          </a:prstGeom>
          <a:noFill/>
          <a:ln w="38100">
            <a:solidFill>
              <a:srgbClr val="FFFFFF"/>
            </a:solidFill>
            <a:round/>
            <a:headEnd/>
            <a:tailEnd/>
          </a:ln>
          <a:effectLst/>
        </p:spPr>
        <p:txBody>
          <a:bodyPr wrap="none" anchor="ctr"/>
          <a:lstStyle/>
          <a:p>
            <a:endParaRPr lang="en-US"/>
          </a:p>
        </p:txBody>
      </p:sp>
      <p:sp>
        <p:nvSpPr>
          <p:cNvPr id="326666" name="Line 10"/>
          <p:cNvSpPr>
            <a:spLocks noChangeShapeType="1"/>
          </p:cNvSpPr>
          <p:nvPr/>
        </p:nvSpPr>
        <p:spPr bwMode="auto">
          <a:xfrm>
            <a:off x="3048000" y="5334000"/>
            <a:ext cx="0" cy="152400"/>
          </a:xfrm>
          <a:prstGeom prst="line">
            <a:avLst/>
          </a:prstGeom>
          <a:noFill/>
          <a:ln w="38100">
            <a:solidFill>
              <a:srgbClr val="FFFFFF"/>
            </a:solidFill>
            <a:round/>
            <a:headEnd/>
            <a:tailEnd/>
          </a:ln>
          <a:effectLst/>
        </p:spPr>
        <p:txBody>
          <a:bodyPr wrap="none" anchor="ctr"/>
          <a:lstStyle/>
          <a:p>
            <a:endParaRPr lang="en-US"/>
          </a:p>
        </p:txBody>
      </p:sp>
      <p:sp>
        <p:nvSpPr>
          <p:cNvPr id="326667" name="Line 11"/>
          <p:cNvSpPr>
            <a:spLocks noChangeShapeType="1"/>
          </p:cNvSpPr>
          <p:nvPr/>
        </p:nvSpPr>
        <p:spPr bwMode="auto">
          <a:xfrm>
            <a:off x="3929063" y="5334000"/>
            <a:ext cx="0" cy="152400"/>
          </a:xfrm>
          <a:prstGeom prst="line">
            <a:avLst/>
          </a:prstGeom>
          <a:noFill/>
          <a:ln w="38100">
            <a:solidFill>
              <a:srgbClr val="FFFFFF"/>
            </a:solidFill>
            <a:round/>
            <a:headEnd/>
            <a:tailEnd/>
          </a:ln>
          <a:effectLst/>
        </p:spPr>
        <p:txBody>
          <a:bodyPr wrap="none" anchor="ctr"/>
          <a:lstStyle/>
          <a:p>
            <a:endParaRPr lang="en-US">
              <a:solidFill>
                <a:schemeClr val="bg1">
                  <a:lumMod val="20000"/>
                  <a:lumOff val="80000"/>
                </a:schemeClr>
              </a:solidFill>
            </a:endParaRPr>
          </a:p>
        </p:txBody>
      </p:sp>
      <p:sp>
        <p:nvSpPr>
          <p:cNvPr id="326668" name="Line 12"/>
          <p:cNvSpPr>
            <a:spLocks noChangeShapeType="1"/>
          </p:cNvSpPr>
          <p:nvPr/>
        </p:nvSpPr>
        <p:spPr bwMode="auto">
          <a:xfrm>
            <a:off x="3505200" y="5334000"/>
            <a:ext cx="0" cy="152400"/>
          </a:xfrm>
          <a:prstGeom prst="line">
            <a:avLst/>
          </a:prstGeom>
          <a:noFill/>
          <a:ln w="38100">
            <a:solidFill>
              <a:srgbClr val="FFFFFF"/>
            </a:solidFill>
            <a:round/>
            <a:headEnd/>
            <a:tailEnd/>
          </a:ln>
          <a:effectLst/>
        </p:spPr>
        <p:txBody>
          <a:bodyPr wrap="none" anchor="ctr"/>
          <a:lstStyle/>
          <a:p>
            <a:endParaRPr lang="en-US"/>
          </a:p>
        </p:txBody>
      </p:sp>
      <p:sp>
        <p:nvSpPr>
          <p:cNvPr id="326669" name="Line 13"/>
          <p:cNvSpPr>
            <a:spLocks noChangeShapeType="1"/>
          </p:cNvSpPr>
          <p:nvPr/>
        </p:nvSpPr>
        <p:spPr bwMode="auto">
          <a:xfrm>
            <a:off x="4452938" y="5334000"/>
            <a:ext cx="0" cy="152400"/>
          </a:xfrm>
          <a:prstGeom prst="line">
            <a:avLst/>
          </a:prstGeom>
          <a:noFill/>
          <a:ln w="38100">
            <a:solidFill>
              <a:srgbClr val="FFFFFF"/>
            </a:solidFill>
            <a:round/>
            <a:headEnd/>
            <a:tailEnd/>
          </a:ln>
          <a:effectLst/>
        </p:spPr>
        <p:txBody>
          <a:bodyPr wrap="none" anchor="ctr"/>
          <a:lstStyle/>
          <a:p>
            <a:endParaRPr lang="en-US"/>
          </a:p>
        </p:txBody>
      </p:sp>
      <p:sp>
        <p:nvSpPr>
          <p:cNvPr id="326670" name="Line 14"/>
          <p:cNvSpPr>
            <a:spLocks noChangeShapeType="1"/>
          </p:cNvSpPr>
          <p:nvPr/>
        </p:nvSpPr>
        <p:spPr bwMode="auto">
          <a:xfrm>
            <a:off x="4833938" y="5334000"/>
            <a:ext cx="0" cy="152400"/>
          </a:xfrm>
          <a:prstGeom prst="line">
            <a:avLst/>
          </a:prstGeom>
          <a:noFill/>
          <a:ln w="38100">
            <a:solidFill>
              <a:srgbClr val="FFFFFF"/>
            </a:solidFill>
            <a:round/>
            <a:headEnd/>
            <a:tailEnd/>
          </a:ln>
          <a:effectLst/>
        </p:spPr>
        <p:txBody>
          <a:bodyPr wrap="none" anchor="ctr"/>
          <a:lstStyle/>
          <a:p>
            <a:endParaRPr lang="en-US"/>
          </a:p>
        </p:txBody>
      </p:sp>
      <p:sp>
        <p:nvSpPr>
          <p:cNvPr id="326671" name="Line 15"/>
          <p:cNvSpPr>
            <a:spLocks noChangeShapeType="1"/>
          </p:cNvSpPr>
          <p:nvPr/>
        </p:nvSpPr>
        <p:spPr bwMode="auto">
          <a:xfrm>
            <a:off x="5715000" y="5334000"/>
            <a:ext cx="0" cy="152400"/>
          </a:xfrm>
          <a:prstGeom prst="line">
            <a:avLst/>
          </a:prstGeom>
          <a:noFill/>
          <a:ln w="38100">
            <a:solidFill>
              <a:srgbClr val="FFFFFF"/>
            </a:solidFill>
            <a:round/>
            <a:headEnd/>
            <a:tailEnd/>
          </a:ln>
          <a:effectLst/>
        </p:spPr>
        <p:txBody>
          <a:bodyPr wrap="none" anchor="ctr"/>
          <a:lstStyle/>
          <a:p>
            <a:endParaRPr lang="en-US"/>
          </a:p>
        </p:txBody>
      </p:sp>
      <p:sp>
        <p:nvSpPr>
          <p:cNvPr id="326672" name="Line 16"/>
          <p:cNvSpPr>
            <a:spLocks noChangeShapeType="1"/>
          </p:cNvSpPr>
          <p:nvPr/>
        </p:nvSpPr>
        <p:spPr bwMode="auto">
          <a:xfrm>
            <a:off x="5291138" y="5334000"/>
            <a:ext cx="0" cy="152400"/>
          </a:xfrm>
          <a:prstGeom prst="line">
            <a:avLst/>
          </a:prstGeom>
          <a:noFill/>
          <a:ln w="38100">
            <a:solidFill>
              <a:srgbClr val="FFFFFF"/>
            </a:solidFill>
            <a:round/>
            <a:headEnd/>
            <a:tailEnd/>
          </a:ln>
          <a:effectLst/>
        </p:spPr>
        <p:txBody>
          <a:bodyPr wrap="none" anchor="ctr"/>
          <a:lstStyle/>
          <a:p>
            <a:endParaRPr lang="en-US"/>
          </a:p>
        </p:txBody>
      </p:sp>
      <p:sp>
        <p:nvSpPr>
          <p:cNvPr id="326673" name="Line 17"/>
          <p:cNvSpPr>
            <a:spLocks noChangeShapeType="1"/>
          </p:cNvSpPr>
          <p:nvPr/>
        </p:nvSpPr>
        <p:spPr bwMode="auto">
          <a:xfrm>
            <a:off x="6172200" y="5334000"/>
            <a:ext cx="0" cy="152400"/>
          </a:xfrm>
          <a:prstGeom prst="line">
            <a:avLst/>
          </a:prstGeom>
          <a:noFill/>
          <a:ln w="38100">
            <a:solidFill>
              <a:srgbClr val="FFFFFF"/>
            </a:solidFill>
            <a:round/>
            <a:headEnd/>
            <a:tailEnd/>
          </a:ln>
          <a:effectLst/>
        </p:spPr>
        <p:txBody>
          <a:bodyPr wrap="none" anchor="ctr"/>
          <a:lstStyle/>
          <a:p>
            <a:endParaRPr lang="en-US"/>
          </a:p>
        </p:txBody>
      </p:sp>
      <p:sp>
        <p:nvSpPr>
          <p:cNvPr id="326674" name="Line 18"/>
          <p:cNvSpPr>
            <a:spLocks noChangeShapeType="1"/>
          </p:cNvSpPr>
          <p:nvPr/>
        </p:nvSpPr>
        <p:spPr bwMode="auto">
          <a:xfrm>
            <a:off x="6553200" y="5334000"/>
            <a:ext cx="0" cy="152400"/>
          </a:xfrm>
          <a:prstGeom prst="line">
            <a:avLst/>
          </a:prstGeom>
          <a:noFill/>
          <a:ln w="38100">
            <a:solidFill>
              <a:srgbClr val="FFFFFF"/>
            </a:solidFill>
            <a:round/>
            <a:headEnd/>
            <a:tailEnd/>
          </a:ln>
          <a:effectLst/>
        </p:spPr>
        <p:txBody>
          <a:bodyPr wrap="none" anchor="ctr"/>
          <a:lstStyle/>
          <a:p>
            <a:endParaRPr lang="en-US"/>
          </a:p>
        </p:txBody>
      </p:sp>
      <p:sp>
        <p:nvSpPr>
          <p:cNvPr id="326675" name="Line 19"/>
          <p:cNvSpPr>
            <a:spLocks noChangeShapeType="1"/>
          </p:cNvSpPr>
          <p:nvPr/>
        </p:nvSpPr>
        <p:spPr bwMode="auto">
          <a:xfrm>
            <a:off x="7010400" y="5334000"/>
            <a:ext cx="0" cy="152400"/>
          </a:xfrm>
          <a:prstGeom prst="line">
            <a:avLst/>
          </a:prstGeom>
          <a:noFill/>
          <a:ln w="38100">
            <a:solidFill>
              <a:srgbClr val="FFFFFF"/>
            </a:solidFill>
            <a:round/>
            <a:headEnd/>
            <a:tailEnd/>
          </a:ln>
          <a:effectLst/>
        </p:spPr>
        <p:txBody>
          <a:bodyPr wrap="none" anchor="ctr"/>
          <a:lstStyle/>
          <a:p>
            <a:endParaRPr lang="en-US"/>
          </a:p>
        </p:txBody>
      </p:sp>
      <p:sp>
        <p:nvSpPr>
          <p:cNvPr id="326676" name="Line 20"/>
          <p:cNvSpPr>
            <a:spLocks noChangeShapeType="1"/>
          </p:cNvSpPr>
          <p:nvPr/>
        </p:nvSpPr>
        <p:spPr bwMode="auto">
          <a:xfrm>
            <a:off x="2209800" y="4310063"/>
            <a:ext cx="152400" cy="0"/>
          </a:xfrm>
          <a:prstGeom prst="line">
            <a:avLst/>
          </a:prstGeom>
          <a:noFill/>
          <a:ln w="38100">
            <a:solidFill>
              <a:srgbClr val="FFFFFF"/>
            </a:solidFill>
            <a:round/>
            <a:headEnd/>
            <a:tailEnd/>
          </a:ln>
          <a:effectLst/>
        </p:spPr>
        <p:txBody>
          <a:bodyPr wrap="none" anchor="ctr"/>
          <a:lstStyle/>
          <a:p>
            <a:endParaRPr lang="en-US"/>
          </a:p>
        </p:txBody>
      </p:sp>
      <p:sp>
        <p:nvSpPr>
          <p:cNvPr id="326677" name="Line 21"/>
          <p:cNvSpPr>
            <a:spLocks noChangeShapeType="1"/>
          </p:cNvSpPr>
          <p:nvPr/>
        </p:nvSpPr>
        <p:spPr bwMode="auto">
          <a:xfrm>
            <a:off x="2209800" y="4676775"/>
            <a:ext cx="152400" cy="0"/>
          </a:xfrm>
          <a:prstGeom prst="line">
            <a:avLst/>
          </a:prstGeom>
          <a:noFill/>
          <a:ln w="38100">
            <a:solidFill>
              <a:srgbClr val="FFFFFF"/>
            </a:solidFill>
            <a:round/>
            <a:headEnd/>
            <a:tailEnd/>
          </a:ln>
          <a:effectLst/>
        </p:spPr>
        <p:txBody>
          <a:bodyPr wrap="none" anchor="ctr"/>
          <a:lstStyle/>
          <a:p>
            <a:endParaRPr lang="en-US"/>
          </a:p>
        </p:txBody>
      </p:sp>
      <p:sp>
        <p:nvSpPr>
          <p:cNvPr id="326678" name="Line 22"/>
          <p:cNvSpPr>
            <a:spLocks noChangeShapeType="1"/>
          </p:cNvSpPr>
          <p:nvPr/>
        </p:nvSpPr>
        <p:spPr bwMode="auto">
          <a:xfrm>
            <a:off x="2209800" y="5029200"/>
            <a:ext cx="152400" cy="0"/>
          </a:xfrm>
          <a:prstGeom prst="line">
            <a:avLst/>
          </a:prstGeom>
          <a:noFill/>
          <a:ln w="38100">
            <a:solidFill>
              <a:srgbClr val="FFFFFF"/>
            </a:solidFill>
            <a:round/>
            <a:headEnd/>
            <a:tailEnd/>
          </a:ln>
          <a:effectLst/>
        </p:spPr>
        <p:txBody>
          <a:bodyPr wrap="none" anchor="ctr"/>
          <a:lstStyle/>
          <a:p>
            <a:endParaRPr lang="en-US"/>
          </a:p>
        </p:txBody>
      </p:sp>
      <p:sp>
        <p:nvSpPr>
          <p:cNvPr id="326679" name="Line 23"/>
          <p:cNvSpPr>
            <a:spLocks noChangeShapeType="1"/>
          </p:cNvSpPr>
          <p:nvPr/>
        </p:nvSpPr>
        <p:spPr bwMode="auto">
          <a:xfrm>
            <a:off x="2209800" y="3962400"/>
            <a:ext cx="152400" cy="0"/>
          </a:xfrm>
          <a:prstGeom prst="line">
            <a:avLst/>
          </a:prstGeom>
          <a:noFill/>
          <a:ln w="38100">
            <a:solidFill>
              <a:srgbClr val="FFFFFF"/>
            </a:solidFill>
            <a:round/>
            <a:headEnd/>
            <a:tailEnd/>
          </a:ln>
          <a:effectLst/>
        </p:spPr>
        <p:txBody>
          <a:bodyPr wrap="none" anchor="ctr"/>
          <a:lstStyle/>
          <a:p>
            <a:endParaRPr lang="en-US"/>
          </a:p>
        </p:txBody>
      </p:sp>
      <p:sp>
        <p:nvSpPr>
          <p:cNvPr id="326680" name="Line 24"/>
          <p:cNvSpPr>
            <a:spLocks noChangeShapeType="1"/>
          </p:cNvSpPr>
          <p:nvPr/>
        </p:nvSpPr>
        <p:spPr bwMode="auto">
          <a:xfrm>
            <a:off x="2209800" y="2838450"/>
            <a:ext cx="152400" cy="0"/>
          </a:xfrm>
          <a:prstGeom prst="line">
            <a:avLst/>
          </a:prstGeom>
          <a:noFill/>
          <a:ln w="38100">
            <a:solidFill>
              <a:srgbClr val="FFFFFF"/>
            </a:solidFill>
            <a:round/>
            <a:headEnd/>
            <a:tailEnd/>
          </a:ln>
          <a:effectLst/>
        </p:spPr>
        <p:txBody>
          <a:bodyPr wrap="none" anchor="ctr"/>
          <a:lstStyle/>
          <a:p>
            <a:endParaRPr lang="en-US"/>
          </a:p>
        </p:txBody>
      </p:sp>
      <p:sp>
        <p:nvSpPr>
          <p:cNvPr id="326681" name="Line 25"/>
          <p:cNvSpPr>
            <a:spLocks noChangeShapeType="1"/>
          </p:cNvSpPr>
          <p:nvPr/>
        </p:nvSpPr>
        <p:spPr bwMode="auto">
          <a:xfrm>
            <a:off x="2209800" y="3233738"/>
            <a:ext cx="152400" cy="0"/>
          </a:xfrm>
          <a:prstGeom prst="line">
            <a:avLst/>
          </a:prstGeom>
          <a:noFill/>
          <a:ln w="38100">
            <a:solidFill>
              <a:srgbClr val="FFFFFF"/>
            </a:solidFill>
            <a:round/>
            <a:headEnd/>
            <a:tailEnd/>
          </a:ln>
          <a:effectLst/>
        </p:spPr>
        <p:txBody>
          <a:bodyPr wrap="none" anchor="ctr"/>
          <a:lstStyle/>
          <a:p>
            <a:endParaRPr lang="en-US"/>
          </a:p>
        </p:txBody>
      </p:sp>
      <p:sp>
        <p:nvSpPr>
          <p:cNvPr id="326682" name="Line 26"/>
          <p:cNvSpPr>
            <a:spLocks noChangeShapeType="1"/>
          </p:cNvSpPr>
          <p:nvPr/>
        </p:nvSpPr>
        <p:spPr bwMode="auto">
          <a:xfrm>
            <a:off x="2209800" y="3600450"/>
            <a:ext cx="152400" cy="0"/>
          </a:xfrm>
          <a:prstGeom prst="line">
            <a:avLst/>
          </a:prstGeom>
          <a:noFill/>
          <a:ln w="38100">
            <a:solidFill>
              <a:srgbClr val="FFFFFF"/>
            </a:solidFill>
            <a:round/>
            <a:headEnd/>
            <a:tailEnd/>
          </a:ln>
          <a:effectLst/>
        </p:spPr>
        <p:txBody>
          <a:bodyPr wrap="none" anchor="ctr"/>
          <a:lstStyle/>
          <a:p>
            <a:endParaRPr lang="en-US"/>
          </a:p>
        </p:txBody>
      </p:sp>
      <p:sp>
        <p:nvSpPr>
          <p:cNvPr id="326683" name="Line 27"/>
          <p:cNvSpPr>
            <a:spLocks noChangeShapeType="1"/>
          </p:cNvSpPr>
          <p:nvPr/>
        </p:nvSpPr>
        <p:spPr bwMode="auto">
          <a:xfrm>
            <a:off x="2209800" y="2476500"/>
            <a:ext cx="152400" cy="0"/>
          </a:xfrm>
          <a:prstGeom prst="line">
            <a:avLst/>
          </a:prstGeom>
          <a:noFill/>
          <a:ln w="38100">
            <a:solidFill>
              <a:srgbClr val="FFFFFF"/>
            </a:solidFill>
            <a:round/>
            <a:headEnd/>
            <a:tailEnd/>
          </a:ln>
          <a:effectLst/>
        </p:spPr>
        <p:txBody>
          <a:bodyPr wrap="none" anchor="ctr"/>
          <a:lstStyle/>
          <a:p>
            <a:endParaRPr lang="en-US"/>
          </a:p>
        </p:txBody>
      </p:sp>
      <p:sp>
        <p:nvSpPr>
          <p:cNvPr id="326684" name="Line 28"/>
          <p:cNvSpPr>
            <a:spLocks noChangeShapeType="1"/>
          </p:cNvSpPr>
          <p:nvPr/>
        </p:nvSpPr>
        <p:spPr bwMode="auto">
          <a:xfrm>
            <a:off x="2209800" y="1752600"/>
            <a:ext cx="152400" cy="0"/>
          </a:xfrm>
          <a:prstGeom prst="line">
            <a:avLst/>
          </a:prstGeom>
          <a:noFill/>
          <a:ln w="38100">
            <a:solidFill>
              <a:srgbClr val="FFFFFF"/>
            </a:solidFill>
            <a:round/>
            <a:headEnd/>
            <a:tailEnd/>
          </a:ln>
          <a:effectLst/>
        </p:spPr>
        <p:txBody>
          <a:bodyPr wrap="none" anchor="ctr"/>
          <a:lstStyle/>
          <a:p>
            <a:endParaRPr lang="en-US"/>
          </a:p>
        </p:txBody>
      </p:sp>
      <p:sp>
        <p:nvSpPr>
          <p:cNvPr id="326685" name="Line 29"/>
          <p:cNvSpPr>
            <a:spLocks noChangeShapeType="1"/>
          </p:cNvSpPr>
          <p:nvPr/>
        </p:nvSpPr>
        <p:spPr bwMode="auto">
          <a:xfrm>
            <a:off x="2209800" y="2147888"/>
            <a:ext cx="152400" cy="0"/>
          </a:xfrm>
          <a:prstGeom prst="line">
            <a:avLst/>
          </a:prstGeom>
          <a:noFill/>
          <a:ln w="38100">
            <a:solidFill>
              <a:srgbClr val="FFFFFF"/>
            </a:solidFill>
            <a:round/>
            <a:headEnd/>
            <a:tailEnd/>
          </a:ln>
          <a:effectLst/>
        </p:spPr>
        <p:txBody>
          <a:bodyPr wrap="none" anchor="ctr"/>
          <a:lstStyle/>
          <a:p>
            <a:endParaRPr lang="en-US"/>
          </a:p>
        </p:txBody>
      </p:sp>
      <p:sp>
        <p:nvSpPr>
          <p:cNvPr id="326686" name="Line 30"/>
          <p:cNvSpPr>
            <a:spLocks noChangeShapeType="1"/>
          </p:cNvSpPr>
          <p:nvPr/>
        </p:nvSpPr>
        <p:spPr bwMode="auto">
          <a:xfrm>
            <a:off x="2209800" y="1390650"/>
            <a:ext cx="152400" cy="0"/>
          </a:xfrm>
          <a:prstGeom prst="line">
            <a:avLst/>
          </a:prstGeom>
          <a:noFill/>
          <a:ln w="38100">
            <a:solidFill>
              <a:srgbClr val="FFFFFF"/>
            </a:solidFill>
            <a:round/>
            <a:headEnd/>
            <a:tailEnd/>
          </a:ln>
          <a:effectLst/>
        </p:spPr>
        <p:txBody>
          <a:bodyPr wrap="none" anchor="ctr"/>
          <a:lstStyle/>
          <a:p>
            <a:endParaRPr lang="en-US"/>
          </a:p>
        </p:txBody>
      </p:sp>
      <p:sp>
        <p:nvSpPr>
          <p:cNvPr id="326687" name="Text Box 31"/>
          <p:cNvSpPr txBox="1">
            <a:spLocks noChangeArrowheads="1"/>
          </p:cNvSpPr>
          <p:nvPr/>
        </p:nvSpPr>
        <p:spPr bwMode="auto">
          <a:xfrm rot="-5400000">
            <a:off x="334963" y="2617857"/>
            <a:ext cx="2286000" cy="707886"/>
          </a:xfrm>
          <a:prstGeom prst="rect">
            <a:avLst/>
          </a:prstGeom>
          <a:noFill/>
          <a:ln w="9525">
            <a:noFill/>
            <a:miter lim="800000"/>
            <a:headEnd/>
            <a:tailEnd/>
          </a:ln>
          <a:effectLst/>
        </p:spPr>
        <p:txBody>
          <a:bodyPr>
            <a:spAutoFit/>
          </a:bodyPr>
          <a:lstStyle/>
          <a:p>
            <a:pPr eaLnBrk="0" hangingPunct="0">
              <a:spcBef>
                <a:spcPct val="50000"/>
              </a:spcBef>
            </a:pPr>
            <a:r>
              <a:rPr lang="en-US" sz="2000" dirty="0">
                <a:solidFill>
                  <a:schemeClr val="bg1">
                    <a:lumMod val="20000"/>
                    <a:lumOff val="80000"/>
                  </a:schemeClr>
                </a:solidFill>
                <a:latin typeface="Albertus Medium" pitchFamily="34" charset="0"/>
              </a:rPr>
              <a:t>Reading Age Level</a:t>
            </a:r>
            <a:endParaRPr lang="en-US" dirty="0">
              <a:solidFill>
                <a:schemeClr val="bg1">
                  <a:lumMod val="20000"/>
                  <a:lumOff val="80000"/>
                </a:schemeClr>
              </a:solidFill>
              <a:latin typeface="Albertus Medium" pitchFamily="34" charset="0"/>
            </a:endParaRPr>
          </a:p>
        </p:txBody>
      </p:sp>
      <p:sp>
        <p:nvSpPr>
          <p:cNvPr id="326688" name="Text Box 32"/>
          <p:cNvSpPr txBox="1">
            <a:spLocks noChangeArrowheads="1"/>
          </p:cNvSpPr>
          <p:nvPr/>
        </p:nvSpPr>
        <p:spPr bwMode="auto">
          <a:xfrm>
            <a:off x="3581400" y="6019800"/>
            <a:ext cx="2514600" cy="396875"/>
          </a:xfrm>
          <a:prstGeom prst="rect">
            <a:avLst/>
          </a:prstGeom>
          <a:noFill/>
          <a:ln w="9525">
            <a:noFill/>
            <a:miter lim="800000"/>
            <a:headEnd/>
            <a:tailEnd/>
          </a:ln>
          <a:effectLst/>
        </p:spPr>
        <p:txBody>
          <a:bodyPr>
            <a:spAutoFit/>
          </a:bodyPr>
          <a:lstStyle/>
          <a:p>
            <a:pPr eaLnBrk="0" hangingPunct="0">
              <a:spcBef>
                <a:spcPct val="50000"/>
              </a:spcBef>
            </a:pPr>
            <a:r>
              <a:rPr lang="en-US" sz="2000">
                <a:solidFill>
                  <a:schemeClr val="bg1">
                    <a:lumMod val="20000"/>
                    <a:lumOff val="80000"/>
                  </a:schemeClr>
                </a:solidFill>
                <a:latin typeface="Albertus Medium" pitchFamily="34" charset="0"/>
              </a:rPr>
              <a:t>Chronological Age</a:t>
            </a:r>
            <a:endParaRPr lang="en-US">
              <a:solidFill>
                <a:schemeClr val="bg1">
                  <a:lumMod val="20000"/>
                  <a:lumOff val="80000"/>
                </a:schemeClr>
              </a:solidFill>
              <a:latin typeface="Albertus Medium" pitchFamily="34" charset="0"/>
            </a:endParaRPr>
          </a:p>
        </p:txBody>
      </p:sp>
      <p:sp>
        <p:nvSpPr>
          <p:cNvPr id="326689" name="Freeform 33"/>
          <p:cNvSpPr>
            <a:spLocks/>
          </p:cNvSpPr>
          <p:nvPr/>
        </p:nvSpPr>
        <p:spPr bwMode="auto">
          <a:xfrm>
            <a:off x="2209800" y="3048000"/>
            <a:ext cx="1752600" cy="2438400"/>
          </a:xfrm>
          <a:custGeom>
            <a:avLst/>
            <a:gdLst/>
            <a:ahLst/>
            <a:cxnLst>
              <a:cxn ang="0">
                <a:pos x="1104" y="0"/>
              </a:cxn>
              <a:cxn ang="0">
                <a:pos x="1008" y="288"/>
              </a:cxn>
              <a:cxn ang="0">
                <a:pos x="744" y="735"/>
              </a:cxn>
              <a:cxn ang="0">
                <a:pos x="399" y="1198"/>
              </a:cxn>
              <a:cxn ang="0">
                <a:pos x="181" y="1426"/>
              </a:cxn>
              <a:cxn ang="0">
                <a:pos x="0" y="1536"/>
              </a:cxn>
            </a:cxnLst>
            <a:rect l="0" t="0" r="r" b="b"/>
            <a:pathLst>
              <a:path w="1104" h="1536">
                <a:moveTo>
                  <a:pt x="1104" y="0"/>
                </a:moveTo>
                <a:cubicBezTo>
                  <a:pt x="1080" y="80"/>
                  <a:pt x="1068" y="166"/>
                  <a:pt x="1008" y="288"/>
                </a:cubicBezTo>
                <a:cubicBezTo>
                  <a:pt x="948" y="410"/>
                  <a:pt x="845" y="583"/>
                  <a:pt x="744" y="735"/>
                </a:cubicBezTo>
                <a:cubicBezTo>
                  <a:pt x="643" y="887"/>
                  <a:pt x="493" y="1083"/>
                  <a:pt x="399" y="1198"/>
                </a:cubicBezTo>
                <a:cubicBezTo>
                  <a:pt x="305" y="1313"/>
                  <a:pt x="247" y="1370"/>
                  <a:pt x="181" y="1426"/>
                </a:cubicBezTo>
                <a:cubicBezTo>
                  <a:pt x="115" y="1482"/>
                  <a:pt x="38" y="1513"/>
                  <a:pt x="0" y="1536"/>
                </a:cubicBezTo>
              </a:path>
            </a:pathLst>
          </a:custGeom>
          <a:noFill/>
          <a:ln w="38100" cmpd="sng">
            <a:solidFill>
              <a:srgbClr val="FF0000"/>
            </a:solidFill>
            <a:round/>
            <a:headEnd/>
            <a:tailEnd/>
          </a:ln>
          <a:effectLst/>
        </p:spPr>
        <p:txBody>
          <a:bodyPr wrap="none" anchor="ctr"/>
          <a:lstStyle/>
          <a:p>
            <a:endParaRPr lang="en-US"/>
          </a:p>
        </p:txBody>
      </p:sp>
      <p:sp>
        <p:nvSpPr>
          <p:cNvPr id="326690" name="Line 34"/>
          <p:cNvSpPr>
            <a:spLocks noChangeShapeType="1"/>
          </p:cNvSpPr>
          <p:nvPr/>
        </p:nvSpPr>
        <p:spPr bwMode="auto">
          <a:xfrm>
            <a:off x="2209800" y="1371600"/>
            <a:ext cx="5638800" cy="0"/>
          </a:xfrm>
          <a:prstGeom prst="line">
            <a:avLst/>
          </a:prstGeom>
          <a:noFill/>
          <a:ln w="9525">
            <a:solidFill>
              <a:schemeClr val="tx1"/>
            </a:solidFill>
            <a:prstDash val="sysDot"/>
            <a:round/>
            <a:headEnd/>
            <a:tailEnd/>
          </a:ln>
          <a:effectLst/>
        </p:spPr>
        <p:txBody>
          <a:bodyPr wrap="none" anchor="ctr"/>
          <a:lstStyle/>
          <a:p>
            <a:endParaRPr lang="en-US">
              <a:solidFill>
                <a:schemeClr val="bg1">
                  <a:lumMod val="20000"/>
                  <a:lumOff val="80000"/>
                </a:schemeClr>
              </a:solidFill>
            </a:endParaRPr>
          </a:p>
        </p:txBody>
      </p:sp>
      <p:sp>
        <p:nvSpPr>
          <p:cNvPr id="326691" name="Freeform 35"/>
          <p:cNvSpPr>
            <a:spLocks/>
          </p:cNvSpPr>
          <p:nvPr/>
        </p:nvSpPr>
        <p:spPr bwMode="auto">
          <a:xfrm>
            <a:off x="3962400" y="1414463"/>
            <a:ext cx="2776538" cy="1633537"/>
          </a:xfrm>
          <a:custGeom>
            <a:avLst/>
            <a:gdLst/>
            <a:ahLst/>
            <a:cxnLst>
              <a:cxn ang="0">
                <a:pos x="0" y="1029"/>
              </a:cxn>
              <a:cxn ang="0">
                <a:pos x="167" y="682"/>
              </a:cxn>
              <a:cxn ang="0">
                <a:pos x="158" y="682"/>
              </a:cxn>
              <a:cxn ang="0">
                <a:pos x="431" y="355"/>
              </a:cxn>
              <a:cxn ang="0">
                <a:pos x="722" y="182"/>
              </a:cxn>
              <a:cxn ang="0">
                <a:pos x="1049" y="91"/>
              </a:cxn>
              <a:cxn ang="0">
                <a:pos x="1440" y="27"/>
              </a:cxn>
              <a:cxn ang="0">
                <a:pos x="1749" y="0"/>
              </a:cxn>
            </a:cxnLst>
            <a:rect l="0" t="0" r="r" b="b"/>
            <a:pathLst>
              <a:path w="1749" h="1029">
                <a:moveTo>
                  <a:pt x="0" y="1029"/>
                </a:moveTo>
                <a:cubicBezTo>
                  <a:pt x="28" y="971"/>
                  <a:pt x="141" y="740"/>
                  <a:pt x="167" y="682"/>
                </a:cubicBezTo>
                <a:cubicBezTo>
                  <a:pt x="193" y="624"/>
                  <a:pt x="114" y="737"/>
                  <a:pt x="158" y="682"/>
                </a:cubicBezTo>
                <a:cubicBezTo>
                  <a:pt x="202" y="627"/>
                  <a:pt x="337" y="438"/>
                  <a:pt x="431" y="355"/>
                </a:cubicBezTo>
                <a:cubicBezTo>
                  <a:pt x="525" y="272"/>
                  <a:pt x="619" y="226"/>
                  <a:pt x="722" y="182"/>
                </a:cubicBezTo>
                <a:cubicBezTo>
                  <a:pt x="825" y="138"/>
                  <a:pt x="929" y="117"/>
                  <a:pt x="1049" y="91"/>
                </a:cubicBezTo>
                <a:cubicBezTo>
                  <a:pt x="1169" y="65"/>
                  <a:pt x="1323" y="42"/>
                  <a:pt x="1440" y="27"/>
                </a:cubicBezTo>
                <a:cubicBezTo>
                  <a:pt x="1557" y="12"/>
                  <a:pt x="1685" y="6"/>
                  <a:pt x="1749" y="0"/>
                </a:cubicBezTo>
              </a:path>
            </a:pathLst>
          </a:custGeom>
          <a:noFill/>
          <a:ln w="38100" cmpd="sng">
            <a:solidFill>
              <a:srgbClr val="FF0000"/>
            </a:solidFill>
            <a:round/>
            <a:headEnd/>
            <a:tailEnd/>
          </a:ln>
          <a:effectLst/>
        </p:spPr>
        <p:txBody>
          <a:bodyPr wrap="none" anchor="ctr"/>
          <a:lstStyle/>
          <a:p>
            <a:endParaRPr lang="en-US"/>
          </a:p>
        </p:txBody>
      </p:sp>
      <p:sp>
        <p:nvSpPr>
          <p:cNvPr id="326692" name="Freeform 36"/>
          <p:cNvSpPr>
            <a:spLocks/>
          </p:cNvSpPr>
          <p:nvPr/>
        </p:nvSpPr>
        <p:spPr bwMode="auto">
          <a:xfrm>
            <a:off x="2209800" y="4648200"/>
            <a:ext cx="1752600" cy="838200"/>
          </a:xfrm>
          <a:custGeom>
            <a:avLst/>
            <a:gdLst/>
            <a:ahLst/>
            <a:cxnLst>
              <a:cxn ang="0">
                <a:pos x="1104" y="0"/>
              </a:cxn>
              <a:cxn ang="0">
                <a:pos x="816" y="192"/>
              </a:cxn>
              <a:cxn ang="0">
                <a:pos x="528" y="336"/>
              </a:cxn>
              <a:cxn ang="0">
                <a:pos x="288" y="432"/>
              </a:cxn>
              <a:cxn ang="0">
                <a:pos x="0" y="528"/>
              </a:cxn>
            </a:cxnLst>
            <a:rect l="0" t="0" r="r" b="b"/>
            <a:pathLst>
              <a:path w="1104" h="528">
                <a:moveTo>
                  <a:pt x="1104" y="0"/>
                </a:moveTo>
                <a:cubicBezTo>
                  <a:pt x="1008" y="68"/>
                  <a:pt x="912" y="136"/>
                  <a:pt x="816" y="192"/>
                </a:cubicBezTo>
                <a:cubicBezTo>
                  <a:pt x="720" y="248"/>
                  <a:pt x="616" y="296"/>
                  <a:pt x="528" y="336"/>
                </a:cubicBezTo>
                <a:cubicBezTo>
                  <a:pt x="440" y="376"/>
                  <a:pt x="376" y="400"/>
                  <a:pt x="288" y="432"/>
                </a:cubicBezTo>
                <a:cubicBezTo>
                  <a:pt x="200" y="464"/>
                  <a:pt x="100" y="496"/>
                  <a:pt x="0" y="528"/>
                </a:cubicBezTo>
              </a:path>
            </a:pathLst>
          </a:custGeom>
          <a:noFill/>
          <a:ln w="38100" cmpd="sng">
            <a:solidFill>
              <a:srgbClr val="FFFF66"/>
            </a:solidFill>
            <a:round/>
            <a:headEnd/>
            <a:tailEnd/>
          </a:ln>
          <a:effectLst/>
        </p:spPr>
        <p:txBody>
          <a:bodyPr wrap="none" anchor="ctr"/>
          <a:lstStyle/>
          <a:p>
            <a:endParaRPr lang="en-US"/>
          </a:p>
        </p:txBody>
      </p:sp>
      <p:sp>
        <p:nvSpPr>
          <p:cNvPr id="326693" name="Freeform 37"/>
          <p:cNvSpPr>
            <a:spLocks/>
          </p:cNvSpPr>
          <p:nvPr/>
        </p:nvSpPr>
        <p:spPr bwMode="auto">
          <a:xfrm>
            <a:off x="3962400" y="3505200"/>
            <a:ext cx="1752600" cy="1143000"/>
          </a:xfrm>
          <a:custGeom>
            <a:avLst/>
            <a:gdLst/>
            <a:ahLst/>
            <a:cxnLst>
              <a:cxn ang="0">
                <a:pos x="1104" y="0"/>
              </a:cxn>
              <a:cxn ang="0">
                <a:pos x="768" y="144"/>
              </a:cxn>
              <a:cxn ang="0">
                <a:pos x="480" y="336"/>
              </a:cxn>
              <a:cxn ang="0">
                <a:pos x="240" y="528"/>
              </a:cxn>
              <a:cxn ang="0">
                <a:pos x="0" y="720"/>
              </a:cxn>
            </a:cxnLst>
            <a:rect l="0" t="0" r="r" b="b"/>
            <a:pathLst>
              <a:path w="1104" h="720">
                <a:moveTo>
                  <a:pt x="1104" y="0"/>
                </a:moveTo>
                <a:cubicBezTo>
                  <a:pt x="988" y="44"/>
                  <a:pt x="872" y="88"/>
                  <a:pt x="768" y="144"/>
                </a:cubicBezTo>
                <a:cubicBezTo>
                  <a:pt x="664" y="200"/>
                  <a:pt x="568" y="272"/>
                  <a:pt x="480" y="336"/>
                </a:cubicBezTo>
                <a:cubicBezTo>
                  <a:pt x="392" y="400"/>
                  <a:pt x="320" y="464"/>
                  <a:pt x="240" y="528"/>
                </a:cubicBezTo>
                <a:cubicBezTo>
                  <a:pt x="160" y="592"/>
                  <a:pt x="40" y="688"/>
                  <a:pt x="0" y="720"/>
                </a:cubicBezTo>
              </a:path>
            </a:pathLst>
          </a:custGeom>
          <a:noFill/>
          <a:ln w="38100" cmpd="sng">
            <a:solidFill>
              <a:srgbClr val="FFFF66"/>
            </a:solidFill>
            <a:round/>
            <a:headEnd/>
            <a:tailEnd/>
          </a:ln>
          <a:effectLst/>
        </p:spPr>
        <p:txBody>
          <a:bodyPr wrap="none" anchor="ctr"/>
          <a:lstStyle/>
          <a:p>
            <a:endParaRPr lang="en-US"/>
          </a:p>
        </p:txBody>
      </p:sp>
      <p:sp>
        <p:nvSpPr>
          <p:cNvPr id="326694" name="Text Box 38"/>
          <p:cNvSpPr txBox="1">
            <a:spLocks noChangeArrowheads="1"/>
          </p:cNvSpPr>
          <p:nvPr/>
        </p:nvSpPr>
        <p:spPr bwMode="auto">
          <a:xfrm>
            <a:off x="6096000" y="3352800"/>
            <a:ext cx="2209800" cy="641350"/>
          </a:xfrm>
          <a:prstGeom prst="rect">
            <a:avLst/>
          </a:prstGeom>
          <a:noFill/>
          <a:ln w="9525">
            <a:noFill/>
            <a:miter lim="800000"/>
            <a:headEnd/>
            <a:tailEnd/>
          </a:ln>
          <a:effectLst/>
        </p:spPr>
        <p:txBody>
          <a:bodyPr>
            <a:spAutoFit/>
          </a:bodyPr>
          <a:lstStyle/>
          <a:p>
            <a:pPr eaLnBrk="0" hangingPunct="0">
              <a:spcBef>
                <a:spcPct val="50000"/>
              </a:spcBef>
            </a:pPr>
            <a:r>
              <a:rPr lang="en-US" sz="1800">
                <a:solidFill>
                  <a:schemeClr val="bg1">
                    <a:lumMod val="20000"/>
                    <a:lumOff val="80000"/>
                  </a:schemeClr>
                </a:solidFill>
                <a:latin typeface="Albertus Medium" pitchFamily="34" charset="0"/>
              </a:rPr>
              <a:t>Low Oral Language in Kindergarten</a:t>
            </a:r>
            <a:endParaRPr lang="en-US">
              <a:solidFill>
                <a:schemeClr val="bg1">
                  <a:lumMod val="20000"/>
                  <a:lumOff val="80000"/>
                </a:schemeClr>
              </a:solidFill>
              <a:latin typeface="Albertus Medium" pitchFamily="34" charset="0"/>
            </a:endParaRPr>
          </a:p>
        </p:txBody>
      </p:sp>
      <p:sp>
        <p:nvSpPr>
          <p:cNvPr id="326695" name="Text Box 39"/>
          <p:cNvSpPr txBox="1">
            <a:spLocks noChangeArrowheads="1"/>
          </p:cNvSpPr>
          <p:nvPr/>
        </p:nvSpPr>
        <p:spPr bwMode="auto">
          <a:xfrm>
            <a:off x="6705600" y="1333500"/>
            <a:ext cx="2209800" cy="923330"/>
          </a:xfrm>
          <a:prstGeom prst="rect">
            <a:avLst/>
          </a:prstGeom>
          <a:noFill/>
          <a:ln w="9525">
            <a:noFill/>
            <a:miter lim="800000"/>
            <a:headEnd/>
            <a:tailEnd/>
          </a:ln>
          <a:effectLst/>
        </p:spPr>
        <p:txBody>
          <a:bodyPr>
            <a:spAutoFit/>
          </a:bodyPr>
          <a:lstStyle/>
          <a:p>
            <a:pPr eaLnBrk="0" hangingPunct="0">
              <a:spcBef>
                <a:spcPct val="50000"/>
              </a:spcBef>
            </a:pPr>
            <a:r>
              <a:rPr lang="en-US" sz="1800">
                <a:solidFill>
                  <a:schemeClr val="bg1">
                    <a:lumMod val="20000"/>
                    <a:lumOff val="80000"/>
                  </a:schemeClr>
                </a:solidFill>
                <a:latin typeface="Albertus Medium" pitchFamily="34" charset="0"/>
              </a:rPr>
              <a:t>High Oral Language in Kindergarten</a:t>
            </a:r>
            <a:endParaRPr lang="en-US">
              <a:solidFill>
                <a:schemeClr val="bg1">
                  <a:lumMod val="20000"/>
                  <a:lumOff val="80000"/>
                </a:schemeClr>
              </a:solidFill>
              <a:latin typeface="Albertus Medium" pitchFamily="34" charset="0"/>
            </a:endParaRPr>
          </a:p>
        </p:txBody>
      </p:sp>
      <p:sp>
        <p:nvSpPr>
          <p:cNvPr id="326697" name="Line 41"/>
          <p:cNvSpPr>
            <a:spLocks noChangeShapeType="1"/>
          </p:cNvSpPr>
          <p:nvPr/>
        </p:nvSpPr>
        <p:spPr bwMode="auto">
          <a:xfrm>
            <a:off x="5638800" y="2667000"/>
            <a:ext cx="0" cy="762000"/>
          </a:xfrm>
          <a:prstGeom prst="line">
            <a:avLst/>
          </a:prstGeom>
          <a:noFill/>
          <a:ln w="9525">
            <a:solidFill>
              <a:schemeClr val="tx1"/>
            </a:solidFill>
            <a:round/>
            <a:headEnd/>
            <a:tailEnd type="triangle" w="med" len="med"/>
          </a:ln>
          <a:effectLst/>
        </p:spPr>
        <p:txBody>
          <a:bodyPr wrap="none" anchor="ctr"/>
          <a:lstStyle/>
          <a:p>
            <a:endParaRPr lang="en-US"/>
          </a:p>
        </p:txBody>
      </p:sp>
      <p:sp>
        <p:nvSpPr>
          <p:cNvPr id="326698" name="Line 42"/>
          <p:cNvSpPr>
            <a:spLocks noChangeShapeType="1"/>
          </p:cNvSpPr>
          <p:nvPr/>
        </p:nvSpPr>
        <p:spPr bwMode="auto">
          <a:xfrm flipV="1">
            <a:off x="5638800" y="1600200"/>
            <a:ext cx="0" cy="685800"/>
          </a:xfrm>
          <a:prstGeom prst="line">
            <a:avLst/>
          </a:prstGeom>
          <a:noFill/>
          <a:ln w="9525">
            <a:solidFill>
              <a:schemeClr val="tx1"/>
            </a:solidFill>
            <a:round/>
            <a:headEnd/>
            <a:tailEnd type="triangle" w="med" len="med"/>
          </a:ln>
          <a:effectLst/>
        </p:spPr>
        <p:txBody>
          <a:bodyPr wrap="none" anchor="ctr"/>
          <a:lstStyle/>
          <a:p>
            <a:endParaRPr lang="en-US"/>
          </a:p>
        </p:txBody>
      </p:sp>
      <p:sp>
        <p:nvSpPr>
          <p:cNvPr id="326699" name="Oval 43"/>
          <p:cNvSpPr>
            <a:spLocks noChangeArrowheads="1"/>
          </p:cNvSpPr>
          <p:nvPr/>
        </p:nvSpPr>
        <p:spPr bwMode="auto">
          <a:xfrm>
            <a:off x="2552700" y="4876800"/>
            <a:ext cx="228600" cy="685800"/>
          </a:xfrm>
          <a:prstGeom prst="ellipse">
            <a:avLst/>
          </a:prstGeom>
          <a:noFill/>
          <a:ln w="38100">
            <a:solidFill>
              <a:srgbClr val="FFFFFF"/>
            </a:solidFill>
            <a:round/>
            <a:headEnd/>
            <a:tailEnd/>
          </a:ln>
          <a:effectLst/>
        </p:spPr>
        <p:txBody>
          <a:bodyPr wrap="none" anchor="ctr"/>
          <a:lstStyle/>
          <a:p>
            <a:endParaRPr lang="en-US">
              <a:solidFill>
                <a:schemeClr val="bg1">
                  <a:lumMod val="20000"/>
                  <a:lumOff val="80000"/>
                </a:schemeClr>
              </a:solidFill>
            </a:endParaRPr>
          </a:p>
        </p:txBody>
      </p:sp>
      <p:grpSp>
        <p:nvGrpSpPr>
          <p:cNvPr id="45" name="Group 44"/>
          <p:cNvGrpSpPr/>
          <p:nvPr/>
        </p:nvGrpSpPr>
        <p:grpSpPr>
          <a:xfrm>
            <a:off x="5353050" y="1524000"/>
            <a:ext cx="2343150" cy="1981200"/>
            <a:chOff x="5353050" y="1524000"/>
            <a:chExt cx="2343150" cy="1981200"/>
          </a:xfrm>
        </p:grpSpPr>
        <p:sp>
          <p:nvSpPr>
            <p:cNvPr id="326696" name="Text Box 40"/>
            <p:cNvSpPr txBox="1">
              <a:spLocks noChangeArrowheads="1"/>
            </p:cNvSpPr>
            <p:nvPr/>
          </p:nvSpPr>
          <p:spPr bwMode="auto">
            <a:xfrm>
              <a:off x="5943600" y="2590800"/>
              <a:ext cx="1752600" cy="369332"/>
            </a:xfrm>
            <a:prstGeom prst="rect">
              <a:avLst/>
            </a:prstGeom>
            <a:noFill/>
            <a:ln w="9525">
              <a:noFill/>
              <a:miter lim="800000"/>
              <a:headEnd/>
              <a:tailEnd/>
            </a:ln>
            <a:effectLst/>
          </p:spPr>
          <p:txBody>
            <a:bodyPr wrap="square">
              <a:spAutoFit/>
            </a:bodyPr>
            <a:lstStyle/>
            <a:p>
              <a:pPr eaLnBrk="0" hangingPunct="0">
                <a:spcBef>
                  <a:spcPct val="50000"/>
                </a:spcBef>
              </a:pPr>
              <a:r>
                <a:rPr lang="en-US" sz="1800" dirty="0">
                  <a:solidFill>
                    <a:schemeClr val="bg1">
                      <a:lumMod val="20000"/>
                      <a:lumOff val="80000"/>
                    </a:schemeClr>
                  </a:solidFill>
                  <a:latin typeface="Albertus Medium" pitchFamily="34" charset="0"/>
                </a:rPr>
                <a:t>5.2 years gap</a:t>
              </a:r>
              <a:endParaRPr lang="en-US" dirty="0">
                <a:solidFill>
                  <a:schemeClr val="bg1">
                    <a:lumMod val="20000"/>
                    <a:lumOff val="80000"/>
                  </a:schemeClr>
                </a:solidFill>
                <a:latin typeface="Albertus Medium" pitchFamily="34" charset="0"/>
              </a:endParaRPr>
            </a:p>
          </p:txBody>
        </p:sp>
        <p:sp>
          <p:nvSpPr>
            <p:cNvPr id="326700" name="Oval 44"/>
            <p:cNvSpPr>
              <a:spLocks noChangeArrowheads="1"/>
            </p:cNvSpPr>
            <p:nvPr/>
          </p:nvSpPr>
          <p:spPr bwMode="auto">
            <a:xfrm>
              <a:off x="5353050" y="1524000"/>
              <a:ext cx="533400" cy="1981200"/>
            </a:xfrm>
            <a:prstGeom prst="ellipse">
              <a:avLst/>
            </a:prstGeom>
            <a:noFill/>
            <a:ln w="38100">
              <a:solidFill>
                <a:srgbClr val="FFFFFF"/>
              </a:solidFill>
              <a:round/>
              <a:headEnd/>
              <a:tailEnd/>
            </a:ln>
            <a:effectLst/>
          </p:spPr>
          <p:txBody>
            <a:bodyPr wrap="none" anchor="ctr"/>
            <a:lstStyle/>
            <a:p>
              <a:endParaRPr lang="en-US">
                <a:solidFill>
                  <a:schemeClr val="bg1">
                    <a:lumMod val="20000"/>
                    <a:lumOff val="80000"/>
                  </a:schemeClr>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6699"/>
                                        </p:tgtEl>
                                        <p:attrNameLst>
                                          <p:attrName>style.visibility</p:attrName>
                                        </p:attrNameLst>
                                      </p:cBhvr>
                                      <p:to>
                                        <p:strVal val="visible"/>
                                      </p:to>
                                    </p:set>
                                    <p:animEffect transition="in" filter="fade">
                                      <p:cBhvr>
                                        <p:cTn id="7" dur="2000"/>
                                        <p:tgtEl>
                                          <p:spTgt spid="3266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9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1"/>
          <p:cNvGrpSpPr>
            <a:grpSpLocks/>
          </p:cNvGrpSpPr>
          <p:nvPr/>
        </p:nvGrpSpPr>
        <p:grpSpPr bwMode="auto">
          <a:xfrm>
            <a:off x="0" y="3"/>
            <a:ext cx="9144000" cy="995065"/>
            <a:chOff x="814388" y="0"/>
            <a:chExt cx="8658225" cy="995066"/>
          </a:xfrm>
        </p:grpSpPr>
        <p:sp>
          <p:nvSpPr>
            <p:cNvPr id="81922" name="Text Box 2"/>
            <p:cNvSpPr txBox="1">
              <a:spLocks noChangeArrowheads="1"/>
            </p:cNvSpPr>
            <p:nvPr/>
          </p:nvSpPr>
          <p:spPr bwMode="auto">
            <a:xfrm>
              <a:off x="814388" y="0"/>
              <a:ext cx="8658225" cy="641351"/>
            </a:xfrm>
            <a:prstGeom prst="rect">
              <a:avLst/>
            </a:prstGeom>
            <a:noFill/>
            <a:ln w="9525">
              <a:noFill/>
              <a:miter lim="800000"/>
              <a:headEnd/>
              <a:tailEnd/>
            </a:ln>
            <a:effectLst/>
          </p:spPr>
          <p:txBody>
            <a:bodyPr>
              <a:spAutoFit/>
            </a:bodyPr>
            <a:lstStyle/>
            <a:p>
              <a:pPr algn="ctr" eaLnBrk="0" hangingPunct="0">
                <a:spcBef>
                  <a:spcPct val="50000"/>
                </a:spcBef>
                <a:buClr>
                  <a:srgbClr val="EB8803"/>
                </a:buClr>
                <a:buSzPct val="75000"/>
                <a:buFont typeface="Monotype Sorts" pitchFamily="2" charset="2"/>
                <a:buNone/>
                <a:defRPr/>
              </a:pPr>
              <a:r>
                <a:rPr lang="en-US" sz="3600" dirty="0">
                  <a:solidFill>
                    <a:srgbClr val="D6ECFF"/>
                  </a:solidFill>
                  <a:latin typeface="Times New Roman" pitchFamily="18" charset="0"/>
                </a:rPr>
                <a:t>Oral Language Difficulties in Dyslexia</a:t>
              </a:r>
            </a:p>
          </p:txBody>
        </p:sp>
        <p:sp>
          <p:nvSpPr>
            <p:cNvPr id="81923" name="Text Box 3"/>
            <p:cNvSpPr txBox="1">
              <a:spLocks noChangeArrowheads="1"/>
            </p:cNvSpPr>
            <p:nvPr/>
          </p:nvSpPr>
          <p:spPr bwMode="auto">
            <a:xfrm>
              <a:off x="1328805" y="533401"/>
              <a:ext cx="7629393" cy="461665"/>
            </a:xfrm>
            <a:prstGeom prst="rect">
              <a:avLst/>
            </a:prstGeom>
            <a:noFill/>
            <a:ln w="9525">
              <a:noFill/>
              <a:miter lim="800000"/>
              <a:headEnd/>
              <a:tailEnd/>
            </a:ln>
            <a:effectLst/>
          </p:spPr>
          <p:txBody>
            <a:bodyPr>
              <a:spAutoFit/>
            </a:bodyPr>
            <a:lstStyle/>
            <a:p>
              <a:pPr algn="ctr" eaLnBrk="0" hangingPunct="0">
                <a:spcBef>
                  <a:spcPct val="20000"/>
                </a:spcBef>
                <a:buClr>
                  <a:srgbClr val="EB8803"/>
                </a:buClr>
                <a:buSzPct val="75000"/>
                <a:buFont typeface="Monotype Sorts" pitchFamily="2" charset="2"/>
                <a:buNone/>
                <a:defRPr/>
              </a:pPr>
              <a:r>
                <a:rPr lang="en-US" sz="2400" dirty="0">
                  <a:solidFill>
                    <a:srgbClr val="FFFFFF"/>
                  </a:solidFill>
                  <a:latin typeface="Times New Roman" pitchFamily="18" charset="0"/>
                </a:rPr>
                <a:t>(ALL SYMPTOMS </a:t>
              </a:r>
              <a:r>
                <a:rPr lang="en-US" sz="2400" u="sng" dirty="0">
                  <a:solidFill>
                    <a:srgbClr val="FFFFFF"/>
                  </a:solidFill>
                  <a:latin typeface="Times New Roman" pitchFamily="18" charset="0"/>
                </a:rPr>
                <a:t>DO NOT</a:t>
              </a:r>
              <a:r>
                <a:rPr lang="en-US" sz="2400" dirty="0">
                  <a:solidFill>
                    <a:srgbClr val="FFFFFF"/>
                  </a:solidFill>
                  <a:latin typeface="Times New Roman" pitchFamily="18" charset="0"/>
                </a:rPr>
                <a:t> OCCUR WITH EVERYONE)</a:t>
              </a:r>
            </a:p>
          </p:txBody>
        </p:sp>
      </p:grpSp>
      <p:sp>
        <p:nvSpPr>
          <p:cNvPr id="33795" name="Rectangle 4"/>
          <p:cNvSpPr>
            <a:spLocks noChangeArrowheads="1"/>
          </p:cNvSpPr>
          <p:nvPr/>
        </p:nvSpPr>
        <p:spPr bwMode="auto">
          <a:xfrm>
            <a:off x="2681111" y="1219200"/>
            <a:ext cx="3629378" cy="838200"/>
          </a:xfrm>
          <a:prstGeom prst="rect">
            <a:avLst/>
          </a:prstGeom>
          <a:solidFill>
            <a:srgbClr val="FFFF99"/>
          </a:solidFill>
          <a:ln w="9525">
            <a:solidFill>
              <a:schemeClr val="tx1"/>
            </a:solidFill>
            <a:miter lim="800000"/>
            <a:headEnd/>
            <a:tailEnd/>
          </a:ln>
        </p:spPr>
        <p:txBody>
          <a:bodyPr wrap="none" tIns="45720" anchor="ctr"/>
          <a:lstStyle/>
          <a:p>
            <a:pPr algn="ctr" eaLnBrk="0" hangingPunct="0">
              <a:spcBef>
                <a:spcPct val="20000"/>
              </a:spcBef>
              <a:buClr>
                <a:srgbClr val="EB8803"/>
              </a:buClr>
              <a:buSzPct val="75000"/>
              <a:buFont typeface="Monotype Sorts" pitchFamily="2" charset="2"/>
              <a:buNone/>
            </a:pPr>
            <a:r>
              <a:rPr lang="en-US" sz="2800" b="1" dirty="0">
                <a:solidFill>
                  <a:srgbClr val="4E5B6F"/>
                </a:solidFill>
                <a:effectLst/>
                <a:latin typeface="Calibri" pitchFamily="34" charset="0"/>
                <a:cs typeface="Calibri" pitchFamily="34" charset="0"/>
              </a:rPr>
              <a:t>ORAL LANGUAGE</a:t>
            </a:r>
          </a:p>
          <a:p>
            <a:pPr algn="ctr" eaLnBrk="0" hangingPunct="0">
              <a:spcBef>
                <a:spcPct val="20000"/>
              </a:spcBef>
              <a:buClr>
                <a:srgbClr val="EB8803"/>
              </a:buClr>
              <a:buSzPct val="75000"/>
              <a:buFont typeface="Monotype Sorts" pitchFamily="2" charset="2"/>
              <a:buNone/>
            </a:pPr>
            <a:r>
              <a:rPr lang="en-US" sz="2800" b="1" dirty="0">
                <a:solidFill>
                  <a:srgbClr val="4E5B6F"/>
                </a:solidFill>
                <a:effectLst/>
                <a:latin typeface="Calibri" pitchFamily="34" charset="0"/>
                <a:cs typeface="Calibri" pitchFamily="34" charset="0"/>
              </a:rPr>
              <a:t>CHALLENGES</a:t>
            </a:r>
          </a:p>
        </p:txBody>
      </p:sp>
      <p:grpSp>
        <p:nvGrpSpPr>
          <p:cNvPr id="3" name="Group 5"/>
          <p:cNvGrpSpPr>
            <a:grpSpLocks/>
          </p:cNvGrpSpPr>
          <p:nvPr/>
        </p:nvGrpSpPr>
        <p:grpSpPr bwMode="auto">
          <a:xfrm>
            <a:off x="101600" y="1590675"/>
            <a:ext cx="3632200" cy="5129213"/>
            <a:chOff x="64" y="1002"/>
            <a:chExt cx="2288" cy="3231"/>
          </a:xfrm>
        </p:grpSpPr>
        <p:sp>
          <p:nvSpPr>
            <p:cNvPr id="81935" name="Line 15"/>
            <p:cNvSpPr>
              <a:spLocks noChangeShapeType="1"/>
            </p:cNvSpPr>
            <p:nvPr/>
          </p:nvSpPr>
          <p:spPr bwMode="auto">
            <a:xfrm flipH="1">
              <a:off x="1824" y="2298"/>
              <a:ext cx="527" cy="0"/>
            </a:xfrm>
            <a:prstGeom prst="line">
              <a:avLst/>
            </a:prstGeom>
            <a:noFill/>
            <a:ln w="38100">
              <a:solidFill>
                <a:schemeClr val="tx1"/>
              </a:solidFill>
              <a:round/>
              <a:headEnd/>
              <a:tailEnd/>
            </a:ln>
            <a:effectLst/>
          </p:spPr>
          <p:txBody>
            <a:bodyPr/>
            <a:lstStyle/>
            <a:p>
              <a:pPr eaLnBrk="0" hangingPunct="0">
                <a:spcBef>
                  <a:spcPct val="20000"/>
                </a:spcBef>
                <a:buClr>
                  <a:srgbClr val="EB8803"/>
                </a:buClr>
                <a:buSzPct val="75000"/>
                <a:buFont typeface="Monotype Sorts" pitchFamily="2" charset="2"/>
                <a:buChar char="u"/>
                <a:defRPr/>
              </a:pPr>
              <a:endParaRPr lang="en-US" sz="2800" dirty="0">
                <a:solidFill>
                  <a:srgbClr val="FAFD00"/>
                </a:solidFill>
                <a:latin typeface="Calibri" pitchFamily="34" charset="0"/>
                <a:cs typeface="Calibri" pitchFamily="34" charset="0"/>
              </a:endParaRPr>
            </a:p>
          </p:txBody>
        </p:sp>
        <p:sp>
          <p:nvSpPr>
            <p:cNvPr id="81936" name="Line 16"/>
            <p:cNvSpPr>
              <a:spLocks noChangeShapeType="1"/>
            </p:cNvSpPr>
            <p:nvPr/>
          </p:nvSpPr>
          <p:spPr bwMode="auto">
            <a:xfrm flipH="1">
              <a:off x="1800" y="3162"/>
              <a:ext cx="551" cy="1"/>
            </a:xfrm>
            <a:prstGeom prst="line">
              <a:avLst/>
            </a:prstGeom>
            <a:noFill/>
            <a:ln w="38100">
              <a:solidFill>
                <a:schemeClr val="tx1"/>
              </a:solidFill>
              <a:round/>
              <a:headEnd/>
              <a:tailEnd/>
            </a:ln>
            <a:effectLst/>
          </p:spPr>
          <p:txBody>
            <a:bodyPr/>
            <a:lstStyle/>
            <a:p>
              <a:pPr eaLnBrk="0" hangingPunct="0">
                <a:spcBef>
                  <a:spcPct val="20000"/>
                </a:spcBef>
                <a:buClr>
                  <a:srgbClr val="EB8803"/>
                </a:buClr>
                <a:buSzPct val="75000"/>
                <a:buFont typeface="Monotype Sorts" pitchFamily="2" charset="2"/>
                <a:buChar char="u"/>
                <a:defRPr/>
              </a:pPr>
              <a:endParaRPr lang="en-US" sz="2800" dirty="0">
                <a:solidFill>
                  <a:srgbClr val="FAFD00"/>
                </a:solidFill>
                <a:latin typeface="Calibri" pitchFamily="34" charset="0"/>
                <a:cs typeface="Calibri" pitchFamily="34" charset="0"/>
              </a:endParaRPr>
            </a:p>
          </p:txBody>
        </p:sp>
        <p:sp>
          <p:nvSpPr>
            <p:cNvPr id="81926" name="Line 6"/>
            <p:cNvSpPr>
              <a:spLocks noChangeShapeType="1"/>
            </p:cNvSpPr>
            <p:nvPr/>
          </p:nvSpPr>
          <p:spPr bwMode="auto">
            <a:xfrm flipH="1">
              <a:off x="1248" y="1002"/>
              <a:ext cx="432" cy="0"/>
            </a:xfrm>
            <a:prstGeom prst="line">
              <a:avLst/>
            </a:prstGeom>
            <a:noFill/>
            <a:ln w="38100">
              <a:solidFill>
                <a:schemeClr val="tx1"/>
              </a:solidFill>
              <a:round/>
              <a:headEnd/>
              <a:tailEnd/>
            </a:ln>
            <a:effectLst/>
          </p:spPr>
          <p:txBody>
            <a:bodyPr/>
            <a:lstStyle/>
            <a:p>
              <a:pPr eaLnBrk="0" hangingPunct="0">
                <a:spcBef>
                  <a:spcPct val="20000"/>
                </a:spcBef>
                <a:buClr>
                  <a:srgbClr val="EB8803"/>
                </a:buClr>
                <a:buSzPct val="75000"/>
                <a:buFont typeface="Monotype Sorts" pitchFamily="2" charset="2"/>
                <a:buChar char="u"/>
                <a:defRPr/>
              </a:pPr>
              <a:endParaRPr lang="en-US" sz="2800" dirty="0">
                <a:solidFill>
                  <a:srgbClr val="FAFD00"/>
                </a:solidFill>
                <a:latin typeface="Calibri" pitchFamily="34" charset="0"/>
                <a:cs typeface="Calibri" pitchFamily="34" charset="0"/>
              </a:endParaRPr>
            </a:p>
          </p:txBody>
        </p:sp>
        <p:sp>
          <p:nvSpPr>
            <p:cNvPr id="81927" name="Line 7"/>
            <p:cNvSpPr>
              <a:spLocks noChangeShapeType="1"/>
            </p:cNvSpPr>
            <p:nvPr/>
          </p:nvSpPr>
          <p:spPr bwMode="auto">
            <a:xfrm>
              <a:off x="1248" y="1002"/>
              <a:ext cx="0" cy="384"/>
            </a:xfrm>
            <a:prstGeom prst="line">
              <a:avLst/>
            </a:prstGeom>
            <a:noFill/>
            <a:ln w="38100">
              <a:solidFill>
                <a:schemeClr val="tx1"/>
              </a:solidFill>
              <a:round/>
              <a:headEnd/>
              <a:tailEnd/>
            </a:ln>
            <a:effectLst/>
          </p:spPr>
          <p:txBody>
            <a:bodyPr/>
            <a:lstStyle/>
            <a:p>
              <a:pPr eaLnBrk="0" hangingPunct="0">
                <a:spcBef>
                  <a:spcPct val="20000"/>
                </a:spcBef>
                <a:buClr>
                  <a:srgbClr val="EB8803"/>
                </a:buClr>
                <a:buSzPct val="75000"/>
                <a:buFont typeface="Monotype Sorts" pitchFamily="2" charset="2"/>
                <a:buChar char="u"/>
                <a:defRPr/>
              </a:pPr>
              <a:endParaRPr lang="en-US" sz="2800" dirty="0">
                <a:solidFill>
                  <a:srgbClr val="FAFD00"/>
                </a:solidFill>
                <a:latin typeface="Calibri" pitchFamily="34" charset="0"/>
                <a:cs typeface="Calibri" pitchFamily="34" charset="0"/>
              </a:endParaRPr>
            </a:p>
          </p:txBody>
        </p:sp>
        <p:sp>
          <p:nvSpPr>
            <p:cNvPr id="33814" name="Rectangle 8"/>
            <p:cNvSpPr>
              <a:spLocks noChangeArrowheads="1"/>
            </p:cNvSpPr>
            <p:nvPr/>
          </p:nvSpPr>
          <p:spPr bwMode="auto">
            <a:xfrm>
              <a:off x="747" y="1386"/>
              <a:ext cx="1303" cy="384"/>
            </a:xfrm>
            <a:prstGeom prst="rect">
              <a:avLst/>
            </a:prstGeom>
            <a:solidFill>
              <a:srgbClr val="FFFF99"/>
            </a:solidFill>
            <a:ln w="9525">
              <a:solidFill>
                <a:schemeClr val="tx1"/>
              </a:solidFill>
              <a:miter lim="800000"/>
              <a:headEnd/>
              <a:tailEnd/>
            </a:ln>
          </p:spPr>
          <p:txBody>
            <a:bodyPr wrap="none" tIns="274320" anchor="ctr"/>
            <a:lstStyle/>
            <a:p>
              <a:pPr algn="ctr" eaLnBrk="0" hangingPunct="0">
                <a:spcBef>
                  <a:spcPct val="20000"/>
                </a:spcBef>
                <a:buClr>
                  <a:srgbClr val="EB8803"/>
                </a:buClr>
                <a:buSzPct val="75000"/>
                <a:buFont typeface="Monotype Sorts" pitchFamily="2" charset="2"/>
                <a:buNone/>
              </a:pPr>
              <a:r>
                <a:rPr lang="en-US" sz="2800" b="1" dirty="0">
                  <a:solidFill>
                    <a:srgbClr val="000000"/>
                  </a:solidFill>
                  <a:effectLst/>
                  <a:latin typeface="Calibri" pitchFamily="34" charset="0"/>
                  <a:cs typeface="Calibri" pitchFamily="34" charset="0"/>
                </a:rPr>
                <a:t>LISTENING</a:t>
              </a:r>
            </a:p>
          </p:txBody>
        </p:sp>
        <p:sp>
          <p:nvSpPr>
            <p:cNvPr id="81929" name="Line 9"/>
            <p:cNvSpPr>
              <a:spLocks noChangeShapeType="1"/>
            </p:cNvSpPr>
            <p:nvPr/>
          </p:nvSpPr>
          <p:spPr bwMode="auto">
            <a:xfrm flipH="1">
              <a:off x="547" y="3354"/>
              <a:ext cx="52" cy="1"/>
            </a:xfrm>
            <a:prstGeom prst="line">
              <a:avLst/>
            </a:prstGeom>
            <a:noFill/>
            <a:ln w="28575">
              <a:solidFill>
                <a:schemeClr val="tx1"/>
              </a:solidFill>
              <a:round/>
              <a:headEnd/>
              <a:tailEnd/>
            </a:ln>
            <a:effectLst/>
          </p:spPr>
          <p:txBody>
            <a:bodyPr/>
            <a:lstStyle/>
            <a:p>
              <a:pPr eaLnBrk="0" hangingPunct="0">
                <a:spcBef>
                  <a:spcPct val="20000"/>
                </a:spcBef>
                <a:buClr>
                  <a:srgbClr val="EB8803"/>
                </a:buClr>
                <a:buSzPct val="75000"/>
                <a:buFont typeface="Monotype Sorts" pitchFamily="2" charset="2"/>
                <a:buChar char="u"/>
                <a:defRPr/>
              </a:pPr>
              <a:endParaRPr lang="en-US" sz="2800" dirty="0">
                <a:solidFill>
                  <a:srgbClr val="FAFD00"/>
                </a:solidFill>
                <a:latin typeface="Calibri" pitchFamily="34" charset="0"/>
                <a:cs typeface="Calibri" pitchFamily="34" charset="0"/>
              </a:endParaRPr>
            </a:p>
          </p:txBody>
        </p:sp>
        <p:sp>
          <p:nvSpPr>
            <p:cNvPr id="33816" name="Rectangle 10"/>
            <p:cNvSpPr>
              <a:spLocks noChangeArrowheads="1"/>
            </p:cNvSpPr>
            <p:nvPr/>
          </p:nvSpPr>
          <p:spPr bwMode="auto">
            <a:xfrm>
              <a:off x="64" y="2778"/>
              <a:ext cx="2192" cy="960"/>
            </a:xfrm>
            <a:prstGeom prst="rect">
              <a:avLst/>
            </a:prstGeom>
            <a:solidFill>
              <a:srgbClr val="FFFF99"/>
            </a:solidFill>
            <a:ln w="9525">
              <a:solidFill>
                <a:schemeClr val="tx1"/>
              </a:solidFill>
              <a:miter lim="800000"/>
              <a:headEnd/>
              <a:tailEnd/>
            </a:ln>
          </p:spPr>
          <p:txBody>
            <a:bodyPr wrap="none" anchor="ctr"/>
            <a:lstStyle/>
            <a:p>
              <a:pPr algn="ctr" eaLnBrk="0" hangingPunct="0">
                <a:spcBef>
                  <a:spcPct val="20000"/>
                </a:spcBef>
                <a:buClr>
                  <a:srgbClr val="EB8803"/>
                </a:buClr>
                <a:buSzPct val="75000"/>
                <a:buFont typeface="Monotype Sorts" pitchFamily="2" charset="2"/>
                <a:buNone/>
              </a:pPr>
              <a:r>
                <a:rPr lang="en-US" sz="2400" b="1" dirty="0">
                  <a:solidFill>
                    <a:srgbClr val="000000"/>
                  </a:solidFill>
                  <a:effectLst/>
                  <a:latin typeface="Calibri" pitchFamily="34" charset="0"/>
                  <a:cs typeface="Calibri" pitchFamily="34" charset="0"/>
                </a:rPr>
                <a:t>Auditory Memory</a:t>
              </a:r>
              <a:endParaRPr lang="en-US" sz="2000" b="1" dirty="0">
                <a:solidFill>
                  <a:srgbClr val="000000"/>
                </a:solidFill>
                <a:effectLst/>
                <a:latin typeface="Calibri" pitchFamily="34" charset="0"/>
                <a:cs typeface="Calibri" pitchFamily="34" charset="0"/>
              </a:endParaRPr>
            </a:p>
            <a:p>
              <a:pPr algn="ctr" eaLnBrk="0" hangingPunct="0">
                <a:spcBef>
                  <a:spcPct val="20000"/>
                </a:spcBef>
                <a:buClr>
                  <a:srgbClr val="EB8803"/>
                </a:buClr>
                <a:buSzPct val="75000"/>
                <a:buFont typeface="Monotype Sorts" pitchFamily="2" charset="2"/>
                <a:buNone/>
              </a:pPr>
              <a:r>
                <a:rPr lang="en-US" sz="2000" b="1" dirty="0">
                  <a:solidFill>
                    <a:srgbClr val="000000"/>
                  </a:solidFill>
                  <a:effectLst/>
                  <a:latin typeface="Calibri" pitchFamily="34" charset="0"/>
                  <a:cs typeface="Calibri" pitchFamily="34" charset="0"/>
                </a:rPr>
                <a:t>(</a:t>
              </a:r>
              <a:r>
                <a:rPr lang="en-US" sz="1900" b="1" dirty="0">
                  <a:solidFill>
                    <a:srgbClr val="000000"/>
                  </a:solidFill>
                  <a:effectLst/>
                  <a:latin typeface="Calibri" pitchFamily="34" charset="0"/>
                  <a:cs typeface="Calibri" pitchFamily="34" charset="0"/>
                </a:rPr>
                <a:t>word sequences, phone numbers, </a:t>
              </a:r>
            </a:p>
            <a:p>
              <a:pPr algn="ctr" eaLnBrk="0" hangingPunct="0">
                <a:spcBef>
                  <a:spcPct val="20000"/>
                </a:spcBef>
                <a:buClr>
                  <a:srgbClr val="EB8803"/>
                </a:buClr>
                <a:buSzPct val="75000"/>
                <a:buFont typeface="Monotype Sorts" pitchFamily="2" charset="2"/>
                <a:buNone/>
              </a:pPr>
              <a:r>
                <a:rPr lang="en-US" sz="1900" b="1" dirty="0">
                  <a:solidFill>
                    <a:srgbClr val="000000"/>
                  </a:solidFill>
                  <a:effectLst/>
                  <a:latin typeface="Calibri" pitchFamily="34" charset="0"/>
                  <a:cs typeface="Calibri" pitchFamily="34" charset="0"/>
                </a:rPr>
                <a:t>remembering directions)</a:t>
              </a:r>
            </a:p>
          </p:txBody>
        </p:sp>
        <p:sp>
          <p:nvSpPr>
            <p:cNvPr id="33817" name="Rectangle 11"/>
            <p:cNvSpPr>
              <a:spLocks noChangeArrowheads="1"/>
            </p:cNvSpPr>
            <p:nvPr/>
          </p:nvSpPr>
          <p:spPr bwMode="auto">
            <a:xfrm>
              <a:off x="96" y="1914"/>
              <a:ext cx="2016" cy="768"/>
            </a:xfrm>
            <a:prstGeom prst="rect">
              <a:avLst/>
            </a:prstGeom>
            <a:solidFill>
              <a:srgbClr val="FFFF99"/>
            </a:solidFill>
            <a:ln w="9525">
              <a:solidFill>
                <a:schemeClr val="tx1"/>
              </a:solidFill>
              <a:miter lim="800000"/>
              <a:headEnd/>
              <a:tailEnd/>
            </a:ln>
          </p:spPr>
          <p:txBody>
            <a:bodyPr wrap="none" anchor="ctr"/>
            <a:lstStyle/>
            <a:p>
              <a:pPr algn="ctr" eaLnBrk="0" hangingPunct="0">
                <a:spcBef>
                  <a:spcPct val="20000"/>
                </a:spcBef>
                <a:buClr>
                  <a:srgbClr val="EB8803"/>
                </a:buClr>
                <a:buSzPct val="75000"/>
                <a:buFont typeface="Monotype Sorts" pitchFamily="2" charset="2"/>
                <a:buNone/>
              </a:pPr>
              <a:r>
                <a:rPr lang="en-US" sz="2400" b="1" dirty="0">
                  <a:solidFill>
                    <a:srgbClr val="000000"/>
                  </a:solidFill>
                  <a:effectLst/>
                  <a:latin typeface="Calibri" pitchFamily="34" charset="0"/>
                  <a:cs typeface="Calibri" pitchFamily="34" charset="0"/>
                </a:rPr>
                <a:t>Phonological Awareness</a:t>
              </a:r>
            </a:p>
          </p:txBody>
        </p:sp>
        <p:sp>
          <p:nvSpPr>
            <p:cNvPr id="33818" name="Text Box 12"/>
            <p:cNvSpPr txBox="1">
              <a:spLocks noChangeArrowheads="1"/>
            </p:cNvSpPr>
            <p:nvPr/>
          </p:nvSpPr>
          <p:spPr bwMode="auto">
            <a:xfrm>
              <a:off x="149" y="3942"/>
              <a:ext cx="1536" cy="291"/>
            </a:xfrm>
            <a:prstGeom prst="rect">
              <a:avLst/>
            </a:prstGeom>
            <a:solidFill>
              <a:srgbClr val="FFFF99"/>
            </a:solidFill>
            <a:ln w="9525">
              <a:solidFill>
                <a:schemeClr val="tx1"/>
              </a:solidFill>
              <a:miter lim="800000"/>
              <a:headEnd/>
              <a:tailEnd/>
            </a:ln>
          </p:spPr>
          <p:txBody>
            <a:bodyPr>
              <a:spAutoFit/>
            </a:bodyPr>
            <a:lstStyle/>
            <a:p>
              <a:pPr eaLnBrk="0" hangingPunct="0">
                <a:spcBef>
                  <a:spcPct val="20000"/>
                </a:spcBef>
                <a:buClr>
                  <a:srgbClr val="EB8803"/>
                </a:buClr>
                <a:buSzPct val="75000"/>
                <a:buFont typeface="Monotype Sorts" pitchFamily="2" charset="2"/>
                <a:buNone/>
              </a:pPr>
              <a:r>
                <a:rPr lang="en-US" sz="2400" b="1" dirty="0">
                  <a:solidFill>
                    <a:srgbClr val="000000"/>
                  </a:solidFill>
                  <a:effectLst/>
                  <a:latin typeface="Calibri" pitchFamily="34" charset="0"/>
                  <a:cs typeface="Calibri" pitchFamily="34" charset="0"/>
                </a:rPr>
                <a:t>Foreign Language</a:t>
              </a:r>
            </a:p>
          </p:txBody>
        </p:sp>
        <p:sp>
          <p:nvSpPr>
            <p:cNvPr id="81933" name="Line 13"/>
            <p:cNvSpPr>
              <a:spLocks noChangeShapeType="1"/>
            </p:cNvSpPr>
            <p:nvPr/>
          </p:nvSpPr>
          <p:spPr bwMode="auto">
            <a:xfrm>
              <a:off x="2064" y="1579"/>
              <a:ext cx="287" cy="0"/>
            </a:xfrm>
            <a:prstGeom prst="line">
              <a:avLst/>
            </a:prstGeom>
            <a:noFill/>
            <a:ln w="38100">
              <a:solidFill>
                <a:schemeClr val="tx1"/>
              </a:solidFill>
              <a:round/>
              <a:headEnd/>
              <a:tailEnd/>
            </a:ln>
            <a:effectLst/>
          </p:spPr>
          <p:txBody>
            <a:bodyPr/>
            <a:lstStyle/>
            <a:p>
              <a:pPr eaLnBrk="0" hangingPunct="0">
                <a:spcBef>
                  <a:spcPct val="20000"/>
                </a:spcBef>
                <a:buClr>
                  <a:srgbClr val="EB8803"/>
                </a:buClr>
                <a:buSzPct val="75000"/>
                <a:buFont typeface="Monotype Sorts" pitchFamily="2" charset="2"/>
                <a:buChar char="u"/>
                <a:defRPr/>
              </a:pPr>
              <a:endParaRPr lang="en-US" sz="2800" dirty="0">
                <a:solidFill>
                  <a:srgbClr val="FAFD00"/>
                </a:solidFill>
                <a:latin typeface="Calibri" pitchFamily="34" charset="0"/>
                <a:cs typeface="Calibri" pitchFamily="34" charset="0"/>
              </a:endParaRPr>
            </a:p>
          </p:txBody>
        </p:sp>
        <p:sp>
          <p:nvSpPr>
            <p:cNvPr id="81934" name="Line 14"/>
            <p:cNvSpPr>
              <a:spLocks noChangeShapeType="1"/>
            </p:cNvSpPr>
            <p:nvPr/>
          </p:nvSpPr>
          <p:spPr bwMode="auto">
            <a:xfrm>
              <a:off x="2351" y="1578"/>
              <a:ext cx="1" cy="2544"/>
            </a:xfrm>
            <a:prstGeom prst="line">
              <a:avLst/>
            </a:prstGeom>
            <a:noFill/>
            <a:ln w="38100">
              <a:solidFill>
                <a:schemeClr val="tx1"/>
              </a:solidFill>
              <a:round/>
              <a:headEnd/>
              <a:tailEnd/>
            </a:ln>
            <a:effectLst/>
          </p:spPr>
          <p:txBody>
            <a:bodyPr/>
            <a:lstStyle/>
            <a:p>
              <a:pPr eaLnBrk="0" hangingPunct="0">
                <a:spcBef>
                  <a:spcPct val="20000"/>
                </a:spcBef>
                <a:buClr>
                  <a:srgbClr val="EB8803"/>
                </a:buClr>
                <a:buSzPct val="75000"/>
                <a:buFont typeface="Monotype Sorts" pitchFamily="2" charset="2"/>
                <a:buChar char="u"/>
                <a:defRPr/>
              </a:pPr>
              <a:endParaRPr lang="en-US" sz="2800" dirty="0">
                <a:solidFill>
                  <a:srgbClr val="FAFD00"/>
                </a:solidFill>
                <a:latin typeface="Calibri" pitchFamily="34" charset="0"/>
                <a:cs typeface="Calibri" pitchFamily="34" charset="0"/>
              </a:endParaRPr>
            </a:p>
          </p:txBody>
        </p:sp>
        <p:sp>
          <p:nvSpPr>
            <p:cNvPr id="81937" name="Line 17"/>
            <p:cNvSpPr>
              <a:spLocks noChangeShapeType="1"/>
            </p:cNvSpPr>
            <p:nvPr/>
          </p:nvSpPr>
          <p:spPr bwMode="auto">
            <a:xfrm flipH="1">
              <a:off x="1680" y="4122"/>
              <a:ext cx="671" cy="0"/>
            </a:xfrm>
            <a:prstGeom prst="line">
              <a:avLst/>
            </a:prstGeom>
            <a:noFill/>
            <a:ln w="38100">
              <a:solidFill>
                <a:schemeClr val="tx1"/>
              </a:solidFill>
              <a:round/>
              <a:headEnd/>
              <a:tailEnd/>
            </a:ln>
            <a:effectLst/>
          </p:spPr>
          <p:txBody>
            <a:bodyPr/>
            <a:lstStyle/>
            <a:p>
              <a:pPr eaLnBrk="0" hangingPunct="0">
                <a:spcBef>
                  <a:spcPct val="20000"/>
                </a:spcBef>
                <a:buClr>
                  <a:srgbClr val="EB8803"/>
                </a:buClr>
                <a:buSzPct val="75000"/>
                <a:buFont typeface="Monotype Sorts" pitchFamily="2" charset="2"/>
                <a:buChar char="u"/>
                <a:defRPr/>
              </a:pPr>
              <a:endParaRPr lang="en-US" sz="2800" dirty="0">
                <a:solidFill>
                  <a:srgbClr val="FAFD00"/>
                </a:solidFill>
                <a:latin typeface="Calibri" pitchFamily="34" charset="0"/>
                <a:cs typeface="Calibri" pitchFamily="34" charset="0"/>
              </a:endParaRPr>
            </a:p>
          </p:txBody>
        </p:sp>
      </p:grpSp>
      <p:grpSp>
        <p:nvGrpSpPr>
          <p:cNvPr id="4" name="Group 18"/>
          <p:cNvGrpSpPr>
            <a:grpSpLocks/>
          </p:cNvGrpSpPr>
          <p:nvPr/>
        </p:nvGrpSpPr>
        <p:grpSpPr bwMode="auto">
          <a:xfrm>
            <a:off x="5715004" y="1600200"/>
            <a:ext cx="3320345" cy="5257800"/>
            <a:chOff x="3600" y="1002"/>
            <a:chExt cx="2092" cy="3312"/>
          </a:xfrm>
        </p:grpSpPr>
        <p:sp>
          <p:nvSpPr>
            <p:cNvPr id="81950" name="Line 30"/>
            <p:cNvSpPr>
              <a:spLocks noChangeShapeType="1"/>
            </p:cNvSpPr>
            <p:nvPr/>
          </p:nvSpPr>
          <p:spPr bwMode="auto">
            <a:xfrm>
              <a:off x="3600" y="2826"/>
              <a:ext cx="624" cy="1"/>
            </a:xfrm>
            <a:prstGeom prst="line">
              <a:avLst/>
            </a:prstGeom>
            <a:noFill/>
            <a:ln w="38100">
              <a:solidFill>
                <a:schemeClr val="tx1"/>
              </a:solidFill>
              <a:round/>
              <a:headEnd/>
              <a:tailEnd/>
            </a:ln>
            <a:effectLst/>
          </p:spPr>
          <p:txBody>
            <a:bodyPr/>
            <a:lstStyle/>
            <a:p>
              <a:pPr eaLnBrk="0" hangingPunct="0">
                <a:spcBef>
                  <a:spcPct val="20000"/>
                </a:spcBef>
                <a:buClr>
                  <a:srgbClr val="EB8803"/>
                </a:buClr>
                <a:buSzPct val="75000"/>
                <a:buFont typeface="Monotype Sorts" pitchFamily="2" charset="2"/>
                <a:buChar char="u"/>
                <a:defRPr/>
              </a:pPr>
              <a:endParaRPr lang="en-US" sz="2800" dirty="0">
                <a:solidFill>
                  <a:srgbClr val="FAFD00"/>
                </a:solidFill>
                <a:latin typeface="Calibri" pitchFamily="34" charset="0"/>
                <a:cs typeface="Calibri" pitchFamily="34" charset="0"/>
              </a:endParaRPr>
            </a:p>
          </p:txBody>
        </p:sp>
        <p:sp>
          <p:nvSpPr>
            <p:cNvPr id="81939" name="Line 19"/>
            <p:cNvSpPr>
              <a:spLocks noChangeShapeType="1"/>
            </p:cNvSpPr>
            <p:nvPr/>
          </p:nvSpPr>
          <p:spPr bwMode="auto">
            <a:xfrm>
              <a:off x="3984" y="1002"/>
              <a:ext cx="480" cy="0"/>
            </a:xfrm>
            <a:prstGeom prst="line">
              <a:avLst/>
            </a:prstGeom>
            <a:noFill/>
            <a:ln w="38100">
              <a:solidFill>
                <a:schemeClr val="tx1"/>
              </a:solidFill>
              <a:round/>
              <a:headEnd/>
              <a:tailEnd/>
            </a:ln>
            <a:effectLst/>
          </p:spPr>
          <p:txBody>
            <a:bodyPr/>
            <a:lstStyle/>
            <a:p>
              <a:pPr eaLnBrk="0" hangingPunct="0">
                <a:spcBef>
                  <a:spcPct val="20000"/>
                </a:spcBef>
                <a:buClr>
                  <a:srgbClr val="EB8803"/>
                </a:buClr>
                <a:buSzPct val="75000"/>
                <a:buFont typeface="Monotype Sorts" pitchFamily="2" charset="2"/>
                <a:buChar char="u"/>
                <a:defRPr/>
              </a:pPr>
              <a:endParaRPr lang="en-US" sz="2800" dirty="0">
                <a:solidFill>
                  <a:srgbClr val="FAFD00"/>
                </a:solidFill>
                <a:latin typeface="Calibri" pitchFamily="34" charset="0"/>
                <a:cs typeface="Calibri" pitchFamily="34" charset="0"/>
              </a:endParaRPr>
            </a:p>
          </p:txBody>
        </p:sp>
        <p:sp>
          <p:nvSpPr>
            <p:cNvPr id="81940" name="Line 20"/>
            <p:cNvSpPr>
              <a:spLocks noChangeShapeType="1"/>
            </p:cNvSpPr>
            <p:nvPr/>
          </p:nvSpPr>
          <p:spPr bwMode="auto">
            <a:xfrm>
              <a:off x="4464" y="1002"/>
              <a:ext cx="0" cy="528"/>
            </a:xfrm>
            <a:prstGeom prst="line">
              <a:avLst/>
            </a:prstGeom>
            <a:noFill/>
            <a:ln w="38100">
              <a:solidFill>
                <a:schemeClr val="tx1"/>
              </a:solidFill>
              <a:round/>
              <a:headEnd/>
              <a:tailEnd/>
            </a:ln>
            <a:effectLst/>
          </p:spPr>
          <p:txBody>
            <a:bodyPr/>
            <a:lstStyle/>
            <a:p>
              <a:pPr eaLnBrk="0" hangingPunct="0">
                <a:spcBef>
                  <a:spcPct val="20000"/>
                </a:spcBef>
                <a:buClr>
                  <a:srgbClr val="EB8803"/>
                </a:buClr>
                <a:buSzPct val="75000"/>
                <a:buFont typeface="Monotype Sorts" pitchFamily="2" charset="2"/>
                <a:buChar char="u"/>
                <a:defRPr/>
              </a:pPr>
              <a:endParaRPr lang="en-US" sz="2800" dirty="0">
                <a:solidFill>
                  <a:srgbClr val="FAFD00"/>
                </a:solidFill>
                <a:latin typeface="Calibri" pitchFamily="34" charset="0"/>
                <a:cs typeface="Calibri" pitchFamily="34" charset="0"/>
              </a:endParaRPr>
            </a:p>
          </p:txBody>
        </p:sp>
        <p:sp>
          <p:nvSpPr>
            <p:cNvPr id="33800" name="Rectangle 21"/>
            <p:cNvSpPr>
              <a:spLocks noChangeArrowheads="1"/>
            </p:cNvSpPr>
            <p:nvPr/>
          </p:nvSpPr>
          <p:spPr bwMode="auto">
            <a:xfrm>
              <a:off x="3888" y="1482"/>
              <a:ext cx="1248" cy="432"/>
            </a:xfrm>
            <a:prstGeom prst="rect">
              <a:avLst/>
            </a:prstGeom>
            <a:solidFill>
              <a:srgbClr val="FFFF99"/>
            </a:solidFill>
            <a:ln w="9525">
              <a:solidFill>
                <a:schemeClr val="tx1"/>
              </a:solidFill>
              <a:miter lim="800000"/>
              <a:headEnd/>
              <a:tailEnd/>
            </a:ln>
          </p:spPr>
          <p:txBody>
            <a:bodyPr wrap="none" tIns="274320" anchor="b"/>
            <a:lstStyle/>
            <a:p>
              <a:pPr algn="ctr" eaLnBrk="0" hangingPunct="0">
                <a:spcBef>
                  <a:spcPct val="20000"/>
                </a:spcBef>
                <a:buClr>
                  <a:srgbClr val="EB8803"/>
                </a:buClr>
                <a:buSzPct val="75000"/>
                <a:buFont typeface="Monotype Sorts" pitchFamily="2" charset="2"/>
                <a:buNone/>
              </a:pPr>
              <a:r>
                <a:rPr lang="en-US" sz="2800" b="1" dirty="0">
                  <a:solidFill>
                    <a:srgbClr val="000000"/>
                  </a:solidFill>
                  <a:effectLst/>
                  <a:latin typeface="Calibri" pitchFamily="34" charset="0"/>
                  <a:cs typeface="Calibri" pitchFamily="34" charset="0"/>
                </a:rPr>
                <a:t>SPEAKING</a:t>
              </a:r>
            </a:p>
          </p:txBody>
        </p:sp>
        <p:sp>
          <p:nvSpPr>
            <p:cNvPr id="33801" name="Rectangle 22"/>
            <p:cNvSpPr>
              <a:spLocks noChangeArrowheads="1"/>
            </p:cNvSpPr>
            <p:nvPr/>
          </p:nvSpPr>
          <p:spPr bwMode="auto">
            <a:xfrm>
              <a:off x="4224" y="2058"/>
              <a:ext cx="1344" cy="389"/>
            </a:xfrm>
            <a:prstGeom prst="rect">
              <a:avLst/>
            </a:prstGeom>
            <a:solidFill>
              <a:srgbClr val="FFFF99"/>
            </a:solidFill>
            <a:ln w="9525">
              <a:solidFill>
                <a:schemeClr val="tx1"/>
              </a:solidFill>
              <a:miter lim="800000"/>
              <a:headEnd/>
              <a:tailEnd/>
            </a:ln>
          </p:spPr>
          <p:txBody>
            <a:bodyPr wrap="none" anchor="ctr"/>
            <a:lstStyle/>
            <a:p>
              <a:pPr algn="ctr" eaLnBrk="0" hangingPunct="0">
                <a:spcBef>
                  <a:spcPct val="20000"/>
                </a:spcBef>
                <a:buClr>
                  <a:srgbClr val="EB8803"/>
                </a:buClr>
                <a:buSzPct val="75000"/>
                <a:buFont typeface="Monotype Sorts" pitchFamily="2" charset="2"/>
                <a:buNone/>
              </a:pPr>
              <a:r>
                <a:rPr lang="en-US" sz="2400" b="1" dirty="0">
                  <a:solidFill>
                    <a:srgbClr val="000000"/>
                  </a:solidFill>
                  <a:effectLst/>
                  <a:latin typeface="Calibri" pitchFamily="34" charset="0"/>
                  <a:cs typeface="Calibri" pitchFamily="34" charset="0"/>
                </a:rPr>
                <a:t>Word Finding</a:t>
              </a:r>
            </a:p>
          </p:txBody>
        </p:sp>
        <p:sp>
          <p:nvSpPr>
            <p:cNvPr id="33802" name="Rectangle 23"/>
            <p:cNvSpPr>
              <a:spLocks noChangeArrowheads="1"/>
            </p:cNvSpPr>
            <p:nvPr/>
          </p:nvSpPr>
          <p:spPr bwMode="auto">
            <a:xfrm>
              <a:off x="3912" y="2538"/>
              <a:ext cx="1780" cy="528"/>
            </a:xfrm>
            <a:prstGeom prst="rect">
              <a:avLst/>
            </a:prstGeom>
            <a:solidFill>
              <a:srgbClr val="FFFF99"/>
            </a:solidFill>
            <a:ln w="9525">
              <a:solidFill>
                <a:schemeClr val="tx1"/>
              </a:solidFill>
              <a:miter lim="800000"/>
              <a:headEnd/>
              <a:tailEnd/>
            </a:ln>
          </p:spPr>
          <p:txBody>
            <a:bodyPr wrap="none" anchor="ctr"/>
            <a:lstStyle/>
            <a:p>
              <a:pPr algn="ctr" eaLnBrk="0" hangingPunct="0">
                <a:spcBef>
                  <a:spcPct val="20000"/>
                </a:spcBef>
                <a:buClr>
                  <a:srgbClr val="EB8803"/>
                </a:buClr>
                <a:buSzPct val="75000"/>
                <a:buFont typeface="Monotype Sorts" pitchFamily="2" charset="2"/>
                <a:buNone/>
              </a:pPr>
              <a:r>
                <a:rPr lang="en-US" sz="2400" b="1" dirty="0">
                  <a:solidFill>
                    <a:srgbClr val="000000"/>
                  </a:solidFill>
                  <a:effectLst/>
                  <a:latin typeface="Calibri" pitchFamily="34" charset="0"/>
                  <a:cs typeface="Calibri" pitchFamily="34" charset="0"/>
                </a:rPr>
                <a:t>Multi-syllable Words</a:t>
              </a:r>
            </a:p>
          </p:txBody>
        </p:sp>
        <p:sp>
          <p:nvSpPr>
            <p:cNvPr id="33803" name="Rectangle 24"/>
            <p:cNvSpPr>
              <a:spLocks noChangeArrowheads="1"/>
            </p:cNvSpPr>
            <p:nvPr/>
          </p:nvSpPr>
          <p:spPr bwMode="auto">
            <a:xfrm>
              <a:off x="4080" y="3210"/>
              <a:ext cx="1440" cy="432"/>
            </a:xfrm>
            <a:prstGeom prst="rect">
              <a:avLst/>
            </a:prstGeom>
            <a:solidFill>
              <a:srgbClr val="FFFF99"/>
            </a:solidFill>
            <a:ln w="9525">
              <a:solidFill>
                <a:schemeClr val="tx1"/>
              </a:solidFill>
              <a:miter lim="800000"/>
              <a:headEnd/>
              <a:tailEnd/>
            </a:ln>
          </p:spPr>
          <p:txBody>
            <a:bodyPr wrap="none" anchor="ctr"/>
            <a:lstStyle/>
            <a:p>
              <a:pPr algn="ctr" eaLnBrk="0" hangingPunct="0">
                <a:spcBef>
                  <a:spcPct val="20000"/>
                </a:spcBef>
                <a:buClr>
                  <a:srgbClr val="EB8803"/>
                </a:buClr>
                <a:buSzPct val="75000"/>
                <a:buFont typeface="Monotype Sorts" pitchFamily="2" charset="2"/>
                <a:buNone/>
              </a:pPr>
              <a:r>
                <a:rPr lang="en-US" sz="2400" b="1" dirty="0">
                  <a:solidFill>
                    <a:srgbClr val="000000"/>
                  </a:solidFill>
                  <a:effectLst/>
                  <a:latin typeface="Calibri" pitchFamily="34" charset="0"/>
                  <a:cs typeface="Calibri" pitchFamily="34" charset="0"/>
                </a:rPr>
                <a:t>Sequencing Ideas</a:t>
              </a:r>
            </a:p>
          </p:txBody>
        </p:sp>
        <p:sp>
          <p:nvSpPr>
            <p:cNvPr id="81946" name="Line 26"/>
            <p:cNvSpPr>
              <a:spLocks noChangeShapeType="1"/>
            </p:cNvSpPr>
            <p:nvPr/>
          </p:nvSpPr>
          <p:spPr bwMode="auto">
            <a:xfrm>
              <a:off x="3600" y="1770"/>
              <a:ext cx="288" cy="1"/>
            </a:xfrm>
            <a:prstGeom prst="line">
              <a:avLst/>
            </a:prstGeom>
            <a:noFill/>
            <a:ln w="38100">
              <a:solidFill>
                <a:schemeClr val="tx1"/>
              </a:solidFill>
              <a:round/>
              <a:headEnd/>
              <a:tailEnd/>
            </a:ln>
            <a:effectLst/>
          </p:spPr>
          <p:txBody>
            <a:bodyPr/>
            <a:lstStyle/>
            <a:p>
              <a:pPr eaLnBrk="0" hangingPunct="0">
                <a:spcBef>
                  <a:spcPct val="20000"/>
                </a:spcBef>
                <a:buClr>
                  <a:srgbClr val="EB8803"/>
                </a:buClr>
                <a:buSzPct val="75000"/>
                <a:buFont typeface="Monotype Sorts" pitchFamily="2" charset="2"/>
                <a:buChar char="u"/>
                <a:defRPr/>
              </a:pPr>
              <a:endParaRPr lang="en-US" sz="2800" dirty="0">
                <a:solidFill>
                  <a:srgbClr val="FAFD00"/>
                </a:solidFill>
                <a:latin typeface="Calibri" pitchFamily="34" charset="0"/>
                <a:cs typeface="Calibri" pitchFamily="34" charset="0"/>
              </a:endParaRPr>
            </a:p>
          </p:txBody>
        </p:sp>
        <p:sp>
          <p:nvSpPr>
            <p:cNvPr id="81947" name="Line 27"/>
            <p:cNvSpPr>
              <a:spLocks noChangeShapeType="1"/>
            </p:cNvSpPr>
            <p:nvPr/>
          </p:nvSpPr>
          <p:spPr bwMode="auto">
            <a:xfrm>
              <a:off x="3600" y="1770"/>
              <a:ext cx="1" cy="2256"/>
            </a:xfrm>
            <a:prstGeom prst="line">
              <a:avLst/>
            </a:prstGeom>
            <a:noFill/>
            <a:ln w="38100">
              <a:solidFill>
                <a:schemeClr val="tx1"/>
              </a:solidFill>
              <a:round/>
              <a:headEnd/>
              <a:tailEnd/>
            </a:ln>
            <a:effectLst/>
          </p:spPr>
          <p:txBody>
            <a:bodyPr/>
            <a:lstStyle/>
            <a:p>
              <a:pPr eaLnBrk="0" hangingPunct="0">
                <a:spcBef>
                  <a:spcPct val="20000"/>
                </a:spcBef>
                <a:buClr>
                  <a:srgbClr val="EB8803"/>
                </a:buClr>
                <a:buSzPct val="75000"/>
                <a:buFont typeface="Monotype Sorts" pitchFamily="2" charset="2"/>
                <a:buChar char="u"/>
                <a:defRPr/>
              </a:pPr>
              <a:endParaRPr lang="en-US" sz="2800" dirty="0">
                <a:solidFill>
                  <a:srgbClr val="FAFD00"/>
                </a:solidFill>
                <a:latin typeface="Calibri" pitchFamily="34" charset="0"/>
                <a:cs typeface="Calibri" pitchFamily="34" charset="0"/>
              </a:endParaRPr>
            </a:p>
          </p:txBody>
        </p:sp>
        <p:sp>
          <p:nvSpPr>
            <p:cNvPr id="81948" name="Line 28"/>
            <p:cNvSpPr>
              <a:spLocks noChangeShapeType="1"/>
            </p:cNvSpPr>
            <p:nvPr/>
          </p:nvSpPr>
          <p:spPr bwMode="auto">
            <a:xfrm>
              <a:off x="3600" y="4026"/>
              <a:ext cx="624" cy="1"/>
            </a:xfrm>
            <a:prstGeom prst="line">
              <a:avLst/>
            </a:prstGeom>
            <a:noFill/>
            <a:ln w="38100">
              <a:solidFill>
                <a:schemeClr val="tx1"/>
              </a:solidFill>
              <a:round/>
              <a:headEnd/>
              <a:tailEnd/>
            </a:ln>
            <a:effectLst/>
          </p:spPr>
          <p:txBody>
            <a:bodyPr/>
            <a:lstStyle/>
            <a:p>
              <a:pPr eaLnBrk="0" hangingPunct="0">
                <a:spcBef>
                  <a:spcPct val="20000"/>
                </a:spcBef>
                <a:buClr>
                  <a:srgbClr val="EB8803"/>
                </a:buClr>
                <a:buSzPct val="75000"/>
                <a:buFont typeface="Monotype Sorts" pitchFamily="2" charset="2"/>
                <a:buChar char="u"/>
                <a:defRPr/>
              </a:pPr>
              <a:endParaRPr lang="en-US" sz="2800" dirty="0">
                <a:solidFill>
                  <a:srgbClr val="FAFD00"/>
                </a:solidFill>
                <a:latin typeface="Calibri" pitchFamily="34" charset="0"/>
                <a:cs typeface="Calibri" pitchFamily="34" charset="0"/>
              </a:endParaRPr>
            </a:p>
          </p:txBody>
        </p:sp>
        <p:sp>
          <p:nvSpPr>
            <p:cNvPr id="81949" name="Line 29"/>
            <p:cNvSpPr>
              <a:spLocks noChangeShapeType="1"/>
            </p:cNvSpPr>
            <p:nvPr/>
          </p:nvSpPr>
          <p:spPr bwMode="auto">
            <a:xfrm>
              <a:off x="3600" y="3354"/>
              <a:ext cx="624" cy="0"/>
            </a:xfrm>
            <a:prstGeom prst="line">
              <a:avLst/>
            </a:prstGeom>
            <a:noFill/>
            <a:ln w="38100">
              <a:solidFill>
                <a:schemeClr val="tx1"/>
              </a:solidFill>
              <a:round/>
              <a:headEnd/>
              <a:tailEnd/>
            </a:ln>
            <a:effectLst/>
          </p:spPr>
          <p:txBody>
            <a:bodyPr/>
            <a:lstStyle/>
            <a:p>
              <a:pPr eaLnBrk="0" hangingPunct="0">
                <a:spcBef>
                  <a:spcPct val="20000"/>
                </a:spcBef>
                <a:buClr>
                  <a:srgbClr val="EB8803"/>
                </a:buClr>
                <a:buSzPct val="75000"/>
                <a:buFont typeface="Monotype Sorts" pitchFamily="2" charset="2"/>
                <a:buChar char="u"/>
                <a:defRPr/>
              </a:pPr>
              <a:endParaRPr lang="en-US" sz="2800" dirty="0">
                <a:solidFill>
                  <a:srgbClr val="FAFD00"/>
                </a:solidFill>
                <a:latin typeface="Calibri" pitchFamily="34" charset="0"/>
                <a:cs typeface="Calibri" pitchFamily="34" charset="0"/>
              </a:endParaRPr>
            </a:p>
          </p:txBody>
        </p:sp>
        <p:sp>
          <p:nvSpPr>
            <p:cNvPr id="81951" name="Line 31"/>
            <p:cNvSpPr>
              <a:spLocks noChangeShapeType="1"/>
            </p:cNvSpPr>
            <p:nvPr/>
          </p:nvSpPr>
          <p:spPr bwMode="auto">
            <a:xfrm>
              <a:off x="3600" y="2250"/>
              <a:ext cx="624" cy="1"/>
            </a:xfrm>
            <a:prstGeom prst="line">
              <a:avLst/>
            </a:prstGeom>
            <a:noFill/>
            <a:ln w="38100">
              <a:solidFill>
                <a:schemeClr val="tx1"/>
              </a:solidFill>
              <a:round/>
              <a:headEnd/>
              <a:tailEnd/>
            </a:ln>
            <a:effectLst/>
          </p:spPr>
          <p:txBody>
            <a:bodyPr/>
            <a:lstStyle/>
            <a:p>
              <a:pPr eaLnBrk="0" hangingPunct="0">
                <a:spcBef>
                  <a:spcPct val="20000"/>
                </a:spcBef>
                <a:buClr>
                  <a:srgbClr val="EB8803"/>
                </a:buClr>
                <a:buSzPct val="75000"/>
                <a:buFont typeface="Monotype Sorts" pitchFamily="2" charset="2"/>
                <a:buChar char="u"/>
                <a:defRPr/>
              </a:pPr>
              <a:endParaRPr lang="en-US" sz="2800" dirty="0">
                <a:solidFill>
                  <a:srgbClr val="FAFD00"/>
                </a:solidFill>
                <a:latin typeface="Calibri" pitchFamily="34" charset="0"/>
                <a:cs typeface="Calibri" pitchFamily="34" charset="0"/>
              </a:endParaRPr>
            </a:p>
          </p:txBody>
        </p:sp>
        <p:sp>
          <p:nvSpPr>
            <p:cNvPr id="33804" name="Rectangle 25"/>
            <p:cNvSpPr>
              <a:spLocks noChangeArrowheads="1"/>
            </p:cNvSpPr>
            <p:nvPr/>
          </p:nvSpPr>
          <p:spPr bwMode="auto">
            <a:xfrm>
              <a:off x="4080" y="3791"/>
              <a:ext cx="1488" cy="523"/>
            </a:xfrm>
            <a:prstGeom prst="rect">
              <a:avLst/>
            </a:prstGeom>
            <a:solidFill>
              <a:srgbClr val="FFFF99"/>
            </a:solidFill>
            <a:ln w="9525">
              <a:solidFill>
                <a:schemeClr val="tx1"/>
              </a:solidFill>
              <a:miter lim="800000"/>
              <a:headEnd/>
              <a:tailEnd/>
            </a:ln>
          </p:spPr>
          <p:txBody>
            <a:bodyPr wrap="none" anchor="ctr"/>
            <a:lstStyle/>
            <a:p>
              <a:pPr algn="ctr" eaLnBrk="0" hangingPunct="0">
                <a:spcBef>
                  <a:spcPct val="20000"/>
                </a:spcBef>
                <a:buClr>
                  <a:srgbClr val="EB8803"/>
                </a:buClr>
                <a:buSzPct val="75000"/>
                <a:buFont typeface="Monotype Sorts" pitchFamily="2" charset="2"/>
                <a:buNone/>
              </a:pPr>
              <a:r>
                <a:rPr lang="en-US" sz="2400" b="1" dirty="0">
                  <a:solidFill>
                    <a:srgbClr val="000000"/>
                  </a:solidFill>
                  <a:effectLst/>
                  <a:latin typeface="Calibri" pitchFamily="34" charset="0"/>
                  <a:cs typeface="Calibri" pitchFamily="34" charset="0"/>
                </a:rPr>
                <a:t>Foreign Language</a:t>
              </a:r>
            </a:p>
          </p:txBody>
        </p:sp>
      </p:grpSp>
      <p:sp>
        <p:nvSpPr>
          <p:cNvPr id="33" name="Rectangle 32"/>
          <p:cNvSpPr/>
          <p:nvPr/>
        </p:nvSpPr>
        <p:spPr>
          <a:xfrm>
            <a:off x="0" y="838200"/>
            <a:ext cx="9144000" cy="369332"/>
          </a:xfrm>
          <a:prstGeom prst="rect">
            <a:avLst/>
          </a:prstGeom>
        </p:spPr>
        <p:txBody>
          <a:bodyPr wrap="square">
            <a:spAutoFit/>
          </a:bodyPr>
          <a:lstStyle/>
          <a:p>
            <a:pPr algn="ctr" eaLnBrk="0" hangingPunct="0">
              <a:spcBef>
                <a:spcPct val="20000"/>
              </a:spcBef>
              <a:buClr>
                <a:srgbClr val="EB8803"/>
              </a:buClr>
              <a:buSzPct val="75000"/>
              <a:buFont typeface="Monotype Sorts" pitchFamily="2" charset="2"/>
              <a:buNone/>
            </a:pPr>
            <a:r>
              <a:rPr lang="en-US" sz="1800" dirty="0">
                <a:solidFill>
                  <a:prstClr val="white"/>
                </a:solidFill>
                <a:latin typeface="Times New Roman" pitchFamily="18" charset="0"/>
              </a:rPr>
              <a:t>(Alexander &amp; Conway, 2006)</a:t>
            </a:r>
          </a:p>
        </p:txBody>
      </p:sp>
    </p:spTree>
    <p:extLst>
      <p:ext uri="{BB962C8B-B14F-4D97-AF65-F5344CB8AC3E}">
        <p14:creationId xmlns:p14="http://schemas.microsoft.com/office/powerpoint/2010/main" val="387411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2000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 or Myth about Dyslexia? </a:t>
            </a:r>
          </a:p>
        </p:txBody>
      </p:sp>
      <p:sp>
        <p:nvSpPr>
          <p:cNvPr id="3" name="Content Placeholder 2"/>
          <p:cNvSpPr>
            <a:spLocks noGrp="1"/>
          </p:cNvSpPr>
          <p:nvPr>
            <p:ph idx="1"/>
          </p:nvPr>
        </p:nvSpPr>
        <p:spPr/>
        <p:txBody>
          <a:bodyPr/>
          <a:lstStyle/>
          <a:p>
            <a:r>
              <a:rPr lang="en-US" dirty="0"/>
              <a:t>If he/she would just “apply” him/herself and try harder, then they would learn more and be better at reading. </a:t>
            </a:r>
          </a:p>
          <a:p>
            <a:pPr lvl="1"/>
            <a:r>
              <a:rPr lang="en-US" dirty="0"/>
              <a:t>Most children with learning difficulties have wanted to learn to read and have tried much harder than their peers – again and again – but with poor results. </a:t>
            </a:r>
          </a:p>
          <a:p>
            <a:pPr lvl="2"/>
            <a:r>
              <a:rPr lang="en-US" dirty="0"/>
              <a:t>When an individual’s effort consistently produces a poor outcome, then sooner or later the individual’s effort will decrease or cease.</a:t>
            </a:r>
          </a:p>
          <a:p>
            <a:pPr lvl="1"/>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 or Myth about Dyslexia? </a:t>
            </a:r>
          </a:p>
        </p:txBody>
      </p:sp>
      <p:sp>
        <p:nvSpPr>
          <p:cNvPr id="3" name="Content Placeholder 2"/>
          <p:cNvSpPr>
            <a:spLocks noGrp="1"/>
          </p:cNvSpPr>
          <p:nvPr>
            <p:ph idx="1"/>
          </p:nvPr>
        </p:nvSpPr>
        <p:spPr/>
        <p:txBody>
          <a:bodyPr/>
          <a:lstStyle/>
          <a:p>
            <a:r>
              <a:rPr lang="en-US" dirty="0"/>
              <a:t>Dyslexia occurs more often in boys than in girls. </a:t>
            </a:r>
          </a:p>
          <a:p>
            <a:pPr lvl="1"/>
            <a:r>
              <a:rPr lang="en-US" dirty="0"/>
              <a:t>The Connecticut Longitudinal Study showed that this belief was due to a referral bias.</a:t>
            </a:r>
          </a:p>
          <a:p>
            <a:pPr lvl="2"/>
            <a:r>
              <a:rPr lang="en-US" dirty="0"/>
              <a:t>Boys more commonly act up when they cannot read and are their reading difficulties are more likely to be noticed</a:t>
            </a:r>
          </a:p>
          <a:p>
            <a:pPr lvl="2"/>
            <a:r>
              <a:rPr lang="en-US" dirty="0"/>
              <a:t>Girls tend to withdrawal and hope that no one notices that they cannot read, so their reading difficulties are less likely to be noticed.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Science of the Brain &amp; Behavior!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7800" y="1514475"/>
            <a:ext cx="6578402" cy="3706143"/>
          </a:xfrm>
        </p:spPr>
      </p:pic>
    </p:spTree>
    <p:extLst>
      <p:ext uri="{BB962C8B-B14F-4D97-AF65-F5344CB8AC3E}">
        <p14:creationId xmlns:p14="http://schemas.microsoft.com/office/powerpoint/2010/main" val="30322177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 or Myth about Dyslexia? </a:t>
            </a:r>
          </a:p>
        </p:txBody>
      </p:sp>
      <p:sp>
        <p:nvSpPr>
          <p:cNvPr id="3" name="Content Placeholder 2"/>
          <p:cNvSpPr>
            <a:spLocks noGrp="1"/>
          </p:cNvSpPr>
          <p:nvPr>
            <p:ph idx="1"/>
          </p:nvPr>
        </p:nvSpPr>
        <p:spPr/>
        <p:txBody>
          <a:bodyPr/>
          <a:lstStyle/>
          <a:p>
            <a:r>
              <a:rPr lang="en-US" dirty="0"/>
              <a:t>Individuals with Dyslexia have a brain that just “works differently” or “learns differently” than others who do not have dyslexia?</a:t>
            </a:r>
          </a:p>
          <a:p>
            <a:pPr lvl="1"/>
            <a:r>
              <a:rPr lang="en-US" dirty="0"/>
              <a:t>Every healthy individual’s brain (without brain injury) has the same sensory inputs </a:t>
            </a:r>
          </a:p>
          <a:p>
            <a:pPr lvl="2"/>
            <a:r>
              <a:rPr lang="en-US" dirty="0"/>
              <a:t>Visual</a:t>
            </a:r>
          </a:p>
          <a:p>
            <a:pPr lvl="2"/>
            <a:r>
              <a:rPr lang="en-US" dirty="0"/>
              <a:t>Auditory</a:t>
            </a:r>
          </a:p>
          <a:p>
            <a:pPr lvl="2"/>
            <a:r>
              <a:rPr lang="en-US" dirty="0"/>
              <a:t>Touch</a:t>
            </a:r>
          </a:p>
          <a:p>
            <a:pPr lvl="2"/>
            <a:r>
              <a:rPr lang="en-US" dirty="0"/>
              <a:t>Taste</a:t>
            </a:r>
          </a:p>
          <a:p>
            <a:pPr lvl="2"/>
            <a:r>
              <a:rPr lang="en-US" dirty="0"/>
              <a:t>Smell</a:t>
            </a:r>
          </a:p>
          <a:p>
            <a:pPr lvl="2"/>
            <a:r>
              <a:rPr lang="en-US" dirty="0"/>
              <a:t>[OT’s note: Proprioception &amp; Vestibular]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2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20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3035300" y="2259023"/>
            <a:ext cx="9144000" cy="584775"/>
          </a:xfrm>
          <a:prstGeom prst="rect">
            <a:avLst/>
          </a:prstGeom>
          <a:noFill/>
          <a:ln w="9525">
            <a:noFill/>
            <a:miter lim="800000"/>
            <a:headEnd/>
            <a:tailEnd/>
          </a:ln>
        </p:spPr>
        <p:txBody>
          <a:bodyPr>
            <a:spAutoFit/>
          </a:bodyPr>
          <a:lstStyle/>
          <a:p>
            <a:pPr eaLnBrk="0" hangingPunct="0">
              <a:spcBef>
                <a:spcPct val="20000"/>
              </a:spcBef>
              <a:buClr>
                <a:srgbClr val="EB8803"/>
              </a:buClr>
              <a:buSzPct val="75000"/>
              <a:buFont typeface="Monotype Sorts" pitchFamily="2" charset="2"/>
              <a:buNone/>
            </a:pPr>
            <a:endParaRPr lang="en-US" sz="3200" dirty="0">
              <a:solidFill>
                <a:prstClr val="white"/>
              </a:solidFill>
              <a:latin typeface="Times New Roman" pitchFamily="18" charset="0"/>
            </a:endParaRPr>
          </a:p>
        </p:txBody>
      </p:sp>
      <p:sp>
        <p:nvSpPr>
          <p:cNvPr id="60424" name="Text Box 14"/>
          <p:cNvSpPr txBox="1">
            <a:spLocks noChangeArrowheads="1"/>
          </p:cNvSpPr>
          <p:nvPr/>
        </p:nvSpPr>
        <p:spPr bwMode="auto">
          <a:xfrm>
            <a:off x="0" y="0"/>
            <a:ext cx="9144000" cy="966418"/>
          </a:xfrm>
          <a:prstGeom prst="rect">
            <a:avLst/>
          </a:prstGeom>
          <a:noFill/>
          <a:ln w="9525">
            <a:noFill/>
            <a:miter lim="800000"/>
            <a:headEnd/>
            <a:tailEnd/>
          </a:ln>
        </p:spPr>
        <p:txBody>
          <a:bodyPr wrap="square">
            <a:spAutoFit/>
          </a:bodyPr>
          <a:lstStyle/>
          <a:p>
            <a:pPr algn="ctr" eaLnBrk="0" hangingPunct="0">
              <a:spcBef>
                <a:spcPct val="20000"/>
              </a:spcBef>
              <a:buClr>
                <a:srgbClr val="EB8803"/>
              </a:buClr>
              <a:buSzPct val="75000"/>
              <a:buFont typeface="Monotype Sorts" pitchFamily="2" charset="2"/>
              <a:buNone/>
            </a:pPr>
            <a:r>
              <a:rPr lang="en-US" sz="2800" dirty="0">
                <a:solidFill>
                  <a:prstClr val="white"/>
                </a:solidFill>
                <a:latin typeface="Times New Roman" pitchFamily="18" charset="0"/>
                <a:cs typeface="Arial" pitchFamily="34" charset="0"/>
              </a:rPr>
              <a:t>Effective Treatment Changes Brain Activity/Networks</a:t>
            </a:r>
          </a:p>
          <a:p>
            <a:pPr algn="ctr" eaLnBrk="0" hangingPunct="0">
              <a:spcBef>
                <a:spcPct val="20000"/>
              </a:spcBef>
              <a:buClr>
                <a:srgbClr val="EB8803"/>
              </a:buClr>
              <a:buSzPct val="75000"/>
              <a:buFont typeface="Monotype Sorts" pitchFamily="2" charset="2"/>
              <a:buNone/>
            </a:pPr>
            <a:r>
              <a:rPr lang="en-US" sz="2400" dirty="0">
                <a:solidFill>
                  <a:prstClr val="white"/>
                </a:solidFill>
                <a:latin typeface="Times New Roman" pitchFamily="18" charset="0"/>
                <a:cs typeface="Arial" pitchFamily="34" charset="0"/>
              </a:rPr>
              <a:t>- In Developmental Dyslexia</a:t>
            </a:r>
            <a:endParaRPr lang="en-US" sz="2800" dirty="0">
              <a:solidFill>
                <a:prstClr val="white"/>
              </a:solidFill>
              <a:latin typeface="Times New Roman" pitchFamily="18" charset="0"/>
              <a:cs typeface="Arial" pitchFamily="34" charset="0"/>
            </a:endParaRPr>
          </a:p>
        </p:txBody>
      </p:sp>
      <p:sp>
        <p:nvSpPr>
          <p:cNvPr id="60425" name="Text Box 15"/>
          <p:cNvSpPr txBox="1">
            <a:spLocks noChangeArrowheads="1"/>
          </p:cNvSpPr>
          <p:nvPr/>
        </p:nvSpPr>
        <p:spPr bwMode="auto">
          <a:xfrm>
            <a:off x="6781877" y="6400800"/>
            <a:ext cx="2954867" cy="400110"/>
          </a:xfrm>
          <a:prstGeom prst="rect">
            <a:avLst/>
          </a:prstGeom>
          <a:noFill/>
          <a:ln w="9525">
            <a:noFill/>
            <a:miter lim="800000"/>
            <a:headEnd/>
            <a:tailEnd/>
          </a:ln>
        </p:spPr>
        <p:txBody>
          <a:bodyPr wrap="square">
            <a:spAutoFit/>
          </a:bodyPr>
          <a:lstStyle/>
          <a:p>
            <a:pPr eaLnBrk="0" hangingPunct="0">
              <a:spcBef>
                <a:spcPct val="20000"/>
              </a:spcBef>
              <a:buClr>
                <a:srgbClr val="EB8803"/>
              </a:buClr>
              <a:buSzPct val="75000"/>
              <a:buFont typeface="Monotype Sorts" pitchFamily="2" charset="2"/>
              <a:buNone/>
            </a:pPr>
            <a:r>
              <a:rPr lang="en-US" sz="2000" dirty="0">
                <a:solidFill>
                  <a:prstClr val="white"/>
                </a:solidFill>
                <a:latin typeface="Calibri"/>
              </a:rPr>
              <a:t>(Simos, et al., 2002)</a:t>
            </a:r>
            <a:endParaRPr lang="en-US" sz="1600" dirty="0">
              <a:solidFill>
                <a:prstClr val="white"/>
              </a:solidFill>
              <a:latin typeface="Calibri"/>
            </a:endParaRPr>
          </a:p>
        </p:txBody>
      </p:sp>
      <p:sp>
        <p:nvSpPr>
          <p:cNvPr id="17" name="TextBox 16"/>
          <p:cNvSpPr txBox="1"/>
          <p:nvPr/>
        </p:nvSpPr>
        <p:spPr>
          <a:xfrm>
            <a:off x="2912534" y="3962400"/>
            <a:ext cx="982133" cy="461665"/>
          </a:xfrm>
          <a:prstGeom prst="rect">
            <a:avLst/>
          </a:prstGeom>
          <a:noFill/>
        </p:spPr>
        <p:txBody>
          <a:bodyPr wrap="square" rtlCol="0">
            <a:spAutoFit/>
          </a:bodyPr>
          <a:lstStyle/>
          <a:p>
            <a:pPr eaLnBrk="0" hangingPunct="0">
              <a:spcBef>
                <a:spcPct val="20000"/>
              </a:spcBef>
              <a:buClr>
                <a:srgbClr val="EB8803"/>
              </a:buClr>
              <a:buSzPct val="75000"/>
              <a:buFont typeface="Monotype Sorts" pitchFamily="2" charset="2"/>
              <a:buNone/>
            </a:pPr>
            <a:r>
              <a:rPr lang="en-US" sz="2400" dirty="0">
                <a:solidFill>
                  <a:prstClr val="white"/>
                </a:solidFill>
                <a:latin typeface="Arial" pitchFamily="34" charset="0"/>
                <a:cs typeface="Arial" pitchFamily="34" charset="0"/>
              </a:rPr>
              <a:t>left</a:t>
            </a:r>
          </a:p>
        </p:txBody>
      </p:sp>
      <p:sp>
        <p:nvSpPr>
          <p:cNvPr id="18" name="TextBox 17"/>
          <p:cNvSpPr txBox="1"/>
          <p:nvPr/>
        </p:nvSpPr>
        <p:spPr>
          <a:xfrm>
            <a:off x="7179734" y="3957941"/>
            <a:ext cx="982133" cy="461665"/>
          </a:xfrm>
          <a:prstGeom prst="rect">
            <a:avLst/>
          </a:prstGeom>
          <a:noFill/>
        </p:spPr>
        <p:txBody>
          <a:bodyPr wrap="square" rtlCol="0">
            <a:spAutoFit/>
          </a:bodyPr>
          <a:lstStyle/>
          <a:p>
            <a:pPr eaLnBrk="0" hangingPunct="0">
              <a:spcBef>
                <a:spcPct val="20000"/>
              </a:spcBef>
              <a:buClr>
                <a:srgbClr val="EB8803"/>
              </a:buClr>
              <a:buSzPct val="75000"/>
              <a:buFont typeface="Monotype Sorts" pitchFamily="2" charset="2"/>
              <a:buNone/>
            </a:pPr>
            <a:r>
              <a:rPr lang="en-US" sz="2400" dirty="0">
                <a:solidFill>
                  <a:prstClr val="white"/>
                </a:solidFill>
                <a:latin typeface="Arial" pitchFamily="34" charset="0"/>
                <a:cs typeface="Arial" pitchFamily="34" charset="0"/>
              </a:rPr>
              <a:t>left</a:t>
            </a:r>
          </a:p>
        </p:txBody>
      </p:sp>
      <p:sp>
        <p:nvSpPr>
          <p:cNvPr id="19" name="TextBox 18"/>
          <p:cNvSpPr txBox="1"/>
          <p:nvPr/>
        </p:nvSpPr>
        <p:spPr>
          <a:xfrm>
            <a:off x="5588000" y="3962400"/>
            <a:ext cx="982133" cy="461665"/>
          </a:xfrm>
          <a:prstGeom prst="rect">
            <a:avLst/>
          </a:prstGeom>
          <a:noFill/>
        </p:spPr>
        <p:txBody>
          <a:bodyPr wrap="square" rtlCol="0">
            <a:spAutoFit/>
          </a:bodyPr>
          <a:lstStyle/>
          <a:p>
            <a:pPr eaLnBrk="0" hangingPunct="0">
              <a:spcBef>
                <a:spcPct val="20000"/>
              </a:spcBef>
              <a:buClr>
                <a:srgbClr val="EB8803"/>
              </a:buClr>
              <a:buSzPct val="75000"/>
              <a:buFont typeface="Monotype Sorts" pitchFamily="2" charset="2"/>
              <a:buNone/>
            </a:pPr>
            <a:r>
              <a:rPr lang="en-US" sz="2400" dirty="0">
                <a:solidFill>
                  <a:prstClr val="white"/>
                </a:solidFill>
                <a:latin typeface="Arial" pitchFamily="34" charset="0"/>
                <a:cs typeface="Arial" pitchFamily="34" charset="0"/>
              </a:rPr>
              <a:t>right</a:t>
            </a:r>
          </a:p>
        </p:txBody>
      </p:sp>
      <p:sp>
        <p:nvSpPr>
          <p:cNvPr id="20" name="TextBox 19"/>
          <p:cNvSpPr txBox="1"/>
          <p:nvPr/>
        </p:nvSpPr>
        <p:spPr>
          <a:xfrm>
            <a:off x="1286934" y="3962400"/>
            <a:ext cx="982133" cy="461665"/>
          </a:xfrm>
          <a:prstGeom prst="rect">
            <a:avLst/>
          </a:prstGeom>
          <a:noFill/>
        </p:spPr>
        <p:txBody>
          <a:bodyPr wrap="square" rtlCol="0">
            <a:spAutoFit/>
          </a:bodyPr>
          <a:lstStyle/>
          <a:p>
            <a:pPr eaLnBrk="0" hangingPunct="0">
              <a:spcBef>
                <a:spcPct val="20000"/>
              </a:spcBef>
              <a:buClr>
                <a:srgbClr val="EB8803"/>
              </a:buClr>
              <a:buSzPct val="75000"/>
              <a:buFont typeface="Monotype Sorts" pitchFamily="2" charset="2"/>
              <a:buNone/>
            </a:pPr>
            <a:r>
              <a:rPr lang="en-US" sz="2400" dirty="0">
                <a:solidFill>
                  <a:prstClr val="white"/>
                </a:solidFill>
                <a:latin typeface="Arial" pitchFamily="34" charset="0"/>
                <a:cs typeface="Arial" pitchFamily="34" charset="0"/>
              </a:rPr>
              <a:t>right</a:t>
            </a:r>
          </a:p>
        </p:txBody>
      </p:sp>
      <p:cxnSp>
        <p:nvCxnSpPr>
          <p:cNvPr id="22" name="Straight Connector 21"/>
          <p:cNvCxnSpPr/>
          <p:nvPr/>
        </p:nvCxnSpPr>
        <p:spPr>
          <a:xfrm>
            <a:off x="228600" y="2667000"/>
            <a:ext cx="42672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648200" y="2667000"/>
            <a:ext cx="42672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58049" name="Object 1"/>
          <p:cNvGraphicFramePr>
            <a:graphicFrameLocks noChangeAspect="1"/>
          </p:cNvGraphicFramePr>
          <p:nvPr/>
        </p:nvGraphicFramePr>
        <p:xfrm>
          <a:off x="270642" y="1143000"/>
          <a:ext cx="8708094" cy="3686638"/>
        </p:xfrm>
        <a:graphic>
          <a:graphicData uri="http://schemas.openxmlformats.org/presentationml/2006/ole">
            <mc:AlternateContent xmlns:mc="http://schemas.openxmlformats.org/markup-compatibility/2006">
              <mc:Choice xmlns:v="urn:schemas-microsoft-com:vml" Requires="v">
                <p:oleObj spid="_x0000_s5211" name="Acrobat Document" r:id="rId4" imgW="2609715" imgH="1104720" progId="Acrobat.Document.11">
                  <p:embed/>
                </p:oleObj>
              </mc:Choice>
              <mc:Fallback>
                <p:oleObj name="Acrobat Document" r:id="rId4" imgW="2609715" imgH="1104720" progId="Acrobat.Document.1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642" y="1143000"/>
                        <a:ext cx="8708094" cy="368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15"/>
          <p:cNvGrpSpPr/>
          <p:nvPr/>
        </p:nvGrpSpPr>
        <p:grpSpPr>
          <a:xfrm>
            <a:off x="3657669" y="3886199"/>
            <a:ext cx="5334003" cy="2359224"/>
            <a:chOff x="-1209679" y="3657599"/>
            <a:chExt cx="6000754" cy="2359224"/>
          </a:xfrm>
        </p:grpSpPr>
        <p:sp>
          <p:nvSpPr>
            <p:cNvPr id="118791" name="Text Box 7"/>
            <p:cNvSpPr txBox="1">
              <a:spLocks noChangeArrowheads="1"/>
            </p:cNvSpPr>
            <p:nvPr/>
          </p:nvSpPr>
          <p:spPr bwMode="auto">
            <a:xfrm>
              <a:off x="1181100" y="5247382"/>
              <a:ext cx="3609975" cy="769441"/>
            </a:xfrm>
            <a:prstGeom prst="rect">
              <a:avLst/>
            </a:prstGeom>
            <a:noFill/>
            <a:ln w="9525">
              <a:noFill/>
              <a:miter lim="800000"/>
              <a:headEnd/>
              <a:tailEnd/>
            </a:ln>
            <a:effectLst/>
          </p:spPr>
          <p:txBody>
            <a:bodyPr wrap="square">
              <a:spAutoFit/>
            </a:bodyPr>
            <a:lstStyle/>
            <a:p>
              <a:pPr eaLnBrk="0" hangingPunct="0">
                <a:spcBef>
                  <a:spcPct val="50000"/>
                </a:spcBef>
                <a:buClr>
                  <a:srgbClr val="EB8803"/>
                </a:buClr>
                <a:buSzPct val="75000"/>
                <a:buFont typeface="Monotype Sorts" pitchFamily="2" charset="2"/>
                <a:buNone/>
                <a:defRPr/>
              </a:pPr>
              <a:r>
                <a:rPr lang="en-US" dirty="0">
                  <a:solidFill>
                    <a:prstClr val="white"/>
                  </a:solidFill>
                  <a:latin typeface="Calibri"/>
                </a:rPr>
                <a:t>Decreased activity in right hemisphere</a:t>
              </a:r>
            </a:p>
          </p:txBody>
        </p:sp>
        <p:sp>
          <p:nvSpPr>
            <p:cNvPr id="60430" name="Line 8"/>
            <p:cNvSpPr>
              <a:spLocks noChangeShapeType="1"/>
            </p:cNvSpPr>
            <p:nvPr/>
          </p:nvSpPr>
          <p:spPr bwMode="auto">
            <a:xfrm flipH="1" flipV="1">
              <a:off x="-1209679" y="3733798"/>
              <a:ext cx="2657442" cy="1600201"/>
            </a:xfrm>
            <a:prstGeom prst="line">
              <a:avLst/>
            </a:prstGeom>
            <a:noFill/>
            <a:ln w="57150">
              <a:solidFill>
                <a:schemeClr val="tx1"/>
              </a:solidFill>
              <a:round/>
              <a:headEnd/>
              <a:tailEnd type="triangle" w="med" len="med"/>
            </a:ln>
          </p:spPr>
          <p:txBody>
            <a:bodyPr/>
            <a:lstStyle/>
            <a:p>
              <a:pPr eaLnBrk="0" hangingPunct="0">
                <a:spcBef>
                  <a:spcPct val="20000"/>
                </a:spcBef>
                <a:buClr>
                  <a:srgbClr val="EB8803"/>
                </a:buClr>
                <a:buSzPct val="75000"/>
                <a:buFont typeface="Monotype Sorts" pitchFamily="2" charset="2"/>
                <a:buNone/>
              </a:pPr>
              <a:endParaRPr lang="en-US" sz="3200" dirty="0">
                <a:solidFill>
                  <a:prstClr val="white"/>
                </a:solidFill>
                <a:latin typeface="Times New Roman" pitchFamily="18" charset="0"/>
              </a:endParaRPr>
            </a:p>
          </p:txBody>
        </p:sp>
        <p:sp>
          <p:nvSpPr>
            <p:cNvPr id="60431" name="Line 9"/>
            <p:cNvSpPr>
              <a:spLocks noChangeShapeType="1"/>
            </p:cNvSpPr>
            <p:nvPr/>
          </p:nvSpPr>
          <p:spPr bwMode="auto">
            <a:xfrm flipV="1">
              <a:off x="1362039" y="3657599"/>
              <a:ext cx="1200149" cy="1676398"/>
            </a:xfrm>
            <a:prstGeom prst="line">
              <a:avLst/>
            </a:prstGeom>
            <a:noFill/>
            <a:ln w="57150">
              <a:solidFill>
                <a:schemeClr val="tx1"/>
              </a:solidFill>
              <a:round/>
              <a:headEnd/>
              <a:tailEnd type="triangle" w="med" len="med"/>
            </a:ln>
          </p:spPr>
          <p:txBody>
            <a:bodyPr/>
            <a:lstStyle/>
            <a:p>
              <a:pPr eaLnBrk="0" hangingPunct="0">
                <a:spcBef>
                  <a:spcPct val="20000"/>
                </a:spcBef>
                <a:buClr>
                  <a:srgbClr val="EB8803"/>
                </a:buClr>
                <a:buSzPct val="75000"/>
                <a:buFont typeface="Monotype Sorts" pitchFamily="2" charset="2"/>
                <a:buNone/>
              </a:pPr>
              <a:endParaRPr lang="en-US" sz="3200" dirty="0">
                <a:solidFill>
                  <a:prstClr val="white"/>
                </a:solidFill>
                <a:latin typeface="Times New Roman" pitchFamily="18" charset="0"/>
              </a:endParaRPr>
            </a:p>
          </p:txBody>
        </p:sp>
      </p:grpSp>
      <p:grpSp>
        <p:nvGrpSpPr>
          <p:cNvPr id="3" name="Group 10"/>
          <p:cNvGrpSpPr>
            <a:grpSpLocks/>
          </p:cNvGrpSpPr>
          <p:nvPr/>
        </p:nvGrpSpPr>
        <p:grpSpPr bwMode="auto">
          <a:xfrm rot="293890">
            <a:off x="1737077" y="3863103"/>
            <a:ext cx="3471863" cy="2324101"/>
            <a:chOff x="2757" y="2352"/>
            <a:chExt cx="2187" cy="1464"/>
          </a:xfrm>
        </p:grpSpPr>
        <p:sp>
          <p:nvSpPr>
            <p:cNvPr id="118795" name="Text Box 11"/>
            <p:cNvSpPr txBox="1">
              <a:spLocks noChangeArrowheads="1"/>
            </p:cNvSpPr>
            <p:nvPr/>
          </p:nvSpPr>
          <p:spPr bwMode="auto">
            <a:xfrm rot="21306110">
              <a:off x="2809" y="3331"/>
              <a:ext cx="2035" cy="485"/>
            </a:xfrm>
            <a:prstGeom prst="rect">
              <a:avLst/>
            </a:prstGeom>
            <a:noFill/>
            <a:ln w="9525">
              <a:noFill/>
              <a:miter lim="800000"/>
              <a:headEnd/>
              <a:tailEnd/>
            </a:ln>
            <a:effectLst/>
          </p:spPr>
          <p:txBody>
            <a:bodyPr wrap="square">
              <a:spAutoFit/>
            </a:bodyPr>
            <a:lstStyle/>
            <a:p>
              <a:pPr eaLnBrk="0" hangingPunct="0">
                <a:spcBef>
                  <a:spcPct val="50000"/>
                </a:spcBef>
                <a:buClr>
                  <a:srgbClr val="EB8803"/>
                </a:buClr>
                <a:buSzPct val="75000"/>
                <a:buFont typeface="Monotype Sorts" pitchFamily="2" charset="2"/>
                <a:buNone/>
                <a:defRPr/>
              </a:pPr>
              <a:r>
                <a:rPr lang="en-US" b="1" u="sng" dirty="0">
                  <a:solidFill>
                    <a:prstClr val="white"/>
                  </a:solidFill>
                  <a:latin typeface="Calibri"/>
                </a:rPr>
                <a:t>Treatment  = Increased activity in left hemisphere</a:t>
              </a:r>
            </a:p>
          </p:txBody>
        </p:sp>
        <p:sp>
          <p:nvSpPr>
            <p:cNvPr id="60427" name="Line 12"/>
            <p:cNvSpPr>
              <a:spLocks noChangeShapeType="1"/>
            </p:cNvSpPr>
            <p:nvPr/>
          </p:nvSpPr>
          <p:spPr bwMode="auto">
            <a:xfrm flipH="1" flipV="1">
              <a:off x="2757" y="2458"/>
              <a:ext cx="899" cy="935"/>
            </a:xfrm>
            <a:prstGeom prst="line">
              <a:avLst/>
            </a:prstGeom>
            <a:noFill/>
            <a:ln w="57150">
              <a:solidFill>
                <a:srgbClr val="FFFF00"/>
              </a:solidFill>
              <a:round/>
              <a:headEnd/>
              <a:tailEnd type="triangle" w="med" len="med"/>
            </a:ln>
          </p:spPr>
          <p:txBody>
            <a:bodyPr/>
            <a:lstStyle/>
            <a:p>
              <a:pPr eaLnBrk="0" hangingPunct="0">
                <a:spcBef>
                  <a:spcPct val="20000"/>
                </a:spcBef>
                <a:buClr>
                  <a:srgbClr val="EB8803"/>
                </a:buClr>
                <a:buSzPct val="75000"/>
                <a:buFont typeface="Monotype Sorts" pitchFamily="2" charset="2"/>
                <a:buNone/>
              </a:pPr>
              <a:endParaRPr lang="en-US" sz="3200" dirty="0">
                <a:solidFill>
                  <a:prstClr val="white"/>
                </a:solidFill>
                <a:latin typeface="Times New Roman" pitchFamily="18" charset="0"/>
              </a:endParaRPr>
            </a:p>
          </p:txBody>
        </p:sp>
        <p:sp>
          <p:nvSpPr>
            <p:cNvPr id="60428" name="Line 13"/>
            <p:cNvSpPr>
              <a:spLocks noChangeShapeType="1"/>
            </p:cNvSpPr>
            <p:nvPr/>
          </p:nvSpPr>
          <p:spPr bwMode="auto">
            <a:xfrm flipV="1">
              <a:off x="3635" y="2352"/>
              <a:ext cx="1309" cy="1029"/>
            </a:xfrm>
            <a:prstGeom prst="line">
              <a:avLst/>
            </a:prstGeom>
            <a:noFill/>
            <a:ln w="57150">
              <a:solidFill>
                <a:srgbClr val="FFFF00"/>
              </a:solidFill>
              <a:round/>
              <a:headEnd/>
              <a:tailEnd type="triangle" w="med" len="med"/>
            </a:ln>
          </p:spPr>
          <p:txBody>
            <a:bodyPr/>
            <a:lstStyle/>
            <a:p>
              <a:pPr eaLnBrk="0" hangingPunct="0">
                <a:spcBef>
                  <a:spcPct val="20000"/>
                </a:spcBef>
                <a:buClr>
                  <a:srgbClr val="EB8803"/>
                </a:buClr>
                <a:buSzPct val="75000"/>
                <a:buFont typeface="Monotype Sorts" pitchFamily="2" charset="2"/>
                <a:buNone/>
              </a:pPr>
              <a:endParaRPr lang="en-US" sz="3200" dirty="0">
                <a:solidFill>
                  <a:prstClr val="white"/>
                </a:solidFill>
                <a:latin typeface="Times New Roman" pitchFamily="18" charset="0"/>
              </a:endParaRPr>
            </a:p>
          </p:txBody>
        </p:sp>
      </p:grpSp>
      <p:cxnSp>
        <p:nvCxnSpPr>
          <p:cNvPr id="5" name="Straight Connector 4"/>
          <p:cNvCxnSpPr/>
          <p:nvPr/>
        </p:nvCxnSpPr>
        <p:spPr>
          <a:xfrm>
            <a:off x="4572000" y="1087606"/>
            <a:ext cx="0" cy="375154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28600" y="838200"/>
            <a:ext cx="2133600" cy="400110"/>
          </a:xfrm>
          <a:prstGeom prst="rect">
            <a:avLst/>
          </a:prstGeom>
          <a:noFill/>
        </p:spPr>
        <p:txBody>
          <a:bodyPr wrap="square" rtlCol="0">
            <a:spAutoFit/>
          </a:bodyPr>
          <a:lstStyle/>
          <a:p>
            <a:pPr eaLnBrk="0" hangingPunct="0">
              <a:spcBef>
                <a:spcPct val="20000"/>
              </a:spcBef>
              <a:buClr>
                <a:srgbClr val="EB8803"/>
              </a:buClr>
              <a:buSzPct val="75000"/>
              <a:buFont typeface="Monotype Sorts" pitchFamily="2" charset="2"/>
              <a:buNone/>
            </a:pPr>
            <a:r>
              <a:rPr lang="en-US" sz="2000" dirty="0">
                <a:solidFill>
                  <a:prstClr val="white"/>
                </a:solidFill>
                <a:latin typeface="Times New Roman" pitchFamily="18" charset="0"/>
              </a:rPr>
              <a:t>Pre-Treatment S-3</a:t>
            </a:r>
          </a:p>
        </p:txBody>
      </p:sp>
      <p:sp>
        <p:nvSpPr>
          <p:cNvPr id="23" name="TextBox 22"/>
          <p:cNvSpPr txBox="1"/>
          <p:nvPr/>
        </p:nvSpPr>
        <p:spPr>
          <a:xfrm>
            <a:off x="6841067" y="838200"/>
            <a:ext cx="2133600" cy="400110"/>
          </a:xfrm>
          <a:prstGeom prst="rect">
            <a:avLst/>
          </a:prstGeom>
          <a:noFill/>
        </p:spPr>
        <p:txBody>
          <a:bodyPr wrap="square" rtlCol="0">
            <a:spAutoFit/>
          </a:bodyPr>
          <a:lstStyle/>
          <a:p>
            <a:pPr eaLnBrk="0" hangingPunct="0">
              <a:spcBef>
                <a:spcPct val="20000"/>
              </a:spcBef>
              <a:buClr>
                <a:srgbClr val="EB8803"/>
              </a:buClr>
              <a:buSzPct val="75000"/>
              <a:buFont typeface="Monotype Sorts" pitchFamily="2" charset="2"/>
              <a:buNone/>
            </a:pPr>
            <a:r>
              <a:rPr lang="en-US" sz="2000" dirty="0">
                <a:solidFill>
                  <a:prstClr val="white"/>
                </a:solidFill>
                <a:latin typeface="Times New Roman" pitchFamily="18" charset="0"/>
              </a:rPr>
              <a:t>Pre-Treatment S-4</a:t>
            </a:r>
          </a:p>
        </p:txBody>
      </p:sp>
      <p:sp>
        <p:nvSpPr>
          <p:cNvPr id="25" name="TextBox 24"/>
          <p:cNvSpPr txBox="1"/>
          <p:nvPr/>
        </p:nvSpPr>
        <p:spPr>
          <a:xfrm>
            <a:off x="228600" y="4764828"/>
            <a:ext cx="2362200" cy="400110"/>
          </a:xfrm>
          <a:prstGeom prst="rect">
            <a:avLst/>
          </a:prstGeom>
          <a:noFill/>
        </p:spPr>
        <p:txBody>
          <a:bodyPr wrap="square" rtlCol="0">
            <a:spAutoFit/>
          </a:bodyPr>
          <a:lstStyle/>
          <a:p>
            <a:pPr eaLnBrk="0" hangingPunct="0">
              <a:spcBef>
                <a:spcPct val="20000"/>
              </a:spcBef>
              <a:buClr>
                <a:srgbClr val="EB8803"/>
              </a:buClr>
              <a:buSzPct val="75000"/>
              <a:buFont typeface="Monotype Sorts" pitchFamily="2" charset="2"/>
              <a:buNone/>
            </a:pPr>
            <a:r>
              <a:rPr lang="en-US" sz="2000" dirty="0">
                <a:solidFill>
                  <a:prstClr val="white"/>
                </a:solidFill>
                <a:latin typeface="Times New Roman" pitchFamily="18" charset="0"/>
              </a:rPr>
              <a:t>After Treatment S-3</a:t>
            </a:r>
          </a:p>
        </p:txBody>
      </p:sp>
      <p:sp>
        <p:nvSpPr>
          <p:cNvPr id="26" name="TextBox 25"/>
          <p:cNvSpPr txBox="1"/>
          <p:nvPr/>
        </p:nvSpPr>
        <p:spPr>
          <a:xfrm>
            <a:off x="6900336" y="4736068"/>
            <a:ext cx="2209800" cy="707886"/>
          </a:xfrm>
          <a:prstGeom prst="rect">
            <a:avLst/>
          </a:prstGeom>
          <a:noFill/>
        </p:spPr>
        <p:txBody>
          <a:bodyPr wrap="square" rtlCol="0">
            <a:spAutoFit/>
          </a:bodyPr>
          <a:lstStyle/>
          <a:p>
            <a:pPr eaLnBrk="0" hangingPunct="0">
              <a:spcBef>
                <a:spcPct val="20000"/>
              </a:spcBef>
              <a:buClr>
                <a:srgbClr val="EB8803"/>
              </a:buClr>
              <a:buSzPct val="75000"/>
              <a:buFont typeface="Monotype Sorts" pitchFamily="2" charset="2"/>
              <a:buNone/>
            </a:pPr>
            <a:r>
              <a:rPr lang="en-US" sz="2000" dirty="0">
                <a:solidFill>
                  <a:prstClr val="white"/>
                </a:solidFill>
                <a:latin typeface="Times New Roman" pitchFamily="18" charset="0"/>
              </a:rPr>
              <a:t>After Treatment S-4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p:cNvSpPr>
            <a:spLocks noGrp="1" noChangeArrowheads="1"/>
          </p:cNvSpPr>
          <p:nvPr>
            <p:ph type="title"/>
          </p:nvPr>
        </p:nvSpPr>
        <p:spPr/>
        <p:txBody>
          <a:bodyPr/>
          <a:lstStyle/>
          <a:p>
            <a:r>
              <a:rPr lang="en-US" dirty="0"/>
              <a:t>NEUROBIOLOGICAL MODEL OF DYSLEXIA</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2700">
            <a:noFill/>
            <a:miter lim="800000"/>
            <a:headEnd/>
            <a:tailEnd/>
          </a:ln>
        </p:spPr>
      </p:pic>
    </p:spTree>
    <p:extLst>
      <p:ext uri="{BB962C8B-B14F-4D97-AF65-F5344CB8AC3E}">
        <p14:creationId xmlns:p14="http://schemas.microsoft.com/office/powerpoint/2010/main" val="370270094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7" name="Rectangle 5"/>
          <p:cNvSpPr>
            <a:spLocks noGrp="1" noChangeArrowheads="1"/>
          </p:cNvSpPr>
          <p:nvPr>
            <p:ph type="title" idx="4294967295"/>
          </p:nvPr>
        </p:nvSpPr>
        <p:spPr>
          <a:xfrm>
            <a:off x="1143000" y="228600"/>
            <a:ext cx="7687733" cy="838200"/>
          </a:xfrm>
        </p:spPr>
        <p:txBody>
          <a:bodyPr/>
          <a:lstStyle/>
          <a:p>
            <a:pPr>
              <a:defRPr/>
            </a:pPr>
            <a:r>
              <a:rPr lang="en-US" sz="4000" dirty="0"/>
              <a:t>Neurons</a:t>
            </a:r>
            <a:r>
              <a:rPr lang="en-US" dirty="0"/>
              <a:t> </a:t>
            </a:r>
            <a:r>
              <a:rPr lang="en-US" sz="3600" b="1" dirty="0"/>
              <a:t>- </a:t>
            </a:r>
            <a:r>
              <a:rPr lang="en-US" sz="3600" dirty="0"/>
              <a:t>How the Brain Works</a:t>
            </a:r>
          </a:p>
        </p:txBody>
      </p:sp>
      <p:sp>
        <p:nvSpPr>
          <p:cNvPr id="156675" name="Rectangle 3"/>
          <p:cNvSpPr>
            <a:spLocks noGrp="1" noChangeArrowheads="1"/>
          </p:cNvSpPr>
          <p:nvPr>
            <p:ph idx="4294967295"/>
          </p:nvPr>
        </p:nvSpPr>
        <p:spPr>
          <a:xfrm>
            <a:off x="1778000" y="990600"/>
            <a:ext cx="7518400" cy="5257800"/>
          </a:xfrm>
        </p:spPr>
        <p:txBody>
          <a:bodyPr>
            <a:normAutofit fontScale="92500" lnSpcReduction="10000"/>
          </a:bodyPr>
          <a:lstStyle/>
          <a:p>
            <a:pPr marL="0" indent="0">
              <a:lnSpc>
                <a:spcPct val="90000"/>
              </a:lnSpc>
              <a:spcBef>
                <a:spcPts val="600"/>
              </a:spcBef>
              <a:buClr>
                <a:srgbClr val="FFFFFF"/>
              </a:buClr>
              <a:buNone/>
              <a:defRPr/>
            </a:pPr>
            <a:r>
              <a:rPr lang="en-US" sz="2800" dirty="0">
                <a:latin typeface="Arial" pitchFamily="34" charset="0"/>
                <a:cs typeface="Arial" pitchFamily="34" charset="0"/>
              </a:rPr>
              <a:t>How many neurons In the brain?</a:t>
            </a:r>
          </a:p>
          <a:p>
            <a:pPr marL="365760" lvl="1" indent="0">
              <a:lnSpc>
                <a:spcPct val="90000"/>
              </a:lnSpc>
              <a:spcBef>
                <a:spcPts val="600"/>
              </a:spcBef>
              <a:spcAft>
                <a:spcPts val="1800"/>
              </a:spcAft>
              <a:buClr>
                <a:srgbClr val="FFFFFF"/>
              </a:buClr>
              <a:buNone/>
              <a:defRPr/>
            </a:pPr>
            <a:r>
              <a:rPr lang="en-US" sz="2400" dirty="0">
                <a:latin typeface="Arial" pitchFamily="34" charset="0"/>
                <a:cs typeface="Arial" pitchFamily="34" charset="0"/>
              </a:rPr>
              <a:t>~ 100 Billion</a:t>
            </a:r>
          </a:p>
          <a:p>
            <a:pPr marL="0" indent="0">
              <a:lnSpc>
                <a:spcPct val="90000"/>
              </a:lnSpc>
              <a:spcBef>
                <a:spcPts val="600"/>
              </a:spcBef>
              <a:buClr>
                <a:srgbClr val="FFFFFF"/>
              </a:buClr>
              <a:buNone/>
              <a:defRPr/>
            </a:pPr>
            <a:r>
              <a:rPr lang="en-US" sz="2800" dirty="0">
                <a:latin typeface="Arial" pitchFamily="34" charset="0"/>
                <a:cs typeface="Arial" pitchFamily="34" charset="0"/>
              </a:rPr>
              <a:t>How many connections exist in the neural networks formed in the brain?</a:t>
            </a:r>
          </a:p>
          <a:p>
            <a:pPr marL="365760" lvl="1" indent="0">
              <a:lnSpc>
                <a:spcPct val="90000"/>
              </a:lnSpc>
              <a:spcBef>
                <a:spcPts val="600"/>
              </a:spcBef>
              <a:spcAft>
                <a:spcPts val="1800"/>
              </a:spcAft>
              <a:buClr>
                <a:srgbClr val="FFFFFF"/>
              </a:buClr>
              <a:buNone/>
              <a:defRPr/>
            </a:pPr>
            <a:r>
              <a:rPr lang="en-US" sz="2400" dirty="0">
                <a:latin typeface="Arial" pitchFamily="34" charset="0"/>
                <a:cs typeface="Arial" pitchFamily="34" charset="0"/>
              </a:rPr>
              <a:t>~ 100 Trillion</a:t>
            </a:r>
          </a:p>
          <a:p>
            <a:pPr marL="0" indent="0">
              <a:lnSpc>
                <a:spcPct val="90000"/>
              </a:lnSpc>
              <a:spcBef>
                <a:spcPts val="600"/>
              </a:spcBef>
              <a:buClr>
                <a:srgbClr val="FFFFFF"/>
              </a:buClr>
              <a:buNone/>
              <a:defRPr/>
            </a:pPr>
            <a:r>
              <a:rPr lang="en-US" sz="2800" dirty="0">
                <a:latin typeface="Arial" pitchFamily="34" charset="0"/>
                <a:cs typeface="Arial" pitchFamily="34" charset="0"/>
              </a:rPr>
              <a:t>How many “connections” from one neuron?</a:t>
            </a:r>
          </a:p>
          <a:p>
            <a:pPr marL="365760" lvl="1" indent="0">
              <a:lnSpc>
                <a:spcPct val="90000"/>
              </a:lnSpc>
              <a:spcBef>
                <a:spcPts val="600"/>
              </a:spcBef>
              <a:spcAft>
                <a:spcPts val="1800"/>
              </a:spcAft>
              <a:buClr>
                <a:srgbClr val="FFFFFF"/>
              </a:buClr>
              <a:buNone/>
              <a:defRPr/>
            </a:pPr>
            <a:r>
              <a:rPr lang="en-US" sz="2400" dirty="0">
                <a:latin typeface="Arial" pitchFamily="34" charset="0"/>
                <a:cs typeface="Arial" pitchFamily="34" charset="0"/>
              </a:rPr>
              <a:t> ~ 40,000</a:t>
            </a:r>
          </a:p>
          <a:p>
            <a:pPr marL="0" indent="0">
              <a:lnSpc>
                <a:spcPct val="90000"/>
              </a:lnSpc>
              <a:spcBef>
                <a:spcPts val="600"/>
              </a:spcBef>
              <a:spcAft>
                <a:spcPts val="1800"/>
              </a:spcAft>
              <a:buClr>
                <a:srgbClr val="FFFFFF"/>
              </a:buClr>
              <a:buNone/>
              <a:defRPr/>
            </a:pPr>
            <a:r>
              <a:rPr lang="en-US" dirty="0">
                <a:latin typeface="Arial" pitchFamily="34" charset="0"/>
                <a:cs typeface="Arial" pitchFamily="34" charset="0"/>
              </a:rPr>
              <a:t>The brain is specifically designed for learning and behaviors. It is ready and willing to create neural networks.  </a:t>
            </a:r>
          </a:p>
          <a:p>
            <a:pPr marL="0" indent="0">
              <a:lnSpc>
                <a:spcPct val="90000"/>
              </a:lnSpc>
              <a:spcBef>
                <a:spcPts val="600"/>
              </a:spcBef>
              <a:buClr>
                <a:srgbClr val="FFFFFF"/>
              </a:buClr>
              <a:buNone/>
              <a:defRPr/>
            </a:pPr>
            <a:r>
              <a:rPr lang="en-US" dirty="0">
                <a:latin typeface="Arial" pitchFamily="34" charset="0"/>
                <a:cs typeface="Arial" pitchFamily="34" charset="0"/>
              </a:rPr>
              <a:t>Learning to drive?</a:t>
            </a:r>
          </a:p>
          <a:p>
            <a:pPr marL="0" indent="0">
              <a:lnSpc>
                <a:spcPct val="90000"/>
              </a:lnSpc>
              <a:spcBef>
                <a:spcPts val="600"/>
              </a:spcBef>
              <a:buClr>
                <a:srgbClr val="FFFFFF"/>
              </a:buClr>
              <a:buNone/>
              <a:defRPr/>
            </a:pPr>
            <a:r>
              <a:rPr lang="en-US" dirty="0">
                <a:latin typeface="Arial" pitchFamily="34" charset="0"/>
                <a:cs typeface="Arial" pitchFamily="34" charset="0"/>
              </a:rPr>
              <a:t>Driving to Daytona, FL…..</a:t>
            </a:r>
          </a:p>
          <a:p>
            <a:pPr>
              <a:lnSpc>
                <a:spcPct val="90000"/>
              </a:lnSpc>
              <a:buClr>
                <a:srgbClr val="FFFFFF"/>
              </a:buClr>
              <a:defRPr/>
            </a:pPr>
            <a:endParaRPr lang="en-US" sz="2800" dirty="0"/>
          </a:p>
          <a:p>
            <a:pPr>
              <a:lnSpc>
                <a:spcPct val="90000"/>
              </a:lnSpc>
              <a:buClr>
                <a:srgbClr val="FFFFFF"/>
              </a:buClr>
              <a:defRPr/>
            </a:pPr>
            <a:endParaRPr lang="en-US" sz="2400" dirty="0"/>
          </a:p>
        </p:txBody>
      </p:sp>
    </p:spTree>
    <p:extLst>
      <p:ext uri="{BB962C8B-B14F-4D97-AF65-F5344CB8AC3E}">
        <p14:creationId xmlns:p14="http://schemas.microsoft.com/office/powerpoint/2010/main" val="26664497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6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66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667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667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667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667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667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667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9" name="Text Box 3"/>
          <p:cNvSpPr txBox="1">
            <a:spLocks noChangeArrowheads="1"/>
          </p:cNvSpPr>
          <p:nvPr/>
        </p:nvSpPr>
        <p:spPr bwMode="auto">
          <a:xfrm>
            <a:off x="1084263" y="6494463"/>
            <a:ext cx="3724275" cy="363537"/>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hlink"/>
              </a:buClr>
              <a:buSzPct val="75000"/>
              <a:buFont typeface="Monotype Sorts" pitchFamily="2" charset="2"/>
              <a:buNone/>
            </a:pPr>
            <a:r>
              <a:rPr lang="en-US" sz="1800">
                <a:solidFill>
                  <a:schemeClr val="bg2"/>
                </a:solidFill>
              </a:rPr>
              <a:t>Galaburda, 2006</a:t>
            </a:r>
          </a:p>
        </p:txBody>
      </p:sp>
      <p:pic>
        <p:nvPicPr>
          <p:cNvPr id="377860" name="Picture 4"/>
          <p:cNvPicPr>
            <a:picLocks noChangeAspect="1" noChangeArrowheads="1"/>
          </p:cNvPicPr>
          <p:nvPr/>
        </p:nvPicPr>
        <p:blipFill>
          <a:blip r:embed="rId2" cstate="print"/>
          <a:srcRect/>
          <a:stretch>
            <a:fillRect/>
          </a:stretch>
        </p:blipFill>
        <p:spPr bwMode="auto">
          <a:xfrm>
            <a:off x="990600" y="609600"/>
            <a:ext cx="7450138" cy="6248400"/>
          </a:xfrm>
          <a:prstGeom prst="rect">
            <a:avLst/>
          </a:prstGeom>
          <a:noFill/>
          <a:ln w="12700">
            <a:noFill/>
            <a:miter lim="800000"/>
            <a:headEnd/>
            <a:tailEnd/>
          </a:ln>
          <a:effectLst/>
        </p:spPr>
      </p:pic>
      <p:sp>
        <p:nvSpPr>
          <p:cNvPr id="377861" name="Text Box 5"/>
          <p:cNvSpPr txBox="1">
            <a:spLocks noChangeArrowheads="1"/>
          </p:cNvSpPr>
          <p:nvPr/>
        </p:nvSpPr>
        <p:spPr bwMode="auto">
          <a:xfrm>
            <a:off x="914400" y="39057"/>
            <a:ext cx="7467600" cy="951543"/>
          </a:xfrm>
          <a:prstGeom prst="rect">
            <a:avLst/>
          </a:prstGeom>
          <a:noFill/>
          <a:ln w="12700">
            <a:noFill/>
            <a:miter lim="800000"/>
            <a:headEnd/>
            <a:tailEnd/>
          </a:ln>
          <a:effectLst/>
        </p:spPr>
        <p:txBody>
          <a:bodyPr lIns="90488" tIns="44450" rIns="90488" bIns="44450">
            <a:spAutoFit/>
          </a:bodyPr>
          <a:lstStyle/>
          <a:p>
            <a:pPr indent="-342900" eaLnBrk="0" hangingPunct="0">
              <a:spcBef>
                <a:spcPts val="0"/>
              </a:spcBef>
              <a:buClr>
                <a:schemeClr val="hlink"/>
              </a:buClr>
              <a:buSzPct val="75000"/>
              <a:buFont typeface="Monotype Sorts" pitchFamily="2" charset="2"/>
              <a:buNone/>
            </a:pPr>
            <a:r>
              <a:rPr lang="en-US" sz="3600" dirty="0">
                <a:solidFill>
                  <a:srgbClr val="FFFFFF"/>
                </a:solidFill>
                <a:latin typeface="Arial" pitchFamily="34" charset="0"/>
              </a:rPr>
              <a:t>NEURONAL MIGRATION</a:t>
            </a:r>
          </a:p>
          <a:p>
            <a:pPr indent="-342900" eaLnBrk="0" hangingPunct="0">
              <a:spcBef>
                <a:spcPts val="0"/>
              </a:spcBef>
              <a:buClr>
                <a:schemeClr val="hlink"/>
              </a:buClr>
              <a:buSzPct val="75000"/>
              <a:buFont typeface="Monotype Sorts" pitchFamily="2" charset="2"/>
              <a:buNone/>
            </a:pPr>
            <a:r>
              <a:rPr lang="en-US" sz="2000" b="1" dirty="0">
                <a:solidFill>
                  <a:srgbClr val="000000"/>
                </a:solidFill>
                <a:effectLst/>
                <a:latin typeface="Arial" pitchFamily="34" charset="0"/>
              </a:rPr>
              <a:t>Four “Dyslexia Susceptibility Genes”    </a:t>
            </a:r>
          </a:p>
        </p:txBody>
      </p:sp>
      <p:sp>
        <p:nvSpPr>
          <p:cNvPr id="377862" name="Text Box 6"/>
          <p:cNvSpPr txBox="1">
            <a:spLocks noChangeArrowheads="1"/>
          </p:cNvSpPr>
          <p:nvPr/>
        </p:nvSpPr>
        <p:spPr bwMode="auto">
          <a:xfrm>
            <a:off x="1143000" y="6335713"/>
            <a:ext cx="7005638" cy="397545"/>
          </a:xfrm>
          <a:prstGeom prst="rect">
            <a:avLst/>
          </a:prstGeom>
          <a:noFill/>
          <a:ln w="12700">
            <a:noFill/>
            <a:miter lim="800000"/>
            <a:headEnd/>
            <a:tailEnd/>
          </a:ln>
          <a:effectLst/>
        </p:spPr>
        <p:txBody>
          <a:bodyPr lIns="90488" tIns="44450" rIns="90488" bIns="44450">
            <a:spAutoFit/>
          </a:bodyPr>
          <a:lstStyle/>
          <a:p>
            <a:pPr marL="342900" indent="-342900" eaLnBrk="0" hangingPunct="0">
              <a:spcBef>
                <a:spcPct val="50000"/>
              </a:spcBef>
              <a:buClr>
                <a:schemeClr val="hlink"/>
              </a:buClr>
              <a:buSzPct val="75000"/>
              <a:buFont typeface="Monotype Sorts" pitchFamily="2" charset="2"/>
              <a:buNone/>
            </a:pPr>
            <a:r>
              <a:rPr lang="en-US" sz="2000" dirty="0">
                <a:effectLst/>
                <a:latin typeface="Arial" pitchFamily="34" charset="0"/>
              </a:rPr>
              <a:t>(</a:t>
            </a:r>
            <a:r>
              <a:rPr lang="en-US" sz="2000" dirty="0" err="1">
                <a:effectLst/>
                <a:latin typeface="Arial" pitchFamily="34" charset="0"/>
              </a:rPr>
              <a:t>Galaburda</a:t>
            </a:r>
            <a:r>
              <a:rPr lang="en-US" sz="2000" dirty="0">
                <a:effectLst/>
                <a:latin typeface="Arial" pitchFamily="34" charset="0"/>
              </a:rPr>
              <a:t>, et al., 2006)</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Text Box 2"/>
          <p:cNvSpPr txBox="1">
            <a:spLocks noChangeArrowheads="1"/>
          </p:cNvSpPr>
          <p:nvPr/>
        </p:nvSpPr>
        <p:spPr bwMode="auto">
          <a:xfrm>
            <a:off x="188913" y="349250"/>
            <a:ext cx="8769350" cy="641350"/>
          </a:xfrm>
          <a:prstGeom prst="rect">
            <a:avLst/>
          </a:prstGeom>
          <a:noFill/>
          <a:ln w="9525">
            <a:noFill/>
            <a:miter lim="800000"/>
            <a:headEnd/>
            <a:tailEnd/>
          </a:ln>
          <a:effectLst/>
        </p:spPr>
        <p:txBody>
          <a:bodyPr wrap="none">
            <a:spAutoFit/>
          </a:bodyPr>
          <a:lstStyle/>
          <a:p>
            <a:pPr algn="ctr"/>
            <a:r>
              <a:rPr lang="en-US" sz="3600" dirty="0">
                <a:solidFill>
                  <a:srgbClr val="FFFFFF"/>
                </a:solidFill>
                <a:effectLst/>
                <a:latin typeface="Arial" pitchFamily="34" charset="0"/>
              </a:rPr>
              <a:t>“OUT OF LINE NEURONS” ( ECTOPIAS )</a:t>
            </a:r>
          </a:p>
        </p:txBody>
      </p:sp>
      <p:grpSp>
        <p:nvGrpSpPr>
          <p:cNvPr id="2" name="Group 3"/>
          <p:cNvGrpSpPr>
            <a:grpSpLocks/>
          </p:cNvGrpSpPr>
          <p:nvPr/>
        </p:nvGrpSpPr>
        <p:grpSpPr bwMode="auto">
          <a:xfrm>
            <a:off x="1111250" y="990600"/>
            <a:ext cx="6921500" cy="5867400"/>
            <a:chOff x="576" y="624"/>
            <a:chExt cx="4360" cy="3696"/>
          </a:xfrm>
        </p:grpSpPr>
        <p:pic>
          <p:nvPicPr>
            <p:cNvPr id="381956" name="Picture 4" descr="blac&amp;whitbrainL"/>
            <p:cNvPicPr>
              <a:picLocks noChangeAspect="1" noChangeArrowheads="1"/>
            </p:cNvPicPr>
            <p:nvPr/>
          </p:nvPicPr>
          <p:blipFill>
            <a:blip r:embed="rId2" cstate="print"/>
            <a:srcRect/>
            <a:stretch>
              <a:fillRect/>
            </a:stretch>
          </p:blipFill>
          <p:spPr bwMode="auto">
            <a:xfrm>
              <a:off x="576" y="624"/>
              <a:ext cx="4360" cy="3696"/>
            </a:xfrm>
            <a:prstGeom prst="rect">
              <a:avLst/>
            </a:prstGeom>
            <a:noFill/>
            <a:ln w="9525">
              <a:solidFill>
                <a:schemeClr val="tx1"/>
              </a:solidFill>
              <a:prstDash val="dash"/>
              <a:miter lim="800000"/>
              <a:headEnd/>
              <a:tailEnd/>
            </a:ln>
            <a:effectLst>
              <a:outerShdw dist="28398" dir="3806097" algn="ctr" rotWithShape="0">
                <a:srgbClr val="808080"/>
              </a:outerShdw>
            </a:effectLst>
          </p:spPr>
        </p:pic>
        <p:sp>
          <p:nvSpPr>
            <p:cNvPr id="381957" name="Rectangle 5"/>
            <p:cNvSpPr>
              <a:spLocks noChangeArrowheads="1"/>
            </p:cNvSpPr>
            <p:nvPr/>
          </p:nvSpPr>
          <p:spPr bwMode="auto">
            <a:xfrm>
              <a:off x="1228" y="3941"/>
              <a:ext cx="1634" cy="136"/>
            </a:xfrm>
            <a:prstGeom prst="rect">
              <a:avLst/>
            </a:prstGeom>
            <a:noFill/>
            <a:ln w="9525">
              <a:noFill/>
              <a:miter lim="800000"/>
              <a:headEnd/>
              <a:tailEnd/>
            </a:ln>
            <a:effectLst/>
          </p:spPr>
          <p:txBody>
            <a:bodyPr wrap="none" anchor="ctr"/>
            <a:lstStyle/>
            <a:p>
              <a:endParaRPr lang="en-US"/>
            </a:p>
          </p:txBody>
        </p:sp>
        <p:sp>
          <p:nvSpPr>
            <p:cNvPr id="381958" name="Oval 6"/>
            <p:cNvSpPr>
              <a:spLocks noChangeArrowheads="1"/>
            </p:cNvSpPr>
            <p:nvPr/>
          </p:nvSpPr>
          <p:spPr bwMode="auto">
            <a:xfrm>
              <a:off x="2238" y="2128"/>
              <a:ext cx="82" cy="74"/>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1959" name="Oval 7"/>
            <p:cNvSpPr>
              <a:spLocks noChangeArrowheads="1"/>
            </p:cNvSpPr>
            <p:nvPr/>
          </p:nvSpPr>
          <p:spPr bwMode="auto">
            <a:xfrm>
              <a:off x="1992" y="2424"/>
              <a:ext cx="81" cy="74"/>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1960" name="Oval 8"/>
            <p:cNvSpPr>
              <a:spLocks noChangeArrowheads="1"/>
            </p:cNvSpPr>
            <p:nvPr/>
          </p:nvSpPr>
          <p:spPr bwMode="auto">
            <a:xfrm>
              <a:off x="2073" y="2498"/>
              <a:ext cx="82" cy="73"/>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1961" name="Oval 9"/>
            <p:cNvSpPr>
              <a:spLocks noChangeArrowheads="1"/>
            </p:cNvSpPr>
            <p:nvPr/>
          </p:nvSpPr>
          <p:spPr bwMode="auto">
            <a:xfrm>
              <a:off x="2155" y="2424"/>
              <a:ext cx="83" cy="74"/>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1962" name="Oval 10"/>
            <p:cNvSpPr>
              <a:spLocks noChangeArrowheads="1"/>
            </p:cNvSpPr>
            <p:nvPr/>
          </p:nvSpPr>
          <p:spPr bwMode="auto">
            <a:xfrm>
              <a:off x="2238" y="2277"/>
              <a:ext cx="82" cy="73"/>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1963" name="Oval 11"/>
            <p:cNvSpPr>
              <a:spLocks noChangeArrowheads="1"/>
            </p:cNvSpPr>
            <p:nvPr/>
          </p:nvSpPr>
          <p:spPr bwMode="auto">
            <a:xfrm>
              <a:off x="3545" y="1019"/>
              <a:ext cx="82" cy="75"/>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1964" name="Oval 12"/>
            <p:cNvSpPr>
              <a:spLocks noChangeArrowheads="1"/>
            </p:cNvSpPr>
            <p:nvPr/>
          </p:nvSpPr>
          <p:spPr bwMode="auto">
            <a:xfrm>
              <a:off x="3702" y="1532"/>
              <a:ext cx="82" cy="74"/>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1965" name="Oval 13"/>
            <p:cNvSpPr>
              <a:spLocks noChangeArrowheads="1"/>
            </p:cNvSpPr>
            <p:nvPr/>
          </p:nvSpPr>
          <p:spPr bwMode="auto">
            <a:xfrm>
              <a:off x="3830" y="1596"/>
              <a:ext cx="82" cy="74"/>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1966" name="Oval 14"/>
            <p:cNvSpPr>
              <a:spLocks noChangeArrowheads="1"/>
            </p:cNvSpPr>
            <p:nvPr/>
          </p:nvSpPr>
          <p:spPr bwMode="auto">
            <a:xfrm>
              <a:off x="2564" y="1833"/>
              <a:ext cx="82" cy="73"/>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1967" name="Oval 15"/>
            <p:cNvSpPr>
              <a:spLocks noChangeArrowheads="1"/>
            </p:cNvSpPr>
            <p:nvPr/>
          </p:nvSpPr>
          <p:spPr bwMode="auto">
            <a:xfrm>
              <a:off x="2564" y="2055"/>
              <a:ext cx="82" cy="73"/>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1968" name="Oval 16"/>
            <p:cNvSpPr>
              <a:spLocks noChangeArrowheads="1"/>
            </p:cNvSpPr>
            <p:nvPr/>
          </p:nvSpPr>
          <p:spPr bwMode="auto">
            <a:xfrm>
              <a:off x="2646" y="2128"/>
              <a:ext cx="82" cy="74"/>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1969" name="Oval 17"/>
            <p:cNvSpPr>
              <a:spLocks noChangeArrowheads="1"/>
            </p:cNvSpPr>
            <p:nvPr/>
          </p:nvSpPr>
          <p:spPr bwMode="auto">
            <a:xfrm>
              <a:off x="2809" y="2128"/>
              <a:ext cx="82" cy="74"/>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1970" name="Oval 18"/>
            <p:cNvSpPr>
              <a:spLocks noChangeArrowheads="1"/>
            </p:cNvSpPr>
            <p:nvPr/>
          </p:nvSpPr>
          <p:spPr bwMode="auto">
            <a:xfrm>
              <a:off x="3136" y="2128"/>
              <a:ext cx="81" cy="74"/>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1971" name="Oval 19"/>
            <p:cNvSpPr>
              <a:spLocks noChangeArrowheads="1"/>
            </p:cNvSpPr>
            <p:nvPr/>
          </p:nvSpPr>
          <p:spPr bwMode="auto">
            <a:xfrm>
              <a:off x="3299" y="2055"/>
              <a:ext cx="83" cy="73"/>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1972" name="Oval 20"/>
            <p:cNvSpPr>
              <a:spLocks noChangeArrowheads="1"/>
            </p:cNvSpPr>
            <p:nvPr/>
          </p:nvSpPr>
          <p:spPr bwMode="auto">
            <a:xfrm>
              <a:off x="3381" y="1978"/>
              <a:ext cx="81" cy="73"/>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1973" name="Oval 21"/>
            <p:cNvSpPr>
              <a:spLocks noChangeArrowheads="1"/>
            </p:cNvSpPr>
            <p:nvPr/>
          </p:nvSpPr>
          <p:spPr bwMode="auto">
            <a:xfrm>
              <a:off x="3445" y="2042"/>
              <a:ext cx="82" cy="73"/>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1974" name="Oval 22"/>
            <p:cNvSpPr>
              <a:spLocks noChangeArrowheads="1"/>
            </p:cNvSpPr>
            <p:nvPr/>
          </p:nvSpPr>
          <p:spPr bwMode="auto">
            <a:xfrm>
              <a:off x="3573" y="2042"/>
              <a:ext cx="82" cy="73"/>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1975" name="Oval 23"/>
            <p:cNvSpPr>
              <a:spLocks noChangeArrowheads="1"/>
            </p:cNvSpPr>
            <p:nvPr/>
          </p:nvSpPr>
          <p:spPr bwMode="auto">
            <a:xfrm>
              <a:off x="3627" y="2055"/>
              <a:ext cx="82" cy="73"/>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1976" name="Oval 24"/>
            <p:cNvSpPr>
              <a:spLocks noChangeArrowheads="1"/>
            </p:cNvSpPr>
            <p:nvPr/>
          </p:nvSpPr>
          <p:spPr bwMode="auto">
            <a:xfrm>
              <a:off x="3702" y="2105"/>
              <a:ext cx="82" cy="73"/>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1977" name="Oval 25"/>
            <p:cNvSpPr>
              <a:spLocks noChangeArrowheads="1"/>
            </p:cNvSpPr>
            <p:nvPr/>
          </p:nvSpPr>
          <p:spPr bwMode="auto">
            <a:xfrm>
              <a:off x="3790" y="2055"/>
              <a:ext cx="82" cy="73"/>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1978" name="Oval 26"/>
            <p:cNvSpPr>
              <a:spLocks noChangeArrowheads="1"/>
            </p:cNvSpPr>
            <p:nvPr/>
          </p:nvSpPr>
          <p:spPr bwMode="auto">
            <a:xfrm>
              <a:off x="3509" y="1404"/>
              <a:ext cx="82" cy="75"/>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1979" name="Oval 27"/>
            <p:cNvSpPr>
              <a:spLocks noChangeArrowheads="1"/>
            </p:cNvSpPr>
            <p:nvPr/>
          </p:nvSpPr>
          <p:spPr bwMode="auto">
            <a:xfrm>
              <a:off x="2238" y="2350"/>
              <a:ext cx="82" cy="74"/>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1980" name="Oval 28"/>
            <p:cNvSpPr>
              <a:spLocks noChangeArrowheads="1"/>
            </p:cNvSpPr>
            <p:nvPr/>
          </p:nvSpPr>
          <p:spPr bwMode="auto">
            <a:xfrm>
              <a:off x="2320" y="2202"/>
              <a:ext cx="81" cy="75"/>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1981" name="Oval 29"/>
            <p:cNvSpPr>
              <a:spLocks noChangeArrowheads="1"/>
            </p:cNvSpPr>
            <p:nvPr/>
          </p:nvSpPr>
          <p:spPr bwMode="auto">
            <a:xfrm>
              <a:off x="2483" y="2277"/>
              <a:ext cx="81" cy="73"/>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1982" name="Oval 30"/>
            <p:cNvSpPr>
              <a:spLocks noChangeArrowheads="1"/>
            </p:cNvSpPr>
            <p:nvPr/>
          </p:nvSpPr>
          <p:spPr bwMode="auto">
            <a:xfrm>
              <a:off x="2320" y="2128"/>
              <a:ext cx="81" cy="74"/>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1983" name="Oval 31"/>
            <p:cNvSpPr>
              <a:spLocks noChangeArrowheads="1"/>
            </p:cNvSpPr>
            <p:nvPr/>
          </p:nvSpPr>
          <p:spPr bwMode="auto">
            <a:xfrm>
              <a:off x="2320" y="2277"/>
              <a:ext cx="81" cy="73"/>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1984" name="Oval 32"/>
            <p:cNvSpPr>
              <a:spLocks noChangeArrowheads="1"/>
            </p:cNvSpPr>
            <p:nvPr/>
          </p:nvSpPr>
          <p:spPr bwMode="auto">
            <a:xfrm>
              <a:off x="2320" y="2350"/>
              <a:ext cx="81" cy="74"/>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1985" name="Oval 33"/>
            <p:cNvSpPr>
              <a:spLocks noChangeArrowheads="1"/>
            </p:cNvSpPr>
            <p:nvPr/>
          </p:nvSpPr>
          <p:spPr bwMode="auto">
            <a:xfrm>
              <a:off x="2401" y="2128"/>
              <a:ext cx="82" cy="74"/>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1986" name="Oval 34"/>
            <p:cNvSpPr>
              <a:spLocks noChangeArrowheads="1"/>
            </p:cNvSpPr>
            <p:nvPr/>
          </p:nvSpPr>
          <p:spPr bwMode="auto">
            <a:xfrm>
              <a:off x="2483" y="2202"/>
              <a:ext cx="81" cy="75"/>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1987" name="Oval 35"/>
            <p:cNvSpPr>
              <a:spLocks noChangeArrowheads="1"/>
            </p:cNvSpPr>
            <p:nvPr/>
          </p:nvSpPr>
          <p:spPr bwMode="auto">
            <a:xfrm>
              <a:off x="2483" y="2128"/>
              <a:ext cx="81" cy="74"/>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1988" name="Oval 36"/>
            <p:cNvSpPr>
              <a:spLocks noChangeArrowheads="1"/>
            </p:cNvSpPr>
            <p:nvPr/>
          </p:nvSpPr>
          <p:spPr bwMode="auto">
            <a:xfrm>
              <a:off x="2564" y="2202"/>
              <a:ext cx="82" cy="75"/>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1989" name="Oval 37"/>
            <p:cNvSpPr>
              <a:spLocks noChangeArrowheads="1"/>
            </p:cNvSpPr>
            <p:nvPr/>
          </p:nvSpPr>
          <p:spPr bwMode="auto">
            <a:xfrm>
              <a:off x="2096" y="2360"/>
              <a:ext cx="82" cy="75"/>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1990" name="Oval 38"/>
            <p:cNvSpPr>
              <a:spLocks noChangeArrowheads="1"/>
            </p:cNvSpPr>
            <p:nvPr/>
          </p:nvSpPr>
          <p:spPr bwMode="auto">
            <a:xfrm>
              <a:off x="1910" y="2498"/>
              <a:ext cx="82" cy="73"/>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1991" name="Oval 39"/>
            <p:cNvSpPr>
              <a:spLocks noChangeArrowheads="1"/>
            </p:cNvSpPr>
            <p:nvPr/>
          </p:nvSpPr>
          <p:spPr bwMode="auto">
            <a:xfrm>
              <a:off x="1992" y="2646"/>
              <a:ext cx="81" cy="74"/>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1992" name="Oval 40"/>
            <p:cNvSpPr>
              <a:spLocks noChangeArrowheads="1"/>
            </p:cNvSpPr>
            <p:nvPr/>
          </p:nvSpPr>
          <p:spPr bwMode="auto">
            <a:xfrm>
              <a:off x="1910" y="2571"/>
              <a:ext cx="82" cy="75"/>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1993" name="Oval 41"/>
            <p:cNvSpPr>
              <a:spLocks noChangeArrowheads="1"/>
            </p:cNvSpPr>
            <p:nvPr/>
          </p:nvSpPr>
          <p:spPr bwMode="auto">
            <a:xfrm>
              <a:off x="1775" y="2615"/>
              <a:ext cx="82" cy="75"/>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1994" name="Oval 42"/>
            <p:cNvSpPr>
              <a:spLocks noChangeArrowheads="1"/>
            </p:cNvSpPr>
            <p:nvPr/>
          </p:nvSpPr>
          <p:spPr bwMode="auto">
            <a:xfrm>
              <a:off x="1502" y="2571"/>
              <a:ext cx="82" cy="75"/>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1995" name="Oval 43"/>
            <p:cNvSpPr>
              <a:spLocks noChangeArrowheads="1"/>
            </p:cNvSpPr>
            <p:nvPr/>
          </p:nvSpPr>
          <p:spPr bwMode="auto">
            <a:xfrm>
              <a:off x="1665" y="2571"/>
              <a:ext cx="82" cy="75"/>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1996" name="Oval 44"/>
            <p:cNvSpPr>
              <a:spLocks noChangeArrowheads="1"/>
            </p:cNvSpPr>
            <p:nvPr/>
          </p:nvSpPr>
          <p:spPr bwMode="auto">
            <a:xfrm>
              <a:off x="1420" y="2498"/>
              <a:ext cx="82" cy="73"/>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1997" name="Oval 45"/>
            <p:cNvSpPr>
              <a:spLocks noChangeArrowheads="1"/>
            </p:cNvSpPr>
            <p:nvPr/>
          </p:nvSpPr>
          <p:spPr bwMode="auto">
            <a:xfrm>
              <a:off x="1325" y="2551"/>
              <a:ext cx="82" cy="75"/>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1998" name="Oval 46"/>
            <p:cNvSpPr>
              <a:spLocks noChangeArrowheads="1"/>
            </p:cNvSpPr>
            <p:nvPr/>
          </p:nvSpPr>
          <p:spPr bwMode="auto">
            <a:xfrm>
              <a:off x="1420" y="2646"/>
              <a:ext cx="82" cy="74"/>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1999" name="Oval 47"/>
            <p:cNvSpPr>
              <a:spLocks noChangeArrowheads="1"/>
            </p:cNvSpPr>
            <p:nvPr/>
          </p:nvSpPr>
          <p:spPr bwMode="auto">
            <a:xfrm>
              <a:off x="1584" y="2793"/>
              <a:ext cx="81" cy="74"/>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00" name="Oval 48"/>
            <p:cNvSpPr>
              <a:spLocks noChangeArrowheads="1"/>
            </p:cNvSpPr>
            <p:nvPr/>
          </p:nvSpPr>
          <p:spPr bwMode="auto">
            <a:xfrm>
              <a:off x="1665" y="2867"/>
              <a:ext cx="82" cy="75"/>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01" name="Oval 49"/>
            <p:cNvSpPr>
              <a:spLocks noChangeArrowheads="1"/>
            </p:cNvSpPr>
            <p:nvPr/>
          </p:nvSpPr>
          <p:spPr bwMode="auto">
            <a:xfrm>
              <a:off x="1747" y="3015"/>
              <a:ext cx="81" cy="74"/>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02" name="Oval 50"/>
            <p:cNvSpPr>
              <a:spLocks noChangeArrowheads="1"/>
            </p:cNvSpPr>
            <p:nvPr/>
          </p:nvSpPr>
          <p:spPr bwMode="auto">
            <a:xfrm>
              <a:off x="1828" y="3015"/>
              <a:ext cx="82" cy="74"/>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03" name="Oval 51"/>
            <p:cNvSpPr>
              <a:spLocks noChangeArrowheads="1"/>
            </p:cNvSpPr>
            <p:nvPr/>
          </p:nvSpPr>
          <p:spPr bwMode="auto">
            <a:xfrm>
              <a:off x="2891" y="2277"/>
              <a:ext cx="82" cy="73"/>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04" name="Oval 52"/>
            <p:cNvSpPr>
              <a:spLocks noChangeArrowheads="1"/>
            </p:cNvSpPr>
            <p:nvPr/>
          </p:nvSpPr>
          <p:spPr bwMode="auto">
            <a:xfrm>
              <a:off x="2809" y="2350"/>
              <a:ext cx="82" cy="74"/>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05" name="Oval 53"/>
            <p:cNvSpPr>
              <a:spLocks noChangeArrowheads="1"/>
            </p:cNvSpPr>
            <p:nvPr/>
          </p:nvSpPr>
          <p:spPr bwMode="auto">
            <a:xfrm>
              <a:off x="2728" y="2350"/>
              <a:ext cx="81" cy="74"/>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06" name="Oval 54"/>
            <p:cNvSpPr>
              <a:spLocks noChangeArrowheads="1"/>
            </p:cNvSpPr>
            <p:nvPr/>
          </p:nvSpPr>
          <p:spPr bwMode="auto">
            <a:xfrm>
              <a:off x="2646" y="2424"/>
              <a:ext cx="82" cy="74"/>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07" name="Oval 55"/>
            <p:cNvSpPr>
              <a:spLocks noChangeArrowheads="1"/>
            </p:cNvSpPr>
            <p:nvPr/>
          </p:nvSpPr>
          <p:spPr bwMode="auto">
            <a:xfrm>
              <a:off x="2320" y="2571"/>
              <a:ext cx="81" cy="75"/>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08" name="Oval 56"/>
            <p:cNvSpPr>
              <a:spLocks noChangeArrowheads="1"/>
            </p:cNvSpPr>
            <p:nvPr/>
          </p:nvSpPr>
          <p:spPr bwMode="auto">
            <a:xfrm>
              <a:off x="2238" y="2646"/>
              <a:ext cx="82" cy="74"/>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09" name="Oval 57"/>
            <p:cNvSpPr>
              <a:spLocks noChangeArrowheads="1"/>
            </p:cNvSpPr>
            <p:nvPr/>
          </p:nvSpPr>
          <p:spPr bwMode="auto">
            <a:xfrm>
              <a:off x="1339" y="2720"/>
              <a:ext cx="81" cy="73"/>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10" name="Oval 58"/>
            <p:cNvSpPr>
              <a:spLocks noChangeArrowheads="1"/>
            </p:cNvSpPr>
            <p:nvPr/>
          </p:nvSpPr>
          <p:spPr bwMode="auto">
            <a:xfrm>
              <a:off x="1518" y="2424"/>
              <a:ext cx="82" cy="74"/>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11" name="Oval 59"/>
            <p:cNvSpPr>
              <a:spLocks noChangeArrowheads="1"/>
            </p:cNvSpPr>
            <p:nvPr/>
          </p:nvSpPr>
          <p:spPr bwMode="auto">
            <a:xfrm>
              <a:off x="2073" y="1685"/>
              <a:ext cx="82" cy="74"/>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12" name="Oval 60"/>
            <p:cNvSpPr>
              <a:spLocks noChangeArrowheads="1"/>
            </p:cNvSpPr>
            <p:nvPr/>
          </p:nvSpPr>
          <p:spPr bwMode="auto">
            <a:xfrm>
              <a:off x="2160" y="1596"/>
              <a:ext cx="82" cy="74"/>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13" name="Oval 61"/>
            <p:cNvSpPr>
              <a:spLocks noChangeArrowheads="1"/>
            </p:cNvSpPr>
            <p:nvPr/>
          </p:nvSpPr>
          <p:spPr bwMode="auto">
            <a:xfrm>
              <a:off x="1903" y="1659"/>
              <a:ext cx="82" cy="75"/>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14" name="Oval 62"/>
            <p:cNvSpPr>
              <a:spLocks noChangeArrowheads="1"/>
            </p:cNvSpPr>
            <p:nvPr/>
          </p:nvSpPr>
          <p:spPr bwMode="auto">
            <a:xfrm>
              <a:off x="1582" y="1723"/>
              <a:ext cx="82" cy="74"/>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15" name="Oval 63"/>
            <p:cNvSpPr>
              <a:spLocks noChangeArrowheads="1"/>
            </p:cNvSpPr>
            <p:nvPr/>
          </p:nvSpPr>
          <p:spPr bwMode="auto">
            <a:xfrm>
              <a:off x="1454" y="1787"/>
              <a:ext cx="81" cy="74"/>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16" name="Oval 64"/>
            <p:cNvSpPr>
              <a:spLocks noChangeArrowheads="1"/>
            </p:cNvSpPr>
            <p:nvPr/>
          </p:nvSpPr>
          <p:spPr bwMode="auto">
            <a:xfrm>
              <a:off x="1584" y="2350"/>
              <a:ext cx="81" cy="74"/>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17" name="Oval 65"/>
            <p:cNvSpPr>
              <a:spLocks noChangeArrowheads="1"/>
            </p:cNvSpPr>
            <p:nvPr/>
          </p:nvSpPr>
          <p:spPr bwMode="auto">
            <a:xfrm>
              <a:off x="1665" y="2424"/>
              <a:ext cx="82" cy="74"/>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18" name="Oval 66"/>
            <p:cNvSpPr>
              <a:spLocks noChangeArrowheads="1"/>
            </p:cNvSpPr>
            <p:nvPr/>
          </p:nvSpPr>
          <p:spPr bwMode="auto">
            <a:xfrm>
              <a:off x="2320" y="2720"/>
              <a:ext cx="81" cy="73"/>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19" name="Oval 67"/>
            <p:cNvSpPr>
              <a:spLocks noChangeArrowheads="1"/>
            </p:cNvSpPr>
            <p:nvPr/>
          </p:nvSpPr>
          <p:spPr bwMode="auto">
            <a:xfrm>
              <a:off x="2155" y="3015"/>
              <a:ext cx="83" cy="74"/>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20" name="Oval 68"/>
            <p:cNvSpPr>
              <a:spLocks noChangeArrowheads="1"/>
            </p:cNvSpPr>
            <p:nvPr/>
          </p:nvSpPr>
          <p:spPr bwMode="auto">
            <a:xfrm>
              <a:off x="1992" y="2942"/>
              <a:ext cx="81" cy="73"/>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21" name="Oval 69"/>
            <p:cNvSpPr>
              <a:spLocks noChangeArrowheads="1"/>
            </p:cNvSpPr>
            <p:nvPr/>
          </p:nvSpPr>
          <p:spPr bwMode="auto">
            <a:xfrm>
              <a:off x="1992" y="3089"/>
              <a:ext cx="81" cy="74"/>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22" name="Oval 70"/>
            <p:cNvSpPr>
              <a:spLocks noChangeArrowheads="1"/>
            </p:cNvSpPr>
            <p:nvPr/>
          </p:nvSpPr>
          <p:spPr bwMode="auto">
            <a:xfrm>
              <a:off x="1828" y="2571"/>
              <a:ext cx="82" cy="75"/>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23" name="Oval 71"/>
            <p:cNvSpPr>
              <a:spLocks noChangeArrowheads="1"/>
            </p:cNvSpPr>
            <p:nvPr/>
          </p:nvSpPr>
          <p:spPr bwMode="auto">
            <a:xfrm>
              <a:off x="3953" y="2424"/>
              <a:ext cx="82" cy="74"/>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24" name="Oval 72"/>
            <p:cNvSpPr>
              <a:spLocks noChangeArrowheads="1"/>
            </p:cNvSpPr>
            <p:nvPr/>
          </p:nvSpPr>
          <p:spPr bwMode="auto">
            <a:xfrm>
              <a:off x="3464" y="2498"/>
              <a:ext cx="81" cy="73"/>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25" name="Oval 73"/>
            <p:cNvSpPr>
              <a:spLocks noChangeArrowheads="1"/>
            </p:cNvSpPr>
            <p:nvPr/>
          </p:nvSpPr>
          <p:spPr bwMode="auto">
            <a:xfrm>
              <a:off x="3545" y="2202"/>
              <a:ext cx="82" cy="75"/>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26" name="Oval 74"/>
            <p:cNvSpPr>
              <a:spLocks noChangeArrowheads="1"/>
            </p:cNvSpPr>
            <p:nvPr/>
          </p:nvSpPr>
          <p:spPr bwMode="auto">
            <a:xfrm>
              <a:off x="3382" y="2202"/>
              <a:ext cx="82" cy="75"/>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27" name="Oval 75"/>
            <p:cNvSpPr>
              <a:spLocks noChangeArrowheads="1"/>
            </p:cNvSpPr>
            <p:nvPr/>
          </p:nvSpPr>
          <p:spPr bwMode="auto">
            <a:xfrm>
              <a:off x="3299" y="2202"/>
              <a:ext cx="83" cy="75"/>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28" name="Oval 76"/>
            <p:cNvSpPr>
              <a:spLocks noChangeArrowheads="1"/>
            </p:cNvSpPr>
            <p:nvPr/>
          </p:nvSpPr>
          <p:spPr bwMode="auto">
            <a:xfrm>
              <a:off x="3217" y="2202"/>
              <a:ext cx="82" cy="75"/>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29" name="Oval 77"/>
            <p:cNvSpPr>
              <a:spLocks noChangeArrowheads="1"/>
            </p:cNvSpPr>
            <p:nvPr/>
          </p:nvSpPr>
          <p:spPr bwMode="auto">
            <a:xfrm>
              <a:off x="3790" y="3015"/>
              <a:ext cx="82" cy="74"/>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30" name="Oval 78"/>
            <p:cNvSpPr>
              <a:spLocks noChangeArrowheads="1"/>
            </p:cNvSpPr>
            <p:nvPr/>
          </p:nvSpPr>
          <p:spPr bwMode="auto">
            <a:xfrm>
              <a:off x="4689" y="2350"/>
              <a:ext cx="82" cy="74"/>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31" name="Oval 79"/>
            <p:cNvSpPr>
              <a:spLocks noChangeArrowheads="1"/>
            </p:cNvSpPr>
            <p:nvPr/>
          </p:nvSpPr>
          <p:spPr bwMode="auto">
            <a:xfrm>
              <a:off x="4608" y="2202"/>
              <a:ext cx="81" cy="75"/>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32" name="Oval 80"/>
            <p:cNvSpPr>
              <a:spLocks noChangeArrowheads="1"/>
            </p:cNvSpPr>
            <p:nvPr/>
          </p:nvSpPr>
          <p:spPr bwMode="auto">
            <a:xfrm>
              <a:off x="4443" y="2055"/>
              <a:ext cx="82" cy="73"/>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33" name="Oval 81"/>
            <p:cNvSpPr>
              <a:spLocks noChangeArrowheads="1"/>
            </p:cNvSpPr>
            <p:nvPr/>
          </p:nvSpPr>
          <p:spPr bwMode="auto">
            <a:xfrm>
              <a:off x="4280" y="2055"/>
              <a:ext cx="82" cy="73"/>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34" name="Oval 82"/>
            <p:cNvSpPr>
              <a:spLocks noChangeArrowheads="1"/>
            </p:cNvSpPr>
            <p:nvPr/>
          </p:nvSpPr>
          <p:spPr bwMode="auto">
            <a:xfrm>
              <a:off x="4198" y="2055"/>
              <a:ext cx="82" cy="73"/>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35" name="Oval 83"/>
            <p:cNvSpPr>
              <a:spLocks noChangeArrowheads="1"/>
            </p:cNvSpPr>
            <p:nvPr/>
          </p:nvSpPr>
          <p:spPr bwMode="auto">
            <a:xfrm>
              <a:off x="4362" y="2128"/>
              <a:ext cx="81" cy="74"/>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36" name="Oval 84"/>
            <p:cNvSpPr>
              <a:spLocks noChangeArrowheads="1"/>
            </p:cNvSpPr>
            <p:nvPr/>
          </p:nvSpPr>
          <p:spPr bwMode="auto">
            <a:xfrm>
              <a:off x="4280" y="2128"/>
              <a:ext cx="82" cy="74"/>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37" name="Oval 85"/>
            <p:cNvSpPr>
              <a:spLocks noChangeArrowheads="1"/>
            </p:cNvSpPr>
            <p:nvPr/>
          </p:nvSpPr>
          <p:spPr bwMode="auto">
            <a:xfrm>
              <a:off x="4117" y="2128"/>
              <a:ext cx="81" cy="74"/>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38" name="Oval 86"/>
            <p:cNvSpPr>
              <a:spLocks noChangeArrowheads="1"/>
            </p:cNvSpPr>
            <p:nvPr/>
          </p:nvSpPr>
          <p:spPr bwMode="auto">
            <a:xfrm>
              <a:off x="4035" y="2202"/>
              <a:ext cx="82" cy="75"/>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39" name="Oval 87"/>
            <p:cNvSpPr>
              <a:spLocks noChangeArrowheads="1"/>
            </p:cNvSpPr>
            <p:nvPr/>
          </p:nvSpPr>
          <p:spPr bwMode="auto">
            <a:xfrm>
              <a:off x="1992" y="2571"/>
              <a:ext cx="81" cy="75"/>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40" name="Oval 88"/>
            <p:cNvSpPr>
              <a:spLocks noChangeArrowheads="1"/>
            </p:cNvSpPr>
            <p:nvPr/>
          </p:nvSpPr>
          <p:spPr bwMode="auto">
            <a:xfrm>
              <a:off x="2401" y="2277"/>
              <a:ext cx="82" cy="73"/>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41" name="Oval 89"/>
            <p:cNvSpPr>
              <a:spLocks noChangeArrowheads="1"/>
            </p:cNvSpPr>
            <p:nvPr/>
          </p:nvSpPr>
          <p:spPr bwMode="auto">
            <a:xfrm>
              <a:off x="2564" y="2424"/>
              <a:ext cx="82" cy="74"/>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42" name="Oval 90"/>
            <p:cNvSpPr>
              <a:spLocks noChangeArrowheads="1"/>
            </p:cNvSpPr>
            <p:nvPr/>
          </p:nvSpPr>
          <p:spPr bwMode="auto">
            <a:xfrm>
              <a:off x="3217" y="2942"/>
              <a:ext cx="82" cy="73"/>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43" name="Oval 91"/>
            <p:cNvSpPr>
              <a:spLocks noChangeArrowheads="1"/>
            </p:cNvSpPr>
            <p:nvPr/>
          </p:nvSpPr>
          <p:spPr bwMode="auto">
            <a:xfrm>
              <a:off x="4035" y="2793"/>
              <a:ext cx="82" cy="74"/>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44" name="Oval 92"/>
            <p:cNvSpPr>
              <a:spLocks noChangeArrowheads="1"/>
            </p:cNvSpPr>
            <p:nvPr/>
          </p:nvSpPr>
          <p:spPr bwMode="auto">
            <a:xfrm>
              <a:off x="4117" y="2867"/>
              <a:ext cx="81" cy="75"/>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45" name="Oval 93"/>
            <p:cNvSpPr>
              <a:spLocks noChangeArrowheads="1"/>
            </p:cNvSpPr>
            <p:nvPr/>
          </p:nvSpPr>
          <p:spPr bwMode="auto">
            <a:xfrm>
              <a:off x="3872" y="2942"/>
              <a:ext cx="81" cy="73"/>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46" name="Oval 94"/>
            <p:cNvSpPr>
              <a:spLocks noChangeArrowheads="1"/>
            </p:cNvSpPr>
            <p:nvPr/>
          </p:nvSpPr>
          <p:spPr bwMode="auto">
            <a:xfrm>
              <a:off x="3953" y="3015"/>
              <a:ext cx="82" cy="74"/>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47" name="Oval 95"/>
            <p:cNvSpPr>
              <a:spLocks noChangeArrowheads="1"/>
            </p:cNvSpPr>
            <p:nvPr/>
          </p:nvSpPr>
          <p:spPr bwMode="auto">
            <a:xfrm>
              <a:off x="4241" y="2880"/>
              <a:ext cx="82" cy="73"/>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48" name="Oval 96"/>
            <p:cNvSpPr>
              <a:spLocks noChangeArrowheads="1"/>
            </p:cNvSpPr>
            <p:nvPr/>
          </p:nvSpPr>
          <p:spPr bwMode="auto">
            <a:xfrm>
              <a:off x="4145" y="2736"/>
              <a:ext cx="82" cy="73"/>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49" name="Oval 97"/>
            <p:cNvSpPr>
              <a:spLocks noChangeArrowheads="1"/>
            </p:cNvSpPr>
            <p:nvPr/>
          </p:nvSpPr>
          <p:spPr bwMode="auto">
            <a:xfrm>
              <a:off x="3713" y="2928"/>
              <a:ext cx="82" cy="73"/>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50" name="Oval 98"/>
            <p:cNvSpPr>
              <a:spLocks noChangeArrowheads="1"/>
            </p:cNvSpPr>
            <p:nvPr/>
          </p:nvSpPr>
          <p:spPr bwMode="auto">
            <a:xfrm>
              <a:off x="3809" y="2784"/>
              <a:ext cx="82" cy="73"/>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51" name="Oval 99"/>
            <p:cNvSpPr>
              <a:spLocks noChangeArrowheads="1"/>
            </p:cNvSpPr>
            <p:nvPr/>
          </p:nvSpPr>
          <p:spPr bwMode="auto">
            <a:xfrm>
              <a:off x="3905" y="1776"/>
              <a:ext cx="82" cy="73"/>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52" name="Oval 100"/>
            <p:cNvSpPr>
              <a:spLocks noChangeArrowheads="1"/>
            </p:cNvSpPr>
            <p:nvPr/>
          </p:nvSpPr>
          <p:spPr bwMode="auto">
            <a:xfrm>
              <a:off x="3665" y="1824"/>
              <a:ext cx="82" cy="73"/>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53" name="Oval 101"/>
            <p:cNvSpPr>
              <a:spLocks noChangeArrowheads="1"/>
            </p:cNvSpPr>
            <p:nvPr/>
          </p:nvSpPr>
          <p:spPr bwMode="auto">
            <a:xfrm>
              <a:off x="3617" y="1920"/>
              <a:ext cx="82" cy="73"/>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54" name="Oval 102"/>
            <p:cNvSpPr>
              <a:spLocks noChangeArrowheads="1"/>
            </p:cNvSpPr>
            <p:nvPr/>
          </p:nvSpPr>
          <p:spPr bwMode="auto">
            <a:xfrm>
              <a:off x="3953" y="1872"/>
              <a:ext cx="82" cy="73"/>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55" name="Oval 103"/>
            <p:cNvSpPr>
              <a:spLocks noChangeArrowheads="1"/>
            </p:cNvSpPr>
            <p:nvPr/>
          </p:nvSpPr>
          <p:spPr bwMode="auto">
            <a:xfrm>
              <a:off x="3761" y="1920"/>
              <a:ext cx="82" cy="73"/>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56" name="Oval 104"/>
            <p:cNvSpPr>
              <a:spLocks noChangeArrowheads="1"/>
            </p:cNvSpPr>
            <p:nvPr/>
          </p:nvSpPr>
          <p:spPr bwMode="auto">
            <a:xfrm>
              <a:off x="3809" y="1824"/>
              <a:ext cx="82" cy="73"/>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57" name="Oval 105"/>
            <p:cNvSpPr>
              <a:spLocks noChangeArrowheads="1"/>
            </p:cNvSpPr>
            <p:nvPr/>
          </p:nvSpPr>
          <p:spPr bwMode="auto">
            <a:xfrm>
              <a:off x="4049" y="2016"/>
              <a:ext cx="82" cy="73"/>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58" name="Oval 106"/>
            <p:cNvSpPr>
              <a:spLocks noChangeArrowheads="1"/>
            </p:cNvSpPr>
            <p:nvPr/>
          </p:nvSpPr>
          <p:spPr bwMode="auto">
            <a:xfrm>
              <a:off x="3905" y="2087"/>
              <a:ext cx="82" cy="73"/>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59" name="Oval 107"/>
            <p:cNvSpPr>
              <a:spLocks noChangeArrowheads="1"/>
            </p:cNvSpPr>
            <p:nvPr/>
          </p:nvSpPr>
          <p:spPr bwMode="auto">
            <a:xfrm>
              <a:off x="3857" y="1968"/>
              <a:ext cx="82" cy="73"/>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60" name="Oval 108"/>
            <p:cNvSpPr>
              <a:spLocks noChangeArrowheads="1"/>
            </p:cNvSpPr>
            <p:nvPr/>
          </p:nvSpPr>
          <p:spPr bwMode="auto">
            <a:xfrm>
              <a:off x="3617" y="2352"/>
              <a:ext cx="82" cy="73"/>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61" name="Oval 109"/>
            <p:cNvSpPr>
              <a:spLocks noChangeArrowheads="1"/>
            </p:cNvSpPr>
            <p:nvPr/>
          </p:nvSpPr>
          <p:spPr bwMode="auto">
            <a:xfrm>
              <a:off x="3809" y="2160"/>
              <a:ext cx="82" cy="73"/>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62" name="Oval 110"/>
            <p:cNvSpPr>
              <a:spLocks noChangeArrowheads="1"/>
            </p:cNvSpPr>
            <p:nvPr/>
          </p:nvSpPr>
          <p:spPr bwMode="auto">
            <a:xfrm>
              <a:off x="3713" y="1680"/>
              <a:ext cx="82" cy="73"/>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63" name="Oval 111"/>
            <p:cNvSpPr>
              <a:spLocks noChangeArrowheads="1"/>
            </p:cNvSpPr>
            <p:nvPr/>
          </p:nvSpPr>
          <p:spPr bwMode="auto">
            <a:xfrm>
              <a:off x="4337" y="2832"/>
              <a:ext cx="82" cy="73"/>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64" name="Oval 112"/>
            <p:cNvSpPr>
              <a:spLocks noChangeArrowheads="1"/>
            </p:cNvSpPr>
            <p:nvPr/>
          </p:nvSpPr>
          <p:spPr bwMode="auto">
            <a:xfrm>
              <a:off x="3313" y="3038"/>
              <a:ext cx="82" cy="73"/>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65" name="Oval 113"/>
            <p:cNvSpPr>
              <a:spLocks noChangeArrowheads="1"/>
            </p:cNvSpPr>
            <p:nvPr/>
          </p:nvSpPr>
          <p:spPr bwMode="auto">
            <a:xfrm>
              <a:off x="3713" y="2304"/>
              <a:ext cx="82" cy="73"/>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66" name="Oval 114"/>
            <p:cNvSpPr>
              <a:spLocks noChangeArrowheads="1"/>
            </p:cNvSpPr>
            <p:nvPr/>
          </p:nvSpPr>
          <p:spPr bwMode="auto">
            <a:xfrm>
              <a:off x="3473" y="2304"/>
              <a:ext cx="82" cy="73"/>
            </a:xfrm>
            <a:prstGeom prst="ellipse">
              <a:avLst/>
            </a:prstGeom>
            <a:solidFill>
              <a:srgbClr val="000000"/>
            </a:solidFill>
            <a:ln w="9525">
              <a:solidFill>
                <a:srgbClr val="000000"/>
              </a:solidFill>
              <a:round/>
              <a:headEnd/>
              <a:tailEnd/>
            </a:ln>
            <a:effectLst/>
          </p:spPr>
          <p:txBody>
            <a:bodyPr wrap="none" anchor="ctr"/>
            <a:lstStyle/>
            <a:p>
              <a:endParaRPr lang="en-US"/>
            </a:p>
          </p:txBody>
        </p:sp>
        <p:sp>
          <p:nvSpPr>
            <p:cNvPr id="382067" name="Oval 115"/>
            <p:cNvSpPr>
              <a:spLocks noChangeArrowheads="1"/>
            </p:cNvSpPr>
            <p:nvPr/>
          </p:nvSpPr>
          <p:spPr bwMode="auto">
            <a:xfrm rot="13755418">
              <a:off x="4111" y="2422"/>
              <a:ext cx="462" cy="714"/>
            </a:xfrm>
            <a:prstGeom prst="ellipse">
              <a:avLst/>
            </a:prstGeom>
            <a:noFill/>
            <a:ln w="76200">
              <a:solidFill>
                <a:srgbClr val="000000"/>
              </a:solidFill>
              <a:round/>
              <a:headEnd/>
              <a:tailEnd/>
            </a:ln>
            <a:effectLst>
              <a:outerShdw dist="127000" dir="13012194" algn="ctr" rotWithShape="0">
                <a:srgbClr val="333333">
                  <a:alpha val="50000"/>
                </a:srgbClr>
              </a:outerShdw>
            </a:effectLst>
          </p:spPr>
          <p:txBody>
            <a:bodyPr vert="eaVert" wrap="none" anchor="ctr"/>
            <a:lstStyle/>
            <a:p>
              <a:pPr algn="ctr"/>
              <a:endParaRPr lang="en-US">
                <a:solidFill>
                  <a:srgbClr val="000000"/>
                </a:solidFill>
              </a:endParaRPr>
            </a:p>
          </p:txBody>
        </p:sp>
        <p:sp>
          <p:nvSpPr>
            <p:cNvPr id="382068" name="Oval 116"/>
            <p:cNvSpPr>
              <a:spLocks noChangeArrowheads="1"/>
            </p:cNvSpPr>
            <p:nvPr/>
          </p:nvSpPr>
          <p:spPr bwMode="auto">
            <a:xfrm rot="1833177">
              <a:off x="3030" y="1440"/>
              <a:ext cx="1375" cy="1107"/>
            </a:xfrm>
            <a:prstGeom prst="ellipse">
              <a:avLst/>
            </a:prstGeom>
            <a:noFill/>
            <a:ln w="76200">
              <a:solidFill>
                <a:srgbClr val="000000"/>
              </a:solidFill>
              <a:round/>
              <a:headEnd/>
              <a:tailEnd/>
            </a:ln>
            <a:effectLst/>
          </p:spPr>
          <p:txBody>
            <a:bodyPr wrap="none" anchor="ctr"/>
            <a:lstStyle/>
            <a:p>
              <a:endParaRPr lang="en-US"/>
            </a:p>
          </p:txBody>
        </p:sp>
        <p:sp>
          <p:nvSpPr>
            <p:cNvPr id="382069" name="Oval 117"/>
            <p:cNvSpPr>
              <a:spLocks noChangeArrowheads="1"/>
            </p:cNvSpPr>
            <p:nvPr/>
          </p:nvSpPr>
          <p:spPr bwMode="auto">
            <a:xfrm rot="-680052">
              <a:off x="2094" y="1919"/>
              <a:ext cx="593" cy="415"/>
            </a:xfrm>
            <a:prstGeom prst="ellipse">
              <a:avLst/>
            </a:prstGeom>
            <a:noFill/>
            <a:ln w="76200">
              <a:solidFill>
                <a:srgbClr val="000000"/>
              </a:solidFill>
              <a:round/>
              <a:headEnd/>
              <a:tailEnd/>
            </a:ln>
            <a:effectLst/>
          </p:spPr>
          <p:txBody>
            <a:bodyPr wrap="none" anchor="ctr"/>
            <a:lstStyle/>
            <a:p>
              <a:endParaRPr lang="en-US"/>
            </a:p>
          </p:txBody>
        </p:sp>
      </p:grpSp>
      <p:sp>
        <p:nvSpPr>
          <p:cNvPr id="382070" name="Text Box 118"/>
          <p:cNvSpPr txBox="1">
            <a:spLocks noChangeArrowheads="1"/>
          </p:cNvSpPr>
          <p:nvPr/>
        </p:nvSpPr>
        <p:spPr bwMode="auto">
          <a:xfrm>
            <a:off x="171450" y="3200400"/>
            <a:ext cx="971550" cy="366712"/>
          </a:xfrm>
          <a:prstGeom prst="rect">
            <a:avLst/>
          </a:prstGeom>
          <a:noFill/>
          <a:ln w="9525">
            <a:noFill/>
            <a:miter lim="800000"/>
            <a:headEnd/>
            <a:tailEnd/>
          </a:ln>
          <a:effectLst/>
        </p:spPr>
        <p:txBody>
          <a:bodyPr wrap="none">
            <a:spAutoFit/>
          </a:bodyPr>
          <a:lstStyle/>
          <a:p>
            <a:r>
              <a:rPr lang="en-US" sz="1800" b="1" dirty="0">
                <a:solidFill>
                  <a:srgbClr val="FFFFFF"/>
                </a:solidFill>
                <a:latin typeface="Arial" pitchFamily="34" charset="0"/>
              </a:rPr>
              <a:t>FRONT</a:t>
            </a:r>
          </a:p>
        </p:txBody>
      </p:sp>
      <p:sp>
        <p:nvSpPr>
          <p:cNvPr id="120" name="Text Box 118"/>
          <p:cNvSpPr txBox="1">
            <a:spLocks noChangeArrowheads="1"/>
          </p:cNvSpPr>
          <p:nvPr/>
        </p:nvSpPr>
        <p:spPr bwMode="auto">
          <a:xfrm>
            <a:off x="8077367" y="3216860"/>
            <a:ext cx="851515" cy="369332"/>
          </a:xfrm>
          <a:prstGeom prst="rect">
            <a:avLst/>
          </a:prstGeom>
          <a:noFill/>
          <a:ln w="9525">
            <a:noFill/>
            <a:miter lim="800000"/>
            <a:headEnd/>
            <a:tailEnd/>
          </a:ln>
          <a:effectLst/>
        </p:spPr>
        <p:txBody>
          <a:bodyPr wrap="none">
            <a:spAutoFit/>
          </a:bodyPr>
          <a:lstStyle/>
          <a:p>
            <a:r>
              <a:rPr lang="en-US" sz="1800" b="1" dirty="0">
                <a:solidFill>
                  <a:srgbClr val="FFFFFF"/>
                </a:solidFill>
                <a:latin typeface="Arial" pitchFamily="34" charset="0"/>
              </a:rPr>
              <a:t>BACK</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Text Box 2"/>
          <p:cNvSpPr txBox="1">
            <a:spLocks noChangeArrowheads="1"/>
          </p:cNvSpPr>
          <p:nvPr/>
        </p:nvSpPr>
        <p:spPr bwMode="auto">
          <a:xfrm>
            <a:off x="-76200" y="273050"/>
            <a:ext cx="9144000" cy="641350"/>
          </a:xfrm>
          <a:prstGeom prst="rect">
            <a:avLst/>
          </a:prstGeom>
          <a:noFill/>
          <a:ln w="9525">
            <a:noFill/>
            <a:miter lim="800000"/>
            <a:headEnd/>
            <a:tailEnd/>
          </a:ln>
          <a:effectLst/>
        </p:spPr>
        <p:txBody>
          <a:bodyPr>
            <a:spAutoFit/>
          </a:bodyPr>
          <a:lstStyle/>
          <a:p>
            <a:pPr algn="ctr"/>
            <a:r>
              <a:rPr lang="en-US" sz="3600" dirty="0">
                <a:solidFill>
                  <a:srgbClr val="FFFFFF"/>
                </a:solidFill>
                <a:latin typeface="Arial" pitchFamily="34" charset="0"/>
              </a:rPr>
              <a:t>TYPICAL LANGUAGE AREAS</a:t>
            </a:r>
          </a:p>
        </p:txBody>
      </p:sp>
      <p:pic>
        <p:nvPicPr>
          <p:cNvPr id="390147" name="Picture 3" descr="brochurebrain"/>
          <p:cNvPicPr>
            <a:picLocks noChangeAspect="1" noChangeArrowheads="1"/>
          </p:cNvPicPr>
          <p:nvPr/>
        </p:nvPicPr>
        <p:blipFill>
          <a:blip r:embed="rId3" cstate="print"/>
          <a:srcRect/>
          <a:stretch>
            <a:fillRect/>
          </a:stretch>
        </p:blipFill>
        <p:spPr bwMode="auto">
          <a:xfrm>
            <a:off x="1066800" y="850900"/>
            <a:ext cx="7010400" cy="6007100"/>
          </a:xfrm>
          <a:prstGeom prst="rect">
            <a:avLst/>
          </a:prstGeom>
          <a:noFill/>
          <a:ln w="9525">
            <a:solidFill>
              <a:schemeClr val="bg2"/>
            </a:solidFill>
            <a:miter lim="800000"/>
            <a:headEnd/>
            <a:tailEnd/>
          </a:ln>
        </p:spPr>
      </p:pic>
      <p:grpSp>
        <p:nvGrpSpPr>
          <p:cNvPr id="2" name="Group 4"/>
          <p:cNvGrpSpPr>
            <a:grpSpLocks/>
          </p:cNvGrpSpPr>
          <p:nvPr/>
        </p:nvGrpSpPr>
        <p:grpSpPr bwMode="auto">
          <a:xfrm>
            <a:off x="1827213" y="2133600"/>
            <a:ext cx="6249987" cy="4508500"/>
            <a:chOff x="1151" y="1344"/>
            <a:chExt cx="3937" cy="2840"/>
          </a:xfrm>
        </p:grpSpPr>
        <p:sp>
          <p:nvSpPr>
            <p:cNvPr id="390149" name="Oval 5"/>
            <p:cNvSpPr>
              <a:spLocks noChangeArrowheads="1"/>
            </p:cNvSpPr>
            <p:nvPr/>
          </p:nvSpPr>
          <p:spPr bwMode="auto">
            <a:xfrm rot="3470579">
              <a:off x="4114" y="2653"/>
              <a:ext cx="336" cy="522"/>
            </a:xfrm>
            <a:prstGeom prst="ellipse">
              <a:avLst/>
            </a:prstGeom>
            <a:solidFill>
              <a:srgbClr val="000000"/>
            </a:solidFill>
            <a:ln w="9525">
              <a:solidFill>
                <a:schemeClr val="bg2"/>
              </a:solidFill>
              <a:round/>
              <a:headEnd/>
              <a:tailEnd/>
            </a:ln>
            <a:effectLst>
              <a:outerShdw dist="314181" dir="11642175" algn="ctr" rotWithShape="0">
                <a:schemeClr val="bg2"/>
              </a:outerShdw>
            </a:effectLst>
          </p:spPr>
          <p:txBody>
            <a:bodyPr rot="10800000" vert="eaVert" wrap="none" anchor="ctr"/>
            <a:lstStyle/>
            <a:p>
              <a:pPr algn="ctr"/>
              <a:endParaRPr lang="en-US">
                <a:solidFill>
                  <a:srgbClr val="000000"/>
                </a:solidFill>
              </a:endParaRPr>
            </a:p>
          </p:txBody>
        </p:sp>
        <p:sp>
          <p:nvSpPr>
            <p:cNvPr id="390150" name="Oval 6"/>
            <p:cNvSpPr>
              <a:spLocks noChangeArrowheads="1"/>
            </p:cNvSpPr>
            <p:nvPr/>
          </p:nvSpPr>
          <p:spPr bwMode="auto">
            <a:xfrm rot="1833177">
              <a:off x="3518" y="1709"/>
              <a:ext cx="886" cy="792"/>
            </a:xfrm>
            <a:prstGeom prst="ellipse">
              <a:avLst/>
            </a:prstGeom>
            <a:solidFill>
              <a:srgbClr val="000000"/>
            </a:solidFill>
            <a:ln w="9525">
              <a:solidFill>
                <a:schemeClr val="bg2"/>
              </a:solidFill>
              <a:round/>
              <a:headEnd/>
              <a:tailEnd/>
            </a:ln>
            <a:effectLst/>
          </p:spPr>
          <p:txBody>
            <a:bodyPr wrap="none" anchor="ctr"/>
            <a:lstStyle/>
            <a:p>
              <a:endParaRPr lang="en-US"/>
            </a:p>
          </p:txBody>
        </p:sp>
        <p:sp>
          <p:nvSpPr>
            <p:cNvPr id="390151" name="Oval 7"/>
            <p:cNvSpPr>
              <a:spLocks noChangeArrowheads="1"/>
            </p:cNvSpPr>
            <p:nvPr/>
          </p:nvSpPr>
          <p:spPr bwMode="auto">
            <a:xfrm rot="-680052">
              <a:off x="2094" y="2064"/>
              <a:ext cx="585" cy="288"/>
            </a:xfrm>
            <a:prstGeom prst="ellipse">
              <a:avLst/>
            </a:prstGeom>
            <a:solidFill>
              <a:srgbClr val="000000"/>
            </a:solidFill>
            <a:ln w="9525">
              <a:solidFill>
                <a:schemeClr val="bg2"/>
              </a:solidFill>
              <a:round/>
              <a:headEnd/>
              <a:tailEnd/>
            </a:ln>
            <a:effectLst/>
          </p:spPr>
          <p:txBody>
            <a:bodyPr wrap="none" anchor="ctr"/>
            <a:lstStyle/>
            <a:p>
              <a:endParaRPr lang="en-US"/>
            </a:p>
          </p:txBody>
        </p:sp>
        <p:sp>
          <p:nvSpPr>
            <p:cNvPr id="390152" name="Oval 8"/>
            <p:cNvSpPr>
              <a:spLocks noChangeArrowheads="1"/>
            </p:cNvSpPr>
            <p:nvPr/>
          </p:nvSpPr>
          <p:spPr bwMode="auto">
            <a:xfrm>
              <a:off x="2544" y="2256"/>
              <a:ext cx="768" cy="480"/>
            </a:xfrm>
            <a:prstGeom prst="ellipse">
              <a:avLst/>
            </a:prstGeom>
            <a:solidFill>
              <a:srgbClr val="000000"/>
            </a:solidFill>
            <a:ln w="9525">
              <a:solidFill>
                <a:schemeClr val="bg2"/>
              </a:solidFill>
              <a:round/>
              <a:headEnd/>
              <a:tailEnd/>
            </a:ln>
            <a:effectLst/>
          </p:spPr>
          <p:txBody>
            <a:bodyPr wrap="none" anchor="ctr"/>
            <a:lstStyle/>
            <a:p>
              <a:endParaRPr lang="en-US"/>
            </a:p>
          </p:txBody>
        </p:sp>
        <p:sp>
          <p:nvSpPr>
            <p:cNvPr id="390153" name="Line 9"/>
            <p:cNvSpPr>
              <a:spLocks noChangeShapeType="1"/>
            </p:cNvSpPr>
            <p:nvPr/>
          </p:nvSpPr>
          <p:spPr bwMode="auto">
            <a:xfrm flipH="1" flipV="1">
              <a:off x="4080" y="2496"/>
              <a:ext cx="48" cy="336"/>
            </a:xfrm>
            <a:prstGeom prst="line">
              <a:avLst/>
            </a:prstGeom>
            <a:noFill/>
            <a:ln w="57150">
              <a:solidFill>
                <a:srgbClr val="000000"/>
              </a:solidFill>
              <a:round/>
              <a:headEnd type="triangle" w="med" len="med"/>
              <a:tailEnd type="triangle" w="med" len="med"/>
            </a:ln>
            <a:effectLst/>
          </p:spPr>
          <p:txBody>
            <a:bodyPr/>
            <a:lstStyle/>
            <a:p>
              <a:endParaRPr lang="en-US"/>
            </a:p>
          </p:txBody>
        </p:sp>
        <p:sp>
          <p:nvSpPr>
            <p:cNvPr id="390154" name="Line 10"/>
            <p:cNvSpPr>
              <a:spLocks noChangeShapeType="1"/>
            </p:cNvSpPr>
            <p:nvPr/>
          </p:nvSpPr>
          <p:spPr bwMode="auto">
            <a:xfrm rot="-2718590" flipH="1" flipV="1">
              <a:off x="3261" y="2211"/>
              <a:ext cx="293" cy="192"/>
            </a:xfrm>
            <a:prstGeom prst="line">
              <a:avLst/>
            </a:prstGeom>
            <a:noFill/>
            <a:ln w="57150">
              <a:solidFill>
                <a:srgbClr val="000000"/>
              </a:solidFill>
              <a:round/>
              <a:headEnd type="triangle" w="med" len="med"/>
              <a:tailEnd type="triangle" w="med" len="med"/>
            </a:ln>
            <a:effectLst/>
          </p:spPr>
          <p:txBody>
            <a:bodyPr/>
            <a:lstStyle/>
            <a:p>
              <a:endParaRPr lang="en-US"/>
            </a:p>
          </p:txBody>
        </p:sp>
        <p:sp>
          <p:nvSpPr>
            <p:cNvPr id="390155" name="Line 11"/>
            <p:cNvSpPr>
              <a:spLocks noChangeShapeType="1"/>
            </p:cNvSpPr>
            <p:nvPr/>
          </p:nvSpPr>
          <p:spPr bwMode="auto">
            <a:xfrm flipH="1" flipV="1">
              <a:off x="2688" y="2064"/>
              <a:ext cx="720" cy="0"/>
            </a:xfrm>
            <a:prstGeom prst="line">
              <a:avLst/>
            </a:prstGeom>
            <a:noFill/>
            <a:ln w="57150">
              <a:solidFill>
                <a:srgbClr val="000000"/>
              </a:solidFill>
              <a:round/>
              <a:headEnd type="triangle" w="med" len="med"/>
              <a:tailEnd type="triangle" w="med" len="med"/>
            </a:ln>
            <a:effectLst/>
          </p:spPr>
          <p:txBody>
            <a:bodyPr/>
            <a:lstStyle/>
            <a:p>
              <a:endParaRPr lang="en-US"/>
            </a:p>
          </p:txBody>
        </p:sp>
        <p:sp>
          <p:nvSpPr>
            <p:cNvPr id="390156" name="Text Box 12"/>
            <p:cNvSpPr txBox="1">
              <a:spLocks noChangeArrowheads="1"/>
            </p:cNvSpPr>
            <p:nvPr/>
          </p:nvSpPr>
          <p:spPr bwMode="auto">
            <a:xfrm>
              <a:off x="1440" y="2256"/>
              <a:ext cx="1124" cy="520"/>
            </a:xfrm>
            <a:prstGeom prst="rect">
              <a:avLst/>
            </a:prstGeom>
            <a:noFill/>
            <a:ln w="9525">
              <a:noFill/>
              <a:miter lim="800000"/>
              <a:headEnd/>
              <a:tailEnd/>
            </a:ln>
            <a:effectLst/>
          </p:spPr>
          <p:txBody>
            <a:bodyPr wrap="none">
              <a:spAutoFit/>
            </a:bodyPr>
            <a:lstStyle/>
            <a:p>
              <a:r>
                <a:rPr lang="en-US" sz="1600" b="1">
                  <a:solidFill>
                    <a:srgbClr val="000000"/>
                  </a:solidFill>
                  <a:latin typeface="Rockwell Extra Bold" pitchFamily="18" charset="0"/>
                </a:rPr>
                <a:t>SPEECH</a:t>
              </a:r>
            </a:p>
            <a:p>
              <a:r>
                <a:rPr lang="en-US" sz="1600" b="1">
                  <a:solidFill>
                    <a:srgbClr val="000000"/>
                  </a:solidFill>
                  <a:latin typeface="Rockwell Extra Bold" pitchFamily="18" charset="0"/>
                </a:rPr>
                <a:t>PRODUCTION</a:t>
              </a:r>
            </a:p>
            <a:p>
              <a:r>
                <a:rPr lang="en-US" sz="1600" b="1">
                  <a:solidFill>
                    <a:srgbClr val="000000"/>
                  </a:solidFill>
                  <a:latin typeface="Rockwell Extra Bold" pitchFamily="18" charset="0"/>
                </a:rPr>
                <a:t>AREA</a:t>
              </a:r>
            </a:p>
          </p:txBody>
        </p:sp>
        <p:sp>
          <p:nvSpPr>
            <p:cNvPr id="390157" name="Text Box 13"/>
            <p:cNvSpPr txBox="1">
              <a:spLocks noChangeArrowheads="1"/>
            </p:cNvSpPr>
            <p:nvPr/>
          </p:nvSpPr>
          <p:spPr bwMode="auto">
            <a:xfrm>
              <a:off x="2688" y="2736"/>
              <a:ext cx="1124" cy="520"/>
            </a:xfrm>
            <a:prstGeom prst="rect">
              <a:avLst/>
            </a:prstGeom>
            <a:noFill/>
            <a:ln w="9525">
              <a:noFill/>
              <a:miter lim="800000"/>
              <a:headEnd/>
              <a:tailEnd/>
            </a:ln>
            <a:effectLst/>
          </p:spPr>
          <p:txBody>
            <a:bodyPr>
              <a:spAutoFit/>
            </a:bodyPr>
            <a:lstStyle/>
            <a:p>
              <a:r>
                <a:rPr lang="en-US" sz="1600" b="1">
                  <a:solidFill>
                    <a:srgbClr val="000000"/>
                  </a:solidFill>
                  <a:latin typeface="Rockwell Extra Bold" pitchFamily="18" charset="0"/>
                </a:rPr>
                <a:t>AUDITORY</a:t>
              </a:r>
            </a:p>
            <a:p>
              <a:r>
                <a:rPr lang="en-US" sz="1600" b="1">
                  <a:solidFill>
                    <a:srgbClr val="000000"/>
                  </a:solidFill>
                  <a:latin typeface="Rockwell Extra Bold" pitchFamily="18" charset="0"/>
                </a:rPr>
                <a:t>PROCESSING</a:t>
              </a:r>
            </a:p>
            <a:p>
              <a:r>
                <a:rPr lang="en-US" sz="1600" b="1">
                  <a:solidFill>
                    <a:srgbClr val="000000"/>
                  </a:solidFill>
                  <a:latin typeface="Rockwell Extra Bold" pitchFamily="18" charset="0"/>
                </a:rPr>
                <a:t>AREA</a:t>
              </a:r>
            </a:p>
          </p:txBody>
        </p:sp>
        <p:sp>
          <p:nvSpPr>
            <p:cNvPr id="390158" name="Text Box 14"/>
            <p:cNvSpPr txBox="1">
              <a:spLocks noChangeArrowheads="1"/>
            </p:cNvSpPr>
            <p:nvPr/>
          </p:nvSpPr>
          <p:spPr bwMode="auto">
            <a:xfrm>
              <a:off x="2640" y="1344"/>
              <a:ext cx="1824" cy="366"/>
            </a:xfrm>
            <a:prstGeom prst="rect">
              <a:avLst/>
            </a:prstGeom>
            <a:noFill/>
            <a:ln w="9525">
              <a:noFill/>
              <a:miter lim="800000"/>
              <a:headEnd/>
              <a:tailEnd/>
            </a:ln>
            <a:effectLst/>
          </p:spPr>
          <p:txBody>
            <a:bodyPr>
              <a:spAutoFit/>
            </a:bodyPr>
            <a:lstStyle/>
            <a:p>
              <a:r>
                <a:rPr lang="en-US" sz="1600" b="1">
                  <a:solidFill>
                    <a:srgbClr val="000000"/>
                  </a:solidFill>
                  <a:latin typeface="Rockwell Extra Bold" pitchFamily="18" charset="0"/>
                </a:rPr>
                <a:t>VISUAL</a:t>
              </a:r>
              <a:r>
                <a:rPr lang="en-US" sz="1600" b="1">
                  <a:solidFill>
                    <a:schemeClr val="bg2"/>
                  </a:solidFill>
                  <a:latin typeface="Rockwell Extra Bold" pitchFamily="18" charset="0"/>
                </a:rPr>
                <a:t>-</a:t>
              </a:r>
              <a:r>
                <a:rPr lang="en-US" sz="1600" b="1">
                  <a:solidFill>
                    <a:srgbClr val="000000"/>
                  </a:solidFill>
                  <a:latin typeface="Rockwell Extra Bold" pitchFamily="18" charset="0"/>
                </a:rPr>
                <a:t>LANGUAGE</a:t>
              </a:r>
            </a:p>
            <a:p>
              <a:r>
                <a:rPr lang="en-US" sz="1600" b="1">
                  <a:solidFill>
                    <a:srgbClr val="000000"/>
                  </a:solidFill>
                  <a:latin typeface="Rockwell Extra Bold" pitchFamily="18" charset="0"/>
                </a:rPr>
                <a:t>ASSOCIATION</a:t>
              </a:r>
              <a:r>
                <a:rPr lang="en-US" sz="1600" b="1">
                  <a:solidFill>
                    <a:schemeClr val="bg2"/>
                  </a:solidFill>
                  <a:latin typeface="Rockwell Extra Bold" pitchFamily="18" charset="0"/>
                </a:rPr>
                <a:t> </a:t>
              </a:r>
              <a:r>
                <a:rPr lang="en-US" sz="1600" b="1">
                  <a:solidFill>
                    <a:srgbClr val="000000"/>
                  </a:solidFill>
                  <a:latin typeface="Rockwell Extra Bold" pitchFamily="18" charset="0"/>
                </a:rPr>
                <a:t>AREA</a:t>
              </a:r>
            </a:p>
          </p:txBody>
        </p:sp>
        <p:sp>
          <p:nvSpPr>
            <p:cNvPr id="390159" name="Text Box 15"/>
            <p:cNvSpPr txBox="1">
              <a:spLocks noChangeArrowheads="1"/>
            </p:cNvSpPr>
            <p:nvPr/>
          </p:nvSpPr>
          <p:spPr bwMode="auto">
            <a:xfrm>
              <a:off x="4320" y="2160"/>
              <a:ext cx="768" cy="520"/>
            </a:xfrm>
            <a:prstGeom prst="rect">
              <a:avLst/>
            </a:prstGeom>
            <a:noFill/>
            <a:ln w="9525">
              <a:noFill/>
              <a:miter lim="800000"/>
              <a:headEnd/>
              <a:tailEnd/>
            </a:ln>
            <a:effectLst/>
          </p:spPr>
          <p:txBody>
            <a:bodyPr>
              <a:spAutoFit/>
            </a:bodyPr>
            <a:lstStyle/>
            <a:p>
              <a:r>
                <a:rPr lang="en-US" sz="1600" b="1">
                  <a:solidFill>
                    <a:srgbClr val="000000"/>
                  </a:solidFill>
                  <a:latin typeface="Rockwell Extra Bold" pitchFamily="18" charset="0"/>
                </a:rPr>
                <a:t>VISUAL /</a:t>
              </a:r>
            </a:p>
            <a:p>
              <a:r>
                <a:rPr lang="en-US" sz="1600" b="1">
                  <a:solidFill>
                    <a:srgbClr val="000000"/>
                  </a:solidFill>
                  <a:latin typeface="Rockwell Extra Bold" pitchFamily="18" charset="0"/>
                </a:rPr>
                <a:t>VERBAL</a:t>
              </a:r>
            </a:p>
            <a:p>
              <a:r>
                <a:rPr lang="en-US" sz="1600" b="1">
                  <a:solidFill>
                    <a:srgbClr val="000000"/>
                  </a:solidFill>
                  <a:latin typeface="Rockwell Extra Bold" pitchFamily="18" charset="0"/>
                </a:rPr>
                <a:t>AREA</a:t>
              </a:r>
            </a:p>
          </p:txBody>
        </p:sp>
        <p:sp>
          <p:nvSpPr>
            <p:cNvPr id="390160" name="Text Box 16"/>
            <p:cNvSpPr txBox="1">
              <a:spLocks noChangeArrowheads="1"/>
            </p:cNvSpPr>
            <p:nvPr/>
          </p:nvSpPr>
          <p:spPr bwMode="auto">
            <a:xfrm>
              <a:off x="1151" y="3934"/>
              <a:ext cx="1660" cy="250"/>
            </a:xfrm>
            <a:prstGeom prst="rect">
              <a:avLst/>
            </a:prstGeom>
            <a:noFill/>
            <a:ln w="9525">
              <a:noFill/>
              <a:miter lim="800000"/>
              <a:headEnd/>
              <a:tailEnd/>
            </a:ln>
            <a:effectLst/>
          </p:spPr>
          <p:txBody>
            <a:bodyPr wrap="none">
              <a:spAutoFit/>
            </a:bodyPr>
            <a:lstStyle/>
            <a:p>
              <a:r>
                <a:rPr lang="en-US" sz="2000" b="1">
                  <a:solidFill>
                    <a:srgbClr val="000000"/>
                  </a:solidFill>
                </a:rPr>
                <a:t>LEFT HEMISPHERE</a:t>
              </a:r>
            </a:p>
          </p:txBody>
        </p:sp>
        <p:sp>
          <p:nvSpPr>
            <p:cNvPr id="390161" name="Line 17"/>
            <p:cNvSpPr>
              <a:spLocks noChangeShapeType="1"/>
            </p:cNvSpPr>
            <p:nvPr/>
          </p:nvSpPr>
          <p:spPr bwMode="auto">
            <a:xfrm>
              <a:off x="2688" y="2160"/>
              <a:ext cx="192" cy="96"/>
            </a:xfrm>
            <a:prstGeom prst="line">
              <a:avLst/>
            </a:prstGeom>
            <a:noFill/>
            <a:ln w="28575">
              <a:solidFill>
                <a:srgbClr val="000000"/>
              </a:solidFill>
              <a:round/>
              <a:headEnd type="triangle" w="med" len="med"/>
              <a:tailEnd type="triangle" w="med" len="med"/>
            </a:ln>
            <a:effectLst/>
          </p:spPr>
          <p:txBody>
            <a:bodyPr/>
            <a:lstStyle/>
            <a:p>
              <a:endParaRPr lang="en-US"/>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Text Box 2"/>
          <p:cNvSpPr txBox="1">
            <a:spLocks noChangeArrowheads="1"/>
          </p:cNvSpPr>
          <p:nvPr/>
        </p:nvSpPr>
        <p:spPr bwMode="auto">
          <a:xfrm>
            <a:off x="914400" y="273050"/>
            <a:ext cx="7086600" cy="641350"/>
          </a:xfrm>
          <a:prstGeom prst="rect">
            <a:avLst/>
          </a:prstGeom>
          <a:noFill/>
          <a:ln w="9525">
            <a:noFill/>
            <a:miter lim="800000"/>
            <a:headEnd/>
            <a:tailEnd/>
          </a:ln>
          <a:effectLst/>
        </p:spPr>
        <p:txBody>
          <a:bodyPr>
            <a:spAutoFit/>
          </a:bodyPr>
          <a:lstStyle/>
          <a:p>
            <a:pPr algn="ctr"/>
            <a:r>
              <a:rPr lang="en-US" sz="3600" dirty="0">
                <a:solidFill>
                  <a:srgbClr val="FFFFFF"/>
                </a:solidFill>
                <a:latin typeface="Arial" pitchFamily="34" charset="0"/>
              </a:rPr>
              <a:t>TYPICAL READING AREAS</a:t>
            </a:r>
          </a:p>
        </p:txBody>
      </p:sp>
      <p:sp>
        <p:nvSpPr>
          <p:cNvPr id="392195" name="Line 3"/>
          <p:cNvSpPr>
            <a:spLocks noChangeShapeType="1"/>
          </p:cNvSpPr>
          <p:nvPr/>
        </p:nvSpPr>
        <p:spPr bwMode="auto">
          <a:xfrm>
            <a:off x="4267200" y="3200400"/>
            <a:ext cx="1066800" cy="0"/>
          </a:xfrm>
          <a:prstGeom prst="line">
            <a:avLst/>
          </a:prstGeom>
          <a:noFill/>
          <a:ln w="57150">
            <a:noFill/>
            <a:round/>
            <a:headEnd type="triangle" w="med" len="med"/>
            <a:tailEnd type="triangle" w="med" len="med"/>
          </a:ln>
          <a:effectLst/>
        </p:spPr>
        <p:txBody>
          <a:bodyPr/>
          <a:lstStyle/>
          <a:p>
            <a:endParaRPr lang="en-US"/>
          </a:p>
        </p:txBody>
      </p:sp>
      <p:grpSp>
        <p:nvGrpSpPr>
          <p:cNvPr id="2" name="Group 4"/>
          <p:cNvGrpSpPr>
            <a:grpSpLocks/>
          </p:cNvGrpSpPr>
          <p:nvPr/>
        </p:nvGrpSpPr>
        <p:grpSpPr bwMode="auto">
          <a:xfrm>
            <a:off x="1066800" y="838200"/>
            <a:ext cx="7083425" cy="6007100"/>
            <a:chOff x="672" y="528"/>
            <a:chExt cx="4462" cy="3784"/>
          </a:xfrm>
        </p:grpSpPr>
        <p:pic>
          <p:nvPicPr>
            <p:cNvPr id="392197" name="Picture 5" descr="brochurebrain"/>
            <p:cNvPicPr>
              <a:picLocks noChangeAspect="1" noChangeArrowheads="1"/>
            </p:cNvPicPr>
            <p:nvPr/>
          </p:nvPicPr>
          <p:blipFill>
            <a:blip r:embed="rId3" cstate="print">
              <a:lum bright="6000"/>
              <a:grayscl/>
            </a:blip>
            <a:srcRect/>
            <a:stretch>
              <a:fillRect/>
            </a:stretch>
          </p:blipFill>
          <p:spPr bwMode="auto">
            <a:xfrm>
              <a:off x="672" y="528"/>
              <a:ext cx="4416" cy="3784"/>
            </a:xfrm>
            <a:prstGeom prst="rect">
              <a:avLst/>
            </a:prstGeom>
            <a:solidFill>
              <a:srgbClr val="000000"/>
            </a:solidFill>
            <a:ln w="9525">
              <a:noFill/>
              <a:miter lim="800000"/>
              <a:headEnd/>
              <a:tailEnd/>
            </a:ln>
            <a:effectLst>
              <a:outerShdw dist="38100" dir="5400000" algn="ctr" rotWithShape="0">
                <a:srgbClr val="505050">
                  <a:alpha val="50000"/>
                </a:srgbClr>
              </a:outerShdw>
            </a:effectLst>
          </p:spPr>
        </p:pic>
        <p:sp>
          <p:nvSpPr>
            <p:cNvPr id="392198" name="Oval 6"/>
            <p:cNvSpPr>
              <a:spLocks noChangeArrowheads="1"/>
            </p:cNvSpPr>
            <p:nvPr/>
          </p:nvSpPr>
          <p:spPr bwMode="auto">
            <a:xfrm rot="13755418">
              <a:off x="4158" y="2418"/>
              <a:ext cx="414" cy="570"/>
            </a:xfrm>
            <a:prstGeom prst="ellipse">
              <a:avLst/>
            </a:prstGeom>
            <a:solidFill>
              <a:srgbClr val="000000"/>
            </a:solidFill>
            <a:ln w="9525">
              <a:noFill/>
              <a:round/>
              <a:headEnd/>
              <a:tailEnd/>
            </a:ln>
            <a:effectLst>
              <a:prstShdw prst="shdw13" dist="179605" dir="10312194">
                <a:srgbClr val="333333">
                  <a:alpha val="50000"/>
                </a:srgbClr>
              </a:prstShdw>
            </a:effectLst>
          </p:spPr>
          <p:txBody>
            <a:bodyPr vert="eaVert" wrap="none" anchor="ctr"/>
            <a:lstStyle/>
            <a:p>
              <a:pPr algn="ctr"/>
              <a:endParaRPr lang="en-US">
                <a:solidFill>
                  <a:srgbClr val="000000"/>
                </a:solidFill>
              </a:endParaRPr>
            </a:p>
          </p:txBody>
        </p:sp>
        <p:sp>
          <p:nvSpPr>
            <p:cNvPr id="392199" name="Oval 7"/>
            <p:cNvSpPr>
              <a:spLocks noChangeArrowheads="1"/>
            </p:cNvSpPr>
            <p:nvPr/>
          </p:nvSpPr>
          <p:spPr bwMode="auto">
            <a:xfrm rot="1833177">
              <a:off x="3022" y="1490"/>
              <a:ext cx="1382" cy="1047"/>
            </a:xfrm>
            <a:prstGeom prst="ellipse">
              <a:avLst/>
            </a:prstGeom>
            <a:solidFill>
              <a:srgbClr val="000000"/>
            </a:solidFill>
            <a:ln w="9525">
              <a:noFill/>
              <a:round/>
              <a:headEnd/>
              <a:tailEnd/>
            </a:ln>
            <a:effectLst/>
          </p:spPr>
          <p:txBody>
            <a:bodyPr wrap="none" anchor="ctr"/>
            <a:lstStyle/>
            <a:p>
              <a:endParaRPr lang="en-US"/>
            </a:p>
          </p:txBody>
        </p:sp>
        <p:sp>
          <p:nvSpPr>
            <p:cNvPr id="392200" name="Oval 8"/>
            <p:cNvSpPr>
              <a:spLocks noChangeArrowheads="1"/>
            </p:cNvSpPr>
            <p:nvPr/>
          </p:nvSpPr>
          <p:spPr bwMode="auto">
            <a:xfrm rot="-680052">
              <a:off x="2077" y="1967"/>
              <a:ext cx="593" cy="415"/>
            </a:xfrm>
            <a:prstGeom prst="ellipse">
              <a:avLst/>
            </a:prstGeom>
            <a:solidFill>
              <a:srgbClr val="000000"/>
            </a:solidFill>
            <a:ln w="9525">
              <a:noFill/>
              <a:round/>
              <a:headEnd/>
              <a:tailEnd/>
            </a:ln>
            <a:effectLst/>
          </p:spPr>
          <p:txBody>
            <a:bodyPr wrap="none" anchor="ctr"/>
            <a:lstStyle/>
            <a:p>
              <a:endParaRPr lang="en-US"/>
            </a:p>
          </p:txBody>
        </p:sp>
        <p:sp>
          <p:nvSpPr>
            <p:cNvPr id="392201" name="Text Box 9"/>
            <p:cNvSpPr txBox="1">
              <a:spLocks noChangeArrowheads="1"/>
            </p:cNvSpPr>
            <p:nvPr/>
          </p:nvSpPr>
          <p:spPr bwMode="auto">
            <a:xfrm>
              <a:off x="1151" y="3934"/>
              <a:ext cx="1660" cy="250"/>
            </a:xfrm>
            <a:prstGeom prst="rect">
              <a:avLst/>
            </a:prstGeom>
            <a:noFill/>
            <a:ln w="9525">
              <a:noFill/>
              <a:miter lim="800000"/>
              <a:headEnd/>
              <a:tailEnd/>
            </a:ln>
            <a:effectLst/>
          </p:spPr>
          <p:txBody>
            <a:bodyPr wrap="none">
              <a:spAutoFit/>
            </a:bodyPr>
            <a:lstStyle/>
            <a:p>
              <a:r>
                <a:rPr lang="en-US" sz="2000" b="1">
                  <a:solidFill>
                    <a:srgbClr val="000000"/>
                  </a:solidFill>
                </a:rPr>
                <a:t>LEFT HEMISPHERE</a:t>
              </a:r>
            </a:p>
          </p:txBody>
        </p:sp>
        <p:sp>
          <p:nvSpPr>
            <p:cNvPr id="392202" name="Text Box 10"/>
            <p:cNvSpPr txBox="1">
              <a:spLocks noChangeArrowheads="1"/>
            </p:cNvSpPr>
            <p:nvPr/>
          </p:nvSpPr>
          <p:spPr bwMode="auto">
            <a:xfrm>
              <a:off x="1090" y="1488"/>
              <a:ext cx="1918" cy="288"/>
            </a:xfrm>
            <a:prstGeom prst="rect">
              <a:avLst/>
            </a:prstGeom>
            <a:noFill/>
            <a:ln w="9525">
              <a:noFill/>
              <a:miter lim="800000"/>
              <a:headEnd/>
              <a:tailEnd/>
            </a:ln>
            <a:effectLst/>
          </p:spPr>
          <p:txBody>
            <a:bodyPr wrap="none">
              <a:spAutoFit/>
            </a:bodyPr>
            <a:lstStyle/>
            <a:p>
              <a:r>
                <a:rPr lang="en-US" b="1">
                  <a:solidFill>
                    <a:srgbClr val="000000"/>
                  </a:solidFill>
                  <a:latin typeface="Arial Black" pitchFamily="34" charset="0"/>
                </a:rPr>
                <a:t>WORD ANALYSIS</a:t>
              </a:r>
            </a:p>
          </p:txBody>
        </p:sp>
        <p:sp>
          <p:nvSpPr>
            <p:cNvPr id="392203" name="Text Box 11"/>
            <p:cNvSpPr txBox="1">
              <a:spLocks noChangeArrowheads="1"/>
            </p:cNvSpPr>
            <p:nvPr/>
          </p:nvSpPr>
          <p:spPr bwMode="auto">
            <a:xfrm>
              <a:off x="3216" y="1248"/>
              <a:ext cx="1918" cy="288"/>
            </a:xfrm>
            <a:prstGeom prst="rect">
              <a:avLst/>
            </a:prstGeom>
            <a:noFill/>
            <a:ln w="9525">
              <a:noFill/>
              <a:miter lim="800000"/>
              <a:headEnd/>
              <a:tailEnd/>
            </a:ln>
            <a:effectLst/>
          </p:spPr>
          <p:txBody>
            <a:bodyPr wrap="none">
              <a:spAutoFit/>
            </a:bodyPr>
            <a:lstStyle/>
            <a:p>
              <a:r>
                <a:rPr lang="en-US" b="1">
                  <a:solidFill>
                    <a:srgbClr val="000000"/>
                  </a:solidFill>
                  <a:latin typeface="Arial Black" pitchFamily="34" charset="0"/>
                </a:rPr>
                <a:t>WORD ANALYSIS</a:t>
              </a:r>
            </a:p>
          </p:txBody>
        </p:sp>
        <p:sp>
          <p:nvSpPr>
            <p:cNvPr id="392204" name="Text Box 12"/>
            <p:cNvSpPr txBox="1">
              <a:spLocks noChangeArrowheads="1"/>
            </p:cNvSpPr>
            <p:nvPr/>
          </p:nvSpPr>
          <p:spPr bwMode="auto">
            <a:xfrm>
              <a:off x="3638" y="2959"/>
              <a:ext cx="1417" cy="480"/>
            </a:xfrm>
            <a:prstGeom prst="rect">
              <a:avLst/>
            </a:prstGeom>
            <a:noFill/>
            <a:ln w="9525">
              <a:noFill/>
              <a:miter lim="800000"/>
              <a:headEnd/>
              <a:tailEnd/>
            </a:ln>
            <a:effectLst/>
          </p:spPr>
          <p:txBody>
            <a:bodyPr wrap="none">
              <a:spAutoFit/>
            </a:bodyPr>
            <a:lstStyle/>
            <a:p>
              <a:pPr algn="ctr"/>
              <a:r>
                <a:rPr lang="en-US" b="1">
                  <a:solidFill>
                    <a:srgbClr val="000000"/>
                  </a:solidFill>
                  <a:latin typeface="Arial Black" pitchFamily="34" charset="0"/>
                </a:rPr>
                <a:t>AUTOMATIC</a:t>
              </a:r>
            </a:p>
            <a:p>
              <a:pPr algn="ctr"/>
              <a:r>
                <a:rPr lang="en-US" sz="2000" b="1">
                  <a:solidFill>
                    <a:srgbClr val="000000"/>
                  </a:solidFill>
                  <a:latin typeface="Arial Black" pitchFamily="34" charset="0"/>
                </a:rPr>
                <a:t>(SIGHT WORD)</a:t>
              </a:r>
            </a:p>
          </p:txBody>
        </p:sp>
        <p:sp>
          <p:nvSpPr>
            <p:cNvPr id="392205" name="Freeform 13"/>
            <p:cNvSpPr>
              <a:spLocks/>
            </p:cNvSpPr>
            <p:nvPr/>
          </p:nvSpPr>
          <p:spPr bwMode="auto">
            <a:xfrm>
              <a:off x="4464" y="1792"/>
              <a:ext cx="344" cy="704"/>
            </a:xfrm>
            <a:custGeom>
              <a:avLst/>
              <a:gdLst/>
              <a:ahLst/>
              <a:cxnLst>
                <a:cxn ang="0">
                  <a:pos x="0" y="80"/>
                </a:cxn>
                <a:cxn ang="0">
                  <a:pos x="240" y="80"/>
                </a:cxn>
                <a:cxn ang="0">
                  <a:pos x="336" y="560"/>
                </a:cxn>
                <a:cxn ang="0">
                  <a:pos x="192" y="704"/>
                </a:cxn>
              </a:cxnLst>
              <a:rect l="0" t="0" r="r" b="b"/>
              <a:pathLst>
                <a:path w="344" h="704">
                  <a:moveTo>
                    <a:pt x="0" y="80"/>
                  </a:moveTo>
                  <a:cubicBezTo>
                    <a:pt x="92" y="40"/>
                    <a:pt x="184" y="0"/>
                    <a:pt x="240" y="80"/>
                  </a:cubicBezTo>
                  <a:cubicBezTo>
                    <a:pt x="296" y="160"/>
                    <a:pt x="344" y="456"/>
                    <a:pt x="336" y="560"/>
                  </a:cubicBezTo>
                  <a:cubicBezTo>
                    <a:pt x="328" y="664"/>
                    <a:pt x="260" y="684"/>
                    <a:pt x="192" y="704"/>
                  </a:cubicBezTo>
                </a:path>
              </a:pathLst>
            </a:custGeom>
            <a:noFill/>
            <a:ln w="57150" cmpd="sng">
              <a:solidFill>
                <a:srgbClr val="000000"/>
              </a:solidFill>
              <a:round/>
              <a:headEnd type="triangle" w="med" len="med"/>
              <a:tailEnd type="triangle" w="med" len="med"/>
            </a:ln>
            <a:effectLst/>
          </p:spPr>
          <p:txBody>
            <a:bodyPr/>
            <a:lstStyle/>
            <a:p>
              <a:endParaRPr lang="en-US"/>
            </a:p>
          </p:txBody>
        </p:sp>
        <p:sp>
          <p:nvSpPr>
            <p:cNvPr id="392206" name="Line 14"/>
            <p:cNvSpPr>
              <a:spLocks noChangeShapeType="1"/>
            </p:cNvSpPr>
            <p:nvPr/>
          </p:nvSpPr>
          <p:spPr bwMode="auto">
            <a:xfrm flipH="1" flipV="1">
              <a:off x="2592" y="2304"/>
              <a:ext cx="1344" cy="384"/>
            </a:xfrm>
            <a:prstGeom prst="line">
              <a:avLst/>
            </a:prstGeom>
            <a:noFill/>
            <a:ln w="57150">
              <a:noFill/>
              <a:round/>
              <a:headEnd type="triangle" w="med" len="med"/>
              <a:tailEnd type="triangle" w="med" len="med"/>
            </a:ln>
            <a:effectLst/>
          </p:spPr>
          <p:txBody>
            <a:bodyPr/>
            <a:lstStyle/>
            <a:p>
              <a:endParaRPr lang="en-US"/>
            </a:p>
          </p:txBody>
        </p:sp>
        <p:sp>
          <p:nvSpPr>
            <p:cNvPr id="392207" name="Line 15"/>
            <p:cNvSpPr>
              <a:spLocks noChangeShapeType="1"/>
            </p:cNvSpPr>
            <p:nvPr/>
          </p:nvSpPr>
          <p:spPr bwMode="auto">
            <a:xfrm flipH="1">
              <a:off x="2688" y="2016"/>
              <a:ext cx="336" cy="96"/>
            </a:xfrm>
            <a:prstGeom prst="line">
              <a:avLst/>
            </a:prstGeom>
            <a:noFill/>
            <a:ln w="57150">
              <a:solidFill>
                <a:srgbClr val="000000"/>
              </a:solidFill>
              <a:round/>
              <a:headEnd type="triangle" w="med" len="med"/>
              <a:tailEnd type="triangle" w="med" len="med"/>
            </a:ln>
            <a:effectLst/>
          </p:spPr>
          <p:txBody>
            <a:bodyPr/>
            <a:lstStyle/>
            <a:p>
              <a:endParaRPr lang="en-US"/>
            </a:p>
          </p:txBody>
        </p:sp>
        <p:sp>
          <p:nvSpPr>
            <p:cNvPr id="392208" name="Line 16"/>
            <p:cNvSpPr>
              <a:spLocks noChangeShapeType="1"/>
            </p:cNvSpPr>
            <p:nvPr/>
          </p:nvSpPr>
          <p:spPr bwMode="auto">
            <a:xfrm flipH="1" flipV="1">
              <a:off x="2640" y="2304"/>
              <a:ext cx="1440" cy="480"/>
            </a:xfrm>
            <a:prstGeom prst="line">
              <a:avLst/>
            </a:prstGeom>
            <a:noFill/>
            <a:ln w="57150">
              <a:solidFill>
                <a:srgbClr val="000000"/>
              </a:solidFill>
              <a:prstDash val="sysDot"/>
              <a:round/>
              <a:headEnd type="triangle" w="med" len="med"/>
              <a:tailEnd type="triangle" w="med" len="med"/>
            </a:ln>
            <a:effectLst/>
          </p:spPr>
          <p:txBody>
            <a:bodyPr/>
            <a:lstStyle/>
            <a:p>
              <a:endParaRPr lang="en-US"/>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67" y="381000"/>
            <a:ext cx="8229600" cy="1143000"/>
          </a:xfrm>
        </p:spPr>
        <p:txBody>
          <a:bodyPr>
            <a:noAutofit/>
          </a:bodyPr>
          <a:lstStyle/>
          <a:p>
            <a:pPr algn="ctr"/>
            <a:r>
              <a:rPr lang="en-US" sz="4000" dirty="0" err="1"/>
              <a:t>Microneurodysgenesis</a:t>
            </a:r>
            <a:r>
              <a:rPr lang="en-US" sz="4000" dirty="0"/>
              <a:t> </a:t>
            </a:r>
            <a:br>
              <a:rPr lang="en-US" sz="4000" dirty="0"/>
            </a:br>
            <a:r>
              <a:rPr lang="en-US" sz="4000" dirty="0"/>
              <a:t>and Genetic Dyslexia</a:t>
            </a:r>
          </a:p>
        </p:txBody>
      </p:sp>
      <p:sp>
        <p:nvSpPr>
          <p:cNvPr id="3" name="Content Placeholder 2"/>
          <p:cNvSpPr>
            <a:spLocks noGrp="1"/>
          </p:cNvSpPr>
          <p:nvPr>
            <p:ph idx="1"/>
          </p:nvPr>
        </p:nvSpPr>
        <p:spPr>
          <a:xfrm>
            <a:off x="1117600" y="1828800"/>
            <a:ext cx="7797800" cy="3962400"/>
          </a:xfrm>
          <a:noFill/>
        </p:spPr>
        <p:txBody>
          <a:bodyPr>
            <a:noAutofit/>
          </a:bodyPr>
          <a:lstStyle/>
          <a:p>
            <a:pPr marL="0" lvl="1" indent="0">
              <a:spcBef>
                <a:spcPts val="0"/>
              </a:spcBef>
              <a:buClr>
                <a:schemeClr val="accent3"/>
              </a:buClr>
              <a:buSzPct val="95000"/>
              <a:buNone/>
            </a:pPr>
            <a:endParaRPr lang="en-US" sz="1400" b="1" dirty="0"/>
          </a:p>
          <a:p>
            <a:pPr marL="0" lvl="1" indent="0">
              <a:spcBef>
                <a:spcPts val="0"/>
              </a:spcBef>
              <a:buClr>
                <a:schemeClr val="accent3"/>
              </a:buClr>
              <a:buSzPct val="95000"/>
              <a:buNone/>
            </a:pPr>
            <a:r>
              <a:rPr lang="en-US" sz="2800" dirty="0"/>
              <a:t>Areas in the left side of the </a:t>
            </a:r>
            <a:r>
              <a:rPr lang="en-US" sz="2800" dirty="0">
                <a:latin typeface="+mj-lt"/>
              </a:rPr>
              <a:t>brain that are most likely to be affected:</a:t>
            </a:r>
          </a:p>
          <a:p>
            <a:pPr marL="274320" lvl="2" indent="0">
              <a:buClr>
                <a:schemeClr val="accent3"/>
              </a:buClr>
              <a:buSzPct val="95000"/>
              <a:buNone/>
            </a:pPr>
            <a:r>
              <a:rPr lang="en-US" sz="2800" b="1" dirty="0">
                <a:solidFill>
                  <a:srgbClr val="00B0F0"/>
                </a:solidFill>
                <a:latin typeface="+mj-lt"/>
              </a:rPr>
              <a:t>Broca's area/inferior frontal </a:t>
            </a:r>
            <a:r>
              <a:rPr lang="en-US" sz="2800" b="1" dirty="0" err="1">
                <a:solidFill>
                  <a:srgbClr val="00B0F0"/>
                </a:solidFill>
                <a:latin typeface="+mj-lt"/>
              </a:rPr>
              <a:t>gyrus</a:t>
            </a:r>
            <a:r>
              <a:rPr lang="en-US" sz="2800" b="1" dirty="0">
                <a:solidFill>
                  <a:srgbClr val="00B0F0"/>
                </a:solidFill>
                <a:latin typeface="+mj-lt"/>
              </a:rPr>
              <a:t> </a:t>
            </a:r>
            <a:r>
              <a:rPr lang="en-US" sz="2800" dirty="0">
                <a:latin typeface="+mj-lt"/>
              </a:rPr>
              <a:t>controlling articulation and word analysis </a:t>
            </a:r>
          </a:p>
          <a:p>
            <a:pPr marL="274320" lvl="2" indent="0">
              <a:buClr>
                <a:schemeClr val="accent3"/>
              </a:buClr>
              <a:buSzPct val="95000"/>
              <a:buNone/>
            </a:pPr>
            <a:r>
              <a:rPr lang="en-US" sz="2800" b="1" dirty="0" err="1">
                <a:solidFill>
                  <a:srgbClr val="00B0F0"/>
                </a:solidFill>
                <a:latin typeface="+mj-lt"/>
              </a:rPr>
              <a:t>Parieto</a:t>
            </a:r>
            <a:r>
              <a:rPr lang="en-US" sz="2800" b="1" dirty="0">
                <a:solidFill>
                  <a:srgbClr val="00B0F0"/>
                </a:solidFill>
                <a:latin typeface="+mj-lt"/>
              </a:rPr>
              <a:t>-temporal area </a:t>
            </a:r>
            <a:r>
              <a:rPr lang="en-US" sz="2800" dirty="0">
                <a:latin typeface="+mj-lt"/>
              </a:rPr>
              <a:t>controlling word analysis</a:t>
            </a:r>
          </a:p>
          <a:p>
            <a:pPr marL="274320" lvl="2" indent="0">
              <a:buClr>
                <a:schemeClr val="accent3"/>
              </a:buClr>
              <a:buSzPct val="95000"/>
              <a:buNone/>
            </a:pPr>
            <a:r>
              <a:rPr lang="en-US" sz="2800" b="1" dirty="0" err="1">
                <a:solidFill>
                  <a:srgbClr val="00B0F0"/>
                </a:solidFill>
                <a:latin typeface="+mj-lt"/>
              </a:rPr>
              <a:t>Occipito</a:t>
            </a:r>
            <a:r>
              <a:rPr lang="en-US" sz="2800" b="1" dirty="0">
                <a:solidFill>
                  <a:srgbClr val="00B0F0"/>
                </a:solidFill>
                <a:latin typeface="+mj-lt"/>
              </a:rPr>
              <a:t>-temporal area </a:t>
            </a:r>
            <a:r>
              <a:rPr lang="en-US" sz="2800" dirty="0">
                <a:latin typeface="+mj-lt"/>
              </a:rPr>
              <a:t>controlling the rapid, automatic fluent identification of words </a:t>
            </a:r>
          </a:p>
          <a:p>
            <a:pPr marL="0" indent="0">
              <a:buNone/>
            </a:pPr>
            <a:endParaRPr lang="en-US" sz="1800" dirty="0"/>
          </a:p>
        </p:txBody>
      </p:sp>
    </p:spTree>
    <p:extLst>
      <p:ext uri="{BB962C8B-B14F-4D97-AF65-F5344CB8AC3E}">
        <p14:creationId xmlns:p14="http://schemas.microsoft.com/office/powerpoint/2010/main" val="191658426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Caliber of Scientific Evidence</a:t>
            </a:r>
          </a:p>
        </p:txBody>
      </p:sp>
      <p:sp>
        <p:nvSpPr>
          <p:cNvPr id="3" name="Content Placeholder 2"/>
          <p:cNvSpPr>
            <a:spLocks noGrp="1"/>
          </p:cNvSpPr>
          <p:nvPr>
            <p:ph idx="1"/>
          </p:nvPr>
        </p:nvSpPr>
        <p:spPr/>
        <p:txBody>
          <a:bodyPr/>
          <a:lstStyle/>
          <a:p>
            <a:r>
              <a:rPr lang="en-US" sz="3200" dirty="0"/>
              <a:t>How do you know if something is likely to work before you “buy” and “try it”?</a:t>
            </a:r>
          </a:p>
        </p:txBody>
      </p:sp>
    </p:spTree>
    <p:extLst>
      <p:ext uri="{BB962C8B-B14F-4D97-AF65-F5344CB8AC3E}">
        <p14:creationId xmlns:p14="http://schemas.microsoft.com/office/powerpoint/2010/main" val="10303328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2"/>
          <p:cNvPicPr>
            <a:picLocks noChangeAspect="1" noChangeArrowheads="1"/>
          </p:cNvPicPr>
          <p:nvPr/>
        </p:nvPicPr>
        <p:blipFill>
          <a:blip r:embed="rId2" cstate="print"/>
          <a:srcRect/>
          <a:stretch>
            <a:fillRect/>
          </a:stretch>
        </p:blipFill>
        <p:spPr bwMode="auto">
          <a:xfrm>
            <a:off x="1150938" y="0"/>
            <a:ext cx="7993062" cy="6867525"/>
          </a:xfrm>
          <a:prstGeom prst="rect">
            <a:avLst/>
          </a:prstGeom>
          <a:noFill/>
          <a:ln w="12700">
            <a:noFill/>
            <a:miter lim="800000"/>
            <a:headEnd/>
            <a:tailEnd/>
          </a:ln>
          <a:effectLst/>
        </p:spPr>
      </p:pic>
      <p:sp>
        <p:nvSpPr>
          <p:cNvPr id="375811" name="Text Box 3"/>
          <p:cNvSpPr txBox="1">
            <a:spLocks noChangeArrowheads="1"/>
          </p:cNvSpPr>
          <p:nvPr/>
        </p:nvSpPr>
        <p:spPr bwMode="auto">
          <a:xfrm>
            <a:off x="0" y="1905000"/>
            <a:ext cx="1600200" cy="515938"/>
          </a:xfrm>
          <a:prstGeom prst="rect">
            <a:avLst/>
          </a:prstGeom>
          <a:solidFill>
            <a:schemeClr val="tx1"/>
          </a:solidFill>
          <a:ln w="12700">
            <a:noFill/>
            <a:miter lim="800000"/>
            <a:headEnd/>
            <a:tailEnd/>
          </a:ln>
          <a:effectLst/>
        </p:spPr>
        <p:txBody>
          <a:bodyPr lIns="90488" tIns="44450" rIns="90488" bIns="44450">
            <a:spAutoFit/>
          </a:bodyPr>
          <a:lstStyle/>
          <a:p>
            <a:pPr eaLnBrk="0" hangingPunct="0">
              <a:spcBef>
                <a:spcPct val="50000"/>
              </a:spcBef>
              <a:buClr>
                <a:schemeClr val="hlink"/>
              </a:buClr>
              <a:buSzPct val="75000"/>
              <a:buFont typeface="Monotype Sorts" pitchFamily="2" charset="2"/>
              <a:buNone/>
            </a:pPr>
            <a:r>
              <a:rPr lang="en-US" sz="2800" dirty="0">
                <a:solidFill>
                  <a:srgbClr val="FFFFFF"/>
                </a:solidFill>
                <a:effectLst>
                  <a:outerShdw blurRad="38100" dist="38100" dir="2700000" algn="tl">
                    <a:srgbClr val="000000"/>
                  </a:outerShdw>
                </a:effectLst>
                <a:latin typeface="Arial" pitchFamily="34" charset="0"/>
              </a:rPr>
              <a:t>Biology</a:t>
            </a:r>
          </a:p>
        </p:txBody>
      </p:sp>
      <p:sp>
        <p:nvSpPr>
          <p:cNvPr id="375812" name="Text Box 4"/>
          <p:cNvSpPr txBox="1">
            <a:spLocks noChangeArrowheads="1"/>
          </p:cNvSpPr>
          <p:nvPr/>
        </p:nvSpPr>
        <p:spPr bwMode="auto">
          <a:xfrm>
            <a:off x="-38100" y="3962400"/>
            <a:ext cx="1714500" cy="520655"/>
          </a:xfrm>
          <a:prstGeom prst="rect">
            <a:avLst/>
          </a:prstGeom>
          <a:solidFill>
            <a:schemeClr val="tx1"/>
          </a:solidFill>
          <a:ln w="12700">
            <a:noFill/>
            <a:miter lim="800000"/>
            <a:headEnd/>
            <a:tailEnd/>
          </a:ln>
          <a:effectLst/>
        </p:spPr>
        <p:txBody>
          <a:bodyPr wrap="square" lIns="90488" tIns="44450" rIns="90488" bIns="44450">
            <a:spAutoFit/>
          </a:bodyPr>
          <a:lstStyle/>
          <a:p>
            <a:pPr eaLnBrk="0" hangingPunct="0">
              <a:spcBef>
                <a:spcPct val="50000"/>
              </a:spcBef>
              <a:buClr>
                <a:schemeClr val="hlink"/>
              </a:buClr>
              <a:buSzPct val="75000"/>
              <a:buFont typeface="Monotype Sorts" pitchFamily="2" charset="2"/>
              <a:buNone/>
            </a:pPr>
            <a:r>
              <a:rPr lang="en-US" sz="2800" dirty="0">
                <a:solidFill>
                  <a:srgbClr val="FFFFFF"/>
                </a:solidFill>
                <a:latin typeface="Arial" pitchFamily="34" charset="0"/>
              </a:rPr>
              <a:t>Cognition</a:t>
            </a:r>
          </a:p>
        </p:txBody>
      </p:sp>
      <p:sp>
        <p:nvSpPr>
          <p:cNvPr id="375813" name="Text Box 5"/>
          <p:cNvSpPr txBox="1">
            <a:spLocks noChangeArrowheads="1"/>
          </p:cNvSpPr>
          <p:nvPr/>
        </p:nvSpPr>
        <p:spPr bwMode="auto">
          <a:xfrm>
            <a:off x="0" y="5257800"/>
            <a:ext cx="1676400" cy="515938"/>
          </a:xfrm>
          <a:prstGeom prst="rect">
            <a:avLst/>
          </a:prstGeom>
          <a:solidFill>
            <a:schemeClr val="tx1"/>
          </a:solidFill>
          <a:ln w="12700">
            <a:noFill/>
            <a:miter lim="800000"/>
            <a:headEnd/>
            <a:tailEnd/>
          </a:ln>
          <a:effectLst/>
        </p:spPr>
        <p:txBody>
          <a:bodyPr lIns="90488" tIns="44450" rIns="90488" bIns="44450">
            <a:spAutoFit/>
          </a:bodyPr>
          <a:lstStyle/>
          <a:p>
            <a:pPr eaLnBrk="0" hangingPunct="0">
              <a:spcBef>
                <a:spcPct val="50000"/>
              </a:spcBef>
              <a:buClr>
                <a:schemeClr val="hlink"/>
              </a:buClr>
              <a:buSzPct val="75000"/>
              <a:buFont typeface="Monotype Sorts" pitchFamily="2" charset="2"/>
              <a:buNone/>
            </a:pPr>
            <a:r>
              <a:rPr lang="en-US" sz="2800" dirty="0">
                <a:solidFill>
                  <a:srgbClr val="FFFFFF"/>
                </a:solidFill>
                <a:latin typeface="Arial" pitchFamily="34" charset="0"/>
              </a:rPr>
              <a:t>Behavior</a:t>
            </a:r>
          </a:p>
        </p:txBody>
      </p:sp>
      <p:sp>
        <p:nvSpPr>
          <p:cNvPr id="375814" name="Text Box 6"/>
          <p:cNvSpPr txBox="1">
            <a:spLocks noChangeArrowheads="1"/>
          </p:cNvSpPr>
          <p:nvPr/>
        </p:nvSpPr>
        <p:spPr bwMode="auto">
          <a:xfrm>
            <a:off x="6858000" y="228600"/>
            <a:ext cx="2151063" cy="397545"/>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chemeClr val="hlink"/>
              </a:buClr>
              <a:buSzPct val="75000"/>
              <a:buFont typeface="Monotype Sorts" pitchFamily="2" charset="2"/>
              <a:buNone/>
            </a:pPr>
            <a:r>
              <a:rPr lang="en-US" sz="2000" dirty="0">
                <a:solidFill>
                  <a:schemeClr val="tx2"/>
                </a:solidFill>
                <a:effectLst/>
                <a:latin typeface="Arial" pitchFamily="34" charset="0"/>
              </a:rPr>
              <a:t>(RAMUS, 2006)</a:t>
            </a:r>
          </a:p>
        </p:txBody>
      </p:sp>
      <p:sp>
        <p:nvSpPr>
          <p:cNvPr id="375815" name="Oval 7"/>
          <p:cNvSpPr>
            <a:spLocks noChangeArrowheads="1"/>
          </p:cNvSpPr>
          <p:nvPr/>
        </p:nvSpPr>
        <p:spPr bwMode="auto">
          <a:xfrm>
            <a:off x="1905000" y="1447800"/>
            <a:ext cx="1922462" cy="1524000"/>
          </a:xfrm>
          <a:prstGeom prst="ellipse">
            <a:avLst/>
          </a:prstGeom>
          <a:noFill/>
          <a:ln w="57150">
            <a:solidFill>
              <a:srgbClr val="FF0000"/>
            </a:solidFill>
            <a:round/>
            <a:headEnd/>
            <a:tailEnd/>
          </a:ln>
          <a:effectLst/>
        </p:spPr>
        <p:txBody>
          <a:bodyPr wrap="none" lIns="90488" tIns="44450" rIns="90488" bIns="44450" anchor="ctr"/>
          <a:lstStyle/>
          <a:p>
            <a:endParaRPr lang="en-US"/>
          </a:p>
        </p:txBody>
      </p:sp>
      <p:sp>
        <p:nvSpPr>
          <p:cNvPr id="8" name="Oval 7"/>
          <p:cNvSpPr>
            <a:spLocks noChangeArrowheads="1"/>
          </p:cNvSpPr>
          <p:nvPr/>
        </p:nvSpPr>
        <p:spPr bwMode="auto">
          <a:xfrm>
            <a:off x="3581400" y="2819400"/>
            <a:ext cx="1447800" cy="1295400"/>
          </a:xfrm>
          <a:prstGeom prst="ellipse">
            <a:avLst/>
          </a:prstGeom>
          <a:noFill/>
          <a:ln w="57150">
            <a:solidFill>
              <a:srgbClr val="FF0000"/>
            </a:solidFill>
            <a:round/>
            <a:headEnd/>
            <a:tailEnd/>
          </a:ln>
          <a:effectLst/>
        </p:spPr>
        <p:txBody>
          <a:bodyPr wrap="none" lIns="90488" tIns="44450" rIns="90488" bIns="44450" anchor="ctr"/>
          <a:lstStyle/>
          <a:p>
            <a:endParaRPr lang="en-US"/>
          </a:p>
        </p:txBody>
      </p:sp>
      <p:sp>
        <p:nvSpPr>
          <p:cNvPr id="9" name="Oval 8"/>
          <p:cNvSpPr>
            <a:spLocks noChangeArrowheads="1"/>
          </p:cNvSpPr>
          <p:nvPr/>
        </p:nvSpPr>
        <p:spPr bwMode="auto">
          <a:xfrm>
            <a:off x="4648200" y="4343400"/>
            <a:ext cx="1066800" cy="990600"/>
          </a:xfrm>
          <a:prstGeom prst="ellipse">
            <a:avLst/>
          </a:prstGeom>
          <a:noFill/>
          <a:ln w="57150">
            <a:solidFill>
              <a:srgbClr val="FF0000"/>
            </a:solidFill>
            <a:round/>
            <a:headEnd/>
            <a:tailEnd/>
          </a:ln>
          <a:effectLst/>
        </p:spPr>
        <p:txBody>
          <a:bodyPr wrap="none" lIns="90488" tIns="44450" rIns="90488" bIns="44450" anchor="ctr"/>
          <a:lstStyle/>
          <a:p>
            <a:endParaRPr lang="en-US"/>
          </a:p>
        </p:txBody>
      </p:sp>
      <p:sp>
        <p:nvSpPr>
          <p:cNvPr id="10" name="Oval 9"/>
          <p:cNvSpPr>
            <a:spLocks noChangeArrowheads="1"/>
          </p:cNvSpPr>
          <p:nvPr/>
        </p:nvSpPr>
        <p:spPr bwMode="auto">
          <a:xfrm>
            <a:off x="4572000" y="5715000"/>
            <a:ext cx="1143000" cy="990600"/>
          </a:xfrm>
          <a:prstGeom prst="ellipse">
            <a:avLst/>
          </a:prstGeom>
          <a:noFill/>
          <a:ln w="57150">
            <a:solidFill>
              <a:srgbClr val="FF0000"/>
            </a:solidFill>
            <a:round/>
            <a:headEnd/>
            <a:tailEnd/>
          </a:ln>
          <a:effectLst/>
        </p:spPr>
        <p:txBody>
          <a:bodyPr wrap="none" lIns="90488" tIns="44450" rIns="90488" bIns="44450"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5815"/>
                                        </p:tgtEl>
                                        <p:attrNameLst>
                                          <p:attrName>style.visibility</p:attrName>
                                        </p:attrNameLst>
                                      </p:cBhvr>
                                      <p:to>
                                        <p:strVal val="visible"/>
                                      </p:to>
                                    </p:set>
                                    <p:animEffect transition="in" filter="fade">
                                      <p:cBhvr>
                                        <p:cTn id="7" dur="2000"/>
                                        <p:tgtEl>
                                          <p:spTgt spid="3758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5" grpId="0" animBg="1"/>
      <p:bldP spid="8" grpId="0" animBg="1"/>
      <p:bldP spid="9" grpId="0" animBg="1"/>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025" y="0"/>
            <a:ext cx="7826375" cy="1376362"/>
          </a:xfrm>
        </p:spPr>
        <p:txBody>
          <a:bodyPr/>
          <a:lstStyle/>
          <a:p>
            <a:r>
              <a:rPr lang="en-US" dirty="0"/>
              <a:t>Fact or Myth about Dyslexia? </a:t>
            </a:r>
          </a:p>
        </p:txBody>
      </p:sp>
      <p:sp>
        <p:nvSpPr>
          <p:cNvPr id="3" name="Content Placeholder 2"/>
          <p:cNvSpPr>
            <a:spLocks noGrp="1"/>
          </p:cNvSpPr>
          <p:nvPr>
            <p:ph idx="1"/>
          </p:nvPr>
        </p:nvSpPr>
        <p:spPr>
          <a:xfrm>
            <a:off x="1235075" y="1219200"/>
            <a:ext cx="7551738" cy="4956175"/>
          </a:xfrm>
        </p:spPr>
        <p:txBody>
          <a:bodyPr/>
          <a:lstStyle/>
          <a:p>
            <a:r>
              <a:rPr lang="en-US" dirty="0"/>
              <a:t>Is dyslexia caused by weak phonological processing skills?</a:t>
            </a:r>
          </a:p>
          <a:p>
            <a:pPr lvl="1"/>
            <a:r>
              <a:rPr lang="en-US" dirty="0"/>
              <a:t>FACT: </a:t>
            </a:r>
          </a:p>
          <a:p>
            <a:pPr lvl="2"/>
            <a:r>
              <a:rPr lang="en-US" dirty="0"/>
              <a:t>This weakness is evident in speaking skills well before it appears in difficulties with reading/spelling skills. </a:t>
            </a:r>
          </a:p>
          <a:p>
            <a:pPr lvl="3"/>
            <a:r>
              <a:rPr lang="en-US" dirty="0"/>
              <a:t>Poor rhyming words</a:t>
            </a:r>
          </a:p>
          <a:p>
            <a:pPr lvl="3"/>
            <a:r>
              <a:rPr lang="en-US" dirty="0"/>
              <a:t>Trouble learning the letters of the alphabet (name and/or sound)</a:t>
            </a:r>
          </a:p>
          <a:p>
            <a:pPr lvl="3"/>
            <a:r>
              <a:rPr lang="en-US" dirty="0"/>
              <a:t>Persistently mispronounces words even when given the correct pronunciation, e.g. says </a:t>
            </a:r>
          </a:p>
          <a:p>
            <a:pPr lvl="1"/>
            <a:r>
              <a:rPr lang="en-US" dirty="0"/>
              <a:t>FACT: </a:t>
            </a:r>
          </a:p>
          <a:p>
            <a:pPr lvl="2"/>
            <a:r>
              <a:rPr lang="en-US" dirty="0"/>
              <a:t>Over 88% of individual with dyslexia have phonological processing difficulties </a:t>
            </a:r>
            <a:r>
              <a:rPr lang="en-US" sz="1800" dirty="0"/>
              <a:t>(</a:t>
            </a:r>
            <a:r>
              <a:rPr lang="en-US" sz="1800" dirty="0" err="1"/>
              <a:t>Shaywitz</a:t>
            </a:r>
            <a:r>
              <a:rPr lang="en-US" sz="1800" dirty="0"/>
              <a:t>, 2003)</a:t>
            </a:r>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1203" name="Text Box 3"/>
          <p:cNvSpPr txBox="1">
            <a:spLocks noChangeArrowheads="1"/>
          </p:cNvSpPr>
          <p:nvPr/>
        </p:nvSpPr>
        <p:spPr bwMode="auto">
          <a:xfrm>
            <a:off x="228600" y="0"/>
            <a:ext cx="8839200" cy="584775"/>
          </a:xfrm>
          <a:prstGeom prst="rect">
            <a:avLst/>
          </a:prstGeom>
          <a:solidFill>
            <a:schemeClr val="tx1"/>
          </a:solidFill>
          <a:ln w="9525">
            <a:noFill/>
            <a:miter lim="800000"/>
            <a:headEnd/>
            <a:tailEnd/>
          </a:ln>
          <a:effectLst/>
        </p:spPr>
        <p:txBody>
          <a:bodyPr wrap="square">
            <a:spAutoFit/>
          </a:bodyPr>
          <a:lstStyle/>
          <a:p>
            <a:pPr>
              <a:spcBef>
                <a:spcPct val="50000"/>
              </a:spcBef>
            </a:pPr>
            <a:r>
              <a:rPr lang="en-US" sz="3200" baseline="0" dirty="0">
                <a:solidFill>
                  <a:srgbClr val="FFFF00"/>
                </a:solidFill>
                <a:latin typeface="Comic Sans MS" pitchFamily="66" charset="0"/>
              </a:rPr>
              <a:t>WHAT IS PHONOLOGICAL AWARENESS?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p:txBody>
          <a:bodyPr/>
          <a:lstStyle/>
          <a:p>
            <a:r>
              <a:rPr lang="en-US" dirty="0"/>
              <a:t>EXPERIENCING PHONOLOGICAL AWARENESS</a:t>
            </a:r>
          </a:p>
        </p:txBody>
      </p:sp>
      <p:sp>
        <p:nvSpPr>
          <p:cNvPr id="240643" name="Text Box 3"/>
          <p:cNvSpPr txBox="1">
            <a:spLocks noChangeArrowheads="1"/>
          </p:cNvSpPr>
          <p:nvPr/>
        </p:nvSpPr>
        <p:spPr bwMode="auto">
          <a:xfrm>
            <a:off x="1219200" y="1600200"/>
            <a:ext cx="7848600" cy="2530475"/>
          </a:xfrm>
          <a:prstGeom prst="rect">
            <a:avLst/>
          </a:prstGeom>
          <a:noFill/>
          <a:ln w="9525">
            <a:noFill/>
            <a:miter lim="800000"/>
            <a:headEnd/>
            <a:tailEnd/>
          </a:ln>
          <a:effectLst/>
        </p:spPr>
        <p:txBody>
          <a:bodyPr>
            <a:spAutoFit/>
          </a:bodyPr>
          <a:lstStyle/>
          <a:p>
            <a:pPr>
              <a:spcBef>
                <a:spcPct val="50000"/>
              </a:spcBef>
            </a:pPr>
            <a:r>
              <a:rPr lang="en-US" b="0" baseline="0" dirty="0">
                <a:solidFill>
                  <a:srgbClr val="FFFFFF"/>
                </a:solidFill>
              </a:rPr>
              <a:t>In Reading…. </a:t>
            </a:r>
            <a:r>
              <a:rPr lang="en-US" sz="4000" baseline="0" dirty="0" err="1">
                <a:solidFill>
                  <a:srgbClr val="FFFFFF"/>
                </a:solidFill>
              </a:rPr>
              <a:t>GLESP</a:t>
            </a:r>
            <a:endParaRPr lang="en-US" sz="4000" baseline="0" dirty="0">
              <a:solidFill>
                <a:srgbClr val="FFFFFF"/>
              </a:solidFill>
            </a:endParaRPr>
          </a:p>
          <a:p>
            <a:pPr>
              <a:spcBef>
                <a:spcPct val="50000"/>
              </a:spcBef>
            </a:pPr>
            <a:r>
              <a:rPr lang="en-US" b="0" baseline="0" dirty="0">
                <a:solidFill>
                  <a:srgbClr val="FFFFFF"/>
                </a:solidFill>
              </a:rPr>
              <a:t>In Spelling…   </a:t>
            </a:r>
            <a:r>
              <a:rPr lang="en-US" sz="4000" baseline="0" dirty="0" err="1">
                <a:solidFill>
                  <a:srgbClr val="FFFFFF"/>
                </a:solidFill>
              </a:rPr>
              <a:t>THROUG</a:t>
            </a:r>
            <a:endParaRPr lang="en-US" sz="4000" baseline="0" dirty="0">
              <a:solidFill>
                <a:srgbClr val="FFFFFF"/>
              </a:solidFill>
            </a:endParaRPr>
          </a:p>
          <a:p>
            <a:pPr>
              <a:spcBef>
                <a:spcPct val="50000"/>
              </a:spcBef>
            </a:pPr>
            <a:r>
              <a:rPr lang="en-US" b="0" baseline="0" dirty="0">
                <a:solidFill>
                  <a:srgbClr val="FFFFFF"/>
                </a:solidFill>
              </a:rPr>
              <a:t>In Speech…   </a:t>
            </a:r>
            <a:r>
              <a:rPr lang="en-US" sz="4000" baseline="0" dirty="0">
                <a:solidFill>
                  <a:srgbClr val="FFFFFF"/>
                </a:solidFill>
              </a:rPr>
              <a:t>PACIFIC </a:t>
            </a:r>
            <a:r>
              <a:rPr lang="en-US" sz="4000" baseline="0" dirty="0" err="1">
                <a:solidFill>
                  <a:srgbClr val="FFFFFF"/>
                </a:solidFill>
              </a:rPr>
              <a:t>vs</a:t>
            </a:r>
            <a:r>
              <a:rPr lang="en-US" sz="4000" baseline="0" dirty="0">
                <a:solidFill>
                  <a:srgbClr val="FFFFFF"/>
                </a:solidFill>
              </a:rPr>
              <a:t> SPECIFIC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06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06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064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06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0" y="1981200"/>
            <a:ext cx="9144000" cy="1801813"/>
          </a:xfrm>
          <a:prstGeom prst="rect">
            <a:avLst/>
          </a:prstGeom>
          <a:noFill/>
          <a:ln w="9525">
            <a:noFill/>
            <a:miter lim="800000"/>
            <a:headEnd/>
            <a:tailEnd/>
          </a:ln>
          <a:effectLst/>
        </p:spPr>
        <p:txBody>
          <a:bodyPr>
            <a:spAutoFit/>
          </a:bodyPr>
          <a:lstStyle/>
          <a:p>
            <a:pPr algn="ctr" eaLnBrk="0" hangingPunct="0">
              <a:spcBef>
                <a:spcPct val="50000"/>
              </a:spcBef>
              <a:buClr>
                <a:srgbClr val="FFFF00"/>
              </a:buClr>
              <a:buFont typeface="Wingdings" pitchFamily="2" charset="2"/>
              <a:buChar char="Ø"/>
            </a:pPr>
            <a:r>
              <a:rPr lang="en-US" sz="2800" baseline="0" dirty="0">
                <a:solidFill>
                  <a:srgbClr val="FFFFFF"/>
                </a:solidFill>
                <a:effectLst/>
                <a:latin typeface="Arial MT Black" pitchFamily="2" charset="0"/>
              </a:rPr>
              <a:t> THE ABILITY TO IDENTIFY, THINK ABOUT, AND</a:t>
            </a:r>
          </a:p>
          <a:p>
            <a:pPr algn="ctr" eaLnBrk="0" hangingPunct="0">
              <a:spcBef>
                <a:spcPct val="50000"/>
              </a:spcBef>
              <a:buClr>
                <a:srgbClr val="FFFF00"/>
              </a:buClr>
              <a:buFont typeface="Wingdings" pitchFamily="2" charset="2"/>
              <a:buNone/>
            </a:pPr>
            <a:r>
              <a:rPr lang="en-US" sz="2800" baseline="0" dirty="0">
                <a:solidFill>
                  <a:srgbClr val="FFFFFF"/>
                </a:solidFill>
                <a:effectLst/>
                <a:latin typeface="Arial MT Black" pitchFamily="2" charset="0"/>
              </a:rPr>
              <a:t>      MANIPULATE THE INDIVIDUAL SOUNDS</a:t>
            </a:r>
          </a:p>
          <a:p>
            <a:pPr algn="ctr" eaLnBrk="0" hangingPunct="0">
              <a:spcBef>
                <a:spcPct val="50000"/>
              </a:spcBef>
              <a:buClr>
                <a:srgbClr val="FFFF00"/>
              </a:buClr>
              <a:buFont typeface="Wingdings" pitchFamily="2" charset="2"/>
              <a:buNone/>
            </a:pPr>
            <a:r>
              <a:rPr lang="en-US" sz="2800" baseline="0" dirty="0">
                <a:solidFill>
                  <a:srgbClr val="FFFFFF"/>
                </a:solidFill>
                <a:effectLst/>
                <a:latin typeface="Arial MT Black" pitchFamily="2" charset="0"/>
              </a:rPr>
              <a:t>      (PHONEMES)  IN WORDS</a:t>
            </a:r>
          </a:p>
        </p:txBody>
      </p:sp>
      <p:sp>
        <p:nvSpPr>
          <p:cNvPr id="54275" name="Text Box 3"/>
          <p:cNvSpPr txBox="1">
            <a:spLocks noChangeArrowheads="1"/>
          </p:cNvSpPr>
          <p:nvPr/>
        </p:nvSpPr>
        <p:spPr bwMode="auto">
          <a:xfrm>
            <a:off x="0" y="4343400"/>
            <a:ext cx="9144000" cy="1160463"/>
          </a:xfrm>
          <a:prstGeom prst="rect">
            <a:avLst/>
          </a:prstGeom>
          <a:noFill/>
          <a:ln w="9525">
            <a:noFill/>
            <a:miter lim="800000"/>
            <a:headEnd/>
            <a:tailEnd/>
          </a:ln>
          <a:effectLst/>
        </p:spPr>
        <p:txBody>
          <a:bodyPr>
            <a:spAutoFit/>
          </a:bodyPr>
          <a:lstStyle/>
          <a:p>
            <a:pPr algn="ctr" eaLnBrk="0" hangingPunct="0">
              <a:spcBef>
                <a:spcPct val="50000"/>
              </a:spcBef>
              <a:buClr>
                <a:srgbClr val="FFFF66"/>
              </a:buClr>
              <a:buFont typeface="Wingdings" pitchFamily="2" charset="2"/>
              <a:buChar char="Ø"/>
            </a:pPr>
            <a:r>
              <a:rPr lang="en-US" sz="2800" baseline="0" dirty="0">
                <a:solidFill>
                  <a:srgbClr val="FFFFFF"/>
                </a:solidFill>
                <a:effectLst/>
                <a:latin typeface="Arial MT Black" pitchFamily="2" charset="0"/>
              </a:rPr>
              <a:t> THE IMPLICATION OF A </a:t>
            </a:r>
            <a:r>
              <a:rPr lang="en-US" sz="2800" u="sng" baseline="0" dirty="0">
                <a:solidFill>
                  <a:srgbClr val="FFFFFF"/>
                </a:solidFill>
                <a:effectLst/>
                <a:latin typeface="Arial MT Black" pitchFamily="2" charset="0"/>
              </a:rPr>
              <a:t>GROWING</a:t>
            </a:r>
            <a:r>
              <a:rPr lang="en-US" sz="2800" baseline="0" dirty="0">
                <a:solidFill>
                  <a:srgbClr val="FFFFFF"/>
                </a:solidFill>
                <a:effectLst/>
                <a:latin typeface="Arial MT Black" pitchFamily="2" charset="0"/>
              </a:rPr>
              <a:t> ABILITY TO   </a:t>
            </a:r>
          </a:p>
          <a:p>
            <a:pPr algn="ctr" eaLnBrk="0" hangingPunct="0">
              <a:spcBef>
                <a:spcPct val="50000"/>
              </a:spcBef>
              <a:buClr>
                <a:srgbClr val="FFFF66"/>
              </a:buClr>
              <a:buFont typeface="Wingdings" pitchFamily="2" charset="2"/>
              <a:buNone/>
            </a:pPr>
            <a:r>
              <a:rPr lang="en-US" sz="2800" baseline="0" dirty="0">
                <a:solidFill>
                  <a:srgbClr val="FFFFFF"/>
                </a:solidFill>
                <a:effectLst/>
                <a:latin typeface="Arial MT Black" pitchFamily="2" charset="0"/>
              </a:rPr>
              <a:t>      IDENTIFY INDIVIDUAL SOUNDS IN WORDS.</a:t>
            </a:r>
          </a:p>
        </p:txBody>
      </p:sp>
      <p:sp>
        <p:nvSpPr>
          <p:cNvPr id="54276" name="Text Box 4"/>
          <p:cNvSpPr txBox="1">
            <a:spLocks noChangeArrowheads="1"/>
          </p:cNvSpPr>
          <p:nvPr/>
        </p:nvSpPr>
        <p:spPr bwMode="auto">
          <a:xfrm>
            <a:off x="533400" y="533400"/>
            <a:ext cx="8915400" cy="762000"/>
          </a:xfrm>
          <a:prstGeom prst="rect">
            <a:avLst/>
          </a:prstGeom>
          <a:noFill/>
          <a:ln w="9525">
            <a:noFill/>
            <a:miter lim="800000"/>
            <a:headEnd/>
            <a:tailEnd/>
          </a:ln>
          <a:effectLst/>
        </p:spPr>
        <p:txBody>
          <a:bodyPr>
            <a:spAutoFit/>
          </a:bodyPr>
          <a:lstStyle/>
          <a:p>
            <a:pPr algn="ctr"/>
            <a:r>
              <a:rPr lang="en-US" sz="4400" baseline="0" dirty="0">
                <a:solidFill>
                  <a:srgbClr val="FFFFFF"/>
                </a:solidFill>
                <a:effectLst>
                  <a:outerShdw blurRad="38100" dist="38100" dir="2700000" algn="tl">
                    <a:srgbClr val="000000"/>
                  </a:outerShdw>
                </a:effectLst>
              </a:rPr>
              <a:t>PHONOLOGICAL AWARENESS</a:t>
            </a:r>
          </a:p>
        </p:txBody>
      </p:sp>
      <p:sp>
        <p:nvSpPr>
          <p:cNvPr id="54277" name="Text Box 5"/>
          <p:cNvSpPr txBox="1">
            <a:spLocks noChangeArrowheads="1"/>
          </p:cNvSpPr>
          <p:nvPr/>
        </p:nvSpPr>
        <p:spPr bwMode="auto">
          <a:xfrm>
            <a:off x="6400800" y="6189663"/>
            <a:ext cx="2743200" cy="669925"/>
          </a:xfrm>
          <a:prstGeom prst="rect">
            <a:avLst/>
          </a:prstGeom>
          <a:noFill/>
          <a:ln w="9525">
            <a:noFill/>
            <a:miter lim="800000"/>
            <a:headEnd/>
            <a:tailEnd/>
          </a:ln>
          <a:effectLst/>
        </p:spPr>
        <p:txBody>
          <a:bodyPr>
            <a:spAutoFit/>
          </a:bodyPr>
          <a:lstStyle/>
          <a:p>
            <a:pPr algn="ctr"/>
            <a:r>
              <a:rPr lang="en-US" sz="1400" baseline="0" dirty="0">
                <a:solidFill>
                  <a:srgbClr val="FFFFFF"/>
                </a:solidFill>
              </a:rPr>
              <a:t>Torgesen, </a:t>
            </a:r>
            <a:r>
              <a:rPr lang="en-US" sz="1400" baseline="0" dirty="0" err="1">
                <a:solidFill>
                  <a:srgbClr val="FFFFFF"/>
                </a:solidFill>
              </a:rPr>
              <a:t>www.fcrr.org</a:t>
            </a:r>
            <a:endParaRPr lang="en-US" sz="2000" u="sng" baseline="0" dirty="0">
              <a:solidFill>
                <a:srgbClr val="FFFFFF"/>
              </a:solidFill>
              <a:latin typeface="Arial Black" pitchFamily="34" charset="0"/>
            </a:endParaRPr>
          </a:p>
          <a:p>
            <a:pPr algn="ctr"/>
            <a:endParaRPr lang="en-US" baseline="0" dirty="0">
              <a:solidFill>
                <a:srgbClr val="FFFFFF"/>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 or Myth about Dyslexia? </a:t>
            </a:r>
          </a:p>
        </p:txBody>
      </p:sp>
      <p:sp>
        <p:nvSpPr>
          <p:cNvPr id="3" name="Content Placeholder 2"/>
          <p:cNvSpPr>
            <a:spLocks noGrp="1"/>
          </p:cNvSpPr>
          <p:nvPr>
            <p:ph idx="1"/>
          </p:nvPr>
        </p:nvSpPr>
        <p:spPr/>
        <p:txBody>
          <a:bodyPr/>
          <a:lstStyle/>
          <a:p>
            <a:r>
              <a:rPr lang="en-US" dirty="0"/>
              <a:t>Individuals with dyslexia may have trouble learning a foreign language? </a:t>
            </a:r>
          </a:p>
          <a:p>
            <a:pPr lvl="1"/>
            <a:r>
              <a:rPr lang="en-US" dirty="0"/>
              <a:t>If someone struggles to learn the phonology (speech sounds) of their first language, might they also struggle to learn the phonology (speech sounds) of a 2</a:t>
            </a:r>
            <a:r>
              <a:rPr lang="en-US" baseline="30000" dirty="0"/>
              <a:t>nd</a:t>
            </a:r>
            <a:r>
              <a:rPr lang="en-US" dirty="0"/>
              <a:t> language? </a:t>
            </a:r>
          </a:p>
          <a:p>
            <a:pPr lvl="1"/>
            <a:r>
              <a:rPr lang="en-US" dirty="0"/>
              <a:t>YES, individuals with dyslexia commonly report having trouble learning a foreign language, including speaking, reading and/or writing in another language. </a:t>
            </a:r>
          </a:p>
          <a:p>
            <a:pPr lvl="1"/>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 or Myth about Dyslexia? </a:t>
            </a:r>
          </a:p>
        </p:txBody>
      </p:sp>
      <p:sp>
        <p:nvSpPr>
          <p:cNvPr id="3" name="Content Placeholder 2"/>
          <p:cNvSpPr>
            <a:spLocks noGrp="1"/>
          </p:cNvSpPr>
          <p:nvPr>
            <p:ph idx="1"/>
          </p:nvPr>
        </p:nvSpPr>
        <p:spPr>
          <a:xfrm>
            <a:off x="1143000" y="1219200"/>
            <a:ext cx="7551738" cy="4956175"/>
          </a:xfrm>
        </p:spPr>
        <p:txBody>
          <a:bodyPr/>
          <a:lstStyle/>
          <a:p>
            <a:r>
              <a:rPr lang="en-US" dirty="0"/>
              <a:t>Dyslexia is a “gift” and makes you different from others who don’t have it – embrace your trouble with dyslexia. </a:t>
            </a:r>
          </a:p>
          <a:p>
            <a:pPr lvl="1">
              <a:buNone/>
            </a:pPr>
            <a:endParaRPr lang="en-US" dirty="0"/>
          </a:p>
          <a:p>
            <a:pPr lvl="1"/>
            <a:r>
              <a:rPr lang="en-US" dirty="0"/>
              <a:t>If there was no way to change the primary difficulties of dyslexia, then “accepting and embracing it” might be the best choice IF it was the only option. </a:t>
            </a:r>
          </a:p>
          <a:p>
            <a:pPr lvl="1"/>
            <a:r>
              <a:rPr lang="en-US" dirty="0"/>
              <a:t>However, when given an opportunity to make reading significantly easier, few people with dyslexia usually chose to keep the difficulty.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 or Myth about Dyslexia? </a:t>
            </a:r>
          </a:p>
        </p:txBody>
      </p:sp>
      <p:sp>
        <p:nvSpPr>
          <p:cNvPr id="3" name="Content Placeholder 2"/>
          <p:cNvSpPr>
            <a:spLocks noGrp="1"/>
          </p:cNvSpPr>
          <p:nvPr>
            <p:ph idx="1"/>
          </p:nvPr>
        </p:nvSpPr>
        <p:spPr/>
        <p:txBody>
          <a:bodyPr/>
          <a:lstStyle/>
          <a:p>
            <a:r>
              <a:rPr lang="en-US" dirty="0"/>
              <a:t>Individuals who have dyslexia commonly have other difficulties or disorders too? </a:t>
            </a:r>
          </a:p>
          <a:p>
            <a:pPr lvl="1">
              <a:buNone/>
            </a:pPr>
            <a:r>
              <a:rPr lang="en-US" dirty="0"/>
              <a:t>For example, </a:t>
            </a:r>
          </a:p>
          <a:p>
            <a:pPr lvl="1"/>
            <a:r>
              <a:rPr lang="en-US" dirty="0"/>
              <a:t>ADHD (20-70% will have ADHD with Dyslexia)</a:t>
            </a:r>
          </a:p>
          <a:p>
            <a:pPr lvl="1"/>
            <a:r>
              <a:rPr lang="en-US" dirty="0"/>
              <a:t>Sensory processing disorder</a:t>
            </a:r>
          </a:p>
          <a:p>
            <a:pPr lvl="1"/>
            <a:r>
              <a:rPr lang="en-US" dirty="0"/>
              <a:t>Behavioral/emotional difficulties</a:t>
            </a:r>
          </a:p>
          <a:p>
            <a:pPr lvl="1"/>
            <a:r>
              <a:rPr lang="en-US" dirty="0"/>
              <a:t>Language impairment</a:t>
            </a:r>
          </a:p>
          <a:p>
            <a:pPr lvl="1"/>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 or Myth about Dyslexia? </a:t>
            </a:r>
          </a:p>
        </p:txBody>
      </p:sp>
      <p:sp>
        <p:nvSpPr>
          <p:cNvPr id="3" name="Content Placeholder 2"/>
          <p:cNvSpPr>
            <a:spLocks noGrp="1"/>
          </p:cNvSpPr>
          <p:nvPr>
            <p:ph idx="1"/>
          </p:nvPr>
        </p:nvSpPr>
        <p:spPr/>
        <p:txBody>
          <a:bodyPr/>
          <a:lstStyle/>
          <a:p>
            <a:r>
              <a:rPr lang="en-US" dirty="0"/>
              <a:t>Because individuals with dyslexia have trouble reading, will they most likely have difficulty with reading comprehension too? </a:t>
            </a:r>
          </a:p>
          <a:p>
            <a:pPr lvl="1"/>
            <a:r>
              <a:rPr lang="en-US" dirty="0"/>
              <a:t>Many individuals with dyslexia have adequate vocabulary knowledge and can infer or reason to compensate for their reading difficulty. Thus, their performance on standardized testing of comprehension skills may be grade levels higher than their performance on standardized tests of reading skills.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71" name="Rectangle 3"/>
          <p:cNvSpPr>
            <a:spLocks noChangeArrowheads="1"/>
          </p:cNvSpPr>
          <p:nvPr/>
        </p:nvSpPr>
        <p:spPr bwMode="auto">
          <a:xfrm>
            <a:off x="1185335" y="1447803"/>
            <a:ext cx="6637866" cy="1025525"/>
          </a:xfrm>
          <a:prstGeom prst="rect">
            <a:avLst/>
          </a:prstGeom>
          <a:solidFill>
            <a:srgbClr val="FFFF99"/>
          </a:solidFill>
          <a:ln w="9525">
            <a:solidFill>
              <a:schemeClr val="tx1"/>
            </a:solidFill>
            <a:miter lim="800000"/>
            <a:headEnd/>
            <a:tailEnd/>
          </a:ln>
          <a:effectLst/>
        </p:spPr>
        <p:txBody>
          <a:bodyPr wrap="none" anchor="ctr"/>
          <a:lstStyle/>
          <a:p>
            <a:pPr algn="ctr" eaLnBrk="0" hangingPunct="0">
              <a:spcBef>
                <a:spcPct val="20000"/>
              </a:spcBef>
              <a:buClr>
                <a:srgbClr val="EB8803"/>
              </a:buClr>
              <a:buSzPct val="75000"/>
              <a:buFont typeface="Monotype Sorts" pitchFamily="2" charset="2"/>
              <a:buNone/>
              <a:defRPr/>
            </a:pPr>
            <a:r>
              <a:rPr lang="en-US" sz="3200" b="1" dirty="0">
                <a:solidFill>
                  <a:srgbClr val="000000"/>
                </a:solidFill>
                <a:effectLst/>
                <a:latin typeface="Calibri" pitchFamily="34" charset="0"/>
                <a:cs typeface="Calibri" pitchFamily="34" charset="0"/>
              </a:rPr>
              <a:t>WRITTEN LANGUAGE CHALLENGES</a:t>
            </a:r>
          </a:p>
        </p:txBody>
      </p:sp>
      <p:grpSp>
        <p:nvGrpSpPr>
          <p:cNvPr id="2" name="Group 5"/>
          <p:cNvGrpSpPr>
            <a:grpSpLocks/>
          </p:cNvGrpSpPr>
          <p:nvPr/>
        </p:nvGrpSpPr>
        <p:grpSpPr bwMode="auto">
          <a:xfrm>
            <a:off x="0" y="2438400"/>
            <a:ext cx="4876800" cy="3962400"/>
            <a:chOff x="0" y="1536"/>
            <a:chExt cx="3072" cy="2496"/>
          </a:xfrm>
        </p:grpSpPr>
        <p:sp>
          <p:nvSpPr>
            <p:cNvPr id="83974" name="Rectangle 6"/>
            <p:cNvSpPr>
              <a:spLocks noChangeArrowheads="1"/>
            </p:cNvSpPr>
            <p:nvPr/>
          </p:nvSpPr>
          <p:spPr bwMode="auto">
            <a:xfrm>
              <a:off x="768" y="1920"/>
              <a:ext cx="1152" cy="480"/>
            </a:xfrm>
            <a:prstGeom prst="rect">
              <a:avLst/>
            </a:prstGeom>
            <a:solidFill>
              <a:srgbClr val="FFFF99"/>
            </a:solidFill>
            <a:ln w="9525">
              <a:solidFill>
                <a:schemeClr val="tx1"/>
              </a:solidFill>
              <a:miter lim="800000"/>
              <a:headEnd/>
              <a:tailEnd/>
            </a:ln>
            <a:effectLst/>
          </p:spPr>
          <p:txBody>
            <a:bodyPr wrap="none" anchor="ctr"/>
            <a:lstStyle/>
            <a:p>
              <a:pPr algn="ctr" eaLnBrk="0" hangingPunct="0">
                <a:spcBef>
                  <a:spcPct val="20000"/>
                </a:spcBef>
                <a:buClr>
                  <a:srgbClr val="EB8803"/>
                </a:buClr>
                <a:buSzPct val="75000"/>
                <a:buFont typeface="Monotype Sorts" pitchFamily="2" charset="2"/>
                <a:buNone/>
                <a:defRPr/>
              </a:pPr>
              <a:r>
                <a:rPr lang="en-US" sz="2800" b="1" dirty="0">
                  <a:solidFill>
                    <a:srgbClr val="000000"/>
                  </a:solidFill>
                  <a:effectLst/>
                  <a:latin typeface="Calibri" pitchFamily="34" charset="0"/>
                  <a:cs typeface="Calibri" pitchFamily="34" charset="0"/>
                </a:rPr>
                <a:t>READING</a:t>
              </a:r>
              <a:endParaRPr lang="en-US" sz="3200" b="1" dirty="0">
                <a:solidFill>
                  <a:srgbClr val="000000"/>
                </a:solidFill>
                <a:effectLst/>
                <a:latin typeface="Calibri" pitchFamily="34" charset="0"/>
                <a:cs typeface="Calibri" pitchFamily="34" charset="0"/>
              </a:endParaRPr>
            </a:p>
          </p:txBody>
        </p:sp>
        <p:sp>
          <p:nvSpPr>
            <p:cNvPr id="83975" name="Rectangle 7"/>
            <p:cNvSpPr>
              <a:spLocks noChangeArrowheads="1"/>
            </p:cNvSpPr>
            <p:nvPr/>
          </p:nvSpPr>
          <p:spPr bwMode="auto">
            <a:xfrm>
              <a:off x="0" y="2928"/>
              <a:ext cx="960" cy="432"/>
            </a:xfrm>
            <a:prstGeom prst="rect">
              <a:avLst/>
            </a:prstGeom>
            <a:solidFill>
              <a:srgbClr val="FFFF99"/>
            </a:solidFill>
            <a:ln w="9525">
              <a:solidFill>
                <a:schemeClr val="tx1"/>
              </a:solidFill>
              <a:miter lim="800000"/>
              <a:headEnd/>
              <a:tailEnd/>
            </a:ln>
            <a:effectLst/>
          </p:spPr>
          <p:txBody>
            <a:bodyPr wrap="none" anchor="ctr"/>
            <a:lstStyle/>
            <a:p>
              <a:pPr algn="ctr" eaLnBrk="0" hangingPunct="0">
                <a:spcBef>
                  <a:spcPct val="20000"/>
                </a:spcBef>
                <a:buClr>
                  <a:srgbClr val="EB8803"/>
                </a:buClr>
                <a:buSzPct val="75000"/>
                <a:buFont typeface="Monotype Sorts" pitchFamily="2" charset="2"/>
                <a:buNone/>
                <a:defRPr/>
              </a:pPr>
              <a:r>
                <a:rPr lang="en-US" sz="2400" b="1" dirty="0">
                  <a:solidFill>
                    <a:srgbClr val="000000"/>
                  </a:solidFill>
                  <a:effectLst/>
                  <a:latin typeface="Calibri" pitchFamily="34" charset="0"/>
                  <a:cs typeface="Calibri" pitchFamily="34" charset="0"/>
                </a:rPr>
                <a:t>Mechanics</a:t>
              </a:r>
              <a:endParaRPr lang="en-US" sz="3200" b="1" dirty="0">
                <a:solidFill>
                  <a:srgbClr val="000000"/>
                </a:solidFill>
                <a:effectLst/>
                <a:latin typeface="Calibri" pitchFamily="34" charset="0"/>
                <a:cs typeface="Calibri" pitchFamily="34" charset="0"/>
              </a:endParaRPr>
            </a:p>
          </p:txBody>
        </p:sp>
        <p:sp>
          <p:nvSpPr>
            <p:cNvPr id="83976" name="Rectangle 8"/>
            <p:cNvSpPr>
              <a:spLocks noChangeArrowheads="1"/>
            </p:cNvSpPr>
            <p:nvPr/>
          </p:nvSpPr>
          <p:spPr bwMode="auto">
            <a:xfrm>
              <a:off x="1680" y="2928"/>
              <a:ext cx="1392" cy="432"/>
            </a:xfrm>
            <a:prstGeom prst="rect">
              <a:avLst/>
            </a:prstGeom>
            <a:solidFill>
              <a:srgbClr val="FFFF99"/>
            </a:solidFill>
            <a:ln w="9525">
              <a:solidFill>
                <a:schemeClr val="tx1"/>
              </a:solidFill>
              <a:miter lim="800000"/>
              <a:headEnd/>
              <a:tailEnd/>
            </a:ln>
            <a:effectLst/>
          </p:spPr>
          <p:txBody>
            <a:bodyPr wrap="none" anchor="ctr"/>
            <a:lstStyle/>
            <a:p>
              <a:pPr algn="ctr" eaLnBrk="0" hangingPunct="0">
                <a:spcBef>
                  <a:spcPct val="20000"/>
                </a:spcBef>
                <a:buClr>
                  <a:srgbClr val="EB8803"/>
                </a:buClr>
                <a:buSzPct val="75000"/>
                <a:buFont typeface="Monotype Sorts" pitchFamily="2" charset="2"/>
                <a:buNone/>
                <a:defRPr/>
              </a:pPr>
              <a:r>
                <a:rPr lang="en-US" sz="2400" b="1" dirty="0">
                  <a:solidFill>
                    <a:srgbClr val="000000"/>
                  </a:solidFill>
                  <a:effectLst/>
                  <a:latin typeface="Calibri" pitchFamily="34" charset="0"/>
                  <a:cs typeface="Calibri" pitchFamily="34" charset="0"/>
                </a:rPr>
                <a:t>Comprehension</a:t>
              </a:r>
              <a:endParaRPr lang="en-US" sz="3200" b="1" dirty="0">
                <a:solidFill>
                  <a:srgbClr val="000000"/>
                </a:solidFill>
                <a:effectLst/>
                <a:latin typeface="Calibri" pitchFamily="34" charset="0"/>
                <a:cs typeface="Calibri" pitchFamily="34" charset="0"/>
              </a:endParaRPr>
            </a:p>
          </p:txBody>
        </p:sp>
        <p:sp>
          <p:nvSpPr>
            <p:cNvPr id="83977" name="Rectangle 9"/>
            <p:cNvSpPr>
              <a:spLocks noChangeArrowheads="1"/>
            </p:cNvSpPr>
            <p:nvPr/>
          </p:nvSpPr>
          <p:spPr bwMode="auto">
            <a:xfrm>
              <a:off x="1008" y="3504"/>
              <a:ext cx="672" cy="528"/>
            </a:xfrm>
            <a:prstGeom prst="rect">
              <a:avLst/>
            </a:prstGeom>
            <a:solidFill>
              <a:srgbClr val="FFFF99"/>
            </a:solidFill>
            <a:ln w="9525">
              <a:solidFill>
                <a:schemeClr val="tx1"/>
              </a:solidFill>
              <a:miter lim="800000"/>
              <a:headEnd/>
              <a:tailEnd/>
            </a:ln>
            <a:effectLst/>
          </p:spPr>
          <p:txBody>
            <a:bodyPr wrap="none" anchor="ctr"/>
            <a:lstStyle/>
            <a:p>
              <a:pPr algn="ctr" eaLnBrk="0" hangingPunct="0">
                <a:spcBef>
                  <a:spcPct val="20000"/>
                </a:spcBef>
                <a:buClr>
                  <a:srgbClr val="EB8803"/>
                </a:buClr>
                <a:buSzPct val="75000"/>
                <a:buFont typeface="Monotype Sorts" pitchFamily="2" charset="2"/>
                <a:buNone/>
                <a:defRPr/>
              </a:pPr>
              <a:r>
                <a:rPr lang="en-US" sz="2400" b="1" dirty="0">
                  <a:solidFill>
                    <a:srgbClr val="000000"/>
                  </a:solidFill>
                  <a:effectLst/>
                  <a:latin typeface="Calibri" pitchFamily="34" charset="0"/>
                  <a:cs typeface="Calibri" pitchFamily="34" charset="0"/>
                </a:rPr>
                <a:t>Speed</a:t>
              </a:r>
              <a:endParaRPr lang="en-US" sz="3200" b="1" dirty="0">
                <a:solidFill>
                  <a:srgbClr val="000000"/>
                </a:solidFill>
                <a:effectLst/>
                <a:latin typeface="Calibri" pitchFamily="34" charset="0"/>
                <a:cs typeface="Calibri" pitchFamily="34" charset="0"/>
              </a:endParaRPr>
            </a:p>
          </p:txBody>
        </p:sp>
        <p:sp>
          <p:nvSpPr>
            <p:cNvPr id="83978" name="Line 10"/>
            <p:cNvSpPr>
              <a:spLocks noChangeShapeType="1"/>
            </p:cNvSpPr>
            <p:nvPr/>
          </p:nvSpPr>
          <p:spPr bwMode="auto">
            <a:xfrm>
              <a:off x="384" y="2544"/>
              <a:ext cx="2016" cy="0"/>
            </a:xfrm>
            <a:prstGeom prst="line">
              <a:avLst/>
            </a:prstGeom>
            <a:noFill/>
            <a:ln w="28575">
              <a:solidFill>
                <a:schemeClr val="tx1"/>
              </a:solidFill>
              <a:round/>
              <a:headEnd/>
              <a:tailEnd/>
            </a:ln>
            <a:effectLst/>
          </p:spPr>
          <p:txBody>
            <a:bodyPr/>
            <a:lstStyle/>
            <a:p>
              <a:pPr eaLnBrk="0" hangingPunct="0">
                <a:spcBef>
                  <a:spcPct val="20000"/>
                </a:spcBef>
                <a:buClr>
                  <a:srgbClr val="EB8803"/>
                </a:buClr>
                <a:buSzPct val="75000"/>
                <a:buFont typeface="Monotype Sorts" pitchFamily="2" charset="2"/>
                <a:buChar char="u"/>
                <a:defRPr/>
              </a:pPr>
              <a:endParaRPr lang="en-US" sz="3200" dirty="0">
                <a:solidFill>
                  <a:srgbClr val="FAFD00"/>
                </a:solidFill>
                <a:latin typeface="Calibri" pitchFamily="34" charset="0"/>
                <a:cs typeface="Calibri" pitchFamily="34" charset="0"/>
              </a:endParaRPr>
            </a:p>
          </p:txBody>
        </p:sp>
        <p:sp>
          <p:nvSpPr>
            <p:cNvPr id="83979" name="Line 11"/>
            <p:cNvSpPr>
              <a:spLocks noChangeShapeType="1"/>
            </p:cNvSpPr>
            <p:nvPr/>
          </p:nvSpPr>
          <p:spPr bwMode="auto">
            <a:xfrm>
              <a:off x="2400" y="2544"/>
              <a:ext cx="0" cy="384"/>
            </a:xfrm>
            <a:prstGeom prst="line">
              <a:avLst/>
            </a:prstGeom>
            <a:noFill/>
            <a:ln w="28575">
              <a:solidFill>
                <a:schemeClr val="tx1"/>
              </a:solidFill>
              <a:round/>
              <a:headEnd/>
              <a:tailEnd/>
            </a:ln>
            <a:effectLst/>
          </p:spPr>
          <p:txBody>
            <a:bodyPr/>
            <a:lstStyle/>
            <a:p>
              <a:pPr eaLnBrk="0" hangingPunct="0">
                <a:spcBef>
                  <a:spcPct val="20000"/>
                </a:spcBef>
                <a:buClr>
                  <a:srgbClr val="EB8803"/>
                </a:buClr>
                <a:buSzPct val="75000"/>
                <a:buFont typeface="Monotype Sorts" pitchFamily="2" charset="2"/>
                <a:buChar char="u"/>
                <a:defRPr/>
              </a:pPr>
              <a:endParaRPr lang="en-US" sz="3200" dirty="0">
                <a:solidFill>
                  <a:srgbClr val="FAFD00"/>
                </a:solidFill>
                <a:latin typeface="Calibri" pitchFamily="34" charset="0"/>
                <a:cs typeface="Calibri" pitchFamily="34" charset="0"/>
              </a:endParaRPr>
            </a:p>
          </p:txBody>
        </p:sp>
        <p:sp>
          <p:nvSpPr>
            <p:cNvPr id="83980" name="Line 12"/>
            <p:cNvSpPr>
              <a:spLocks noChangeShapeType="1"/>
            </p:cNvSpPr>
            <p:nvPr/>
          </p:nvSpPr>
          <p:spPr bwMode="auto">
            <a:xfrm>
              <a:off x="1344" y="2544"/>
              <a:ext cx="0" cy="960"/>
            </a:xfrm>
            <a:prstGeom prst="line">
              <a:avLst/>
            </a:prstGeom>
            <a:noFill/>
            <a:ln w="28575">
              <a:solidFill>
                <a:schemeClr val="tx1"/>
              </a:solidFill>
              <a:round/>
              <a:headEnd/>
              <a:tailEnd/>
            </a:ln>
            <a:effectLst/>
          </p:spPr>
          <p:txBody>
            <a:bodyPr/>
            <a:lstStyle/>
            <a:p>
              <a:pPr eaLnBrk="0" hangingPunct="0">
                <a:spcBef>
                  <a:spcPct val="20000"/>
                </a:spcBef>
                <a:buClr>
                  <a:srgbClr val="EB8803"/>
                </a:buClr>
                <a:buSzPct val="75000"/>
                <a:buFont typeface="Monotype Sorts" pitchFamily="2" charset="2"/>
                <a:buChar char="u"/>
                <a:defRPr/>
              </a:pPr>
              <a:endParaRPr lang="en-US" sz="3200" dirty="0">
                <a:solidFill>
                  <a:srgbClr val="FAFD00"/>
                </a:solidFill>
                <a:latin typeface="Calibri" pitchFamily="34" charset="0"/>
                <a:cs typeface="Calibri" pitchFamily="34" charset="0"/>
              </a:endParaRPr>
            </a:p>
          </p:txBody>
        </p:sp>
        <p:sp>
          <p:nvSpPr>
            <p:cNvPr id="83981" name="Line 13"/>
            <p:cNvSpPr>
              <a:spLocks noChangeShapeType="1"/>
            </p:cNvSpPr>
            <p:nvPr/>
          </p:nvSpPr>
          <p:spPr bwMode="auto">
            <a:xfrm>
              <a:off x="384" y="2544"/>
              <a:ext cx="0" cy="384"/>
            </a:xfrm>
            <a:prstGeom prst="line">
              <a:avLst/>
            </a:prstGeom>
            <a:noFill/>
            <a:ln w="28575">
              <a:solidFill>
                <a:schemeClr val="tx1"/>
              </a:solidFill>
              <a:round/>
              <a:headEnd/>
              <a:tailEnd/>
            </a:ln>
            <a:effectLst/>
          </p:spPr>
          <p:txBody>
            <a:bodyPr/>
            <a:lstStyle/>
            <a:p>
              <a:pPr eaLnBrk="0" hangingPunct="0">
                <a:spcBef>
                  <a:spcPct val="20000"/>
                </a:spcBef>
                <a:buClr>
                  <a:srgbClr val="EB8803"/>
                </a:buClr>
                <a:buSzPct val="75000"/>
                <a:buFont typeface="Monotype Sorts" pitchFamily="2" charset="2"/>
                <a:buChar char="u"/>
                <a:defRPr/>
              </a:pPr>
              <a:endParaRPr lang="en-US" sz="3200" dirty="0">
                <a:solidFill>
                  <a:srgbClr val="FAFD00"/>
                </a:solidFill>
                <a:latin typeface="Calibri" pitchFamily="34" charset="0"/>
                <a:cs typeface="Calibri" pitchFamily="34" charset="0"/>
              </a:endParaRPr>
            </a:p>
          </p:txBody>
        </p:sp>
        <p:sp>
          <p:nvSpPr>
            <p:cNvPr id="83982" name="Line 14"/>
            <p:cNvSpPr>
              <a:spLocks noChangeShapeType="1"/>
            </p:cNvSpPr>
            <p:nvPr/>
          </p:nvSpPr>
          <p:spPr bwMode="auto">
            <a:xfrm>
              <a:off x="1344" y="2400"/>
              <a:ext cx="0" cy="144"/>
            </a:xfrm>
            <a:prstGeom prst="line">
              <a:avLst/>
            </a:prstGeom>
            <a:noFill/>
            <a:ln w="28575">
              <a:solidFill>
                <a:schemeClr val="tx1"/>
              </a:solidFill>
              <a:round/>
              <a:headEnd/>
              <a:tailEnd/>
            </a:ln>
            <a:effectLst/>
          </p:spPr>
          <p:txBody>
            <a:bodyPr/>
            <a:lstStyle/>
            <a:p>
              <a:pPr eaLnBrk="0" hangingPunct="0">
                <a:spcBef>
                  <a:spcPct val="20000"/>
                </a:spcBef>
                <a:buClr>
                  <a:srgbClr val="EB8803"/>
                </a:buClr>
                <a:buSzPct val="75000"/>
                <a:buFont typeface="Monotype Sorts" pitchFamily="2" charset="2"/>
                <a:buChar char="u"/>
                <a:defRPr/>
              </a:pPr>
              <a:endParaRPr lang="en-US" sz="3200" dirty="0">
                <a:solidFill>
                  <a:srgbClr val="FAFD00"/>
                </a:solidFill>
                <a:latin typeface="Calibri" pitchFamily="34" charset="0"/>
                <a:cs typeface="Calibri" pitchFamily="34" charset="0"/>
              </a:endParaRPr>
            </a:p>
          </p:txBody>
        </p:sp>
        <p:sp>
          <p:nvSpPr>
            <p:cNvPr id="83983" name="Line 15"/>
            <p:cNvSpPr>
              <a:spLocks noChangeShapeType="1"/>
            </p:cNvSpPr>
            <p:nvPr/>
          </p:nvSpPr>
          <p:spPr bwMode="auto">
            <a:xfrm>
              <a:off x="2880" y="1536"/>
              <a:ext cx="0" cy="240"/>
            </a:xfrm>
            <a:prstGeom prst="line">
              <a:avLst/>
            </a:prstGeom>
            <a:noFill/>
            <a:ln w="28575">
              <a:solidFill>
                <a:schemeClr val="tx1"/>
              </a:solidFill>
              <a:round/>
              <a:headEnd/>
              <a:tailEnd/>
            </a:ln>
            <a:effectLst/>
          </p:spPr>
          <p:txBody>
            <a:bodyPr/>
            <a:lstStyle/>
            <a:p>
              <a:pPr eaLnBrk="0" hangingPunct="0">
                <a:spcBef>
                  <a:spcPct val="20000"/>
                </a:spcBef>
                <a:buClr>
                  <a:srgbClr val="EB8803"/>
                </a:buClr>
                <a:buSzPct val="75000"/>
                <a:buFont typeface="Monotype Sorts" pitchFamily="2" charset="2"/>
                <a:buChar char="u"/>
                <a:defRPr/>
              </a:pPr>
              <a:endParaRPr lang="en-US" sz="3200" dirty="0">
                <a:solidFill>
                  <a:srgbClr val="FAFD00"/>
                </a:solidFill>
                <a:latin typeface="Calibri" pitchFamily="34" charset="0"/>
                <a:cs typeface="Calibri" pitchFamily="34" charset="0"/>
              </a:endParaRPr>
            </a:p>
          </p:txBody>
        </p:sp>
        <p:sp>
          <p:nvSpPr>
            <p:cNvPr id="83984" name="Line 16"/>
            <p:cNvSpPr>
              <a:spLocks noChangeShapeType="1"/>
            </p:cNvSpPr>
            <p:nvPr/>
          </p:nvSpPr>
          <p:spPr bwMode="auto">
            <a:xfrm>
              <a:off x="1296" y="1776"/>
              <a:ext cx="0" cy="144"/>
            </a:xfrm>
            <a:prstGeom prst="line">
              <a:avLst/>
            </a:prstGeom>
            <a:noFill/>
            <a:ln w="28575">
              <a:solidFill>
                <a:schemeClr val="tx1"/>
              </a:solidFill>
              <a:round/>
              <a:headEnd/>
              <a:tailEnd/>
            </a:ln>
            <a:effectLst/>
          </p:spPr>
          <p:txBody>
            <a:bodyPr/>
            <a:lstStyle/>
            <a:p>
              <a:pPr eaLnBrk="0" hangingPunct="0">
                <a:spcBef>
                  <a:spcPct val="20000"/>
                </a:spcBef>
                <a:buClr>
                  <a:srgbClr val="EB8803"/>
                </a:buClr>
                <a:buSzPct val="75000"/>
                <a:buFont typeface="Monotype Sorts" pitchFamily="2" charset="2"/>
                <a:buChar char="u"/>
                <a:defRPr/>
              </a:pPr>
              <a:endParaRPr lang="en-US" sz="3200" dirty="0">
                <a:solidFill>
                  <a:srgbClr val="FAFD00"/>
                </a:solidFill>
                <a:latin typeface="Calibri" pitchFamily="34" charset="0"/>
                <a:cs typeface="Calibri" pitchFamily="34" charset="0"/>
              </a:endParaRPr>
            </a:p>
          </p:txBody>
        </p:sp>
        <p:sp>
          <p:nvSpPr>
            <p:cNvPr id="83985" name="Line 17"/>
            <p:cNvSpPr>
              <a:spLocks noChangeShapeType="1"/>
            </p:cNvSpPr>
            <p:nvPr/>
          </p:nvSpPr>
          <p:spPr bwMode="auto">
            <a:xfrm>
              <a:off x="1296" y="1776"/>
              <a:ext cx="1584" cy="0"/>
            </a:xfrm>
            <a:prstGeom prst="line">
              <a:avLst/>
            </a:prstGeom>
            <a:noFill/>
            <a:ln w="38100">
              <a:solidFill>
                <a:schemeClr val="tx1"/>
              </a:solidFill>
              <a:round/>
              <a:headEnd/>
              <a:tailEnd/>
            </a:ln>
            <a:effectLst/>
          </p:spPr>
          <p:txBody>
            <a:bodyPr/>
            <a:lstStyle/>
            <a:p>
              <a:pPr eaLnBrk="0" hangingPunct="0">
                <a:spcBef>
                  <a:spcPct val="20000"/>
                </a:spcBef>
                <a:buClr>
                  <a:srgbClr val="EB8803"/>
                </a:buClr>
                <a:buSzPct val="75000"/>
                <a:buFont typeface="Monotype Sorts" pitchFamily="2" charset="2"/>
                <a:buNone/>
                <a:defRPr/>
              </a:pPr>
              <a:endParaRPr lang="en-US" sz="3200" dirty="0">
                <a:solidFill>
                  <a:srgbClr val="FAFD00"/>
                </a:solidFill>
                <a:latin typeface="Calibri" pitchFamily="34" charset="0"/>
                <a:cs typeface="Calibri" pitchFamily="34" charset="0"/>
              </a:endParaRPr>
            </a:p>
          </p:txBody>
        </p:sp>
        <p:sp>
          <p:nvSpPr>
            <p:cNvPr id="83986" name="Line 18"/>
            <p:cNvSpPr>
              <a:spLocks noChangeShapeType="1"/>
            </p:cNvSpPr>
            <p:nvPr/>
          </p:nvSpPr>
          <p:spPr bwMode="auto">
            <a:xfrm flipH="1" flipV="1">
              <a:off x="2592" y="1767"/>
              <a:ext cx="288" cy="9"/>
            </a:xfrm>
            <a:prstGeom prst="line">
              <a:avLst/>
            </a:prstGeom>
            <a:noFill/>
            <a:ln w="9525">
              <a:solidFill>
                <a:schemeClr val="tx1"/>
              </a:solidFill>
              <a:round/>
              <a:headEnd/>
              <a:tailEnd/>
            </a:ln>
            <a:effectLst/>
          </p:spPr>
          <p:txBody>
            <a:bodyPr/>
            <a:lstStyle/>
            <a:p>
              <a:pPr eaLnBrk="0" hangingPunct="0">
                <a:spcBef>
                  <a:spcPct val="20000"/>
                </a:spcBef>
                <a:buClr>
                  <a:srgbClr val="EB8803"/>
                </a:buClr>
                <a:buSzPct val="75000"/>
                <a:buFont typeface="Monotype Sorts" pitchFamily="2" charset="2"/>
                <a:buChar char="u"/>
                <a:defRPr/>
              </a:pPr>
              <a:endParaRPr lang="en-US" sz="3200" dirty="0">
                <a:solidFill>
                  <a:srgbClr val="FAFD00"/>
                </a:solidFill>
                <a:latin typeface="Calibri" pitchFamily="34" charset="0"/>
                <a:cs typeface="Calibri" pitchFamily="34" charset="0"/>
              </a:endParaRPr>
            </a:p>
          </p:txBody>
        </p:sp>
      </p:grpSp>
      <p:grpSp>
        <p:nvGrpSpPr>
          <p:cNvPr id="3" name="Group 19"/>
          <p:cNvGrpSpPr>
            <a:grpSpLocks/>
          </p:cNvGrpSpPr>
          <p:nvPr/>
        </p:nvGrpSpPr>
        <p:grpSpPr bwMode="auto">
          <a:xfrm>
            <a:off x="4572000" y="2819400"/>
            <a:ext cx="4572000" cy="3886200"/>
            <a:chOff x="2880" y="1776"/>
            <a:chExt cx="2880" cy="2448"/>
          </a:xfrm>
        </p:grpSpPr>
        <p:sp>
          <p:nvSpPr>
            <p:cNvPr id="83997" name="Line 29"/>
            <p:cNvSpPr>
              <a:spLocks noChangeShapeType="1"/>
            </p:cNvSpPr>
            <p:nvPr/>
          </p:nvSpPr>
          <p:spPr bwMode="auto">
            <a:xfrm>
              <a:off x="4368" y="2880"/>
              <a:ext cx="0" cy="1056"/>
            </a:xfrm>
            <a:prstGeom prst="line">
              <a:avLst/>
            </a:prstGeom>
            <a:noFill/>
            <a:ln w="28575">
              <a:solidFill>
                <a:schemeClr val="tx1"/>
              </a:solidFill>
              <a:round/>
              <a:headEnd/>
              <a:tailEnd/>
            </a:ln>
            <a:effectLst/>
          </p:spPr>
          <p:txBody>
            <a:bodyPr/>
            <a:lstStyle/>
            <a:p>
              <a:pPr eaLnBrk="0" hangingPunct="0">
                <a:spcBef>
                  <a:spcPct val="20000"/>
                </a:spcBef>
                <a:buClr>
                  <a:srgbClr val="EB8803"/>
                </a:buClr>
                <a:buSzPct val="75000"/>
                <a:buFont typeface="Monotype Sorts" pitchFamily="2" charset="2"/>
                <a:buChar char="u"/>
                <a:defRPr/>
              </a:pPr>
              <a:endParaRPr lang="en-US" sz="3200" dirty="0">
                <a:solidFill>
                  <a:srgbClr val="FAFD00"/>
                </a:solidFill>
                <a:latin typeface="Calibri" pitchFamily="34" charset="0"/>
                <a:cs typeface="Calibri" pitchFamily="34" charset="0"/>
              </a:endParaRPr>
            </a:p>
          </p:txBody>
        </p:sp>
        <p:sp>
          <p:nvSpPr>
            <p:cNvPr id="83988" name="Line 20"/>
            <p:cNvSpPr>
              <a:spLocks noChangeShapeType="1"/>
            </p:cNvSpPr>
            <p:nvPr/>
          </p:nvSpPr>
          <p:spPr bwMode="auto">
            <a:xfrm>
              <a:off x="4370" y="1776"/>
              <a:ext cx="12" cy="480"/>
            </a:xfrm>
            <a:prstGeom prst="line">
              <a:avLst/>
            </a:prstGeom>
            <a:noFill/>
            <a:ln w="28575">
              <a:solidFill>
                <a:schemeClr val="tx1"/>
              </a:solidFill>
              <a:round/>
              <a:headEnd/>
              <a:tailEnd/>
            </a:ln>
            <a:effectLst/>
          </p:spPr>
          <p:txBody>
            <a:bodyPr/>
            <a:lstStyle/>
            <a:p>
              <a:pPr eaLnBrk="0" hangingPunct="0">
                <a:spcBef>
                  <a:spcPct val="20000"/>
                </a:spcBef>
                <a:buClr>
                  <a:srgbClr val="EB8803"/>
                </a:buClr>
                <a:buSzPct val="75000"/>
                <a:buFont typeface="Monotype Sorts" pitchFamily="2" charset="2"/>
                <a:buChar char="u"/>
                <a:defRPr/>
              </a:pPr>
              <a:endParaRPr lang="en-US" sz="3200" dirty="0">
                <a:solidFill>
                  <a:srgbClr val="FAFD00"/>
                </a:solidFill>
                <a:latin typeface="Calibri" pitchFamily="34" charset="0"/>
                <a:cs typeface="Calibri" pitchFamily="34" charset="0"/>
              </a:endParaRPr>
            </a:p>
          </p:txBody>
        </p:sp>
        <p:sp>
          <p:nvSpPr>
            <p:cNvPr id="83989" name="Rectangle 21"/>
            <p:cNvSpPr>
              <a:spLocks noChangeArrowheads="1"/>
            </p:cNvSpPr>
            <p:nvPr/>
          </p:nvSpPr>
          <p:spPr bwMode="auto">
            <a:xfrm>
              <a:off x="3216" y="3360"/>
              <a:ext cx="960" cy="432"/>
            </a:xfrm>
            <a:prstGeom prst="rect">
              <a:avLst/>
            </a:prstGeom>
            <a:solidFill>
              <a:srgbClr val="FFFF99"/>
            </a:solidFill>
            <a:ln w="9525">
              <a:solidFill>
                <a:schemeClr val="tx1"/>
              </a:solidFill>
              <a:miter lim="800000"/>
              <a:headEnd/>
              <a:tailEnd/>
            </a:ln>
            <a:effectLst/>
          </p:spPr>
          <p:txBody>
            <a:bodyPr wrap="none" anchor="ctr"/>
            <a:lstStyle/>
            <a:p>
              <a:pPr algn="ctr" eaLnBrk="0" hangingPunct="0">
                <a:spcBef>
                  <a:spcPct val="20000"/>
                </a:spcBef>
                <a:buClr>
                  <a:srgbClr val="EB8803"/>
                </a:buClr>
                <a:buSzPct val="75000"/>
                <a:buFont typeface="Monotype Sorts" pitchFamily="2" charset="2"/>
                <a:buNone/>
                <a:defRPr/>
              </a:pPr>
              <a:r>
                <a:rPr lang="en-US" sz="2400" b="1" dirty="0">
                  <a:solidFill>
                    <a:srgbClr val="000000"/>
                  </a:solidFill>
                  <a:effectLst/>
                  <a:latin typeface="Calibri" pitchFamily="34" charset="0"/>
                  <a:cs typeface="Calibri" pitchFamily="34" charset="0"/>
                </a:rPr>
                <a:t>Mechanics</a:t>
              </a:r>
              <a:endParaRPr lang="en-US" sz="3200" b="1" dirty="0">
                <a:solidFill>
                  <a:srgbClr val="000000"/>
                </a:solidFill>
                <a:effectLst/>
                <a:latin typeface="Calibri" pitchFamily="34" charset="0"/>
                <a:cs typeface="Calibri" pitchFamily="34" charset="0"/>
              </a:endParaRPr>
            </a:p>
          </p:txBody>
        </p:sp>
        <p:sp>
          <p:nvSpPr>
            <p:cNvPr id="83990" name="Rectangle 22"/>
            <p:cNvSpPr>
              <a:spLocks noChangeArrowheads="1"/>
            </p:cNvSpPr>
            <p:nvPr/>
          </p:nvSpPr>
          <p:spPr bwMode="auto">
            <a:xfrm>
              <a:off x="4032" y="3840"/>
              <a:ext cx="720" cy="384"/>
            </a:xfrm>
            <a:prstGeom prst="rect">
              <a:avLst/>
            </a:prstGeom>
            <a:solidFill>
              <a:srgbClr val="FFFF99"/>
            </a:solidFill>
            <a:ln w="9525">
              <a:solidFill>
                <a:schemeClr val="tx1"/>
              </a:solidFill>
              <a:miter lim="800000"/>
              <a:headEnd/>
              <a:tailEnd/>
            </a:ln>
            <a:effectLst/>
          </p:spPr>
          <p:txBody>
            <a:bodyPr wrap="none" anchor="ctr"/>
            <a:lstStyle/>
            <a:p>
              <a:pPr algn="ctr" eaLnBrk="0" hangingPunct="0">
                <a:spcBef>
                  <a:spcPct val="20000"/>
                </a:spcBef>
                <a:buClr>
                  <a:srgbClr val="EB8803"/>
                </a:buClr>
                <a:buSzPct val="75000"/>
                <a:buFont typeface="Monotype Sorts" pitchFamily="2" charset="2"/>
                <a:buNone/>
                <a:defRPr/>
              </a:pPr>
              <a:r>
                <a:rPr lang="en-US" sz="2400" b="1" dirty="0">
                  <a:solidFill>
                    <a:srgbClr val="000000"/>
                  </a:solidFill>
                  <a:effectLst/>
                  <a:latin typeface="Calibri" pitchFamily="34" charset="0"/>
                  <a:cs typeface="Calibri" pitchFamily="34" charset="0"/>
                </a:rPr>
                <a:t>Speed</a:t>
              </a:r>
            </a:p>
          </p:txBody>
        </p:sp>
        <p:sp>
          <p:nvSpPr>
            <p:cNvPr id="83991" name="Rectangle 23"/>
            <p:cNvSpPr>
              <a:spLocks noChangeArrowheads="1"/>
            </p:cNvSpPr>
            <p:nvPr/>
          </p:nvSpPr>
          <p:spPr bwMode="auto">
            <a:xfrm>
              <a:off x="3136" y="2112"/>
              <a:ext cx="2336" cy="480"/>
            </a:xfrm>
            <a:prstGeom prst="rect">
              <a:avLst/>
            </a:prstGeom>
            <a:solidFill>
              <a:srgbClr val="FFFF99"/>
            </a:solidFill>
            <a:ln w="9525">
              <a:solidFill>
                <a:schemeClr val="tx1"/>
              </a:solidFill>
              <a:miter lim="800000"/>
              <a:headEnd/>
              <a:tailEnd/>
            </a:ln>
            <a:effectLst/>
          </p:spPr>
          <p:txBody>
            <a:bodyPr wrap="none" anchor="ctr"/>
            <a:lstStyle/>
            <a:p>
              <a:pPr algn="ctr" eaLnBrk="0" hangingPunct="0">
                <a:spcBef>
                  <a:spcPct val="20000"/>
                </a:spcBef>
                <a:buClr>
                  <a:srgbClr val="EB8803"/>
                </a:buClr>
                <a:buSzPct val="75000"/>
                <a:buFont typeface="Monotype Sorts" pitchFamily="2" charset="2"/>
                <a:buNone/>
                <a:defRPr/>
              </a:pPr>
              <a:r>
                <a:rPr lang="en-US" sz="2800" b="1" dirty="0">
                  <a:solidFill>
                    <a:srgbClr val="000000"/>
                  </a:solidFill>
                  <a:effectLst/>
                  <a:latin typeface="Calibri" pitchFamily="34" charset="0"/>
                  <a:cs typeface="Calibri" pitchFamily="34" charset="0"/>
                </a:rPr>
                <a:t>SPELLING &amp; WRITING</a:t>
              </a:r>
            </a:p>
          </p:txBody>
        </p:sp>
        <p:sp>
          <p:nvSpPr>
            <p:cNvPr id="83992" name="Rectangle 24"/>
            <p:cNvSpPr>
              <a:spLocks noChangeArrowheads="1"/>
            </p:cNvSpPr>
            <p:nvPr/>
          </p:nvSpPr>
          <p:spPr bwMode="auto">
            <a:xfrm>
              <a:off x="4464" y="3360"/>
              <a:ext cx="1296" cy="432"/>
            </a:xfrm>
            <a:prstGeom prst="rect">
              <a:avLst/>
            </a:prstGeom>
            <a:solidFill>
              <a:srgbClr val="FFFF99"/>
            </a:solidFill>
            <a:ln w="9525">
              <a:solidFill>
                <a:schemeClr val="tx1"/>
              </a:solidFill>
              <a:miter lim="800000"/>
              <a:headEnd/>
              <a:tailEnd/>
            </a:ln>
            <a:effectLst/>
          </p:spPr>
          <p:txBody>
            <a:bodyPr wrap="none" anchor="ctr"/>
            <a:lstStyle/>
            <a:p>
              <a:pPr algn="ctr" eaLnBrk="0" hangingPunct="0">
                <a:spcBef>
                  <a:spcPct val="20000"/>
                </a:spcBef>
                <a:buClr>
                  <a:srgbClr val="EB8803"/>
                </a:buClr>
                <a:buSzPct val="75000"/>
                <a:buFont typeface="Monotype Sorts" pitchFamily="2" charset="2"/>
                <a:buChar char="u"/>
                <a:defRPr/>
              </a:pPr>
              <a:endParaRPr lang="en-US" sz="2400" dirty="0">
                <a:solidFill>
                  <a:srgbClr val="000000"/>
                </a:solidFill>
                <a:latin typeface="Calibri" pitchFamily="34" charset="0"/>
                <a:cs typeface="Calibri" pitchFamily="34" charset="0"/>
              </a:endParaRPr>
            </a:p>
            <a:p>
              <a:pPr algn="ctr" eaLnBrk="0" hangingPunct="0">
                <a:spcBef>
                  <a:spcPct val="20000"/>
                </a:spcBef>
                <a:buClr>
                  <a:srgbClr val="EB8803"/>
                </a:buClr>
                <a:buSzPct val="75000"/>
                <a:buFont typeface="Monotype Sorts" pitchFamily="2" charset="2"/>
                <a:buNone/>
                <a:defRPr/>
              </a:pPr>
              <a:r>
                <a:rPr lang="en-US" sz="2400" b="1" dirty="0">
                  <a:solidFill>
                    <a:srgbClr val="000000"/>
                  </a:solidFill>
                  <a:effectLst/>
                  <a:latin typeface="Calibri" pitchFamily="34" charset="0"/>
                  <a:cs typeface="Calibri" pitchFamily="34" charset="0"/>
                </a:rPr>
                <a:t>Expressing Ideas</a:t>
              </a:r>
            </a:p>
            <a:p>
              <a:pPr algn="ctr" eaLnBrk="0" hangingPunct="0">
                <a:spcBef>
                  <a:spcPct val="20000"/>
                </a:spcBef>
                <a:buClr>
                  <a:srgbClr val="EB8803"/>
                </a:buClr>
                <a:buSzPct val="75000"/>
                <a:buFont typeface="Monotype Sorts" pitchFamily="2" charset="2"/>
                <a:buNone/>
                <a:defRPr/>
              </a:pPr>
              <a:endParaRPr lang="en-US" sz="2400" b="1" dirty="0">
                <a:solidFill>
                  <a:srgbClr val="000000"/>
                </a:solidFill>
                <a:effectLst/>
                <a:latin typeface="Calibri" pitchFamily="34" charset="0"/>
                <a:cs typeface="Calibri" pitchFamily="34" charset="0"/>
              </a:endParaRPr>
            </a:p>
          </p:txBody>
        </p:sp>
        <p:sp>
          <p:nvSpPr>
            <p:cNvPr id="83993" name="Line 25"/>
            <p:cNvSpPr>
              <a:spLocks noChangeShapeType="1"/>
            </p:cNvSpPr>
            <p:nvPr/>
          </p:nvSpPr>
          <p:spPr bwMode="auto">
            <a:xfrm>
              <a:off x="4368" y="2592"/>
              <a:ext cx="0" cy="288"/>
            </a:xfrm>
            <a:prstGeom prst="line">
              <a:avLst/>
            </a:prstGeom>
            <a:noFill/>
            <a:ln w="28575">
              <a:solidFill>
                <a:schemeClr val="tx1"/>
              </a:solidFill>
              <a:round/>
              <a:headEnd/>
              <a:tailEnd/>
            </a:ln>
            <a:effectLst/>
          </p:spPr>
          <p:txBody>
            <a:bodyPr/>
            <a:lstStyle/>
            <a:p>
              <a:pPr eaLnBrk="0" hangingPunct="0">
                <a:spcBef>
                  <a:spcPct val="20000"/>
                </a:spcBef>
                <a:buClr>
                  <a:srgbClr val="EB8803"/>
                </a:buClr>
                <a:buSzPct val="75000"/>
                <a:buFont typeface="Monotype Sorts" pitchFamily="2" charset="2"/>
                <a:buChar char="u"/>
                <a:defRPr/>
              </a:pPr>
              <a:endParaRPr lang="en-US" sz="3200" dirty="0">
                <a:solidFill>
                  <a:srgbClr val="FAFD00"/>
                </a:solidFill>
                <a:latin typeface="Calibri" pitchFamily="34" charset="0"/>
                <a:cs typeface="Calibri" pitchFamily="34" charset="0"/>
              </a:endParaRPr>
            </a:p>
          </p:txBody>
        </p:sp>
        <p:sp>
          <p:nvSpPr>
            <p:cNvPr id="83994" name="Line 26"/>
            <p:cNvSpPr>
              <a:spLocks noChangeShapeType="1"/>
            </p:cNvSpPr>
            <p:nvPr/>
          </p:nvSpPr>
          <p:spPr bwMode="auto">
            <a:xfrm>
              <a:off x="5184" y="2880"/>
              <a:ext cx="0" cy="480"/>
            </a:xfrm>
            <a:prstGeom prst="line">
              <a:avLst/>
            </a:prstGeom>
            <a:noFill/>
            <a:ln w="28575">
              <a:solidFill>
                <a:schemeClr val="tx1"/>
              </a:solidFill>
              <a:round/>
              <a:headEnd/>
              <a:tailEnd/>
            </a:ln>
            <a:effectLst/>
          </p:spPr>
          <p:txBody>
            <a:bodyPr/>
            <a:lstStyle/>
            <a:p>
              <a:pPr eaLnBrk="0" hangingPunct="0">
                <a:spcBef>
                  <a:spcPct val="20000"/>
                </a:spcBef>
                <a:buClr>
                  <a:srgbClr val="EB8803"/>
                </a:buClr>
                <a:buSzPct val="75000"/>
                <a:buFont typeface="Monotype Sorts" pitchFamily="2" charset="2"/>
                <a:buChar char="u"/>
                <a:defRPr/>
              </a:pPr>
              <a:endParaRPr lang="en-US" sz="3200" dirty="0">
                <a:solidFill>
                  <a:srgbClr val="FAFD00"/>
                </a:solidFill>
                <a:latin typeface="Calibri" pitchFamily="34" charset="0"/>
                <a:cs typeface="Calibri" pitchFamily="34" charset="0"/>
              </a:endParaRPr>
            </a:p>
          </p:txBody>
        </p:sp>
        <p:sp>
          <p:nvSpPr>
            <p:cNvPr id="83995" name="Line 27"/>
            <p:cNvSpPr>
              <a:spLocks noChangeShapeType="1"/>
            </p:cNvSpPr>
            <p:nvPr/>
          </p:nvSpPr>
          <p:spPr bwMode="auto">
            <a:xfrm>
              <a:off x="3648" y="2880"/>
              <a:ext cx="1536" cy="0"/>
            </a:xfrm>
            <a:prstGeom prst="line">
              <a:avLst/>
            </a:prstGeom>
            <a:noFill/>
            <a:ln w="28575">
              <a:solidFill>
                <a:schemeClr val="tx1"/>
              </a:solidFill>
              <a:round/>
              <a:headEnd/>
              <a:tailEnd/>
            </a:ln>
            <a:effectLst/>
          </p:spPr>
          <p:txBody>
            <a:bodyPr/>
            <a:lstStyle/>
            <a:p>
              <a:pPr eaLnBrk="0" hangingPunct="0">
                <a:spcBef>
                  <a:spcPct val="20000"/>
                </a:spcBef>
                <a:buClr>
                  <a:srgbClr val="EB8803"/>
                </a:buClr>
                <a:buSzPct val="75000"/>
                <a:buFont typeface="Monotype Sorts" pitchFamily="2" charset="2"/>
                <a:buChar char="u"/>
                <a:defRPr/>
              </a:pPr>
              <a:endParaRPr lang="en-US" sz="3200" dirty="0">
                <a:solidFill>
                  <a:srgbClr val="FAFD00"/>
                </a:solidFill>
                <a:latin typeface="Calibri" pitchFamily="34" charset="0"/>
                <a:cs typeface="Calibri" pitchFamily="34" charset="0"/>
              </a:endParaRPr>
            </a:p>
          </p:txBody>
        </p:sp>
        <p:sp>
          <p:nvSpPr>
            <p:cNvPr id="83996" name="Line 28"/>
            <p:cNvSpPr>
              <a:spLocks noChangeShapeType="1"/>
            </p:cNvSpPr>
            <p:nvPr/>
          </p:nvSpPr>
          <p:spPr bwMode="auto">
            <a:xfrm>
              <a:off x="3648" y="2880"/>
              <a:ext cx="0" cy="480"/>
            </a:xfrm>
            <a:prstGeom prst="line">
              <a:avLst/>
            </a:prstGeom>
            <a:noFill/>
            <a:ln w="28575">
              <a:solidFill>
                <a:schemeClr val="tx1"/>
              </a:solidFill>
              <a:round/>
              <a:headEnd/>
              <a:tailEnd/>
            </a:ln>
            <a:effectLst/>
          </p:spPr>
          <p:txBody>
            <a:bodyPr/>
            <a:lstStyle/>
            <a:p>
              <a:pPr eaLnBrk="0" hangingPunct="0">
                <a:spcBef>
                  <a:spcPct val="20000"/>
                </a:spcBef>
                <a:buClr>
                  <a:srgbClr val="EB8803"/>
                </a:buClr>
                <a:buSzPct val="75000"/>
                <a:buFont typeface="Monotype Sorts" pitchFamily="2" charset="2"/>
                <a:buChar char="u"/>
                <a:defRPr/>
              </a:pPr>
              <a:endParaRPr lang="en-US" sz="3200" dirty="0">
                <a:solidFill>
                  <a:srgbClr val="FAFD00"/>
                </a:solidFill>
                <a:latin typeface="Calibri" pitchFamily="34" charset="0"/>
                <a:cs typeface="Calibri" pitchFamily="34" charset="0"/>
              </a:endParaRPr>
            </a:p>
          </p:txBody>
        </p:sp>
        <p:sp>
          <p:nvSpPr>
            <p:cNvPr id="83998" name="Line 30"/>
            <p:cNvSpPr>
              <a:spLocks noChangeShapeType="1"/>
            </p:cNvSpPr>
            <p:nvPr/>
          </p:nvSpPr>
          <p:spPr bwMode="auto">
            <a:xfrm>
              <a:off x="2880" y="1776"/>
              <a:ext cx="1488" cy="0"/>
            </a:xfrm>
            <a:prstGeom prst="line">
              <a:avLst/>
            </a:prstGeom>
            <a:noFill/>
            <a:ln w="38100">
              <a:solidFill>
                <a:schemeClr val="tx1"/>
              </a:solidFill>
              <a:round/>
              <a:headEnd/>
              <a:tailEnd/>
            </a:ln>
            <a:effectLst/>
          </p:spPr>
          <p:txBody>
            <a:bodyPr/>
            <a:lstStyle/>
            <a:p>
              <a:pPr eaLnBrk="0" hangingPunct="0">
                <a:spcBef>
                  <a:spcPct val="20000"/>
                </a:spcBef>
                <a:buClr>
                  <a:srgbClr val="EB8803"/>
                </a:buClr>
                <a:buSzPct val="75000"/>
                <a:buFont typeface="Monotype Sorts" pitchFamily="2" charset="2"/>
                <a:buChar char="u"/>
                <a:defRPr/>
              </a:pPr>
              <a:endParaRPr lang="en-US" sz="3200" dirty="0">
                <a:solidFill>
                  <a:srgbClr val="FAFD00"/>
                </a:solidFill>
                <a:latin typeface="Calibri" pitchFamily="34" charset="0"/>
                <a:cs typeface="Calibri" pitchFamily="34" charset="0"/>
              </a:endParaRPr>
            </a:p>
          </p:txBody>
        </p:sp>
      </p:grpSp>
      <p:grpSp>
        <p:nvGrpSpPr>
          <p:cNvPr id="4" name="Group 31"/>
          <p:cNvGrpSpPr>
            <a:grpSpLocks/>
          </p:cNvGrpSpPr>
          <p:nvPr/>
        </p:nvGrpSpPr>
        <p:grpSpPr bwMode="auto">
          <a:xfrm>
            <a:off x="0" y="3"/>
            <a:ext cx="9144000" cy="995065"/>
            <a:chOff x="814388" y="0"/>
            <a:chExt cx="8658225" cy="995066"/>
          </a:xfrm>
        </p:grpSpPr>
        <p:sp>
          <p:nvSpPr>
            <p:cNvPr id="33" name="Text Box 2"/>
            <p:cNvSpPr txBox="1">
              <a:spLocks noChangeArrowheads="1"/>
            </p:cNvSpPr>
            <p:nvPr/>
          </p:nvSpPr>
          <p:spPr bwMode="auto">
            <a:xfrm>
              <a:off x="814388" y="0"/>
              <a:ext cx="8658225" cy="641351"/>
            </a:xfrm>
            <a:prstGeom prst="rect">
              <a:avLst/>
            </a:prstGeom>
            <a:noFill/>
            <a:ln w="9525">
              <a:noFill/>
              <a:miter lim="800000"/>
              <a:headEnd/>
              <a:tailEnd/>
            </a:ln>
            <a:effectLst/>
          </p:spPr>
          <p:txBody>
            <a:bodyPr>
              <a:spAutoFit/>
            </a:bodyPr>
            <a:lstStyle/>
            <a:p>
              <a:pPr algn="ctr" eaLnBrk="0" hangingPunct="0">
                <a:spcBef>
                  <a:spcPct val="50000"/>
                </a:spcBef>
                <a:buClr>
                  <a:srgbClr val="EB8803"/>
                </a:buClr>
                <a:buSzPct val="75000"/>
                <a:buFont typeface="Monotype Sorts" pitchFamily="2" charset="2"/>
                <a:buNone/>
                <a:defRPr/>
              </a:pPr>
              <a:r>
                <a:rPr lang="en-US" sz="3600" dirty="0">
                  <a:solidFill>
                    <a:srgbClr val="D6ECFF"/>
                  </a:solidFill>
                  <a:latin typeface="Times New Roman" pitchFamily="18" charset="0"/>
                  <a:cs typeface="Times New Roman" pitchFamily="18" charset="0"/>
                </a:rPr>
                <a:t>Written Language Difficulties in Dyslexia</a:t>
              </a:r>
            </a:p>
          </p:txBody>
        </p:sp>
        <p:sp>
          <p:nvSpPr>
            <p:cNvPr id="34" name="Text Box 3"/>
            <p:cNvSpPr txBox="1">
              <a:spLocks noChangeArrowheads="1"/>
            </p:cNvSpPr>
            <p:nvPr/>
          </p:nvSpPr>
          <p:spPr bwMode="auto">
            <a:xfrm>
              <a:off x="1328805" y="533401"/>
              <a:ext cx="7629393" cy="461665"/>
            </a:xfrm>
            <a:prstGeom prst="rect">
              <a:avLst/>
            </a:prstGeom>
            <a:noFill/>
            <a:ln w="9525">
              <a:noFill/>
              <a:miter lim="800000"/>
              <a:headEnd/>
              <a:tailEnd/>
            </a:ln>
            <a:effectLst/>
          </p:spPr>
          <p:txBody>
            <a:bodyPr>
              <a:spAutoFit/>
            </a:bodyPr>
            <a:lstStyle/>
            <a:p>
              <a:pPr algn="ctr" eaLnBrk="0" hangingPunct="0">
                <a:spcBef>
                  <a:spcPct val="20000"/>
                </a:spcBef>
                <a:buClr>
                  <a:srgbClr val="EB8803"/>
                </a:buClr>
                <a:buSzPct val="75000"/>
                <a:buFont typeface="Monotype Sorts" pitchFamily="2" charset="2"/>
                <a:buNone/>
                <a:defRPr/>
              </a:pPr>
              <a:r>
                <a:rPr lang="en-US" sz="2400" dirty="0">
                  <a:solidFill>
                    <a:srgbClr val="FFFFFF"/>
                  </a:solidFill>
                  <a:latin typeface="Consolas"/>
                </a:rPr>
                <a:t>(ALL SYMPTOMS </a:t>
              </a:r>
              <a:r>
                <a:rPr lang="en-US" sz="2400" u="sng" dirty="0">
                  <a:solidFill>
                    <a:srgbClr val="FFFFFF"/>
                  </a:solidFill>
                  <a:latin typeface="Consolas"/>
                </a:rPr>
                <a:t>DO NOT</a:t>
              </a:r>
              <a:r>
                <a:rPr lang="en-US" sz="2400" dirty="0">
                  <a:solidFill>
                    <a:srgbClr val="FFFFFF"/>
                  </a:solidFill>
                  <a:latin typeface="Consolas"/>
                </a:rPr>
                <a:t> OCCUR WITH EVERYONE)</a:t>
              </a:r>
            </a:p>
          </p:txBody>
        </p:sp>
      </p:grpSp>
      <p:sp>
        <p:nvSpPr>
          <p:cNvPr id="32" name="Rectangle 31"/>
          <p:cNvSpPr/>
          <p:nvPr/>
        </p:nvSpPr>
        <p:spPr>
          <a:xfrm>
            <a:off x="0" y="926068"/>
            <a:ext cx="9144000" cy="369332"/>
          </a:xfrm>
          <a:prstGeom prst="rect">
            <a:avLst/>
          </a:prstGeom>
        </p:spPr>
        <p:txBody>
          <a:bodyPr wrap="square">
            <a:spAutoFit/>
          </a:bodyPr>
          <a:lstStyle/>
          <a:p>
            <a:pPr algn="ctr" eaLnBrk="0" hangingPunct="0">
              <a:spcBef>
                <a:spcPct val="20000"/>
              </a:spcBef>
              <a:buClr>
                <a:srgbClr val="EB8803"/>
              </a:buClr>
              <a:buSzPct val="75000"/>
              <a:buFont typeface="Monotype Sorts" pitchFamily="2" charset="2"/>
              <a:buNone/>
            </a:pPr>
            <a:r>
              <a:rPr lang="en-US" sz="1800" dirty="0">
                <a:solidFill>
                  <a:prstClr val="white"/>
                </a:solidFill>
                <a:latin typeface="Times New Roman" pitchFamily="18" charset="0"/>
              </a:rPr>
              <a:t>(Alexander &amp; Conway, 2006)</a:t>
            </a:r>
          </a:p>
        </p:txBody>
      </p:sp>
    </p:spTree>
    <p:extLst>
      <p:ext uri="{BB962C8B-B14F-4D97-AF65-F5344CB8AC3E}">
        <p14:creationId xmlns:p14="http://schemas.microsoft.com/office/powerpoint/2010/main" val="407817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1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23" presetClass="entr" presetSubtype="16" fill="hold" nodeType="afterEffect">
                                  <p:stCondLst>
                                    <p:cond delay="2000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025" y="138113"/>
            <a:ext cx="7826375" cy="928687"/>
          </a:xfrm>
        </p:spPr>
        <p:txBody>
          <a:bodyPr/>
          <a:lstStyle/>
          <a:p>
            <a:r>
              <a:rPr lang="en-US" dirty="0"/>
              <a:t>Different Caliber/Quality of Evidence</a:t>
            </a:r>
          </a:p>
        </p:txBody>
      </p:sp>
      <p:sp>
        <p:nvSpPr>
          <p:cNvPr id="3" name="Content Placeholder 2"/>
          <p:cNvSpPr>
            <a:spLocks noGrp="1"/>
          </p:cNvSpPr>
          <p:nvPr>
            <p:ph idx="1"/>
          </p:nvPr>
        </p:nvSpPr>
        <p:spPr>
          <a:xfrm>
            <a:off x="1295400" y="914400"/>
            <a:ext cx="7551738" cy="5562600"/>
          </a:xfrm>
        </p:spPr>
        <p:txBody>
          <a:bodyPr/>
          <a:lstStyle/>
          <a:p>
            <a:r>
              <a:rPr lang="en-US" dirty="0"/>
              <a:t>Evidence-based</a:t>
            </a:r>
          </a:p>
          <a:p>
            <a:pPr lvl="1"/>
            <a:r>
              <a:rPr lang="en-US" dirty="0"/>
              <a:t>A specific program is studied via</a:t>
            </a:r>
          </a:p>
          <a:p>
            <a:pPr lvl="1"/>
            <a:r>
              <a:rPr lang="en-US" dirty="0"/>
              <a:t>Competitive Grant Funded/Peer-reviewed Research</a:t>
            </a:r>
          </a:p>
          <a:p>
            <a:pPr lvl="1"/>
            <a:r>
              <a:rPr lang="en-US" dirty="0"/>
              <a:t>Peer-reviewed Research Publication (well-respected) </a:t>
            </a:r>
          </a:p>
          <a:p>
            <a:r>
              <a:rPr lang="en-US" dirty="0"/>
              <a:t>Research-based</a:t>
            </a:r>
          </a:p>
          <a:p>
            <a:pPr lvl="1"/>
            <a:r>
              <a:rPr lang="en-US" dirty="0"/>
              <a:t>Program was not specifically tested/studied</a:t>
            </a:r>
          </a:p>
          <a:p>
            <a:pPr lvl="1"/>
            <a:r>
              <a:rPr lang="en-US" dirty="0"/>
              <a:t>uses features from others’ research</a:t>
            </a:r>
          </a:p>
          <a:p>
            <a:pPr lvl="1"/>
            <a:r>
              <a:rPr lang="en-US" dirty="0"/>
              <a:t>Zero studies published in peer-reviewed journals</a:t>
            </a:r>
          </a:p>
          <a:p>
            <a:r>
              <a:rPr lang="en-US" dirty="0"/>
              <a:t>Consensus-based</a:t>
            </a:r>
          </a:p>
          <a:p>
            <a:pPr lvl="1"/>
            <a:r>
              <a:rPr lang="en-US" dirty="0"/>
              <a:t> “Popular program”; no research about its methods, but others say it works and are buying it. </a:t>
            </a:r>
          </a:p>
          <a:p>
            <a:r>
              <a:rPr lang="en-US" dirty="0"/>
              <a:t>Anecdotal </a:t>
            </a:r>
          </a:p>
          <a:p>
            <a:pPr lvl="1"/>
            <a:r>
              <a:rPr lang="en-US" dirty="0"/>
              <a:t> no better than hearsay; a story that gets spread.</a:t>
            </a:r>
          </a:p>
          <a:p>
            <a:pPr marL="457200" lvl="1" indent="0">
              <a:buNone/>
            </a:pPr>
            <a:r>
              <a:rPr lang="en-US" dirty="0"/>
              <a:t> 	</a:t>
            </a:r>
          </a:p>
        </p:txBody>
      </p:sp>
    </p:spTree>
    <p:extLst>
      <p:ext uri="{BB962C8B-B14F-4D97-AF65-F5344CB8AC3E}">
        <p14:creationId xmlns:p14="http://schemas.microsoft.com/office/powerpoint/2010/main" val="35265298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P:\Ilana's Documents\INS symposium\attachments\01.jpg"/>
          <p:cNvPicPr>
            <a:picLocks noChangeAspect="1" noChangeArrowheads="1"/>
          </p:cNvPicPr>
          <p:nvPr/>
        </p:nvPicPr>
        <p:blipFill>
          <a:blip r:embed="rId3" cstate="print"/>
          <a:srcRect/>
          <a:stretch>
            <a:fillRect/>
          </a:stretch>
        </p:blipFill>
        <p:spPr bwMode="auto">
          <a:xfrm>
            <a:off x="1705708" y="0"/>
            <a:ext cx="7819292" cy="5867400"/>
          </a:xfrm>
          <a:prstGeom prst="rect">
            <a:avLst/>
          </a:prstGeom>
          <a:noFill/>
        </p:spPr>
      </p:pic>
      <p:sp>
        <p:nvSpPr>
          <p:cNvPr id="4" name="Rectangle 3"/>
          <p:cNvSpPr/>
          <p:nvPr/>
        </p:nvSpPr>
        <p:spPr>
          <a:xfrm>
            <a:off x="1676400" y="152400"/>
            <a:ext cx="43434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ffectLst/>
            </a:endParaRPr>
          </a:p>
        </p:txBody>
      </p:sp>
      <p:sp>
        <p:nvSpPr>
          <p:cNvPr id="2" name="Title 1"/>
          <p:cNvSpPr>
            <a:spLocks noGrp="1"/>
          </p:cNvSpPr>
          <p:nvPr>
            <p:ph type="title"/>
          </p:nvPr>
        </p:nvSpPr>
        <p:spPr>
          <a:xfrm>
            <a:off x="1828800" y="0"/>
            <a:ext cx="7620000" cy="762000"/>
          </a:xfrm>
        </p:spPr>
        <p:txBody>
          <a:bodyPr>
            <a:noAutofit/>
          </a:bodyPr>
          <a:lstStyle/>
          <a:p>
            <a:r>
              <a:rPr lang="en-US" sz="2400" dirty="0">
                <a:solidFill>
                  <a:schemeClr val="bg1"/>
                </a:solidFill>
              </a:rPr>
              <a:t>Written Expression Skills Before Treatment</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Develops First, Speaking or Reading &amp; Writing Skills?</a:t>
            </a:r>
          </a:p>
        </p:txBody>
      </p:sp>
      <p:sp>
        <p:nvSpPr>
          <p:cNvPr id="3" name="Content Placeholder 2"/>
          <p:cNvSpPr>
            <a:spLocks noGrp="1"/>
          </p:cNvSpPr>
          <p:nvPr>
            <p:ph idx="1"/>
          </p:nvPr>
        </p:nvSpPr>
        <p:spPr/>
        <p:txBody>
          <a:bodyPr/>
          <a:lstStyle/>
          <a:p>
            <a:r>
              <a:rPr lang="en-US" dirty="0"/>
              <a:t>Spoken language</a:t>
            </a:r>
          </a:p>
          <a:p>
            <a:r>
              <a:rPr lang="en-US" dirty="0"/>
              <a:t>Does this same developmental progression happen in languages besides English?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838200"/>
            <a:ext cx="7826375" cy="1981200"/>
          </a:xfrm>
        </p:spPr>
        <p:txBody>
          <a:bodyPr/>
          <a:lstStyle/>
          <a:p>
            <a:r>
              <a:rPr lang="en-US" dirty="0"/>
              <a:t>Fact or Myth about Dyslexia?</a:t>
            </a:r>
            <a:br>
              <a:rPr lang="en-US" dirty="0"/>
            </a:br>
            <a:r>
              <a:rPr lang="en-US" dirty="0"/>
              <a:t>Phonological processing does not develop until children are taught to read?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825" y="1062038"/>
            <a:ext cx="7826375" cy="1376362"/>
          </a:xfrm>
        </p:spPr>
        <p:txBody>
          <a:bodyPr/>
          <a:lstStyle/>
          <a:p>
            <a:r>
              <a:rPr lang="en-US" dirty="0"/>
              <a:t>Fact or Myth about Dyslexia?</a:t>
            </a:r>
            <a:br>
              <a:rPr lang="en-US" dirty="0"/>
            </a:br>
            <a:br>
              <a:rPr lang="en-US" dirty="0"/>
            </a:br>
            <a:r>
              <a:rPr lang="en-US" dirty="0"/>
              <a:t>Dyslexia’s Reading Difficulties can be prevented.</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Develops First, Speaking or Reading &amp; Writing Skills?</a:t>
            </a:r>
          </a:p>
        </p:txBody>
      </p:sp>
      <p:sp>
        <p:nvSpPr>
          <p:cNvPr id="3" name="Content Placeholder 2"/>
          <p:cNvSpPr>
            <a:spLocks noGrp="1"/>
          </p:cNvSpPr>
          <p:nvPr>
            <p:ph idx="1"/>
          </p:nvPr>
        </p:nvSpPr>
        <p:spPr/>
        <p:txBody>
          <a:bodyPr/>
          <a:lstStyle/>
          <a:p>
            <a:r>
              <a:rPr lang="en-US" dirty="0"/>
              <a:t>If speech and spoken language develops first and phonological processing deficits are identifiable in speaking skills, then why do most educational interventions begin instruction with written language tasks, like reading and spelling?  </a:t>
            </a:r>
          </a:p>
          <a:p>
            <a:r>
              <a:rPr lang="en-US" dirty="0"/>
              <a:t>Could intervention begin with speech and spoken language skills first? </a:t>
            </a:r>
          </a:p>
        </p:txBody>
      </p:sp>
    </p:spTree>
    <p:extLst>
      <p:ext uri="{BB962C8B-B14F-4D97-AF65-F5344CB8AC3E}">
        <p14:creationId xmlns:p14="http://schemas.microsoft.com/office/powerpoint/2010/main" val="342264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Systematic Program of Dyslexia Research? </a:t>
            </a:r>
          </a:p>
        </p:txBody>
      </p:sp>
      <p:sp>
        <p:nvSpPr>
          <p:cNvPr id="3" name="Content Placeholder 2"/>
          <p:cNvSpPr>
            <a:spLocks noGrp="1"/>
          </p:cNvSpPr>
          <p:nvPr>
            <p:ph idx="1"/>
          </p:nvPr>
        </p:nvSpPr>
        <p:spPr/>
        <p:txBody>
          <a:bodyPr/>
          <a:lstStyle/>
          <a:p>
            <a:r>
              <a:rPr lang="en-US" dirty="0"/>
              <a:t>Striving for evidence-based data, before implementing an intervention program. </a:t>
            </a:r>
          </a:p>
        </p:txBody>
      </p:sp>
    </p:spTree>
    <p:extLst>
      <p:ext uri="{BB962C8B-B14F-4D97-AF65-F5344CB8AC3E}">
        <p14:creationId xmlns:p14="http://schemas.microsoft.com/office/powerpoint/2010/main" val="24658123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8834" y="-1905000"/>
            <a:ext cx="8205166" cy="9310032"/>
          </a:xfrm>
        </p:spPr>
      </p:pic>
    </p:spTree>
    <p:extLst>
      <p:ext uri="{BB962C8B-B14F-4D97-AF65-F5344CB8AC3E}">
        <p14:creationId xmlns:p14="http://schemas.microsoft.com/office/powerpoint/2010/main" val="38406334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91842" y="-671851"/>
            <a:ext cx="8380758" cy="11263651"/>
          </a:xfrm>
          <a:prstGeom prst="rect">
            <a:avLst/>
          </a:prstGeom>
        </p:spPr>
      </p:pic>
    </p:spTree>
    <p:extLst>
      <p:ext uri="{BB962C8B-B14F-4D97-AF65-F5344CB8AC3E}">
        <p14:creationId xmlns:p14="http://schemas.microsoft.com/office/powerpoint/2010/main" val="12246236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5" name="Rectangle 3"/>
          <p:cNvSpPr>
            <a:spLocks noGrp="1" noChangeArrowheads="1"/>
          </p:cNvSpPr>
          <p:nvPr>
            <p:ph type="body" idx="1"/>
          </p:nvPr>
        </p:nvSpPr>
        <p:spPr>
          <a:xfrm>
            <a:off x="744538" y="1676400"/>
            <a:ext cx="7789862" cy="5029200"/>
          </a:xfrm>
          <a:noFill/>
          <a:ln/>
        </p:spPr>
        <p:txBody>
          <a:bodyPr lIns="90488" tIns="44450" rIns="90488" bIns="44450"/>
          <a:lstStyle/>
          <a:p>
            <a:pPr algn="ctr">
              <a:buFont typeface="Monotype Sorts" pitchFamily="2" charset="2"/>
              <a:buChar char=" "/>
            </a:pPr>
            <a:r>
              <a:rPr lang="en-US" dirty="0"/>
              <a:t>Preventing Reading Failure in Young Children with Phonological Processing Disabilities: Group and Individual Responses to Instruction</a:t>
            </a:r>
            <a:endParaRPr lang="en-US" sz="2400" dirty="0"/>
          </a:p>
          <a:p>
            <a:pPr algn="ctr">
              <a:buFont typeface="Monotype Sorts" pitchFamily="2" charset="2"/>
              <a:buChar char=" "/>
            </a:pPr>
            <a:r>
              <a:rPr lang="en-US" sz="2400" dirty="0"/>
              <a:t> </a:t>
            </a:r>
            <a:r>
              <a:rPr lang="en-US" sz="1800" dirty="0"/>
              <a:t>Joseph K. </a:t>
            </a:r>
            <a:r>
              <a:rPr lang="en-US" sz="1800" dirty="0" err="1"/>
              <a:t>Torgesen</a:t>
            </a:r>
            <a:endParaRPr lang="en-US" sz="1800" dirty="0"/>
          </a:p>
          <a:p>
            <a:pPr algn="ctr">
              <a:buFont typeface="Monotype Sorts" pitchFamily="2" charset="2"/>
              <a:buChar char=" "/>
            </a:pPr>
            <a:r>
              <a:rPr lang="en-US" sz="1800" dirty="0"/>
              <a:t>Richard K. Wagner</a:t>
            </a:r>
          </a:p>
          <a:p>
            <a:pPr algn="ctr">
              <a:buFont typeface="Monotype Sorts" pitchFamily="2" charset="2"/>
              <a:buChar char=" "/>
            </a:pPr>
            <a:r>
              <a:rPr lang="en-US" sz="1800" dirty="0"/>
              <a:t>Carol </a:t>
            </a:r>
            <a:r>
              <a:rPr lang="en-US" sz="1800" dirty="0" err="1"/>
              <a:t>Rashotte</a:t>
            </a:r>
            <a:endParaRPr lang="en-US" sz="1800" dirty="0"/>
          </a:p>
          <a:p>
            <a:pPr algn="ctr">
              <a:buFont typeface="Monotype Sorts" pitchFamily="2" charset="2"/>
              <a:buChar char=" "/>
            </a:pPr>
            <a:r>
              <a:rPr lang="en-US" sz="1800" dirty="0"/>
              <a:t>Elaine Rose</a:t>
            </a:r>
          </a:p>
          <a:p>
            <a:pPr algn="ctr">
              <a:buFont typeface="Monotype Sorts" pitchFamily="2" charset="2"/>
              <a:buChar char=" "/>
            </a:pPr>
            <a:r>
              <a:rPr lang="en-US" sz="1800" dirty="0"/>
              <a:t>Patricia </a:t>
            </a:r>
            <a:r>
              <a:rPr lang="en-US" sz="1800" dirty="0" err="1"/>
              <a:t>Lindamood</a:t>
            </a:r>
            <a:endParaRPr lang="en-US" sz="1800" dirty="0"/>
          </a:p>
          <a:p>
            <a:pPr algn="ctr">
              <a:buFont typeface="Monotype Sorts" pitchFamily="2" charset="2"/>
              <a:buChar char=" "/>
            </a:pPr>
            <a:r>
              <a:rPr lang="en-US" sz="1800" dirty="0"/>
              <a:t>Tim Conway</a:t>
            </a:r>
          </a:p>
          <a:p>
            <a:pPr algn="ctr">
              <a:buFont typeface="Monotype Sorts" pitchFamily="2" charset="2"/>
              <a:buChar char=" "/>
            </a:pPr>
            <a:r>
              <a:rPr lang="en-US" sz="1800" dirty="0"/>
              <a:t>Cyndi </a:t>
            </a:r>
            <a:r>
              <a:rPr lang="en-US" sz="1800" dirty="0" err="1"/>
              <a:t>Garvan</a:t>
            </a:r>
            <a:endParaRPr lang="en-US" sz="1800" dirty="0"/>
          </a:p>
          <a:p>
            <a:pPr algn="ctr">
              <a:buFont typeface="Monotype Sorts" pitchFamily="2" charset="2"/>
              <a:buChar char=" "/>
            </a:pPr>
            <a:r>
              <a:rPr lang="en-US" sz="1800" dirty="0"/>
              <a:t>(1999). Journal of Educational Psychology 91, 579-593.</a:t>
            </a:r>
          </a:p>
          <a:p>
            <a:pPr algn="ctr">
              <a:lnSpc>
                <a:spcPct val="70000"/>
              </a:lnSpc>
              <a:buFont typeface="Monotype Sorts" pitchFamily="2" charset="2"/>
              <a:buChar char=" "/>
            </a:pPr>
            <a:r>
              <a:rPr lang="en-US" sz="1800" dirty="0"/>
              <a:t>*NICHD, National Center for Learning Disabilities, Donald D. Hammill Foundation</a:t>
            </a:r>
            <a:endParaRPr lang="en-US" sz="2000" dirty="0"/>
          </a:p>
        </p:txBody>
      </p:sp>
      <p:sp>
        <p:nvSpPr>
          <p:cNvPr id="484356" name="Rectangle 4"/>
          <p:cNvSpPr>
            <a:spLocks noGrp="1" noChangeArrowheads="1"/>
          </p:cNvSpPr>
          <p:nvPr>
            <p:ph type="title"/>
          </p:nvPr>
        </p:nvSpPr>
        <p:spPr/>
        <p:txBody>
          <a:bodyPr/>
          <a:lstStyle/>
          <a:p>
            <a:r>
              <a:rPr lang="en-US">
                <a:solidFill>
                  <a:srgbClr val="FFFF00"/>
                </a:solidFill>
              </a:rPr>
              <a:t>Prevention of Developmental Dyslexia</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138" y="158584"/>
            <a:ext cx="8043862" cy="12590393"/>
          </a:xfrm>
          <a:prstGeom prst="rect">
            <a:avLst/>
          </a:prstGeom>
        </p:spPr>
      </p:pic>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066800" y="-711832"/>
            <a:ext cx="8610600" cy="11491013"/>
          </a:xfrm>
          <a:prstGeom prst="rect">
            <a:avLst/>
          </a:prstGeom>
        </p:spPr>
      </p:pic>
    </p:spTree>
    <p:extLst>
      <p:ext uri="{BB962C8B-B14F-4D97-AF65-F5344CB8AC3E}">
        <p14:creationId xmlns:p14="http://schemas.microsoft.com/office/powerpoint/2010/main" val="2047671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025" y="138113"/>
            <a:ext cx="7826375" cy="928687"/>
          </a:xfrm>
        </p:spPr>
        <p:txBody>
          <a:bodyPr/>
          <a:lstStyle/>
          <a:p>
            <a:r>
              <a:rPr lang="en-US" dirty="0"/>
              <a:t>6 year-old gets held back in 1</a:t>
            </a:r>
            <a:r>
              <a:rPr lang="en-US" baseline="30000" dirty="0"/>
              <a:t>st</a:t>
            </a:r>
            <a:r>
              <a:rPr lang="en-US" dirty="0"/>
              <a:t> grade</a:t>
            </a:r>
          </a:p>
        </p:txBody>
      </p:sp>
      <p:sp>
        <p:nvSpPr>
          <p:cNvPr id="3" name="Content Placeholder 2"/>
          <p:cNvSpPr>
            <a:spLocks noGrp="1"/>
          </p:cNvSpPr>
          <p:nvPr>
            <p:ph idx="1"/>
          </p:nvPr>
        </p:nvSpPr>
        <p:spPr>
          <a:xfrm>
            <a:off x="1230036" y="914400"/>
            <a:ext cx="7551738" cy="4956175"/>
          </a:xfrm>
        </p:spPr>
        <p:txBody>
          <a:bodyPr/>
          <a:lstStyle/>
          <a:p>
            <a:r>
              <a:rPr lang="en-US" dirty="0"/>
              <a:t>End of the year report from principal and teacher</a:t>
            </a:r>
          </a:p>
          <a:p>
            <a:pPr lvl="1"/>
            <a:r>
              <a:rPr lang="en-US" dirty="0"/>
              <a:t>NO prior reports of difficulties meeting school’s goals</a:t>
            </a:r>
          </a:p>
          <a:p>
            <a:r>
              <a:rPr lang="en-US" dirty="0"/>
              <a:t>Recommend retention because child is “not yet ready for 2</a:t>
            </a:r>
            <a:r>
              <a:rPr lang="en-US" baseline="30000" dirty="0"/>
              <a:t>nd</a:t>
            </a:r>
            <a:r>
              <a:rPr lang="en-US" dirty="0"/>
              <a:t> grade”, “needs more time to mature”</a:t>
            </a:r>
          </a:p>
          <a:p>
            <a:r>
              <a:rPr lang="en-US" dirty="0"/>
              <a:t>Why retention?</a:t>
            </a:r>
          </a:p>
          <a:p>
            <a:pPr lvl="1"/>
            <a:r>
              <a:rPr lang="en-US" dirty="0"/>
              <a:t>Poor reading skills</a:t>
            </a:r>
          </a:p>
          <a:p>
            <a:r>
              <a:rPr lang="en-US" dirty="0"/>
              <a:t>Parent asks what will be done differently next year if grade repeated?</a:t>
            </a:r>
          </a:p>
          <a:p>
            <a:pPr lvl="1"/>
            <a:r>
              <a:rPr lang="en-US" dirty="0"/>
              <a:t>Same curriculum, but she’ll be older and ready to learn more.</a:t>
            </a:r>
          </a:p>
          <a:p>
            <a:pPr lvl="1"/>
            <a:r>
              <a:rPr lang="en-US" dirty="0"/>
              <a:t>Also, asks, what does research say about outcomes from retention?  </a:t>
            </a:r>
          </a:p>
          <a:p>
            <a:pPr lvl="1"/>
            <a:r>
              <a:rPr lang="en-US" dirty="0"/>
              <a:t>SILENCE across the table, but parent encouraged to “trust us. We have been educators for 25 years”</a:t>
            </a:r>
          </a:p>
          <a:p>
            <a:pPr lvl="1"/>
            <a:endParaRPr lang="en-US" dirty="0"/>
          </a:p>
        </p:txBody>
      </p:sp>
    </p:spTree>
    <p:extLst>
      <p:ext uri="{BB962C8B-B14F-4D97-AF65-F5344CB8AC3E}">
        <p14:creationId xmlns:p14="http://schemas.microsoft.com/office/powerpoint/2010/main" val="12916292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9378" r="4558" b="22222"/>
          <a:stretch/>
        </p:blipFill>
        <p:spPr>
          <a:xfrm>
            <a:off x="991842" y="0"/>
            <a:ext cx="8152158" cy="12405458"/>
          </a:xfrm>
          <a:prstGeom prst="rect">
            <a:avLst/>
          </a:prstGeom>
        </p:spPr>
      </p:pic>
      <p:sp>
        <p:nvSpPr>
          <p:cNvPr id="5" name="TextBox 4"/>
          <p:cNvSpPr txBox="1"/>
          <p:nvPr/>
        </p:nvSpPr>
        <p:spPr>
          <a:xfrm>
            <a:off x="7467600" y="392668"/>
            <a:ext cx="1066800" cy="369332"/>
          </a:xfrm>
          <a:prstGeom prst="rect">
            <a:avLst/>
          </a:prstGeom>
          <a:noFill/>
        </p:spPr>
        <p:txBody>
          <a:bodyPr wrap="square" rtlCol="0">
            <a:spAutoFit/>
          </a:bodyPr>
          <a:lstStyle/>
          <a:p>
            <a:r>
              <a:rPr lang="en-US" sz="1800" dirty="0">
                <a:effectLst/>
              </a:rPr>
              <a:t>(2001)</a:t>
            </a:r>
          </a:p>
        </p:txBody>
      </p:sp>
    </p:spTree>
    <p:extLst>
      <p:ext uri="{BB962C8B-B14F-4D97-AF65-F5344CB8AC3E}">
        <p14:creationId xmlns:p14="http://schemas.microsoft.com/office/powerpoint/2010/main" val="32312382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9" name="Rectangle 3"/>
          <p:cNvSpPr>
            <a:spLocks noGrp="1" noChangeArrowheads="1"/>
          </p:cNvSpPr>
          <p:nvPr>
            <p:ph type="body" sz="half" idx="1"/>
          </p:nvPr>
        </p:nvSpPr>
        <p:spPr>
          <a:xfrm>
            <a:off x="5867400" y="5562600"/>
            <a:ext cx="3429000" cy="1295400"/>
          </a:xfrm>
        </p:spPr>
        <p:txBody>
          <a:bodyPr>
            <a:normAutofit lnSpcReduction="10000"/>
          </a:bodyPr>
          <a:lstStyle/>
          <a:p>
            <a:pPr>
              <a:spcBef>
                <a:spcPts val="0"/>
              </a:spcBef>
              <a:spcAft>
                <a:spcPts val="0"/>
              </a:spcAft>
            </a:pPr>
            <a:r>
              <a:rPr lang="en-US" sz="1800" dirty="0"/>
              <a:t>*uses a more explicit, concrete, multisensory approach to train phonological awareness</a:t>
            </a:r>
          </a:p>
          <a:p>
            <a:pPr>
              <a:spcBef>
                <a:spcPts val="0"/>
              </a:spcBef>
              <a:spcAft>
                <a:spcPts val="0"/>
              </a:spcAft>
            </a:pPr>
            <a:r>
              <a:rPr lang="en-US" sz="1400" b="0" dirty="0">
                <a:latin typeface="Arial" charset="0"/>
              </a:rPr>
              <a:t>	(Torgesen et  al, 1999)</a:t>
            </a:r>
          </a:p>
        </p:txBody>
      </p:sp>
      <p:sp>
        <p:nvSpPr>
          <p:cNvPr id="10" name="Content Placeholder 2"/>
          <p:cNvSpPr txBox="1">
            <a:spLocks/>
          </p:cNvSpPr>
          <p:nvPr/>
        </p:nvSpPr>
        <p:spPr>
          <a:xfrm>
            <a:off x="6096000" y="1981200"/>
            <a:ext cx="3276600" cy="2438400"/>
          </a:xfrm>
          <a:prstGeom prst="rect">
            <a:avLst/>
          </a:prstGeom>
        </p:spPr>
        <p:txBody>
          <a:bodyPr vert="horz">
            <a:no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nSpc>
                <a:spcPct val="90000"/>
              </a:lnSpc>
              <a:buFont typeface="Wingdings 2"/>
              <a:buNone/>
            </a:pPr>
            <a:r>
              <a:rPr lang="en-US" sz="1800" b="1" u="sng" dirty="0" err="1">
                <a:solidFill>
                  <a:srgbClr val="FFFF99"/>
                </a:solidFill>
              </a:rPr>
              <a:t>NTC</a:t>
            </a:r>
            <a:r>
              <a:rPr lang="en-US" sz="1800" dirty="0">
                <a:solidFill>
                  <a:srgbClr val="FFFF99"/>
                </a:solidFill>
              </a:rPr>
              <a:t>  (NO TREATMENT CONTROL) </a:t>
            </a:r>
          </a:p>
          <a:p>
            <a:pPr>
              <a:lnSpc>
                <a:spcPct val="90000"/>
              </a:lnSpc>
              <a:buNone/>
            </a:pPr>
            <a:r>
              <a:rPr lang="en-US" sz="1800" b="1" u="sng" dirty="0" err="1">
                <a:solidFill>
                  <a:srgbClr val="FFFF99"/>
                </a:solidFill>
              </a:rPr>
              <a:t>RCS</a:t>
            </a:r>
            <a:r>
              <a:rPr lang="en-US" sz="1800" dirty="0">
                <a:solidFill>
                  <a:srgbClr val="FFFF99"/>
                </a:solidFill>
              </a:rPr>
              <a:t>  (SUPPORT OF CLASSROOM TEACHING)</a:t>
            </a:r>
          </a:p>
          <a:p>
            <a:pPr>
              <a:lnSpc>
                <a:spcPct val="90000"/>
              </a:lnSpc>
              <a:buNone/>
            </a:pPr>
            <a:r>
              <a:rPr lang="en-US" sz="1800" b="1" u="sng" dirty="0">
                <a:solidFill>
                  <a:srgbClr val="FFFF99"/>
                </a:solidFill>
              </a:rPr>
              <a:t>EP</a:t>
            </a:r>
            <a:r>
              <a:rPr lang="en-US" sz="1800" dirty="0">
                <a:solidFill>
                  <a:srgbClr val="FFFF99"/>
                </a:solidFill>
              </a:rPr>
              <a:t> 	(TRADITIONAL EXPLICIT PHONICS)</a:t>
            </a:r>
          </a:p>
          <a:p>
            <a:pPr>
              <a:lnSpc>
                <a:spcPct val="90000"/>
              </a:lnSpc>
              <a:buNone/>
            </a:pPr>
            <a:r>
              <a:rPr lang="en-US" sz="1800" b="1" u="sng" dirty="0">
                <a:solidFill>
                  <a:srgbClr val="FFFF99"/>
                </a:solidFill>
              </a:rPr>
              <a:t>NOW</a:t>
            </a:r>
            <a:r>
              <a:rPr lang="en-US" sz="1800" u="sng" dirty="0">
                <a:solidFill>
                  <a:srgbClr val="FFFF99"/>
                </a:solidFill>
              </a:rPr>
              <a:t>! Foundations program</a:t>
            </a:r>
            <a:r>
              <a:rPr lang="en-US" sz="1800" dirty="0">
                <a:solidFill>
                  <a:srgbClr val="FFFF99"/>
                </a:solidFill>
              </a:rPr>
              <a:t>  (MULTISENSORY, “BOTTOM UP”)</a:t>
            </a:r>
          </a:p>
        </p:txBody>
      </p:sp>
      <p:graphicFrame>
        <p:nvGraphicFramePr>
          <p:cNvPr id="6" name="Chart 5"/>
          <p:cNvGraphicFramePr/>
          <p:nvPr>
            <p:extLst>
              <p:ext uri="{D42A27DB-BD31-4B8C-83A1-F6EECF244321}">
                <p14:modId xmlns:p14="http://schemas.microsoft.com/office/powerpoint/2010/main" val="2885842155"/>
              </p:ext>
            </p:extLst>
          </p:nvPr>
        </p:nvGraphicFramePr>
        <p:xfrm>
          <a:off x="228600" y="1600200"/>
          <a:ext cx="65532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3"/>
          <p:cNvSpPr>
            <a:spLocks noGrp="1" noChangeArrowheads="1"/>
          </p:cNvSpPr>
          <p:nvPr>
            <p:ph type="body" sz="half" idx="1"/>
          </p:nvPr>
        </p:nvSpPr>
        <p:spPr>
          <a:xfrm>
            <a:off x="6324600" y="4953000"/>
            <a:ext cx="1219200" cy="609600"/>
          </a:xfrm>
        </p:spPr>
        <p:txBody>
          <a:bodyPr>
            <a:normAutofit/>
          </a:bodyPr>
          <a:lstStyle/>
          <a:p>
            <a:pPr>
              <a:spcBef>
                <a:spcPts val="0"/>
              </a:spcBef>
              <a:spcAft>
                <a:spcPts val="0"/>
              </a:spcAft>
            </a:pPr>
            <a:r>
              <a:rPr lang="en-US" sz="1400" dirty="0"/>
              <a:t>(</a:t>
            </a:r>
            <a:r>
              <a:rPr lang="en-US" sz="1400" dirty="0" err="1"/>
              <a:t>PASP</a:t>
            </a:r>
            <a:r>
              <a:rPr lang="en-US" sz="1400" dirty="0"/>
              <a:t>)*</a:t>
            </a:r>
            <a:endParaRPr lang="en-US" sz="1400" b="1" dirty="0">
              <a:solidFill>
                <a:srgbClr val="FFFFCC"/>
              </a:solidFill>
              <a:latin typeface="Arial" charset="0"/>
            </a:endParaRPr>
          </a:p>
        </p:txBody>
      </p:sp>
      <p:sp>
        <p:nvSpPr>
          <p:cNvPr id="13" name="Rectangle 2"/>
          <p:cNvSpPr txBox="1">
            <a:spLocks noChangeArrowheads="1"/>
          </p:cNvSpPr>
          <p:nvPr/>
        </p:nvSpPr>
        <p:spPr>
          <a:xfrm>
            <a:off x="533400" y="0"/>
            <a:ext cx="7162800" cy="1524000"/>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u="sng" dirty="0">
                <a:solidFill>
                  <a:srgbClr val="FFFFFF"/>
                </a:solidFill>
                <a:effectLst/>
              </a:rPr>
              <a:t>Different Retention</a:t>
            </a:r>
            <a:r>
              <a:rPr lang="en-US" sz="3200" dirty="0">
                <a:solidFill>
                  <a:srgbClr val="FFFFFF"/>
                </a:solidFill>
                <a:effectLst/>
              </a:rPr>
              <a:t> Rates: </a:t>
            </a:r>
            <a:br>
              <a:rPr lang="en-US" sz="3200" dirty="0">
                <a:solidFill>
                  <a:srgbClr val="FFFFFF"/>
                </a:solidFill>
                <a:effectLst/>
              </a:rPr>
            </a:br>
            <a:r>
              <a:rPr lang="en-US" sz="3200" dirty="0">
                <a:solidFill>
                  <a:srgbClr val="FFFFFF"/>
                </a:solidFill>
                <a:effectLst/>
              </a:rPr>
              <a:t>Dyslexia Prevention Study</a:t>
            </a:r>
            <a:br>
              <a:rPr lang="en-US" sz="3200" dirty="0">
                <a:solidFill>
                  <a:srgbClr val="FFFFFF"/>
                </a:solidFill>
                <a:effectLst/>
              </a:rPr>
            </a:br>
            <a:r>
              <a:rPr lang="en-US" sz="2400" dirty="0">
                <a:solidFill>
                  <a:srgbClr val="FFFFFF"/>
                </a:solidFill>
                <a:effectLst/>
              </a:rPr>
              <a:t>“Bottom-Up” </a:t>
            </a:r>
            <a:r>
              <a:rPr lang="en-US" sz="2400" dirty="0" err="1">
                <a:solidFill>
                  <a:srgbClr val="FFFFFF"/>
                </a:solidFill>
                <a:effectLst/>
              </a:rPr>
              <a:t>vs</a:t>
            </a:r>
            <a:r>
              <a:rPr lang="en-US" sz="2400" dirty="0">
                <a:solidFill>
                  <a:srgbClr val="FFFFFF"/>
                </a:solidFill>
                <a:effectLst/>
              </a:rPr>
              <a:t> “Top-Down”</a:t>
            </a:r>
            <a:endParaRPr lang="en-US" sz="4000" dirty="0">
              <a:solidFill>
                <a:srgbClr val="FFFFFF"/>
              </a:solidFill>
              <a:effectLst/>
            </a:endParaRPr>
          </a:p>
        </p:txBody>
      </p:sp>
    </p:spTree>
    <p:extLst>
      <p:ext uri="{BB962C8B-B14F-4D97-AF65-F5344CB8AC3E}">
        <p14:creationId xmlns:p14="http://schemas.microsoft.com/office/powerpoint/2010/main" val="2204527358"/>
      </p:ext>
    </p:extLst>
  </p:cSld>
  <p:clrMapOvr>
    <a:masterClrMapping/>
  </p:clrMapOvr>
  <p:transition advTm="125578"/>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a:xfrm>
            <a:off x="533400" y="0"/>
            <a:ext cx="7162800" cy="1524000"/>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u="sng" dirty="0">
                <a:solidFill>
                  <a:srgbClr val="FFFFFF"/>
                </a:solidFill>
                <a:effectLst/>
              </a:rPr>
              <a:t>Different Promotion</a:t>
            </a:r>
            <a:r>
              <a:rPr lang="en-US" sz="3200" dirty="0">
                <a:solidFill>
                  <a:srgbClr val="FFFFFF"/>
                </a:solidFill>
                <a:effectLst/>
              </a:rPr>
              <a:t> Rates: </a:t>
            </a:r>
            <a:br>
              <a:rPr lang="en-US" sz="3200" dirty="0">
                <a:solidFill>
                  <a:srgbClr val="FFFFFF"/>
                </a:solidFill>
                <a:effectLst/>
              </a:rPr>
            </a:br>
            <a:r>
              <a:rPr lang="en-US" sz="3200" dirty="0">
                <a:solidFill>
                  <a:srgbClr val="FFFFFF"/>
                </a:solidFill>
                <a:effectLst/>
              </a:rPr>
              <a:t>Dyslexia Prevention Study</a:t>
            </a:r>
            <a:br>
              <a:rPr lang="en-US" sz="3200" dirty="0">
                <a:solidFill>
                  <a:srgbClr val="FFFFFF"/>
                </a:solidFill>
                <a:effectLst/>
              </a:rPr>
            </a:br>
            <a:r>
              <a:rPr lang="en-US" sz="2400" dirty="0">
                <a:solidFill>
                  <a:srgbClr val="FFFFFF"/>
                </a:solidFill>
                <a:effectLst/>
              </a:rPr>
              <a:t>“Bottom-Up” </a:t>
            </a:r>
            <a:r>
              <a:rPr lang="en-US" sz="2400" dirty="0" err="1">
                <a:solidFill>
                  <a:srgbClr val="FFFFFF"/>
                </a:solidFill>
                <a:effectLst/>
              </a:rPr>
              <a:t>vs</a:t>
            </a:r>
            <a:r>
              <a:rPr lang="en-US" sz="2400" dirty="0">
                <a:solidFill>
                  <a:srgbClr val="FFFFFF"/>
                </a:solidFill>
                <a:effectLst/>
              </a:rPr>
              <a:t> “Top-Down”</a:t>
            </a:r>
            <a:endParaRPr lang="en-US" sz="4000" dirty="0">
              <a:solidFill>
                <a:srgbClr val="FFFFFF"/>
              </a:solidFill>
              <a:effectLst/>
            </a:endParaRPr>
          </a:p>
        </p:txBody>
      </p:sp>
      <p:graphicFrame>
        <p:nvGraphicFramePr>
          <p:cNvPr id="6" name="Chart 5"/>
          <p:cNvGraphicFramePr/>
          <p:nvPr>
            <p:extLst>
              <p:ext uri="{D42A27DB-BD31-4B8C-83A1-F6EECF244321}">
                <p14:modId xmlns:p14="http://schemas.microsoft.com/office/powerpoint/2010/main" val="568291537"/>
              </p:ext>
            </p:extLst>
          </p:nvPr>
        </p:nvGraphicFramePr>
        <p:xfrm>
          <a:off x="1295400" y="182880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3"/>
          <p:cNvSpPr>
            <a:spLocks noGrp="1" noChangeArrowheads="1"/>
          </p:cNvSpPr>
          <p:nvPr>
            <p:ph type="body" sz="half" idx="1"/>
          </p:nvPr>
        </p:nvSpPr>
        <p:spPr>
          <a:xfrm>
            <a:off x="7010400" y="5181600"/>
            <a:ext cx="1219200" cy="609600"/>
          </a:xfrm>
        </p:spPr>
        <p:txBody>
          <a:bodyPr>
            <a:normAutofit/>
          </a:bodyPr>
          <a:lstStyle/>
          <a:p>
            <a:pPr>
              <a:spcBef>
                <a:spcPts val="0"/>
              </a:spcBef>
              <a:spcAft>
                <a:spcPts val="0"/>
              </a:spcAft>
            </a:pPr>
            <a:r>
              <a:rPr lang="en-US" sz="1400" dirty="0"/>
              <a:t>(</a:t>
            </a:r>
            <a:r>
              <a:rPr lang="en-US" sz="1400" dirty="0" err="1"/>
              <a:t>PASP</a:t>
            </a:r>
            <a:r>
              <a:rPr lang="en-US" sz="1400" dirty="0"/>
              <a:t>)</a:t>
            </a:r>
            <a:endParaRPr lang="en-US" sz="1400" b="1" dirty="0">
              <a:solidFill>
                <a:srgbClr val="FFFFCC"/>
              </a:solidFill>
              <a:latin typeface="Arial" charset="0"/>
            </a:endParaRPr>
          </a:p>
        </p:txBody>
      </p:sp>
    </p:spTree>
    <p:extLst>
      <p:ext uri="{BB962C8B-B14F-4D97-AF65-F5344CB8AC3E}">
        <p14:creationId xmlns:p14="http://schemas.microsoft.com/office/powerpoint/2010/main" val="2841297180"/>
      </p:ext>
    </p:extLst>
  </p:cSld>
  <p:clrMapOvr>
    <a:masterClrMapping/>
  </p:clrMapOvr>
  <p:transition advTm="125578"/>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9333" y="-76200"/>
            <a:ext cx="8827347" cy="1066800"/>
          </a:xfrm>
        </p:spPr>
        <p:txBody>
          <a:bodyPr>
            <a:normAutofit/>
          </a:bodyPr>
          <a:lstStyle/>
          <a:p>
            <a:r>
              <a:rPr lang="en-US" sz="4000" dirty="0"/>
              <a:t>Preventing Dyslexia: </a:t>
            </a:r>
            <a:r>
              <a:rPr lang="en-US" sz="2000" dirty="0"/>
              <a:t>After Treatment - Percent of children performing </a:t>
            </a:r>
            <a:r>
              <a:rPr lang="en-US" sz="2000" b="1" u="sng" dirty="0"/>
              <a:t>at least 1 S.D. BELOW their peers </a:t>
            </a:r>
            <a:r>
              <a:rPr lang="en-US" sz="2000" dirty="0"/>
              <a:t>[</a:t>
            </a:r>
            <a:r>
              <a:rPr lang="en-US" sz="2000" b="1" dirty="0"/>
              <a:t> </a:t>
            </a:r>
            <a:r>
              <a:rPr lang="en-US" sz="2000" b="1" u="sng" dirty="0"/>
              <a:t>&lt;</a:t>
            </a:r>
            <a:r>
              <a:rPr lang="en-US" sz="2000" b="1" dirty="0"/>
              <a:t>85 </a:t>
            </a:r>
            <a:r>
              <a:rPr lang="en-US" sz="2000" dirty="0"/>
              <a:t>]</a:t>
            </a:r>
            <a:endParaRPr lang="en-US" sz="4000" dirty="0"/>
          </a:p>
        </p:txBody>
      </p:sp>
      <p:graphicFrame>
        <p:nvGraphicFramePr>
          <p:cNvPr id="5" name="Chart 4"/>
          <p:cNvGraphicFramePr/>
          <p:nvPr>
            <p:extLst>
              <p:ext uri="{D42A27DB-BD31-4B8C-83A1-F6EECF244321}">
                <p14:modId xmlns:p14="http://schemas.microsoft.com/office/powerpoint/2010/main" val="1830064617"/>
              </p:ext>
            </p:extLst>
          </p:nvPr>
        </p:nvGraphicFramePr>
        <p:xfrm>
          <a:off x="-533400" y="609600"/>
          <a:ext cx="7924800" cy="6003295"/>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rot="806539">
            <a:off x="838200" y="5715000"/>
            <a:ext cx="2904067" cy="584775"/>
          </a:xfrm>
          <a:prstGeom prst="rect">
            <a:avLst/>
          </a:prstGeom>
          <a:noFill/>
        </p:spPr>
        <p:txBody>
          <a:bodyPr wrap="square" rtlCol="0">
            <a:spAutoFit/>
          </a:bodyPr>
          <a:lstStyle/>
          <a:p>
            <a:pPr fontAlgn="auto">
              <a:spcBef>
                <a:spcPts val="0"/>
              </a:spcBef>
              <a:spcAft>
                <a:spcPts val="0"/>
              </a:spcAft>
            </a:pPr>
            <a:r>
              <a:rPr lang="en-US" sz="1600" b="1" dirty="0">
                <a:solidFill>
                  <a:prstClr val="white"/>
                </a:solidFill>
                <a:effectLst/>
                <a:latin typeface="Arial"/>
              </a:rPr>
              <a:t>Woodcock Reading Mastery Test- Revised (WRMT-R)</a:t>
            </a:r>
          </a:p>
        </p:txBody>
      </p:sp>
      <p:sp>
        <p:nvSpPr>
          <p:cNvPr id="17" name="Text Box 64"/>
          <p:cNvSpPr txBox="1">
            <a:spLocks noChangeArrowheads="1"/>
          </p:cNvSpPr>
          <p:nvPr/>
        </p:nvSpPr>
        <p:spPr bwMode="auto">
          <a:xfrm>
            <a:off x="5893330" y="609600"/>
            <a:ext cx="279347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auto" hangingPunct="1">
              <a:lnSpc>
                <a:spcPct val="90000"/>
              </a:lnSpc>
              <a:spcBef>
                <a:spcPct val="20000"/>
              </a:spcBef>
              <a:spcAft>
                <a:spcPts val="0"/>
              </a:spcAft>
              <a:buClr>
                <a:srgbClr val="FFFF00"/>
              </a:buClr>
              <a:buFont typeface="Wingdings" pitchFamily="2" charset="2"/>
              <a:buNone/>
            </a:pPr>
            <a:r>
              <a:rPr lang="en-US" sz="1600" dirty="0">
                <a:solidFill>
                  <a:prstClr val="white"/>
                </a:solidFill>
                <a:effectLst/>
                <a:latin typeface="Arial" charset="0"/>
              </a:rPr>
              <a:t>(</a:t>
            </a:r>
            <a:r>
              <a:rPr lang="en-US" sz="1600" dirty="0" err="1">
                <a:solidFill>
                  <a:prstClr val="white"/>
                </a:solidFill>
                <a:effectLst/>
                <a:latin typeface="Arial" charset="0"/>
              </a:rPr>
              <a:t>Torgesen</a:t>
            </a:r>
            <a:r>
              <a:rPr lang="en-US" sz="1600" dirty="0">
                <a:solidFill>
                  <a:prstClr val="white"/>
                </a:solidFill>
                <a:effectLst/>
                <a:latin typeface="Arial" charset="0"/>
              </a:rPr>
              <a:t> et  al, 1999)</a:t>
            </a:r>
          </a:p>
        </p:txBody>
      </p:sp>
      <p:sp>
        <p:nvSpPr>
          <p:cNvPr id="16" name="TextBox 15"/>
          <p:cNvSpPr txBox="1"/>
          <p:nvPr/>
        </p:nvSpPr>
        <p:spPr>
          <a:xfrm>
            <a:off x="0" y="1524000"/>
            <a:ext cx="461665" cy="3124200"/>
          </a:xfrm>
          <a:prstGeom prst="rect">
            <a:avLst/>
          </a:prstGeom>
          <a:noFill/>
        </p:spPr>
        <p:txBody>
          <a:bodyPr vert="vert270" wrap="square" rtlCol="0">
            <a:spAutoFit/>
          </a:bodyPr>
          <a:lstStyle/>
          <a:p>
            <a:pPr algn="ctr" fontAlgn="auto">
              <a:spcBef>
                <a:spcPts val="0"/>
              </a:spcBef>
              <a:spcAft>
                <a:spcPts val="0"/>
              </a:spcAft>
            </a:pPr>
            <a:r>
              <a:rPr lang="en-US" sz="1800" b="1" dirty="0">
                <a:solidFill>
                  <a:prstClr val="white">
                    <a:lumMod val="95000"/>
                  </a:prstClr>
                </a:solidFill>
                <a:effectLst/>
                <a:latin typeface="Arial"/>
              </a:rPr>
              <a:t>Percent </a:t>
            </a:r>
          </a:p>
        </p:txBody>
      </p:sp>
      <p:grpSp>
        <p:nvGrpSpPr>
          <p:cNvPr id="3" name="Group 18"/>
          <p:cNvGrpSpPr/>
          <p:nvPr/>
        </p:nvGrpSpPr>
        <p:grpSpPr>
          <a:xfrm>
            <a:off x="6392333" y="1599962"/>
            <a:ext cx="2898987" cy="3657838"/>
            <a:chOff x="6239933" y="2905780"/>
            <a:chExt cx="2898987" cy="3657838"/>
          </a:xfrm>
        </p:grpSpPr>
        <p:sp>
          <p:nvSpPr>
            <p:cNvPr id="12" name="TextBox 11"/>
            <p:cNvSpPr txBox="1"/>
            <p:nvPr/>
          </p:nvSpPr>
          <p:spPr>
            <a:xfrm>
              <a:off x="6820747" y="3471446"/>
              <a:ext cx="2170853" cy="338554"/>
            </a:xfrm>
            <a:prstGeom prst="rect">
              <a:avLst/>
            </a:prstGeom>
            <a:noFill/>
          </p:spPr>
          <p:txBody>
            <a:bodyPr wrap="square" rtlCol="0">
              <a:spAutoFit/>
            </a:bodyPr>
            <a:lstStyle/>
            <a:p>
              <a:pPr fontAlgn="auto">
                <a:spcBef>
                  <a:spcPts val="0"/>
                </a:spcBef>
                <a:spcAft>
                  <a:spcPts val="0"/>
                </a:spcAft>
              </a:pPr>
              <a:r>
                <a:rPr lang="en-US" sz="1600" dirty="0">
                  <a:solidFill>
                    <a:srgbClr val="D4D2D0">
                      <a:lumMod val="40000"/>
                      <a:lumOff val="60000"/>
                    </a:srgbClr>
                  </a:solidFill>
                  <a:effectLst/>
                  <a:latin typeface="Arial"/>
                </a:rPr>
                <a:t>No Treatment Control</a:t>
              </a:r>
            </a:p>
          </p:txBody>
        </p:sp>
        <p:sp>
          <p:nvSpPr>
            <p:cNvPr id="13" name="TextBox 12"/>
            <p:cNvSpPr txBox="1"/>
            <p:nvPr/>
          </p:nvSpPr>
          <p:spPr>
            <a:xfrm>
              <a:off x="6829213" y="4139625"/>
              <a:ext cx="2167467" cy="584775"/>
            </a:xfrm>
            <a:prstGeom prst="rect">
              <a:avLst/>
            </a:prstGeom>
            <a:noFill/>
          </p:spPr>
          <p:txBody>
            <a:bodyPr wrap="square" rtlCol="0">
              <a:spAutoFit/>
            </a:bodyPr>
            <a:lstStyle/>
            <a:p>
              <a:pPr fontAlgn="auto">
                <a:spcBef>
                  <a:spcPts val="0"/>
                </a:spcBef>
                <a:spcAft>
                  <a:spcPts val="0"/>
                </a:spcAft>
              </a:pPr>
              <a:r>
                <a:rPr lang="en-US" sz="1600" dirty="0">
                  <a:solidFill>
                    <a:srgbClr val="D4D2D0">
                      <a:lumMod val="40000"/>
                      <a:lumOff val="60000"/>
                    </a:srgbClr>
                  </a:solidFill>
                  <a:effectLst/>
                  <a:latin typeface="Arial"/>
                </a:rPr>
                <a:t>Regular Classroom Support </a:t>
              </a:r>
            </a:p>
          </p:txBody>
        </p:sp>
        <p:sp>
          <p:nvSpPr>
            <p:cNvPr id="14" name="TextBox 13"/>
            <p:cNvSpPr txBox="1"/>
            <p:nvPr/>
          </p:nvSpPr>
          <p:spPr>
            <a:xfrm>
              <a:off x="6781800" y="5486400"/>
              <a:ext cx="2357120" cy="1077218"/>
            </a:xfrm>
            <a:prstGeom prst="rect">
              <a:avLst/>
            </a:prstGeom>
            <a:noFill/>
          </p:spPr>
          <p:txBody>
            <a:bodyPr wrap="square" rtlCol="0">
              <a:spAutoFit/>
            </a:bodyPr>
            <a:lstStyle/>
            <a:p>
              <a:pPr fontAlgn="auto">
                <a:spcBef>
                  <a:spcPts val="0"/>
                </a:spcBef>
                <a:spcAft>
                  <a:spcPts val="0"/>
                </a:spcAft>
              </a:pPr>
              <a:r>
                <a:rPr lang="en-US" sz="1600" dirty="0">
                  <a:solidFill>
                    <a:srgbClr val="D4D2D0">
                      <a:lumMod val="40000"/>
                      <a:lumOff val="60000"/>
                    </a:srgbClr>
                  </a:solidFill>
                  <a:effectLst/>
                  <a:latin typeface="Arial"/>
                </a:rPr>
                <a:t>Currently NOW! Foundations for Speech, Language, Reading and Spelling</a:t>
              </a:r>
              <a:r>
                <a:rPr lang="en-US" sz="1600" baseline="30000" dirty="0">
                  <a:effectLst/>
                </a:rPr>
                <a:t> ®</a:t>
              </a:r>
              <a:endParaRPr lang="en-US" sz="1600" dirty="0">
                <a:solidFill>
                  <a:srgbClr val="D4D2D0">
                    <a:lumMod val="40000"/>
                    <a:lumOff val="60000"/>
                  </a:srgbClr>
                </a:solidFill>
                <a:effectLst/>
                <a:latin typeface="Arial"/>
              </a:endParaRPr>
            </a:p>
          </p:txBody>
        </p:sp>
        <p:sp>
          <p:nvSpPr>
            <p:cNvPr id="15" name="TextBox 14"/>
            <p:cNvSpPr txBox="1"/>
            <p:nvPr/>
          </p:nvSpPr>
          <p:spPr>
            <a:xfrm>
              <a:off x="6820747" y="4800600"/>
              <a:ext cx="2094653" cy="338554"/>
            </a:xfrm>
            <a:prstGeom prst="rect">
              <a:avLst/>
            </a:prstGeom>
            <a:noFill/>
          </p:spPr>
          <p:txBody>
            <a:bodyPr wrap="square" rtlCol="0">
              <a:spAutoFit/>
            </a:bodyPr>
            <a:lstStyle/>
            <a:p>
              <a:pPr fontAlgn="auto">
                <a:spcBef>
                  <a:spcPts val="0"/>
                </a:spcBef>
                <a:spcAft>
                  <a:spcPts val="0"/>
                </a:spcAft>
              </a:pPr>
              <a:r>
                <a:rPr lang="en-US" sz="1600" dirty="0">
                  <a:solidFill>
                    <a:srgbClr val="D4D2D0">
                      <a:lumMod val="40000"/>
                      <a:lumOff val="60000"/>
                    </a:srgbClr>
                  </a:solidFill>
                  <a:effectLst/>
                  <a:latin typeface="Arial"/>
                </a:rPr>
                <a:t>Explicit Phonics</a:t>
              </a:r>
            </a:p>
          </p:txBody>
        </p:sp>
        <p:sp>
          <p:nvSpPr>
            <p:cNvPr id="18" name="TextBox 17"/>
            <p:cNvSpPr txBox="1"/>
            <p:nvPr/>
          </p:nvSpPr>
          <p:spPr>
            <a:xfrm>
              <a:off x="6239933" y="2905780"/>
              <a:ext cx="2370667" cy="523220"/>
            </a:xfrm>
            <a:prstGeom prst="rect">
              <a:avLst/>
            </a:prstGeom>
            <a:noFill/>
          </p:spPr>
          <p:txBody>
            <a:bodyPr wrap="square" rtlCol="0">
              <a:spAutoFit/>
            </a:bodyPr>
            <a:lstStyle/>
            <a:p>
              <a:pPr fontAlgn="auto">
                <a:spcBef>
                  <a:spcPts val="0"/>
                </a:spcBef>
                <a:spcAft>
                  <a:spcPts val="0"/>
                </a:spcAft>
              </a:pPr>
              <a:r>
                <a:rPr lang="en-US" sz="2800" dirty="0">
                  <a:solidFill>
                    <a:prstClr val="white"/>
                  </a:solidFill>
                  <a:effectLst/>
                  <a:latin typeface="Franklin Gothic Book"/>
                </a:rPr>
                <a:t>     Groups</a:t>
              </a:r>
            </a:p>
          </p:txBody>
        </p:sp>
      </p:grpSp>
    </p:spTree>
    <p:extLst>
      <p:ext uri="{BB962C8B-B14F-4D97-AF65-F5344CB8AC3E}">
        <p14:creationId xmlns:p14="http://schemas.microsoft.com/office/powerpoint/2010/main" val="3408061759"/>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9333" y="-76200"/>
            <a:ext cx="8827347" cy="1066800"/>
          </a:xfrm>
        </p:spPr>
        <p:txBody>
          <a:bodyPr>
            <a:normAutofit/>
          </a:bodyPr>
          <a:lstStyle/>
          <a:p>
            <a:r>
              <a:rPr lang="en-US" sz="4000" dirty="0"/>
              <a:t>Preventing Dyslexia: </a:t>
            </a:r>
            <a:r>
              <a:rPr lang="en-US" sz="2000" dirty="0"/>
              <a:t>After Treatment - Percent of children performing  </a:t>
            </a:r>
            <a:r>
              <a:rPr lang="en-US" sz="2000" b="1" u="sng" dirty="0"/>
              <a:t>at least 1 S.D. ABOVE  their peers</a:t>
            </a:r>
            <a:r>
              <a:rPr lang="en-US" sz="2000" b="1" dirty="0"/>
              <a:t> [ </a:t>
            </a:r>
            <a:r>
              <a:rPr lang="en-US" sz="2000" b="1" u="sng" dirty="0"/>
              <a:t>&gt;</a:t>
            </a:r>
            <a:r>
              <a:rPr lang="en-US" sz="2000" b="1" dirty="0"/>
              <a:t> 100</a:t>
            </a:r>
            <a:r>
              <a:rPr lang="en-US" sz="2000" dirty="0"/>
              <a:t> ]</a:t>
            </a:r>
            <a:endParaRPr lang="en-US" sz="4000" dirty="0"/>
          </a:p>
        </p:txBody>
      </p:sp>
      <p:sp>
        <p:nvSpPr>
          <p:cNvPr id="17" name="Text Box 64"/>
          <p:cNvSpPr txBox="1">
            <a:spLocks noChangeArrowheads="1"/>
          </p:cNvSpPr>
          <p:nvPr/>
        </p:nvSpPr>
        <p:spPr bwMode="auto">
          <a:xfrm>
            <a:off x="6121930" y="609600"/>
            <a:ext cx="279347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auto" hangingPunct="1">
              <a:lnSpc>
                <a:spcPct val="90000"/>
              </a:lnSpc>
              <a:spcBef>
                <a:spcPct val="20000"/>
              </a:spcBef>
              <a:spcAft>
                <a:spcPts val="0"/>
              </a:spcAft>
              <a:buClr>
                <a:srgbClr val="FFFF00"/>
              </a:buClr>
              <a:buFont typeface="Wingdings" pitchFamily="2" charset="2"/>
              <a:buNone/>
            </a:pPr>
            <a:r>
              <a:rPr lang="en-US" sz="1600" dirty="0">
                <a:solidFill>
                  <a:prstClr val="white"/>
                </a:solidFill>
                <a:effectLst/>
                <a:latin typeface="Arial" charset="0"/>
              </a:rPr>
              <a:t>(</a:t>
            </a:r>
            <a:r>
              <a:rPr lang="en-US" sz="1600" dirty="0" err="1">
                <a:solidFill>
                  <a:prstClr val="white"/>
                </a:solidFill>
                <a:effectLst/>
                <a:latin typeface="Arial" charset="0"/>
              </a:rPr>
              <a:t>Torgesen</a:t>
            </a:r>
            <a:r>
              <a:rPr lang="en-US" sz="1600" dirty="0">
                <a:solidFill>
                  <a:prstClr val="white"/>
                </a:solidFill>
                <a:effectLst/>
                <a:latin typeface="Arial" charset="0"/>
              </a:rPr>
              <a:t> et  al, 1999)</a:t>
            </a:r>
          </a:p>
        </p:txBody>
      </p:sp>
      <p:sp>
        <p:nvSpPr>
          <p:cNvPr id="16" name="TextBox 15"/>
          <p:cNvSpPr txBox="1"/>
          <p:nvPr/>
        </p:nvSpPr>
        <p:spPr>
          <a:xfrm>
            <a:off x="457200" y="1600200"/>
            <a:ext cx="430887" cy="3124200"/>
          </a:xfrm>
          <a:prstGeom prst="rect">
            <a:avLst/>
          </a:prstGeom>
          <a:noFill/>
        </p:spPr>
        <p:txBody>
          <a:bodyPr vert="vert270" wrap="square" rtlCol="0">
            <a:spAutoFit/>
          </a:bodyPr>
          <a:lstStyle/>
          <a:p>
            <a:pPr algn="ctr" fontAlgn="auto">
              <a:spcBef>
                <a:spcPts val="0"/>
              </a:spcBef>
              <a:spcAft>
                <a:spcPts val="0"/>
              </a:spcAft>
            </a:pPr>
            <a:r>
              <a:rPr lang="en-US" sz="1600" b="1" dirty="0">
                <a:solidFill>
                  <a:prstClr val="white">
                    <a:lumMod val="95000"/>
                  </a:prstClr>
                </a:solidFill>
                <a:effectLst/>
                <a:latin typeface="Arial"/>
              </a:rPr>
              <a:t>Percent </a:t>
            </a:r>
          </a:p>
        </p:txBody>
      </p:sp>
      <p:grpSp>
        <p:nvGrpSpPr>
          <p:cNvPr id="3" name="Group 18"/>
          <p:cNvGrpSpPr/>
          <p:nvPr/>
        </p:nvGrpSpPr>
        <p:grpSpPr>
          <a:xfrm>
            <a:off x="6468533" y="1752600"/>
            <a:ext cx="2756747" cy="2233374"/>
            <a:chOff x="6239933" y="2905780"/>
            <a:chExt cx="2756747" cy="2233374"/>
          </a:xfrm>
        </p:grpSpPr>
        <p:sp>
          <p:nvSpPr>
            <p:cNvPr id="12" name="TextBox 11"/>
            <p:cNvSpPr txBox="1"/>
            <p:nvPr/>
          </p:nvSpPr>
          <p:spPr>
            <a:xfrm>
              <a:off x="6820747" y="3471446"/>
              <a:ext cx="2170853" cy="338554"/>
            </a:xfrm>
            <a:prstGeom prst="rect">
              <a:avLst/>
            </a:prstGeom>
            <a:noFill/>
          </p:spPr>
          <p:txBody>
            <a:bodyPr wrap="square" rtlCol="0">
              <a:spAutoFit/>
            </a:bodyPr>
            <a:lstStyle/>
            <a:p>
              <a:pPr fontAlgn="auto">
                <a:spcBef>
                  <a:spcPts val="0"/>
                </a:spcBef>
                <a:spcAft>
                  <a:spcPts val="0"/>
                </a:spcAft>
              </a:pPr>
              <a:r>
                <a:rPr lang="en-US" sz="1600" dirty="0">
                  <a:solidFill>
                    <a:srgbClr val="D4D2D0">
                      <a:lumMod val="40000"/>
                      <a:lumOff val="60000"/>
                    </a:srgbClr>
                  </a:solidFill>
                  <a:effectLst/>
                  <a:latin typeface="Arial"/>
                </a:rPr>
                <a:t>No Treatment Control</a:t>
              </a:r>
            </a:p>
          </p:txBody>
        </p:sp>
        <p:sp>
          <p:nvSpPr>
            <p:cNvPr id="13" name="TextBox 12"/>
            <p:cNvSpPr txBox="1"/>
            <p:nvPr/>
          </p:nvSpPr>
          <p:spPr>
            <a:xfrm>
              <a:off x="6829213" y="4139625"/>
              <a:ext cx="2167467" cy="584775"/>
            </a:xfrm>
            <a:prstGeom prst="rect">
              <a:avLst/>
            </a:prstGeom>
            <a:noFill/>
          </p:spPr>
          <p:txBody>
            <a:bodyPr wrap="square" rtlCol="0">
              <a:spAutoFit/>
            </a:bodyPr>
            <a:lstStyle/>
            <a:p>
              <a:pPr fontAlgn="auto">
                <a:spcBef>
                  <a:spcPts val="0"/>
                </a:spcBef>
                <a:spcAft>
                  <a:spcPts val="0"/>
                </a:spcAft>
              </a:pPr>
              <a:r>
                <a:rPr lang="en-US" sz="1600" dirty="0">
                  <a:solidFill>
                    <a:srgbClr val="D4D2D0">
                      <a:lumMod val="40000"/>
                      <a:lumOff val="60000"/>
                    </a:srgbClr>
                  </a:solidFill>
                  <a:effectLst/>
                  <a:latin typeface="Arial"/>
                </a:rPr>
                <a:t>Regular Classroom Support </a:t>
              </a:r>
            </a:p>
          </p:txBody>
        </p:sp>
        <p:sp>
          <p:nvSpPr>
            <p:cNvPr id="15" name="TextBox 14"/>
            <p:cNvSpPr txBox="1"/>
            <p:nvPr/>
          </p:nvSpPr>
          <p:spPr>
            <a:xfrm>
              <a:off x="6820747" y="4800600"/>
              <a:ext cx="2094653" cy="338554"/>
            </a:xfrm>
            <a:prstGeom prst="rect">
              <a:avLst/>
            </a:prstGeom>
            <a:noFill/>
          </p:spPr>
          <p:txBody>
            <a:bodyPr wrap="square" rtlCol="0">
              <a:spAutoFit/>
            </a:bodyPr>
            <a:lstStyle/>
            <a:p>
              <a:pPr fontAlgn="auto">
                <a:spcBef>
                  <a:spcPts val="0"/>
                </a:spcBef>
                <a:spcAft>
                  <a:spcPts val="0"/>
                </a:spcAft>
              </a:pPr>
              <a:r>
                <a:rPr lang="en-US" sz="1600" dirty="0">
                  <a:solidFill>
                    <a:srgbClr val="D4D2D0">
                      <a:lumMod val="40000"/>
                      <a:lumOff val="60000"/>
                    </a:srgbClr>
                  </a:solidFill>
                  <a:effectLst/>
                  <a:latin typeface="Arial"/>
                </a:rPr>
                <a:t>Explicit Phonics</a:t>
              </a:r>
            </a:p>
          </p:txBody>
        </p:sp>
        <p:sp>
          <p:nvSpPr>
            <p:cNvPr id="18" name="TextBox 17"/>
            <p:cNvSpPr txBox="1"/>
            <p:nvPr/>
          </p:nvSpPr>
          <p:spPr>
            <a:xfrm>
              <a:off x="6239933" y="2905780"/>
              <a:ext cx="2370667" cy="523220"/>
            </a:xfrm>
            <a:prstGeom prst="rect">
              <a:avLst/>
            </a:prstGeom>
            <a:noFill/>
          </p:spPr>
          <p:txBody>
            <a:bodyPr wrap="square" rtlCol="0">
              <a:spAutoFit/>
            </a:bodyPr>
            <a:lstStyle/>
            <a:p>
              <a:pPr fontAlgn="auto">
                <a:spcBef>
                  <a:spcPts val="0"/>
                </a:spcBef>
                <a:spcAft>
                  <a:spcPts val="0"/>
                </a:spcAft>
              </a:pPr>
              <a:r>
                <a:rPr lang="en-US" sz="2800" dirty="0">
                  <a:solidFill>
                    <a:prstClr val="white"/>
                  </a:solidFill>
                  <a:effectLst/>
                  <a:latin typeface="Franklin Gothic Book"/>
                </a:rPr>
                <a:t>     Groups</a:t>
              </a:r>
            </a:p>
          </p:txBody>
        </p:sp>
      </p:grpSp>
      <p:graphicFrame>
        <p:nvGraphicFramePr>
          <p:cNvPr id="19" name="Chart 18"/>
          <p:cNvGraphicFramePr/>
          <p:nvPr>
            <p:extLst>
              <p:ext uri="{D42A27DB-BD31-4B8C-83A1-F6EECF244321}">
                <p14:modId xmlns:p14="http://schemas.microsoft.com/office/powerpoint/2010/main" val="4117239925"/>
              </p:ext>
            </p:extLst>
          </p:nvPr>
        </p:nvGraphicFramePr>
        <p:xfrm>
          <a:off x="0" y="762000"/>
          <a:ext cx="7404947" cy="5638800"/>
        </p:xfrm>
        <a:graphic>
          <a:graphicData uri="http://schemas.openxmlformats.org/drawingml/2006/chart">
            <c:chart xmlns:c="http://schemas.openxmlformats.org/drawingml/2006/chart" xmlns:r="http://schemas.openxmlformats.org/officeDocument/2006/relationships" r:id="rId2"/>
          </a:graphicData>
        </a:graphic>
      </p:graphicFrame>
      <p:sp>
        <p:nvSpPr>
          <p:cNvPr id="20" name="TextBox 19"/>
          <p:cNvSpPr txBox="1"/>
          <p:nvPr/>
        </p:nvSpPr>
        <p:spPr>
          <a:xfrm rot="806539">
            <a:off x="1399791" y="5739739"/>
            <a:ext cx="2904067" cy="584775"/>
          </a:xfrm>
          <a:prstGeom prst="rect">
            <a:avLst/>
          </a:prstGeom>
          <a:noFill/>
        </p:spPr>
        <p:txBody>
          <a:bodyPr wrap="square" rtlCol="0">
            <a:spAutoFit/>
          </a:bodyPr>
          <a:lstStyle/>
          <a:p>
            <a:pPr fontAlgn="auto">
              <a:spcBef>
                <a:spcPts val="0"/>
              </a:spcBef>
              <a:spcAft>
                <a:spcPts val="0"/>
              </a:spcAft>
            </a:pPr>
            <a:r>
              <a:rPr lang="en-US" sz="1600" b="1" dirty="0">
                <a:solidFill>
                  <a:prstClr val="white"/>
                </a:solidFill>
                <a:effectLst/>
                <a:latin typeface="Arial"/>
              </a:rPr>
              <a:t>Woodcock Reading Mastery Test- Revised (WRMT-R)</a:t>
            </a:r>
          </a:p>
        </p:txBody>
      </p:sp>
      <p:sp>
        <p:nvSpPr>
          <p:cNvPr id="21" name="TextBox 20"/>
          <p:cNvSpPr txBox="1"/>
          <p:nvPr/>
        </p:nvSpPr>
        <p:spPr>
          <a:xfrm>
            <a:off x="7015480" y="4332982"/>
            <a:ext cx="2357120" cy="1077218"/>
          </a:xfrm>
          <a:prstGeom prst="rect">
            <a:avLst/>
          </a:prstGeom>
          <a:noFill/>
        </p:spPr>
        <p:txBody>
          <a:bodyPr wrap="square" rtlCol="0">
            <a:spAutoFit/>
          </a:bodyPr>
          <a:lstStyle/>
          <a:p>
            <a:pPr fontAlgn="auto">
              <a:spcBef>
                <a:spcPts val="0"/>
              </a:spcBef>
              <a:spcAft>
                <a:spcPts val="0"/>
              </a:spcAft>
            </a:pPr>
            <a:r>
              <a:rPr lang="en-US" sz="1600" dirty="0">
                <a:solidFill>
                  <a:srgbClr val="D4D2D0">
                    <a:lumMod val="40000"/>
                    <a:lumOff val="60000"/>
                  </a:srgbClr>
                </a:solidFill>
                <a:effectLst/>
                <a:latin typeface="Arial"/>
              </a:rPr>
              <a:t>Currently NOW! Foundations for Speech, Language, Reading and Spelling</a:t>
            </a:r>
            <a:r>
              <a:rPr lang="en-US" sz="1600" baseline="30000" dirty="0">
                <a:effectLst/>
              </a:rPr>
              <a:t> ®</a:t>
            </a:r>
            <a:endParaRPr lang="en-US" sz="1600" dirty="0">
              <a:solidFill>
                <a:srgbClr val="D4D2D0">
                  <a:lumMod val="40000"/>
                  <a:lumOff val="60000"/>
                </a:srgbClr>
              </a:solidFill>
              <a:effectLst/>
              <a:latin typeface="Arial"/>
            </a:endParaRPr>
          </a:p>
        </p:txBody>
      </p:sp>
    </p:spTree>
    <p:extLst>
      <p:ext uri="{BB962C8B-B14F-4D97-AF65-F5344CB8AC3E}">
        <p14:creationId xmlns:p14="http://schemas.microsoft.com/office/powerpoint/2010/main" val="3408061759"/>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0" y="228600"/>
            <a:ext cx="8915400" cy="1219200"/>
          </a:xfrm>
        </p:spPr>
        <p:txBody>
          <a:bodyPr>
            <a:normAutofit/>
          </a:bodyPr>
          <a:lstStyle/>
          <a:p>
            <a:pPr algn="r"/>
            <a:r>
              <a:rPr lang="en-US" sz="3200" dirty="0"/>
              <a:t>Different referral rates for Special Education  </a:t>
            </a:r>
            <a:endParaRPr lang="en-US" sz="3600" dirty="0"/>
          </a:p>
        </p:txBody>
      </p:sp>
      <p:graphicFrame>
        <p:nvGraphicFramePr>
          <p:cNvPr id="2050" name="Object 2"/>
          <p:cNvGraphicFramePr>
            <a:graphicFrameLocks noChangeAspect="1"/>
          </p:cNvGraphicFramePr>
          <p:nvPr>
            <p:extLst>
              <p:ext uri="{D42A27DB-BD31-4B8C-83A1-F6EECF244321}">
                <p14:modId xmlns:p14="http://schemas.microsoft.com/office/powerpoint/2010/main" val="2403836891"/>
              </p:ext>
            </p:extLst>
          </p:nvPr>
        </p:nvGraphicFramePr>
        <p:xfrm>
          <a:off x="-60325" y="1066800"/>
          <a:ext cx="9512300" cy="6243638"/>
        </p:xfrm>
        <a:graphic>
          <a:graphicData uri="http://schemas.openxmlformats.org/presentationml/2006/ole">
            <mc:AlternateContent xmlns:mc="http://schemas.openxmlformats.org/markup-compatibility/2006">
              <mc:Choice xmlns:v="urn:schemas-microsoft-com:vml" Requires="v">
                <p:oleObj spid="_x0000_s1115" name="Worksheet" r:id="rId3" imgW="5076890" imgH="2847848" progId="Excel.Sheet.8">
                  <p:embed/>
                </p:oleObj>
              </mc:Choice>
              <mc:Fallback>
                <p:oleObj name="Worksheet" r:id="rId3" imgW="5076890" imgH="2847848" progId="Excel.Sheet.8">
                  <p:embed/>
                  <p:pic>
                    <p:nvPicPr>
                      <p:cNvPr id="0" name="Picture 2"/>
                      <p:cNvPicPr>
                        <a:picLocks noChangeAspect="1" noChangeArrowheads="1"/>
                      </p:cNvPicPr>
                      <p:nvPr/>
                    </p:nvPicPr>
                    <p:blipFill>
                      <a:blip r:embed="rId4"/>
                      <a:srcRect/>
                      <a:stretch>
                        <a:fillRect/>
                      </a:stretch>
                    </p:blipFill>
                    <p:spPr bwMode="auto">
                      <a:xfrm>
                        <a:off x="-60325" y="1066800"/>
                        <a:ext cx="9512300" cy="6243638"/>
                      </a:xfrm>
                      <a:prstGeom prst="rect">
                        <a:avLst/>
                      </a:prstGeom>
                      <a:noFill/>
                      <a:extLst/>
                    </p:spPr>
                  </p:pic>
                </p:oleObj>
              </mc:Fallback>
            </mc:AlternateContent>
          </a:graphicData>
        </a:graphic>
      </p:graphicFrame>
      <p:sp>
        <p:nvSpPr>
          <p:cNvPr id="2053" name="Text Box 67"/>
          <p:cNvSpPr txBox="1">
            <a:spLocks noChangeArrowheads="1"/>
          </p:cNvSpPr>
          <p:nvPr/>
        </p:nvSpPr>
        <p:spPr bwMode="auto">
          <a:xfrm>
            <a:off x="7772400" y="5257800"/>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buNone/>
            </a:pPr>
            <a:r>
              <a:rPr lang="en-US" sz="2000" dirty="0">
                <a:solidFill>
                  <a:srgbClr val="000000"/>
                </a:solidFill>
                <a:effectLst/>
              </a:rPr>
              <a:t>*p&lt;.01</a:t>
            </a:r>
          </a:p>
        </p:txBody>
      </p:sp>
      <p:sp>
        <p:nvSpPr>
          <p:cNvPr id="2052" name="Text Box 64"/>
          <p:cNvSpPr txBox="1">
            <a:spLocks noChangeArrowheads="1"/>
          </p:cNvSpPr>
          <p:nvPr/>
        </p:nvSpPr>
        <p:spPr bwMode="auto">
          <a:xfrm>
            <a:off x="75486" y="6781800"/>
            <a:ext cx="4801314" cy="71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90000"/>
              </a:lnSpc>
              <a:spcBef>
                <a:spcPct val="20000"/>
              </a:spcBef>
              <a:buClr>
                <a:srgbClr val="FFFF00"/>
              </a:buClr>
              <a:buFont typeface="Wingdings" pitchFamily="2" charset="2"/>
              <a:buNone/>
            </a:pPr>
            <a:r>
              <a:rPr lang="en-US" sz="1800" dirty="0">
                <a:effectLst/>
                <a:latin typeface="Arial" charset="0"/>
              </a:rPr>
              <a:t>Torgesen et  al, 1999			</a:t>
            </a:r>
          </a:p>
          <a:p>
            <a:pPr eaLnBrk="1" hangingPunct="1"/>
            <a:endParaRPr lang="en-US" dirty="0">
              <a:effectLst/>
            </a:endParaRPr>
          </a:p>
        </p:txBody>
      </p:sp>
    </p:spTree>
    <p:extLst>
      <p:ext uri="{BB962C8B-B14F-4D97-AF65-F5344CB8AC3E}">
        <p14:creationId xmlns:p14="http://schemas.microsoft.com/office/powerpoint/2010/main" val="425234969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sp>
        <p:nvSpPr>
          <p:cNvPr id="34" name="Line 5"/>
          <p:cNvSpPr>
            <a:spLocks noChangeShapeType="1"/>
          </p:cNvSpPr>
          <p:nvPr/>
        </p:nvSpPr>
        <p:spPr bwMode="auto">
          <a:xfrm flipV="1">
            <a:off x="2514600" y="3184524"/>
            <a:ext cx="5867400" cy="15875"/>
          </a:xfrm>
          <a:prstGeom prst="line">
            <a:avLst/>
          </a:prstGeom>
          <a:noFill/>
          <a:ln w="28575">
            <a:solidFill>
              <a:schemeClr val="bg1"/>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9090" name="Text Box 2"/>
          <p:cNvSpPr txBox="1">
            <a:spLocks noChangeArrowheads="1"/>
          </p:cNvSpPr>
          <p:nvPr/>
        </p:nvSpPr>
        <p:spPr bwMode="auto">
          <a:xfrm>
            <a:off x="0" y="18871"/>
            <a:ext cx="9144000" cy="1446550"/>
          </a:xfrm>
          <a:prstGeom prst="rect">
            <a:avLst/>
          </a:prstGeom>
          <a:noFill/>
          <a:ln w="9525">
            <a:noFill/>
            <a:miter lim="800000"/>
            <a:headEnd/>
            <a:tailEnd/>
          </a:ln>
        </p:spPr>
        <p:txBody>
          <a:bodyPr>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chemeClr val="bg1"/>
                </a:solidFill>
                <a:effectLst/>
                <a:uLnTx/>
                <a:uFillTx/>
              </a:rPr>
              <a:t>PREVENTION OF POOR READING SKILLS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900" b="0" i="0" u="none" strike="noStrike" kern="0" cap="none" spc="0" normalizeH="0" baseline="0" noProof="0" dirty="0">
                <a:ln>
                  <a:noFill/>
                </a:ln>
                <a:solidFill>
                  <a:schemeClr val="bg1"/>
                </a:solidFill>
                <a:effectLst/>
                <a:uLnTx/>
                <a:uFillTx/>
              </a:rPr>
              <a:t>in Kindergarteners at High-Risk for Dyslexia</a:t>
            </a:r>
            <a:r>
              <a:rPr kumimoji="0" lang="en-US" sz="3200" b="0" i="0" u="none" strike="noStrike" kern="0" cap="none" spc="0" normalizeH="0" baseline="0" noProof="0" dirty="0">
                <a:ln>
                  <a:noFill/>
                </a:ln>
                <a:solidFill>
                  <a:schemeClr val="bg1"/>
                </a:solidFill>
                <a:effectLst/>
                <a:uLnTx/>
                <a:uFillTx/>
              </a:rPr>
              <a:t>** </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Arial" pitchFamily="34" charset="0"/>
              </a:rPr>
              <a:t>Improved Reading Accuracy &amp; Reading Fluency after NOW! Foundations Program</a:t>
            </a:r>
            <a:r>
              <a:rPr kumimoji="0" lang="en-US" sz="1800" b="0" i="0" u="none" strike="noStrike" kern="0" cap="none" spc="0" normalizeH="0" baseline="30000" noProof="0" dirty="0">
                <a:ln>
                  <a:noFill/>
                </a:ln>
                <a:solidFill>
                  <a:schemeClr val="bg1"/>
                </a:solidFill>
                <a:effectLst/>
                <a:uLnTx/>
                <a:uFillTx/>
                <a:latin typeface="Arial" pitchFamily="34" charset="0"/>
              </a:rPr>
              <a:t>®</a:t>
            </a:r>
            <a:r>
              <a:rPr kumimoji="0" lang="en-US" sz="3600" b="1" i="0" u="none" strike="noStrike" kern="0" cap="none" spc="0" normalizeH="0" baseline="30000" noProof="0" dirty="0">
                <a:ln>
                  <a:noFill/>
                </a:ln>
                <a:solidFill>
                  <a:schemeClr val="bg1"/>
                </a:solidFill>
                <a:effectLst/>
                <a:uLnTx/>
                <a:uFillTx/>
                <a:latin typeface="Calibri"/>
              </a:rPr>
              <a:t>!</a:t>
            </a:r>
            <a:r>
              <a:rPr kumimoji="0" lang="en-US" sz="1800" b="0" i="0" u="none" strike="noStrike" kern="0" cap="none" spc="0" normalizeH="0" baseline="0" noProof="0" dirty="0">
                <a:ln>
                  <a:noFill/>
                </a:ln>
                <a:solidFill>
                  <a:schemeClr val="bg1"/>
                </a:solidFill>
                <a:effectLst/>
                <a:uLnTx/>
                <a:uFillTx/>
                <a:latin typeface="Arial" pitchFamily="34" charset="0"/>
              </a:rPr>
              <a:t> </a:t>
            </a:r>
          </a:p>
        </p:txBody>
      </p:sp>
      <p:sp>
        <p:nvSpPr>
          <p:cNvPr id="89092" name="Line 4"/>
          <p:cNvSpPr>
            <a:spLocks noChangeShapeType="1"/>
          </p:cNvSpPr>
          <p:nvPr/>
        </p:nvSpPr>
        <p:spPr bwMode="auto">
          <a:xfrm>
            <a:off x="2362200" y="5209733"/>
            <a:ext cx="0" cy="0"/>
          </a:xfrm>
          <a:prstGeom prst="line">
            <a:avLst/>
          </a:prstGeom>
          <a:noFill/>
          <a:ln w="9525">
            <a:solidFill>
              <a:schemeClr val="tx1"/>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89093" name="Line 5"/>
          <p:cNvSpPr>
            <a:spLocks noChangeShapeType="1"/>
          </p:cNvSpPr>
          <p:nvPr/>
        </p:nvSpPr>
        <p:spPr bwMode="auto">
          <a:xfrm flipV="1">
            <a:off x="2514600" y="5574996"/>
            <a:ext cx="4191000" cy="15875"/>
          </a:xfrm>
          <a:prstGeom prst="line">
            <a:avLst/>
          </a:prstGeom>
          <a:noFill/>
          <a:ln w="57150">
            <a:solidFill>
              <a:schemeClr val="bg1"/>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9094" name="Text Box 6"/>
          <p:cNvSpPr txBox="1">
            <a:spLocks noChangeArrowheads="1"/>
          </p:cNvSpPr>
          <p:nvPr/>
        </p:nvSpPr>
        <p:spPr bwMode="auto">
          <a:xfrm>
            <a:off x="2019304" y="4752671"/>
            <a:ext cx="685800" cy="396875"/>
          </a:xfrm>
          <a:prstGeom prst="rect">
            <a:avLst/>
          </a:prstGeom>
          <a:noFill/>
          <a:ln w="9525">
            <a:noFill/>
            <a:miter lim="800000"/>
            <a:headEnd/>
            <a:tailEnd/>
          </a:ln>
        </p:spPr>
        <p:txBody>
          <a:bodyPr>
            <a:spAutoFit/>
          </a:bodyPr>
          <a:lstStyle/>
          <a:p>
            <a:pPr marL="0" marR="0" lvl="0" indent="0" defTabSz="914400" eaLnBrk="0" fontAlgn="auto" latinLnBrk="0" hangingPunct="0">
              <a:lnSpc>
                <a:spcPct val="100000"/>
              </a:lnSpc>
              <a:spcBef>
                <a:spcPct val="5000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latin typeface="Arial" pitchFamily="34" charset="0"/>
              </a:rPr>
              <a:t>70</a:t>
            </a:r>
          </a:p>
        </p:txBody>
      </p:sp>
      <p:sp>
        <p:nvSpPr>
          <p:cNvPr id="89095" name="Text Box 7"/>
          <p:cNvSpPr txBox="1">
            <a:spLocks noChangeArrowheads="1"/>
          </p:cNvSpPr>
          <p:nvPr/>
        </p:nvSpPr>
        <p:spPr bwMode="auto">
          <a:xfrm>
            <a:off x="2052638" y="3638115"/>
            <a:ext cx="609600" cy="396875"/>
          </a:xfrm>
          <a:prstGeom prst="rect">
            <a:avLst/>
          </a:prstGeom>
          <a:noFill/>
          <a:ln w="9525">
            <a:noFill/>
            <a:miter lim="800000"/>
            <a:headEnd/>
            <a:tailEnd/>
          </a:ln>
        </p:spPr>
        <p:txBody>
          <a:bodyPr>
            <a:spAutoFit/>
          </a:bodyPr>
          <a:lstStyle/>
          <a:p>
            <a:pPr marL="0" marR="0" lvl="0" indent="0" defTabSz="914400" eaLnBrk="0" fontAlgn="auto" latinLnBrk="0" hangingPunct="0">
              <a:lnSpc>
                <a:spcPct val="100000"/>
              </a:lnSpc>
              <a:spcBef>
                <a:spcPct val="5000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latin typeface="Arial" pitchFamily="34" charset="0"/>
              </a:rPr>
              <a:t>80</a:t>
            </a:r>
          </a:p>
        </p:txBody>
      </p:sp>
      <p:sp>
        <p:nvSpPr>
          <p:cNvPr id="89096" name="Text Box 8"/>
          <p:cNvSpPr txBox="1">
            <a:spLocks noChangeArrowheads="1"/>
          </p:cNvSpPr>
          <p:nvPr/>
        </p:nvSpPr>
        <p:spPr bwMode="auto">
          <a:xfrm>
            <a:off x="2057400" y="2466671"/>
            <a:ext cx="685800" cy="396875"/>
          </a:xfrm>
          <a:prstGeom prst="rect">
            <a:avLst/>
          </a:prstGeom>
          <a:noFill/>
          <a:ln w="9525">
            <a:noFill/>
            <a:miter lim="800000"/>
            <a:headEnd/>
            <a:tailEnd/>
          </a:ln>
        </p:spPr>
        <p:txBody>
          <a:bodyPr>
            <a:spAutoFit/>
          </a:bodyPr>
          <a:lstStyle/>
          <a:p>
            <a:pPr marL="0" marR="0" lvl="0" indent="0" defTabSz="914400" eaLnBrk="0" fontAlgn="auto" latinLnBrk="0" hangingPunct="0">
              <a:lnSpc>
                <a:spcPct val="100000"/>
              </a:lnSpc>
              <a:spcBef>
                <a:spcPct val="5000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latin typeface="Arial" pitchFamily="34" charset="0"/>
              </a:rPr>
              <a:t>90</a:t>
            </a:r>
          </a:p>
        </p:txBody>
      </p:sp>
      <p:sp>
        <p:nvSpPr>
          <p:cNvPr id="89097" name="Text Box 9"/>
          <p:cNvSpPr txBox="1">
            <a:spLocks noChangeArrowheads="1"/>
          </p:cNvSpPr>
          <p:nvPr/>
        </p:nvSpPr>
        <p:spPr bwMode="auto">
          <a:xfrm>
            <a:off x="1905000" y="1508125"/>
            <a:ext cx="914400" cy="396875"/>
          </a:xfrm>
          <a:prstGeom prst="rect">
            <a:avLst/>
          </a:prstGeom>
          <a:noFill/>
          <a:ln w="9525">
            <a:noFill/>
            <a:miter lim="800000"/>
            <a:headEnd/>
            <a:tailEnd/>
          </a:ln>
        </p:spPr>
        <p:txBody>
          <a:bodyPr>
            <a:spAutoFit/>
          </a:bodyPr>
          <a:lstStyle/>
          <a:p>
            <a:pPr marL="0" marR="0" lvl="0" indent="0" defTabSz="914400" eaLnBrk="0" fontAlgn="auto" latinLnBrk="0" hangingPunct="0">
              <a:lnSpc>
                <a:spcPct val="100000"/>
              </a:lnSpc>
              <a:spcBef>
                <a:spcPct val="5000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latin typeface="Arial" pitchFamily="34" charset="0"/>
              </a:rPr>
              <a:t>100</a:t>
            </a:r>
          </a:p>
        </p:txBody>
      </p:sp>
      <p:sp>
        <p:nvSpPr>
          <p:cNvPr id="89098" name="Line 10"/>
          <p:cNvSpPr>
            <a:spLocks noChangeShapeType="1"/>
          </p:cNvSpPr>
          <p:nvPr/>
        </p:nvSpPr>
        <p:spPr bwMode="auto">
          <a:xfrm>
            <a:off x="2514600" y="4904933"/>
            <a:ext cx="152400" cy="0"/>
          </a:xfrm>
          <a:prstGeom prst="line">
            <a:avLst/>
          </a:prstGeom>
          <a:noFill/>
          <a:ln w="38100">
            <a:solidFill>
              <a:schemeClr val="bg1"/>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89099" name="Line 11"/>
          <p:cNvSpPr>
            <a:spLocks noChangeShapeType="1"/>
          </p:cNvSpPr>
          <p:nvPr/>
        </p:nvSpPr>
        <p:spPr bwMode="auto">
          <a:xfrm>
            <a:off x="2514600" y="3766696"/>
            <a:ext cx="152400" cy="0"/>
          </a:xfrm>
          <a:prstGeom prst="line">
            <a:avLst/>
          </a:prstGeom>
          <a:noFill/>
          <a:ln w="38100">
            <a:solidFill>
              <a:schemeClr val="bg1"/>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89100" name="Line 12"/>
          <p:cNvSpPr>
            <a:spLocks noChangeShapeType="1"/>
          </p:cNvSpPr>
          <p:nvPr/>
        </p:nvSpPr>
        <p:spPr bwMode="auto">
          <a:xfrm>
            <a:off x="2514600" y="1524000"/>
            <a:ext cx="152400" cy="0"/>
          </a:xfrm>
          <a:prstGeom prst="line">
            <a:avLst/>
          </a:prstGeom>
          <a:noFill/>
          <a:ln w="38100">
            <a:solidFill>
              <a:schemeClr val="bg1"/>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89101" name="Text Box 13"/>
          <p:cNvSpPr txBox="1">
            <a:spLocks noChangeArrowheads="1"/>
          </p:cNvSpPr>
          <p:nvPr/>
        </p:nvSpPr>
        <p:spPr bwMode="auto">
          <a:xfrm rot="-5382393">
            <a:off x="231508" y="2975570"/>
            <a:ext cx="3124200" cy="523220"/>
          </a:xfrm>
          <a:prstGeom prst="rect">
            <a:avLst/>
          </a:prstGeom>
          <a:noFill/>
          <a:ln w="9525">
            <a:noFill/>
            <a:miter lim="800000"/>
            <a:headEnd/>
            <a:tailEnd/>
          </a:ln>
        </p:spPr>
        <p:txBody>
          <a:bodyPr>
            <a:spAutoFit/>
          </a:bodyPr>
          <a:lstStyle/>
          <a:p>
            <a:pPr marL="0" marR="0" lvl="0" indent="0" defTabSz="914400" eaLnBrk="0" fontAlgn="auto" latinLnBrk="0" hangingPunct="0">
              <a:lnSpc>
                <a:spcPct val="100000"/>
              </a:lnSpc>
              <a:spcBef>
                <a:spcPct val="5000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mj-lt"/>
              </a:rPr>
              <a:t>STANDARD SCORE</a:t>
            </a:r>
          </a:p>
        </p:txBody>
      </p:sp>
      <p:sp>
        <p:nvSpPr>
          <p:cNvPr id="89102" name="Line 14"/>
          <p:cNvSpPr>
            <a:spLocks noChangeShapeType="1"/>
          </p:cNvSpPr>
          <p:nvPr/>
        </p:nvSpPr>
        <p:spPr bwMode="auto">
          <a:xfrm flipV="1">
            <a:off x="2514600" y="1523999"/>
            <a:ext cx="0" cy="4066733"/>
          </a:xfrm>
          <a:prstGeom prst="line">
            <a:avLst/>
          </a:prstGeom>
          <a:noFill/>
          <a:ln w="57150">
            <a:solidFill>
              <a:schemeClr val="bg1"/>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450575" name="Line 15"/>
          <p:cNvSpPr>
            <a:spLocks noChangeShapeType="1"/>
          </p:cNvSpPr>
          <p:nvPr/>
        </p:nvSpPr>
        <p:spPr bwMode="auto">
          <a:xfrm>
            <a:off x="2514600" y="2466533"/>
            <a:ext cx="4114800" cy="0"/>
          </a:xfrm>
          <a:prstGeom prst="line">
            <a:avLst/>
          </a:prstGeom>
          <a:noFill/>
          <a:ln w="6350">
            <a:solidFill>
              <a:schemeClr val="tx1"/>
            </a:solidFill>
            <a:prstDash val="dash"/>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nvGrpSpPr>
          <p:cNvPr id="2" name="Group 16"/>
          <p:cNvGrpSpPr>
            <a:grpSpLocks/>
          </p:cNvGrpSpPr>
          <p:nvPr/>
        </p:nvGrpSpPr>
        <p:grpSpPr bwMode="auto">
          <a:xfrm>
            <a:off x="6172200" y="3822396"/>
            <a:ext cx="2133600" cy="1311275"/>
            <a:chOff x="1872" y="672"/>
            <a:chExt cx="1344" cy="826"/>
          </a:xfrm>
        </p:grpSpPr>
        <p:sp>
          <p:nvSpPr>
            <p:cNvPr id="89121" name="Text Box 17"/>
            <p:cNvSpPr txBox="1">
              <a:spLocks noChangeArrowheads="1"/>
            </p:cNvSpPr>
            <p:nvPr/>
          </p:nvSpPr>
          <p:spPr bwMode="auto">
            <a:xfrm>
              <a:off x="1872" y="672"/>
              <a:ext cx="864" cy="826"/>
            </a:xfrm>
            <a:prstGeom prst="rect">
              <a:avLst/>
            </a:prstGeom>
            <a:noFill/>
            <a:ln w="9525">
              <a:noFill/>
              <a:miter lim="800000"/>
              <a:headEnd/>
              <a:tailEnd/>
            </a:ln>
          </p:spPr>
          <p:txBody>
            <a:bodyPr>
              <a:spAutoFit/>
            </a:bodyPr>
            <a:lstStyle/>
            <a:p>
              <a:pPr marL="0" marR="0" lvl="0" indent="0" defTabSz="914400" eaLnBrk="0" fontAlgn="auto" latinLnBrk="0" hangingPunct="0">
                <a:lnSpc>
                  <a:spcPct val="100000"/>
                </a:lnSpc>
                <a:spcBef>
                  <a:spcPct val="5000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mj-lt"/>
                  <a:cs typeface="Arial" panose="020B0604020202020204" pitchFamily="34" charset="0"/>
                </a:rPr>
                <a:t>Accuracy</a:t>
              </a:r>
            </a:p>
            <a:p>
              <a:pPr marL="0" marR="0" lvl="0" indent="0" defTabSz="914400" eaLnBrk="0" fontAlgn="auto" latinLnBrk="0" hangingPunct="0">
                <a:lnSpc>
                  <a:spcPct val="100000"/>
                </a:lnSpc>
                <a:spcBef>
                  <a:spcPct val="5000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mj-lt"/>
                  <a:cs typeface="Arial" panose="020B0604020202020204" pitchFamily="34" charset="0"/>
                </a:rPr>
                <a:t>Rate</a:t>
              </a:r>
            </a:p>
            <a:p>
              <a:pPr marL="0" marR="0" lvl="0" indent="0" defTabSz="914400" eaLnBrk="0" fontAlgn="auto" latinLnBrk="0" hangingPunct="0">
                <a:lnSpc>
                  <a:spcPct val="100000"/>
                </a:lnSpc>
                <a:spcBef>
                  <a:spcPct val="5000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mj-lt"/>
                <a:cs typeface="Arial" panose="020B0604020202020204" pitchFamily="34" charset="0"/>
              </a:endParaRPr>
            </a:p>
          </p:txBody>
        </p:sp>
        <p:sp>
          <p:nvSpPr>
            <p:cNvPr id="89122" name="Rectangle 18"/>
            <p:cNvSpPr>
              <a:spLocks noChangeArrowheads="1"/>
            </p:cNvSpPr>
            <p:nvPr/>
          </p:nvSpPr>
          <p:spPr bwMode="auto">
            <a:xfrm>
              <a:off x="2688" y="760"/>
              <a:ext cx="528" cy="104"/>
            </a:xfrm>
            <a:prstGeom prst="rect">
              <a:avLst/>
            </a:prstGeom>
            <a:solidFill>
              <a:schemeClr val="accent1"/>
            </a:solidFill>
            <a:ln w="9525">
              <a:solidFill>
                <a:schemeClr val="tx1"/>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9123" name="Rectangle 19"/>
            <p:cNvSpPr>
              <a:spLocks noChangeArrowheads="1"/>
            </p:cNvSpPr>
            <p:nvPr/>
          </p:nvSpPr>
          <p:spPr bwMode="auto">
            <a:xfrm>
              <a:off x="2688" y="1040"/>
              <a:ext cx="528" cy="112"/>
            </a:xfrm>
            <a:prstGeom prst="rect">
              <a:avLst/>
            </a:prstGeom>
            <a:solidFill>
              <a:srgbClr val="FFC000"/>
            </a:solidFill>
            <a:ln w="9525">
              <a:solidFill>
                <a:schemeClr val="tx1"/>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3" name="Group 20"/>
          <p:cNvGrpSpPr>
            <a:grpSpLocks/>
          </p:cNvGrpSpPr>
          <p:nvPr/>
        </p:nvGrpSpPr>
        <p:grpSpPr bwMode="auto">
          <a:xfrm>
            <a:off x="5181600" y="1612458"/>
            <a:ext cx="838200" cy="3962400"/>
            <a:chOff x="3840" y="1114"/>
            <a:chExt cx="384" cy="2496"/>
          </a:xfrm>
        </p:grpSpPr>
        <p:sp>
          <p:nvSpPr>
            <p:cNvPr id="89119" name="Rectangle 21"/>
            <p:cNvSpPr>
              <a:spLocks noChangeArrowheads="1"/>
            </p:cNvSpPr>
            <p:nvPr/>
          </p:nvSpPr>
          <p:spPr bwMode="auto">
            <a:xfrm>
              <a:off x="3840" y="1114"/>
              <a:ext cx="144" cy="2496"/>
            </a:xfrm>
            <a:prstGeom prst="rect">
              <a:avLst/>
            </a:prstGeom>
            <a:solidFill>
              <a:schemeClr val="accent1"/>
            </a:solidFill>
            <a:ln w="9525">
              <a:solidFill>
                <a:schemeClr val="tx1"/>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9120" name="Rectangle 22"/>
            <p:cNvSpPr>
              <a:spLocks noChangeArrowheads="1"/>
            </p:cNvSpPr>
            <p:nvPr/>
          </p:nvSpPr>
          <p:spPr bwMode="auto">
            <a:xfrm>
              <a:off x="4086" y="1298"/>
              <a:ext cx="138" cy="2304"/>
            </a:xfrm>
            <a:prstGeom prst="rect">
              <a:avLst/>
            </a:prstGeom>
            <a:solidFill>
              <a:srgbClr val="FFC000"/>
            </a:solidFill>
            <a:ln w="9525">
              <a:solidFill>
                <a:srgbClr val="FF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4" name="Group 23"/>
          <p:cNvGrpSpPr>
            <a:grpSpLocks/>
          </p:cNvGrpSpPr>
          <p:nvPr/>
        </p:nvGrpSpPr>
        <p:grpSpPr bwMode="auto">
          <a:xfrm>
            <a:off x="2971800" y="1904558"/>
            <a:ext cx="838200" cy="3670300"/>
            <a:chOff x="4896" y="1298"/>
            <a:chExt cx="384" cy="2312"/>
          </a:xfrm>
        </p:grpSpPr>
        <p:sp>
          <p:nvSpPr>
            <p:cNvPr id="89117" name="Rectangle 24"/>
            <p:cNvSpPr>
              <a:spLocks noChangeArrowheads="1"/>
            </p:cNvSpPr>
            <p:nvPr/>
          </p:nvSpPr>
          <p:spPr bwMode="auto">
            <a:xfrm>
              <a:off x="4896" y="1298"/>
              <a:ext cx="144" cy="2292"/>
            </a:xfrm>
            <a:prstGeom prst="rect">
              <a:avLst/>
            </a:prstGeom>
            <a:solidFill>
              <a:schemeClr val="accent1"/>
            </a:solidFill>
            <a:ln w="9525">
              <a:solidFill>
                <a:schemeClr val="tx1"/>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9118" name="Rectangle 25"/>
            <p:cNvSpPr>
              <a:spLocks noChangeArrowheads="1"/>
            </p:cNvSpPr>
            <p:nvPr/>
          </p:nvSpPr>
          <p:spPr bwMode="auto">
            <a:xfrm>
              <a:off x="5130" y="1402"/>
              <a:ext cx="150" cy="2208"/>
            </a:xfrm>
            <a:prstGeom prst="rect">
              <a:avLst/>
            </a:prstGeom>
            <a:solidFill>
              <a:srgbClr val="FFC000"/>
            </a:solidFill>
            <a:ln w="9525">
              <a:solidFill>
                <a:srgbClr val="FF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sp>
        <p:nvSpPr>
          <p:cNvPr id="450586" name="Text Box 26"/>
          <p:cNvSpPr txBox="1">
            <a:spLocks noChangeArrowheads="1"/>
          </p:cNvSpPr>
          <p:nvPr/>
        </p:nvSpPr>
        <p:spPr bwMode="auto">
          <a:xfrm>
            <a:off x="4876800" y="5638800"/>
            <a:ext cx="4800600" cy="769441"/>
          </a:xfrm>
          <a:prstGeom prst="rect">
            <a:avLst/>
          </a:prstGeom>
          <a:noFill/>
          <a:ln w="9525">
            <a:noFill/>
            <a:miter lim="800000"/>
            <a:headEnd/>
            <a:tailEnd/>
          </a:ln>
        </p:spPr>
        <p:txBody>
          <a:bodyPr wrap="squar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mj-lt"/>
              </a:rPr>
              <a:t>4</a:t>
            </a:r>
            <a:r>
              <a:rPr kumimoji="0" lang="en-US" sz="2400" b="1" i="0" u="none" strike="noStrike" kern="0" cap="none" spc="0" normalizeH="0" baseline="30000" noProof="0" dirty="0">
                <a:ln>
                  <a:noFill/>
                </a:ln>
                <a:solidFill>
                  <a:srgbClr val="FFFFFF"/>
                </a:solidFill>
                <a:effectLst/>
                <a:uLnTx/>
                <a:uFillTx/>
                <a:latin typeface="+mj-lt"/>
              </a:rPr>
              <a:t>th </a:t>
            </a:r>
            <a:r>
              <a:rPr kumimoji="0" lang="en-US" sz="2800" b="1" i="0" u="none" strike="noStrike" kern="0" cap="none" spc="0" normalizeH="0" baseline="0" noProof="0" dirty="0">
                <a:ln>
                  <a:noFill/>
                </a:ln>
                <a:solidFill>
                  <a:srgbClr val="FFFFFF"/>
                </a:solidFill>
                <a:effectLst/>
                <a:uLnTx/>
                <a:uFillTx/>
                <a:latin typeface="+mj-lt"/>
              </a:rPr>
              <a:t>GRADE</a:t>
            </a:r>
            <a:r>
              <a:rPr kumimoji="0" lang="en-US" sz="2000" b="1" i="0" u="none" strike="noStrike" kern="0" cap="none" spc="0" normalizeH="0" baseline="0" noProof="0" dirty="0">
                <a:ln>
                  <a:noFill/>
                </a:ln>
                <a:solidFill>
                  <a:srgbClr val="FFFFFF"/>
                </a:solidFill>
                <a:effectLst/>
                <a:uLnTx/>
                <a:uFillTx/>
                <a:latin typeface="+mj-lt"/>
              </a:rPr>
              <a:t> </a:t>
            </a:r>
          </a:p>
          <a:p>
            <a:pPr marL="0" marR="0" lvl="0" indent="0" defTabSz="91440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mj-lt"/>
              </a:rPr>
              <a:t>(2-years after intervention ended)</a:t>
            </a:r>
          </a:p>
        </p:txBody>
      </p:sp>
      <p:sp>
        <p:nvSpPr>
          <p:cNvPr id="450587" name="Text Box 27"/>
          <p:cNvSpPr txBox="1">
            <a:spLocks noChangeArrowheads="1"/>
          </p:cNvSpPr>
          <p:nvPr/>
        </p:nvSpPr>
        <p:spPr bwMode="auto">
          <a:xfrm>
            <a:off x="2133600" y="5647492"/>
            <a:ext cx="2473506" cy="769441"/>
          </a:xfrm>
          <a:prstGeom prst="rect">
            <a:avLst/>
          </a:prstGeom>
          <a:noFill/>
          <a:ln w="9525">
            <a:noFill/>
            <a:miter lim="800000"/>
            <a:headEnd/>
            <a:tailEnd/>
          </a:ln>
        </p:spPr>
        <p:txBody>
          <a:bodyPr wrap="square">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mj-lt"/>
              </a:rPr>
              <a:t>2</a:t>
            </a:r>
            <a:r>
              <a:rPr kumimoji="0" lang="en-US" sz="2400" b="1" i="0" u="none" strike="noStrike" kern="0" cap="none" spc="0" normalizeH="0" baseline="30000" noProof="0" dirty="0">
                <a:ln>
                  <a:noFill/>
                </a:ln>
                <a:solidFill>
                  <a:srgbClr val="FFFFFF"/>
                </a:solidFill>
                <a:effectLst/>
                <a:uLnTx/>
                <a:uFillTx/>
                <a:latin typeface="+mj-lt"/>
              </a:rPr>
              <a:t>nd </a:t>
            </a:r>
            <a:r>
              <a:rPr kumimoji="0" lang="en-US" sz="2800" b="1" i="0" u="none" strike="noStrike" kern="0" cap="none" spc="0" normalizeH="0" baseline="0" noProof="0" dirty="0">
                <a:ln>
                  <a:noFill/>
                </a:ln>
                <a:solidFill>
                  <a:srgbClr val="FFFFFF"/>
                </a:solidFill>
                <a:effectLst/>
                <a:uLnTx/>
                <a:uFillTx/>
                <a:latin typeface="+mj-lt"/>
              </a:rPr>
              <a:t>GRADE</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mj-lt"/>
              </a:rPr>
              <a:t>(</a:t>
            </a:r>
            <a:r>
              <a:rPr kumimoji="0" lang="en-US" sz="1600" b="0" i="0" u="none" strike="noStrike" kern="0" cap="none" spc="0" normalizeH="0" baseline="0" noProof="0" dirty="0">
                <a:ln>
                  <a:noFill/>
                </a:ln>
                <a:solidFill>
                  <a:srgbClr val="FFFFFF"/>
                </a:solidFill>
                <a:effectLst/>
                <a:uLnTx/>
                <a:uFillTx/>
                <a:latin typeface="+mj-lt"/>
              </a:rPr>
              <a:t>after intervention ended)</a:t>
            </a:r>
          </a:p>
        </p:txBody>
      </p:sp>
      <p:sp>
        <p:nvSpPr>
          <p:cNvPr id="89109" name="Line 28"/>
          <p:cNvSpPr>
            <a:spLocks noChangeShapeType="1"/>
          </p:cNvSpPr>
          <p:nvPr/>
        </p:nvSpPr>
        <p:spPr bwMode="auto">
          <a:xfrm>
            <a:off x="2514600" y="2695133"/>
            <a:ext cx="152400" cy="0"/>
          </a:xfrm>
          <a:prstGeom prst="line">
            <a:avLst/>
          </a:prstGeom>
          <a:noFill/>
          <a:ln w="38100">
            <a:solidFill>
              <a:schemeClr val="bg1"/>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ndParaRPr>
          </a:p>
        </p:txBody>
      </p:sp>
      <p:sp>
        <p:nvSpPr>
          <p:cNvPr id="89115" name="Text Box 34"/>
          <p:cNvSpPr txBox="1">
            <a:spLocks noChangeArrowheads="1"/>
          </p:cNvSpPr>
          <p:nvPr/>
        </p:nvSpPr>
        <p:spPr bwMode="auto">
          <a:xfrm>
            <a:off x="76200" y="6369481"/>
            <a:ext cx="9144000" cy="717119"/>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90000"/>
              </a:lnSpc>
              <a:spcBef>
                <a:spcPct val="20000"/>
              </a:spcBef>
              <a:spcAft>
                <a:spcPts val="0"/>
              </a:spcAft>
              <a:buClr>
                <a:srgbClr val="FFFF00"/>
              </a:buClr>
              <a:buSzTx/>
              <a:buFont typeface="Wingdings" pitchFamily="2" charset="2"/>
              <a:buNone/>
              <a:tabLst/>
              <a:defRPr/>
            </a:pPr>
            <a:r>
              <a:rPr kumimoji="0" lang="en-US" sz="1400" b="0" i="0" u="none" strike="noStrike" kern="0" cap="none" spc="0" normalizeH="0" baseline="0" noProof="0" dirty="0">
                <a:ln>
                  <a:noFill/>
                </a:ln>
                <a:solidFill>
                  <a:schemeClr val="bg1"/>
                </a:solidFill>
                <a:effectLst/>
                <a:uLnTx/>
                <a:uFillTx/>
                <a:latin typeface="Arial" pitchFamily="34" charset="0"/>
              </a:rPr>
              <a:t>**Before intervention, the average score on pre-literacy skills was </a:t>
            </a:r>
            <a:r>
              <a:rPr kumimoji="0" lang="en-US" sz="1400" b="1" i="0" u="none" strike="noStrike" kern="0" cap="none" spc="0" normalizeH="0" baseline="0" noProof="0" dirty="0">
                <a:ln>
                  <a:noFill/>
                </a:ln>
                <a:solidFill>
                  <a:schemeClr val="bg1"/>
                </a:solidFill>
                <a:effectLst/>
                <a:uLnTx/>
                <a:uFillTx/>
                <a:latin typeface="Arial" pitchFamily="34" charset="0"/>
              </a:rPr>
              <a:t>&lt;15</a:t>
            </a:r>
            <a:r>
              <a:rPr kumimoji="0" lang="en-US" sz="1400" b="1" i="0" u="none" strike="noStrike" kern="0" cap="none" spc="0" normalizeH="0" baseline="30000" noProof="0" dirty="0">
                <a:ln>
                  <a:noFill/>
                </a:ln>
                <a:solidFill>
                  <a:schemeClr val="bg1"/>
                </a:solidFill>
                <a:effectLst/>
                <a:uLnTx/>
                <a:uFillTx/>
                <a:latin typeface="Arial" pitchFamily="34" charset="0"/>
              </a:rPr>
              <a:t>th</a:t>
            </a:r>
            <a:r>
              <a:rPr kumimoji="0" lang="en-US" sz="1400" b="1" i="0" u="none" strike="noStrike" kern="0" cap="none" spc="0" normalizeH="0" baseline="0" noProof="0" dirty="0">
                <a:ln>
                  <a:noFill/>
                </a:ln>
                <a:solidFill>
                  <a:schemeClr val="bg1"/>
                </a:solidFill>
                <a:effectLst/>
                <a:uLnTx/>
                <a:uFillTx/>
                <a:latin typeface="Arial" pitchFamily="34" charset="0"/>
              </a:rPr>
              <a:t> percentile </a:t>
            </a:r>
            <a:r>
              <a:rPr kumimoji="0" lang="en-US" sz="1400" b="0" i="0" u="none" strike="noStrike" kern="0" cap="none" spc="0" normalizeH="0" baseline="0" noProof="0" dirty="0">
                <a:ln>
                  <a:noFill/>
                </a:ln>
                <a:solidFill>
                  <a:schemeClr val="bg1"/>
                </a:solidFill>
                <a:effectLst/>
                <a:uLnTx/>
                <a:uFillTx/>
                <a:latin typeface="Arial" pitchFamily="34" charset="0"/>
              </a:rPr>
              <a:t>in Kindergarten (Torgesen, et  al, 2003) </a:t>
            </a:r>
            <a:r>
              <a:rPr kumimoji="0" lang="en-US" sz="1400" b="0" i="0" u="none" strike="noStrike" kern="0" cap="none" spc="0" normalizeH="0" baseline="0" noProof="0" dirty="0">
                <a:ln>
                  <a:noFill/>
                </a:ln>
                <a:solidFill>
                  <a:schemeClr val="bg1"/>
                </a:solidFill>
                <a:effectLst/>
                <a:uLnTx/>
                <a:uFillTx/>
                <a:latin typeface="Arial" pitchFamily="34" charset="0"/>
                <a:hlinkClick r:id="rId3"/>
              </a:rPr>
              <a:t>www.NOWprograms.com</a:t>
            </a:r>
            <a:r>
              <a:rPr kumimoji="0" lang="en-US" sz="1400" b="0" i="0" u="none" strike="noStrike" kern="0" cap="none" spc="0" normalizeH="0" baseline="0" noProof="0" dirty="0">
                <a:ln>
                  <a:noFill/>
                </a:ln>
                <a:solidFill>
                  <a:schemeClr val="bg1"/>
                </a:solidFill>
                <a:effectLst/>
                <a:uLnTx/>
                <a:uFillTx/>
                <a:latin typeface="Arial" pitchFamily="34" charset="0"/>
              </a:rPr>
              <a:t>  NOW! Foundations for Speech, Language, Reading and Spelling®! </a:t>
            </a:r>
          </a:p>
          <a:p>
            <a:pPr marL="0" marR="0" lvl="0" indent="0" defTabSz="914400" eaLnBrk="1" fontAlgn="auto" latinLnBrk="0" hangingPunct="1">
              <a:lnSpc>
                <a:spcPct val="90000"/>
              </a:lnSpc>
              <a:spcBef>
                <a:spcPct val="20000"/>
              </a:spcBef>
              <a:spcAft>
                <a:spcPts val="0"/>
              </a:spcAft>
              <a:buClr>
                <a:srgbClr val="FFFF00"/>
              </a:buClr>
              <a:buSzTx/>
              <a:buFont typeface="Wingdings" pitchFamily="2" charset="2"/>
              <a:buNone/>
              <a:tabLst/>
              <a:defRPr/>
            </a:pPr>
            <a:endParaRPr kumimoji="0" lang="en-US" sz="1400" b="0" i="0" u="none" strike="noStrike" kern="0" cap="none" spc="0" normalizeH="0" baseline="0" noProof="0" dirty="0">
              <a:ln>
                <a:noFill/>
              </a:ln>
              <a:solidFill>
                <a:schemeClr val="bg1"/>
              </a:solidFill>
              <a:effectLst/>
              <a:uLnTx/>
              <a:uFillTx/>
            </a:endParaRPr>
          </a:p>
        </p:txBody>
      </p:sp>
      <p:sp>
        <p:nvSpPr>
          <p:cNvPr id="89116" name="Text Box 35"/>
          <p:cNvSpPr txBox="1">
            <a:spLocks noChangeArrowheads="1"/>
          </p:cNvSpPr>
          <p:nvPr/>
        </p:nvSpPr>
        <p:spPr bwMode="auto">
          <a:xfrm>
            <a:off x="6172200" y="3429000"/>
            <a:ext cx="2735942" cy="52322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latin typeface="+mj-lt"/>
              </a:rPr>
              <a:t>WORD READING:</a:t>
            </a:r>
          </a:p>
        </p:txBody>
      </p:sp>
      <p:sp>
        <p:nvSpPr>
          <p:cNvPr id="32" name="Rectangle 36"/>
          <p:cNvSpPr>
            <a:spLocks noChangeArrowheads="1"/>
          </p:cNvSpPr>
          <p:nvPr/>
        </p:nvSpPr>
        <p:spPr bwMode="auto">
          <a:xfrm>
            <a:off x="6477000" y="1506379"/>
            <a:ext cx="2819400" cy="246221"/>
          </a:xfrm>
          <a:prstGeom prst="rect">
            <a:avLst/>
          </a:prstGeom>
          <a:noFill/>
          <a:ln w="9525">
            <a:noFill/>
            <a:miter lim="800000"/>
            <a:headEnd/>
            <a:tailEnd/>
          </a:ln>
        </p:spPr>
        <p:txBody>
          <a:bodyPr wrap="squar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30000" noProof="0" dirty="0">
                <a:ln>
                  <a:noFill/>
                </a:ln>
                <a:solidFill>
                  <a:schemeClr val="bg1"/>
                </a:solidFill>
                <a:effectLst/>
                <a:uLnTx/>
                <a:uFillTx/>
                <a:latin typeface="Arial" panose="020B0604020202020204" pitchFamily="34" charset="0"/>
                <a:cs typeface="Arial" panose="020B0604020202020204" pitchFamily="34" charset="0"/>
              </a:rPr>
              <a:t>!</a:t>
            </a:r>
            <a:r>
              <a:rPr kumimoji="0" lang="en-US" sz="12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current version of treatment program</a:t>
            </a:r>
            <a:endParaRPr kumimoji="0" lang="en-US" sz="16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3" name="Text Box 35"/>
          <p:cNvSpPr txBox="1">
            <a:spLocks noChangeArrowheads="1"/>
          </p:cNvSpPr>
          <p:nvPr/>
        </p:nvSpPr>
        <p:spPr bwMode="auto">
          <a:xfrm>
            <a:off x="6732150" y="2800290"/>
            <a:ext cx="1726050" cy="400110"/>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latin typeface="+mj-lt"/>
              </a:rPr>
              <a:t>Average Range</a:t>
            </a:r>
          </a:p>
        </p:txBody>
      </p:sp>
    </p:spTree>
    <p:extLst>
      <p:ext uri="{BB962C8B-B14F-4D97-AF65-F5344CB8AC3E}">
        <p14:creationId xmlns:p14="http://schemas.microsoft.com/office/powerpoint/2010/main" val="342944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450587"/>
                                        </p:tgtEl>
                                        <p:attrNameLst>
                                          <p:attrName>style.visibility</p:attrName>
                                        </p:attrNameLst>
                                      </p:cBhvr>
                                      <p:to>
                                        <p:strVal val="visible"/>
                                      </p:to>
                                    </p:se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par>
                          <p:cTn id="15" fill="hold">
                            <p:stCondLst>
                              <p:cond delay="1500"/>
                            </p:stCondLst>
                            <p:childTnLst>
                              <p:par>
                                <p:cTn id="16" presetID="1" presetClass="entr" presetSubtype="0" fill="hold" grpId="0" nodeType="afterEffect">
                                  <p:stCondLst>
                                    <p:cond delay="0"/>
                                  </p:stCondLst>
                                  <p:childTnLst>
                                    <p:set>
                                      <p:cBhvr>
                                        <p:cTn id="17" dur="1" fill="hold">
                                          <p:stCondLst>
                                            <p:cond delay="499"/>
                                          </p:stCondLst>
                                        </p:cTn>
                                        <p:tgtEl>
                                          <p:spTgt spid="450586"/>
                                        </p:tgtEl>
                                        <p:attrNameLst>
                                          <p:attrName>style.visibility</p:attrName>
                                        </p:attrNameLst>
                                      </p:cBhvr>
                                      <p:to>
                                        <p:strVal val="visible"/>
                                      </p:to>
                                    </p:se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450575"/>
                                        </p:tgtEl>
                                        <p:attrNameLst>
                                          <p:attrName>style.visibility</p:attrName>
                                        </p:attrNameLst>
                                      </p:cBhvr>
                                      <p:to>
                                        <p:strVal val="visible"/>
                                      </p:to>
                                    </p:set>
                                    <p:animEffect transition="in" filter="wipe(left)">
                                      <p:cBhvr>
                                        <p:cTn id="21" dur="500"/>
                                        <p:tgtEl>
                                          <p:spTgt spid="450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75" grpId="0" animBg="1"/>
      <p:bldP spid="450586" grpId="0" autoUpdateAnimBg="0"/>
      <p:bldP spid="450587"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76200"/>
            <a:ext cx="8229600" cy="1143000"/>
          </a:xfrm>
        </p:spPr>
        <p:txBody>
          <a:bodyPr/>
          <a:lstStyle/>
          <a:p>
            <a:r>
              <a:rPr lang="en-US" dirty="0"/>
              <a:t>Prevention of Dyslexia?</a:t>
            </a:r>
          </a:p>
        </p:txBody>
      </p:sp>
      <p:sp>
        <p:nvSpPr>
          <p:cNvPr id="7" name="Content Placeholder 6"/>
          <p:cNvSpPr>
            <a:spLocks noGrp="1"/>
          </p:cNvSpPr>
          <p:nvPr>
            <p:ph idx="1"/>
          </p:nvPr>
        </p:nvSpPr>
        <p:spPr>
          <a:xfrm>
            <a:off x="914400" y="1143000"/>
            <a:ext cx="8229600" cy="4191000"/>
          </a:xfrm>
        </p:spPr>
        <p:txBody>
          <a:bodyPr>
            <a:normAutofit/>
          </a:bodyPr>
          <a:lstStyle/>
          <a:p>
            <a:r>
              <a:rPr lang="en-US" dirty="0"/>
              <a:t>“…the PASP treatment [currently NOW! Foundations program], as delivered in this study, was [only] relatively ineffective in normalizing the phonetic reading skills of approximately 2.4% of children in the total population [180] from which our treatment sample (the bottom 10%) [of ~1,500 children] was selected.” </a:t>
            </a:r>
          </a:p>
          <a:p>
            <a:r>
              <a:rPr lang="en-US" dirty="0"/>
              <a:t>How many classroom teachers would be disappointed if only </a:t>
            </a:r>
            <a:r>
              <a:rPr lang="en-US" u="sng" dirty="0"/>
              <a:t>97.6% of their students were reading in the “average” range or above</a:t>
            </a:r>
            <a:r>
              <a:rPr lang="en-US" dirty="0"/>
              <a:t>? </a:t>
            </a:r>
          </a:p>
        </p:txBody>
      </p:sp>
      <p:sp>
        <p:nvSpPr>
          <p:cNvPr id="9" name="Text Box 12"/>
          <p:cNvSpPr txBox="1">
            <a:spLocks noChangeArrowheads="1"/>
          </p:cNvSpPr>
          <p:nvPr/>
        </p:nvSpPr>
        <p:spPr bwMode="auto">
          <a:xfrm>
            <a:off x="2057400" y="6248400"/>
            <a:ext cx="6934200" cy="369332"/>
          </a:xfrm>
          <a:prstGeom prst="rect">
            <a:avLst/>
          </a:prstGeom>
          <a:noFill/>
          <a:ln w="9525">
            <a:noFill/>
            <a:miter lim="800000"/>
            <a:headEnd/>
            <a:tailEnd/>
          </a:ln>
        </p:spPr>
        <p:txBody>
          <a:bodyPr wrap="square">
            <a:spAutoFit/>
          </a:bodyPr>
          <a:lstStyle/>
          <a:p>
            <a:pPr>
              <a:spcBef>
                <a:spcPct val="0"/>
              </a:spcBef>
              <a:buClrTx/>
              <a:buSzTx/>
              <a:buFontTx/>
              <a:buNone/>
            </a:pPr>
            <a:r>
              <a:rPr lang="en-US" sz="1800" dirty="0">
                <a:solidFill>
                  <a:srgbClr val="FFFFFF"/>
                </a:solidFill>
                <a:effectLst/>
                <a:latin typeface="+mj-lt"/>
              </a:rPr>
              <a:t>(Torgesen, Wagner &amp; Rashotte, 1997; Torgesen, et al., 1999)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2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962025" y="-762000"/>
            <a:ext cx="8181975" cy="10914628"/>
          </a:xfrm>
          <a:prstGeom prst="rect">
            <a:avLst/>
          </a:prstGeom>
        </p:spPr>
      </p:pic>
    </p:spTree>
    <p:extLst>
      <p:ext uri="{BB962C8B-B14F-4D97-AF65-F5344CB8AC3E}">
        <p14:creationId xmlns:p14="http://schemas.microsoft.com/office/powerpoint/2010/main" val="6344005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0" y="-11162"/>
            <a:ext cx="9144000"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Albertus Medium" pitchFamily="34" charset="0"/>
              </a:rPr>
              <a:t>GROWTH IN PHONEMIC DECODING from </a:t>
            </a:r>
          </a:p>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Albertus Medium" pitchFamily="34" charset="0"/>
              </a:rPr>
              <a:t>8-WEEK INTERVENTION &amp; FOLLOW-UP</a:t>
            </a:r>
            <a:endParaRPr kumimoji="0" lang="en-US" sz="3200" b="0" i="0" u="none" strike="noStrike" kern="0" cap="none" spc="0" normalizeH="0" baseline="0" noProof="0" dirty="0">
              <a:ln>
                <a:noFill/>
              </a:ln>
              <a:solidFill>
                <a:prstClr val="white"/>
              </a:solidFill>
              <a:effectLst/>
              <a:uLnTx/>
              <a:uFillTx/>
              <a:latin typeface="Albertus Medium" pitchFamily="34" charset="0"/>
            </a:endParaRPr>
          </a:p>
        </p:txBody>
      </p:sp>
      <p:sp>
        <p:nvSpPr>
          <p:cNvPr id="72707" name="Line 3"/>
          <p:cNvSpPr>
            <a:spLocks noChangeShapeType="1"/>
          </p:cNvSpPr>
          <p:nvPr/>
        </p:nvSpPr>
        <p:spPr bwMode="auto">
          <a:xfrm>
            <a:off x="1426191" y="5181600"/>
            <a:ext cx="6248400" cy="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72708" name="Text Box 4"/>
          <p:cNvSpPr txBox="1">
            <a:spLocks noChangeArrowheads="1"/>
          </p:cNvSpPr>
          <p:nvPr/>
        </p:nvSpPr>
        <p:spPr bwMode="auto">
          <a:xfrm>
            <a:off x="934173" y="4751586"/>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Albertus Medium" pitchFamily="34" charset="0"/>
              </a:rPr>
              <a:t>60</a:t>
            </a:r>
            <a:endParaRPr kumimoji="0" lang="en-US" sz="2000" b="0" i="0" u="none" strike="noStrike" kern="0" cap="none" spc="0" normalizeH="0" baseline="0" noProof="0" dirty="0">
              <a:ln>
                <a:noFill/>
              </a:ln>
              <a:solidFill>
                <a:prstClr val="white"/>
              </a:solidFill>
              <a:effectLst/>
              <a:uLnTx/>
              <a:uFillTx/>
            </a:endParaRPr>
          </a:p>
        </p:txBody>
      </p:sp>
      <p:sp>
        <p:nvSpPr>
          <p:cNvPr id="72709" name="Text Box 5"/>
          <p:cNvSpPr txBox="1">
            <a:spLocks noChangeArrowheads="1"/>
          </p:cNvSpPr>
          <p:nvPr/>
        </p:nvSpPr>
        <p:spPr bwMode="auto">
          <a:xfrm>
            <a:off x="921469" y="3813175"/>
            <a:ext cx="60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Albertus Medium" pitchFamily="34" charset="0"/>
              </a:rPr>
              <a:t>70</a:t>
            </a:r>
            <a:endParaRPr kumimoji="0" lang="en-US" sz="2000" b="0" i="0" u="none" strike="noStrike" kern="0" cap="none" spc="0" normalizeH="0" baseline="0" noProof="0" dirty="0">
              <a:ln>
                <a:noFill/>
              </a:ln>
              <a:solidFill>
                <a:prstClr val="white"/>
              </a:solidFill>
              <a:effectLst/>
              <a:uLnTx/>
              <a:uFillTx/>
            </a:endParaRPr>
          </a:p>
        </p:txBody>
      </p:sp>
      <p:sp>
        <p:nvSpPr>
          <p:cNvPr id="72710" name="Text Box 6"/>
          <p:cNvSpPr txBox="1">
            <a:spLocks noChangeArrowheads="1"/>
          </p:cNvSpPr>
          <p:nvPr/>
        </p:nvSpPr>
        <p:spPr bwMode="auto">
          <a:xfrm>
            <a:off x="921469" y="2921198"/>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Albertus Medium" pitchFamily="34" charset="0"/>
              </a:rPr>
              <a:t>80</a:t>
            </a:r>
            <a:endParaRPr kumimoji="0" lang="en-US" sz="2000" b="0" i="0" u="none" strike="noStrike" kern="0" cap="none" spc="0" normalizeH="0" baseline="0" noProof="0" dirty="0">
              <a:ln>
                <a:noFill/>
              </a:ln>
              <a:solidFill>
                <a:prstClr val="white"/>
              </a:solidFill>
              <a:effectLst/>
              <a:uLnTx/>
              <a:uFillTx/>
              <a:latin typeface="Albertus Medium" pitchFamily="34" charset="0"/>
            </a:endParaRPr>
          </a:p>
        </p:txBody>
      </p:sp>
      <p:sp>
        <p:nvSpPr>
          <p:cNvPr id="72711" name="Text Box 7"/>
          <p:cNvSpPr txBox="1">
            <a:spLocks noChangeArrowheads="1"/>
          </p:cNvSpPr>
          <p:nvPr/>
        </p:nvSpPr>
        <p:spPr bwMode="auto">
          <a:xfrm>
            <a:off x="781769" y="1105098"/>
            <a:ext cx="91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Albertus Medium" pitchFamily="34" charset="0"/>
              </a:rPr>
              <a:t>100</a:t>
            </a:r>
            <a:endParaRPr kumimoji="0" lang="en-US" sz="2000" b="0" i="0" u="none" strike="noStrike" kern="0" cap="none" spc="0" normalizeH="0" baseline="0" noProof="0" dirty="0">
              <a:ln>
                <a:noFill/>
              </a:ln>
              <a:solidFill>
                <a:prstClr val="white"/>
              </a:solidFill>
              <a:effectLst/>
              <a:uLnTx/>
              <a:uFillTx/>
            </a:endParaRPr>
          </a:p>
        </p:txBody>
      </p:sp>
      <p:sp>
        <p:nvSpPr>
          <p:cNvPr id="72712" name="Line 8"/>
          <p:cNvSpPr>
            <a:spLocks noChangeShapeType="1"/>
          </p:cNvSpPr>
          <p:nvPr/>
        </p:nvSpPr>
        <p:spPr bwMode="auto">
          <a:xfrm>
            <a:off x="1454869" y="4954588"/>
            <a:ext cx="1524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72713" name="Line 9"/>
          <p:cNvSpPr>
            <a:spLocks noChangeShapeType="1"/>
          </p:cNvSpPr>
          <p:nvPr/>
        </p:nvSpPr>
        <p:spPr bwMode="auto">
          <a:xfrm>
            <a:off x="1454869" y="4040188"/>
            <a:ext cx="1524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72714" name="Line 10"/>
          <p:cNvSpPr>
            <a:spLocks noChangeShapeType="1"/>
          </p:cNvSpPr>
          <p:nvPr/>
        </p:nvSpPr>
        <p:spPr bwMode="auto">
          <a:xfrm>
            <a:off x="1454869" y="2209800"/>
            <a:ext cx="1524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72715" name="Line 11"/>
          <p:cNvSpPr>
            <a:spLocks noChangeShapeType="1"/>
          </p:cNvSpPr>
          <p:nvPr/>
        </p:nvSpPr>
        <p:spPr bwMode="auto">
          <a:xfrm>
            <a:off x="1454869" y="3124200"/>
            <a:ext cx="1524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72716" name="Line 12"/>
          <p:cNvSpPr>
            <a:spLocks noChangeShapeType="1"/>
          </p:cNvSpPr>
          <p:nvPr/>
        </p:nvSpPr>
        <p:spPr bwMode="auto">
          <a:xfrm flipV="1">
            <a:off x="2286000" y="5029200"/>
            <a:ext cx="0" cy="1524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72717" name="Line 13"/>
          <p:cNvSpPr>
            <a:spLocks noChangeShapeType="1"/>
          </p:cNvSpPr>
          <p:nvPr/>
        </p:nvSpPr>
        <p:spPr bwMode="auto">
          <a:xfrm flipV="1">
            <a:off x="2902669" y="5029200"/>
            <a:ext cx="0" cy="1524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72718" name="Line 14"/>
          <p:cNvSpPr>
            <a:spLocks noChangeShapeType="1"/>
          </p:cNvSpPr>
          <p:nvPr/>
        </p:nvSpPr>
        <p:spPr bwMode="auto">
          <a:xfrm flipV="1">
            <a:off x="4731469" y="5029200"/>
            <a:ext cx="0" cy="1524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72720" name="Text Box 16"/>
          <p:cNvSpPr txBox="1">
            <a:spLocks noChangeArrowheads="1"/>
          </p:cNvSpPr>
          <p:nvPr/>
        </p:nvSpPr>
        <p:spPr bwMode="auto">
          <a:xfrm rot="-5382393">
            <a:off x="-631104" y="2762320"/>
            <a:ext cx="21304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Albertus Medium" pitchFamily="34" charset="0"/>
              </a:rPr>
              <a:t>Standard Score</a:t>
            </a:r>
            <a:endParaRPr kumimoji="0" lang="en-US" sz="2000" b="0" i="0" u="none" strike="noStrike" kern="0" cap="none" spc="0" normalizeH="0" baseline="0" noProof="0" dirty="0">
              <a:ln>
                <a:noFill/>
              </a:ln>
              <a:solidFill>
                <a:prstClr val="white"/>
              </a:solidFill>
              <a:effectLst/>
              <a:uLnTx/>
              <a:uFillTx/>
              <a:latin typeface="Albertus Medium" pitchFamily="34" charset="0"/>
            </a:endParaRPr>
          </a:p>
        </p:txBody>
      </p:sp>
      <p:sp>
        <p:nvSpPr>
          <p:cNvPr id="72721" name="Line 17"/>
          <p:cNvSpPr>
            <a:spLocks noChangeShapeType="1"/>
          </p:cNvSpPr>
          <p:nvPr/>
        </p:nvSpPr>
        <p:spPr bwMode="auto">
          <a:xfrm flipV="1">
            <a:off x="1447800" y="1295400"/>
            <a:ext cx="7069" cy="3853061"/>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72722" name="Line 18"/>
          <p:cNvSpPr>
            <a:spLocks noChangeShapeType="1"/>
          </p:cNvSpPr>
          <p:nvPr/>
        </p:nvSpPr>
        <p:spPr bwMode="auto">
          <a:xfrm>
            <a:off x="1607269" y="2209800"/>
            <a:ext cx="6096000" cy="0"/>
          </a:xfrm>
          <a:prstGeom prst="line">
            <a:avLst/>
          </a:prstGeom>
          <a:noFill/>
          <a:ln w="38100">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72723" name="Line 19"/>
          <p:cNvSpPr>
            <a:spLocks noChangeShapeType="1"/>
          </p:cNvSpPr>
          <p:nvPr/>
        </p:nvSpPr>
        <p:spPr bwMode="auto">
          <a:xfrm>
            <a:off x="1454869" y="1295400"/>
            <a:ext cx="1524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72724" name="Text Box 20"/>
          <p:cNvSpPr txBox="1">
            <a:spLocks noChangeArrowheads="1"/>
          </p:cNvSpPr>
          <p:nvPr/>
        </p:nvSpPr>
        <p:spPr bwMode="auto">
          <a:xfrm>
            <a:off x="921469" y="2057598"/>
            <a:ext cx="60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Albertus Medium" pitchFamily="34" charset="0"/>
              </a:rPr>
              <a:t>90</a:t>
            </a:r>
            <a:endParaRPr kumimoji="0" lang="en-US" sz="1800" b="0" i="0" u="none" strike="noStrike" kern="0" cap="none" spc="0" normalizeH="0" baseline="0" noProof="0" dirty="0">
              <a:ln>
                <a:noFill/>
              </a:ln>
              <a:solidFill>
                <a:prstClr val="white"/>
              </a:solidFill>
              <a:effectLst/>
              <a:uLnTx/>
              <a:uFillTx/>
            </a:endParaRPr>
          </a:p>
        </p:txBody>
      </p:sp>
      <p:sp>
        <p:nvSpPr>
          <p:cNvPr id="72725" name="Line 21"/>
          <p:cNvSpPr>
            <a:spLocks noChangeShapeType="1"/>
          </p:cNvSpPr>
          <p:nvPr/>
        </p:nvSpPr>
        <p:spPr bwMode="auto">
          <a:xfrm flipV="1">
            <a:off x="2369269" y="1600200"/>
            <a:ext cx="533400" cy="2668588"/>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72726" name="Line 22"/>
          <p:cNvSpPr>
            <a:spLocks noChangeShapeType="1"/>
          </p:cNvSpPr>
          <p:nvPr/>
        </p:nvSpPr>
        <p:spPr bwMode="auto">
          <a:xfrm>
            <a:off x="2902669" y="1600200"/>
            <a:ext cx="1828800" cy="457200"/>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72729" name="Text Box 25"/>
          <p:cNvSpPr txBox="1">
            <a:spLocks noChangeArrowheads="1"/>
          </p:cNvSpPr>
          <p:nvPr/>
        </p:nvSpPr>
        <p:spPr bwMode="auto">
          <a:xfrm>
            <a:off x="6560269" y="1481751"/>
            <a:ext cx="19812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dirty="0">
                <a:ln>
                  <a:noFill/>
                </a:ln>
                <a:solidFill>
                  <a:schemeClr val="bg1"/>
                </a:solidFill>
                <a:effectLst/>
                <a:uLnTx/>
                <a:uFillTx/>
                <a:latin typeface="Albertus Medium" pitchFamily="34" charset="0"/>
              </a:rPr>
              <a:t>NOW! Foundations</a:t>
            </a:r>
            <a:r>
              <a:rPr kumimoji="0" lang="en-US" sz="2000" b="1" i="0" u="none" strike="noStrike" kern="0" cap="none" spc="0" normalizeH="0" baseline="30000" noProof="0" dirty="0">
                <a:ln>
                  <a:noFill/>
                </a:ln>
                <a:solidFill>
                  <a:schemeClr val="bg1"/>
                </a:solidFill>
                <a:effectLst/>
                <a:uLnTx/>
                <a:uFillTx/>
                <a:latin typeface="Albertus Medium" pitchFamily="34" charset="0"/>
              </a:rPr>
              <a:t>TM</a:t>
            </a:r>
          </a:p>
          <a:p>
            <a:pPr marL="0" marR="0" lvl="0" indent="0" defTabSz="91440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dirty="0">
                <a:ln>
                  <a:noFill/>
                </a:ln>
                <a:solidFill>
                  <a:schemeClr val="bg1"/>
                </a:solidFill>
                <a:effectLst/>
                <a:uLnTx/>
                <a:uFillTx/>
                <a:latin typeface="Albertus Medium" pitchFamily="34" charset="0"/>
              </a:rPr>
              <a:t>Program</a:t>
            </a:r>
            <a:endParaRPr kumimoji="0" lang="en-US" sz="1800" b="0" i="0" u="none" strike="noStrike" kern="0" cap="none" spc="0" normalizeH="0" baseline="0" noProof="0" dirty="0">
              <a:ln>
                <a:noFill/>
              </a:ln>
              <a:solidFill>
                <a:schemeClr val="bg1"/>
              </a:solidFill>
              <a:effectLst/>
              <a:uLnTx/>
              <a:uFillTx/>
            </a:endParaRPr>
          </a:p>
        </p:txBody>
      </p:sp>
      <p:sp>
        <p:nvSpPr>
          <p:cNvPr id="72731" name="Line 27"/>
          <p:cNvSpPr>
            <a:spLocks noChangeShapeType="1"/>
          </p:cNvSpPr>
          <p:nvPr/>
        </p:nvSpPr>
        <p:spPr bwMode="auto">
          <a:xfrm flipV="1">
            <a:off x="6560269" y="5029200"/>
            <a:ext cx="0" cy="1524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72733" name="Line 29"/>
          <p:cNvSpPr>
            <a:spLocks noChangeShapeType="1"/>
          </p:cNvSpPr>
          <p:nvPr/>
        </p:nvSpPr>
        <p:spPr bwMode="auto">
          <a:xfrm flipV="1">
            <a:off x="4731469" y="1981200"/>
            <a:ext cx="1828800" cy="76200"/>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27" name="Text Box 36"/>
          <p:cNvSpPr txBox="1">
            <a:spLocks noChangeArrowheads="1"/>
          </p:cNvSpPr>
          <p:nvPr/>
        </p:nvSpPr>
        <p:spPr bwMode="auto">
          <a:xfrm>
            <a:off x="60344" y="6172200"/>
            <a:ext cx="9007455" cy="584775"/>
          </a:xfrm>
          <a:prstGeom prst="rect">
            <a:avLst/>
          </a:prstGeom>
          <a:noFill/>
          <a:ln w="9525">
            <a:solidFill>
              <a:srgbClr val="FFFFFF"/>
            </a:solid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Times New Roman" pitchFamily="18" charset="0"/>
              </a:rPr>
              <a:t>Torgesen, et al., in AJ Fawcett (Ed), 2001; N=30, 8-10 year olds; 40% staffed out ESE by year 1 follow-up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sng" strike="noStrike" kern="0" cap="none" spc="0" normalizeH="0" baseline="0" noProof="0" dirty="0">
                <a:ln>
                  <a:noFill/>
                </a:ln>
                <a:solidFill>
                  <a:srgbClr val="FFFFFF"/>
                </a:solidFill>
                <a:effectLst/>
                <a:uLnTx/>
                <a:uFillTx/>
                <a:latin typeface="Times New Roman" pitchFamily="18" charset="0"/>
              </a:rPr>
              <a:t>www.NOWprograms.com</a:t>
            </a:r>
          </a:p>
        </p:txBody>
      </p:sp>
      <p:sp>
        <p:nvSpPr>
          <p:cNvPr id="28" name="Text Box 24"/>
          <p:cNvSpPr txBox="1">
            <a:spLocks noChangeArrowheads="1"/>
          </p:cNvSpPr>
          <p:nvPr/>
        </p:nvSpPr>
        <p:spPr bwMode="auto">
          <a:xfrm>
            <a:off x="1219200" y="5204759"/>
            <a:ext cx="1191353" cy="830997"/>
          </a:xfrm>
          <a:prstGeom prst="rect">
            <a:avLst/>
          </a:prstGeom>
          <a:noFill/>
          <a:ln w="9525">
            <a:noFill/>
            <a:miter lim="800000"/>
            <a:headEnd/>
            <a:tailEnd/>
          </a:ln>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Times New Roman" pitchFamily="18" charset="0"/>
              </a:rPr>
              <a:t>Before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Times New Roman" pitchFamily="18" charset="0"/>
              </a:rPr>
              <a:t>Intervention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Times New Roman" pitchFamily="18" charset="0"/>
              </a:rPr>
              <a:t>Test score</a:t>
            </a:r>
          </a:p>
        </p:txBody>
      </p:sp>
      <p:sp>
        <p:nvSpPr>
          <p:cNvPr id="29" name="Text Box 24"/>
          <p:cNvSpPr txBox="1">
            <a:spLocks noChangeArrowheads="1"/>
          </p:cNvSpPr>
          <p:nvPr/>
        </p:nvSpPr>
        <p:spPr bwMode="auto">
          <a:xfrm>
            <a:off x="2771047" y="5210412"/>
            <a:ext cx="1191353" cy="830997"/>
          </a:xfrm>
          <a:prstGeom prst="rect">
            <a:avLst/>
          </a:prstGeom>
          <a:noFill/>
          <a:ln w="9525">
            <a:noFill/>
            <a:miter lim="800000"/>
            <a:headEnd/>
            <a:tailEnd/>
          </a:ln>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Times New Roman" pitchFamily="18" charset="0"/>
              </a:rPr>
              <a:t>After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Times New Roman" pitchFamily="18" charset="0"/>
              </a:rPr>
              <a:t>Intervention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Times New Roman" pitchFamily="18" charset="0"/>
              </a:rPr>
              <a:t>Test score</a:t>
            </a:r>
          </a:p>
        </p:txBody>
      </p:sp>
      <p:sp>
        <p:nvSpPr>
          <p:cNvPr id="30" name="Text Box 28"/>
          <p:cNvSpPr txBox="1">
            <a:spLocks noChangeArrowheads="1"/>
          </p:cNvSpPr>
          <p:nvPr/>
        </p:nvSpPr>
        <p:spPr bwMode="auto">
          <a:xfrm>
            <a:off x="4135792" y="5210412"/>
            <a:ext cx="1191353" cy="830997"/>
          </a:xfrm>
          <a:prstGeom prst="rect">
            <a:avLst/>
          </a:prstGeom>
          <a:noFill/>
          <a:ln w="9525">
            <a:noFill/>
            <a:miter lim="800000"/>
            <a:headEnd/>
            <a:tailEnd/>
          </a:ln>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Times New Roman" pitchFamily="18" charset="0"/>
              </a:rPr>
              <a:t>1 Year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Times New Roman" pitchFamily="18" charset="0"/>
              </a:rPr>
              <a:t>After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Times New Roman" pitchFamily="18" charset="0"/>
              </a:rPr>
              <a:t>Intervention</a:t>
            </a:r>
          </a:p>
        </p:txBody>
      </p:sp>
      <p:sp>
        <p:nvSpPr>
          <p:cNvPr id="31" name="Text Box 28"/>
          <p:cNvSpPr txBox="1">
            <a:spLocks noChangeArrowheads="1"/>
          </p:cNvSpPr>
          <p:nvPr/>
        </p:nvSpPr>
        <p:spPr bwMode="auto">
          <a:xfrm>
            <a:off x="5964592" y="5204760"/>
            <a:ext cx="1191353" cy="830997"/>
          </a:xfrm>
          <a:prstGeom prst="rect">
            <a:avLst/>
          </a:prstGeom>
          <a:noFill/>
          <a:ln w="9525">
            <a:noFill/>
            <a:miter lim="800000"/>
            <a:headEnd/>
            <a:tailEnd/>
          </a:ln>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Times New Roman" pitchFamily="18" charset="0"/>
              </a:rPr>
              <a:t>2 Years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Times New Roman" pitchFamily="18" charset="0"/>
              </a:rPr>
              <a:t>After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Times New Roman" pitchFamily="18" charset="0"/>
              </a:rPr>
              <a:t>Intervention</a:t>
            </a:r>
          </a:p>
        </p:txBody>
      </p:sp>
    </p:spTree>
    <p:extLst>
      <p:ext uri="{BB962C8B-B14F-4D97-AF65-F5344CB8AC3E}">
        <p14:creationId xmlns:p14="http://schemas.microsoft.com/office/powerpoint/2010/main" val="873930186"/>
      </p:ext>
    </p:extLst>
  </p:cSld>
  <p:clrMapOvr>
    <a:masterClrMapping/>
  </p:clrMapOvr>
</p:sld>
</file>

<file path=ppt/theme/_rels/theme10.xml.rels><?xml version="1.0" encoding="UTF-8" standalone="yes"?>
<Relationships xmlns="http://schemas.openxmlformats.org/package/2006/relationships"><Relationship Id="rId1" Type="http://schemas.openxmlformats.org/officeDocument/2006/relationships/image" Target="../media/image5.jpeg"/></Relationships>
</file>

<file path=ppt/theme/_rels/theme11.xml.rels><?xml version="1.0" encoding="UTF-8" standalone="yes"?>
<Relationships xmlns="http://schemas.openxmlformats.org/package/2006/relationships"><Relationship Id="rId1" Type="http://schemas.openxmlformats.org/officeDocument/2006/relationships/image" Target="../media/image5.jpeg"/></Relationships>
</file>

<file path=ppt/theme/_rels/theme12.xml.rels><?xml version="1.0" encoding="UTF-8" standalone="yes"?>
<Relationships xmlns="http://schemas.openxmlformats.org/package/2006/relationships"><Relationship Id="rId1" Type="http://schemas.openxmlformats.org/officeDocument/2006/relationships/image" Target="../media/image5.jpeg"/></Relationships>
</file>

<file path=ppt/theme/_rels/theme13.xml.rels><?xml version="1.0" encoding="UTF-8" standalone="yes"?>
<Relationships xmlns="http://schemas.openxmlformats.org/package/2006/relationships"><Relationship Id="rId1" Type="http://schemas.openxmlformats.org/officeDocument/2006/relationships/image" Target="../media/image3.jpeg"/></Relationships>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_rels/theme6.xml.rels><?xml version="1.0" encoding="UTF-8" standalone="yes"?>
<Relationships xmlns="http://schemas.openxmlformats.org/package/2006/relationships"><Relationship Id="rId1" Type="http://schemas.openxmlformats.org/officeDocument/2006/relationships/image" Target="../media/image3.jpeg"/></Relationships>
</file>

<file path=ppt/theme/_rels/theme8.xml.rels><?xml version="1.0" encoding="UTF-8" standalone="yes"?>
<Relationships xmlns="http://schemas.openxmlformats.org/package/2006/relationships"><Relationship Id="rId1" Type="http://schemas.openxmlformats.org/officeDocument/2006/relationships/image" Target="../media/image5.jpeg"/></Relationships>
</file>

<file path=ppt/theme/_rels/theme9.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10286208">
  <a:themeElements>
    <a:clrScheme name="">
      <a:dk1>
        <a:srgbClr val="000000"/>
      </a:dk1>
      <a:lt1>
        <a:srgbClr val="C0C0C0"/>
      </a:lt1>
      <a:dk2>
        <a:srgbClr val="000000"/>
      </a:dk2>
      <a:lt2>
        <a:srgbClr val="808080"/>
      </a:lt2>
      <a:accent1>
        <a:srgbClr val="00CC99"/>
      </a:accent1>
      <a:accent2>
        <a:srgbClr val="3333CC"/>
      </a:accent2>
      <a:accent3>
        <a:srgbClr val="DCDCDC"/>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1.xml><?xml version="1.0" encoding="utf-8"?>
<a:theme xmlns:a="http://schemas.openxmlformats.org/drawingml/2006/main" name="4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2.xml><?xml version="1.0" encoding="utf-8"?>
<a:theme xmlns:a="http://schemas.openxmlformats.org/drawingml/2006/main" name="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3.xml><?xml version="1.0" encoding="utf-8"?>
<a:theme xmlns:a="http://schemas.openxmlformats.org/drawingml/2006/main" name="13_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3_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4.xml><?xml version="1.0" encoding="utf-8"?>
<a:theme xmlns:a="http://schemas.openxmlformats.org/drawingml/2006/main" name="11_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5.xml><?xml version="1.0" encoding="utf-8"?>
<a:theme xmlns:a="http://schemas.openxmlformats.org/drawingml/2006/main" name="Kil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ilter">
      <a:majorFont>
        <a:latin typeface="Rockwell"/>
        <a:ea typeface=""/>
        <a:cs typeface=""/>
        <a:font script="Grek" typeface="Cambria"/>
        <a:font script="Cyrl" typeface="Cambria"/>
        <a:font script="Jpan" typeface="HGS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S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ilter">
      <a:fillStyleLst>
        <a:solidFill>
          <a:schemeClr val="phClr"/>
        </a:solidFill>
        <a:gradFill rotWithShape="1">
          <a:gsLst>
            <a:gs pos="0">
              <a:schemeClr val="phClr">
                <a:tint val="14000"/>
                <a:satMod val="180000"/>
                <a:lumMod val="100000"/>
              </a:schemeClr>
            </a:gs>
            <a:gs pos="42000">
              <a:schemeClr val="phClr">
                <a:tint val="40000"/>
                <a:satMod val="160000"/>
                <a:lumMod val="94000"/>
              </a:schemeClr>
            </a:gs>
            <a:gs pos="100000">
              <a:schemeClr val="phClr">
                <a:tint val="94000"/>
                <a:satMod val="140000"/>
              </a:schemeClr>
            </a:gs>
          </a:gsLst>
          <a:lin ang="5160000" scaled="1"/>
        </a:gradFill>
        <a:gradFill rotWithShape="1">
          <a:gsLst>
            <a:gs pos="38000">
              <a:schemeClr val="phClr">
                <a:satMod val="120000"/>
              </a:schemeClr>
            </a:gs>
            <a:gs pos="100000">
              <a:schemeClr val="phClr">
                <a:shade val="60000"/>
                <a:satMod val="180000"/>
                <a:lumMod val="70000"/>
              </a:schemeClr>
            </a:gs>
          </a:gsLst>
          <a:lin ang="4680000" scaled="0"/>
        </a:gradFill>
      </a:fillStyleLst>
      <a:lnStyleLst>
        <a:ln w="12700" cap="flat" cmpd="sng" algn="ctr">
          <a:solidFill>
            <a:schemeClr val="phClr">
              <a:shade val="50000"/>
            </a:schemeClr>
          </a:solidFill>
          <a:prstDash val="solid"/>
        </a:ln>
        <a:ln w="25400" cap="flat" cmpd="sng" algn="ctr">
          <a:solidFill>
            <a:schemeClr val="phClr">
              <a:shade val="75000"/>
              <a:lumMod val="90000"/>
            </a:schemeClr>
          </a:solidFill>
          <a:prstDash val="solid"/>
        </a:ln>
        <a:ln w="38100" cap="flat" cmpd="sng" algn="ctr">
          <a:solidFill>
            <a:schemeClr val="phClr"/>
          </a:solidFill>
          <a:prstDash val="solid"/>
        </a:ln>
      </a:lnStyleLst>
      <a:effectStyleLst>
        <a:effectStyle>
          <a:effectLst>
            <a:outerShdw blurRad="63500" dist="12700" dir="5400000" sx="102000" sy="102000" rotWithShape="0">
              <a:srgbClr val="000000">
                <a:alpha val="20000"/>
              </a:srgbClr>
            </a:outerShdw>
          </a:effectLst>
        </a:effectStyle>
        <a:effectStyle>
          <a:effectLst>
            <a:outerShdw blurRad="76200" dist="25400" dir="5400000" rotWithShape="0">
              <a:srgbClr val="000000">
                <a:alpha val="50000"/>
              </a:srgbClr>
            </a:outerShdw>
          </a:effectLst>
          <a:scene3d>
            <a:camera prst="orthographicFront">
              <a:rot lat="0" lon="0" rev="0"/>
            </a:camera>
            <a:lightRig rig="glow" dir="tl">
              <a:rot lat="0" lon="0" rev="19800000"/>
            </a:lightRig>
          </a:scene3d>
          <a:sp3d prstMaterial="metal">
            <a:bevelT w="152400" h="63500" prst="softRound"/>
          </a:sp3d>
        </a:effectStyle>
        <a:effectStyle>
          <a:effectLst>
            <a:outerShdw blurRad="107950" dist="12700" dir="5040000" rotWithShape="0">
              <a:srgbClr val="000000">
                <a:alpha val="54000"/>
              </a:srgbClr>
            </a:outerShdw>
          </a:effectLst>
          <a:scene3d>
            <a:camera prst="orthographicFront">
              <a:rot lat="0" lon="0" rev="0"/>
            </a:camera>
            <a:lightRig rig="threePt" dir="tl">
              <a:rot lat="0" lon="0" rev="19800000"/>
            </a:lightRig>
          </a:scene3d>
          <a:sp3d prstMaterial="plastic">
            <a:bevelT h="63500" prst="softRound"/>
          </a:sp3d>
        </a:effectStyle>
      </a:effectStyleLst>
      <a:bgFillStyleLst>
        <a:solidFill>
          <a:schemeClr val="phClr"/>
        </a:solidFill>
        <a:gradFill rotWithShape="1">
          <a:gsLst>
            <a:gs pos="0">
              <a:schemeClr val="phClr">
                <a:tint val="95000"/>
                <a:satMod val="140000"/>
                <a:lumMod val="120000"/>
              </a:schemeClr>
            </a:gs>
            <a:gs pos="100000">
              <a:schemeClr val="phClr">
                <a:tint val="95000"/>
                <a:shade val="70000"/>
                <a:satMod val="180000"/>
                <a:lumMod val="82000"/>
              </a:schemeClr>
            </a:gs>
          </a:gsLst>
          <a:path path="circle">
            <a:fillToRect l="25000" t="25000" r="25000" b="25000"/>
          </a:path>
        </a:gradFill>
        <a:gradFill rotWithShape="1">
          <a:gsLst>
            <a:gs pos="0">
              <a:schemeClr val="phClr">
                <a:tint val="94000"/>
                <a:satMod val="140000"/>
                <a:lumMod val="120000"/>
              </a:schemeClr>
            </a:gs>
            <a:gs pos="100000">
              <a:schemeClr val="phClr">
                <a:tint val="97000"/>
                <a:shade val="70000"/>
                <a:satMod val="190000"/>
                <a:lumMod val="72000"/>
              </a:schemeClr>
            </a:gs>
          </a:gsLst>
          <a:path path="circle">
            <a:fillToRect l="50000" t="50000" r="50000"/>
          </a:path>
        </a:gradFill>
      </a:bgFillStyleLst>
    </a:fmtScheme>
  </a:themeElements>
  <a:objectDefaults/>
  <a:extraClrSchemeLst/>
</a:theme>
</file>

<file path=ppt/theme/theme6.xml><?xml version="1.0" encoding="utf-8"?>
<a:theme xmlns:a="http://schemas.openxmlformats.org/drawingml/2006/main" name="14_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7.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8.xml><?xml version="1.0" encoding="utf-8"?>
<a:theme xmlns:a="http://schemas.openxmlformats.org/drawingml/2006/main" name="3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9.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10286208</Template>
  <TotalTime>1584</TotalTime>
  <Words>5433</Words>
  <Application>Microsoft Office PowerPoint</Application>
  <PresentationFormat>On-screen Show (4:3)</PresentationFormat>
  <Paragraphs>808</Paragraphs>
  <Slides>112</Slides>
  <Notes>40</Notes>
  <HiddenSlides>0</HiddenSlides>
  <MMClips>1</MMClips>
  <ScaleCrop>false</ScaleCrop>
  <HeadingPairs>
    <vt:vector size="8" baseType="variant">
      <vt:variant>
        <vt:lpstr>Fonts Used</vt:lpstr>
      </vt:variant>
      <vt:variant>
        <vt:i4>20</vt:i4>
      </vt:variant>
      <vt:variant>
        <vt:lpstr>Theme</vt:lpstr>
      </vt:variant>
      <vt:variant>
        <vt:i4>13</vt:i4>
      </vt:variant>
      <vt:variant>
        <vt:lpstr>Embedded OLE Servers</vt:lpstr>
      </vt:variant>
      <vt:variant>
        <vt:i4>2</vt:i4>
      </vt:variant>
      <vt:variant>
        <vt:lpstr>Slide Titles</vt:lpstr>
      </vt:variant>
      <vt:variant>
        <vt:i4>112</vt:i4>
      </vt:variant>
    </vt:vector>
  </HeadingPairs>
  <TitlesOfParts>
    <vt:vector size="147" baseType="lpstr">
      <vt:lpstr>Albertus Medium</vt:lpstr>
      <vt:lpstr>Arial</vt:lpstr>
      <vt:lpstr>Arial Black</vt:lpstr>
      <vt:lpstr>Arial MT Black</vt:lpstr>
      <vt:lpstr>Calibri</vt:lpstr>
      <vt:lpstr>CG Times</vt:lpstr>
      <vt:lpstr>Comic Sans MS</vt:lpstr>
      <vt:lpstr>Consolas</vt:lpstr>
      <vt:lpstr>Constantia</vt:lpstr>
      <vt:lpstr>Corbel</vt:lpstr>
      <vt:lpstr>Franklin Gothic Book</vt:lpstr>
      <vt:lpstr>Monotype Sorts</vt:lpstr>
      <vt:lpstr>Rockwell</vt:lpstr>
      <vt:lpstr>Rockwell Extra Bold</vt:lpstr>
      <vt:lpstr>StarSymbol</vt:lpstr>
      <vt:lpstr>Times New Roman</vt:lpstr>
      <vt:lpstr>Tw Cen MT</vt:lpstr>
      <vt:lpstr>Wingdings</vt:lpstr>
      <vt:lpstr>Wingdings 2</vt:lpstr>
      <vt:lpstr>Wingdings 3</vt:lpstr>
      <vt:lpstr>10286208</vt:lpstr>
      <vt:lpstr>7_Metro</vt:lpstr>
      <vt:lpstr>3_Metro</vt:lpstr>
      <vt:lpstr>11_Metro</vt:lpstr>
      <vt:lpstr>Kilter</vt:lpstr>
      <vt:lpstr>14_Metro</vt:lpstr>
      <vt:lpstr>Technic</vt:lpstr>
      <vt:lpstr>3_Flow</vt:lpstr>
      <vt:lpstr>1_Flow</vt:lpstr>
      <vt:lpstr>Flow</vt:lpstr>
      <vt:lpstr>4_Flow</vt:lpstr>
      <vt:lpstr>2_Flow</vt:lpstr>
      <vt:lpstr>13_Metro</vt:lpstr>
      <vt:lpstr>Acrobat Document</vt:lpstr>
      <vt:lpstr>Worksheet</vt:lpstr>
      <vt:lpstr> Scientific Facts vs Myths in Dyslexia: Neuropsych Profiles Strengths &amp; Weaknesses: Neurodevelopmental Multisensory Instruction</vt:lpstr>
      <vt:lpstr>Background</vt:lpstr>
      <vt:lpstr>Background (continued)</vt:lpstr>
      <vt:lpstr>Clinical Neuropsychology</vt:lpstr>
      <vt:lpstr>Neuropsychology “Umbrella”  </vt:lpstr>
      <vt:lpstr>Science of the Brain &amp; Behavior!</vt:lpstr>
      <vt:lpstr>Caliber of Scientific Evidence</vt:lpstr>
      <vt:lpstr>Different Caliber/Quality of Evidence</vt:lpstr>
      <vt:lpstr>6 year-old gets held back in 1st grade</vt:lpstr>
      <vt:lpstr>What Caliber of Evidence did School Offer? </vt:lpstr>
      <vt:lpstr>Why Did this Girl Need Specialized Instruction? </vt:lpstr>
      <vt:lpstr>How Does the Brain Typically Develop these Language, Phonological &amp; Reading Skills? </vt:lpstr>
      <vt:lpstr>Sensory Inputs Foster Development</vt:lpstr>
      <vt:lpstr>Sensory Inputs that Support the Development of Speech, Language, Literacy and Auditory Working Memory</vt:lpstr>
      <vt:lpstr>What Do Children Learn First….?</vt:lpstr>
      <vt:lpstr>At what age do children begin to learn the speech sounds of their native language?  </vt:lpstr>
      <vt:lpstr>PowerPoint Presentation</vt:lpstr>
      <vt:lpstr>PowerPoint Presentation</vt:lpstr>
      <vt:lpstr>Contrast Aids Perception:  - reasoning by comparison, learning statistical probabilities via experience/practice, and sensory &amp; motor inputs seem to be key elements of the development of Speech and Language skills.  </vt:lpstr>
      <vt:lpstr>What Sensory Systems help a Baby’s Brain Learn or Develop Speech &amp; Language Skills?</vt:lpstr>
      <vt:lpstr>How do parents speak to babies?</vt:lpstr>
      <vt:lpstr> If a child is having trouble learning to say a word, how do we help them say it correctly?  </vt:lpstr>
      <vt:lpstr>Where do babies look when parents are speaking to them – face to face?</vt:lpstr>
      <vt:lpstr>Infants’ visual fixation during speech perception – an example </vt:lpstr>
      <vt:lpstr>Speech Perception: Do children learn their native language by ear, eye and/or mouth? </vt:lpstr>
      <vt:lpstr>McGurk Effect –  Do we Hear by Ear, Eye or Both? </vt:lpstr>
      <vt:lpstr>PowerPoint Presentation</vt:lpstr>
      <vt:lpstr>EARLY NEURO-DEVELOPMENT of SPEECH</vt:lpstr>
      <vt:lpstr>PowerPoint Presentation</vt:lpstr>
      <vt:lpstr>NEURO-DEVELOPMENTAL MODEL OF PHONOLOGICAL AWARENESS AND READING</vt:lpstr>
      <vt:lpstr>PowerPoint Presentation</vt:lpstr>
      <vt:lpstr>PowerPoint Presentation</vt:lpstr>
      <vt:lpstr>What Skills = Solid Foundation for Reading? Developmental “Language Building Blocks”  </vt:lpstr>
      <vt:lpstr>NEURAL ORGANIZATION &amp; ACTIVITY:  PHONOLOGICAL AWARENESS AND READING IN THE BRAIN</vt:lpstr>
      <vt:lpstr>PowerPoint Presentation</vt:lpstr>
      <vt:lpstr>FUNCTIONAL BRAIN REGIONS</vt:lpstr>
      <vt:lpstr>Education should change Brain Connections &amp; Wiring, aka “Synapses”</vt:lpstr>
      <vt:lpstr>PowerPoint Presentation</vt:lpstr>
      <vt:lpstr>PowerPoint Presentation</vt:lpstr>
      <vt:lpstr>PowerPoint Presentation</vt:lpstr>
      <vt:lpstr>PowerPoint Presentation</vt:lpstr>
      <vt:lpstr>NEURONS  – follow a developmental journey</vt:lpstr>
      <vt:lpstr>PowerPoint Presentation</vt:lpstr>
      <vt:lpstr>Maybe neuronal migration goes awry in developmental dyslexia?</vt:lpstr>
      <vt:lpstr>Fact or Myth about Dyslexia? </vt:lpstr>
      <vt:lpstr>Dyslexia</vt:lpstr>
      <vt:lpstr>What is Dyslexia? </vt:lpstr>
      <vt:lpstr>Fact or Myth about Dyslexia? </vt:lpstr>
      <vt:lpstr>Fact or Myth about Dyslexia? </vt:lpstr>
      <vt:lpstr>Fact or Myth about Dyslexia? </vt:lpstr>
      <vt:lpstr>Fact or Myth about Dyslexia? </vt:lpstr>
      <vt:lpstr>PowerPoint Presentation</vt:lpstr>
      <vt:lpstr>PowerPoint Presentation</vt:lpstr>
      <vt:lpstr>PowerPoint Presentation</vt:lpstr>
      <vt:lpstr>PowerPoint Presentation</vt:lpstr>
      <vt:lpstr>PowerPoint Presentation</vt:lpstr>
      <vt:lpstr>PowerPoint Presentation</vt:lpstr>
      <vt:lpstr>Fact or Myth about Dyslexia? </vt:lpstr>
      <vt:lpstr>Fact or Myth about Dyslexia? </vt:lpstr>
      <vt:lpstr>Fact or Myth about Dyslexia? </vt:lpstr>
      <vt:lpstr>PowerPoint Presentation</vt:lpstr>
      <vt:lpstr>NEUROBIOLOGICAL MODEL OF DYSLEXIA</vt:lpstr>
      <vt:lpstr>PowerPoint Presentation</vt:lpstr>
      <vt:lpstr>Neurons - How the Brain Works</vt:lpstr>
      <vt:lpstr>PowerPoint Presentation</vt:lpstr>
      <vt:lpstr>PowerPoint Presentation</vt:lpstr>
      <vt:lpstr>PowerPoint Presentation</vt:lpstr>
      <vt:lpstr>PowerPoint Presentation</vt:lpstr>
      <vt:lpstr>Microneurodysgenesis  and Genetic Dyslexia</vt:lpstr>
      <vt:lpstr>PowerPoint Presentation</vt:lpstr>
      <vt:lpstr>Fact or Myth about Dyslexia? </vt:lpstr>
      <vt:lpstr>PowerPoint Presentation</vt:lpstr>
      <vt:lpstr>EXPERIENCING PHONOLOGICAL AWARENESS</vt:lpstr>
      <vt:lpstr>PowerPoint Presentation</vt:lpstr>
      <vt:lpstr>Fact or Myth about Dyslexia? </vt:lpstr>
      <vt:lpstr>Fact or Myth about Dyslexia? </vt:lpstr>
      <vt:lpstr>Fact or Myth about Dyslexia? </vt:lpstr>
      <vt:lpstr>Fact or Myth about Dyslexia? </vt:lpstr>
      <vt:lpstr>PowerPoint Presentation</vt:lpstr>
      <vt:lpstr>Written Expression Skills Before Treatment</vt:lpstr>
      <vt:lpstr>What Develops First, Speaking or Reading &amp; Writing Skills?</vt:lpstr>
      <vt:lpstr>Fact or Myth about Dyslexia? Phonological processing does not develop until children are taught to read? </vt:lpstr>
      <vt:lpstr>Fact or Myth about Dyslexia?  Dyslexia’s Reading Difficulties can be prevented.</vt:lpstr>
      <vt:lpstr>What Develops First, Speaking or Reading &amp; Writing Skills?</vt:lpstr>
      <vt:lpstr>What is a Systematic Program of Dyslexia Research? </vt:lpstr>
      <vt:lpstr>PowerPoint Presentation</vt:lpstr>
      <vt:lpstr>PowerPoint Presentation</vt:lpstr>
      <vt:lpstr>Prevention of Developmental Dyslexia</vt:lpstr>
      <vt:lpstr>PowerPoint Presentation</vt:lpstr>
      <vt:lpstr>PowerPoint Presentation</vt:lpstr>
      <vt:lpstr>PowerPoint Presentation</vt:lpstr>
      <vt:lpstr>PowerPoint Presentation</vt:lpstr>
      <vt:lpstr>Preventing Dyslexia: After Treatment - Percent of children performing at least 1 S.D. BELOW their peers [ &lt;85 ]</vt:lpstr>
      <vt:lpstr>Preventing Dyslexia: After Treatment - Percent of children performing  at least 1 S.D. ABOVE  their peers [ &gt; 100 ]</vt:lpstr>
      <vt:lpstr>Different referral rates for Special Education  </vt:lpstr>
      <vt:lpstr>PowerPoint Presentation</vt:lpstr>
      <vt:lpstr>Prevention of Dyslexia?</vt:lpstr>
      <vt:lpstr>PowerPoint Presentation</vt:lpstr>
      <vt:lpstr>PowerPoint Presentation</vt:lpstr>
      <vt:lpstr>PowerPoint Presentation</vt:lpstr>
      <vt:lpstr>The acquired reading disorders - Alexia</vt:lpstr>
      <vt:lpstr>PowerPoint Presentation</vt:lpstr>
      <vt:lpstr>PowerPoint Presentation</vt:lpstr>
      <vt:lpstr>PowerPoint Presentation</vt:lpstr>
      <vt:lpstr>PowerPoint Presentation</vt:lpstr>
      <vt:lpstr>PowerPoint Presentation</vt:lpstr>
      <vt:lpstr>PowerPoint Presentation</vt:lpstr>
      <vt:lpstr>Thank you for your time, interest and questions  Tim Conway, Ph.D.  twc@morriscenters.com  TEDx “How to Mix Oil &amp; Water, so nearly everyone learns to read”  www.TheMorrisCenter.com  www.NOWprograms.com   www.EinsteinSchool.us  </vt:lpstr>
      <vt:lpstr> Extra slides not used in presentation</vt:lpstr>
      <vt:lpstr>PowerPoint Presentation</vt:lpstr>
      <vt:lpstr>Visual, Auditory &amp; Oral sensory systems – Are they working together in dyslexia?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Dyslexia: Myths Versus Scientific Facts Can we prevent Dyslexia?</dc:title>
  <dc:creator>Tim</dc:creator>
  <cp:lastModifiedBy>MorrisCenter</cp:lastModifiedBy>
  <cp:revision>127</cp:revision>
  <dcterms:created xsi:type="dcterms:W3CDTF">2014-05-05T23:21:17Z</dcterms:created>
  <dcterms:modified xsi:type="dcterms:W3CDTF">2016-10-31T06:26:46Z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TC102862081033</vt:lpwstr>
  </property>
</Properties>
</file>