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304" r:id="rId2"/>
    <p:sldId id="474" r:id="rId3"/>
    <p:sldId id="462" r:id="rId4"/>
    <p:sldId id="463" r:id="rId5"/>
    <p:sldId id="459" r:id="rId6"/>
    <p:sldId id="460" r:id="rId7"/>
    <p:sldId id="461" r:id="rId8"/>
    <p:sldId id="436" r:id="rId9"/>
    <p:sldId id="437" r:id="rId10"/>
    <p:sldId id="438" r:id="rId11"/>
    <p:sldId id="442" r:id="rId12"/>
    <p:sldId id="439" r:id="rId13"/>
    <p:sldId id="364" r:id="rId14"/>
    <p:sldId id="368" r:id="rId15"/>
    <p:sldId id="363" r:id="rId16"/>
    <p:sldId id="390" r:id="rId17"/>
    <p:sldId id="391" r:id="rId18"/>
    <p:sldId id="319" r:id="rId19"/>
    <p:sldId id="388" r:id="rId20"/>
    <p:sldId id="329" r:id="rId21"/>
    <p:sldId id="475" r:id="rId22"/>
    <p:sldId id="382" r:id="rId23"/>
    <p:sldId id="383" r:id="rId24"/>
    <p:sldId id="432" r:id="rId25"/>
    <p:sldId id="433" r:id="rId26"/>
    <p:sldId id="378" r:id="rId27"/>
    <p:sldId id="476" r:id="rId28"/>
    <p:sldId id="371" r:id="rId29"/>
    <p:sldId id="469" r:id="rId30"/>
    <p:sldId id="374" r:id="rId31"/>
    <p:sldId id="430" r:id="rId32"/>
    <p:sldId id="434" r:id="rId33"/>
    <p:sldId id="471" r:id="rId34"/>
    <p:sldId id="444" r:id="rId35"/>
    <p:sldId id="477" r:id="rId36"/>
    <p:sldId id="478" r:id="rId37"/>
    <p:sldId id="479" r:id="rId38"/>
    <p:sldId id="481" r:id="rId39"/>
    <p:sldId id="483" r:id="rId40"/>
    <p:sldId id="484" r:id="rId41"/>
    <p:sldId id="445" r:id="rId42"/>
    <p:sldId id="446" r:id="rId43"/>
    <p:sldId id="440" r:id="rId44"/>
    <p:sldId id="470" r:id="rId45"/>
    <p:sldId id="466" r:id="rId46"/>
    <p:sldId id="464" r:id="rId47"/>
    <p:sldId id="467" r:id="rId48"/>
    <p:sldId id="465" r:id="rId49"/>
    <p:sldId id="468" r:id="rId50"/>
    <p:sldId id="485" r:id="rId51"/>
    <p:sldId id="448" r:id="rId52"/>
    <p:sldId id="488" r:id="rId53"/>
    <p:sldId id="441" r:id="rId54"/>
  </p:sldIdLst>
  <p:sldSz cx="10287000" cy="6858000" type="35mm"/>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20000"/>
      </a:spcBef>
      <a:spcAft>
        <a:spcPct val="0"/>
      </a:spcAft>
      <a:buClr>
        <a:schemeClr val="hlink"/>
      </a:buClr>
      <a:buSzPct val="75000"/>
      <a:buFont typeface="Monotype Sorts" pitchFamily="2" charset="2"/>
      <a:buChar char="u"/>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200" kern="1200">
        <a:solidFill>
          <a:srgbClr val="FAFD00"/>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a:srgbClr val="000000"/>
    <a:srgbClr val="FF0000"/>
    <a:srgbClr val="FF9900"/>
    <a:srgbClr val="00D75F"/>
    <a:srgbClr val="00D661"/>
    <a:srgbClr val="00D25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853" autoAdjust="0"/>
    <p:restoredTop sz="91304" autoAdjust="0"/>
  </p:normalViewPr>
  <p:slideViewPr>
    <p:cSldViewPr>
      <p:cViewPr>
        <p:scale>
          <a:sx n="90" d="100"/>
          <a:sy n="90" d="100"/>
        </p:scale>
        <p:origin x="-102" y="2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p:cViewPr varScale="1">
        <p:scale>
          <a:sx n="42" d="100"/>
          <a:sy n="42" d="100"/>
        </p:scale>
        <p:origin x="-1502"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im\Documents\TMC\TMC\Talks\AOTA-2010\Participant-01%20Outcome%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im\Documents\TMC\TMC\Talks\AOTA-2010\Participant-01%20Outcome%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im\Documents\TMC\TMC\Talks\AOTA-2010\Participant-01%20Outcom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manualLayout>
          <c:layoutTarget val="inner"/>
          <c:xMode val="edge"/>
          <c:yMode val="edge"/>
          <c:x val="9.8571741032371027E-2"/>
          <c:y val="4.6770924467774859E-2"/>
          <c:w val="0.75662564401672183"/>
          <c:h val="0.80285469524642761"/>
        </c:manualLayout>
      </c:layout>
      <c:bar3DChart>
        <c:barDir val="col"/>
        <c:grouping val="clustered"/>
        <c:varyColors val="0"/>
        <c:ser>
          <c:idx val="0"/>
          <c:order val="0"/>
          <c:tx>
            <c:strRef>
              <c:f>Sheet1!$D$21</c:f>
              <c:strCache>
                <c:ptCount val="1"/>
                <c:pt idx="0">
                  <c:v>Pre</c:v>
                </c:pt>
              </c:strCache>
            </c:strRef>
          </c:tx>
          <c:spPr>
            <a:solidFill>
              <a:schemeClr val="bg2"/>
            </a:solidFill>
          </c:spPr>
          <c:invertIfNegative val="0"/>
          <c:cat>
            <c:strRef>
              <c:f>Sheet1!$C$22:$C$23</c:f>
              <c:strCache>
                <c:ptCount val="2"/>
                <c:pt idx="0">
                  <c:v>Visual-Motor Integration</c:v>
                </c:pt>
                <c:pt idx="1">
                  <c:v>Motor Coordination</c:v>
                </c:pt>
              </c:strCache>
            </c:strRef>
          </c:cat>
          <c:val>
            <c:numRef>
              <c:f>Sheet1!$D$22:$D$23</c:f>
              <c:numCache>
                <c:formatCode>General</c:formatCode>
                <c:ptCount val="2"/>
                <c:pt idx="0">
                  <c:v>88</c:v>
                </c:pt>
                <c:pt idx="1">
                  <c:v>75</c:v>
                </c:pt>
              </c:numCache>
            </c:numRef>
          </c:val>
        </c:ser>
        <c:ser>
          <c:idx val="1"/>
          <c:order val="1"/>
          <c:tx>
            <c:strRef>
              <c:f>Sheet1!$E$8</c:f>
              <c:strCache>
                <c:ptCount val="1"/>
                <c:pt idx="0">
                  <c:v>Post</c:v>
                </c:pt>
              </c:strCache>
            </c:strRef>
          </c:tx>
          <c:spPr>
            <a:solidFill>
              <a:srgbClr val="FFFFFF"/>
            </a:solidFill>
          </c:spPr>
          <c:invertIfNegative val="0"/>
          <c:cat>
            <c:strRef>
              <c:f>Sheet1!$C$9:$C$15</c:f>
              <c:strCache>
                <c:ptCount val="7"/>
                <c:pt idx="0">
                  <c:v>Visual Discrimination</c:v>
                </c:pt>
                <c:pt idx="1">
                  <c:v>Visual Memory</c:v>
                </c:pt>
                <c:pt idx="2">
                  <c:v>Spatial Relationships</c:v>
                </c:pt>
                <c:pt idx="3">
                  <c:v>Form Constancy</c:v>
                </c:pt>
                <c:pt idx="4">
                  <c:v>Sequential Memory</c:v>
                </c:pt>
                <c:pt idx="5">
                  <c:v>Figure Ground</c:v>
                </c:pt>
                <c:pt idx="6">
                  <c:v>Visual Closure</c:v>
                </c:pt>
              </c:strCache>
            </c:strRef>
          </c:cat>
          <c:val>
            <c:numRef>
              <c:f>Sheet1!$E$22:$E$23</c:f>
              <c:numCache>
                <c:formatCode>General</c:formatCode>
                <c:ptCount val="2"/>
                <c:pt idx="0">
                  <c:v>108</c:v>
                </c:pt>
                <c:pt idx="1">
                  <c:v>89</c:v>
                </c:pt>
              </c:numCache>
            </c:numRef>
          </c:val>
        </c:ser>
        <c:dLbls>
          <c:showLegendKey val="0"/>
          <c:showVal val="0"/>
          <c:showCatName val="0"/>
          <c:showSerName val="0"/>
          <c:showPercent val="0"/>
          <c:showBubbleSize val="0"/>
        </c:dLbls>
        <c:gapWidth val="150"/>
        <c:shape val="box"/>
        <c:axId val="105777024"/>
        <c:axId val="105778560"/>
        <c:axId val="0"/>
      </c:bar3DChart>
      <c:catAx>
        <c:axId val="105777024"/>
        <c:scaling>
          <c:orientation val="minMax"/>
        </c:scaling>
        <c:delete val="0"/>
        <c:axPos val="b"/>
        <c:majorTickMark val="out"/>
        <c:minorTickMark val="none"/>
        <c:tickLblPos val="nextTo"/>
        <c:txPr>
          <a:bodyPr/>
          <a:lstStyle/>
          <a:p>
            <a:pPr>
              <a:defRPr sz="2000" b="1"/>
            </a:pPr>
            <a:endParaRPr lang="en-US"/>
          </a:p>
        </c:txPr>
        <c:crossAx val="105778560"/>
        <c:crosses val="autoZero"/>
        <c:auto val="1"/>
        <c:lblAlgn val="ctr"/>
        <c:lblOffset val="100"/>
        <c:noMultiLvlLbl val="0"/>
      </c:catAx>
      <c:valAx>
        <c:axId val="105778560"/>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105777024"/>
        <c:crosses val="autoZero"/>
        <c:crossBetween val="between"/>
      </c:valAx>
    </c:plotArea>
    <c:legend>
      <c:legendPos val="r"/>
      <c:layout>
        <c:manualLayout>
          <c:xMode val="edge"/>
          <c:yMode val="edge"/>
          <c:x val="0.8177895401963643"/>
          <c:y val="1.6075490563679542E-2"/>
          <c:w val="0.18097589190240149"/>
          <c:h val="0.14774319876682154"/>
        </c:manualLayout>
      </c:layout>
      <c:overlay val="0"/>
      <c:spPr>
        <a:ln w="34925">
          <a:noFill/>
        </a:ln>
      </c:spPr>
      <c:txPr>
        <a:bodyPr/>
        <a:lstStyle/>
        <a:p>
          <a:pPr>
            <a:defRPr sz="2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manualLayout>
          <c:layoutTarget val="inner"/>
          <c:xMode val="edge"/>
          <c:yMode val="edge"/>
          <c:x val="0.11636250185707919"/>
          <c:y val="4.5963541666666684E-2"/>
          <c:w val="0.7139425543505189"/>
          <c:h val="0.49532726377952879"/>
        </c:manualLayout>
      </c:layout>
      <c:bar3DChart>
        <c:barDir val="col"/>
        <c:grouping val="clustered"/>
        <c:varyColors val="0"/>
        <c:ser>
          <c:idx val="0"/>
          <c:order val="0"/>
          <c:tx>
            <c:strRef>
              <c:f>Sheet1!$D$8</c:f>
              <c:strCache>
                <c:ptCount val="1"/>
                <c:pt idx="0">
                  <c:v>Pre</c:v>
                </c:pt>
              </c:strCache>
            </c:strRef>
          </c:tx>
          <c:spPr>
            <a:solidFill>
              <a:srgbClr val="000000"/>
            </a:solidFill>
          </c:spPr>
          <c:invertIfNegative val="0"/>
          <c:cat>
            <c:strRef>
              <c:f>Sheet1!$C$9:$C$15</c:f>
              <c:strCache>
                <c:ptCount val="7"/>
                <c:pt idx="0">
                  <c:v>Visual Discrimination</c:v>
                </c:pt>
                <c:pt idx="1">
                  <c:v>Visual Memory</c:v>
                </c:pt>
                <c:pt idx="2">
                  <c:v>Spatial Relationships</c:v>
                </c:pt>
                <c:pt idx="3">
                  <c:v>Form Constancy</c:v>
                </c:pt>
                <c:pt idx="4">
                  <c:v>Sequential Memory</c:v>
                </c:pt>
                <c:pt idx="5">
                  <c:v>Figure Ground</c:v>
                </c:pt>
                <c:pt idx="6">
                  <c:v>Visual Closure</c:v>
                </c:pt>
              </c:strCache>
            </c:strRef>
          </c:cat>
          <c:val>
            <c:numRef>
              <c:f>Sheet1!$D$9:$D$15</c:f>
              <c:numCache>
                <c:formatCode>General</c:formatCode>
                <c:ptCount val="7"/>
                <c:pt idx="0">
                  <c:v>13</c:v>
                </c:pt>
                <c:pt idx="1">
                  <c:v>7</c:v>
                </c:pt>
                <c:pt idx="2">
                  <c:v>7</c:v>
                </c:pt>
                <c:pt idx="3">
                  <c:v>5</c:v>
                </c:pt>
                <c:pt idx="4">
                  <c:v>5</c:v>
                </c:pt>
                <c:pt idx="5">
                  <c:v>5</c:v>
                </c:pt>
                <c:pt idx="6">
                  <c:v>5</c:v>
                </c:pt>
              </c:numCache>
            </c:numRef>
          </c:val>
        </c:ser>
        <c:ser>
          <c:idx val="1"/>
          <c:order val="1"/>
          <c:tx>
            <c:strRef>
              <c:f>Sheet1!$E$8</c:f>
              <c:strCache>
                <c:ptCount val="1"/>
                <c:pt idx="0">
                  <c:v>Post</c:v>
                </c:pt>
              </c:strCache>
            </c:strRef>
          </c:tx>
          <c:spPr>
            <a:solidFill>
              <a:srgbClr val="FFFFFF"/>
            </a:solidFill>
          </c:spPr>
          <c:invertIfNegative val="0"/>
          <c:cat>
            <c:strRef>
              <c:f>Sheet1!$C$9:$C$15</c:f>
              <c:strCache>
                <c:ptCount val="7"/>
                <c:pt idx="0">
                  <c:v>Visual Discrimination</c:v>
                </c:pt>
                <c:pt idx="1">
                  <c:v>Visual Memory</c:v>
                </c:pt>
                <c:pt idx="2">
                  <c:v>Spatial Relationships</c:v>
                </c:pt>
                <c:pt idx="3">
                  <c:v>Form Constancy</c:v>
                </c:pt>
                <c:pt idx="4">
                  <c:v>Sequential Memory</c:v>
                </c:pt>
                <c:pt idx="5">
                  <c:v>Figure Ground</c:v>
                </c:pt>
                <c:pt idx="6">
                  <c:v>Visual Closure</c:v>
                </c:pt>
              </c:strCache>
            </c:strRef>
          </c:cat>
          <c:val>
            <c:numRef>
              <c:f>Sheet1!$E$9:$E$15</c:f>
              <c:numCache>
                <c:formatCode>General</c:formatCode>
                <c:ptCount val="7"/>
                <c:pt idx="0">
                  <c:v>12</c:v>
                </c:pt>
                <c:pt idx="1">
                  <c:v>11</c:v>
                </c:pt>
                <c:pt idx="2">
                  <c:v>13</c:v>
                </c:pt>
                <c:pt idx="3">
                  <c:v>16</c:v>
                </c:pt>
                <c:pt idx="4">
                  <c:v>7</c:v>
                </c:pt>
                <c:pt idx="5">
                  <c:v>16</c:v>
                </c:pt>
                <c:pt idx="6">
                  <c:v>10</c:v>
                </c:pt>
              </c:numCache>
            </c:numRef>
          </c:val>
        </c:ser>
        <c:dLbls>
          <c:showLegendKey val="0"/>
          <c:showVal val="0"/>
          <c:showCatName val="0"/>
          <c:showSerName val="0"/>
          <c:showPercent val="0"/>
          <c:showBubbleSize val="0"/>
        </c:dLbls>
        <c:gapWidth val="92"/>
        <c:gapDepth val="68"/>
        <c:shape val="box"/>
        <c:axId val="105819136"/>
        <c:axId val="105825024"/>
        <c:axId val="0"/>
      </c:bar3DChart>
      <c:catAx>
        <c:axId val="105819136"/>
        <c:scaling>
          <c:orientation val="minMax"/>
        </c:scaling>
        <c:delete val="0"/>
        <c:axPos val="b"/>
        <c:majorTickMark val="out"/>
        <c:minorTickMark val="none"/>
        <c:tickLblPos val="nextTo"/>
        <c:txPr>
          <a:bodyPr/>
          <a:lstStyle/>
          <a:p>
            <a:pPr>
              <a:defRPr sz="2000" b="1"/>
            </a:pPr>
            <a:endParaRPr lang="en-US"/>
          </a:p>
        </c:txPr>
        <c:crossAx val="105825024"/>
        <c:crosses val="autoZero"/>
        <c:auto val="1"/>
        <c:lblAlgn val="ctr"/>
        <c:lblOffset val="100"/>
        <c:noMultiLvlLbl val="0"/>
      </c:catAx>
      <c:valAx>
        <c:axId val="105825024"/>
        <c:scaling>
          <c:orientation val="minMax"/>
        </c:scaling>
        <c:delete val="0"/>
        <c:axPos val="l"/>
        <c:majorGridlines/>
        <c:numFmt formatCode="General" sourceLinked="1"/>
        <c:majorTickMark val="out"/>
        <c:minorTickMark val="none"/>
        <c:tickLblPos val="nextTo"/>
        <c:txPr>
          <a:bodyPr/>
          <a:lstStyle/>
          <a:p>
            <a:pPr>
              <a:defRPr sz="2200" b="1" i="1"/>
            </a:pPr>
            <a:endParaRPr lang="en-US"/>
          </a:p>
        </c:txPr>
        <c:crossAx val="105819136"/>
        <c:crosses val="autoZero"/>
        <c:crossBetween val="between"/>
      </c:valAx>
    </c:plotArea>
    <c:legend>
      <c:legendPos val="r"/>
      <c:layout>
        <c:manualLayout>
          <c:xMode val="edge"/>
          <c:yMode val="edge"/>
          <c:x val="0.80714366364581913"/>
          <c:y val="1.7989255249343875E-3"/>
          <c:w val="0.1928563363541822"/>
          <c:h val="0.16827714895013124"/>
        </c:manualLayout>
      </c:layout>
      <c:overlay val="0"/>
      <c:txPr>
        <a:bodyPr/>
        <a:lstStyle/>
        <a:p>
          <a:pPr>
            <a:defRPr sz="24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manualLayout>
          <c:layoutTarget val="inner"/>
          <c:xMode val="edge"/>
          <c:yMode val="edge"/>
          <c:x val="7.6736137149523195E-2"/>
          <c:y val="4.4348065362797395E-2"/>
          <c:w val="0.85924863558721865"/>
          <c:h val="0.75672043010752899"/>
        </c:manualLayout>
      </c:layout>
      <c:bar3DChart>
        <c:barDir val="col"/>
        <c:grouping val="clustered"/>
        <c:varyColors val="0"/>
        <c:ser>
          <c:idx val="0"/>
          <c:order val="0"/>
          <c:tx>
            <c:strRef>
              <c:f>Sheet1!$U$19</c:f>
              <c:strCache>
                <c:ptCount val="1"/>
                <c:pt idx="0">
                  <c:v>Pre</c:v>
                </c:pt>
              </c:strCache>
            </c:strRef>
          </c:tx>
          <c:spPr>
            <a:solidFill>
              <a:schemeClr val="bg2"/>
            </a:solidFill>
          </c:spPr>
          <c:invertIfNegative val="0"/>
          <c:cat>
            <c:strRef>
              <c:f>Sheet1!$T$20:$T$21</c:f>
              <c:strCache>
                <c:ptCount val="2"/>
                <c:pt idx="0">
                  <c:v>Phonological Awareness</c:v>
                </c:pt>
                <c:pt idx="1">
                  <c:v>Alternate Phonological Awareness</c:v>
                </c:pt>
              </c:strCache>
            </c:strRef>
          </c:cat>
          <c:val>
            <c:numRef>
              <c:f>Sheet1!$U$20:$U$21</c:f>
              <c:numCache>
                <c:formatCode>General</c:formatCode>
                <c:ptCount val="2"/>
                <c:pt idx="0">
                  <c:v>76</c:v>
                </c:pt>
                <c:pt idx="1">
                  <c:v>79</c:v>
                </c:pt>
              </c:numCache>
            </c:numRef>
          </c:val>
        </c:ser>
        <c:ser>
          <c:idx val="1"/>
          <c:order val="1"/>
          <c:tx>
            <c:strRef>
              <c:f>Sheet1!$V$19</c:f>
              <c:strCache>
                <c:ptCount val="1"/>
                <c:pt idx="0">
                  <c:v>Post</c:v>
                </c:pt>
              </c:strCache>
            </c:strRef>
          </c:tx>
          <c:spPr>
            <a:solidFill>
              <a:srgbClr val="FFFFFF"/>
            </a:solidFill>
          </c:spPr>
          <c:invertIfNegative val="0"/>
          <c:cat>
            <c:strRef>
              <c:f>Sheet1!$T$20:$T$21</c:f>
              <c:strCache>
                <c:ptCount val="2"/>
                <c:pt idx="0">
                  <c:v>Phonological Awareness</c:v>
                </c:pt>
                <c:pt idx="1">
                  <c:v>Alternate Phonological Awareness</c:v>
                </c:pt>
              </c:strCache>
            </c:strRef>
          </c:cat>
          <c:val>
            <c:numRef>
              <c:f>Sheet1!$V$20:$V$21</c:f>
              <c:numCache>
                <c:formatCode>General</c:formatCode>
                <c:ptCount val="2"/>
                <c:pt idx="0">
                  <c:v>115</c:v>
                </c:pt>
                <c:pt idx="1">
                  <c:v>103</c:v>
                </c:pt>
              </c:numCache>
            </c:numRef>
          </c:val>
        </c:ser>
        <c:dLbls>
          <c:showLegendKey val="0"/>
          <c:showVal val="0"/>
          <c:showCatName val="0"/>
          <c:showSerName val="0"/>
          <c:showPercent val="0"/>
          <c:showBubbleSize val="0"/>
        </c:dLbls>
        <c:gapWidth val="150"/>
        <c:shape val="box"/>
        <c:axId val="105864576"/>
        <c:axId val="105878656"/>
        <c:axId val="0"/>
      </c:bar3DChart>
      <c:catAx>
        <c:axId val="105864576"/>
        <c:scaling>
          <c:orientation val="minMax"/>
        </c:scaling>
        <c:delete val="0"/>
        <c:axPos val="b"/>
        <c:majorTickMark val="out"/>
        <c:minorTickMark val="none"/>
        <c:tickLblPos val="nextTo"/>
        <c:txPr>
          <a:bodyPr/>
          <a:lstStyle/>
          <a:p>
            <a:pPr>
              <a:defRPr sz="2000" b="1"/>
            </a:pPr>
            <a:endParaRPr lang="en-US"/>
          </a:p>
        </c:txPr>
        <c:crossAx val="105878656"/>
        <c:crosses val="autoZero"/>
        <c:auto val="1"/>
        <c:lblAlgn val="ctr"/>
        <c:lblOffset val="100"/>
        <c:noMultiLvlLbl val="0"/>
      </c:catAx>
      <c:valAx>
        <c:axId val="105878656"/>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105864576"/>
        <c:crosses val="autoZero"/>
        <c:crossBetween val="between"/>
      </c:valAx>
    </c:plotArea>
    <c:legend>
      <c:legendPos val="r"/>
      <c:layout>
        <c:manualLayout>
          <c:xMode val="edge"/>
          <c:yMode val="edge"/>
          <c:x val="0.81625994667333324"/>
          <c:y val="1.7985987638641947E-2"/>
          <c:w val="0.17580354539015958"/>
          <c:h val="0.173705444077555"/>
        </c:manualLayout>
      </c:layout>
      <c:overlay val="0"/>
      <c:txPr>
        <a:bodyPr/>
        <a:lstStyle/>
        <a:p>
          <a:pPr>
            <a:defRPr sz="2400" b="1"/>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manualLayout>
          <c:layoutTarget val="inner"/>
          <c:xMode val="edge"/>
          <c:yMode val="edge"/>
          <c:x val="7.6736137149523195E-2"/>
          <c:y val="4.2962188320209982E-2"/>
          <c:w val="0.79591269841269841"/>
          <c:h val="0.78069902395013246"/>
        </c:manualLayout>
      </c:layout>
      <c:bar3DChart>
        <c:barDir val="col"/>
        <c:grouping val="clustered"/>
        <c:varyColors val="0"/>
        <c:ser>
          <c:idx val="0"/>
          <c:order val="0"/>
          <c:tx>
            <c:strRef>
              <c:f>Sheet1!$R$3</c:f>
              <c:strCache>
                <c:ptCount val="1"/>
                <c:pt idx="0">
                  <c:v>Pre</c:v>
                </c:pt>
              </c:strCache>
            </c:strRef>
          </c:tx>
          <c:spPr>
            <a:solidFill>
              <a:schemeClr val="bg2"/>
            </a:solidFill>
          </c:spPr>
          <c:invertIfNegative val="0"/>
          <c:cat>
            <c:strRef>
              <c:f>Sheet1!$Q$4:$Q$7</c:f>
              <c:strCache>
                <c:ptCount val="4"/>
                <c:pt idx="0">
                  <c:v>Pseudoword Decoding</c:v>
                </c:pt>
                <c:pt idx="1">
                  <c:v>Word Reading</c:v>
                </c:pt>
                <c:pt idx="2">
                  <c:v>Reading Comprehension</c:v>
                </c:pt>
                <c:pt idx="3">
                  <c:v>Written Expression</c:v>
                </c:pt>
              </c:strCache>
            </c:strRef>
          </c:cat>
          <c:val>
            <c:numRef>
              <c:f>Sheet1!$R$4:$R$7</c:f>
              <c:numCache>
                <c:formatCode>General</c:formatCode>
                <c:ptCount val="4"/>
                <c:pt idx="0">
                  <c:v>79</c:v>
                </c:pt>
                <c:pt idx="1">
                  <c:v>65</c:v>
                </c:pt>
                <c:pt idx="2">
                  <c:v>58</c:v>
                </c:pt>
                <c:pt idx="3">
                  <c:v>75</c:v>
                </c:pt>
              </c:numCache>
            </c:numRef>
          </c:val>
        </c:ser>
        <c:ser>
          <c:idx val="1"/>
          <c:order val="1"/>
          <c:tx>
            <c:strRef>
              <c:f>Sheet1!$S$3</c:f>
              <c:strCache>
                <c:ptCount val="1"/>
                <c:pt idx="0">
                  <c:v>Post</c:v>
                </c:pt>
              </c:strCache>
            </c:strRef>
          </c:tx>
          <c:spPr>
            <a:solidFill>
              <a:srgbClr val="FFFFFF"/>
            </a:solidFill>
          </c:spPr>
          <c:invertIfNegative val="0"/>
          <c:cat>
            <c:strRef>
              <c:f>Sheet1!$Q$4:$Q$7</c:f>
              <c:strCache>
                <c:ptCount val="4"/>
                <c:pt idx="0">
                  <c:v>Pseudoword Decoding</c:v>
                </c:pt>
                <c:pt idx="1">
                  <c:v>Word Reading</c:v>
                </c:pt>
                <c:pt idx="2">
                  <c:v>Reading Comprehension</c:v>
                </c:pt>
                <c:pt idx="3">
                  <c:v>Written Expression</c:v>
                </c:pt>
              </c:strCache>
            </c:strRef>
          </c:cat>
          <c:val>
            <c:numRef>
              <c:f>Sheet1!$S$4:$S$7</c:f>
              <c:numCache>
                <c:formatCode>General</c:formatCode>
                <c:ptCount val="4"/>
                <c:pt idx="0">
                  <c:v>92</c:v>
                </c:pt>
                <c:pt idx="1">
                  <c:v>81</c:v>
                </c:pt>
                <c:pt idx="2">
                  <c:v>97</c:v>
                </c:pt>
                <c:pt idx="3">
                  <c:v>100</c:v>
                </c:pt>
              </c:numCache>
            </c:numRef>
          </c:val>
        </c:ser>
        <c:dLbls>
          <c:showLegendKey val="0"/>
          <c:showVal val="0"/>
          <c:showCatName val="0"/>
          <c:showSerName val="0"/>
          <c:showPercent val="0"/>
          <c:showBubbleSize val="0"/>
        </c:dLbls>
        <c:gapWidth val="150"/>
        <c:shape val="box"/>
        <c:axId val="105902464"/>
        <c:axId val="105904000"/>
        <c:axId val="0"/>
      </c:bar3DChart>
      <c:catAx>
        <c:axId val="105902464"/>
        <c:scaling>
          <c:orientation val="minMax"/>
        </c:scaling>
        <c:delete val="0"/>
        <c:axPos val="b"/>
        <c:majorTickMark val="out"/>
        <c:minorTickMark val="none"/>
        <c:tickLblPos val="nextTo"/>
        <c:txPr>
          <a:bodyPr/>
          <a:lstStyle/>
          <a:p>
            <a:pPr>
              <a:defRPr sz="1800" b="1"/>
            </a:pPr>
            <a:endParaRPr lang="en-US"/>
          </a:p>
        </c:txPr>
        <c:crossAx val="105904000"/>
        <c:crosses val="autoZero"/>
        <c:auto val="1"/>
        <c:lblAlgn val="ctr"/>
        <c:lblOffset val="100"/>
        <c:noMultiLvlLbl val="0"/>
      </c:catAx>
      <c:valAx>
        <c:axId val="105904000"/>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105902464"/>
        <c:crosses val="autoZero"/>
        <c:crossBetween val="between"/>
      </c:valAx>
    </c:plotArea>
    <c:legend>
      <c:legendPos val="r"/>
      <c:layout>
        <c:manualLayout>
          <c:xMode val="edge"/>
          <c:yMode val="edge"/>
          <c:x val="0.81812999726385638"/>
          <c:y val="1.7988796176597328E-3"/>
          <c:w val="0.18026121734783193"/>
          <c:h val="0.16827714895013124"/>
        </c:manualLayout>
      </c:layout>
      <c:overlay val="0"/>
      <c:txPr>
        <a:bodyPr/>
        <a:lstStyle/>
        <a:p>
          <a:pPr>
            <a:defRPr sz="2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0.78571</cdr:x>
      <cdr:y>0.08065</cdr:y>
    </cdr:from>
    <cdr:to>
      <cdr:x>0.89683</cdr:x>
      <cdr:y>0.14516</cdr:y>
    </cdr:to>
    <cdr:sp macro="" textlink="">
      <cdr:nvSpPr>
        <cdr:cNvPr id="2" name="TextBox 1"/>
        <cdr:cNvSpPr txBox="1"/>
      </cdr:nvSpPr>
      <cdr:spPr>
        <a:xfrm xmlns:a="http://schemas.openxmlformats.org/drawingml/2006/main">
          <a:off x="7543800" y="381000"/>
          <a:ext cx="10668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0.10317</cdr:x>
      <cdr:y>0.03226</cdr:y>
    </cdr:from>
    <cdr:to>
      <cdr:x>0.23015</cdr:x>
      <cdr:y>0.14516</cdr:y>
    </cdr:to>
    <cdr:sp macro="" textlink="">
      <cdr:nvSpPr>
        <cdr:cNvPr id="3" name="TextBox 2"/>
        <cdr:cNvSpPr txBox="1"/>
      </cdr:nvSpPr>
      <cdr:spPr>
        <a:xfrm xmlns:a="http://schemas.openxmlformats.org/drawingml/2006/main">
          <a:off x="990600" y="152400"/>
          <a:ext cx="1219160" cy="53338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400" b="1" dirty="0" smtClean="0">
              <a:solidFill>
                <a:srgbClr val="FFFFFF"/>
              </a:solidFill>
            </a:rPr>
            <a:t>IQ=101</a:t>
          </a:r>
          <a:endParaRPr lang="en-US" sz="11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31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idx="2"/>
          </p:nvPr>
        </p:nvSpPr>
        <p:spPr bwMode="auto">
          <a:xfrm>
            <a:off x="958850" y="722313"/>
            <a:ext cx="5397500" cy="359727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75360" y="4560570"/>
            <a:ext cx="5364480" cy="4320540"/>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2" name="Rectangle 4"/>
          <p:cNvSpPr>
            <a:spLocks noChangeArrowheads="1"/>
          </p:cNvSpPr>
          <p:nvPr/>
        </p:nvSpPr>
        <p:spPr bwMode="auto">
          <a:xfrm>
            <a:off x="67734" y="90012"/>
            <a:ext cx="1215813" cy="330041"/>
          </a:xfrm>
          <a:prstGeom prst="rect">
            <a:avLst/>
          </a:prstGeom>
          <a:noFill/>
          <a:ln w="12700">
            <a:noFill/>
            <a:miter lim="800000"/>
            <a:headEnd/>
            <a:tailEnd/>
          </a:ln>
          <a:effectLst/>
        </p:spPr>
        <p:txBody>
          <a:bodyPr wrap="none" lIns="95655" tIns="46988" rIns="95655" bIns="46988" anchor="ctr">
            <a:spAutoFit/>
          </a:bodyPr>
          <a:lstStyle/>
          <a:p>
            <a:pPr>
              <a:spcBef>
                <a:spcPct val="0"/>
              </a:spcBef>
              <a:buClrTx/>
              <a:buSzTx/>
              <a:buFontTx/>
              <a:buNone/>
              <a:defRPr/>
            </a:pPr>
            <a:r>
              <a:rPr lang="en-US" sz="1500" dirty="0">
                <a:solidFill>
                  <a:schemeClr val="tx1"/>
                </a:solidFill>
                <a:effectLst>
                  <a:outerShdw blurRad="38100" dist="38100" dir="2700000" algn="tl">
                    <a:srgbClr val="C0C0C0"/>
                  </a:outerShdw>
                </a:effectLst>
                <a:latin typeface="Arial" pitchFamily="34" charset="0"/>
              </a:rPr>
              <a:t>Tm Conway</a:t>
            </a:r>
          </a:p>
        </p:txBody>
      </p:sp>
      <p:sp>
        <p:nvSpPr>
          <p:cNvPr id="2053" name="Rectangle 5"/>
          <p:cNvSpPr>
            <a:spLocks noChangeArrowheads="1"/>
          </p:cNvSpPr>
          <p:nvPr/>
        </p:nvSpPr>
        <p:spPr bwMode="auto">
          <a:xfrm>
            <a:off x="67733" y="9183305"/>
            <a:ext cx="1050785" cy="325726"/>
          </a:xfrm>
          <a:prstGeom prst="rect">
            <a:avLst/>
          </a:prstGeom>
          <a:noFill/>
          <a:ln w="12700">
            <a:noFill/>
            <a:miter lim="800000"/>
            <a:headEnd/>
            <a:tailEnd/>
          </a:ln>
          <a:effectLst/>
        </p:spPr>
        <p:txBody>
          <a:bodyPr wrap="none" lIns="95655" tIns="46988" rIns="95655" bIns="46988" anchor="ctr">
            <a:spAutoFit/>
          </a:bodyPr>
          <a:lstStyle/>
          <a:p>
            <a:pPr>
              <a:spcBef>
                <a:spcPct val="0"/>
              </a:spcBef>
              <a:buClrTx/>
              <a:buSzTx/>
              <a:buFontTx/>
              <a:buNone/>
              <a:defRPr/>
            </a:pPr>
            <a:fld id="{08974DE2-2617-4FF0-A21E-0F403530F0EB}" type="datetime1">
              <a:rPr lang="en-US" sz="1500">
                <a:solidFill>
                  <a:schemeClr val="tx1"/>
                </a:solidFill>
                <a:effectLst>
                  <a:outerShdw blurRad="38100" dist="38100" dir="2700000" algn="tl">
                    <a:srgbClr val="C0C0C0"/>
                  </a:outerShdw>
                </a:effectLst>
                <a:latin typeface="Arial" pitchFamily="34" charset="0"/>
              </a:rPr>
              <a:pPr>
                <a:spcBef>
                  <a:spcPct val="0"/>
                </a:spcBef>
                <a:buClrTx/>
                <a:buSzTx/>
                <a:buFontTx/>
                <a:buNone/>
                <a:defRPr/>
              </a:pPr>
              <a:t>3/19/2014</a:t>
            </a:fld>
            <a:endParaRPr lang="en-US" sz="1500" dirty="0">
              <a:solidFill>
                <a:schemeClr val="tx1"/>
              </a:solidFill>
              <a:effectLst>
                <a:outerShdw blurRad="38100" dist="38100" dir="2700000" algn="tl">
                  <a:srgbClr val="C0C0C0"/>
                </a:outerShdw>
              </a:effectLst>
              <a:latin typeface="Arial" pitchFamily="34" charset="0"/>
            </a:endParaRPr>
          </a:p>
        </p:txBody>
      </p:sp>
      <p:sp>
        <p:nvSpPr>
          <p:cNvPr id="2054" name="Rectangle 6"/>
          <p:cNvSpPr>
            <a:spLocks noChangeArrowheads="1"/>
          </p:cNvSpPr>
          <p:nvPr/>
        </p:nvSpPr>
        <p:spPr bwMode="auto">
          <a:xfrm>
            <a:off x="6818647" y="9183306"/>
            <a:ext cx="428820" cy="325726"/>
          </a:xfrm>
          <a:prstGeom prst="rect">
            <a:avLst/>
          </a:prstGeom>
          <a:noFill/>
          <a:ln w="12700">
            <a:noFill/>
            <a:miter lim="800000"/>
            <a:headEnd/>
            <a:tailEnd/>
          </a:ln>
          <a:effectLst/>
        </p:spPr>
        <p:txBody>
          <a:bodyPr wrap="none" lIns="95655" tIns="46988" rIns="95655" bIns="46988" anchor="ctr">
            <a:spAutoFit/>
          </a:bodyPr>
          <a:lstStyle/>
          <a:p>
            <a:pPr algn="r">
              <a:spcBef>
                <a:spcPct val="0"/>
              </a:spcBef>
              <a:buClrTx/>
              <a:buSzTx/>
              <a:buFontTx/>
              <a:buNone/>
              <a:defRPr/>
            </a:pPr>
            <a:fld id="{3A570A60-F669-44F5-9834-8526F78627E7}" type="slidenum">
              <a:rPr lang="en-US" sz="1500">
                <a:solidFill>
                  <a:schemeClr val="tx1"/>
                </a:solidFill>
                <a:effectLst>
                  <a:outerShdw blurRad="38100" dist="38100" dir="2700000" algn="tl">
                    <a:srgbClr val="C0C0C0"/>
                  </a:outerShdw>
                </a:effectLst>
                <a:latin typeface="Arial" pitchFamily="34" charset="0"/>
              </a:rPr>
              <a:pPr algn="r">
                <a:spcBef>
                  <a:spcPct val="0"/>
                </a:spcBef>
                <a:buClrTx/>
                <a:buSzTx/>
                <a:buFontTx/>
                <a:buNone/>
                <a:defRPr/>
              </a:pPr>
              <a:t>‹#›</a:t>
            </a:fld>
            <a:endParaRPr lang="en-US" sz="1500" dirty="0">
              <a:solidFill>
                <a:schemeClr val="tx1"/>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332587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p>
        </p:txBody>
      </p:sp>
      <p:sp>
        <p:nvSpPr>
          <p:cNvPr id="103428" name="Slide Number Placeholder 3"/>
          <p:cNvSpPr>
            <a:spLocks noGrp="1"/>
          </p:cNvSpPr>
          <p:nvPr>
            <p:ph type="sldNum" sz="quarter" idx="5"/>
          </p:nvPr>
        </p:nvSpPr>
        <p:spPr>
          <a:xfrm>
            <a:off x="4143587" y="9119474"/>
            <a:ext cx="3169920" cy="480060"/>
          </a:xfrm>
          <a:prstGeom prst="rect">
            <a:avLst/>
          </a:prstGeom>
          <a:noFill/>
        </p:spPr>
        <p:txBody>
          <a:bodyPr lIns="96661" tIns="48331" rIns="96661" bIns="48331"/>
          <a:lstStyle/>
          <a:p>
            <a:fld id="{CA2C2354-2A6E-43A7-AE44-62695380B2E0}"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1718AD4C-64AB-4986-AF94-110C45A914A1}" type="slidenum">
              <a:rPr lang="en-US"/>
              <a:pPr>
                <a:defRPr/>
              </a:pPr>
              <a:t>12</a:t>
            </a:fld>
            <a:endParaRPr lang="en-US"/>
          </a:p>
        </p:txBody>
      </p:sp>
      <p:sp>
        <p:nvSpPr>
          <p:cNvPr id="57347"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7348"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 the “picture” of dyslexia</a:t>
            </a:r>
            <a:r>
              <a:rPr lang="en-US" baseline="0" dirty="0" smtClean="0"/>
              <a:t> comes down to the neurons. What’s happening now or happened in the past with the neurons, can be the driving force behind the particular picture of a specific child or adult with developmental dyslexia.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60438" y="722313"/>
            <a:ext cx="5395912" cy="3597275"/>
          </a:xfrm>
          <a:ln/>
        </p:spPr>
      </p:sp>
      <p:sp>
        <p:nvSpPr>
          <p:cNvPr id="49155" name="Rectangle 3"/>
          <p:cNvSpPr>
            <a:spLocks noGrp="1" noChangeArrowheads="1"/>
          </p:cNvSpPr>
          <p:nvPr>
            <p:ph type="body" idx="1"/>
          </p:nvPr>
        </p:nvSpPr>
        <p:spPr>
          <a:xfrm>
            <a:off x="975360" y="4560570"/>
            <a:ext cx="5364480" cy="4318874"/>
          </a:xfrm>
          <a:noFill/>
          <a:ln w="9525"/>
        </p:spPr>
        <p:txBody>
          <a:bodyPr lIns="94085" tIns="47041" rIns="94085" bIns="47041"/>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60438" y="722313"/>
            <a:ext cx="5399087" cy="3598862"/>
          </a:xfrm>
          <a:ln/>
        </p:spPr>
      </p:sp>
      <p:sp>
        <p:nvSpPr>
          <p:cNvPr id="50179" name="Rectangle 3"/>
          <p:cNvSpPr>
            <a:spLocks noGrp="1" noChangeArrowheads="1"/>
          </p:cNvSpPr>
          <p:nvPr>
            <p:ph type="body" idx="1"/>
          </p:nvPr>
        </p:nvSpPr>
        <p:spPr>
          <a:xfrm>
            <a:off x="975360" y="4560570"/>
            <a:ext cx="5364480" cy="4318874"/>
          </a:xfrm>
          <a:noFill/>
          <a:ln w="9525"/>
        </p:spPr>
        <p:txBody>
          <a:bodyPr lIns="92622" tIns="46310" rIns="92622" bIns="46310"/>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60438" y="720725"/>
            <a:ext cx="5400675" cy="360045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baseline="0" dirty="0" err="1" smtClean="0">
                <a:latin typeface="Arial" charset="0"/>
              </a:rPr>
              <a:t>Sensorimotor</a:t>
            </a:r>
            <a:r>
              <a:rPr lang="en-US" baseline="0" dirty="0" smtClean="0">
                <a:latin typeface="Arial" charset="0"/>
              </a:rPr>
              <a:t>, phonology and language skills are developing immediately post-birth and continue so for quite some time.</a:t>
            </a:r>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38213" y="746125"/>
            <a:ext cx="5440362" cy="3627438"/>
          </a:xfrm>
          <a:ln/>
        </p:spPr>
      </p:sp>
      <p:sp>
        <p:nvSpPr>
          <p:cNvPr id="47107" name="Rectangle 3"/>
          <p:cNvSpPr>
            <a:spLocks noGrp="1" noChangeArrowheads="1"/>
          </p:cNvSpPr>
          <p:nvPr>
            <p:ph type="body" idx="1"/>
          </p:nvPr>
        </p:nvSpPr>
        <p:spPr>
          <a:xfrm>
            <a:off x="975360" y="4587240"/>
            <a:ext cx="5364480" cy="4267200"/>
          </a:xfrm>
          <a:noFill/>
          <a:ln w="9525"/>
        </p:spPr>
        <p:txBody>
          <a:bodyPr lIns="96643" tIns="48322" rIns="96643" bIns="48322"/>
          <a:lstStyle/>
          <a:p>
            <a:r>
              <a:rPr lang="en-US" smtClean="0">
                <a:latin typeface="Arial" charset="0"/>
              </a:rPr>
              <a:t>Prototypical comparison of dyslexic and non dyslexic MSI study. The activated areas are, from left to right in the lower right panel, the angular gyrus, Wernicke’s area, and superior temporal gyrus (heavily involved in phonology. Activate after initial sensory activation in occipital area (not depicted) and activation of secondary association area (basal temporal- in yellow) and the simultaneous activation of red, representing a neural network supporting word rec- difference is obvious- in the language hemisphere in the normal reader and the nonlanguage hem in the poor reader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A5F9088F-9C13-48C5-AF55-D2CDAF14AEAC}" type="slidenum">
              <a:rPr lang="en-US"/>
              <a:pPr/>
              <a:t>29</a:t>
            </a:fld>
            <a:endParaRPr lang="en-US"/>
          </a:p>
        </p:txBody>
      </p:sp>
      <p:sp>
        <p:nvSpPr>
          <p:cNvPr id="158723" name="Rectangle 2"/>
          <p:cNvSpPr>
            <a:spLocks noGrp="1" noRot="1" noChangeAspect="1" noChangeArrowheads="1" noTextEdit="1"/>
          </p:cNvSpPr>
          <p:nvPr>
            <p:ph type="sldImg"/>
          </p:nvPr>
        </p:nvSpPr>
        <p:spPr>
          <a:xfrm>
            <a:off x="938213" y="746125"/>
            <a:ext cx="5440362" cy="3627438"/>
          </a:xfrm>
          <a:solidFill>
            <a:srgbClr val="FFFFFF"/>
          </a:solidFill>
          <a:ln/>
        </p:spPr>
      </p:sp>
      <p:sp>
        <p:nvSpPr>
          <p:cNvPr id="158724" name="Rectangle 3"/>
          <p:cNvSpPr>
            <a:spLocks noGrp="1" noChangeArrowheads="1"/>
          </p:cNvSpPr>
          <p:nvPr>
            <p:ph type="body" idx="1"/>
          </p:nvPr>
        </p:nvSpPr>
        <p:spPr>
          <a:xfrm>
            <a:off x="975360" y="4587240"/>
            <a:ext cx="5364480" cy="4267200"/>
          </a:xfrm>
          <a:solidFill>
            <a:srgbClr val="FFFFFF"/>
          </a:solidFill>
          <a:ln>
            <a:solidFill>
              <a:srgbClr val="000000"/>
            </a:solidFill>
          </a:ln>
        </p:spPr>
        <p:txBody>
          <a:bodyPr lIns="96643" tIns="48322" rIns="96643" bIns="48322"/>
          <a:lstStyle/>
          <a:p>
            <a:pPr eaLnBrk="1" hangingPunct="1"/>
            <a:r>
              <a:rPr lang="en-US" dirty="0" smtClean="0"/>
              <a:t>I ask audience why this happened or who did it- instruction, teacher- brain has to learn that words are part of the language system- instruction is needed, whether by parents or a teacher or some other adult- brain not specialized for reading without environmental intervention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evidenc</a:t>
            </a:r>
            <a:r>
              <a:rPr lang="en-US" baseline="0" dirty="0" smtClean="0"/>
              <a:t>e that there are neuronal influences on body functions (cognition) and academic functions (behavior). So, where does Occupational Therapy fit in with all of this?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45985288-4084-4B63-810E-4C916878F3F6}" type="slidenum">
              <a:rPr lang="en-US"/>
              <a:pPr>
                <a:defRPr/>
              </a:pPr>
              <a:t>32</a:t>
            </a:fld>
            <a:endParaRPr lang="en-US"/>
          </a:p>
        </p:txBody>
      </p:sp>
      <p:sp>
        <p:nvSpPr>
          <p:cNvPr id="52227" name="Rectangle 2"/>
          <p:cNvSpPr>
            <a:spLocks noGrp="1" noRot="1" noChangeAspect="1" noChangeArrowheads="1" noTextEdit="1"/>
          </p:cNvSpPr>
          <p:nvPr>
            <p:ph type="sldImg"/>
          </p:nvPr>
        </p:nvSpPr>
        <p:spPr>
          <a:xfrm>
            <a:off x="960438" y="720725"/>
            <a:ext cx="5400675" cy="360045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lIns="96652" tIns="48326" rIns="96652" bIns="48326"/>
          <a:lstStyle/>
          <a:p>
            <a:r>
              <a:rPr lang="en-US" dirty="0" smtClean="0">
                <a:latin typeface="Arial" charset="0"/>
              </a:rPr>
              <a:t>Breaking phonology</a:t>
            </a:r>
            <a:r>
              <a:rPr lang="en-US" baseline="0" dirty="0" smtClean="0">
                <a:latin typeface="Arial" charset="0"/>
              </a:rPr>
              <a:t> into it component parts helps highlight the critical </a:t>
            </a:r>
            <a:r>
              <a:rPr lang="en-US" baseline="0" dirty="0" err="1" smtClean="0">
                <a:latin typeface="Arial" charset="0"/>
              </a:rPr>
              <a:t>sensori</a:t>
            </a:r>
            <a:r>
              <a:rPr lang="en-US" baseline="0" dirty="0" smtClean="0">
                <a:latin typeface="Arial" charset="0"/>
              </a:rPr>
              <a:t>-motor skills that are core to language development. Explain stoplight model</a:t>
            </a: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B514F5EB-30C6-4C98-A54F-7D229CD74912}" type="slidenum">
              <a:rPr lang="en-US"/>
              <a:pPr/>
              <a:t>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dirty="0" smtClean="0"/>
              <a:t>IDA.NICHHD - GETTING A CLEARER PICTURE, ZOOMING IN – INCREASED UNDERSTANDING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Motor – 75 to 89 Standard score (14</a:t>
            </a:r>
            <a:r>
              <a:rPr lang="en-US" baseline="0" dirty="0" smtClean="0"/>
              <a:t> points of improvement; ~1SD)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4143375" y="9120188"/>
            <a:ext cx="3170238" cy="479425"/>
          </a:xfrm>
          <a:prstGeom prst="rect">
            <a:avLst/>
          </a:prstGeom>
          <a:noFill/>
        </p:spPr>
        <p:txBody>
          <a:bodyPr/>
          <a:lstStyle/>
          <a:p>
            <a:fld id="{27450C64-A395-491A-B957-EE0E5590F041}" type="slidenum">
              <a:rPr lang="en-US"/>
              <a:pPr/>
              <a:t>50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vz</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0FE5B101-245B-49AB-8ECA-F1F74D682536}" type="slidenum">
              <a:rPr lang="en-US"/>
              <a:pPr/>
              <a:t>5</a:t>
            </a:fld>
            <a:endParaRPr lang="en-US"/>
          </a:p>
        </p:txBody>
      </p:sp>
      <p:sp>
        <p:nvSpPr>
          <p:cNvPr id="105475"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105476"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048A08B6-9569-4FFB-A9B0-57B5590BD0BE}" type="slidenum">
              <a:rPr lang="en-US"/>
              <a:pPr/>
              <a:t>6</a:t>
            </a:fld>
            <a:endParaRPr lang="en-US"/>
          </a:p>
        </p:txBody>
      </p:sp>
      <p:sp>
        <p:nvSpPr>
          <p:cNvPr id="106499"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106500"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4143587" y="9119474"/>
            <a:ext cx="3169920" cy="480060"/>
          </a:xfrm>
          <a:prstGeom prst="rect">
            <a:avLst/>
          </a:prstGeom>
          <a:noFill/>
        </p:spPr>
        <p:txBody>
          <a:bodyPr lIns="96661" tIns="48331" rIns="96661" bIns="48331"/>
          <a:lstStyle/>
          <a:p>
            <a:fld id="{09ED267D-3697-4745-B593-817FCAD6CE21}" type="slidenum">
              <a:rPr lang="en-US"/>
              <a:pPr/>
              <a:t>7</a:t>
            </a:fld>
            <a:endParaRPr lang="en-US"/>
          </a:p>
        </p:txBody>
      </p:sp>
      <p:sp>
        <p:nvSpPr>
          <p:cNvPr id="107523"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107524"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3F465E67-2BA2-4FB4-8010-7195A96AA9E5}" type="slidenum">
              <a:rPr lang="en-US"/>
              <a:pPr>
                <a:defRPr/>
              </a:pPr>
              <a:t>8</a:t>
            </a:fld>
            <a:endParaRPr lang="en-US"/>
          </a:p>
        </p:txBody>
      </p:sp>
      <p:sp>
        <p:nvSpPr>
          <p:cNvPr id="54275"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4276"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851084EC-C3C7-420D-9702-6D84E5ACF53D}" type="slidenum">
              <a:rPr lang="en-US"/>
              <a:pPr>
                <a:defRPr/>
              </a:pPr>
              <a:t>9</a:t>
            </a:fld>
            <a:endParaRPr lang="en-US"/>
          </a:p>
        </p:txBody>
      </p:sp>
      <p:sp>
        <p:nvSpPr>
          <p:cNvPr id="55299"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5300"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4294967295"/>
          </p:nvPr>
        </p:nvSpPr>
        <p:spPr>
          <a:xfrm>
            <a:off x="4143587" y="9119474"/>
            <a:ext cx="3169920" cy="480060"/>
          </a:xfrm>
          <a:prstGeom prst="rect">
            <a:avLst/>
          </a:prstGeom>
        </p:spPr>
        <p:txBody>
          <a:bodyPr lIns="96661" tIns="48331" rIns="96661" bIns="48331"/>
          <a:lstStyle/>
          <a:p>
            <a:pPr>
              <a:defRPr/>
            </a:pPr>
            <a:fld id="{95E68733-BDFB-4D48-8AF5-E860DB09570B}" type="slidenum">
              <a:rPr lang="en-US"/>
              <a:pPr>
                <a:defRPr/>
              </a:pPr>
              <a:t>10</a:t>
            </a:fld>
            <a:endParaRPr lang="en-US"/>
          </a:p>
        </p:txBody>
      </p:sp>
      <p:sp>
        <p:nvSpPr>
          <p:cNvPr id="56323" name="Rectangle 2"/>
          <p:cNvSpPr>
            <a:spLocks noGrp="1" noRot="1" noChangeAspect="1" noChangeArrowheads="1" noTextEdit="1"/>
          </p:cNvSpPr>
          <p:nvPr>
            <p:ph type="sldImg"/>
          </p:nvPr>
        </p:nvSpPr>
        <p:spPr>
          <a:xfrm>
            <a:off x="958850" y="722313"/>
            <a:ext cx="5397500" cy="3597275"/>
          </a:xfrm>
          <a:solidFill>
            <a:srgbClr val="FFFFFF"/>
          </a:solidFill>
          <a:ln/>
        </p:spPr>
      </p:sp>
      <p:sp>
        <p:nvSpPr>
          <p:cNvPr id="56324" name="Rectangle 3"/>
          <p:cNvSpPr>
            <a:spLocks noGrp="1" noChangeArrowheads="1"/>
          </p:cNvSpPr>
          <p:nvPr>
            <p:ph type="body" idx="1"/>
          </p:nvPr>
        </p:nvSpPr>
        <p:spPr>
          <a:xfrm>
            <a:off x="975360" y="4560570"/>
            <a:ext cx="5364480" cy="4318874"/>
          </a:xfrm>
          <a:solidFill>
            <a:srgbClr val="FFFFFF"/>
          </a:solidFill>
          <a:ln>
            <a:solidFill>
              <a:srgbClr val="000000"/>
            </a:solidFill>
          </a:ln>
        </p:spPr>
        <p:txBody>
          <a:bodyPr lIns="96785" tIns="48392" rIns="96785" bIns="48392"/>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a:t>
            </a:r>
            <a:r>
              <a:rPr lang="en-US" baseline="0" dirty="0" smtClean="0"/>
              <a:t>ing a </a:t>
            </a:r>
            <a:r>
              <a:rPr lang="en-US" baseline="0" dirty="0" err="1" smtClean="0"/>
              <a:t>sensori</a:t>
            </a:r>
            <a:r>
              <a:rPr lang="en-US" baseline="0" dirty="0" smtClean="0"/>
              <a:t>-motor “pyramid” highlights the contributions these systems may play in supporting Academic Functions. Ultimately, the “body functions” play a role in the operation of the “academic functions”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6763" y="342900"/>
            <a:ext cx="1952625"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342900"/>
            <a:ext cx="5707063"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6988" y="3429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19700" y="1981200"/>
            <a:ext cx="38100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6988" y="3429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0" y="1981200"/>
            <a:ext cx="3810000" cy="411480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96988" y="3429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73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6988" y="342900"/>
            <a:ext cx="7772400" cy="1143000"/>
          </a:xfrm>
          <a:prstGeom prst="rect">
            <a:avLst/>
          </a:prstGeom>
          <a:noFill/>
          <a:ln w="12700">
            <a:no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573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auto">
          <a:xfrm>
            <a:off x="0" y="1524000"/>
            <a:ext cx="10272713"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a:defRPr/>
            </a:pPr>
            <a:endParaRPr lang="en-US"/>
          </a:p>
        </p:txBody>
      </p:sp>
      <p:sp>
        <p:nvSpPr>
          <p:cNvPr id="1029" name="Rectangle 5"/>
          <p:cNvSpPr>
            <a:spLocks noChangeArrowheads="1"/>
          </p:cNvSpPr>
          <p:nvPr/>
        </p:nvSpPr>
        <p:spPr bwMode="auto">
          <a:xfrm>
            <a:off x="0" y="1733550"/>
            <a:ext cx="10272713"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a:defRPr/>
            </a:pPr>
            <a:endParaRPr lang="en-US"/>
          </a:p>
        </p:txBody>
      </p:sp>
      <p:pic>
        <p:nvPicPr>
          <p:cNvPr id="2054" name="Picture 6"/>
          <p:cNvPicPr>
            <a:picLocks noChangeArrowheads="1"/>
          </p:cNvPicPr>
          <p:nvPr/>
        </p:nvPicPr>
        <p:blipFill>
          <a:blip r:embed="rId16" cstate="print"/>
          <a:srcRect l="21988"/>
          <a:stretch>
            <a:fillRect/>
          </a:stretch>
        </p:blipFill>
        <p:spPr bwMode="auto">
          <a:xfrm>
            <a:off x="109538" y="52388"/>
            <a:ext cx="1419225" cy="1562100"/>
          </a:xfrm>
          <a:prstGeom prst="rect">
            <a:avLst/>
          </a:prstGeom>
          <a:noFill/>
          <a:ln w="12700">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400">
          <a:solidFill>
            <a:srgbClr val="FAFD00"/>
          </a:solidFill>
          <a:latin typeface="+mj-lt"/>
          <a:ea typeface="+mj-ea"/>
          <a:cs typeface="+mj-cs"/>
        </a:defRPr>
      </a:lvl1pPr>
      <a:lvl2pPr algn="l" rtl="0" eaLnBrk="0" fontAlgn="base" hangingPunct="0">
        <a:spcBef>
          <a:spcPct val="0"/>
        </a:spcBef>
        <a:spcAft>
          <a:spcPct val="0"/>
        </a:spcAft>
        <a:defRPr sz="4400">
          <a:solidFill>
            <a:srgbClr val="FAFD00"/>
          </a:solidFill>
          <a:latin typeface="Times New Roman" pitchFamily="18" charset="0"/>
        </a:defRPr>
      </a:lvl2pPr>
      <a:lvl3pPr algn="l" rtl="0" eaLnBrk="0" fontAlgn="base" hangingPunct="0">
        <a:spcBef>
          <a:spcPct val="0"/>
        </a:spcBef>
        <a:spcAft>
          <a:spcPct val="0"/>
        </a:spcAft>
        <a:defRPr sz="4400">
          <a:solidFill>
            <a:srgbClr val="FAFD00"/>
          </a:solidFill>
          <a:latin typeface="Times New Roman" pitchFamily="18" charset="0"/>
        </a:defRPr>
      </a:lvl3pPr>
      <a:lvl4pPr algn="l" rtl="0" eaLnBrk="0" fontAlgn="base" hangingPunct="0">
        <a:spcBef>
          <a:spcPct val="0"/>
        </a:spcBef>
        <a:spcAft>
          <a:spcPct val="0"/>
        </a:spcAft>
        <a:defRPr sz="4400">
          <a:solidFill>
            <a:srgbClr val="FAFD00"/>
          </a:solidFill>
          <a:latin typeface="Times New Roman" pitchFamily="18" charset="0"/>
        </a:defRPr>
      </a:lvl4pPr>
      <a:lvl5pPr algn="l" rtl="0" eaLnBrk="0" fontAlgn="base" hangingPunct="0">
        <a:spcBef>
          <a:spcPct val="0"/>
        </a:spcBef>
        <a:spcAft>
          <a:spcPct val="0"/>
        </a:spcAft>
        <a:defRPr sz="4400">
          <a:solidFill>
            <a:srgbClr val="FAFD00"/>
          </a:solidFill>
          <a:latin typeface="Times New Roman" pitchFamily="18" charset="0"/>
        </a:defRPr>
      </a:lvl5pPr>
      <a:lvl6pPr marL="457200" algn="l" rtl="0" eaLnBrk="0" fontAlgn="base" hangingPunct="0">
        <a:spcBef>
          <a:spcPct val="0"/>
        </a:spcBef>
        <a:spcAft>
          <a:spcPct val="0"/>
        </a:spcAft>
        <a:defRPr sz="4400">
          <a:solidFill>
            <a:srgbClr val="FAFD00"/>
          </a:solidFill>
          <a:latin typeface="Times New Roman" pitchFamily="18" charset="0"/>
        </a:defRPr>
      </a:lvl6pPr>
      <a:lvl7pPr marL="914400" algn="l" rtl="0" eaLnBrk="0" fontAlgn="base" hangingPunct="0">
        <a:spcBef>
          <a:spcPct val="0"/>
        </a:spcBef>
        <a:spcAft>
          <a:spcPct val="0"/>
        </a:spcAft>
        <a:defRPr sz="4400">
          <a:solidFill>
            <a:srgbClr val="FAFD00"/>
          </a:solidFill>
          <a:latin typeface="Times New Roman" pitchFamily="18" charset="0"/>
        </a:defRPr>
      </a:lvl7pPr>
      <a:lvl8pPr marL="1371600" algn="l" rtl="0" eaLnBrk="0" fontAlgn="base" hangingPunct="0">
        <a:spcBef>
          <a:spcPct val="0"/>
        </a:spcBef>
        <a:spcAft>
          <a:spcPct val="0"/>
        </a:spcAft>
        <a:defRPr sz="4400">
          <a:solidFill>
            <a:srgbClr val="FAFD00"/>
          </a:solidFill>
          <a:latin typeface="Times New Roman" pitchFamily="18" charset="0"/>
        </a:defRPr>
      </a:lvl8pPr>
      <a:lvl9pPr marL="1828800" algn="l" rtl="0" eaLnBrk="0" fontAlgn="base" hangingPunct="0">
        <a:spcBef>
          <a:spcPct val="0"/>
        </a:spcBef>
        <a:spcAft>
          <a:spcPct val="0"/>
        </a:spcAft>
        <a:defRPr sz="4400">
          <a:solidFill>
            <a:srgbClr val="FAFD00"/>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u"/>
        <a:defRPr sz="3200">
          <a:solidFill>
            <a:srgbClr val="FAFD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u"/>
        <a:defRPr sz="2800">
          <a:solidFill>
            <a:srgbClr val="FAFD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u"/>
        <a:defRPr sz="2400">
          <a:solidFill>
            <a:srgbClr val="FAFD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u"/>
        <a:defRPr sz="2000">
          <a:solidFill>
            <a:srgbClr val="FAFD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u"/>
        <a:defRPr sz="2000">
          <a:solidFill>
            <a:srgbClr val="FAFD00"/>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u"/>
        <a:defRPr sz="2000">
          <a:solidFill>
            <a:srgbClr val="FAFD00"/>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u"/>
        <a:defRPr sz="2000">
          <a:solidFill>
            <a:srgbClr val="FAFD00"/>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u"/>
        <a:defRPr sz="2000">
          <a:solidFill>
            <a:srgbClr val="FAFD00"/>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u"/>
        <a:defRPr sz="2000">
          <a:solidFill>
            <a:srgbClr val="FAFD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Microsoft_PowerPoint_97-2003_Presentation1.ppt"/></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0" y="0"/>
            <a:ext cx="10287000" cy="2819400"/>
          </a:xfrm>
        </p:spPr>
        <p:txBody>
          <a:bodyPr/>
          <a:lstStyle/>
          <a:p>
            <a:pPr algn="ctr">
              <a:defRPr/>
            </a:pPr>
            <a:r>
              <a:rPr lang="en-US" altLang="ko-KR" dirty="0" smtClean="0">
                <a:ea typeface="굴림" pitchFamily="34" charset="-127"/>
              </a:rPr>
              <a:t>Is It Too Late Or Can Developmental Phonological Dyslexia Be Successfully Treated In Adults? </a:t>
            </a:r>
            <a:endParaRPr lang="en-US" altLang="ko-KR" sz="4800" dirty="0" smtClean="0">
              <a:solidFill>
                <a:srgbClr val="FFFFFF"/>
              </a:solidFill>
              <a:ea typeface="굴림" pitchFamily="34" charset="-127"/>
            </a:endParaRPr>
          </a:p>
        </p:txBody>
      </p:sp>
      <p:sp>
        <p:nvSpPr>
          <p:cNvPr id="67587" name="Rectangle 3"/>
          <p:cNvSpPr>
            <a:spLocks noGrp="1" noChangeArrowheads="1"/>
          </p:cNvSpPr>
          <p:nvPr>
            <p:ph type="subTitle" idx="1"/>
          </p:nvPr>
        </p:nvSpPr>
        <p:spPr>
          <a:xfrm>
            <a:off x="0" y="2667000"/>
            <a:ext cx="10287000" cy="2971800"/>
          </a:xfrm>
        </p:spPr>
        <p:txBody>
          <a:bodyPr/>
          <a:lstStyle/>
          <a:p>
            <a:pPr marL="342900" indent="-342900">
              <a:lnSpc>
                <a:spcPct val="80000"/>
              </a:lnSpc>
              <a:defRPr/>
            </a:pPr>
            <a:endParaRPr lang="en-US" altLang="ko-KR" sz="2400" i="1" dirty="0" smtClean="0">
              <a:solidFill>
                <a:srgbClr val="FBFBFF"/>
              </a:solidFill>
              <a:effectLst/>
              <a:ea typeface="굴림" pitchFamily="34" charset="-127"/>
            </a:endParaRPr>
          </a:p>
          <a:p>
            <a:pPr marL="342900" indent="-342900">
              <a:lnSpc>
                <a:spcPct val="80000"/>
              </a:lnSpc>
              <a:defRPr/>
            </a:pPr>
            <a:r>
              <a:rPr lang="en-US" sz="2800" b="1" dirty="0" smtClean="0">
                <a:solidFill>
                  <a:srgbClr val="FFFFFF"/>
                </a:solidFill>
              </a:rPr>
              <a:t>Tim Conway, Ph.D.</a:t>
            </a:r>
          </a:p>
          <a:p>
            <a:pPr marL="342900" indent="-342900">
              <a:lnSpc>
                <a:spcPct val="80000"/>
              </a:lnSpc>
              <a:defRPr/>
            </a:pPr>
            <a:r>
              <a:rPr lang="en-US" sz="2800" dirty="0" smtClean="0">
                <a:solidFill>
                  <a:srgbClr val="FFFFFF"/>
                </a:solidFill>
              </a:rPr>
              <a:t>The Morris Center, Inc.</a:t>
            </a:r>
          </a:p>
          <a:p>
            <a:pPr marL="342900" indent="-342900">
              <a:lnSpc>
                <a:spcPct val="80000"/>
              </a:lnSpc>
              <a:defRPr/>
            </a:pPr>
            <a:r>
              <a:rPr lang="en-US" sz="2800" dirty="0" smtClean="0">
                <a:solidFill>
                  <a:srgbClr val="FFFFFF"/>
                </a:solidFill>
              </a:rPr>
              <a:t>University of Florida</a:t>
            </a:r>
          </a:p>
          <a:p>
            <a:pPr marL="342900" indent="-342900">
              <a:lnSpc>
                <a:spcPct val="80000"/>
              </a:lnSpc>
              <a:defRPr/>
            </a:pPr>
            <a:r>
              <a:rPr lang="en-US" sz="2800" dirty="0" smtClean="0">
                <a:solidFill>
                  <a:srgbClr val="FFFFFF"/>
                </a:solidFill>
              </a:rPr>
              <a:t>Gainesville, Florida</a:t>
            </a:r>
          </a:p>
          <a:p>
            <a:pPr marL="342900" indent="-342900">
              <a:lnSpc>
                <a:spcPct val="80000"/>
              </a:lnSpc>
              <a:defRPr/>
            </a:pPr>
            <a:endParaRPr lang="en-US" sz="2400" dirty="0" smtClean="0">
              <a:solidFill>
                <a:srgbClr val="FFFFFF"/>
              </a:solidFill>
            </a:endParaRPr>
          </a:p>
          <a:p>
            <a:pPr marL="342900" indent="-342900">
              <a:lnSpc>
                <a:spcPct val="80000"/>
              </a:lnSpc>
              <a:defRPr/>
            </a:pPr>
            <a:endParaRPr lang="en-US" sz="2400" dirty="0" smtClean="0">
              <a:solidFill>
                <a:srgbClr val="FFFFFF"/>
              </a:solidFill>
            </a:endParaRPr>
          </a:p>
          <a:p>
            <a:pPr marL="342900" indent="-342900">
              <a:lnSpc>
                <a:spcPct val="80000"/>
              </a:lnSpc>
              <a:defRPr/>
            </a:pPr>
            <a:endParaRPr lang="en-US" sz="2400" dirty="0" smtClean="0">
              <a:solidFill>
                <a:srgbClr val="FFFFFF"/>
              </a:solidFill>
            </a:endParaRPr>
          </a:p>
          <a:p>
            <a:pPr marL="342900" indent="-342900">
              <a:lnSpc>
                <a:spcPct val="80000"/>
              </a:lnSpc>
              <a:defRPr/>
            </a:pPr>
            <a:r>
              <a:rPr lang="en-US" sz="2400" dirty="0" smtClean="0">
                <a:solidFill>
                  <a:srgbClr val="FFFFFF"/>
                </a:solidFill>
              </a:rPr>
              <a:t>Presentation at the </a:t>
            </a:r>
          </a:p>
          <a:p>
            <a:pPr marL="342900" indent="-342900">
              <a:lnSpc>
                <a:spcPct val="80000"/>
              </a:lnSpc>
              <a:defRPr/>
            </a:pPr>
            <a:r>
              <a:rPr lang="en-US" sz="2400" dirty="0" smtClean="0">
                <a:solidFill>
                  <a:srgbClr val="FFFFFF"/>
                </a:solidFill>
              </a:rPr>
              <a:t>Florida Association of Speech Language Pathologists and Audiologists May, 2010</a:t>
            </a:r>
          </a:p>
        </p:txBody>
      </p:sp>
      <p:pic>
        <p:nvPicPr>
          <p:cNvPr id="7" name="Picture 3739" descr="logo2color"/>
          <p:cNvPicPr>
            <a:picLocks noChangeAspect="1" noChangeArrowheads="1"/>
          </p:cNvPicPr>
          <p:nvPr/>
        </p:nvPicPr>
        <p:blipFill>
          <a:blip r:embed="rId2" cstate="print"/>
          <a:srcRect/>
          <a:stretch>
            <a:fillRect/>
          </a:stretch>
        </p:blipFill>
        <p:spPr bwMode="auto">
          <a:xfrm>
            <a:off x="6972300" y="3013869"/>
            <a:ext cx="3238500" cy="1150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1027"/>
          <p:cNvSpPr>
            <a:spLocks noChangeArrowheads="1"/>
          </p:cNvSpPr>
          <p:nvPr/>
        </p:nvSpPr>
        <p:spPr bwMode="auto">
          <a:xfrm>
            <a:off x="114300" y="1371600"/>
            <a:ext cx="10058400" cy="685800"/>
          </a:xfrm>
          <a:prstGeom prst="rect">
            <a:avLst/>
          </a:prstGeom>
          <a:solidFill>
            <a:srgbClr val="FFFF99"/>
          </a:solidFill>
          <a:ln w="9525">
            <a:solidFill>
              <a:schemeClr val="tx1"/>
            </a:solidFill>
            <a:miter lim="800000"/>
            <a:headEnd/>
            <a:tailEnd/>
          </a:ln>
          <a:effectLst/>
        </p:spPr>
        <p:txBody>
          <a:bodyPr wrap="none" anchor="ctr"/>
          <a:lstStyle/>
          <a:p>
            <a:pPr algn="ctr">
              <a:buNone/>
              <a:defRPr/>
            </a:pPr>
            <a:endParaRPr lang="en-US" dirty="0" smtClean="0">
              <a:solidFill>
                <a:srgbClr val="000000"/>
              </a:solidFill>
              <a:latin typeface="+mj-lt"/>
            </a:endParaRPr>
          </a:p>
          <a:p>
            <a:pPr algn="ctr">
              <a:buNone/>
              <a:defRPr/>
            </a:pPr>
            <a:r>
              <a:rPr lang="en-US" b="1" dirty="0" smtClean="0">
                <a:solidFill>
                  <a:srgbClr val="000000"/>
                </a:solidFill>
                <a:effectLst/>
                <a:latin typeface="+mj-lt"/>
              </a:rPr>
              <a:t>ACCOMPANYING </a:t>
            </a:r>
            <a:r>
              <a:rPr lang="en-US" b="1" u="sng" dirty="0" smtClean="0">
                <a:solidFill>
                  <a:srgbClr val="000000"/>
                </a:solidFill>
                <a:effectLst/>
                <a:latin typeface="+mj-lt"/>
              </a:rPr>
              <a:t>SENSORIMOTOR CHALLENGES</a:t>
            </a:r>
            <a:endParaRPr lang="en-US" b="1" u="sng" dirty="0">
              <a:solidFill>
                <a:srgbClr val="000000"/>
              </a:solidFill>
              <a:effectLst/>
              <a:latin typeface="+mj-lt"/>
            </a:endParaRPr>
          </a:p>
          <a:p>
            <a:pPr algn="ctr">
              <a:buNone/>
              <a:defRPr/>
            </a:pPr>
            <a:endParaRPr lang="en-US" b="1" dirty="0">
              <a:solidFill>
                <a:srgbClr val="000000"/>
              </a:solidFill>
              <a:latin typeface="+mj-lt"/>
            </a:endParaRPr>
          </a:p>
        </p:txBody>
      </p:sp>
      <p:grpSp>
        <p:nvGrpSpPr>
          <p:cNvPr id="2" name="Group 1028"/>
          <p:cNvGrpSpPr>
            <a:grpSpLocks/>
          </p:cNvGrpSpPr>
          <p:nvPr/>
        </p:nvGrpSpPr>
        <p:grpSpPr bwMode="auto">
          <a:xfrm>
            <a:off x="76795" y="2057400"/>
            <a:ext cx="5838230" cy="4648200"/>
            <a:chOff x="43" y="1296"/>
            <a:chExt cx="3269" cy="2928"/>
          </a:xfrm>
        </p:grpSpPr>
        <p:grpSp>
          <p:nvGrpSpPr>
            <p:cNvPr id="35848" name="Group 1029"/>
            <p:cNvGrpSpPr>
              <a:grpSpLocks/>
            </p:cNvGrpSpPr>
            <p:nvPr/>
          </p:nvGrpSpPr>
          <p:grpSpPr bwMode="auto">
            <a:xfrm>
              <a:off x="43" y="1632"/>
              <a:ext cx="3269" cy="2592"/>
              <a:chOff x="427" y="1632"/>
              <a:chExt cx="3269" cy="2592"/>
            </a:xfrm>
          </p:grpSpPr>
          <p:sp>
            <p:nvSpPr>
              <p:cNvPr id="86031" name="Rectangle 1039"/>
              <p:cNvSpPr>
                <a:spLocks noChangeArrowheads="1"/>
              </p:cNvSpPr>
              <p:nvPr/>
            </p:nvSpPr>
            <p:spPr bwMode="auto">
              <a:xfrm>
                <a:off x="533" y="3936"/>
                <a:ext cx="811" cy="28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Up/Down</a:t>
                </a:r>
              </a:p>
            </p:txBody>
          </p:sp>
          <p:sp>
            <p:nvSpPr>
              <p:cNvPr id="86032" name="Rectangle 1040"/>
              <p:cNvSpPr>
                <a:spLocks noChangeArrowheads="1"/>
              </p:cNvSpPr>
              <p:nvPr/>
            </p:nvSpPr>
            <p:spPr bwMode="auto">
              <a:xfrm>
                <a:off x="528" y="3552"/>
                <a:ext cx="816"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Left/Right</a:t>
                </a:r>
              </a:p>
            </p:txBody>
          </p:sp>
          <p:sp>
            <p:nvSpPr>
              <p:cNvPr id="86033" name="Line 1041"/>
              <p:cNvSpPr>
                <a:spLocks noChangeShapeType="1"/>
              </p:cNvSpPr>
              <p:nvPr/>
            </p:nvSpPr>
            <p:spPr bwMode="auto">
              <a:xfrm flipH="1">
                <a:off x="3360" y="3936"/>
                <a:ext cx="336" cy="0"/>
              </a:xfrm>
              <a:prstGeom prst="line">
                <a:avLst/>
              </a:prstGeom>
              <a:noFill/>
              <a:ln w="38100">
                <a:solidFill>
                  <a:schemeClr val="tx1"/>
                </a:solidFill>
                <a:round/>
                <a:headEnd/>
                <a:tailEnd/>
              </a:ln>
              <a:effectLst/>
            </p:spPr>
            <p:txBody>
              <a:bodyPr/>
              <a:lstStyle/>
              <a:p>
                <a:pPr>
                  <a:defRPr/>
                </a:pPr>
                <a:endParaRPr lang="en-US" sz="2400">
                  <a:latin typeface="+mj-lt"/>
                </a:endParaRPr>
              </a:p>
            </p:txBody>
          </p:sp>
          <p:sp>
            <p:nvSpPr>
              <p:cNvPr id="86034" name="Line 1042"/>
              <p:cNvSpPr>
                <a:spLocks noChangeShapeType="1"/>
              </p:cNvSpPr>
              <p:nvPr/>
            </p:nvSpPr>
            <p:spPr bwMode="auto">
              <a:xfrm>
                <a:off x="3360" y="3120"/>
                <a:ext cx="336" cy="0"/>
              </a:xfrm>
              <a:prstGeom prst="line">
                <a:avLst/>
              </a:prstGeom>
              <a:noFill/>
              <a:ln w="38100">
                <a:solidFill>
                  <a:schemeClr val="tx1"/>
                </a:solidFill>
                <a:round/>
                <a:headEnd/>
                <a:tailEnd/>
              </a:ln>
              <a:effectLst/>
            </p:spPr>
            <p:txBody>
              <a:bodyPr/>
              <a:lstStyle/>
              <a:p>
                <a:pPr>
                  <a:defRPr/>
                </a:pPr>
                <a:endParaRPr lang="en-US" sz="2400">
                  <a:latin typeface="+mj-lt"/>
                </a:endParaRPr>
              </a:p>
            </p:txBody>
          </p:sp>
          <p:sp>
            <p:nvSpPr>
              <p:cNvPr id="86035" name="Line 1043"/>
              <p:cNvSpPr>
                <a:spLocks noChangeShapeType="1"/>
              </p:cNvSpPr>
              <p:nvPr/>
            </p:nvSpPr>
            <p:spPr bwMode="auto">
              <a:xfrm>
                <a:off x="3360" y="2352"/>
                <a:ext cx="336" cy="0"/>
              </a:xfrm>
              <a:prstGeom prst="line">
                <a:avLst/>
              </a:prstGeom>
              <a:noFill/>
              <a:ln w="38100">
                <a:solidFill>
                  <a:schemeClr val="tx1"/>
                </a:solidFill>
                <a:round/>
                <a:headEnd/>
                <a:tailEnd/>
              </a:ln>
              <a:effectLst/>
            </p:spPr>
            <p:txBody>
              <a:bodyPr/>
              <a:lstStyle/>
              <a:p>
                <a:pPr>
                  <a:defRPr/>
                </a:pPr>
                <a:endParaRPr lang="en-US" sz="2400">
                  <a:latin typeface="+mj-lt"/>
                </a:endParaRPr>
              </a:p>
            </p:txBody>
          </p:sp>
          <p:sp>
            <p:nvSpPr>
              <p:cNvPr id="86036" name="Line 1044"/>
              <p:cNvSpPr>
                <a:spLocks noChangeShapeType="1"/>
              </p:cNvSpPr>
              <p:nvPr/>
            </p:nvSpPr>
            <p:spPr bwMode="auto">
              <a:xfrm>
                <a:off x="3360" y="1776"/>
                <a:ext cx="336" cy="0"/>
              </a:xfrm>
              <a:prstGeom prst="line">
                <a:avLst/>
              </a:prstGeom>
              <a:noFill/>
              <a:ln w="38100">
                <a:solidFill>
                  <a:schemeClr val="tx1"/>
                </a:solidFill>
                <a:round/>
                <a:headEnd/>
                <a:tailEnd/>
              </a:ln>
              <a:effectLst/>
            </p:spPr>
            <p:txBody>
              <a:bodyPr/>
              <a:lstStyle/>
              <a:p>
                <a:pPr>
                  <a:defRPr/>
                </a:pPr>
                <a:endParaRPr lang="en-US" sz="2400">
                  <a:latin typeface="+mj-lt"/>
                </a:endParaRPr>
              </a:p>
            </p:txBody>
          </p:sp>
          <p:sp>
            <p:nvSpPr>
              <p:cNvPr id="86037" name="Line 1045"/>
              <p:cNvSpPr>
                <a:spLocks noChangeShapeType="1"/>
              </p:cNvSpPr>
              <p:nvPr/>
            </p:nvSpPr>
            <p:spPr bwMode="auto">
              <a:xfrm flipH="1">
                <a:off x="1680" y="1776"/>
                <a:ext cx="432" cy="0"/>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mj-lt"/>
                </a:endParaRPr>
              </a:p>
            </p:txBody>
          </p:sp>
          <p:sp>
            <p:nvSpPr>
              <p:cNvPr id="86038" name="Line 1046"/>
              <p:cNvSpPr>
                <a:spLocks noChangeShapeType="1"/>
              </p:cNvSpPr>
              <p:nvPr/>
            </p:nvSpPr>
            <p:spPr bwMode="auto">
              <a:xfrm flipH="1">
                <a:off x="1728" y="2304"/>
                <a:ext cx="912" cy="0"/>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mj-lt"/>
                </a:endParaRPr>
              </a:p>
            </p:txBody>
          </p:sp>
          <p:sp>
            <p:nvSpPr>
              <p:cNvPr id="86039" name="Line 1047"/>
              <p:cNvSpPr>
                <a:spLocks noChangeShapeType="1"/>
              </p:cNvSpPr>
              <p:nvPr/>
            </p:nvSpPr>
            <p:spPr bwMode="auto">
              <a:xfrm flipH="1" flipV="1">
                <a:off x="2005" y="2736"/>
                <a:ext cx="448" cy="288"/>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mj-lt"/>
                </a:endParaRPr>
              </a:p>
            </p:txBody>
          </p:sp>
          <p:sp>
            <p:nvSpPr>
              <p:cNvPr id="86040" name="Line 1048"/>
              <p:cNvSpPr>
                <a:spLocks noChangeShapeType="1"/>
              </p:cNvSpPr>
              <p:nvPr/>
            </p:nvSpPr>
            <p:spPr bwMode="auto">
              <a:xfrm flipH="1">
                <a:off x="2112" y="3120"/>
                <a:ext cx="342" cy="288"/>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mj-lt"/>
                </a:endParaRPr>
              </a:p>
            </p:txBody>
          </p:sp>
          <p:sp>
            <p:nvSpPr>
              <p:cNvPr id="86041" name="Line 1049"/>
              <p:cNvSpPr>
                <a:spLocks noChangeShapeType="1"/>
              </p:cNvSpPr>
              <p:nvPr/>
            </p:nvSpPr>
            <p:spPr bwMode="auto">
              <a:xfrm flipH="1">
                <a:off x="1472" y="3072"/>
                <a:ext cx="1189" cy="96"/>
              </a:xfrm>
              <a:prstGeom prst="line">
                <a:avLst/>
              </a:prstGeom>
              <a:noFill/>
              <a:ln w="38100">
                <a:solidFill>
                  <a:schemeClr val="tx1"/>
                </a:solidFill>
                <a:prstDash val="sysDot"/>
                <a:round/>
                <a:headEnd/>
                <a:tailEnd type="triangle" w="med" len="med"/>
              </a:ln>
              <a:effectLst/>
            </p:spPr>
            <p:txBody>
              <a:bodyPr/>
              <a:lstStyle/>
              <a:p>
                <a:pPr>
                  <a:defRPr/>
                </a:pPr>
                <a:endParaRPr lang="en-US" sz="2400" dirty="0">
                  <a:latin typeface="+mj-lt"/>
                </a:endParaRPr>
              </a:p>
            </p:txBody>
          </p:sp>
          <p:sp>
            <p:nvSpPr>
              <p:cNvPr id="86042" name="Line 1050"/>
              <p:cNvSpPr>
                <a:spLocks noChangeShapeType="1"/>
              </p:cNvSpPr>
              <p:nvPr/>
            </p:nvSpPr>
            <p:spPr bwMode="auto">
              <a:xfrm flipH="1" flipV="1">
                <a:off x="1344" y="3696"/>
                <a:ext cx="256" cy="192"/>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mj-lt"/>
                </a:endParaRPr>
              </a:p>
            </p:txBody>
          </p:sp>
          <p:sp>
            <p:nvSpPr>
              <p:cNvPr id="86043" name="Line 1051"/>
              <p:cNvSpPr>
                <a:spLocks noChangeShapeType="1"/>
              </p:cNvSpPr>
              <p:nvPr/>
            </p:nvSpPr>
            <p:spPr bwMode="auto">
              <a:xfrm flipH="1">
                <a:off x="1344" y="3888"/>
                <a:ext cx="299" cy="192"/>
              </a:xfrm>
              <a:prstGeom prst="line">
                <a:avLst/>
              </a:prstGeom>
              <a:noFill/>
              <a:ln w="38100">
                <a:solidFill>
                  <a:schemeClr val="tx1"/>
                </a:solidFill>
                <a:prstDash val="sysDot"/>
                <a:round/>
                <a:headEnd/>
                <a:tailEnd type="triangle" w="med" len="med"/>
              </a:ln>
              <a:effectLst/>
            </p:spPr>
            <p:txBody>
              <a:bodyPr/>
              <a:lstStyle/>
              <a:p>
                <a:pPr>
                  <a:defRPr/>
                </a:pPr>
                <a:endParaRPr lang="en-US" sz="2400">
                  <a:latin typeface="+mj-lt"/>
                </a:endParaRPr>
              </a:p>
            </p:txBody>
          </p:sp>
          <p:sp>
            <p:nvSpPr>
              <p:cNvPr id="34" name="Rectangle 1030"/>
              <p:cNvSpPr>
                <a:spLocks noChangeArrowheads="1"/>
              </p:cNvSpPr>
              <p:nvPr/>
            </p:nvSpPr>
            <p:spPr bwMode="auto">
              <a:xfrm>
                <a:off x="2144" y="1632"/>
                <a:ext cx="1248"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mj-lt"/>
                  </a:rPr>
                  <a:t>Oral Motor</a:t>
                </a:r>
                <a:endParaRPr lang="en-US" sz="2400" b="1" dirty="0">
                  <a:solidFill>
                    <a:srgbClr val="000000"/>
                  </a:solidFill>
                  <a:effectLst/>
                  <a:latin typeface="+mj-lt"/>
                </a:endParaRPr>
              </a:p>
            </p:txBody>
          </p:sp>
          <p:sp>
            <p:nvSpPr>
              <p:cNvPr id="35" name="Rectangle 1031"/>
              <p:cNvSpPr>
                <a:spLocks noChangeArrowheads="1"/>
              </p:cNvSpPr>
              <p:nvPr/>
            </p:nvSpPr>
            <p:spPr bwMode="auto">
              <a:xfrm>
                <a:off x="645" y="1632"/>
                <a:ext cx="1008" cy="28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Messy Eating</a:t>
                </a:r>
              </a:p>
            </p:txBody>
          </p:sp>
          <p:sp>
            <p:nvSpPr>
              <p:cNvPr id="36" name="Rectangle 1032"/>
              <p:cNvSpPr>
                <a:spLocks noChangeArrowheads="1"/>
              </p:cNvSpPr>
              <p:nvPr/>
            </p:nvSpPr>
            <p:spPr bwMode="auto">
              <a:xfrm>
                <a:off x="619" y="2160"/>
                <a:ext cx="1082"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Writing/knots</a:t>
                </a:r>
              </a:p>
            </p:txBody>
          </p:sp>
          <p:sp>
            <p:nvSpPr>
              <p:cNvPr id="37" name="Rectangle 1033"/>
              <p:cNvSpPr>
                <a:spLocks noChangeArrowheads="1"/>
              </p:cNvSpPr>
              <p:nvPr/>
            </p:nvSpPr>
            <p:spPr bwMode="auto">
              <a:xfrm>
                <a:off x="2672" y="2160"/>
                <a:ext cx="720"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mj-lt"/>
                  </a:rPr>
                  <a:t>Fingers</a:t>
                </a:r>
                <a:endParaRPr lang="en-US" sz="2400" b="1" dirty="0">
                  <a:solidFill>
                    <a:srgbClr val="000000"/>
                  </a:solidFill>
                  <a:effectLst/>
                  <a:latin typeface="+mj-lt"/>
                </a:endParaRPr>
              </a:p>
            </p:txBody>
          </p:sp>
          <p:sp>
            <p:nvSpPr>
              <p:cNvPr id="38" name="Rectangle 1034"/>
              <p:cNvSpPr>
                <a:spLocks noChangeArrowheads="1"/>
              </p:cNvSpPr>
              <p:nvPr/>
            </p:nvSpPr>
            <p:spPr bwMode="auto">
              <a:xfrm>
                <a:off x="2480" y="2928"/>
                <a:ext cx="912"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mj-lt"/>
                  </a:rPr>
                  <a:t>Eyes</a:t>
                </a:r>
                <a:endParaRPr lang="en-US" sz="2400" b="1" dirty="0">
                  <a:solidFill>
                    <a:srgbClr val="000000"/>
                  </a:solidFill>
                  <a:effectLst/>
                  <a:latin typeface="+mj-lt"/>
                </a:endParaRPr>
              </a:p>
            </p:txBody>
          </p:sp>
          <p:sp>
            <p:nvSpPr>
              <p:cNvPr id="39" name="Rectangle 1035"/>
              <p:cNvSpPr>
                <a:spLocks noChangeArrowheads="1"/>
              </p:cNvSpPr>
              <p:nvPr/>
            </p:nvSpPr>
            <p:spPr bwMode="auto">
              <a:xfrm>
                <a:off x="1541" y="3312"/>
                <a:ext cx="528" cy="28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Tired</a:t>
                </a:r>
              </a:p>
            </p:txBody>
          </p:sp>
          <p:sp>
            <p:nvSpPr>
              <p:cNvPr id="40" name="Rectangle 1036"/>
              <p:cNvSpPr>
                <a:spLocks noChangeArrowheads="1"/>
              </p:cNvSpPr>
              <p:nvPr/>
            </p:nvSpPr>
            <p:spPr bwMode="auto">
              <a:xfrm>
                <a:off x="427" y="2976"/>
                <a:ext cx="1045" cy="336"/>
              </a:xfrm>
              <a:prstGeom prst="rect">
                <a:avLst/>
              </a:prstGeom>
              <a:solidFill>
                <a:srgbClr val="FFFF99"/>
              </a:solidFill>
              <a:ln w="9525">
                <a:solidFill>
                  <a:schemeClr val="tx1"/>
                </a:solidFill>
                <a:miter lim="800000"/>
                <a:headEnd/>
                <a:tailEnd/>
              </a:ln>
              <a:effectLst/>
            </p:spPr>
            <p:txBody>
              <a:bodyPr wrap="none" anchor="ctr"/>
              <a:lstStyle/>
              <a:p>
                <a:pPr>
                  <a:buNone/>
                  <a:defRPr/>
                </a:pPr>
                <a:r>
                  <a:rPr lang="en-US" sz="2400" b="1" dirty="0">
                    <a:solidFill>
                      <a:srgbClr val="000000"/>
                    </a:solidFill>
                    <a:effectLst/>
                    <a:latin typeface="+mj-lt"/>
                  </a:rPr>
                  <a:t>Words </a:t>
                </a:r>
                <a:r>
                  <a:rPr lang="en-US" sz="2400" b="1" dirty="0" smtClean="0">
                    <a:solidFill>
                      <a:srgbClr val="000000"/>
                    </a:solidFill>
                    <a:effectLst/>
                    <a:latin typeface="+mj-lt"/>
                  </a:rPr>
                  <a:t>Swim</a:t>
                </a:r>
                <a:endParaRPr lang="en-US" sz="2400" b="1" dirty="0">
                  <a:solidFill>
                    <a:srgbClr val="000000"/>
                  </a:solidFill>
                  <a:effectLst/>
                  <a:latin typeface="+mj-lt"/>
                </a:endParaRPr>
              </a:p>
            </p:txBody>
          </p:sp>
          <p:sp>
            <p:nvSpPr>
              <p:cNvPr id="41" name="Rectangle 1037"/>
              <p:cNvSpPr>
                <a:spLocks noChangeArrowheads="1"/>
              </p:cNvSpPr>
              <p:nvPr/>
            </p:nvSpPr>
            <p:spPr bwMode="auto">
              <a:xfrm>
                <a:off x="1131" y="2592"/>
                <a:ext cx="853" cy="336"/>
              </a:xfrm>
              <a:prstGeom prst="rect">
                <a:avLst/>
              </a:prstGeom>
              <a:solidFill>
                <a:srgbClr val="FFFF99"/>
              </a:solidFill>
              <a:ln w="9525">
                <a:solidFill>
                  <a:schemeClr val="tx1"/>
                </a:solidFill>
                <a:miter lim="800000"/>
                <a:headEnd/>
                <a:tailEnd/>
              </a:ln>
              <a:effectLst/>
            </p:spPr>
            <p:txBody>
              <a:bodyPr wrap="none" anchor="ctr"/>
              <a:lstStyle/>
              <a:p>
                <a:pPr>
                  <a:buNone/>
                  <a:defRPr/>
                </a:pPr>
                <a:r>
                  <a:rPr lang="en-US" sz="2400" b="1" dirty="0" smtClean="0">
                    <a:solidFill>
                      <a:srgbClr val="000000"/>
                    </a:solidFill>
                    <a:effectLst/>
                    <a:latin typeface="+mj-lt"/>
                  </a:rPr>
                  <a:t>Lose Place</a:t>
                </a:r>
                <a:endParaRPr lang="en-US" sz="2400" b="1" dirty="0">
                  <a:solidFill>
                    <a:srgbClr val="000000"/>
                  </a:solidFill>
                  <a:effectLst/>
                  <a:latin typeface="+mj-lt"/>
                </a:endParaRPr>
              </a:p>
            </p:txBody>
          </p:sp>
          <p:sp>
            <p:nvSpPr>
              <p:cNvPr id="42" name="Rectangle 1038"/>
              <p:cNvSpPr>
                <a:spLocks noChangeArrowheads="1"/>
              </p:cNvSpPr>
              <p:nvPr/>
            </p:nvSpPr>
            <p:spPr bwMode="auto">
              <a:xfrm>
                <a:off x="1613" y="3744"/>
                <a:ext cx="1776" cy="336"/>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mj-lt"/>
                  </a:rPr>
                  <a:t>Spatial Awareness</a:t>
                </a:r>
              </a:p>
            </p:txBody>
          </p:sp>
        </p:grpSp>
        <p:sp>
          <p:nvSpPr>
            <p:cNvPr id="86044" name="Line 1052"/>
            <p:cNvSpPr>
              <a:spLocks noChangeShapeType="1"/>
            </p:cNvSpPr>
            <p:nvPr/>
          </p:nvSpPr>
          <p:spPr bwMode="auto">
            <a:xfrm>
              <a:off x="3312" y="1296"/>
              <a:ext cx="0" cy="2640"/>
            </a:xfrm>
            <a:prstGeom prst="line">
              <a:avLst/>
            </a:prstGeom>
            <a:noFill/>
            <a:ln w="38100">
              <a:solidFill>
                <a:schemeClr val="tx1"/>
              </a:solidFill>
              <a:round/>
              <a:headEnd/>
              <a:tailEnd/>
            </a:ln>
            <a:effectLst/>
          </p:spPr>
          <p:txBody>
            <a:bodyPr/>
            <a:lstStyle/>
            <a:p>
              <a:pPr>
                <a:defRPr/>
              </a:pPr>
              <a:endParaRPr lang="en-US" sz="2400">
                <a:latin typeface="+mj-lt"/>
              </a:endParaRPr>
            </a:p>
          </p:txBody>
        </p:sp>
      </p:grpSp>
      <p:pic>
        <p:nvPicPr>
          <p:cNvPr id="35844" name="Picture 1053" descr="messy eater"/>
          <p:cNvPicPr>
            <a:picLocks noChangeAspect="1" noChangeArrowheads="1"/>
          </p:cNvPicPr>
          <p:nvPr/>
        </p:nvPicPr>
        <p:blipFill>
          <a:blip r:embed="rId3" cstate="print"/>
          <a:srcRect/>
          <a:stretch>
            <a:fillRect/>
          </a:stretch>
        </p:blipFill>
        <p:spPr bwMode="auto">
          <a:xfrm>
            <a:off x="6243637" y="2057400"/>
            <a:ext cx="3929063" cy="4800600"/>
          </a:xfrm>
          <a:prstGeom prst="rect">
            <a:avLst/>
          </a:prstGeom>
          <a:noFill/>
          <a:ln w="9525">
            <a:noFill/>
            <a:miter lim="800000"/>
            <a:headEnd/>
            <a:tailEnd/>
          </a:ln>
        </p:spPr>
      </p:pic>
      <p:grpSp>
        <p:nvGrpSpPr>
          <p:cNvPr id="35845" name="Group 30"/>
          <p:cNvGrpSpPr>
            <a:grpSpLocks/>
          </p:cNvGrpSpPr>
          <p:nvPr/>
        </p:nvGrpSpPr>
        <p:grpSpPr bwMode="auto">
          <a:xfrm>
            <a:off x="0" y="0"/>
            <a:ext cx="10287000" cy="995065"/>
            <a:chOff x="814388" y="0"/>
            <a:chExt cx="8658225" cy="995066"/>
          </a:xfrm>
        </p:grpSpPr>
        <p:sp>
          <p:nvSpPr>
            <p:cNvPr id="32"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rgbClr val="FFFF00"/>
                  </a:solidFill>
                </a:rPr>
                <a:t>THE PICTURE OF DYSLEXIA</a:t>
              </a:r>
            </a:p>
          </p:txBody>
        </p:sp>
        <p:sp>
          <p:nvSpPr>
            <p:cNvPr id="33"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SYMPTOMS </a:t>
              </a:r>
              <a:r>
                <a:rPr lang="en-US" sz="2400" u="sng" dirty="0">
                  <a:solidFill>
                    <a:srgbClr val="FFFFFF"/>
                  </a:solidFill>
                </a:rPr>
                <a:t>DO NOT</a:t>
              </a:r>
              <a:r>
                <a:rPr lang="en-US" sz="2400" dirty="0">
                  <a:solidFill>
                    <a:srgbClr val="FFFFFF"/>
                  </a:solidFill>
                </a:rPr>
                <a:t> OCCUR WITH EVERYONE)</a:t>
              </a:r>
            </a:p>
          </p:txBody>
        </p:sp>
      </p:grpSp>
      <p:sp>
        <p:nvSpPr>
          <p:cNvPr id="43" name="Rectangle 42"/>
          <p:cNvSpPr/>
          <p:nvPr/>
        </p:nvSpPr>
        <p:spPr>
          <a:xfrm>
            <a:off x="0" y="926068"/>
            <a:ext cx="10287000" cy="369332"/>
          </a:xfrm>
          <a:prstGeom prst="rect">
            <a:avLst/>
          </a:prstGeom>
        </p:spPr>
        <p:txBody>
          <a:bodyPr wrap="square">
            <a:spAutoFit/>
          </a:bodyPr>
          <a:lstStyle/>
          <a:p>
            <a:pPr algn="ctr">
              <a:buNone/>
            </a:pPr>
            <a:r>
              <a:rPr lang="en-US" sz="1800" dirty="0" smtClean="0"/>
              <a:t>(Alexander &amp; Conway, 2007)</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extBox 28"/>
          <p:cNvSpPr txBox="1"/>
          <p:nvPr/>
        </p:nvSpPr>
        <p:spPr>
          <a:xfrm>
            <a:off x="1485900" y="4038600"/>
            <a:ext cx="7696200" cy="507831"/>
          </a:xfrm>
          <a:prstGeom prst="rect">
            <a:avLst/>
          </a:prstGeom>
          <a:noFill/>
        </p:spPr>
        <p:txBody>
          <a:bodyPr wrap="square" rtlCol="0">
            <a:spAutoFit/>
          </a:bodyPr>
          <a:lstStyle/>
          <a:p>
            <a:pPr>
              <a:buNone/>
            </a:pPr>
            <a:r>
              <a:rPr lang="en-US" sz="2700" dirty="0" smtClean="0"/>
              <a:t>Postural Security Bilateral Awareness Motor Planning</a:t>
            </a:r>
            <a:endParaRPr lang="en-US" sz="2700" dirty="0"/>
          </a:p>
        </p:txBody>
      </p:sp>
      <p:sp>
        <p:nvSpPr>
          <p:cNvPr id="5" name="Rectangle 4"/>
          <p:cNvSpPr/>
          <p:nvPr/>
        </p:nvSpPr>
        <p:spPr bwMode="auto">
          <a:xfrm>
            <a:off x="266700" y="5943600"/>
            <a:ext cx="9829800" cy="685800"/>
          </a:xfrm>
          <a:prstGeom prst="rect">
            <a:avLst/>
          </a:prstGeom>
          <a:no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chemeClr val="hlink"/>
              </a:buClr>
              <a:buSzPct val="75000"/>
              <a:buFont typeface="Monotype Sorts" pitchFamily="2" charset="2"/>
              <a:buChar char="u"/>
              <a:tabLst/>
            </a:pPr>
            <a:endParaRPr kumimoji="0" lang="en-US" sz="3200" b="0" i="0" u="none" strike="noStrike" cap="none" normalizeH="0" baseline="0" smtClean="0">
              <a:ln>
                <a:noFill/>
              </a:ln>
              <a:solidFill>
                <a:srgbClr val="FAFD00"/>
              </a:solidFill>
              <a:effectLst>
                <a:outerShdw blurRad="38100" dist="38100" dir="2700000" algn="tl">
                  <a:srgbClr val="000000">
                    <a:alpha val="43137"/>
                  </a:srgbClr>
                </a:outerShdw>
              </a:effectLst>
              <a:latin typeface="Times New Roman" pitchFamily="18" charset="0"/>
            </a:endParaRPr>
          </a:p>
        </p:txBody>
      </p:sp>
      <p:sp>
        <p:nvSpPr>
          <p:cNvPr id="6" name="Rectangle 5"/>
          <p:cNvSpPr/>
          <p:nvPr/>
        </p:nvSpPr>
        <p:spPr bwMode="auto">
          <a:xfrm>
            <a:off x="0" y="5715000"/>
            <a:ext cx="10287000" cy="914400"/>
          </a:xfrm>
          <a:prstGeom prst="rect">
            <a:avLst/>
          </a:prstGeom>
          <a:noFill/>
          <a:ln w="38100" cap="flat" cmpd="sng" algn="ctr">
            <a:solidFill>
              <a:srgbClr val="FFFFF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chemeClr val="hlink"/>
              </a:buClr>
              <a:buSzPct val="75000"/>
              <a:buNone/>
              <a:tabLst/>
            </a:pPr>
            <a:r>
              <a:rPr kumimoji="0" lang="en-US" sz="4800" b="0" i="0" u="none" strike="noStrike" cap="none" normalizeH="0" baseline="0" dirty="0" smtClean="0">
                <a:ln>
                  <a:noFill/>
                </a:ln>
                <a:solidFill>
                  <a:srgbClr val="FAFD00"/>
                </a:solidFill>
                <a:effectLst>
                  <a:outerShdw blurRad="38100" dist="38100" dir="2700000" algn="tl">
                    <a:srgbClr val="000000">
                      <a:alpha val="43137"/>
                    </a:srgbClr>
                  </a:outerShdw>
                </a:effectLst>
                <a:latin typeface="Times New Roman" pitchFamily="18" charset="0"/>
              </a:rPr>
              <a:t>Central Nervous System</a:t>
            </a:r>
          </a:p>
        </p:txBody>
      </p:sp>
      <p:sp>
        <p:nvSpPr>
          <p:cNvPr id="8" name="Isosceles Triangle 7"/>
          <p:cNvSpPr/>
          <p:nvPr/>
        </p:nvSpPr>
        <p:spPr bwMode="auto">
          <a:xfrm>
            <a:off x="0" y="0"/>
            <a:ext cx="10287000" cy="5715000"/>
          </a:xfrm>
          <a:prstGeom prst="triangle">
            <a:avLst/>
          </a:prstGeom>
          <a:noFill/>
          <a:ln w="38100" cap="flat" cmpd="sng" algn="ctr">
            <a:solidFill>
              <a:srgbClr val="FFFFFF"/>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chemeClr val="hlink"/>
              </a:buClr>
              <a:buSzPct val="75000"/>
              <a:buFont typeface="Monotype Sorts" pitchFamily="2" charset="2"/>
              <a:buChar char="u"/>
              <a:tabLst/>
            </a:pPr>
            <a:endParaRPr kumimoji="0" lang="en-US" sz="3200" b="0" i="0" u="none" strike="noStrike" cap="none" normalizeH="0" baseline="0" smtClean="0">
              <a:ln>
                <a:noFill/>
              </a:ln>
              <a:solidFill>
                <a:srgbClr val="FAFD00"/>
              </a:solidFill>
              <a:effectLst>
                <a:outerShdw blurRad="38100" dist="38100" dir="2700000" algn="tl">
                  <a:srgbClr val="000000">
                    <a:alpha val="43137"/>
                  </a:srgbClr>
                </a:outerShdw>
              </a:effectLst>
              <a:latin typeface="Times New Roman" pitchFamily="18" charset="0"/>
            </a:endParaRPr>
          </a:p>
        </p:txBody>
      </p:sp>
      <p:cxnSp>
        <p:nvCxnSpPr>
          <p:cNvPr id="10" name="Straight Connector 9"/>
          <p:cNvCxnSpPr/>
          <p:nvPr/>
        </p:nvCxnSpPr>
        <p:spPr bwMode="auto">
          <a:xfrm>
            <a:off x="495300" y="5181600"/>
            <a:ext cx="9296400" cy="0"/>
          </a:xfrm>
          <a:prstGeom prst="line">
            <a:avLst/>
          </a:prstGeom>
          <a:noFill/>
          <a:ln w="38100" cap="flat" cmpd="sng" algn="ctr">
            <a:solidFill>
              <a:srgbClr val="FFFFFF"/>
            </a:solidFill>
            <a:prstDash val="solid"/>
            <a:round/>
            <a:headEnd type="none" w="med" len="med"/>
            <a:tailEnd type="none" w="med" len="med"/>
          </a:ln>
          <a:effectLst/>
        </p:spPr>
      </p:cxnSp>
      <p:cxnSp>
        <p:nvCxnSpPr>
          <p:cNvPr id="12" name="Straight Connector 11"/>
          <p:cNvCxnSpPr/>
          <p:nvPr/>
        </p:nvCxnSpPr>
        <p:spPr bwMode="auto">
          <a:xfrm>
            <a:off x="952500" y="4648200"/>
            <a:ext cx="8382000" cy="0"/>
          </a:xfrm>
          <a:prstGeom prst="line">
            <a:avLst/>
          </a:prstGeom>
          <a:noFill/>
          <a:ln w="38100" cap="flat" cmpd="sng" algn="ctr">
            <a:solidFill>
              <a:srgbClr val="FFFFFF"/>
            </a:solidFill>
            <a:prstDash val="solid"/>
            <a:round/>
            <a:headEnd type="none" w="med" len="med"/>
            <a:tailEnd type="none" w="med" len="med"/>
          </a:ln>
          <a:effectLst/>
        </p:spPr>
      </p:cxnSp>
      <p:cxnSp>
        <p:nvCxnSpPr>
          <p:cNvPr id="13" name="Straight Connector 12"/>
          <p:cNvCxnSpPr/>
          <p:nvPr/>
        </p:nvCxnSpPr>
        <p:spPr bwMode="auto">
          <a:xfrm>
            <a:off x="1562100" y="3962400"/>
            <a:ext cx="7162800" cy="0"/>
          </a:xfrm>
          <a:prstGeom prst="line">
            <a:avLst/>
          </a:prstGeom>
          <a:noFill/>
          <a:ln w="38100" cap="flat" cmpd="sng" algn="ctr">
            <a:solidFill>
              <a:srgbClr val="FFFFFF"/>
            </a:solidFill>
            <a:prstDash val="solid"/>
            <a:round/>
            <a:headEnd type="none" w="med" len="med"/>
            <a:tailEnd type="none" w="med" len="med"/>
          </a:ln>
          <a:effectLst/>
        </p:spPr>
      </p:cxnSp>
      <p:cxnSp>
        <p:nvCxnSpPr>
          <p:cNvPr id="14" name="Straight Connector 13"/>
          <p:cNvCxnSpPr/>
          <p:nvPr/>
        </p:nvCxnSpPr>
        <p:spPr bwMode="auto">
          <a:xfrm>
            <a:off x="2095500" y="3352800"/>
            <a:ext cx="6096000" cy="0"/>
          </a:xfrm>
          <a:prstGeom prst="line">
            <a:avLst/>
          </a:prstGeom>
          <a:noFill/>
          <a:ln w="38100" cap="flat" cmpd="sng" algn="ctr">
            <a:solidFill>
              <a:srgbClr val="FFFFFF"/>
            </a:solidFill>
            <a:prstDash val="solid"/>
            <a:round/>
            <a:headEnd type="none" w="med" len="med"/>
            <a:tailEnd type="none" w="med" len="med"/>
          </a:ln>
          <a:effectLst/>
        </p:spPr>
      </p:cxnSp>
      <p:cxnSp>
        <p:nvCxnSpPr>
          <p:cNvPr id="15" name="Straight Connector 14"/>
          <p:cNvCxnSpPr/>
          <p:nvPr/>
        </p:nvCxnSpPr>
        <p:spPr bwMode="auto">
          <a:xfrm>
            <a:off x="2857500" y="2514600"/>
            <a:ext cx="4572000" cy="0"/>
          </a:xfrm>
          <a:prstGeom prst="line">
            <a:avLst/>
          </a:prstGeom>
          <a:noFill/>
          <a:ln w="38100" cap="flat" cmpd="sng" algn="ctr">
            <a:solidFill>
              <a:srgbClr val="FFFFFF"/>
            </a:solidFill>
            <a:prstDash val="solid"/>
            <a:round/>
            <a:headEnd type="none" w="med" len="med"/>
            <a:tailEnd type="none" w="med" len="med"/>
          </a:ln>
          <a:effectLst/>
        </p:spPr>
      </p:cxnSp>
      <p:cxnSp>
        <p:nvCxnSpPr>
          <p:cNvPr id="16" name="Straight Connector 15"/>
          <p:cNvCxnSpPr/>
          <p:nvPr/>
        </p:nvCxnSpPr>
        <p:spPr bwMode="auto">
          <a:xfrm>
            <a:off x="3619500" y="1676400"/>
            <a:ext cx="3048000" cy="0"/>
          </a:xfrm>
          <a:prstGeom prst="line">
            <a:avLst/>
          </a:prstGeom>
          <a:noFill/>
          <a:ln w="38100" cap="flat" cmpd="sng" algn="ctr">
            <a:solidFill>
              <a:srgbClr val="FFFFFF"/>
            </a:solidFill>
            <a:prstDash val="solid"/>
            <a:round/>
            <a:headEnd type="none" w="med" len="med"/>
            <a:tailEnd type="none" w="med" len="med"/>
          </a:ln>
          <a:effectLst/>
        </p:spPr>
      </p:cxnSp>
      <p:cxnSp>
        <p:nvCxnSpPr>
          <p:cNvPr id="17" name="Straight Connector 16"/>
          <p:cNvCxnSpPr/>
          <p:nvPr/>
        </p:nvCxnSpPr>
        <p:spPr bwMode="auto">
          <a:xfrm>
            <a:off x="4076700" y="1219200"/>
            <a:ext cx="2133600" cy="0"/>
          </a:xfrm>
          <a:prstGeom prst="line">
            <a:avLst/>
          </a:prstGeom>
          <a:noFill/>
          <a:ln w="38100" cap="flat" cmpd="sng" algn="ctr">
            <a:solidFill>
              <a:srgbClr val="FFFFFF"/>
            </a:solidFill>
            <a:prstDash val="solid"/>
            <a:round/>
            <a:headEnd type="none" w="med" len="med"/>
            <a:tailEnd type="none" w="med" len="med"/>
          </a:ln>
          <a:effectLst/>
        </p:spPr>
      </p:cxnSp>
      <p:sp>
        <p:nvSpPr>
          <p:cNvPr id="28" name="TextBox 27"/>
          <p:cNvSpPr txBox="1"/>
          <p:nvPr/>
        </p:nvSpPr>
        <p:spPr>
          <a:xfrm>
            <a:off x="1714500" y="3377625"/>
            <a:ext cx="6934200" cy="584775"/>
          </a:xfrm>
          <a:prstGeom prst="rect">
            <a:avLst/>
          </a:prstGeom>
          <a:noFill/>
        </p:spPr>
        <p:txBody>
          <a:bodyPr wrap="square" rtlCol="0">
            <a:spAutoFit/>
          </a:bodyPr>
          <a:lstStyle/>
          <a:p>
            <a:pPr>
              <a:buNone/>
            </a:pPr>
            <a:r>
              <a:rPr lang="en-US" dirty="0" smtClean="0"/>
              <a:t>  </a:t>
            </a:r>
            <a:r>
              <a:rPr lang="en-US" sz="2800" dirty="0" smtClean="0"/>
              <a:t>Body Scheme  Reflex Maturity Screen Input</a:t>
            </a:r>
            <a:endParaRPr lang="en-US" sz="3600" dirty="0"/>
          </a:p>
        </p:txBody>
      </p:sp>
      <p:sp>
        <p:nvSpPr>
          <p:cNvPr id="33" name="TextBox 32"/>
          <p:cNvSpPr txBox="1"/>
          <p:nvPr/>
        </p:nvSpPr>
        <p:spPr>
          <a:xfrm>
            <a:off x="838200" y="4572000"/>
            <a:ext cx="9448800" cy="646331"/>
          </a:xfrm>
          <a:prstGeom prst="rect">
            <a:avLst/>
          </a:prstGeom>
          <a:noFill/>
        </p:spPr>
        <p:txBody>
          <a:bodyPr wrap="square" rtlCol="0">
            <a:spAutoFit/>
          </a:bodyPr>
          <a:lstStyle/>
          <a:p>
            <a:pPr>
              <a:buNone/>
            </a:pPr>
            <a:r>
              <a:rPr lang="en-US" sz="3600" dirty="0" smtClean="0"/>
              <a:t>Olfactory       Visual      Auditory      Gustatory</a:t>
            </a:r>
            <a:endParaRPr lang="en-US" sz="3600" dirty="0"/>
          </a:p>
        </p:txBody>
      </p:sp>
      <p:sp>
        <p:nvSpPr>
          <p:cNvPr id="35" name="TextBox 34"/>
          <p:cNvSpPr txBox="1"/>
          <p:nvPr/>
        </p:nvSpPr>
        <p:spPr>
          <a:xfrm>
            <a:off x="2705100" y="2590800"/>
            <a:ext cx="5486400" cy="769441"/>
          </a:xfrm>
          <a:prstGeom prst="rect">
            <a:avLst/>
          </a:prstGeom>
          <a:noFill/>
        </p:spPr>
        <p:txBody>
          <a:bodyPr wrap="square" rtlCol="0">
            <a:spAutoFit/>
          </a:bodyPr>
          <a:lstStyle/>
          <a:p>
            <a:pPr>
              <a:buNone/>
            </a:pPr>
            <a:r>
              <a:rPr lang="en-US" sz="2000" dirty="0" smtClean="0"/>
              <a:t>Eye-Hand	Ocular-Motor 	   Postural</a:t>
            </a:r>
          </a:p>
          <a:p>
            <a:pPr>
              <a:buNone/>
            </a:pPr>
            <a:r>
              <a:rPr lang="en-US" sz="2000" dirty="0" err="1" smtClean="0"/>
              <a:t>Coord</a:t>
            </a:r>
            <a:r>
              <a:rPr lang="en-US" sz="2000" dirty="0" smtClean="0"/>
              <a:t>		   Control	   Adjustment</a:t>
            </a:r>
            <a:endParaRPr lang="en-US" dirty="0"/>
          </a:p>
        </p:txBody>
      </p:sp>
      <p:sp>
        <p:nvSpPr>
          <p:cNvPr id="36" name="TextBox 35"/>
          <p:cNvSpPr txBox="1"/>
          <p:nvPr/>
        </p:nvSpPr>
        <p:spPr>
          <a:xfrm>
            <a:off x="3238500" y="1745159"/>
            <a:ext cx="4038600" cy="769441"/>
          </a:xfrm>
          <a:prstGeom prst="rect">
            <a:avLst/>
          </a:prstGeom>
          <a:noFill/>
        </p:spPr>
        <p:txBody>
          <a:bodyPr wrap="square" rtlCol="0">
            <a:spAutoFit/>
          </a:bodyPr>
          <a:lstStyle/>
          <a:p>
            <a:pPr>
              <a:buNone/>
            </a:pPr>
            <a:r>
              <a:rPr lang="en-US" sz="2000" dirty="0" smtClean="0"/>
              <a:t>   Auditory    </a:t>
            </a:r>
            <a:r>
              <a:rPr lang="en-US" sz="2000" dirty="0" err="1" smtClean="0"/>
              <a:t>Visuospatial</a:t>
            </a:r>
            <a:r>
              <a:rPr lang="en-US" sz="2000" dirty="0"/>
              <a:t> </a:t>
            </a:r>
            <a:r>
              <a:rPr lang="en-US" sz="2000" dirty="0" smtClean="0"/>
              <a:t>   Focus</a:t>
            </a:r>
          </a:p>
          <a:p>
            <a:pPr>
              <a:buNone/>
            </a:pPr>
            <a:r>
              <a:rPr lang="en-US" sz="2000" dirty="0" smtClean="0"/>
              <a:t>Language      Perception     Attention</a:t>
            </a:r>
            <a:endParaRPr lang="en-US" dirty="0"/>
          </a:p>
        </p:txBody>
      </p:sp>
      <p:sp>
        <p:nvSpPr>
          <p:cNvPr id="40" name="TextBox 39"/>
          <p:cNvSpPr txBox="1"/>
          <p:nvPr/>
        </p:nvSpPr>
        <p:spPr>
          <a:xfrm>
            <a:off x="3619500" y="1214735"/>
            <a:ext cx="2971800" cy="461665"/>
          </a:xfrm>
          <a:prstGeom prst="rect">
            <a:avLst/>
          </a:prstGeom>
          <a:noFill/>
        </p:spPr>
        <p:txBody>
          <a:bodyPr wrap="square" rtlCol="0">
            <a:spAutoFit/>
          </a:bodyPr>
          <a:lstStyle/>
          <a:p>
            <a:pPr>
              <a:buNone/>
            </a:pPr>
            <a:r>
              <a:rPr lang="en-US" sz="2400" dirty="0" smtClean="0"/>
              <a:t>     ADL’s    Behavior</a:t>
            </a:r>
            <a:endParaRPr lang="en-US" sz="3600" dirty="0"/>
          </a:p>
        </p:txBody>
      </p:sp>
      <p:sp>
        <p:nvSpPr>
          <p:cNvPr id="41" name="TextBox 40"/>
          <p:cNvSpPr txBox="1"/>
          <p:nvPr/>
        </p:nvSpPr>
        <p:spPr>
          <a:xfrm>
            <a:off x="4381500" y="381000"/>
            <a:ext cx="2514600" cy="830997"/>
          </a:xfrm>
          <a:prstGeom prst="rect">
            <a:avLst/>
          </a:prstGeom>
          <a:noFill/>
        </p:spPr>
        <p:txBody>
          <a:bodyPr wrap="square" rtlCol="0">
            <a:spAutoFit/>
          </a:bodyPr>
          <a:lstStyle/>
          <a:p>
            <a:pPr>
              <a:buNone/>
            </a:pPr>
            <a:r>
              <a:rPr lang="en-US" sz="2400" dirty="0" smtClean="0"/>
              <a:t>  </a:t>
            </a:r>
            <a:r>
              <a:rPr lang="en-US" sz="2000" dirty="0" smtClean="0"/>
              <a:t>Academic </a:t>
            </a:r>
          </a:p>
          <a:p>
            <a:pPr>
              <a:buNone/>
            </a:pPr>
            <a:r>
              <a:rPr lang="en-US" sz="2000" dirty="0"/>
              <a:t> </a:t>
            </a:r>
            <a:r>
              <a:rPr lang="en-US" sz="2000" dirty="0" smtClean="0"/>
              <a:t>   Learning</a:t>
            </a:r>
            <a:endParaRPr lang="en-US" sz="3600" dirty="0"/>
          </a:p>
        </p:txBody>
      </p:sp>
      <p:sp>
        <p:nvSpPr>
          <p:cNvPr id="43" name="TextBox 42"/>
          <p:cNvSpPr txBox="1"/>
          <p:nvPr/>
        </p:nvSpPr>
        <p:spPr>
          <a:xfrm>
            <a:off x="266700" y="304800"/>
            <a:ext cx="3886200" cy="769441"/>
          </a:xfrm>
          <a:prstGeom prst="rect">
            <a:avLst/>
          </a:prstGeom>
          <a:noFill/>
        </p:spPr>
        <p:txBody>
          <a:bodyPr wrap="square" rtlCol="0">
            <a:spAutoFit/>
          </a:bodyPr>
          <a:lstStyle/>
          <a:p>
            <a:pPr algn="ctr">
              <a:buNone/>
            </a:pPr>
            <a:r>
              <a:rPr lang="en-US" sz="4400" dirty="0" smtClean="0"/>
              <a:t>     </a:t>
            </a:r>
            <a:r>
              <a:rPr lang="en-US" sz="4400" b="1" dirty="0" smtClean="0">
                <a:solidFill>
                  <a:srgbClr val="FFFFFF"/>
                </a:solidFill>
              </a:rPr>
              <a:t>Cognition</a:t>
            </a:r>
            <a:endParaRPr lang="en-US" sz="6000" b="1" dirty="0">
              <a:solidFill>
                <a:srgbClr val="FFFFFF"/>
              </a:solidFill>
            </a:endParaRPr>
          </a:p>
        </p:txBody>
      </p:sp>
      <p:sp>
        <p:nvSpPr>
          <p:cNvPr id="44" name="TextBox 43"/>
          <p:cNvSpPr txBox="1"/>
          <p:nvPr/>
        </p:nvSpPr>
        <p:spPr>
          <a:xfrm>
            <a:off x="533400" y="1524000"/>
            <a:ext cx="3390900" cy="1581972"/>
          </a:xfrm>
          <a:prstGeom prst="rect">
            <a:avLst/>
          </a:prstGeom>
          <a:noFill/>
        </p:spPr>
        <p:txBody>
          <a:bodyPr wrap="square" rtlCol="0">
            <a:spAutoFit/>
          </a:bodyPr>
          <a:lstStyle/>
          <a:p>
            <a:pPr>
              <a:buNone/>
            </a:pPr>
            <a:r>
              <a:rPr lang="en-US" sz="4400" dirty="0"/>
              <a:t> </a:t>
            </a:r>
            <a:r>
              <a:rPr lang="en-US" sz="4400" dirty="0" smtClean="0">
                <a:solidFill>
                  <a:srgbClr val="FFFFFF"/>
                </a:solidFill>
              </a:rPr>
              <a:t>Perceptual-  </a:t>
            </a:r>
          </a:p>
          <a:p>
            <a:pPr>
              <a:buNone/>
            </a:pPr>
            <a:r>
              <a:rPr lang="en-US" sz="4400" dirty="0">
                <a:solidFill>
                  <a:srgbClr val="FFFFFF"/>
                </a:solidFill>
              </a:rPr>
              <a:t> </a:t>
            </a:r>
            <a:r>
              <a:rPr lang="en-US" sz="4400" dirty="0" smtClean="0">
                <a:solidFill>
                  <a:srgbClr val="FFFFFF"/>
                </a:solidFill>
              </a:rPr>
              <a:t>Motor</a:t>
            </a:r>
            <a:endParaRPr lang="en-US" sz="6000" dirty="0">
              <a:solidFill>
                <a:srgbClr val="FFFFFF"/>
              </a:solidFill>
            </a:endParaRPr>
          </a:p>
        </p:txBody>
      </p:sp>
      <p:sp>
        <p:nvSpPr>
          <p:cNvPr id="45" name="TextBox 44"/>
          <p:cNvSpPr txBox="1"/>
          <p:nvPr/>
        </p:nvSpPr>
        <p:spPr>
          <a:xfrm>
            <a:off x="228600" y="3105394"/>
            <a:ext cx="3390900" cy="1314206"/>
          </a:xfrm>
          <a:prstGeom prst="rect">
            <a:avLst/>
          </a:prstGeom>
          <a:noFill/>
        </p:spPr>
        <p:txBody>
          <a:bodyPr wrap="square" tIns="0" rtlCol="0">
            <a:spAutoFit/>
          </a:bodyPr>
          <a:lstStyle/>
          <a:p>
            <a:pPr>
              <a:buNone/>
            </a:pPr>
            <a:r>
              <a:rPr lang="en-US" sz="4400" dirty="0"/>
              <a:t> </a:t>
            </a:r>
            <a:r>
              <a:rPr lang="en-US" dirty="0" smtClean="0">
                <a:solidFill>
                  <a:srgbClr val="FFFFFF"/>
                </a:solidFill>
              </a:rPr>
              <a:t>Sensory-</a:t>
            </a:r>
            <a:r>
              <a:rPr lang="en-US" sz="1100" dirty="0" smtClean="0">
                <a:solidFill>
                  <a:srgbClr val="FFFFFF"/>
                </a:solidFill>
              </a:rPr>
              <a:t> </a:t>
            </a:r>
            <a:endParaRPr lang="en-US" sz="100" dirty="0" smtClean="0">
              <a:solidFill>
                <a:srgbClr val="FFFFFF"/>
              </a:solidFill>
            </a:endParaRPr>
          </a:p>
          <a:p>
            <a:pPr>
              <a:buNone/>
            </a:pPr>
            <a:r>
              <a:rPr lang="en-US" dirty="0" smtClean="0">
                <a:solidFill>
                  <a:srgbClr val="FFFFFF"/>
                </a:solidFill>
              </a:rPr>
              <a:t>Motor</a:t>
            </a:r>
            <a:endParaRPr lang="en-US" sz="4400" dirty="0">
              <a:solidFill>
                <a:srgbClr val="FFFFFF"/>
              </a:solidFill>
            </a:endParaRPr>
          </a:p>
        </p:txBody>
      </p:sp>
      <p:cxnSp>
        <p:nvCxnSpPr>
          <p:cNvPr id="24" name="Straight Connector 23"/>
          <p:cNvCxnSpPr/>
          <p:nvPr/>
        </p:nvCxnSpPr>
        <p:spPr bwMode="auto">
          <a:xfrm rot="16200000" flipH="1">
            <a:off x="6408738" y="4303713"/>
            <a:ext cx="704056" cy="3967"/>
          </a:xfrm>
          <a:prstGeom prst="line">
            <a:avLst/>
          </a:prstGeom>
          <a:noFill/>
          <a:ln w="38100" cap="flat" cmpd="sng" algn="ctr">
            <a:solidFill>
              <a:srgbClr val="FFFFFF"/>
            </a:solidFill>
            <a:prstDash val="solid"/>
            <a:round/>
            <a:headEnd type="none" w="med" len="med"/>
            <a:tailEnd type="none" w="med" len="med"/>
          </a:ln>
          <a:effectLst/>
        </p:spPr>
      </p:cxnSp>
      <p:cxnSp>
        <p:nvCxnSpPr>
          <p:cNvPr id="32" name="Straight Connector 31"/>
          <p:cNvCxnSpPr/>
          <p:nvPr/>
        </p:nvCxnSpPr>
        <p:spPr bwMode="auto">
          <a:xfrm rot="5400000">
            <a:off x="4762897" y="1447403"/>
            <a:ext cx="457200" cy="794"/>
          </a:xfrm>
          <a:prstGeom prst="line">
            <a:avLst/>
          </a:prstGeom>
          <a:noFill/>
          <a:ln w="38100" cap="flat" cmpd="sng" algn="ctr">
            <a:solidFill>
              <a:srgbClr val="FFFFFF"/>
            </a:solidFill>
            <a:prstDash val="solid"/>
            <a:round/>
            <a:headEnd type="none" w="med" len="med"/>
            <a:tailEnd type="none" w="med" len="med"/>
          </a:ln>
          <a:effectLst/>
        </p:spPr>
      </p:cxnSp>
      <p:cxnSp>
        <p:nvCxnSpPr>
          <p:cNvPr id="37" name="Straight Connector 36"/>
          <p:cNvCxnSpPr/>
          <p:nvPr/>
        </p:nvCxnSpPr>
        <p:spPr bwMode="auto">
          <a:xfrm rot="5400000">
            <a:off x="4115197" y="2095103"/>
            <a:ext cx="838200" cy="794"/>
          </a:xfrm>
          <a:prstGeom prst="line">
            <a:avLst/>
          </a:prstGeom>
          <a:noFill/>
          <a:ln w="38100" cap="flat" cmpd="sng" algn="ctr">
            <a:solidFill>
              <a:srgbClr val="FFFFFF"/>
            </a:solidFill>
            <a:prstDash val="solid"/>
            <a:round/>
            <a:headEnd type="none" w="med" len="med"/>
            <a:tailEnd type="none" w="med" len="med"/>
          </a:ln>
          <a:effectLst/>
        </p:spPr>
      </p:cxnSp>
      <p:cxnSp>
        <p:nvCxnSpPr>
          <p:cNvPr id="39" name="Straight Connector 38"/>
          <p:cNvCxnSpPr/>
          <p:nvPr/>
        </p:nvCxnSpPr>
        <p:spPr bwMode="auto">
          <a:xfrm rot="5400000">
            <a:off x="3617517" y="4288234"/>
            <a:ext cx="681037" cy="794"/>
          </a:xfrm>
          <a:prstGeom prst="line">
            <a:avLst/>
          </a:prstGeom>
          <a:noFill/>
          <a:ln w="38100" cap="flat" cmpd="sng" algn="ctr">
            <a:solidFill>
              <a:srgbClr val="FFFFFF"/>
            </a:solidFill>
            <a:prstDash val="solid"/>
            <a:round/>
            <a:headEnd type="none" w="med" len="med"/>
            <a:tailEnd type="none" w="med" len="med"/>
          </a:ln>
          <a:effectLst/>
        </p:spPr>
      </p:cxnSp>
      <p:cxnSp>
        <p:nvCxnSpPr>
          <p:cNvPr id="42" name="Straight Connector 41"/>
          <p:cNvCxnSpPr/>
          <p:nvPr/>
        </p:nvCxnSpPr>
        <p:spPr bwMode="auto">
          <a:xfrm rot="5400000">
            <a:off x="5639197" y="2095103"/>
            <a:ext cx="838200" cy="794"/>
          </a:xfrm>
          <a:prstGeom prst="line">
            <a:avLst/>
          </a:prstGeom>
          <a:noFill/>
          <a:ln w="38100" cap="flat" cmpd="sng" algn="ctr">
            <a:solidFill>
              <a:srgbClr val="FFFFFF"/>
            </a:solidFill>
            <a:prstDash val="solid"/>
            <a:round/>
            <a:headEnd type="none" w="med" len="med"/>
            <a:tailEnd type="none" w="med" len="med"/>
          </a:ln>
          <a:effectLst/>
        </p:spPr>
      </p:cxnSp>
      <p:cxnSp>
        <p:nvCxnSpPr>
          <p:cNvPr id="46" name="Straight Connector 45"/>
          <p:cNvCxnSpPr/>
          <p:nvPr/>
        </p:nvCxnSpPr>
        <p:spPr bwMode="auto">
          <a:xfrm rot="5400000">
            <a:off x="3810397" y="2933303"/>
            <a:ext cx="838200" cy="794"/>
          </a:xfrm>
          <a:prstGeom prst="line">
            <a:avLst/>
          </a:prstGeom>
          <a:noFill/>
          <a:ln w="38100" cap="flat" cmpd="sng" algn="ctr">
            <a:solidFill>
              <a:srgbClr val="FFFFFF"/>
            </a:solidFill>
            <a:prstDash val="solid"/>
            <a:round/>
            <a:headEnd type="none" w="med" len="med"/>
            <a:tailEnd type="none" w="med" len="med"/>
          </a:ln>
          <a:effectLst/>
        </p:spPr>
      </p:cxnSp>
      <p:cxnSp>
        <p:nvCxnSpPr>
          <p:cNvPr id="47" name="Straight Connector 46"/>
          <p:cNvCxnSpPr/>
          <p:nvPr/>
        </p:nvCxnSpPr>
        <p:spPr bwMode="auto">
          <a:xfrm rot="5400000">
            <a:off x="5943997" y="2933303"/>
            <a:ext cx="838200" cy="794"/>
          </a:xfrm>
          <a:prstGeom prst="line">
            <a:avLst/>
          </a:prstGeom>
          <a:noFill/>
          <a:ln w="38100" cap="flat" cmpd="sng" algn="ctr">
            <a:solidFill>
              <a:srgbClr val="FFFFFF"/>
            </a:solidFill>
            <a:prstDash val="solid"/>
            <a:round/>
            <a:headEnd type="none" w="med" len="med"/>
            <a:tailEnd type="none" w="med" len="med"/>
          </a:ln>
          <a:effectLst/>
        </p:spPr>
      </p:cxnSp>
      <p:cxnSp>
        <p:nvCxnSpPr>
          <p:cNvPr id="48" name="Straight Connector 47"/>
          <p:cNvCxnSpPr/>
          <p:nvPr/>
        </p:nvCxnSpPr>
        <p:spPr bwMode="auto">
          <a:xfrm rot="5400000">
            <a:off x="3772297" y="3657203"/>
            <a:ext cx="609600" cy="794"/>
          </a:xfrm>
          <a:prstGeom prst="line">
            <a:avLst/>
          </a:prstGeom>
          <a:noFill/>
          <a:ln w="38100" cap="flat" cmpd="sng" algn="ctr">
            <a:solidFill>
              <a:srgbClr val="FFFFFF"/>
            </a:solidFill>
            <a:prstDash val="solid"/>
            <a:round/>
            <a:headEnd type="none" w="med" len="med"/>
            <a:tailEnd type="none" w="med" len="med"/>
          </a:ln>
          <a:effectLst/>
        </p:spPr>
      </p:cxnSp>
      <p:cxnSp>
        <p:nvCxnSpPr>
          <p:cNvPr id="50" name="Straight Connector 49"/>
          <p:cNvCxnSpPr/>
          <p:nvPr/>
        </p:nvCxnSpPr>
        <p:spPr bwMode="auto">
          <a:xfrm rot="5400000">
            <a:off x="6153547" y="3633391"/>
            <a:ext cx="609600" cy="794"/>
          </a:xfrm>
          <a:prstGeom prst="line">
            <a:avLst/>
          </a:prstGeom>
          <a:noFill/>
          <a:ln w="38100" cap="flat" cmpd="sng" algn="ctr">
            <a:solidFill>
              <a:srgbClr val="FFFFFF"/>
            </a:solidFill>
            <a:prstDash val="solid"/>
            <a:round/>
            <a:headEnd type="none" w="med" len="med"/>
            <a:tailEnd type="none" w="med" len="med"/>
          </a:ln>
          <a:effectLst/>
        </p:spPr>
      </p:cxnSp>
      <p:cxnSp>
        <p:nvCxnSpPr>
          <p:cNvPr id="54" name="Straight Connector 53"/>
          <p:cNvCxnSpPr/>
          <p:nvPr/>
        </p:nvCxnSpPr>
        <p:spPr bwMode="auto">
          <a:xfrm rot="5400000">
            <a:off x="6553994" y="5447506"/>
            <a:ext cx="532606" cy="794"/>
          </a:xfrm>
          <a:prstGeom prst="line">
            <a:avLst/>
          </a:prstGeom>
          <a:noFill/>
          <a:ln w="38100" cap="flat" cmpd="sng" algn="ctr">
            <a:solidFill>
              <a:srgbClr val="FFFFFF"/>
            </a:solidFill>
            <a:prstDash val="solid"/>
            <a:round/>
            <a:headEnd type="none" w="med" len="med"/>
            <a:tailEnd type="none" w="med" len="med"/>
          </a:ln>
          <a:effectLst/>
        </p:spPr>
      </p:cxnSp>
      <p:cxnSp>
        <p:nvCxnSpPr>
          <p:cNvPr id="55" name="Straight Connector 54"/>
          <p:cNvCxnSpPr/>
          <p:nvPr/>
        </p:nvCxnSpPr>
        <p:spPr bwMode="auto">
          <a:xfrm rot="5400000">
            <a:off x="2743994" y="5447506"/>
            <a:ext cx="532606" cy="794"/>
          </a:xfrm>
          <a:prstGeom prst="line">
            <a:avLst/>
          </a:prstGeom>
          <a:noFill/>
          <a:ln w="38100" cap="flat" cmpd="sng" algn="ctr">
            <a:solidFill>
              <a:srgbClr val="FFFFFF"/>
            </a:solidFill>
            <a:prstDash val="solid"/>
            <a:round/>
            <a:headEnd type="none" w="med" len="med"/>
            <a:tailEnd type="none" w="med" len="med"/>
          </a:ln>
          <a:effectLst/>
        </p:spPr>
      </p:cxnSp>
      <p:cxnSp>
        <p:nvCxnSpPr>
          <p:cNvPr id="56" name="Straight Connector 55"/>
          <p:cNvCxnSpPr/>
          <p:nvPr/>
        </p:nvCxnSpPr>
        <p:spPr bwMode="auto">
          <a:xfrm rot="5400000">
            <a:off x="2743994" y="4914106"/>
            <a:ext cx="532606" cy="794"/>
          </a:xfrm>
          <a:prstGeom prst="line">
            <a:avLst/>
          </a:prstGeom>
          <a:noFill/>
          <a:ln w="38100" cap="flat" cmpd="sng" algn="ctr">
            <a:solidFill>
              <a:srgbClr val="FFFFFF"/>
            </a:solidFill>
            <a:prstDash val="solid"/>
            <a:round/>
            <a:headEnd type="none" w="med" len="med"/>
            <a:tailEnd type="none" w="med" len="med"/>
          </a:ln>
          <a:effectLst/>
        </p:spPr>
      </p:cxnSp>
      <p:cxnSp>
        <p:nvCxnSpPr>
          <p:cNvPr id="57" name="Straight Connector 56"/>
          <p:cNvCxnSpPr/>
          <p:nvPr/>
        </p:nvCxnSpPr>
        <p:spPr bwMode="auto">
          <a:xfrm rot="5400000">
            <a:off x="4725194" y="4914106"/>
            <a:ext cx="532606" cy="794"/>
          </a:xfrm>
          <a:prstGeom prst="line">
            <a:avLst/>
          </a:prstGeom>
          <a:noFill/>
          <a:ln w="38100" cap="flat" cmpd="sng" algn="ctr">
            <a:solidFill>
              <a:srgbClr val="FFFFFF"/>
            </a:solidFill>
            <a:prstDash val="solid"/>
            <a:round/>
            <a:headEnd type="none" w="med" len="med"/>
            <a:tailEnd type="none" w="med" len="med"/>
          </a:ln>
          <a:effectLst/>
        </p:spPr>
      </p:cxnSp>
      <p:cxnSp>
        <p:nvCxnSpPr>
          <p:cNvPr id="58" name="Straight Connector 57"/>
          <p:cNvCxnSpPr/>
          <p:nvPr/>
        </p:nvCxnSpPr>
        <p:spPr bwMode="auto">
          <a:xfrm rot="5400000">
            <a:off x="6934994" y="4914106"/>
            <a:ext cx="532606" cy="794"/>
          </a:xfrm>
          <a:prstGeom prst="line">
            <a:avLst/>
          </a:prstGeom>
          <a:noFill/>
          <a:ln w="38100" cap="flat" cmpd="sng" algn="ctr">
            <a:solidFill>
              <a:srgbClr val="FFFFFF"/>
            </a:solidFill>
            <a:prstDash val="solid"/>
            <a:round/>
            <a:headEnd type="none" w="med" len="med"/>
            <a:tailEnd type="none" w="med" len="med"/>
          </a:ln>
          <a:effectLst/>
        </p:spPr>
      </p:cxnSp>
      <p:sp>
        <p:nvSpPr>
          <p:cNvPr id="63" name="Rectangle 62"/>
          <p:cNvSpPr/>
          <p:nvPr/>
        </p:nvSpPr>
        <p:spPr>
          <a:xfrm rot="18655672">
            <a:off x="-203362" y="4622630"/>
            <a:ext cx="1342034" cy="523220"/>
          </a:xfrm>
          <a:prstGeom prst="rect">
            <a:avLst/>
          </a:prstGeom>
        </p:spPr>
        <p:txBody>
          <a:bodyPr wrap="none">
            <a:spAutoFit/>
          </a:bodyPr>
          <a:lstStyle/>
          <a:p>
            <a:pPr>
              <a:buNone/>
            </a:pPr>
            <a:r>
              <a:rPr lang="en-US" sz="2800" dirty="0" smtClean="0">
                <a:solidFill>
                  <a:srgbClr val="FFFFFF"/>
                </a:solidFill>
              </a:rPr>
              <a:t>Sensory</a:t>
            </a:r>
            <a:endParaRPr lang="en-US" dirty="0">
              <a:solidFill>
                <a:srgbClr val="FFFFFF"/>
              </a:solidFill>
            </a:endParaRPr>
          </a:p>
        </p:txBody>
      </p:sp>
      <p:sp>
        <p:nvSpPr>
          <p:cNvPr id="26" name="TextBox 25"/>
          <p:cNvSpPr txBox="1"/>
          <p:nvPr/>
        </p:nvSpPr>
        <p:spPr>
          <a:xfrm>
            <a:off x="342900" y="5181600"/>
            <a:ext cx="9944100" cy="646331"/>
          </a:xfrm>
          <a:prstGeom prst="rect">
            <a:avLst/>
          </a:prstGeom>
          <a:noFill/>
        </p:spPr>
        <p:txBody>
          <a:bodyPr wrap="square" rtlCol="0">
            <a:spAutoFit/>
          </a:bodyPr>
          <a:lstStyle/>
          <a:p>
            <a:pPr>
              <a:buNone/>
            </a:pPr>
            <a:r>
              <a:rPr lang="en-US" sz="3600" dirty="0" smtClean="0"/>
              <a:t>Tactile </a:t>
            </a:r>
            <a:r>
              <a:rPr lang="en-US" sz="3600" dirty="0"/>
              <a:t> </a:t>
            </a:r>
            <a:r>
              <a:rPr lang="en-US" sz="3600" dirty="0" smtClean="0"/>
              <a:t>		         Vestibular	    </a:t>
            </a:r>
            <a:r>
              <a:rPr lang="en-US" sz="3600" dirty="0" err="1" smtClean="0"/>
              <a:t>Proprioception</a:t>
            </a:r>
            <a:endParaRPr lang="en-US" sz="4000" dirty="0"/>
          </a:p>
        </p:txBody>
      </p:sp>
      <p:sp>
        <p:nvSpPr>
          <p:cNvPr id="59" name="Isosceles Triangle 58"/>
          <p:cNvSpPr/>
          <p:nvPr/>
        </p:nvSpPr>
        <p:spPr bwMode="auto">
          <a:xfrm>
            <a:off x="4152900" y="152400"/>
            <a:ext cx="609600" cy="838200"/>
          </a:xfrm>
          <a:prstGeom prst="triangle">
            <a:avLst/>
          </a:prstGeom>
          <a:no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chemeClr val="hlink"/>
              </a:buClr>
              <a:buSzPct val="75000"/>
              <a:buFont typeface="Monotype Sorts" pitchFamily="2" charset="2"/>
              <a:buChar char="u"/>
              <a:tabLst/>
            </a:pPr>
            <a:endParaRPr kumimoji="0" lang="en-US" sz="3200" b="0" i="0" u="none" strike="noStrike" cap="none" normalizeH="0" baseline="0" smtClean="0">
              <a:ln>
                <a:noFill/>
              </a:ln>
              <a:solidFill>
                <a:srgbClr val="FAFD00"/>
              </a:solidFill>
              <a:effectLst>
                <a:outerShdw blurRad="38100" dist="38100" dir="2700000" algn="tl">
                  <a:srgbClr val="000000">
                    <a:alpha val="43137"/>
                  </a:srgbClr>
                </a:outerShdw>
              </a:effectLst>
              <a:latin typeface="Times New Roman" pitchFamily="18" charset="0"/>
            </a:endParaRPr>
          </a:p>
        </p:txBody>
      </p:sp>
      <p:cxnSp>
        <p:nvCxnSpPr>
          <p:cNvPr id="62" name="Straight Arrow Connector 61"/>
          <p:cNvCxnSpPr/>
          <p:nvPr/>
        </p:nvCxnSpPr>
        <p:spPr bwMode="auto">
          <a:xfrm>
            <a:off x="190500" y="5715000"/>
            <a:ext cx="914400" cy="914400"/>
          </a:xfrm>
          <a:prstGeom prst="straightConnector1">
            <a:avLst/>
          </a:prstGeom>
          <a:noFill/>
          <a:ln w="12700" cap="flat" cmpd="sng" algn="ctr">
            <a:noFill/>
            <a:prstDash val="solid"/>
            <a:round/>
            <a:headEnd type="none" w="med" len="med"/>
            <a:tailEnd type="arrow"/>
          </a:ln>
          <a:effectLst/>
        </p:spPr>
      </p:cxnSp>
      <p:cxnSp>
        <p:nvCxnSpPr>
          <p:cNvPr id="65" name="Straight Arrow Connector 64"/>
          <p:cNvCxnSpPr>
            <a:stCxn id="8" idx="2"/>
          </p:cNvCxnSpPr>
          <p:nvPr/>
        </p:nvCxnSpPr>
        <p:spPr bwMode="auto">
          <a:xfrm rot="16200000" flipH="1">
            <a:off x="5143500" y="571500"/>
            <a:ext cx="1588" cy="10287000"/>
          </a:xfrm>
          <a:prstGeom prst="straightConnector1">
            <a:avLst/>
          </a:prstGeom>
          <a:noFill/>
          <a:ln w="50800" cap="flat" cmpd="sng" algn="ctr">
            <a:solidFill>
              <a:srgbClr val="FF0000"/>
            </a:solidFill>
            <a:prstDash val="solid"/>
            <a:round/>
            <a:headEnd type="none" w="med" len="med"/>
            <a:tailEnd type="arrow"/>
          </a:ln>
          <a:effectLst/>
        </p:spPr>
      </p:cxnSp>
      <p:cxnSp>
        <p:nvCxnSpPr>
          <p:cNvPr id="78" name="Straight Arrow Connector 77"/>
          <p:cNvCxnSpPr/>
          <p:nvPr/>
        </p:nvCxnSpPr>
        <p:spPr bwMode="auto">
          <a:xfrm>
            <a:off x="952500" y="4648200"/>
            <a:ext cx="8382000" cy="1588"/>
          </a:xfrm>
          <a:prstGeom prst="straightConnector1">
            <a:avLst/>
          </a:prstGeom>
          <a:noFill/>
          <a:ln w="50800" cap="flat" cmpd="sng" algn="ctr">
            <a:solidFill>
              <a:srgbClr val="FF0000"/>
            </a:solidFill>
            <a:prstDash val="solid"/>
            <a:round/>
            <a:headEnd type="none" w="med" len="med"/>
            <a:tailEnd type="arrow"/>
          </a:ln>
          <a:effectLst/>
        </p:spPr>
      </p:cxnSp>
      <p:cxnSp>
        <p:nvCxnSpPr>
          <p:cNvPr id="80" name="Straight Arrow Connector 79"/>
          <p:cNvCxnSpPr/>
          <p:nvPr/>
        </p:nvCxnSpPr>
        <p:spPr bwMode="auto">
          <a:xfrm>
            <a:off x="2095500" y="3352800"/>
            <a:ext cx="6019800" cy="1588"/>
          </a:xfrm>
          <a:prstGeom prst="straightConnector1">
            <a:avLst/>
          </a:prstGeom>
          <a:noFill/>
          <a:ln w="50800" cap="flat" cmpd="sng" algn="ctr">
            <a:solidFill>
              <a:srgbClr val="FF0000"/>
            </a:solidFill>
            <a:prstDash val="solid"/>
            <a:round/>
            <a:headEnd type="none" w="med" len="med"/>
            <a:tailEnd type="arrow"/>
          </a:ln>
          <a:effectLst/>
        </p:spPr>
      </p:cxnSp>
      <p:cxnSp>
        <p:nvCxnSpPr>
          <p:cNvPr id="82" name="Straight Arrow Connector 81"/>
          <p:cNvCxnSpPr/>
          <p:nvPr/>
        </p:nvCxnSpPr>
        <p:spPr bwMode="auto">
          <a:xfrm>
            <a:off x="3619500" y="1676400"/>
            <a:ext cx="3048000" cy="1588"/>
          </a:xfrm>
          <a:prstGeom prst="straightConnector1">
            <a:avLst/>
          </a:prstGeom>
          <a:noFill/>
          <a:ln w="50800" cap="flat" cmpd="sng" algn="ctr">
            <a:solidFill>
              <a:srgbClr val="FF0000"/>
            </a:solidFill>
            <a:prstDash val="solid"/>
            <a:round/>
            <a:headEnd type="none" w="med" len="med"/>
            <a:tailEnd type="arrow"/>
          </a:ln>
          <a:effectLst/>
        </p:spPr>
      </p:cxnSp>
      <p:sp>
        <p:nvSpPr>
          <p:cNvPr id="49" name="TextBox 48"/>
          <p:cNvSpPr txBox="1"/>
          <p:nvPr/>
        </p:nvSpPr>
        <p:spPr>
          <a:xfrm>
            <a:off x="6438900" y="0"/>
            <a:ext cx="4076700" cy="584775"/>
          </a:xfrm>
          <a:prstGeom prst="rect">
            <a:avLst/>
          </a:prstGeom>
          <a:noFill/>
        </p:spPr>
        <p:txBody>
          <a:bodyPr wrap="square" rtlCol="0">
            <a:spAutoFit/>
          </a:bodyPr>
          <a:lstStyle/>
          <a:p>
            <a:pPr>
              <a:buNone/>
            </a:pPr>
            <a:r>
              <a:rPr lang="en-US" dirty="0" err="1" smtClean="0"/>
              <a:t>Sensorimotor</a:t>
            </a:r>
            <a:r>
              <a:rPr lang="en-US" dirty="0" smtClean="0"/>
              <a:t> Pyramid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150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7" presetClass="entr" presetSubtype="10" fill="hold" nodeType="afterEffect">
                                  <p:stCondLst>
                                    <p:cond delay="250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strVal val="#ppt_h"/>
                                          </p:val>
                                        </p:tav>
                                        <p:tav tm="100000">
                                          <p:val>
                                            <p:strVal val="#ppt_h"/>
                                          </p:val>
                                        </p:tav>
                                      </p:tavLst>
                                    </p:anim>
                                  </p:childTnLst>
                                </p:cTn>
                              </p:par>
                            </p:childTnLst>
                          </p:cTn>
                        </p:par>
                        <p:par>
                          <p:cTn id="14" fill="hold">
                            <p:stCondLst>
                              <p:cond delay="5000"/>
                            </p:stCondLst>
                            <p:childTnLst>
                              <p:par>
                                <p:cTn id="15" presetID="17" presetClass="entr" presetSubtype="10" fill="hold" nodeType="afterEffect">
                                  <p:stCondLst>
                                    <p:cond delay="2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strVal val="#ppt_h"/>
                                          </p:val>
                                        </p:tav>
                                        <p:tav tm="100000">
                                          <p:val>
                                            <p:strVal val="#ppt_h"/>
                                          </p:val>
                                        </p:tav>
                                      </p:tavLst>
                                    </p:anim>
                                  </p:childTnLst>
                                </p:cTn>
                              </p:par>
                            </p:childTnLst>
                          </p:cTn>
                        </p:par>
                        <p:par>
                          <p:cTn id="19" fill="hold">
                            <p:stCondLst>
                              <p:cond delay="8000"/>
                            </p:stCondLst>
                            <p:childTnLst>
                              <p:par>
                                <p:cTn id="20" presetID="17" presetClass="entr" presetSubtype="10" fill="hold" nodeType="afterEffect">
                                  <p:stCondLst>
                                    <p:cond delay="3000"/>
                                  </p:stCondLst>
                                  <p:childTnLst>
                                    <p:set>
                                      <p:cBhvr>
                                        <p:cTn id="21" dur="1" fill="hold">
                                          <p:stCondLst>
                                            <p:cond delay="0"/>
                                          </p:stCondLst>
                                        </p:cTn>
                                        <p:tgtEl>
                                          <p:spTgt spid="82"/>
                                        </p:tgtEl>
                                        <p:attrNameLst>
                                          <p:attrName>style.visibility</p:attrName>
                                        </p:attrNameLst>
                                      </p:cBhvr>
                                      <p:to>
                                        <p:strVal val="visible"/>
                                      </p:to>
                                    </p:set>
                                    <p:anim calcmode="lin" valueType="num">
                                      <p:cBhvr>
                                        <p:cTn id="22" dur="500" fill="hold"/>
                                        <p:tgtEl>
                                          <p:spTgt spid="82"/>
                                        </p:tgtEl>
                                        <p:attrNameLst>
                                          <p:attrName>ppt_w</p:attrName>
                                        </p:attrNameLst>
                                      </p:cBhvr>
                                      <p:tavLst>
                                        <p:tav tm="0">
                                          <p:val>
                                            <p:fltVal val="0"/>
                                          </p:val>
                                        </p:tav>
                                        <p:tav tm="100000">
                                          <p:val>
                                            <p:strVal val="#ppt_w"/>
                                          </p:val>
                                        </p:tav>
                                      </p:tavLst>
                                    </p:anim>
                                    <p:anim calcmode="lin" valueType="num">
                                      <p:cBhvr>
                                        <p:cTn id="23" dur="500" fill="hold"/>
                                        <p:tgtEl>
                                          <p:spTgt spid="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266700" y="1371600"/>
            <a:ext cx="9829800" cy="685800"/>
          </a:xfrm>
          <a:prstGeom prst="rect">
            <a:avLst/>
          </a:prstGeom>
          <a:solidFill>
            <a:srgbClr val="FFFF99"/>
          </a:solidFill>
          <a:ln w="9525">
            <a:solidFill>
              <a:schemeClr val="tx1"/>
            </a:solidFill>
            <a:miter lim="800000"/>
            <a:headEnd/>
            <a:tailEnd/>
          </a:ln>
          <a:effectLst/>
        </p:spPr>
        <p:txBody>
          <a:bodyPr wrap="none" tIns="182880" anchor="ctr"/>
          <a:lstStyle/>
          <a:p>
            <a:pPr algn="ctr">
              <a:buNone/>
              <a:defRPr/>
            </a:pPr>
            <a:r>
              <a:rPr lang="en-US" dirty="0">
                <a:solidFill>
                  <a:srgbClr val="000000"/>
                </a:solidFill>
                <a:latin typeface="+mj-lt"/>
              </a:rPr>
              <a:t> </a:t>
            </a:r>
            <a:r>
              <a:rPr lang="en-US" b="1" dirty="0">
                <a:solidFill>
                  <a:srgbClr val="000000"/>
                </a:solidFill>
                <a:effectLst/>
                <a:latin typeface="+mj-lt"/>
              </a:rPr>
              <a:t>ACCOMPANYING </a:t>
            </a:r>
            <a:r>
              <a:rPr lang="en-US" b="1" dirty="0" smtClean="0">
                <a:solidFill>
                  <a:srgbClr val="000000"/>
                </a:solidFill>
                <a:effectLst/>
                <a:latin typeface="+mj-lt"/>
              </a:rPr>
              <a:t>CHALLENGES  (BEHAVIORAL</a:t>
            </a:r>
            <a:r>
              <a:rPr lang="en-US" b="1" dirty="0">
                <a:solidFill>
                  <a:srgbClr val="000000"/>
                </a:solidFill>
                <a:effectLst/>
                <a:latin typeface="+mj-lt"/>
              </a:rPr>
              <a:t>)</a:t>
            </a:r>
          </a:p>
        </p:txBody>
      </p:sp>
      <p:grpSp>
        <p:nvGrpSpPr>
          <p:cNvPr id="2" name="Group 4"/>
          <p:cNvGrpSpPr>
            <a:grpSpLocks/>
          </p:cNvGrpSpPr>
          <p:nvPr/>
        </p:nvGrpSpPr>
        <p:grpSpPr bwMode="auto">
          <a:xfrm>
            <a:off x="4914900" y="2057400"/>
            <a:ext cx="5277174" cy="4572000"/>
            <a:chOff x="3312" y="1296"/>
            <a:chExt cx="2581" cy="2880"/>
          </a:xfrm>
        </p:grpSpPr>
        <p:sp>
          <p:nvSpPr>
            <p:cNvPr id="88069" name="Line 5"/>
            <p:cNvSpPr>
              <a:spLocks noChangeShapeType="1"/>
            </p:cNvSpPr>
            <p:nvPr/>
          </p:nvSpPr>
          <p:spPr bwMode="auto">
            <a:xfrm>
              <a:off x="3312" y="1296"/>
              <a:ext cx="0" cy="2640"/>
            </a:xfrm>
            <a:prstGeom prst="line">
              <a:avLst/>
            </a:prstGeom>
            <a:noFill/>
            <a:ln w="38100">
              <a:solidFill>
                <a:schemeClr val="tx1"/>
              </a:solidFill>
              <a:round/>
              <a:headEnd/>
              <a:tailEnd/>
            </a:ln>
            <a:effectLst/>
          </p:spPr>
          <p:txBody>
            <a:bodyPr/>
            <a:lstStyle/>
            <a:p>
              <a:pPr>
                <a:buNone/>
                <a:defRPr/>
              </a:pPr>
              <a:endParaRPr lang="en-US">
                <a:latin typeface="+mj-lt"/>
              </a:endParaRPr>
            </a:p>
          </p:txBody>
        </p:sp>
        <p:grpSp>
          <p:nvGrpSpPr>
            <p:cNvPr id="36873" name="Group 6"/>
            <p:cNvGrpSpPr>
              <a:grpSpLocks/>
            </p:cNvGrpSpPr>
            <p:nvPr/>
          </p:nvGrpSpPr>
          <p:grpSpPr bwMode="auto">
            <a:xfrm>
              <a:off x="3312" y="1392"/>
              <a:ext cx="2581" cy="2784"/>
              <a:chOff x="3312" y="1392"/>
              <a:chExt cx="2581" cy="2784"/>
            </a:xfrm>
          </p:grpSpPr>
          <p:sp>
            <p:nvSpPr>
              <p:cNvPr id="88072" name="Line 8"/>
              <p:cNvSpPr>
                <a:spLocks noChangeShapeType="1"/>
              </p:cNvSpPr>
              <p:nvPr/>
            </p:nvSpPr>
            <p:spPr bwMode="auto">
              <a:xfrm>
                <a:off x="3312" y="3936"/>
                <a:ext cx="576" cy="0"/>
              </a:xfrm>
              <a:prstGeom prst="line">
                <a:avLst/>
              </a:prstGeom>
              <a:noFill/>
              <a:ln w="38100">
                <a:solidFill>
                  <a:schemeClr val="tx1"/>
                </a:solidFill>
                <a:round/>
                <a:headEnd/>
                <a:tailEnd/>
              </a:ln>
              <a:effectLst/>
            </p:spPr>
            <p:txBody>
              <a:bodyPr/>
              <a:lstStyle/>
              <a:p>
                <a:pPr>
                  <a:buNone/>
                  <a:defRPr/>
                </a:pPr>
                <a:endParaRPr lang="en-US">
                  <a:latin typeface="+mj-lt"/>
                </a:endParaRPr>
              </a:p>
            </p:txBody>
          </p:sp>
          <p:sp>
            <p:nvSpPr>
              <p:cNvPr id="88083" name="Line 19"/>
              <p:cNvSpPr>
                <a:spLocks noChangeShapeType="1"/>
              </p:cNvSpPr>
              <p:nvPr/>
            </p:nvSpPr>
            <p:spPr bwMode="auto">
              <a:xfrm rot="13546437" flipV="1">
                <a:off x="4259" y="2761"/>
                <a:ext cx="96" cy="382"/>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mj-lt"/>
                </a:endParaRPr>
              </a:p>
            </p:txBody>
          </p:sp>
          <p:sp>
            <p:nvSpPr>
              <p:cNvPr id="88081" name="Line 17"/>
              <p:cNvSpPr>
                <a:spLocks noChangeShapeType="1"/>
              </p:cNvSpPr>
              <p:nvPr/>
            </p:nvSpPr>
            <p:spPr bwMode="auto">
              <a:xfrm flipH="1" flipV="1">
                <a:off x="4473" y="1920"/>
                <a:ext cx="25" cy="645"/>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mj-lt"/>
                </a:endParaRPr>
              </a:p>
            </p:txBody>
          </p:sp>
          <p:sp>
            <p:nvSpPr>
              <p:cNvPr id="88084" name="Line 20"/>
              <p:cNvSpPr>
                <a:spLocks noChangeShapeType="1"/>
              </p:cNvSpPr>
              <p:nvPr/>
            </p:nvSpPr>
            <p:spPr bwMode="auto">
              <a:xfrm rot="6226248" flipH="1" flipV="1">
                <a:off x="5056" y="2128"/>
                <a:ext cx="451" cy="545"/>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mj-lt"/>
                </a:endParaRPr>
              </a:p>
            </p:txBody>
          </p:sp>
          <p:sp>
            <p:nvSpPr>
              <p:cNvPr id="88085" name="Line 21"/>
              <p:cNvSpPr>
                <a:spLocks noChangeShapeType="1"/>
              </p:cNvSpPr>
              <p:nvPr/>
            </p:nvSpPr>
            <p:spPr bwMode="auto">
              <a:xfrm rot="17671340" flipH="1">
                <a:off x="5301" y="2381"/>
                <a:ext cx="43" cy="518"/>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mj-lt"/>
                </a:endParaRPr>
              </a:p>
            </p:txBody>
          </p:sp>
          <p:sp>
            <p:nvSpPr>
              <p:cNvPr id="88082" name="Line 18"/>
              <p:cNvSpPr>
                <a:spLocks noChangeShapeType="1"/>
              </p:cNvSpPr>
              <p:nvPr/>
            </p:nvSpPr>
            <p:spPr bwMode="auto">
              <a:xfrm rot="11635258" flipH="1" flipV="1">
                <a:off x="4350" y="2842"/>
                <a:ext cx="790" cy="270"/>
              </a:xfrm>
              <a:prstGeom prst="line">
                <a:avLst/>
              </a:prstGeom>
              <a:noFill/>
              <a:ln w="38100">
                <a:solidFill>
                  <a:schemeClr val="tx1"/>
                </a:solidFill>
                <a:prstDash val="sysDot"/>
                <a:round/>
                <a:headEnd/>
                <a:tailEnd type="triangle" w="med" len="med"/>
              </a:ln>
              <a:effectLst/>
            </p:spPr>
            <p:txBody>
              <a:bodyPr/>
              <a:lstStyle/>
              <a:p>
                <a:pPr>
                  <a:buNone/>
                  <a:defRPr/>
                </a:pPr>
                <a:endParaRPr lang="en-US">
                  <a:latin typeface="+mj-lt"/>
                </a:endParaRPr>
              </a:p>
            </p:txBody>
          </p:sp>
          <p:sp>
            <p:nvSpPr>
              <p:cNvPr id="88071" name="Rectangle 7"/>
              <p:cNvSpPr>
                <a:spLocks noChangeArrowheads="1"/>
              </p:cNvSpPr>
              <p:nvPr/>
            </p:nvSpPr>
            <p:spPr bwMode="auto">
              <a:xfrm>
                <a:off x="3392" y="3744"/>
                <a:ext cx="2368" cy="432"/>
              </a:xfrm>
              <a:prstGeom prst="rect">
                <a:avLst/>
              </a:prstGeom>
              <a:solidFill>
                <a:srgbClr val="FFFF99"/>
              </a:solidFill>
              <a:ln w="57150">
                <a:solidFill>
                  <a:schemeClr val="bg2"/>
                </a:solidFill>
                <a:miter lim="800000"/>
                <a:headEnd/>
                <a:tailEnd/>
              </a:ln>
              <a:effectLst/>
            </p:spPr>
            <p:txBody>
              <a:bodyPr wrap="none" anchor="ctr"/>
              <a:lstStyle/>
              <a:p>
                <a:pPr algn="ctr">
                  <a:buNone/>
                  <a:defRPr/>
                </a:pPr>
                <a:r>
                  <a:rPr lang="en-US" sz="2400" dirty="0">
                    <a:solidFill>
                      <a:srgbClr val="000000"/>
                    </a:solidFill>
                    <a:latin typeface="+mj-lt"/>
                  </a:rPr>
                  <a:t> </a:t>
                </a:r>
                <a:r>
                  <a:rPr lang="en-US" sz="2400" b="1" dirty="0">
                    <a:solidFill>
                      <a:srgbClr val="000000"/>
                    </a:solidFill>
                    <a:effectLst/>
                    <a:latin typeface="+mj-lt"/>
                  </a:rPr>
                  <a:t>Parents with </a:t>
                </a:r>
                <a:r>
                  <a:rPr lang="en-US" sz="2400" b="1" dirty="0" smtClean="0">
                    <a:solidFill>
                      <a:srgbClr val="000000"/>
                    </a:solidFill>
                    <a:effectLst/>
                    <a:latin typeface="+mj-lt"/>
                  </a:rPr>
                  <a:t>similar challenges</a:t>
                </a:r>
                <a:endParaRPr lang="en-US" sz="2400" b="1" dirty="0">
                  <a:solidFill>
                    <a:srgbClr val="000000"/>
                  </a:solidFill>
                  <a:effectLst/>
                  <a:latin typeface="+mj-lt"/>
                </a:endParaRPr>
              </a:p>
            </p:txBody>
          </p:sp>
          <p:grpSp>
            <p:nvGrpSpPr>
              <p:cNvPr id="36876" name="Group 9"/>
              <p:cNvGrpSpPr>
                <a:grpSpLocks/>
              </p:cNvGrpSpPr>
              <p:nvPr/>
            </p:nvGrpSpPr>
            <p:grpSpPr bwMode="auto">
              <a:xfrm>
                <a:off x="3312" y="2130"/>
                <a:ext cx="1824" cy="654"/>
                <a:chOff x="3312" y="1410"/>
                <a:chExt cx="1824" cy="654"/>
              </a:xfrm>
            </p:grpSpPr>
            <p:sp>
              <p:nvSpPr>
                <p:cNvPr id="88075" name="Line 11"/>
                <p:cNvSpPr>
                  <a:spLocks noChangeShapeType="1"/>
                </p:cNvSpPr>
                <p:nvPr/>
              </p:nvSpPr>
              <p:spPr bwMode="auto">
                <a:xfrm>
                  <a:off x="3312" y="1632"/>
                  <a:ext cx="576" cy="0"/>
                </a:xfrm>
                <a:prstGeom prst="line">
                  <a:avLst/>
                </a:prstGeom>
                <a:noFill/>
                <a:ln w="38100">
                  <a:solidFill>
                    <a:schemeClr val="tx1"/>
                  </a:solidFill>
                  <a:round/>
                  <a:headEnd/>
                  <a:tailEnd/>
                </a:ln>
                <a:effectLst/>
              </p:spPr>
              <p:txBody>
                <a:bodyPr/>
                <a:lstStyle/>
                <a:p>
                  <a:pPr>
                    <a:buNone/>
                    <a:defRPr/>
                  </a:pPr>
                  <a:endParaRPr lang="en-US">
                    <a:latin typeface="+mj-lt"/>
                  </a:endParaRPr>
                </a:p>
              </p:txBody>
            </p:sp>
            <p:sp>
              <p:nvSpPr>
                <p:cNvPr id="88074" name="Text Box 10"/>
                <p:cNvSpPr txBox="1">
                  <a:spLocks noChangeArrowheads="1"/>
                </p:cNvSpPr>
                <p:nvPr/>
              </p:nvSpPr>
              <p:spPr bwMode="auto">
                <a:xfrm>
                  <a:off x="3648" y="1410"/>
                  <a:ext cx="1488" cy="654"/>
                </a:xfrm>
                <a:prstGeom prst="rect">
                  <a:avLst/>
                </a:prstGeom>
                <a:solidFill>
                  <a:srgbClr val="FFFF99"/>
                </a:solidFill>
                <a:ln w="57150">
                  <a:solidFill>
                    <a:srgbClr val="FF0000"/>
                  </a:solidFill>
                  <a:miter lim="800000"/>
                  <a:headEnd/>
                  <a:tailEnd/>
                </a:ln>
                <a:effectLst/>
              </p:spPr>
              <p:txBody>
                <a:bodyPr wrap="square">
                  <a:spAutoFit/>
                </a:bodyPr>
                <a:lstStyle/>
                <a:p>
                  <a:pPr>
                    <a:buNone/>
                    <a:defRPr/>
                  </a:pPr>
                  <a:r>
                    <a:rPr lang="en-US" sz="2800" b="1" dirty="0">
                      <a:solidFill>
                        <a:srgbClr val="000000"/>
                      </a:solidFill>
                      <a:effectLst/>
                      <a:latin typeface="+mj-lt"/>
                    </a:rPr>
                    <a:t>Brain / Behavior</a:t>
                  </a:r>
                </a:p>
                <a:p>
                  <a:pPr>
                    <a:buNone/>
                    <a:defRPr/>
                  </a:pPr>
                  <a:r>
                    <a:rPr lang="en-US" sz="2800" b="1" dirty="0">
                      <a:solidFill>
                        <a:srgbClr val="000000"/>
                      </a:solidFill>
                      <a:effectLst/>
                      <a:latin typeface="+mj-lt"/>
                    </a:rPr>
                    <a:t>Disorders</a:t>
                  </a:r>
                </a:p>
              </p:txBody>
            </p:sp>
          </p:grpSp>
          <p:sp>
            <p:nvSpPr>
              <p:cNvPr id="88076" name="Text Box 12"/>
              <p:cNvSpPr txBox="1">
                <a:spLocks noChangeArrowheads="1"/>
              </p:cNvSpPr>
              <p:nvPr/>
            </p:nvSpPr>
            <p:spPr bwMode="auto">
              <a:xfrm>
                <a:off x="3360" y="1392"/>
                <a:ext cx="2208" cy="523"/>
              </a:xfrm>
              <a:prstGeom prst="rect">
                <a:avLst/>
              </a:prstGeom>
              <a:solidFill>
                <a:srgbClr val="FFFF99"/>
              </a:solidFill>
              <a:ln w="9525">
                <a:solidFill>
                  <a:schemeClr val="tx1"/>
                </a:solidFill>
                <a:miter lim="800000"/>
                <a:headEnd/>
                <a:tailEnd/>
              </a:ln>
              <a:effectLst/>
            </p:spPr>
            <p:txBody>
              <a:bodyPr wrap="square">
                <a:spAutoFit/>
              </a:bodyPr>
              <a:lstStyle/>
              <a:p>
                <a:pPr algn="ctr">
                  <a:buNone/>
                  <a:defRPr/>
                </a:pPr>
                <a:r>
                  <a:rPr lang="en-US" sz="2400" b="1" dirty="0">
                    <a:solidFill>
                      <a:srgbClr val="000000"/>
                    </a:solidFill>
                    <a:effectLst/>
                    <a:latin typeface="+mj-lt"/>
                  </a:rPr>
                  <a:t>Attention </a:t>
                </a:r>
                <a:r>
                  <a:rPr lang="en-US" sz="2400" b="1" dirty="0" smtClean="0">
                    <a:solidFill>
                      <a:srgbClr val="000000"/>
                    </a:solidFill>
                    <a:effectLst/>
                    <a:latin typeface="+mj-lt"/>
                  </a:rPr>
                  <a:t>&amp; Executive </a:t>
                </a:r>
                <a:r>
                  <a:rPr lang="en-US" sz="2400" b="1" dirty="0">
                    <a:solidFill>
                      <a:srgbClr val="000000"/>
                    </a:solidFill>
                    <a:effectLst/>
                    <a:latin typeface="+mj-lt"/>
                  </a:rPr>
                  <a:t>Function</a:t>
                </a:r>
              </a:p>
            </p:txBody>
          </p:sp>
          <p:sp>
            <p:nvSpPr>
              <p:cNvPr id="88077" name="Text Box 13"/>
              <p:cNvSpPr txBox="1">
                <a:spLocks noChangeArrowheads="1"/>
              </p:cNvSpPr>
              <p:nvPr/>
            </p:nvSpPr>
            <p:spPr bwMode="auto">
              <a:xfrm>
                <a:off x="5215" y="1954"/>
                <a:ext cx="678" cy="291"/>
              </a:xfrm>
              <a:prstGeom prst="rect">
                <a:avLst/>
              </a:prstGeom>
              <a:solidFill>
                <a:srgbClr val="FFFF99"/>
              </a:solidFill>
              <a:ln w="9525">
                <a:solidFill>
                  <a:schemeClr val="tx1"/>
                </a:solidFill>
                <a:miter lim="800000"/>
                <a:headEnd/>
                <a:tailEnd/>
              </a:ln>
              <a:effectLst/>
            </p:spPr>
            <p:txBody>
              <a:bodyPr wrap="none">
                <a:spAutoFit/>
              </a:bodyPr>
              <a:lstStyle/>
              <a:p>
                <a:pPr>
                  <a:buNone/>
                  <a:defRPr/>
                </a:pPr>
                <a:r>
                  <a:rPr lang="en-US" sz="2400" b="1" dirty="0">
                    <a:solidFill>
                      <a:srgbClr val="000000"/>
                    </a:solidFill>
                    <a:effectLst/>
                    <a:latin typeface="+mj-lt"/>
                  </a:rPr>
                  <a:t>Anxiety</a:t>
                </a:r>
              </a:p>
            </p:txBody>
          </p:sp>
          <p:sp>
            <p:nvSpPr>
              <p:cNvPr id="88078" name="Text Box 14"/>
              <p:cNvSpPr txBox="1">
                <a:spLocks noChangeArrowheads="1"/>
              </p:cNvSpPr>
              <p:nvPr/>
            </p:nvSpPr>
            <p:spPr bwMode="auto">
              <a:xfrm>
                <a:off x="4800" y="3270"/>
                <a:ext cx="914" cy="291"/>
              </a:xfrm>
              <a:prstGeom prst="rect">
                <a:avLst/>
              </a:prstGeom>
              <a:solidFill>
                <a:srgbClr val="FFFF99"/>
              </a:solidFill>
              <a:ln w="9525">
                <a:solidFill>
                  <a:schemeClr val="tx1"/>
                </a:solidFill>
                <a:miter lim="800000"/>
                <a:headEnd/>
                <a:tailEnd/>
              </a:ln>
              <a:effectLst/>
            </p:spPr>
            <p:txBody>
              <a:bodyPr wrap="none">
                <a:spAutoFit/>
              </a:bodyPr>
              <a:lstStyle/>
              <a:p>
                <a:pPr>
                  <a:buNone/>
                  <a:defRPr/>
                </a:pPr>
                <a:r>
                  <a:rPr lang="en-US" sz="2400" b="1" dirty="0">
                    <a:solidFill>
                      <a:srgbClr val="000000"/>
                    </a:solidFill>
                    <a:effectLst/>
                    <a:latin typeface="+mj-lt"/>
                  </a:rPr>
                  <a:t>Depression</a:t>
                </a:r>
                <a:endParaRPr lang="en-US" sz="1600" b="1" dirty="0">
                  <a:solidFill>
                    <a:srgbClr val="000000"/>
                  </a:solidFill>
                  <a:effectLst/>
                  <a:latin typeface="+mj-lt"/>
                </a:endParaRPr>
              </a:p>
            </p:txBody>
          </p:sp>
          <p:sp>
            <p:nvSpPr>
              <p:cNvPr id="88079" name="Text Box 15"/>
              <p:cNvSpPr txBox="1">
                <a:spLocks noChangeArrowheads="1"/>
              </p:cNvSpPr>
              <p:nvPr/>
            </p:nvSpPr>
            <p:spPr bwMode="auto">
              <a:xfrm>
                <a:off x="5354" y="2790"/>
                <a:ext cx="487" cy="291"/>
              </a:xfrm>
              <a:prstGeom prst="rect">
                <a:avLst/>
              </a:prstGeom>
              <a:solidFill>
                <a:srgbClr val="FFFF99"/>
              </a:solidFill>
              <a:ln w="9525">
                <a:solidFill>
                  <a:schemeClr val="tx1"/>
                </a:solidFill>
                <a:miter lim="800000"/>
                <a:headEnd/>
                <a:tailEnd/>
              </a:ln>
              <a:effectLst/>
            </p:spPr>
            <p:txBody>
              <a:bodyPr wrap="none">
                <a:spAutoFit/>
              </a:bodyPr>
              <a:lstStyle/>
              <a:p>
                <a:pPr>
                  <a:buNone/>
                  <a:defRPr/>
                </a:pPr>
                <a:r>
                  <a:rPr lang="en-US" sz="2400" b="1" dirty="0">
                    <a:solidFill>
                      <a:srgbClr val="000000"/>
                    </a:solidFill>
                    <a:effectLst/>
                    <a:latin typeface="+mj-lt"/>
                  </a:rPr>
                  <a:t>OCD</a:t>
                </a:r>
                <a:endParaRPr lang="en-US" sz="2800" b="1" dirty="0">
                  <a:solidFill>
                    <a:srgbClr val="000000"/>
                  </a:solidFill>
                  <a:effectLst/>
                  <a:latin typeface="+mj-lt"/>
                </a:endParaRPr>
              </a:p>
            </p:txBody>
          </p:sp>
          <p:sp>
            <p:nvSpPr>
              <p:cNvPr id="88080" name="Text Box 16"/>
              <p:cNvSpPr txBox="1">
                <a:spLocks noChangeArrowheads="1"/>
              </p:cNvSpPr>
              <p:nvPr/>
            </p:nvSpPr>
            <p:spPr bwMode="auto">
              <a:xfrm>
                <a:off x="3392" y="3078"/>
                <a:ext cx="1051" cy="570"/>
              </a:xfrm>
              <a:prstGeom prst="rect">
                <a:avLst/>
              </a:prstGeom>
              <a:solidFill>
                <a:srgbClr val="FFFF99"/>
              </a:solidFill>
              <a:ln w="9525">
                <a:solidFill>
                  <a:schemeClr val="tx1"/>
                </a:solidFill>
                <a:miter lim="800000"/>
                <a:headEnd/>
                <a:tailEnd/>
              </a:ln>
              <a:effectLst/>
            </p:spPr>
            <p:txBody>
              <a:bodyPr wrap="none">
                <a:spAutoFit/>
              </a:bodyPr>
              <a:lstStyle/>
              <a:p>
                <a:pPr algn="ctr">
                  <a:buNone/>
                  <a:defRPr/>
                </a:pPr>
                <a:r>
                  <a:rPr lang="en-US" sz="2400" b="1" dirty="0">
                    <a:solidFill>
                      <a:srgbClr val="000000"/>
                    </a:solidFill>
                    <a:effectLst/>
                    <a:latin typeface="+mj-lt"/>
                  </a:rPr>
                  <a:t>Oppositional</a:t>
                </a:r>
              </a:p>
              <a:p>
                <a:pPr algn="ctr">
                  <a:buNone/>
                  <a:defRPr/>
                </a:pPr>
                <a:r>
                  <a:rPr lang="en-US" sz="2400" b="1" dirty="0">
                    <a:solidFill>
                      <a:srgbClr val="000000"/>
                    </a:solidFill>
                    <a:effectLst/>
                    <a:latin typeface="+mj-lt"/>
                  </a:rPr>
                  <a:t>Behavior</a:t>
                </a:r>
              </a:p>
            </p:txBody>
          </p:sp>
        </p:grpSp>
      </p:grpSp>
      <p:pic>
        <p:nvPicPr>
          <p:cNvPr id="36868" name="Picture 22" descr="unhappy child"/>
          <p:cNvPicPr>
            <a:picLocks noChangeAspect="1" noChangeArrowheads="1"/>
          </p:cNvPicPr>
          <p:nvPr/>
        </p:nvPicPr>
        <p:blipFill>
          <a:blip r:embed="rId3" cstate="print"/>
          <a:srcRect t="4762"/>
          <a:stretch>
            <a:fillRect/>
          </a:stretch>
        </p:blipFill>
        <p:spPr bwMode="auto">
          <a:xfrm>
            <a:off x="1104900" y="2057400"/>
            <a:ext cx="3335337" cy="4800600"/>
          </a:xfrm>
          <a:prstGeom prst="rect">
            <a:avLst/>
          </a:prstGeom>
          <a:noFill/>
          <a:ln w="9525">
            <a:noFill/>
            <a:miter lim="800000"/>
            <a:headEnd/>
            <a:tailEnd/>
          </a:ln>
        </p:spPr>
      </p:pic>
      <p:grpSp>
        <p:nvGrpSpPr>
          <p:cNvPr id="36869" name="Group 23"/>
          <p:cNvGrpSpPr>
            <a:grpSpLocks/>
          </p:cNvGrpSpPr>
          <p:nvPr/>
        </p:nvGrpSpPr>
        <p:grpSpPr bwMode="auto">
          <a:xfrm>
            <a:off x="0" y="0"/>
            <a:ext cx="10287000" cy="995065"/>
            <a:chOff x="814388" y="0"/>
            <a:chExt cx="8658225" cy="995066"/>
          </a:xfrm>
        </p:grpSpPr>
        <p:sp>
          <p:nvSpPr>
            <p:cNvPr id="25"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rgbClr val="FFFF00"/>
                  </a:solidFill>
                </a:rPr>
                <a:t>THE PICTURE OF DYSLEXIA</a:t>
              </a:r>
            </a:p>
          </p:txBody>
        </p:sp>
        <p:sp>
          <p:nvSpPr>
            <p:cNvPr id="26"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SYMPTOMS </a:t>
              </a:r>
              <a:r>
                <a:rPr lang="en-US" sz="2400" u="sng" dirty="0">
                  <a:solidFill>
                    <a:srgbClr val="FFFFFF"/>
                  </a:solidFill>
                </a:rPr>
                <a:t>DO NOT</a:t>
              </a:r>
              <a:r>
                <a:rPr lang="en-US" sz="2400" dirty="0">
                  <a:solidFill>
                    <a:srgbClr val="FFFFFF"/>
                  </a:solidFill>
                </a:rPr>
                <a:t> OCCUR WITH EVERYONE)</a:t>
              </a:r>
            </a:p>
          </p:txBody>
        </p:sp>
      </p:grpSp>
      <p:sp>
        <p:nvSpPr>
          <p:cNvPr id="27" name="Rectangle 26"/>
          <p:cNvSpPr/>
          <p:nvPr/>
        </p:nvSpPr>
        <p:spPr>
          <a:xfrm>
            <a:off x="0" y="926068"/>
            <a:ext cx="10287000" cy="369332"/>
          </a:xfrm>
          <a:prstGeom prst="rect">
            <a:avLst/>
          </a:prstGeom>
        </p:spPr>
        <p:txBody>
          <a:bodyPr wrap="square">
            <a:spAutoFit/>
          </a:bodyPr>
          <a:lstStyle/>
          <a:p>
            <a:pPr algn="ctr">
              <a:buNone/>
            </a:pPr>
            <a:r>
              <a:rPr lang="en-US" sz="1800" dirty="0" smtClean="0"/>
              <a:t>(Alexander &amp; Conway, 2007)</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0" y="0"/>
            <a:ext cx="10287000" cy="68580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714500" y="342900"/>
            <a:ext cx="7354888" cy="1143000"/>
          </a:xfrm>
        </p:spPr>
        <p:txBody>
          <a:bodyPr/>
          <a:lstStyle/>
          <a:p>
            <a:pPr>
              <a:defRPr/>
            </a:pPr>
            <a:r>
              <a:rPr lang="en-US" sz="4000" b="1" dirty="0" smtClean="0">
                <a:solidFill>
                  <a:srgbClr val="FFFF00"/>
                </a:solidFill>
              </a:rPr>
              <a:t>“CHANGES IN SYNAPSES?”</a:t>
            </a:r>
          </a:p>
        </p:txBody>
      </p:sp>
      <p:sp>
        <p:nvSpPr>
          <p:cNvPr id="14339" name="Text Box 3"/>
          <p:cNvSpPr txBox="1">
            <a:spLocks noChangeArrowheads="1"/>
          </p:cNvSpPr>
          <p:nvPr/>
        </p:nvSpPr>
        <p:spPr bwMode="auto">
          <a:xfrm>
            <a:off x="685800" y="1905000"/>
            <a:ext cx="9172575" cy="1554163"/>
          </a:xfrm>
          <a:prstGeom prst="rect">
            <a:avLst/>
          </a:prstGeom>
          <a:noFill/>
          <a:ln w="9525">
            <a:noFill/>
            <a:miter lim="800000"/>
            <a:headEnd/>
            <a:tailEnd/>
          </a:ln>
        </p:spPr>
        <p:txBody>
          <a:bodyPr>
            <a:spAutoFit/>
          </a:bodyPr>
          <a:lstStyle/>
          <a:p>
            <a:pPr eaLnBrk="1" hangingPunct="1">
              <a:spcBef>
                <a:spcPct val="50000"/>
              </a:spcBef>
              <a:buClrTx/>
              <a:buSzTx/>
              <a:buFontTx/>
              <a:buNone/>
            </a:pPr>
            <a:r>
              <a:rPr lang="en-US">
                <a:solidFill>
                  <a:srgbClr val="FFFF00"/>
                </a:solidFill>
                <a:effectLst/>
                <a:latin typeface="Arial" charset="0"/>
              </a:rPr>
              <a:t>AT WHAT AGE DO NEURONS LOSE THE ABILITY TO MAKE NEW CONNECTIONS (SYNAPSES) WITH OTHER NEURONS?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723900" y="1828800"/>
            <a:ext cx="8743950" cy="4114800"/>
          </a:xfrm>
        </p:spPr>
        <p:txBody>
          <a:bodyPr/>
          <a:lstStyle/>
          <a:p>
            <a:pPr>
              <a:lnSpc>
                <a:spcPct val="90000"/>
              </a:lnSpc>
              <a:buClr>
                <a:srgbClr val="FFFFFF"/>
              </a:buClr>
              <a:defRPr/>
            </a:pPr>
            <a:r>
              <a:rPr lang="en-US" sz="2800" b="1" dirty="0" smtClean="0"/>
              <a:t>How Many Neurons In The Brain?</a:t>
            </a:r>
          </a:p>
          <a:p>
            <a:pPr lvl="1">
              <a:lnSpc>
                <a:spcPct val="90000"/>
              </a:lnSpc>
              <a:buClr>
                <a:srgbClr val="FFFFFF"/>
              </a:buClr>
              <a:defRPr/>
            </a:pPr>
            <a:r>
              <a:rPr lang="en-US" sz="2400" b="1" dirty="0" smtClean="0"/>
              <a:t>~ 100 Billion</a:t>
            </a:r>
          </a:p>
          <a:p>
            <a:pPr>
              <a:lnSpc>
                <a:spcPct val="90000"/>
              </a:lnSpc>
              <a:buClr>
                <a:srgbClr val="FFFFFF"/>
              </a:buClr>
              <a:defRPr/>
            </a:pPr>
            <a:r>
              <a:rPr lang="en-US" sz="2800" b="1" dirty="0" smtClean="0"/>
              <a:t>How Many Connections Exist in the Neural Networks Formed in the Brain?</a:t>
            </a:r>
          </a:p>
          <a:p>
            <a:pPr lvl="1">
              <a:lnSpc>
                <a:spcPct val="90000"/>
              </a:lnSpc>
              <a:buClr>
                <a:srgbClr val="FFFFFF"/>
              </a:buClr>
              <a:defRPr/>
            </a:pPr>
            <a:r>
              <a:rPr lang="en-US" sz="2400" b="1" dirty="0" smtClean="0"/>
              <a:t>~ 100 Trillion</a:t>
            </a:r>
          </a:p>
          <a:p>
            <a:pPr>
              <a:lnSpc>
                <a:spcPct val="90000"/>
              </a:lnSpc>
              <a:buClr>
                <a:srgbClr val="FFFFFF"/>
              </a:buClr>
              <a:defRPr/>
            </a:pPr>
            <a:r>
              <a:rPr lang="en-US" sz="2800" b="1" dirty="0" smtClean="0"/>
              <a:t>How Many “Connections” for a Single Neuron?</a:t>
            </a:r>
          </a:p>
          <a:p>
            <a:pPr lvl="1">
              <a:lnSpc>
                <a:spcPct val="90000"/>
              </a:lnSpc>
              <a:buClr>
                <a:srgbClr val="FFFFFF"/>
              </a:buClr>
              <a:defRPr/>
            </a:pPr>
            <a:r>
              <a:rPr lang="en-US" sz="2400" b="1" dirty="0" smtClean="0"/>
              <a:t> ~ 40,000</a:t>
            </a:r>
            <a:endParaRPr lang="en-US" sz="2800" b="1" dirty="0" smtClean="0"/>
          </a:p>
          <a:p>
            <a:pPr>
              <a:lnSpc>
                <a:spcPct val="90000"/>
              </a:lnSpc>
              <a:buClr>
                <a:srgbClr val="FFFFFF"/>
              </a:buClr>
              <a:defRPr/>
            </a:pPr>
            <a:endParaRPr lang="en-US" sz="2400" dirty="0" smtClean="0"/>
          </a:p>
        </p:txBody>
      </p:sp>
      <p:sp>
        <p:nvSpPr>
          <p:cNvPr id="156677" name="Rectangle 5"/>
          <p:cNvSpPr>
            <a:spLocks noGrp="1" noChangeArrowheads="1"/>
          </p:cNvSpPr>
          <p:nvPr>
            <p:ph type="title"/>
          </p:nvPr>
        </p:nvSpPr>
        <p:spPr>
          <a:xfrm>
            <a:off x="1638300" y="0"/>
            <a:ext cx="8648700" cy="1447800"/>
          </a:xfrm>
        </p:spPr>
        <p:txBody>
          <a:bodyPr/>
          <a:lstStyle/>
          <a:p>
            <a:pPr>
              <a:defRPr/>
            </a:pPr>
            <a:r>
              <a:rPr lang="en-US" sz="4000" b="1" dirty="0" smtClean="0"/>
              <a:t>NEURONS</a:t>
            </a:r>
            <a:r>
              <a:rPr lang="en-US" b="1" dirty="0" smtClean="0"/>
              <a:t> </a:t>
            </a:r>
            <a:r>
              <a:rPr lang="en-US" sz="3600" b="1" dirty="0" smtClean="0"/>
              <a:t>- </a:t>
            </a:r>
            <a:r>
              <a:rPr lang="en-US" sz="3600" dirty="0" smtClean="0"/>
              <a:t>How the Brain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103188"/>
            <a:ext cx="10287000" cy="641350"/>
          </a:xfrm>
          <a:prstGeom prst="rect">
            <a:avLst/>
          </a:prstGeom>
          <a:noFill/>
          <a:ln w="9525">
            <a:noFill/>
            <a:miter lim="800000"/>
            <a:headEnd/>
            <a:tailEnd/>
          </a:ln>
        </p:spPr>
        <p:txBody>
          <a:bodyPr>
            <a:spAutoFit/>
          </a:bodyPr>
          <a:lstStyle/>
          <a:p>
            <a:pPr algn="ctr" eaLnBrk="1" hangingPunct="1">
              <a:spcBef>
                <a:spcPct val="0"/>
              </a:spcBef>
              <a:buClrTx/>
              <a:buSzTx/>
              <a:buFontTx/>
              <a:buNone/>
            </a:pPr>
            <a:r>
              <a:rPr lang="en-US" sz="3600">
                <a:solidFill>
                  <a:srgbClr val="FFFF00"/>
                </a:solidFill>
                <a:effectLst/>
                <a:latin typeface="Arial" charset="0"/>
              </a:rPr>
              <a:t>TYPICAL LANGUAGE AREAS</a:t>
            </a:r>
          </a:p>
        </p:txBody>
      </p:sp>
      <p:grpSp>
        <p:nvGrpSpPr>
          <p:cNvPr id="18" name="Group 17"/>
          <p:cNvGrpSpPr/>
          <p:nvPr/>
        </p:nvGrpSpPr>
        <p:grpSpPr>
          <a:xfrm>
            <a:off x="1200150" y="850900"/>
            <a:ext cx="7886700" cy="6007100"/>
            <a:chOff x="1200150" y="850900"/>
            <a:chExt cx="7886700" cy="6007100"/>
          </a:xfrm>
        </p:grpSpPr>
        <p:pic>
          <p:nvPicPr>
            <p:cNvPr id="19459" name="Picture 3" descr="brochurebrain"/>
            <p:cNvPicPr>
              <a:picLocks noChangeAspect="1" noChangeArrowheads="1"/>
            </p:cNvPicPr>
            <p:nvPr/>
          </p:nvPicPr>
          <p:blipFill>
            <a:blip r:embed="rId3" cstate="print"/>
            <a:srcRect/>
            <a:stretch>
              <a:fillRect/>
            </a:stretch>
          </p:blipFill>
          <p:spPr bwMode="auto">
            <a:xfrm>
              <a:off x="1200150" y="850900"/>
              <a:ext cx="7886700" cy="6007100"/>
            </a:xfrm>
            <a:prstGeom prst="rect">
              <a:avLst/>
            </a:prstGeom>
            <a:noFill/>
            <a:ln w="9525">
              <a:solidFill>
                <a:schemeClr val="bg2"/>
              </a:solidFill>
              <a:miter lim="800000"/>
              <a:headEnd/>
              <a:tailEnd/>
            </a:ln>
          </p:spPr>
        </p:pic>
        <p:grpSp>
          <p:nvGrpSpPr>
            <p:cNvPr id="19460" name="Group 4"/>
            <p:cNvGrpSpPr>
              <a:grpSpLocks/>
            </p:cNvGrpSpPr>
            <p:nvPr/>
          </p:nvGrpSpPr>
          <p:grpSpPr bwMode="auto">
            <a:xfrm>
              <a:off x="2055813" y="2133600"/>
              <a:ext cx="7031037" cy="4508500"/>
              <a:chOff x="1151" y="1344"/>
              <a:chExt cx="3937" cy="2840"/>
            </a:xfrm>
          </p:grpSpPr>
          <p:sp>
            <p:nvSpPr>
              <p:cNvPr id="186373" name="Oval 5"/>
              <p:cNvSpPr>
                <a:spLocks noChangeArrowheads="1"/>
              </p:cNvSpPr>
              <p:nvPr/>
            </p:nvSpPr>
            <p:spPr bwMode="auto">
              <a:xfrm rot="3470579">
                <a:off x="4114" y="2653"/>
                <a:ext cx="336" cy="522"/>
              </a:xfrm>
              <a:prstGeom prst="ellipse">
                <a:avLst/>
              </a:prstGeom>
              <a:solidFill>
                <a:srgbClr val="000000"/>
              </a:solidFill>
              <a:ln w="9525">
                <a:solidFill>
                  <a:schemeClr val="bg2"/>
                </a:solidFill>
                <a:round/>
                <a:headEnd/>
                <a:tailEnd/>
              </a:ln>
              <a:effectLst>
                <a:outerShdw dist="314181" dir="11642175" algn="ctr" rotWithShape="0">
                  <a:schemeClr val="bg2"/>
                </a:outerShdw>
              </a:effectLst>
            </p:spPr>
            <p:txBody>
              <a:bodyPr rot="10800000" vert="eaVert" wrap="none" anchor="ctr"/>
              <a:lstStyle/>
              <a:p>
                <a:pPr algn="ctr" eaLnBrk="1" hangingPunct="1">
                  <a:spcBef>
                    <a:spcPct val="0"/>
                  </a:spcBef>
                  <a:buClrTx/>
                  <a:buSzTx/>
                  <a:buFontTx/>
                  <a:buNone/>
                  <a:defRPr/>
                </a:pPr>
                <a:endParaRPr lang="en-US" sz="2400">
                  <a:solidFill>
                    <a:srgbClr val="000000"/>
                  </a:solidFill>
                  <a:effectLst/>
                </a:endParaRPr>
              </a:p>
            </p:txBody>
          </p:sp>
          <p:sp>
            <p:nvSpPr>
              <p:cNvPr id="186374" name="Oval 6"/>
              <p:cNvSpPr>
                <a:spLocks noChangeArrowheads="1"/>
              </p:cNvSpPr>
              <p:nvPr/>
            </p:nvSpPr>
            <p:spPr bwMode="auto">
              <a:xfrm rot="1833177">
                <a:off x="3518" y="1709"/>
                <a:ext cx="886" cy="792"/>
              </a:xfrm>
              <a:prstGeom prst="ellipse">
                <a:avLst/>
              </a:prstGeom>
              <a:solidFill>
                <a:srgbClr val="000000"/>
              </a:solidFill>
              <a:ln w="9525">
                <a:solidFill>
                  <a:schemeClr val="bg2"/>
                </a:solidFill>
                <a:round/>
                <a:headEnd/>
                <a:tailEnd/>
              </a:ln>
              <a:effectLst/>
            </p:spPr>
            <p:txBody>
              <a:bodyPr wrap="none" anchor="ctr"/>
              <a:lstStyle/>
              <a:p>
                <a:pPr>
                  <a:defRPr/>
                </a:pPr>
                <a:endParaRPr lang="en-US"/>
              </a:p>
            </p:txBody>
          </p:sp>
          <p:sp>
            <p:nvSpPr>
              <p:cNvPr id="186375" name="Oval 7"/>
              <p:cNvSpPr>
                <a:spLocks noChangeArrowheads="1"/>
              </p:cNvSpPr>
              <p:nvPr/>
            </p:nvSpPr>
            <p:spPr bwMode="auto">
              <a:xfrm rot="-680052">
                <a:off x="2094" y="2064"/>
                <a:ext cx="585" cy="288"/>
              </a:xfrm>
              <a:prstGeom prst="ellipse">
                <a:avLst/>
              </a:prstGeom>
              <a:solidFill>
                <a:srgbClr val="000000"/>
              </a:solidFill>
              <a:ln w="9525">
                <a:solidFill>
                  <a:schemeClr val="bg2"/>
                </a:solidFill>
                <a:round/>
                <a:headEnd/>
                <a:tailEnd/>
              </a:ln>
              <a:effectLst/>
            </p:spPr>
            <p:txBody>
              <a:bodyPr wrap="none" anchor="ctr"/>
              <a:lstStyle/>
              <a:p>
                <a:pPr>
                  <a:defRPr/>
                </a:pPr>
                <a:endParaRPr lang="en-US"/>
              </a:p>
            </p:txBody>
          </p:sp>
          <p:sp>
            <p:nvSpPr>
              <p:cNvPr id="186376" name="Oval 8"/>
              <p:cNvSpPr>
                <a:spLocks noChangeArrowheads="1"/>
              </p:cNvSpPr>
              <p:nvPr/>
            </p:nvSpPr>
            <p:spPr bwMode="auto">
              <a:xfrm>
                <a:off x="2544" y="2256"/>
                <a:ext cx="768" cy="480"/>
              </a:xfrm>
              <a:prstGeom prst="ellipse">
                <a:avLst/>
              </a:prstGeom>
              <a:solidFill>
                <a:srgbClr val="000000"/>
              </a:solidFill>
              <a:ln w="9525">
                <a:solidFill>
                  <a:schemeClr val="bg2"/>
                </a:solidFill>
                <a:round/>
                <a:headEnd/>
                <a:tailEnd/>
              </a:ln>
              <a:effectLst/>
            </p:spPr>
            <p:txBody>
              <a:bodyPr wrap="none" anchor="ctr"/>
              <a:lstStyle/>
              <a:p>
                <a:pPr>
                  <a:defRPr/>
                </a:pPr>
                <a:endParaRPr lang="en-US"/>
              </a:p>
            </p:txBody>
          </p:sp>
          <p:sp>
            <p:nvSpPr>
              <p:cNvPr id="186377" name="Line 9"/>
              <p:cNvSpPr>
                <a:spLocks noChangeShapeType="1"/>
              </p:cNvSpPr>
              <p:nvPr/>
            </p:nvSpPr>
            <p:spPr bwMode="auto">
              <a:xfrm flipH="1" flipV="1">
                <a:off x="4080" y="2496"/>
                <a:ext cx="48" cy="336"/>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86378" name="Line 10"/>
              <p:cNvSpPr>
                <a:spLocks noChangeShapeType="1"/>
              </p:cNvSpPr>
              <p:nvPr/>
            </p:nvSpPr>
            <p:spPr bwMode="auto">
              <a:xfrm rot="-2718590" flipH="1" flipV="1">
                <a:off x="3261" y="2204"/>
                <a:ext cx="293" cy="192"/>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86379" name="Line 11"/>
              <p:cNvSpPr>
                <a:spLocks noChangeShapeType="1"/>
              </p:cNvSpPr>
              <p:nvPr/>
            </p:nvSpPr>
            <p:spPr bwMode="auto">
              <a:xfrm flipH="1" flipV="1">
                <a:off x="2688" y="2064"/>
                <a:ext cx="720" cy="0"/>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9468" name="Text Box 12"/>
              <p:cNvSpPr txBox="1">
                <a:spLocks noChangeArrowheads="1"/>
              </p:cNvSpPr>
              <p:nvPr/>
            </p:nvSpPr>
            <p:spPr bwMode="auto">
              <a:xfrm>
                <a:off x="1440" y="2256"/>
                <a:ext cx="1124" cy="52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600" b="1">
                    <a:solidFill>
                      <a:srgbClr val="000000"/>
                    </a:solidFill>
                    <a:effectLst/>
                    <a:latin typeface="Rockwell Extra Bold" pitchFamily="18" charset="0"/>
                  </a:rPr>
                  <a:t>SPEECH</a:t>
                </a:r>
              </a:p>
              <a:p>
                <a:pPr eaLnBrk="1" hangingPunct="1">
                  <a:spcBef>
                    <a:spcPct val="0"/>
                  </a:spcBef>
                  <a:buClrTx/>
                  <a:buSzTx/>
                  <a:buFontTx/>
                  <a:buNone/>
                </a:pPr>
                <a:r>
                  <a:rPr lang="en-US" sz="1600" b="1">
                    <a:solidFill>
                      <a:srgbClr val="000000"/>
                    </a:solidFill>
                    <a:effectLst/>
                    <a:latin typeface="Rockwell Extra Bold" pitchFamily="18" charset="0"/>
                  </a:rPr>
                  <a:t>PRODUCTION</a:t>
                </a:r>
              </a:p>
              <a:p>
                <a:pPr eaLnBrk="1" hangingPunct="1">
                  <a:spcBef>
                    <a:spcPct val="0"/>
                  </a:spcBef>
                  <a:buClrTx/>
                  <a:buSzTx/>
                  <a:buFontTx/>
                  <a:buNone/>
                </a:pPr>
                <a:r>
                  <a:rPr lang="en-US" sz="1600" b="1">
                    <a:solidFill>
                      <a:srgbClr val="000000"/>
                    </a:solidFill>
                    <a:effectLst/>
                    <a:latin typeface="Rockwell Extra Bold" pitchFamily="18" charset="0"/>
                  </a:rPr>
                  <a:t>AREA</a:t>
                </a:r>
              </a:p>
            </p:txBody>
          </p:sp>
          <p:sp>
            <p:nvSpPr>
              <p:cNvPr id="19469" name="Text Box 13"/>
              <p:cNvSpPr txBox="1">
                <a:spLocks noChangeArrowheads="1"/>
              </p:cNvSpPr>
              <p:nvPr/>
            </p:nvSpPr>
            <p:spPr bwMode="auto">
              <a:xfrm>
                <a:off x="2688" y="2736"/>
                <a:ext cx="1124" cy="520"/>
              </a:xfrm>
              <a:prstGeom prst="rect">
                <a:avLst/>
              </a:prstGeom>
              <a:noFill/>
              <a:ln w="9525">
                <a:noFill/>
                <a:miter lim="800000"/>
                <a:headEnd/>
                <a:tailEnd/>
              </a:ln>
            </p:spPr>
            <p:txBody>
              <a:bodyPr>
                <a:spAutoFit/>
              </a:bodyPr>
              <a:lstStyle/>
              <a:p>
                <a:pPr eaLnBrk="1" hangingPunct="1">
                  <a:spcBef>
                    <a:spcPct val="0"/>
                  </a:spcBef>
                  <a:buClrTx/>
                  <a:buSzTx/>
                  <a:buFontTx/>
                  <a:buNone/>
                </a:pPr>
                <a:r>
                  <a:rPr lang="en-US" sz="1600" b="1">
                    <a:solidFill>
                      <a:srgbClr val="000000"/>
                    </a:solidFill>
                    <a:effectLst/>
                    <a:latin typeface="Rockwell Extra Bold" pitchFamily="18" charset="0"/>
                  </a:rPr>
                  <a:t>AUDITORY</a:t>
                </a:r>
              </a:p>
              <a:p>
                <a:pPr eaLnBrk="1" hangingPunct="1">
                  <a:spcBef>
                    <a:spcPct val="0"/>
                  </a:spcBef>
                  <a:buClrTx/>
                  <a:buSzTx/>
                  <a:buFontTx/>
                  <a:buNone/>
                </a:pPr>
                <a:r>
                  <a:rPr lang="en-US" sz="1600" b="1">
                    <a:solidFill>
                      <a:srgbClr val="000000"/>
                    </a:solidFill>
                    <a:effectLst/>
                    <a:latin typeface="Rockwell Extra Bold" pitchFamily="18" charset="0"/>
                  </a:rPr>
                  <a:t>PROCESSING</a:t>
                </a:r>
              </a:p>
              <a:p>
                <a:pPr eaLnBrk="1" hangingPunct="1">
                  <a:spcBef>
                    <a:spcPct val="0"/>
                  </a:spcBef>
                  <a:buClrTx/>
                  <a:buSzTx/>
                  <a:buFontTx/>
                  <a:buNone/>
                </a:pPr>
                <a:r>
                  <a:rPr lang="en-US" sz="1600" b="1">
                    <a:solidFill>
                      <a:srgbClr val="000000"/>
                    </a:solidFill>
                    <a:effectLst/>
                    <a:latin typeface="Rockwell Extra Bold" pitchFamily="18" charset="0"/>
                  </a:rPr>
                  <a:t>AREA</a:t>
                </a:r>
              </a:p>
            </p:txBody>
          </p:sp>
          <p:sp>
            <p:nvSpPr>
              <p:cNvPr id="19470" name="Text Box 14"/>
              <p:cNvSpPr txBox="1">
                <a:spLocks noChangeArrowheads="1"/>
              </p:cNvSpPr>
              <p:nvPr/>
            </p:nvSpPr>
            <p:spPr bwMode="auto">
              <a:xfrm>
                <a:off x="2640" y="1344"/>
                <a:ext cx="1824" cy="366"/>
              </a:xfrm>
              <a:prstGeom prst="rect">
                <a:avLst/>
              </a:prstGeom>
              <a:noFill/>
              <a:ln w="9525">
                <a:noFill/>
                <a:miter lim="800000"/>
                <a:headEnd/>
                <a:tailEnd/>
              </a:ln>
            </p:spPr>
            <p:txBody>
              <a:bodyPr>
                <a:spAutoFit/>
              </a:bodyPr>
              <a:lstStyle/>
              <a:p>
                <a:pPr eaLnBrk="1" hangingPunct="1">
                  <a:spcBef>
                    <a:spcPct val="0"/>
                  </a:spcBef>
                  <a:buClrTx/>
                  <a:buSzTx/>
                  <a:buFontTx/>
                  <a:buNone/>
                </a:pPr>
                <a:r>
                  <a:rPr lang="en-US" sz="1600" b="1">
                    <a:solidFill>
                      <a:srgbClr val="000000"/>
                    </a:solidFill>
                    <a:effectLst/>
                    <a:latin typeface="Rockwell Extra Bold" pitchFamily="18" charset="0"/>
                  </a:rPr>
                  <a:t>VISUAL</a:t>
                </a:r>
                <a:r>
                  <a:rPr lang="en-US" sz="1600" b="1">
                    <a:solidFill>
                      <a:schemeClr val="bg2"/>
                    </a:solidFill>
                    <a:effectLst/>
                    <a:latin typeface="Rockwell Extra Bold" pitchFamily="18" charset="0"/>
                  </a:rPr>
                  <a:t>-</a:t>
                </a:r>
                <a:r>
                  <a:rPr lang="en-US" sz="1600" b="1">
                    <a:solidFill>
                      <a:srgbClr val="000000"/>
                    </a:solidFill>
                    <a:effectLst/>
                    <a:latin typeface="Rockwell Extra Bold" pitchFamily="18" charset="0"/>
                  </a:rPr>
                  <a:t>LANGUAGE</a:t>
                </a:r>
              </a:p>
              <a:p>
                <a:pPr eaLnBrk="1" hangingPunct="1">
                  <a:spcBef>
                    <a:spcPct val="0"/>
                  </a:spcBef>
                  <a:buClrTx/>
                  <a:buSzTx/>
                  <a:buFontTx/>
                  <a:buNone/>
                </a:pPr>
                <a:r>
                  <a:rPr lang="en-US" sz="1600" b="1">
                    <a:solidFill>
                      <a:srgbClr val="000000"/>
                    </a:solidFill>
                    <a:effectLst/>
                    <a:latin typeface="Rockwell Extra Bold" pitchFamily="18" charset="0"/>
                  </a:rPr>
                  <a:t>ASSOCIATION</a:t>
                </a:r>
                <a:r>
                  <a:rPr lang="en-US" sz="1600" b="1">
                    <a:solidFill>
                      <a:schemeClr val="bg2"/>
                    </a:solidFill>
                    <a:effectLst/>
                    <a:latin typeface="Rockwell Extra Bold" pitchFamily="18" charset="0"/>
                  </a:rPr>
                  <a:t> </a:t>
                </a:r>
                <a:r>
                  <a:rPr lang="en-US" sz="1600" b="1">
                    <a:solidFill>
                      <a:srgbClr val="000000"/>
                    </a:solidFill>
                    <a:effectLst/>
                    <a:latin typeface="Rockwell Extra Bold" pitchFamily="18" charset="0"/>
                  </a:rPr>
                  <a:t>AREA</a:t>
                </a:r>
              </a:p>
            </p:txBody>
          </p:sp>
          <p:sp>
            <p:nvSpPr>
              <p:cNvPr id="19471" name="Text Box 15"/>
              <p:cNvSpPr txBox="1">
                <a:spLocks noChangeArrowheads="1"/>
              </p:cNvSpPr>
              <p:nvPr/>
            </p:nvSpPr>
            <p:spPr bwMode="auto">
              <a:xfrm>
                <a:off x="4320" y="2160"/>
                <a:ext cx="768" cy="520"/>
              </a:xfrm>
              <a:prstGeom prst="rect">
                <a:avLst/>
              </a:prstGeom>
              <a:noFill/>
              <a:ln w="9525">
                <a:noFill/>
                <a:miter lim="800000"/>
                <a:headEnd/>
                <a:tailEnd/>
              </a:ln>
            </p:spPr>
            <p:txBody>
              <a:bodyPr>
                <a:spAutoFit/>
              </a:bodyPr>
              <a:lstStyle/>
              <a:p>
                <a:pPr eaLnBrk="1" hangingPunct="1">
                  <a:spcBef>
                    <a:spcPct val="0"/>
                  </a:spcBef>
                  <a:buClrTx/>
                  <a:buSzTx/>
                  <a:buFontTx/>
                  <a:buNone/>
                </a:pPr>
                <a:r>
                  <a:rPr lang="en-US" sz="1600" b="1">
                    <a:solidFill>
                      <a:srgbClr val="000000"/>
                    </a:solidFill>
                    <a:effectLst/>
                    <a:latin typeface="Rockwell Extra Bold" pitchFamily="18" charset="0"/>
                  </a:rPr>
                  <a:t>VISUAL /</a:t>
                </a:r>
              </a:p>
              <a:p>
                <a:pPr eaLnBrk="1" hangingPunct="1">
                  <a:spcBef>
                    <a:spcPct val="0"/>
                  </a:spcBef>
                  <a:buClrTx/>
                  <a:buSzTx/>
                  <a:buFontTx/>
                  <a:buNone/>
                </a:pPr>
                <a:r>
                  <a:rPr lang="en-US" sz="1600" b="1">
                    <a:solidFill>
                      <a:srgbClr val="000000"/>
                    </a:solidFill>
                    <a:effectLst/>
                    <a:latin typeface="Rockwell Extra Bold" pitchFamily="18" charset="0"/>
                  </a:rPr>
                  <a:t>VERBAL</a:t>
                </a:r>
              </a:p>
              <a:p>
                <a:pPr eaLnBrk="1" hangingPunct="1">
                  <a:spcBef>
                    <a:spcPct val="0"/>
                  </a:spcBef>
                  <a:buClrTx/>
                  <a:buSzTx/>
                  <a:buFontTx/>
                  <a:buNone/>
                </a:pPr>
                <a:r>
                  <a:rPr lang="en-US" sz="1600" b="1">
                    <a:solidFill>
                      <a:srgbClr val="000000"/>
                    </a:solidFill>
                    <a:effectLst/>
                    <a:latin typeface="Rockwell Extra Bold" pitchFamily="18" charset="0"/>
                  </a:rPr>
                  <a:t>AREA</a:t>
                </a:r>
              </a:p>
            </p:txBody>
          </p:sp>
          <p:sp>
            <p:nvSpPr>
              <p:cNvPr id="19472" name="Text Box 16"/>
              <p:cNvSpPr txBox="1">
                <a:spLocks noChangeArrowheads="1"/>
              </p:cNvSpPr>
              <p:nvPr/>
            </p:nvSpPr>
            <p:spPr bwMode="auto">
              <a:xfrm>
                <a:off x="1151" y="3934"/>
                <a:ext cx="1660" cy="2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a:solidFill>
                      <a:srgbClr val="000000"/>
                    </a:solidFill>
                    <a:effectLst/>
                  </a:rPr>
                  <a:t>LEFT HEMISPHERE</a:t>
                </a:r>
              </a:p>
            </p:txBody>
          </p:sp>
          <p:sp>
            <p:nvSpPr>
              <p:cNvPr id="186385" name="Line 17"/>
              <p:cNvSpPr>
                <a:spLocks noChangeShapeType="1"/>
              </p:cNvSpPr>
              <p:nvPr/>
            </p:nvSpPr>
            <p:spPr bwMode="auto">
              <a:xfrm>
                <a:off x="2688" y="2160"/>
                <a:ext cx="192" cy="96"/>
              </a:xfrm>
              <a:prstGeom prst="line">
                <a:avLst/>
              </a:prstGeom>
              <a:noFill/>
              <a:ln w="28575">
                <a:solidFill>
                  <a:srgbClr val="000000"/>
                </a:solidFill>
                <a:round/>
                <a:headEnd type="triangle" w="med" len="med"/>
                <a:tailEnd type="triangle" w="med" len="med"/>
              </a:ln>
              <a:effectLst/>
            </p:spPr>
            <p:txBody>
              <a:bodyPr/>
              <a:lstStyle/>
              <a:p>
                <a:pPr>
                  <a:defRPr/>
                </a:pPr>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14425" y="127000"/>
            <a:ext cx="7972425" cy="641350"/>
          </a:xfrm>
          <a:prstGeom prst="rect">
            <a:avLst/>
          </a:prstGeom>
          <a:noFill/>
          <a:ln w="9525">
            <a:noFill/>
            <a:miter lim="800000"/>
            <a:headEnd/>
            <a:tailEnd/>
          </a:ln>
        </p:spPr>
        <p:txBody>
          <a:bodyPr>
            <a:spAutoFit/>
          </a:bodyPr>
          <a:lstStyle/>
          <a:p>
            <a:pPr algn="ctr" eaLnBrk="1" hangingPunct="1">
              <a:spcBef>
                <a:spcPct val="0"/>
              </a:spcBef>
              <a:buClrTx/>
              <a:buSzTx/>
              <a:buFontTx/>
              <a:buNone/>
            </a:pPr>
            <a:r>
              <a:rPr lang="en-US" sz="3600">
                <a:solidFill>
                  <a:srgbClr val="FFFF00"/>
                </a:solidFill>
                <a:effectLst/>
                <a:latin typeface="Arial" charset="0"/>
              </a:rPr>
              <a:t>TYPICAL READING AREAS</a:t>
            </a:r>
          </a:p>
        </p:txBody>
      </p:sp>
      <p:sp>
        <p:nvSpPr>
          <p:cNvPr id="188419" name="Line 3"/>
          <p:cNvSpPr>
            <a:spLocks noChangeShapeType="1"/>
          </p:cNvSpPr>
          <p:nvPr/>
        </p:nvSpPr>
        <p:spPr bwMode="auto">
          <a:xfrm>
            <a:off x="4800600" y="3200400"/>
            <a:ext cx="1200150" cy="0"/>
          </a:xfrm>
          <a:prstGeom prst="line">
            <a:avLst/>
          </a:prstGeom>
          <a:noFill/>
          <a:ln w="57150">
            <a:noFill/>
            <a:round/>
            <a:headEnd type="triangle" w="med" len="med"/>
            <a:tailEnd type="triangle" w="med" len="med"/>
          </a:ln>
          <a:effectLst/>
        </p:spPr>
        <p:txBody>
          <a:bodyPr/>
          <a:lstStyle/>
          <a:p>
            <a:pPr>
              <a:defRPr/>
            </a:pPr>
            <a:endParaRPr lang="en-US"/>
          </a:p>
        </p:txBody>
      </p:sp>
      <p:grpSp>
        <p:nvGrpSpPr>
          <p:cNvPr id="20484" name="Group 4"/>
          <p:cNvGrpSpPr>
            <a:grpSpLocks/>
          </p:cNvGrpSpPr>
          <p:nvPr/>
        </p:nvGrpSpPr>
        <p:grpSpPr bwMode="auto">
          <a:xfrm>
            <a:off x="1200150" y="838200"/>
            <a:ext cx="7969250" cy="6007100"/>
            <a:chOff x="672" y="528"/>
            <a:chExt cx="4462" cy="3784"/>
          </a:xfrm>
        </p:grpSpPr>
        <p:pic>
          <p:nvPicPr>
            <p:cNvPr id="188421" name="Picture 5" descr="brochurebrain"/>
            <p:cNvPicPr>
              <a:picLocks noChangeAspect="1" noChangeArrowheads="1"/>
            </p:cNvPicPr>
            <p:nvPr/>
          </p:nvPicPr>
          <p:blipFill>
            <a:blip r:embed="rId3" cstate="print">
              <a:lum bright="6000"/>
              <a:grayscl/>
            </a:blip>
            <a:srcRect/>
            <a:stretch>
              <a:fillRect/>
            </a:stretch>
          </p:blipFill>
          <p:spPr bwMode="auto">
            <a:xfrm>
              <a:off x="672" y="528"/>
              <a:ext cx="4416" cy="3784"/>
            </a:xfrm>
            <a:prstGeom prst="rect">
              <a:avLst/>
            </a:prstGeom>
            <a:solidFill>
              <a:srgbClr val="000000"/>
            </a:solidFill>
            <a:ln w="9525">
              <a:noFill/>
              <a:miter lim="800000"/>
              <a:headEnd/>
              <a:tailEnd/>
            </a:ln>
            <a:effectLst>
              <a:outerShdw dist="38100" dir="5400000" algn="ctr" rotWithShape="0">
                <a:srgbClr val="505050">
                  <a:alpha val="50000"/>
                </a:srgbClr>
              </a:outerShdw>
            </a:effectLst>
          </p:spPr>
        </p:pic>
        <p:sp>
          <p:nvSpPr>
            <p:cNvPr id="20486" name="Oval 6"/>
            <p:cNvSpPr>
              <a:spLocks noChangeArrowheads="1"/>
            </p:cNvSpPr>
            <p:nvPr/>
          </p:nvSpPr>
          <p:spPr bwMode="auto">
            <a:xfrm rot="-7844582">
              <a:off x="4158" y="2418"/>
              <a:ext cx="414" cy="570"/>
            </a:xfrm>
            <a:prstGeom prst="ellipse">
              <a:avLst/>
            </a:prstGeom>
            <a:solidFill>
              <a:srgbClr val="000000"/>
            </a:solidFill>
            <a:ln w="9525">
              <a:noFill/>
              <a:round/>
              <a:headEnd/>
              <a:tailEnd/>
            </a:ln>
            <a:effectLst>
              <a:prstShdw prst="shdw13" dist="179605" dir="10312194">
                <a:srgbClr val="333333">
                  <a:alpha val="50000"/>
                </a:srgbClr>
              </a:prstShdw>
            </a:effectLst>
          </p:spPr>
          <p:txBody>
            <a:bodyPr vert="eaVert" wrap="none" anchor="ctr"/>
            <a:lstStyle/>
            <a:p>
              <a:pPr algn="ctr" eaLnBrk="1" hangingPunct="1">
                <a:spcBef>
                  <a:spcPct val="0"/>
                </a:spcBef>
                <a:buClrTx/>
                <a:buSzTx/>
                <a:buFontTx/>
                <a:buNone/>
              </a:pPr>
              <a:endParaRPr lang="en-US" sz="2400">
                <a:solidFill>
                  <a:srgbClr val="000000"/>
                </a:solidFill>
                <a:effectLst/>
              </a:endParaRPr>
            </a:p>
          </p:txBody>
        </p:sp>
        <p:sp>
          <p:nvSpPr>
            <p:cNvPr id="188423" name="Oval 7"/>
            <p:cNvSpPr>
              <a:spLocks noChangeArrowheads="1"/>
            </p:cNvSpPr>
            <p:nvPr/>
          </p:nvSpPr>
          <p:spPr bwMode="auto">
            <a:xfrm rot="1833177">
              <a:off x="3022" y="1490"/>
              <a:ext cx="1382" cy="1047"/>
            </a:xfrm>
            <a:prstGeom prst="ellipse">
              <a:avLst/>
            </a:prstGeom>
            <a:solidFill>
              <a:srgbClr val="000000"/>
            </a:solidFill>
            <a:ln w="9525">
              <a:noFill/>
              <a:round/>
              <a:headEnd/>
              <a:tailEnd/>
            </a:ln>
            <a:effectLst/>
          </p:spPr>
          <p:txBody>
            <a:bodyPr wrap="none" anchor="ctr"/>
            <a:lstStyle/>
            <a:p>
              <a:pPr>
                <a:defRPr/>
              </a:pPr>
              <a:endParaRPr lang="en-US"/>
            </a:p>
          </p:txBody>
        </p:sp>
        <p:sp>
          <p:nvSpPr>
            <p:cNvPr id="188424" name="Oval 8"/>
            <p:cNvSpPr>
              <a:spLocks noChangeArrowheads="1"/>
            </p:cNvSpPr>
            <p:nvPr/>
          </p:nvSpPr>
          <p:spPr bwMode="auto">
            <a:xfrm rot="-680052">
              <a:off x="2077" y="1967"/>
              <a:ext cx="593" cy="415"/>
            </a:xfrm>
            <a:prstGeom prst="ellipse">
              <a:avLst/>
            </a:prstGeom>
            <a:solidFill>
              <a:srgbClr val="000000"/>
            </a:solidFill>
            <a:ln w="9525">
              <a:noFill/>
              <a:round/>
              <a:headEnd/>
              <a:tailEnd/>
            </a:ln>
            <a:effectLst/>
          </p:spPr>
          <p:txBody>
            <a:bodyPr wrap="none" anchor="ctr"/>
            <a:lstStyle/>
            <a:p>
              <a:pPr>
                <a:defRPr/>
              </a:pPr>
              <a:endParaRPr lang="en-US"/>
            </a:p>
          </p:txBody>
        </p:sp>
        <p:sp>
          <p:nvSpPr>
            <p:cNvPr id="20489" name="Text Box 9"/>
            <p:cNvSpPr txBox="1">
              <a:spLocks noChangeArrowheads="1"/>
            </p:cNvSpPr>
            <p:nvPr/>
          </p:nvSpPr>
          <p:spPr bwMode="auto">
            <a:xfrm>
              <a:off x="1151" y="3934"/>
              <a:ext cx="1660" cy="2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a:solidFill>
                    <a:srgbClr val="000000"/>
                  </a:solidFill>
                  <a:effectLst/>
                </a:rPr>
                <a:t>LEFT HEMISPHERE</a:t>
              </a:r>
            </a:p>
          </p:txBody>
        </p:sp>
        <p:sp>
          <p:nvSpPr>
            <p:cNvPr id="20490" name="Text Box 10"/>
            <p:cNvSpPr txBox="1">
              <a:spLocks noChangeArrowheads="1"/>
            </p:cNvSpPr>
            <p:nvPr/>
          </p:nvSpPr>
          <p:spPr bwMode="auto">
            <a:xfrm>
              <a:off x="1090" y="1488"/>
              <a:ext cx="1918" cy="288"/>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b="1">
                  <a:solidFill>
                    <a:srgbClr val="000000"/>
                  </a:solidFill>
                  <a:effectLst/>
                  <a:latin typeface="Arial Black" pitchFamily="34" charset="0"/>
                </a:rPr>
                <a:t>WORD ANALYSIS</a:t>
              </a:r>
            </a:p>
          </p:txBody>
        </p:sp>
        <p:sp>
          <p:nvSpPr>
            <p:cNvPr id="20491" name="Text Box 11"/>
            <p:cNvSpPr txBox="1">
              <a:spLocks noChangeArrowheads="1"/>
            </p:cNvSpPr>
            <p:nvPr/>
          </p:nvSpPr>
          <p:spPr bwMode="auto">
            <a:xfrm>
              <a:off x="3216" y="1248"/>
              <a:ext cx="1918" cy="288"/>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b="1">
                  <a:solidFill>
                    <a:srgbClr val="000000"/>
                  </a:solidFill>
                  <a:effectLst/>
                  <a:latin typeface="Arial Black" pitchFamily="34" charset="0"/>
                </a:rPr>
                <a:t>WORD ANALYSIS</a:t>
              </a:r>
            </a:p>
          </p:txBody>
        </p:sp>
        <p:sp>
          <p:nvSpPr>
            <p:cNvPr id="20492" name="Text Box 12"/>
            <p:cNvSpPr txBox="1">
              <a:spLocks noChangeArrowheads="1"/>
            </p:cNvSpPr>
            <p:nvPr/>
          </p:nvSpPr>
          <p:spPr bwMode="auto">
            <a:xfrm>
              <a:off x="3638" y="2959"/>
              <a:ext cx="1417" cy="480"/>
            </a:xfrm>
            <a:prstGeom prst="rect">
              <a:avLst/>
            </a:prstGeom>
            <a:noFill/>
            <a:ln w="9525">
              <a:noFill/>
              <a:miter lim="800000"/>
              <a:headEnd/>
              <a:tailEnd/>
            </a:ln>
          </p:spPr>
          <p:txBody>
            <a:bodyPr wrap="none">
              <a:spAutoFit/>
            </a:bodyPr>
            <a:lstStyle/>
            <a:p>
              <a:pPr algn="ctr" eaLnBrk="1" hangingPunct="1">
                <a:spcBef>
                  <a:spcPct val="0"/>
                </a:spcBef>
                <a:buClrTx/>
                <a:buSzTx/>
                <a:buFontTx/>
                <a:buNone/>
              </a:pPr>
              <a:r>
                <a:rPr lang="en-US" sz="2400" b="1">
                  <a:solidFill>
                    <a:srgbClr val="000000"/>
                  </a:solidFill>
                  <a:effectLst/>
                  <a:latin typeface="Arial Black" pitchFamily="34" charset="0"/>
                </a:rPr>
                <a:t>AUTOMATIC</a:t>
              </a:r>
            </a:p>
            <a:p>
              <a:pPr algn="ctr" eaLnBrk="1" hangingPunct="1">
                <a:spcBef>
                  <a:spcPct val="0"/>
                </a:spcBef>
                <a:buClrTx/>
                <a:buSzTx/>
                <a:buFontTx/>
                <a:buNone/>
              </a:pPr>
              <a:r>
                <a:rPr lang="en-US" sz="2000" b="1">
                  <a:solidFill>
                    <a:srgbClr val="000000"/>
                  </a:solidFill>
                  <a:effectLst/>
                  <a:latin typeface="Arial Black" pitchFamily="34" charset="0"/>
                </a:rPr>
                <a:t>(SIGHT WORD)</a:t>
              </a:r>
            </a:p>
          </p:txBody>
        </p:sp>
        <p:sp>
          <p:nvSpPr>
            <p:cNvPr id="188429" name="Freeform 13"/>
            <p:cNvSpPr>
              <a:spLocks/>
            </p:cNvSpPr>
            <p:nvPr/>
          </p:nvSpPr>
          <p:spPr bwMode="auto">
            <a:xfrm>
              <a:off x="4464" y="1792"/>
              <a:ext cx="344" cy="704"/>
            </a:xfrm>
            <a:custGeom>
              <a:avLst/>
              <a:gdLst/>
              <a:ahLst/>
              <a:cxnLst>
                <a:cxn ang="0">
                  <a:pos x="0" y="80"/>
                </a:cxn>
                <a:cxn ang="0">
                  <a:pos x="240" y="80"/>
                </a:cxn>
                <a:cxn ang="0">
                  <a:pos x="336" y="560"/>
                </a:cxn>
                <a:cxn ang="0">
                  <a:pos x="192" y="704"/>
                </a:cxn>
              </a:cxnLst>
              <a:rect l="0" t="0" r="r" b="b"/>
              <a:pathLst>
                <a:path w="344" h="704">
                  <a:moveTo>
                    <a:pt x="0" y="80"/>
                  </a:moveTo>
                  <a:cubicBezTo>
                    <a:pt x="92" y="40"/>
                    <a:pt x="184" y="0"/>
                    <a:pt x="240" y="80"/>
                  </a:cubicBezTo>
                  <a:cubicBezTo>
                    <a:pt x="296" y="160"/>
                    <a:pt x="344" y="456"/>
                    <a:pt x="336" y="560"/>
                  </a:cubicBezTo>
                  <a:cubicBezTo>
                    <a:pt x="328" y="664"/>
                    <a:pt x="260" y="684"/>
                    <a:pt x="192" y="704"/>
                  </a:cubicBezTo>
                </a:path>
              </a:pathLst>
            </a:custGeom>
            <a:noFill/>
            <a:ln w="57150" cmpd="sng">
              <a:solidFill>
                <a:srgbClr val="000000"/>
              </a:solidFill>
              <a:round/>
              <a:headEnd type="triangle" w="med" len="med"/>
              <a:tailEnd type="triangle" w="med" len="med"/>
            </a:ln>
            <a:effectLst/>
          </p:spPr>
          <p:txBody>
            <a:bodyPr/>
            <a:lstStyle/>
            <a:p>
              <a:pPr>
                <a:defRPr/>
              </a:pPr>
              <a:endParaRPr lang="en-US"/>
            </a:p>
          </p:txBody>
        </p:sp>
        <p:sp>
          <p:nvSpPr>
            <p:cNvPr id="188430" name="Line 14"/>
            <p:cNvSpPr>
              <a:spLocks noChangeShapeType="1"/>
            </p:cNvSpPr>
            <p:nvPr/>
          </p:nvSpPr>
          <p:spPr bwMode="auto">
            <a:xfrm flipH="1" flipV="1">
              <a:off x="2592" y="2304"/>
              <a:ext cx="1344" cy="384"/>
            </a:xfrm>
            <a:prstGeom prst="line">
              <a:avLst/>
            </a:prstGeom>
            <a:noFill/>
            <a:ln w="57150">
              <a:noFill/>
              <a:round/>
              <a:headEnd type="triangle" w="med" len="med"/>
              <a:tailEnd type="triangle" w="med" len="med"/>
            </a:ln>
            <a:effectLst/>
          </p:spPr>
          <p:txBody>
            <a:bodyPr/>
            <a:lstStyle/>
            <a:p>
              <a:pPr>
                <a:defRPr/>
              </a:pPr>
              <a:endParaRPr lang="en-US"/>
            </a:p>
          </p:txBody>
        </p:sp>
        <p:sp>
          <p:nvSpPr>
            <p:cNvPr id="188431" name="Line 15"/>
            <p:cNvSpPr>
              <a:spLocks noChangeShapeType="1"/>
            </p:cNvSpPr>
            <p:nvPr/>
          </p:nvSpPr>
          <p:spPr bwMode="auto">
            <a:xfrm flipH="1">
              <a:off x="2688" y="2016"/>
              <a:ext cx="336" cy="96"/>
            </a:xfrm>
            <a:prstGeom prst="line">
              <a:avLst/>
            </a:prstGeom>
            <a:noFill/>
            <a:ln w="57150">
              <a:solidFill>
                <a:srgbClr val="000000"/>
              </a:solidFill>
              <a:round/>
              <a:headEnd type="triangle" w="med" len="med"/>
              <a:tailEnd type="triangle" w="med" len="med"/>
            </a:ln>
            <a:effectLst/>
          </p:spPr>
          <p:txBody>
            <a:bodyPr/>
            <a:lstStyle/>
            <a:p>
              <a:pPr>
                <a:defRPr/>
              </a:pPr>
              <a:endParaRPr lang="en-US"/>
            </a:p>
          </p:txBody>
        </p:sp>
        <p:sp>
          <p:nvSpPr>
            <p:cNvPr id="188432" name="Line 16"/>
            <p:cNvSpPr>
              <a:spLocks noChangeShapeType="1"/>
            </p:cNvSpPr>
            <p:nvPr/>
          </p:nvSpPr>
          <p:spPr bwMode="auto">
            <a:xfrm flipH="1" flipV="1">
              <a:off x="2640" y="2304"/>
              <a:ext cx="1440" cy="480"/>
            </a:xfrm>
            <a:prstGeom prst="line">
              <a:avLst/>
            </a:prstGeom>
            <a:noFill/>
            <a:ln w="57150">
              <a:solidFill>
                <a:srgbClr val="000000"/>
              </a:solidFill>
              <a:prstDash val="sysDot"/>
              <a:round/>
              <a:headEnd type="triangle" w="med" len="med"/>
              <a:tailEnd type="triangle" w="med" len="med"/>
            </a:ln>
            <a:effectLst/>
          </p:spPr>
          <p:txBody>
            <a:bodyPr/>
            <a:lstStyle/>
            <a:p>
              <a:pPr>
                <a:defRPr/>
              </a:pP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055813" y="1193800"/>
            <a:ext cx="6430962" cy="4297363"/>
          </a:xfrm>
          <a:prstGeom prst="rect">
            <a:avLst/>
          </a:prstGeom>
          <a:noFill/>
          <a:ln w="9525">
            <a:noFill/>
            <a:miter lim="800000"/>
            <a:headEnd/>
            <a:tailEnd/>
          </a:ln>
        </p:spPr>
      </p:pic>
      <p:sp>
        <p:nvSpPr>
          <p:cNvPr id="10243" name="Text Box 3"/>
          <p:cNvSpPr txBox="1">
            <a:spLocks noChangeArrowheads="1"/>
          </p:cNvSpPr>
          <p:nvPr/>
        </p:nvSpPr>
        <p:spPr bwMode="auto">
          <a:xfrm>
            <a:off x="1854200" y="4876800"/>
            <a:ext cx="2230438" cy="10064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STG (bilateral)</a:t>
            </a:r>
          </a:p>
          <a:p>
            <a:pPr algn="ctr">
              <a:spcBef>
                <a:spcPct val="0"/>
              </a:spcBef>
              <a:buClrTx/>
              <a:buSzTx/>
              <a:buFontTx/>
              <a:buNone/>
            </a:pPr>
            <a:r>
              <a:rPr lang="en-US" sz="2000">
                <a:solidFill>
                  <a:schemeClr val="bg2"/>
                </a:solidFill>
                <a:effectLst/>
                <a:latin typeface="Arial" charset="0"/>
              </a:rPr>
              <a:t>acoustic-phonetic </a:t>
            </a:r>
          </a:p>
          <a:p>
            <a:pPr algn="ctr">
              <a:spcBef>
                <a:spcPct val="0"/>
              </a:spcBef>
              <a:buClrTx/>
              <a:buSzTx/>
              <a:buFontTx/>
              <a:buNone/>
            </a:pPr>
            <a:r>
              <a:rPr lang="en-US" sz="2000">
                <a:solidFill>
                  <a:schemeClr val="bg2"/>
                </a:solidFill>
                <a:effectLst/>
                <a:latin typeface="Arial" charset="0"/>
              </a:rPr>
              <a:t>speech codes</a:t>
            </a:r>
            <a:endParaRPr lang="en-US" sz="2400">
              <a:solidFill>
                <a:schemeClr val="bg2"/>
              </a:solidFill>
              <a:effectLst/>
            </a:endParaRPr>
          </a:p>
        </p:txBody>
      </p:sp>
      <p:sp>
        <p:nvSpPr>
          <p:cNvPr id="83972" name="Line 4"/>
          <p:cNvSpPr>
            <a:spLocks noChangeShapeType="1"/>
          </p:cNvSpPr>
          <p:nvPr/>
        </p:nvSpPr>
        <p:spPr bwMode="auto">
          <a:xfrm flipV="1">
            <a:off x="3514725" y="3505200"/>
            <a:ext cx="1714500" cy="13716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45" name="Text Box 5"/>
          <p:cNvSpPr txBox="1">
            <a:spLocks noChangeArrowheads="1"/>
          </p:cNvSpPr>
          <p:nvPr/>
        </p:nvSpPr>
        <p:spPr bwMode="auto">
          <a:xfrm>
            <a:off x="6662738" y="5761038"/>
            <a:ext cx="2987675" cy="711200"/>
          </a:xfrm>
          <a:prstGeom prst="rect">
            <a:avLst/>
          </a:prstGeom>
          <a:solidFill>
            <a:srgbClr val="FBFBFF"/>
          </a:solidFill>
          <a:ln w="9525">
            <a:solidFill>
              <a:schemeClr val="tx1"/>
            </a:solid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pMTG (left)</a:t>
            </a:r>
          </a:p>
          <a:p>
            <a:pPr algn="ctr">
              <a:spcBef>
                <a:spcPct val="0"/>
              </a:spcBef>
              <a:buClrTx/>
              <a:buSzTx/>
              <a:buFontTx/>
              <a:buNone/>
            </a:pPr>
            <a:r>
              <a:rPr lang="en-US" sz="2000">
                <a:solidFill>
                  <a:schemeClr val="bg2"/>
                </a:solidFill>
                <a:effectLst/>
                <a:latin typeface="Arial" charset="0"/>
              </a:rPr>
              <a:t>sound-meaning interface</a:t>
            </a:r>
          </a:p>
        </p:txBody>
      </p:sp>
      <p:sp>
        <p:nvSpPr>
          <p:cNvPr id="83974" name="Line 6"/>
          <p:cNvSpPr>
            <a:spLocks noChangeShapeType="1"/>
          </p:cNvSpPr>
          <p:nvPr/>
        </p:nvSpPr>
        <p:spPr bwMode="auto">
          <a:xfrm flipH="1" flipV="1">
            <a:off x="6515100" y="4038600"/>
            <a:ext cx="1628775" cy="16764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75" name="Line 7"/>
          <p:cNvSpPr>
            <a:spLocks noChangeShapeType="1"/>
          </p:cNvSpPr>
          <p:nvPr/>
        </p:nvSpPr>
        <p:spPr bwMode="auto">
          <a:xfrm flipH="1">
            <a:off x="6172200" y="1143000"/>
            <a:ext cx="2057400" cy="19812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48" name="Text Box 8"/>
          <p:cNvSpPr txBox="1">
            <a:spLocks noChangeArrowheads="1"/>
          </p:cNvSpPr>
          <p:nvPr/>
        </p:nvSpPr>
        <p:spPr bwMode="auto">
          <a:xfrm>
            <a:off x="5905500" y="533400"/>
            <a:ext cx="2862263" cy="7016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Area Spt (left)</a:t>
            </a:r>
          </a:p>
          <a:p>
            <a:pPr algn="ctr">
              <a:spcBef>
                <a:spcPct val="0"/>
              </a:spcBef>
              <a:buClrTx/>
              <a:buSzTx/>
              <a:buFontTx/>
              <a:buNone/>
            </a:pPr>
            <a:r>
              <a:rPr lang="en-US" sz="2000">
                <a:solidFill>
                  <a:schemeClr val="bg2"/>
                </a:solidFill>
                <a:effectLst/>
                <a:latin typeface="Arial" charset="0"/>
              </a:rPr>
              <a:t>auditory-motor interface</a:t>
            </a:r>
          </a:p>
        </p:txBody>
      </p:sp>
      <p:sp>
        <p:nvSpPr>
          <p:cNvPr id="10249" name="Text Box 9"/>
          <p:cNvSpPr txBox="1">
            <a:spLocks noChangeArrowheads="1"/>
          </p:cNvSpPr>
          <p:nvPr/>
        </p:nvSpPr>
        <p:spPr bwMode="auto">
          <a:xfrm>
            <a:off x="190500" y="609600"/>
            <a:ext cx="2271713" cy="1006475"/>
          </a:xfrm>
          <a:prstGeom prst="rect">
            <a:avLst/>
          </a:prstGeom>
          <a:solidFill>
            <a:srgbClr val="FBFBFF"/>
          </a:solidFill>
          <a:ln w="9525">
            <a:noFill/>
            <a:miter lim="800000"/>
            <a:headEnd/>
            <a:tailEnd/>
          </a:ln>
        </p:spPr>
        <p:txBody>
          <a:bodyPr wrap="none">
            <a:spAutoFit/>
          </a:bodyPr>
          <a:lstStyle/>
          <a:p>
            <a:pPr algn="ctr">
              <a:spcBef>
                <a:spcPct val="0"/>
              </a:spcBef>
              <a:buClrTx/>
              <a:buSzTx/>
              <a:buFontTx/>
              <a:buNone/>
            </a:pPr>
            <a:r>
              <a:rPr lang="en-US" sz="2000" b="1" u="sng">
                <a:solidFill>
                  <a:schemeClr val="bg2"/>
                </a:solidFill>
                <a:effectLst/>
                <a:latin typeface="Arial" charset="0"/>
              </a:rPr>
              <a:t>pIFG/dPM (left)</a:t>
            </a:r>
          </a:p>
          <a:p>
            <a:pPr algn="ctr">
              <a:spcBef>
                <a:spcPct val="0"/>
              </a:spcBef>
              <a:buClrTx/>
              <a:buSzTx/>
              <a:buFontTx/>
              <a:buNone/>
            </a:pPr>
            <a:r>
              <a:rPr lang="en-US" sz="2000">
                <a:solidFill>
                  <a:schemeClr val="bg2"/>
                </a:solidFill>
                <a:effectLst/>
                <a:latin typeface="Arial" charset="0"/>
              </a:rPr>
              <a:t>articulatory-based </a:t>
            </a:r>
          </a:p>
          <a:p>
            <a:pPr algn="ctr">
              <a:spcBef>
                <a:spcPct val="0"/>
              </a:spcBef>
              <a:buClrTx/>
              <a:buSzTx/>
              <a:buFontTx/>
              <a:buNone/>
            </a:pPr>
            <a:r>
              <a:rPr lang="en-US" sz="2000">
                <a:solidFill>
                  <a:schemeClr val="bg2"/>
                </a:solidFill>
                <a:effectLst/>
                <a:latin typeface="Arial" charset="0"/>
              </a:rPr>
              <a:t>speech codes</a:t>
            </a:r>
            <a:endParaRPr lang="en-US" sz="2400">
              <a:solidFill>
                <a:schemeClr val="bg2"/>
              </a:solidFill>
              <a:effectLst/>
            </a:endParaRPr>
          </a:p>
        </p:txBody>
      </p:sp>
      <p:sp>
        <p:nvSpPr>
          <p:cNvPr id="83978" name="Line 10"/>
          <p:cNvSpPr>
            <a:spLocks noChangeShapeType="1"/>
          </p:cNvSpPr>
          <p:nvPr/>
        </p:nvSpPr>
        <p:spPr bwMode="auto">
          <a:xfrm>
            <a:off x="2057400" y="1524000"/>
            <a:ext cx="2057400" cy="14478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79" name="Line 11"/>
          <p:cNvSpPr>
            <a:spLocks noChangeShapeType="1"/>
          </p:cNvSpPr>
          <p:nvPr/>
        </p:nvSpPr>
        <p:spPr bwMode="auto">
          <a:xfrm>
            <a:off x="2057400" y="1524000"/>
            <a:ext cx="2486025" cy="3048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10252" name="Text Box 12"/>
          <p:cNvSpPr txBox="1">
            <a:spLocks noChangeArrowheads="1"/>
          </p:cNvSpPr>
          <p:nvPr/>
        </p:nvSpPr>
        <p:spPr bwMode="auto">
          <a:xfrm>
            <a:off x="171450" y="6172200"/>
            <a:ext cx="5829300" cy="517525"/>
          </a:xfrm>
          <a:prstGeom prst="rect">
            <a:avLst/>
          </a:prstGeom>
          <a:noFill/>
          <a:ln w="9525">
            <a:noFill/>
            <a:miter lim="800000"/>
            <a:headEnd/>
            <a:tailEnd/>
          </a:ln>
        </p:spPr>
        <p:txBody>
          <a:bodyPr>
            <a:spAutoFit/>
          </a:bodyPr>
          <a:lstStyle/>
          <a:p>
            <a:pPr>
              <a:spcBef>
                <a:spcPct val="0"/>
              </a:spcBef>
              <a:buClrTx/>
              <a:buSzTx/>
              <a:buFontTx/>
              <a:buNone/>
            </a:pPr>
            <a:r>
              <a:rPr lang="en-US" sz="1400" b="1">
                <a:solidFill>
                  <a:schemeClr val="tx1"/>
                </a:solidFill>
                <a:effectLst/>
                <a:latin typeface="Arial" charset="0"/>
              </a:rPr>
              <a:t>Hickok &amp; Poeppel (2000), Trends in Cognitive Sciences</a:t>
            </a:r>
          </a:p>
          <a:p>
            <a:pPr>
              <a:spcBef>
                <a:spcPct val="0"/>
              </a:spcBef>
              <a:buClrTx/>
              <a:buSzTx/>
              <a:buFontTx/>
              <a:buNone/>
            </a:pPr>
            <a:r>
              <a:rPr lang="en-US" sz="1400" b="1">
                <a:solidFill>
                  <a:schemeClr val="tx1"/>
                </a:solidFill>
                <a:effectLst/>
                <a:latin typeface="Arial" charset="0"/>
              </a:rPr>
              <a:t>Hickok &amp; Poeppel (2004), Cognition</a:t>
            </a:r>
          </a:p>
        </p:txBody>
      </p:sp>
      <p:sp>
        <p:nvSpPr>
          <p:cNvPr id="83981" name="Line 13"/>
          <p:cNvSpPr>
            <a:spLocks noChangeShapeType="1"/>
          </p:cNvSpPr>
          <p:nvPr/>
        </p:nvSpPr>
        <p:spPr bwMode="auto">
          <a:xfrm flipV="1">
            <a:off x="5219700" y="3733800"/>
            <a:ext cx="152400" cy="1981200"/>
          </a:xfrm>
          <a:prstGeom prst="line">
            <a:avLst/>
          </a:prstGeom>
          <a:noFill/>
          <a:ln w="9525">
            <a:solidFill>
              <a:schemeClr val="bg2"/>
            </a:solidFill>
            <a:round/>
            <a:headEnd/>
            <a:tailEnd type="oval" w="med" len="med"/>
          </a:ln>
          <a:effectLst/>
        </p:spPr>
        <p:txBody>
          <a:bodyPr wrap="none" anchor="ctr"/>
          <a:lstStyle/>
          <a:p>
            <a:pPr>
              <a:defRPr/>
            </a:pPr>
            <a:endParaRPr lang="en-US"/>
          </a:p>
        </p:txBody>
      </p:sp>
      <p:sp>
        <p:nvSpPr>
          <p:cNvPr id="83982" name="Text Box 14"/>
          <p:cNvSpPr txBox="1">
            <a:spLocks noChangeArrowheads="1"/>
          </p:cNvSpPr>
          <p:nvPr/>
        </p:nvSpPr>
        <p:spPr bwMode="auto">
          <a:xfrm>
            <a:off x="4230688" y="5486400"/>
            <a:ext cx="1943100" cy="711200"/>
          </a:xfrm>
          <a:prstGeom prst="rect">
            <a:avLst/>
          </a:prstGeom>
          <a:solidFill>
            <a:srgbClr val="FBFBFF"/>
          </a:solidFill>
          <a:ln w="9525">
            <a:solidFill>
              <a:schemeClr val="tx1"/>
            </a:solidFill>
            <a:miter lim="800000"/>
            <a:headEnd/>
            <a:tailEnd/>
          </a:ln>
          <a:effectLst/>
        </p:spPr>
        <p:txBody>
          <a:bodyPr wrap="none">
            <a:spAutoFit/>
          </a:bodyPr>
          <a:lstStyle/>
          <a:p>
            <a:pPr algn="ctr">
              <a:spcBef>
                <a:spcPct val="0"/>
              </a:spcBef>
              <a:buClrTx/>
              <a:buSzTx/>
              <a:buFontTx/>
              <a:buNone/>
              <a:defRPr/>
            </a:pPr>
            <a:r>
              <a:rPr lang="en-US" sz="2000" b="1" u="sng">
                <a:solidFill>
                  <a:schemeClr val="bg2"/>
                </a:solidFill>
                <a:effectLst/>
                <a:latin typeface="Arial" pitchFamily="34" charset="0"/>
              </a:rPr>
              <a:t>STS</a:t>
            </a:r>
            <a:r>
              <a:rPr lang="en-US" sz="2000">
                <a:solidFill>
                  <a:schemeClr val="tx1"/>
                </a:solidFill>
                <a:effectLst>
                  <a:outerShdw blurRad="38100" dist="38100" dir="2700000" algn="tl">
                    <a:srgbClr val="C0C0C0"/>
                  </a:outerShdw>
                </a:effectLst>
                <a:latin typeface="Arial" pitchFamily="34" charset="0"/>
              </a:rPr>
              <a:t> </a:t>
            </a:r>
            <a:r>
              <a:rPr lang="en-US" sz="2000">
                <a:solidFill>
                  <a:schemeClr val="bg2"/>
                </a:solidFill>
                <a:effectLst/>
                <a:latin typeface="Arial" pitchFamily="34" charset="0"/>
              </a:rPr>
              <a:t>phoneme </a:t>
            </a:r>
          </a:p>
          <a:p>
            <a:pPr algn="ctr">
              <a:spcBef>
                <a:spcPct val="0"/>
              </a:spcBef>
              <a:buClrTx/>
              <a:buSzTx/>
              <a:buFontTx/>
              <a:buNone/>
              <a:defRPr/>
            </a:pPr>
            <a:r>
              <a:rPr lang="en-US" sz="2000">
                <a:solidFill>
                  <a:schemeClr val="bg2"/>
                </a:solidFill>
                <a:effectLst/>
                <a:latin typeface="Arial" pitchFamily="34" charset="0"/>
              </a:rPr>
              <a:t>representations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42900" y="942975"/>
            <a:ext cx="9601200" cy="5915025"/>
          </a:xfrm>
          <a:prstGeom prst="rect">
            <a:avLst/>
          </a:prstGeom>
          <a:noFill/>
          <a:ln w="9525">
            <a:noFill/>
            <a:miter lim="800000"/>
            <a:headEnd/>
            <a:tailEnd/>
          </a:ln>
        </p:spPr>
      </p:pic>
      <p:sp>
        <p:nvSpPr>
          <p:cNvPr id="184323" name="Rectangle 3"/>
          <p:cNvSpPr>
            <a:spLocks noChangeArrowheads="1"/>
          </p:cNvSpPr>
          <p:nvPr/>
        </p:nvSpPr>
        <p:spPr bwMode="auto">
          <a:xfrm>
            <a:off x="0" y="0"/>
            <a:ext cx="10287000" cy="914400"/>
          </a:xfrm>
          <a:prstGeom prst="rect">
            <a:avLst/>
          </a:prstGeom>
          <a:noFill/>
          <a:ln w="9525">
            <a:noFill/>
            <a:miter lim="800000"/>
            <a:headEnd/>
            <a:tailEnd/>
          </a:ln>
          <a:effectLst/>
        </p:spPr>
        <p:txBody>
          <a:bodyPr>
            <a:spAutoFit/>
          </a:bodyPr>
          <a:lstStyle/>
          <a:p>
            <a:pPr algn="ctr" eaLnBrk="1" hangingPunct="1">
              <a:spcBef>
                <a:spcPct val="0"/>
              </a:spcBef>
              <a:buClrTx/>
              <a:buSzTx/>
              <a:buFontTx/>
              <a:buNone/>
              <a:defRPr/>
            </a:pPr>
            <a:r>
              <a:rPr lang="en-US" sz="2700" dirty="0">
                <a:solidFill>
                  <a:srgbClr val="FFFF00"/>
                </a:solidFill>
                <a:effectLst>
                  <a:outerShdw blurRad="38100" dist="38100" dir="2700000" algn="tl">
                    <a:srgbClr val="000000"/>
                  </a:outerShdw>
                </a:effectLst>
                <a:latin typeface="Arial" pitchFamily="34" charset="0"/>
              </a:rPr>
              <a:t>UNIQUE </a:t>
            </a:r>
            <a:r>
              <a:rPr lang="en-US" sz="2700" u="sng" dirty="0" smtClean="0">
                <a:solidFill>
                  <a:srgbClr val="FFFF00"/>
                </a:solidFill>
                <a:effectLst>
                  <a:outerShdw blurRad="38100" dist="38100" dir="2700000" algn="tl">
                    <a:srgbClr val="000000"/>
                  </a:outerShdw>
                </a:effectLst>
                <a:latin typeface="Arial" pitchFamily="34" charset="0"/>
              </a:rPr>
              <a:t>AND</a:t>
            </a:r>
            <a:r>
              <a:rPr lang="en-US" sz="2700" dirty="0" smtClean="0">
                <a:solidFill>
                  <a:srgbClr val="FFFF00"/>
                </a:solidFill>
                <a:effectLst>
                  <a:outerShdw blurRad="38100" dist="38100" dir="2700000" algn="tl">
                    <a:srgbClr val="000000"/>
                  </a:outerShdw>
                </a:effectLst>
                <a:latin typeface="Arial" pitchFamily="34" charset="0"/>
              </a:rPr>
              <a:t> OVERLAPPING </a:t>
            </a:r>
            <a:r>
              <a:rPr lang="en-US" sz="2700" dirty="0">
                <a:solidFill>
                  <a:srgbClr val="FFFF00"/>
                </a:solidFill>
                <a:effectLst>
                  <a:outerShdw blurRad="38100" dist="38100" dir="2700000" algn="tl">
                    <a:srgbClr val="000000"/>
                  </a:outerShdw>
                </a:effectLst>
                <a:latin typeface="Arial" pitchFamily="34" charset="0"/>
              </a:rPr>
              <a:t>NETWORKS </a:t>
            </a:r>
          </a:p>
          <a:p>
            <a:pPr algn="ctr" eaLnBrk="1" hangingPunct="1">
              <a:spcBef>
                <a:spcPct val="0"/>
              </a:spcBef>
              <a:buClrTx/>
              <a:buSzTx/>
              <a:buFontTx/>
              <a:buNone/>
              <a:defRPr/>
            </a:pPr>
            <a:r>
              <a:rPr lang="en-US" sz="2700" dirty="0">
                <a:solidFill>
                  <a:srgbClr val="00FF00"/>
                </a:solidFill>
                <a:effectLst>
                  <a:outerShdw blurRad="38100" dist="38100" dir="2700000" algn="tl">
                    <a:srgbClr val="000000"/>
                  </a:outerShdw>
                </a:effectLst>
                <a:latin typeface="Arial" pitchFamily="34" charset="0"/>
              </a:rPr>
              <a:t>SENTENCE/SYNTACTIC</a:t>
            </a:r>
            <a:r>
              <a:rPr lang="en-US" sz="2700" dirty="0">
                <a:solidFill>
                  <a:schemeClr val="tx2"/>
                </a:solidFill>
                <a:effectLst>
                  <a:outerShdw blurRad="38100" dist="38100" dir="2700000" algn="tl">
                    <a:srgbClr val="000000"/>
                  </a:outerShdw>
                </a:effectLst>
                <a:latin typeface="Arial" pitchFamily="34" charset="0"/>
              </a:rPr>
              <a:t>, SEMANTIC, </a:t>
            </a:r>
            <a:r>
              <a:rPr lang="en-US" sz="2700" dirty="0">
                <a:solidFill>
                  <a:srgbClr val="FF0000"/>
                </a:solidFill>
                <a:effectLst>
                  <a:outerShdw blurRad="38100" dist="38100" dir="2700000" algn="tl">
                    <a:srgbClr val="000000"/>
                  </a:outerShdw>
                </a:effectLst>
                <a:latin typeface="Arial" pitchFamily="34" charset="0"/>
              </a:rPr>
              <a:t>PHONOLOGICAL</a:t>
            </a:r>
          </a:p>
        </p:txBody>
      </p:sp>
      <p:sp>
        <p:nvSpPr>
          <p:cNvPr id="18436" name="Text Box 4"/>
          <p:cNvSpPr txBox="1">
            <a:spLocks noChangeArrowheads="1"/>
          </p:cNvSpPr>
          <p:nvPr/>
        </p:nvSpPr>
        <p:spPr bwMode="auto">
          <a:xfrm>
            <a:off x="647700" y="6324600"/>
            <a:ext cx="5638800" cy="363538"/>
          </a:xfrm>
          <a:prstGeom prst="rect">
            <a:avLst/>
          </a:prstGeom>
          <a:noFill/>
          <a:ln w="12700">
            <a:noFill/>
            <a:miter lim="800000"/>
            <a:headEnd/>
            <a:tailEnd/>
          </a:ln>
        </p:spPr>
        <p:txBody>
          <a:bodyPr lIns="90488" tIns="44450" rIns="90488" bIns="44450">
            <a:spAutoFit/>
          </a:bodyPr>
          <a:lstStyle/>
          <a:p>
            <a:pPr marL="342900" indent="-342900">
              <a:spcBef>
                <a:spcPct val="50000"/>
              </a:spcBef>
              <a:buFont typeface="Monotype Sorts" pitchFamily="2" charset="2"/>
              <a:buNone/>
            </a:pPr>
            <a:r>
              <a:rPr lang="en-US" sz="1800" dirty="0">
                <a:solidFill>
                  <a:srgbClr val="000000"/>
                </a:solidFill>
                <a:effectLst/>
                <a:latin typeface="Arial" charset="0"/>
              </a:rPr>
              <a:t>VIGNEAU et al., 2006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200" dirty="0" smtClean="0"/>
              <a:t>Is It Too Late Or Can Developmental Phonological Dyslexia Be Successfully Treated In Adults? </a:t>
            </a:r>
            <a:br>
              <a:rPr lang="en-US" sz="1200" dirty="0" smtClean="0"/>
            </a:br>
            <a:r>
              <a:rPr lang="en-US" sz="1200" dirty="0" smtClean="0"/>
              <a:t/>
            </a:r>
            <a:br>
              <a:rPr lang="en-US" sz="1200" dirty="0" smtClean="0"/>
            </a:br>
            <a:endParaRPr lang="en-US" sz="1200" dirty="0" smtClean="0"/>
          </a:p>
          <a:p>
            <a:r>
              <a:rPr lang="en-US" sz="1200" dirty="0" smtClean="0"/>
              <a:t>Abstract: </a:t>
            </a:r>
          </a:p>
          <a:p>
            <a:r>
              <a:rPr lang="en-US" sz="1200" dirty="0" smtClean="0"/>
              <a:t>Children with developmental phonological dyslexia typically grow up to become adults with phonological dyslexia. However, recent treatment studies report successful prevention and treatment of dyslexia in children. This raises the question of whether or not it is too late to help adults with dyslexia improve their phonological processing, phonological decoding, functional reading and language skills. We present a theoretical model of assessment and treatment of dyslexia that relies on an </a:t>
            </a:r>
            <a:r>
              <a:rPr lang="en-US" sz="1200" dirty="0" err="1" smtClean="0"/>
              <a:t>transdisciplinary</a:t>
            </a:r>
            <a:r>
              <a:rPr lang="en-US" sz="1200" dirty="0" smtClean="0"/>
              <a:t> team approach. Case studies of adults who have completed this approach are presented to highlight that successful remediation may be possible for many adults. Limitations of this model and approach as well as future directions are also discussed. </a:t>
            </a:r>
            <a:br>
              <a:rPr lang="en-US" sz="1200" dirty="0" smtClean="0"/>
            </a:br>
            <a:r>
              <a:rPr lang="en-US" sz="1200" dirty="0" smtClean="0"/>
              <a:t/>
            </a:r>
            <a:br>
              <a:rPr lang="en-US" sz="1200" dirty="0" smtClean="0"/>
            </a:br>
            <a:endParaRPr lang="en-US" sz="1200" dirty="0" smtClean="0"/>
          </a:p>
          <a:p>
            <a:r>
              <a:rPr lang="en-US" sz="1200" dirty="0" smtClean="0"/>
              <a:t>Three Learning Outcomes:</a:t>
            </a:r>
            <a:br>
              <a:rPr lang="en-US" sz="1200" dirty="0" smtClean="0"/>
            </a:br>
            <a:r>
              <a:rPr lang="en-US" sz="1200" dirty="0" smtClean="0"/>
              <a:t>1. The participants will describe how a </a:t>
            </a:r>
            <a:r>
              <a:rPr lang="en-US" sz="1200" dirty="0" err="1" smtClean="0"/>
              <a:t>transdisciplinary</a:t>
            </a:r>
            <a:r>
              <a:rPr lang="en-US" sz="1200" dirty="0" smtClean="0"/>
              <a:t> team may guide assessment and treatment of phonological dyslexia.</a:t>
            </a:r>
            <a:br>
              <a:rPr lang="en-US" sz="1200" dirty="0" smtClean="0"/>
            </a:br>
            <a:r>
              <a:rPr lang="en-US" sz="1200" dirty="0" smtClean="0"/>
              <a:t>2. The participants will identify a minimum of 3 disciplines that may collaborate on a </a:t>
            </a:r>
            <a:r>
              <a:rPr lang="en-US" sz="1200" dirty="0" err="1" smtClean="0"/>
              <a:t>transdisciplinary</a:t>
            </a:r>
            <a:r>
              <a:rPr lang="en-US" sz="1200" dirty="0" smtClean="0"/>
              <a:t> team.</a:t>
            </a:r>
            <a:br>
              <a:rPr lang="en-US" sz="1200" dirty="0" smtClean="0"/>
            </a:br>
            <a:r>
              <a:rPr lang="en-US" sz="1200" dirty="0" smtClean="0"/>
              <a:t>3. The participants will be able to explain evidence that some adults are able to improve their phonological dyslexia following a </a:t>
            </a:r>
            <a:r>
              <a:rPr lang="en-US" sz="1200" dirty="0" err="1" smtClean="0"/>
              <a:t>transdisciplinary</a:t>
            </a:r>
            <a:r>
              <a:rPr lang="en-US" sz="1200" dirty="0" smtClean="0"/>
              <a:t> treatment.  </a:t>
            </a:r>
          </a:p>
          <a:p>
            <a:r>
              <a:rPr lang="en-US" sz="1200" dirty="0" smtClean="0"/>
              <a:t>4. Participants will understand how evidence from this </a:t>
            </a:r>
            <a:r>
              <a:rPr lang="en-US" sz="1200" dirty="0" err="1" smtClean="0"/>
              <a:t>transdisciplinary</a:t>
            </a:r>
            <a:r>
              <a:rPr lang="en-US" sz="1200" dirty="0" smtClean="0"/>
              <a:t> model of assessment and treatment may impact the future direction of phonological treatment.  </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10287000" cy="1295400"/>
          </a:xfrm>
        </p:spPr>
        <p:txBody>
          <a:bodyPr/>
          <a:lstStyle/>
          <a:p>
            <a:pPr algn="ctr">
              <a:defRPr/>
            </a:pPr>
            <a:r>
              <a:rPr lang="en-US" sz="3600" b="1" dirty="0" smtClean="0"/>
              <a:t>Developmental Building Blocks for </a:t>
            </a:r>
            <a:r>
              <a:rPr lang="en-US" sz="4000" b="1" dirty="0" smtClean="0"/>
              <a:t>Language</a:t>
            </a:r>
            <a:endParaRPr lang="en-US" dirty="0" smtClean="0"/>
          </a:p>
        </p:txBody>
      </p:sp>
      <p:sp>
        <p:nvSpPr>
          <p:cNvPr id="99331" name="Line 3"/>
          <p:cNvSpPr>
            <a:spLocks noChangeShapeType="1"/>
          </p:cNvSpPr>
          <p:nvPr/>
        </p:nvSpPr>
        <p:spPr bwMode="auto">
          <a:xfrm>
            <a:off x="5346700" y="2759075"/>
            <a:ext cx="1682750" cy="0"/>
          </a:xfrm>
          <a:prstGeom prst="line">
            <a:avLst/>
          </a:prstGeom>
          <a:noFill/>
          <a:ln w="9525">
            <a:noFill/>
            <a:round/>
            <a:headEnd/>
            <a:tailEnd/>
          </a:ln>
          <a:effectLst/>
        </p:spPr>
        <p:txBody>
          <a:bodyPr wrap="none" anchor="ctr">
            <a:spAutoFit/>
          </a:bodyPr>
          <a:lstStyle/>
          <a:p>
            <a:pPr>
              <a:defRPr/>
            </a:pPr>
            <a:endParaRPr lang="en-US"/>
          </a:p>
        </p:txBody>
      </p:sp>
      <p:sp>
        <p:nvSpPr>
          <p:cNvPr id="99332" name="Line 4"/>
          <p:cNvSpPr>
            <a:spLocks noChangeShapeType="1"/>
          </p:cNvSpPr>
          <p:nvPr/>
        </p:nvSpPr>
        <p:spPr bwMode="auto">
          <a:xfrm>
            <a:off x="5314950" y="3049588"/>
            <a:ext cx="1714500" cy="0"/>
          </a:xfrm>
          <a:prstGeom prst="line">
            <a:avLst/>
          </a:prstGeom>
          <a:noFill/>
          <a:ln w="9525">
            <a:noFill/>
            <a:round/>
            <a:headEnd/>
            <a:tailEnd/>
          </a:ln>
          <a:effectLst/>
        </p:spPr>
        <p:txBody>
          <a:bodyPr wrap="none" anchor="ctr">
            <a:spAutoFit/>
          </a:bodyPr>
          <a:lstStyle/>
          <a:p>
            <a:pPr>
              <a:defRPr/>
            </a:pPr>
            <a:endParaRPr lang="en-US"/>
          </a:p>
        </p:txBody>
      </p:sp>
      <p:sp>
        <p:nvSpPr>
          <p:cNvPr id="22533" name="Rectangle 5"/>
          <p:cNvSpPr>
            <a:spLocks noChangeArrowheads="1"/>
          </p:cNvSpPr>
          <p:nvPr/>
        </p:nvSpPr>
        <p:spPr bwMode="auto">
          <a:xfrm>
            <a:off x="171450" y="3810000"/>
            <a:ext cx="1773238" cy="400050"/>
          </a:xfrm>
          <a:prstGeom prst="rect">
            <a:avLst/>
          </a:prstGeom>
          <a:noFill/>
          <a:ln w="9525">
            <a:noFill/>
            <a:miter lim="800000"/>
            <a:headEnd/>
            <a:tailEnd/>
          </a:ln>
        </p:spPr>
        <p:txBody>
          <a:bodyPr wrap="none">
            <a:spAutoFit/>
          </a:bodyPr>
          <a:lstStyle/>
          <a:p>
            <a:pPr>
              <a:spcBef>
                <a:spcPct val="0"/>
              </a:spcBef>
              <a:buClrTx/>
              <a:buSzTx/>
              <a:buFontTx/>
              <a:buNone/>
            </a:pPr>
            <a:r>
              <a:rPr lang="en-US" sz="2000" b="1">
                <a:solidFill>
                  <a:schemeClr val="tx1"/>
                </a:solidFill>
                <a:effectLst/>
              </a:rPr>
              <a:t>18  MONTHS </a:t>
            </a:r>
            <a:endParaRPr lang="en-US" sz="800" b="1">
              <a:solidFill>
                <a:schemeClr val="tx1"/>
              </a:solidFill>
              <a:effectLst/>
            </a:endParaRPr>
          </a:p>
        </p:txBody>
      </p:sp>
      <p:sp>
        <p:nvSpPr>
          <p:cNvPr id="22534" name="Text Box 6"/>
          <p:cNvSpPr txBox="1">
            <a:spLocks noChangeArrowheads="1"/>
          </p:cNvSpPr>
          <p:nvPr/>
        </p:nvSpPr>
        <p:spPr bwMode="auto">
          <a:xfrm>
            <a:off x="352425" y="5791200"/>
            <a:ext cx="1438275" cy="400050"/>
          </a:xfrm>
          <a:prstGeom prst="rect">
            <a:avLst/>
          </a:prstGeom>
          <a:noFill/>
          <a:ln w="9525">
            <a:noFill/>
            <a:miter lim="800000"/>
            <a:headEnd/>
            <a:tailEnd/>
          </a:ln>
        </p:spPr>
        <p:txBody>
          <a:bodyPr wrap="none">
            <a:spAutoFit/>
          </a:bodyPr>
          <a:lstStyle/>
          <a:p>
            <a:pPr>
              <a:spcBef>
                <a:spcPct val="0"/>
              </a:spcBef>
              <a:buClrTx/>
              <a:buSzTx/>
              <a:buFontTx/>
              <a:buNone/>
            </a:pPr>
            <a:r>
              <a:rPr lang="en-US" sz="2000" b="1">
                <a:solidFill>
                  <a:schemeClr val="tx1"/>
                </a:solidFill>
                <a:effectLst/>
              </a:rPr>
              <a:t>1  MONTH</a:t>
            </a:r>
            <a:endParaRPr lang="en-US" sz="800" b="1">
              <a:solidFill>
                <a:schemeClr val="tx1"/>
              </a:solidFill>
              <a:effectLst/>
            </a:endParaRPr>
          </a:p>
        </p:txBody>
      </p:sp>
      <p:sp>
        <p:nvSpPr>
          <p:cNvPr id="22535" name="Rectangle 7"/>
          <p:cNvSpPr>
            <a:spLocks noChangeArrowheads="1"/>
          </p:cNvSpPr>
          <p:nvPr/>
        </p:nvSpPr>
        <p:spPr bwMode="auto">
          <a:xfrm>
            <a:off x="257175" y="4953000"/>
            <a:ext cx="1644650" cy="400050"/>
          </a:xfrm>
          <a:prstGeom prst="rect">
            <a:avLst/>
          </a:prstGeom>
          <a:noFill/>
          <a:ln w="9525">
            <a:noFill/>
            <a:miter lim="800000"/>
            <a:headEnd/>
            <a:tailEnd/>
          </a:ln>
        </p:spPr>
        <p:txBody>
          <a:bodyPr wrap="none">
            <a:spAutoFit/>
          </a:bodyPr>
          <a:lstStyle/>
          <a:p>
            <a:pPr>
              <a:spcBef>
                <a:spcPct val="0"/>
              </a:spcBef>
              <a:buClrTx/>
              <a:buSzTx/>
              <a:buFontTx/>
              <a:buNone/>
            </a:pPr>
            <a:r>
              <a:rPr lang="en-US" sz="2000" b="1">
                <a:solidFill>
                  <a:schemeClr val="tx1"/>
                </a:solidFill>
                <a:effectLst/>
              </a:rPr>
              <a:t>9  MONTHS </a:t>
            </a:r>
            <a:endParaRPr lang="en-US" sz="800" b="1">
              <a:solidFill>
                <a:schemeClr val="tx1"/>
              </a:solidFill>
              <a:effectLst/>
            </a:endParaRPr>
          </a:p>
        </p:txBody>
      </p:sp>
      <p:sp>
        <p:nvSpPr>
          <p:cNvPr id="22536" name="Rectangle 8"/>
          <p:cNvSpPr>
            <a:spLocks noChangeArrowheads="1"/>
          </p:cNvSpPr>
          <p:nvPr/>
        </p:nvSpPr>
        <p:spPr bwMode="auto">
          <a:xfrm>
            <a:off x="190500" y="2895600"/>
            <a:ext cx="1603375" cy="461963"/>
          </a:xfrm>
          <a:prstGeom prst="rect">
            <a:avLst/>
          </a:prstGeom>
          <a:noFill/>
          <a:ln w="9525">
            <a:noFill/>
            <a:miter lim="800000"/>
            <a:headEnd/>
            <a:tailEnd/>
          </a:ln>
        </p:spPr>
        <p:txBody>
          <a:bodyPr wrap="none">
            <a:spAutoFit/>
          </a:bodyPr>
          <a:lstStyle/>
          <a:p>
            <a:pPr>
              <a:spcBef>
                <a:spcPct val="0"/>
              </a:spcBef>
              <a:buClrTx/>
              <a:buSzTx/>
              <a:buFontTx/>
              <a:buNone/>
            </a:pPr>
            <a:r>
              <a:rPr lang="en-US" sz="2400" b="1">
                <a:solidFill>
                  <a:schemeClr val="tx1"/>
                </a:solidFill>
                <a:effectLst/>
              </a:rPr>
              <a:t>5  YEAR S</a:t>
            </a:r>
            <a:endParaRPr lang="en-US" sz="800" b="1">
              <a:solidFill>
                <a:schemeClr val="tx1"/>
              </a:solidFill>
              <a:effectLst/>
            </a:endParaRPr>
          </a:p>
        </p:txBody>
      </p:sp>
      <p:sp>
        <p:nvSpPr>
          <p:cNvPr id="22537" name="Rectangle 9"/>
          <p:cNvSpPr>
            <a:spLocks noChangeArrowheads="1"/>
          </p:cNvSpPr>
          <p:nvPr/>
        </p:nvSpPr>
        <p:spPr bwMode="auto">
          <a:xfrm>
            <a:off x="190500" y="1905000"/>
            <a:ext cx="1603375" cy="461963"/>
          </a:xfrm>
          <a:prstGeom prst="rect">
            <a:avLst/>
          </a:prstGeom>
          <a:noFill/>
          <a:ln w="9525">
            <a:noFill/>
            <a:miter lim="800000"/>
            <a:headEnd/>
            <a:tailEnd/>
          </a:ln>
        </p:spPr>
        <p:txBody>
          <a:bodyPr wrap="none">
            <a:spAutoFit/>
          </a:bodyPr>
          <a:lstStyle/>
          <a:p>
            <a:pPr>
              <a:spcBef>
                <a:spcPct val="0"/>
              </a:spcBef>
              <a:buClrTx/>
              <a:buSzTx/>
              <a:buFontTx/>
              <a:buNone/>
            </a:pPr>
            <a:r>
              <a:rPr lang="en-US" sz="2400" b="1">
                <a:solidFill>
                  <a:schemeClr val="tx1"/>
                </a:solidFill>
                <a:effectLst/>
              </a:rPr>
              <a:t>9  YEARS </a:t>
            </a:r>
            <a:endParaRPr lang="en-US" sz="800" b="1">
              <a:solidFill>
                <a:schemeClr val="tx1"/>
              </a:solidFill>
              <a:effectLst/>
            </a:endParaRPr>
          </a:p>
        </p:txBody>
      </p:sp>
      <p:sp>
        <p:nvSpPr>
          <p:cNvPr id="99338" name="Line 10"/>
          <p:cNvSpPr>
            <a:spLocks noChangeShapeType="1"/>
          </p:cNvSpPr>
          <p:nvPr/>
        </p:nvSpPr>
        <p:spPr bwMode="auto">
          <a:xfrm flipV="1">
            <a:off x="1831975" y="3886200"/>
            <a:ext cx="0" cy="2590800"/>
          </a:xfrm>
          <a:prstGeom prst="line">
            <a:avLst/>
          </a:prstGeom>
          <a:noFill/>
          <a:ln w="76200">
            <a:solidFill>
              <a:schemeClr val="tx1"/>
            </a:solidFill>
            <a:round/>
            <a:headEnd/>
            <a:tailEnd/>
          </a:ln>
          <a:effectLst/>
        </p:spPr>
        <p:txBody>
          <a:bodyPr anchor="ctr">
            <a:spAutoFit/>
          </a:bodyPr>
          <a:lstStyle/>
          <a:p>
            <a:pPr>
              <a:defRPr/>
            </a:pPr>
            <a:endParaRPr lang="en-US"/>
          </a:p>
        </p:txBody>
      </p:sp>
      <p:grpSp>
        <p:nvGrpSpPr>
          <p:cNvPr id="22539" name="Group 11"/>
          <p:cNvGrpSpPr>
            <a:grpSpLocks/>
          </p:cNvGrpSpPr>
          <p:nvPr/>
        </p:nvGrpSpPr>
        <p:grpSpPr bwMode="auto">
          <a:xfrm>
            <a:off x="1714500" y="3505200"/>
            <a:ext cx="257175" cy="304800"/>
            <a:chOff x="813" y="2016"/>
            <a:chExt cx="144" cy="192"/>
          </a:xfrm>
        </p:grpSpPr>
        <p:sp>
          <p:nvSpPr>
            <p:cNvPr id="99340" name="Line 12"/>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a:p>
          </p:txBody>
        </p:sp>
        <p:sp>
          <p:nvSpPr>
            <p:cNvPr id="99341" name="Line 13"/>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grpSp>
        <p:nvGrpSpPr>
          <p:cNvPr id="22540" name="Group 14"/>
          <p:cNvGrpSpPr>
            <a:grpSpLocks/>
          </p:cNvGrpSpPr>
          <p:nvPr/>
        </p:nvGrpSpPr>
        <p:grpSpPr bwMode="auto">
          <a:xfrm>
            <a:off x="1714500" y="2514600"/>
            <a:ext cx="257175" cy="304800"/>
            <a:chOff x="813" y="2016"/>
            <a:chExt cx="144" cy="192"/>
          </a:xfrm>
        </p:grpSpPr>
        <p:sp>
          <p:nvSpPr>
            <p:cNvPr id="99343" name="Line 15"/>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dirty="0"/>
            </a:p>
          </p:txBody>
        </p:sp>
        <p:sp>
          <p:nvSpPr>
            <p:cNvPr id="99344" name="Line 16"/>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sp>
        <p:nvSpPr>
          <p:cNvPr id="99346" name="Line 18"/>
          <p:cNvSpPr>
            <a:spLocks noChangeShapeType="1"/>
          </p:cNvSpPr>
          <p:nvPr/>
        </p:nvSpPr>
        <p:spPr bwMode="auto">
          <a:xfrm flipV="1">
            <a:off x="1800225" y="1905000"/>
            <a:ext cx="0" cy="533400"/>
          </a:xfrm>
          <a:prstGeom prst="line">
            <a:avLst/>
          </a:prstGeom>
          <a:noFill/>
          <a:ln w="57150">
            <a:solidFill>
              <a:schemeClr val="tx1"/>
            </a:solidFill>
            <a:round/>
            <a:headEnd/>
            <a:tailEnd/>
          </a:ln>
          <a:effectLst/>
        </p:spPr>
        <p:txBody>
          <a:bodyPr wrap="none" anchor="ctr"/>
          <a:lstStyle/>
          <a:p>
            <a:pPr>
              <a:defRPr/>
            </a:pPr>
            <a:endParaRPr lang="en-US"/>
          </a:p>
        </p:txBody>
      </p:sp>
      <p:sp>
        <p:nvSpPr>
          <p:cNvPr id="99347" name="Line 19"/>
          <p:cNvSpPr>
            <a:spLocks noChangeShapeType="1"/>
          </p:cNvSpPr>
          <p:nvPr/>
        </p:nvSpPr>
        <p:spPr bwMode="auto">
          <a:xfrm flipV="1">
            <a:off x="1800225" y="2971800"/>
            <a:ext cx="0" cy="533400"/>
          </a:xfrm>
          <a:prstGeom prst="line">
            <a:avLst/>
          </a:prstGeom>
          <a:noFill/>
          <a:ln w="57150">
            <a:solidFill>
              <a:schemeClr val="tx1"/>
            </a:solidFill>
            <a:round/>
            <a:headEnd/>
            <a:tailEnd/>
          </a:ln>
          <a:effectLst/>
        </p:spPr>
        <p:txBody>
          <a:bodyPr wrap="none" anchor="ctr"/>
          <a:lstStyle/>
          <a:p>
            <a:pPr>
              <a:defRPr/>
            </a:pPr>
            <a:endParaRPr lang="en-US"/>
          </a:p>
        </p:txBody>
      </p:sp>
      <p:sp>
        <p:nvSpPr>
          <p:cNvPr id="99348" name="Line 20"/>
          <p:cNvSpPr>
            <a:spLocks noChangeShapeType="1"/>
          </p:cNvSpPr>
          <p:nvPr/>
        </p:nvSpPr>
        <p:spPr bwMode="auto">
          <a:xfrm>
            <a:off x="5143500" y="2819400"/>
            <a:ext cx="0" cy="304800"/>
          </a:xfrm>
          <a:prstGeom prst="line">
            <a:avLst/>
          </a:prstGeom>
          <a:noFill/>
          <a:ln w="9525">
            <a:noFill/>
            <a:round/>
            <a:headEnd/>
            <a:tailEnd/>
          </a:ln>
          <a:effectLst/>
        </p:spPr>
        <p:txBody>
          <a:bodyPr wrap="none" anchor="ctr"/>
          <a:lstStyle/>
          <a:p>
            <a:pPr>
              <a:defRPr/>
            </a:pPr>
            <a:endParaRPr lang="en-US"/>
          </a:p>
        </p:txBody>
      </p:sp>
      <p:sp>
        <p:nvSpPr>
          <p:cNvPr id="99349" name="Line 21"/>
          <p:cNvSpPr>
            <a:spLocks noChangeShapeType="1"/>
          </p:cNvSpPr>
          <p:nvPr/>
        </p:nvSpPr>
        <p:spPr bwMode="auto">
          <a:xfrm>
            <a:off x="5314950" y="2438400"/>
            <a:ext cx="0" cy="990600"/>
          </a:xfrm>
          <a:prstGeom prst="line">
            <a:avLst/>
          </a:prstGeom>
          <a:noFill/>
          <a:ln w="57150">
            <a:noFill/>
            <a:round/>
            <a:headEnd/>
            <a:tailEnd/>
          </a:ln>
          <a:effectLst/>
        </p:spPr>
        <p:txBody>
          <a:bodyPr wrap="none" anchor="ctr"/>
          <a:lstStyle/>
          <a:p>
            <a:pPr>
              <a:defRPr/>
            </a:pPr>
            <a:endParaRPr lang="en-US"/>
          </a:p>
        </p:txBody>
      </p:sp>
      <p:grpSp>
        <p:nvGrpSpPr>
          <p:cNvPr id="22545" name="Group 22"/>
          <p:cNvGrpSpPr>
            <a:grpSpLocks/>
          </p:cNvGrpSpPr>
          <p:nvPr/>
        </p:nvGrpSpPr>
        <p:grpSpPr bwMode="auto">
          <a:xfrm>
            <a:off x="2828925" y="1676400"/>
            <a:ext cx="6943725" cy="4633913"/>
            <a:chOff x="1584" y="1056"/>
            <a:chExt cx="3888" cy="2919"/>
          </a:xfrm>
        </p:grpSpPr>
        <p:sp>
          <p:nvSpPr>
            <p:cNvPr id="99351" name="Rectangle 23"/>
            <p:cNvSpPr>
              <a:spLocks noChangeArrowheads="1"/>
            </p:cNvSpPr>
            <p:nvPr/>
          </p:nvSpPr>
          <p:spPr bwMode="auto">
            <a:xfrm>
              <a:off x="1632" y="1056"/>
              <a:ext cx="3744" cy="480"/>
            </a:xfrm>
            <a:prstGeom prst="rect">
              <a:avLst/>
            </a:prstGeom>
            <a:noFill/>
            <a:ln w="76200" cap="rnd">
              <a:solidFill>
                <a:schemeClr val="tx1"/>
              </a:solidFill>
              <a:prstDash val="sysDot"/>
              <a:miter lim="800000"/>
              <a:headEnd/>
              <a:tailEnd/>
            </a:ln>
            <a:effectLst/>
          </p:spPr>
          <p:txBody>
            <a:bodyPr anchor="ctr">
              <a:spAutoFit/>
            </a:bodyPr>
            <a:lstStyle/>
            <a:p>
              <a:pPr>
                <a:defRPr/>
              </a:pPr>
              <a:endParaRPr lang="en-US"/>
            </a:p>
          </p:txBody>
        </p:sp>
        <p:sp>
          <p:nvSpPr>
            <p:cNvPr id="99352" name="Rectangle 24"/>
            <p:cNvSpPr>
              <a:spLocks noChangeArrowheads="1"/>
            </p:cNvSpPr>
            <p:nvPr/>
          </p:nvSpPr>
          <p:spPr bwMode="auto">
            <a:xfrm>
              <a:off x="1584" y="3504"/>
              <a:ext cx="1959" cy="441"/>
            </a:xfrm>
            <a:prstGeom prst="rect">
              <a:avLst/>
            </a:prstGeom>
            <a:solidFill>
              <a:schemeClr val="accent2"/>
            </a:solidFill>
            <a:ln w="57150">
              <a:solidFill>
                <a:schemeClr val="tx1"/>
              </a:solidFill>
              <a:miter lim="800000"/>
              <a:headEnd/>
              <a:tailEnd/>
            </a:ln>
            <a:effectLst/>
          </p:spPr>
          <p:txBody>
            <a:bodyPr wrap="none" anchor="ctr">
              <a:spAutoFit/>
            </a:bodyPr>
            <a:lstStyle/>
            <a:p>
              <a:pPr>
                <a:defRPr/>
              </a:pPr>
              <a:endParaRPr lang="en-US" dirty="0"/>
            </a:p>
          </p:txBody>
        </p:sp>
        <p:sp>
          <p:nvSpPr>
            <p:cNvPr id="99353" name="Rectangle 25"/>
            <p:cNvSpPr>
              <a:spLocks noChangeArrowheads="1"/>
            </p:cNvSpPr>
            <p:nvPr/>
          </p:nvSpPr>
          <p:spPr bwMode="auto">
            <a:xfrm>
              <a:off x="3543" y="3504"/>
              <a:ext cx="1881" cy="441"/>
            </a:xfrm>
            <a:prstGeom prst="rect">
              <a:avLst/>
            </a:prstGeom>
            <a:solidFill>
              <a:srgbClr val="99CCFF"/>
            </a:solidFill>
            <a:ln w="57150">
              <a:solidFill>
                <a:schemeClr val="tx1"/>
              </a:solidFill>
              <a:miter lim="800000"/>
              <a:headEnd/>
              <a:tailEnd/>
            </a:ln>
            <a:effectLst/>
          </p:spPr>
          <p:txBody>
            <a:bodyPr wrap="none" anchor="ctr">
              <a:spAutoFit/>
            </a:bodyPr>
            <a:lstStyle/>
            <a:p>
              <a:pPr>
                <a:defRPr/>
              </a:pPr>
              <a:endParaRPr lang="en-US"/>
            </a:p>
          </p:txBody>
        </p:sp>
        <p:sp>
          <p:nvSpPr>
            <p:cNvPr id="22554" name="Text Box 26"/>
            <p:cNvSpPr txBox="1">
              <a:spLocks noChangeArrowheads="1"/>
            </p:cNvSpPr>
            <p:nvPr/>
          </p:nvSpPr>
          <p:spPr bwMode="auto">
            <a:xfrm>
              <a:off x="1920" y="3552"/>
              <a:ext cx="1200" cy="423"/>
            </a:xfrm>
            <a:prstGeom prst="rect">
              <a:avLst/>
            </a:prstGeom>
            <a:noFill/>
            <a:ln w="9525">
              <a:noFill/>
              <a:miter lim="800000"/>
              <a:headEnd/>
              <a:tailEnd/>
            </a:ln>
          </p:spPr>
          <p:txBody>
            <a:bodyPr>
              <a:spAutoFit/>
            </a:bodyPr>
            <a:lstStyle/>
            <a:p>
              <a:pPr algn="ctr">
                <a:spcBef>
                  <a:spcPct val="0"/>
                </a:spcBef>
                <a:buClrTx/>
                <a:buSzTx/>
                <a:buFontTx/>
                <a:buNone/>
              </a:pPr>
              <a:r>
                <a:rPr lang="en-US" sz="2000" b="1">
                  <a:solidFill>
                    <a:srgbClr val="FFFFFF"/>
                  </a:solidFill>
                  <a:effectLst/>
                </a:rPr>
                <a:t>PHONOLOGY</a:t>
              </a:r>
            </a:p>
            <a:p>
              <a:pPr algn="ctr">
                <a:spcBef>
                  <a:spcPct val="0"/>
                </a:spcBef>
                <a:buClrTx/>
                <a:buSzTx/>
                <a:buFontTx/>
                <a:buNone/>
              </a:pPr>
              <a:r>
                <a:rPr lang="en-US" sz="1800" b="1">
                  <a:solidFill>
                    <a:srgbClr val="FFFFFF"/>
                  </a:solidFill>
                  <a:effectLst/>
                </a:rPr>
                <a:t>(FORM)</a:t>
              </a:r>
              <a:endParaRPr lang="en-US" sz="800" b="1">
                <a:solidFill>
                  <a:srgbClr val="FFFFFF"/>
                </a:solidFill>
                <a:effectLst/>
              </a:endParaRPr>
            </a:p>
          </p:txBody>
        </p:sp>
        <p:sp>
          <p:nvSpPr>
            <p:cNvPr id="22555" name="Rectangle 27"/>
            <p:cNvSpPr>
              <a:spLocks noChangeArrowheads="1"/>
            </p:cNvSpPr>
            <p:nvPr/>
          </p:nvSpPr>
          <p:spPr bwMode="auto">
            <a:xfrm>
              <a:off x="3840" y="3552"/>
              <a:ext cx="1266" cy="423"/>
            </a:xfrm>
            <a:prstGeom prst="rect">
              <a:avLst/>
            </a:prstGeom>
            <a:noFill/>
            <a:ln w="9525">
              <a:noFill/>
              <a:miter lim="800000"/>
              <a:headEnd/>
              <a:tailEnd/>
            </a:ln>
          </p:spPr>
          <p:txBody>
            <a:bodyPr>
              <a:spAutoFit/>
            </a:bodyPr>
            <a:lstStyle/>
            <a:p>
              <a:pPr algn="ctr">
                <a:spcBef>
                  <a:spcPct val="0"/>
                </a:spcBef>
                <a:buClrTx/>
                <a:buSzTx/>
                <a:buFontTx/>
                <a:buNone/>
              </a:pPr>
              <a:r>
                <a:rPr lang="en-US" sz="2000" b="1">
                  <a:solidFill>
                    <a:srgbClr val="000000"/>
                  </a:solidFill>
                  <a:effectLst/>
                </a:rPr>
                <a:t>PRAGMATICS</a:t>
              </a:r>
            </a:p>
            <a:p>
              <a:pPr algn="ctr">
                <a:spcBef>
                  <a:spcPct val="0"/>
                </a:spcBef>
                <a:buClrTx/>
                <a:buSzTx/>
                <a:buFontTx/>
                <a:buNone/>
              </a:pPr>
              <a:r>
                <a:rPr lang="en-US" sz="1800" b="1">
                  <a:solidFill>
                    <a:srgbClr val="000000"/>
                  </a:solidFill>
                  <a:effectLst/>
                </a:rPr>
                <a:t>(FUNCTION)</a:t>
              </a:r>
              <a:endParaRPr lang="en-US" sz="1400" b="1">
                <a:solidFill>
                  <a:schemeClr val="tx1"/>
                </a:solidFill>
                <a:effectLst/>
              </a:endParaRPr>
            </a:p>
          </p:txBody>
        </p:sp>
        <p:sp>
          <p:nvSpPr>
            <p:cNvPr id="99356" name="Rectangle 28"/>
            <p:cNvSpPr>
              <a:spLocks noChangeArrowheads="1"/>
            </p:cNvSpPr>
            <p:nvPr/>
          </p:nvSpPr>
          <p:spPr bwMode="auto">
            <a:xfrm>
              <a:off x="2112" y="2784"/>
              <a:ext cx="2736" cy="720"/>
            </a:xfrm>
            <a:prstGeom prst="rect">
              <a:avLst/>
            </a:prstGeom>
            <a:solidFill>
              <a:srgbClr val="F7F46F"/>
            </a:solidFill>
            <a:ln w="57150">
              <a:solidFill>
                <a:schemeClr val="tx1"/>
              </a:solidFill>
              <a:miter lim="800000"/>
              <a:headEnd/>
              <a:tailEnd/>
            </a:ln>
            <a:effectLst/>
          </p:spPr>
          <p:txBody>
            <a:bodyPr wrap="none" anchor="ctr">
              <a:spAutoFit/>
            </a:bodyPr>
            <a:lstStyle/>
            <a:p>
              <a:pPr>
                <a:defRPr/>
              </a:pPr>
              <a:endParaRPr lang="en-US"/>
            </a:p>
          </p:txBody>
        </p:sp>
        <p:sp>
          <p:nvSpPr>
            <p:cNvPr id="99357" name="Line 29"/>
            <p:cNvSpPr>
              <a:spLocks noChangeShapeType="1"/>
            </p:cNvSpPr>
            <p:nvPr/>
          </p:nvSpPr>
          <p:spPr bwMode="auto">
            <a:xfrm>
              <a:off x="2112" y="3072"/>
              <a:ext cx="2736" cy="0"/>
            </a:xfrm>
            <a:prstGeom prst="line">
              <a:avLst/>
            </a:prstGeom>
            <a:noFill/>
            <a:ln w="9525">
              <a:solidFill>
                <a:schemeClr val="tx1"/>
              </a:solidFill>
              <a:round/>
              <a:headEnd/>
              <a:tailEnd/>
            </a:ln>
            <a:effectLst/>
          </p:spPr>
          <p:txBody>
            <a:bodyPr wrap="none" anchor="ctr">
              <a:spAutoFit/>
            </a:bodyPr>
            <a:lstStyle/>
            <a:p>
              <a:pPr>
                <a:defRPr/>
              </a:pPr>
              <a:endParaRPr lang="en-US"/>
            </a:p>
          </p:txBody>
        </p:sp>
        <p:sp>
          <p:nvSpPr>
            <p:cNvPr id="22558" name="Text Box 30"/>
            <p:cNvSpPr txBox="1">
              <a:spLocks noChangeArrowheads="1"/>
            </p:cNvSpPr>
            <p:nvPr/>
          </p:nvSpPr>
          <p:spPr bwMode="auto">
            <a:xfrm>
              <a:off x="3072" y="2880"/>
              <a:ext cx="1069" cy="250"/>
            </a:xfrm>
            <a:prstGeom prst="rect">
              <a:avLst/>
            </a:prstGeom>
            <a:solidFill>
              <a:srgbClr val="F7F46F"/>
            </a:solidFill>
            <a:ln w="9525">
              <a:noFill/>
              <a:miter lim="800000"/>
              <a:headEnd/>
              <a:tailEnd/>
            </a:ln>
          </p:spPr>
          <p:txBody>
            <a:bodyPr wrap="none">
              <a:spAutoFit/>
            </a:bodyPr>
            <a:lstStyle/>
            <a:p>
              <a:pPr>
                <a:spcBef>
                  <a:spcPct val="0"/>
                </a:spcBef>
                <a:buClrTx/>
                <a:buSzTx/>
                <a:buFontTx/>
                <a:buNone/>
              </a:pPr>
              <a:r>
                <a:rPr lang="en-US" sz="2000" b="1">
                  <a:solidFill>
                    <a:srgbClr val="000000"/>
                  </a:solidFill>
                  <a:effectLst/>
                </a:rPr>
                <a:t>SEMANTICS</a:t>
              </a:r>
              <a:endParaRPr lang="en-US" sz="800" b="1">
                <a:solidFill>
                  <a:schemeClr val="tx1"/>
                </a:solidFill>
                <a:effectLst/>
              </a:endParaRPr>
            </a:p>
          </p:txBody>
        </p:sp>
        <p:sp>
          <p:nvSpPr>
            <p:cNvPr id="22559" name="Text Box 31"/>
            <p:cNvSpPr txBox="1">
              <a:spLocks noChangeArrowheads="1"/>
            </p:cNvSpPr>
            <p:nvPr/>
          </p:nvSpPr>
          <p:spPr bwMode="auto">
            <a:xfrm>
              <a:off x="3072" y="3168"/>
              <a:ext cx="1014" cy="250"/>
            </a:xfrm>
            <a:prstGeom prst="rect">
              <a:avLst/>
            </a:prstGeom>
            <a:solidFill>
              <a:srgbClr val="F7F46F"/>
            </a:solidFill>
            <a:ln w="9525">
              <a:noFill/>
              <a:miter lim="800000"/>
              <a:headEnd/>
              <a:tailEnd/>
            </a:ln>
          </p:spPr>
          <p:txBody>
            <a:bodyPr wrap="none">
              <a:spAutoFit/>
            </a:bodyPr>
            <a:lstStyle/>
            <a:p>
              <a:pPr>
                <a:spcBef>
                  <a:spcPct val="0"/>
                </a:spcBef>
                <a:buClrTx/>
                <a:buSzTx/>
                <a:buFontTx/>
                <a:buNone/>
              </a:pPr>
              <a:r>
                <a:rPr lang="en-US" sz="2000" b="1">
                  <a:solidFill>
                    <a:srgbClr val="000000"/>
                  </a:solidFill>
                  <a:effectLst/>
                </a:rPr>
                <a:t>(MEANING)</a:t>
              </a:r>
              <a:endParaRPr lang="en-US" sz="800" b="1">
                <a:solidFill>
                  <a:schemeClr val="tx1"/>
                </a:solidFill>
                <a:effectLst/>
              </a:endParaRPr>
            </a:p>
          </p:txBody>
        </p:sp>
        <p:sp>
          <p:nvSpPr>
            <p:cNvPr id="99360" name="Rectangle 32"/>
            <p:cNvSpPr>
              <a:spLocks noChangeArrowheads="1"/>
            </p:cNvSpPr>
            <p:nvPr/>
          </p:nvSpPr>
          <p:spPr bwMode="auto">
            <a:xfrm>
              <a:off x="2640" y="2160"/>
              <a:ext cx="1680" cy="624"/>
            </a:xfrm>
            <a:prstGeom prst="rect">
              <a:avLst/>
            </a:prstGeom>
            <a:noFill/>
            <a:ln w="57150">
              <a:solidFill>
                <a:schemeClr val="tx1"/>
              </a:solidFill>
              <a:miter lim="800000"/>
              <a:headEnd/>
              <a:tailEnd/>
            </a:ln>
            <a:effectLst/>
          </p:spPr>
          <p:txBody>
            <a:bodyPr anchor="ctr">
              <a:spAutoFit/>
            </a:bodyPr>
            <a:lstStyle/>
            <a:p>
              <a:pPr>
                <a:defRPr/>
              </a:pPr>
              <a:endParaRPr lang="en-US"/>
            </a:p>
          </p:txBody>
        </p:sp>
        <p:sp>
          <p:nvSpPr>
            <p:cNvPr id="99361" name="Line 33"/>
            <p:cNvSpPr>
              <a:spLocks noChangeShapeType="1"/>
            </p:cNvSpPr>
            <p:nvPr/>
          </p:nvSpPr>
          <p:spPr bwMode="auto">
            <a:xfrm flipV="1">
              <a:off x="2640" y="2448"/>
              <a:ext cx="1680" cy="0"/>
            </a:xfrm>
            <a:prstGeom prst="line">
              <a:avLst/>
            </a:prstGeom>
            <a:noFill/>
            <a:ln w="9525">
              <a:solidFill>
                <a:schemeClr val="tx1"/>
              </a:solidFill>
              <a:round/>
              <a:headEnd/>
              <a:tailEnd/>
            </a:ln>
            <a:effectLst/>
          </p:spPr>
          <p:txBody>
            <a:bodyPr anchor="ctr">
              <a:spAutoFit/>
            </a:bodyPr>
            <a:lstStyle/>
            <a:p>
              <a:pPr>
                <a:defRPr/>
              </a:pPr>
              <a:endParaRPr lang="en-US"/>
            </a:p>
          </p:txBody>
        </p:sp>
        <p:sp>
          <p:nvSpPr>
            <p:cNvPr id="99362" name="Line 34"/>
            <p:cNvSpPr>
              <a:spLocks noChangeShapeType="1"/>
            </p:cNvSpPr>
            <p:nvPr/>
          </p:nvSpPr>
          <p:spPr bwMode="auto">
            <a:xfrm flipV="1">
              <a:off x="2640" y="2640"/>
              <a:ext cx="1680" cy="0"/>
            </a:xfrm>
            <a:prstGeom prst="line">
              <a:avLst/>
            </a:prstGeom>
            <a:noFill/>
            <a:ln w="9525">
              <a:solidFill>
                <a:schemeClr val="tx1"/>
              </a:solidFill>
              <a:round/>
              <a:headEnd/>
              <a:tailEnd/>
            </a:ln>
            <a:effectLst/>
          </p:spPr>
          <p:txBody>
            <a:bodyPr anchor="ctr">
              <a:spAutoFit/>
            </a:bodyPr>
            <a:lstStyle/>
            <a:p>
              <a:pPr>
                <a:defRPr/>
              </a:pPr>
              <a:endParaRPr lang="en-US"/>
            </a:p>
          </p:txBody>
        </p:sp>
        <p:sp>
          <p:nvSpPr>
            <p:cNvPr id="22563" name="Text Box 35"/>
            <p:cNvSpPr txBox="1">
              <a:spLocks noChangeArrowheads="1"/>
            </p:cNvSpPr>
            <p:nvPr/>
          </p:nvSpPr>
          <p:spPr bwMode="auto">
            <a:xfrm>
              <a:off x="3120" y="2208"/>
              <a:ext cx="776" cy="250"/>
            </a:xfrm>
            <a:prstGeom prst="rect">
              <a:avLst/>
            </a:prstGeom>
            <a:noFill/>
            <a:ln w="9525">
              <a:noFill/>
              <a:miter lim="800000"/>
              <a:headEnd/>
              <a:tailEnd/>
            </a:ln>
          </p:spPr>
          <p:txBody>
            <a:bodyPr wrap="none">
              <a:spAutoFit/>
            </a:bodyPr>
            <a:lstStyle/>
            <a:p>
              <a:pPr>
                <a:spcBef>
                  <a:spcPct val="0"/>
                </a:spcBef>
                <a:buClrTx/>
                <a:buSzTx/>
                <a:buFontTx/>
                <a:buNone/>
              </a:pPr>
              <a:r>
                <a:rPr lang="en-US" sz="2000" b="1">
                  <a:solidFill>
                    <a:schemeClr val="tx1"/>
                  </a:solidFill>
                  <a:effectLst/>
                </a:rPr>
                <a:t>SYNTAX</a:t>
              </a:r>
              <a:endParaRPr lang="en-US" sz="800" b="1">
                <a:solidFill>
                  <a:schemeClr val="tx1"/>
                </a:solidFill>
                <a:effectLst/>
              </a:endParaRPr>
            </a:p>
          </p:txBody>
        </p:sp>
        <p:sp>
          <p:nvSpPr>
            <p:cNvPr id="22564" name="Text Box 36"/>
            <p:cNvSpPr txBox="1">
              <a:spLocks noChangeArrowheads="1"/>
            </p:cNvSpPr>
            <p:nvPr/>
          </p:nvSpPr>
          <p:spPr bwMode="auto">
            <a:xfrm>
              <a:off x="3136" y="2400"/>
              <a:ext cx="743" cy="250"/>
            </a:xfrm>
            <a:prstGeom prst="rect">
              <a:avLst/>
            </a:prstGeom>
            <a:noFill/>
            <a:ln w="9525">
              <a:noFill/>
              <a:miter lim="800000"/>
              <a:headEnd/>
              <a:tailEnd/>
            </a:ln>
          </p:spPr>
          <p:txBody>
            <a:bodyPr>
              <a:spAutoFit/>
            </a:bodyPr>
            <a:lstStyle/>
            <a:p>
              <a:pPr>
                <a:spcBef>
                  <a:spcPct val="0"/>
                </a:spcBef>
                <a:buClrTx/>
                <a:buSzTx/>
                <a:buFontTx/>
                <a:buNone/>
              </a:pPr>
              <a:r>
                <a:rPr lang="en-US" sz="2000" b="1">
                  <a:solidFill>
                    <a:schemeClr val="tx1"/>
                  </a:solidFill>
                  <a:effectLst/>
                </a:rPr>
                <a:t>(FORM)</a:t>
              </a:r>
              <a:endParaRPr lang="en-US" sz="800" b="1">
                <a:solidFill>
                  <a:schemeClr val="tx1"/>
                </a:solidFill>
                <a:effectLst/>
              </a:endParaRPr>
            </a:p>
          </p:txBody>
        </p:sp>
        <p:sp>
          <p:nvSpPr>
            <p:cNvPr id="99365" name="Line 37"/>
            <p:cNvSpPr>
              <a:spLocks noChangeShapeType="1"/>
            </p:cNvSpPr>
            <p:nvPr/>
          </p:nvSpPr>
          <p:spPr bwMode="auto">
            <a:xfrm flipV="1">
              <a:off x="2640" y="2256"/>
              <a:ext cx="1680" cy="0"/>
            </a:xfrm>
            <a:prstGeom prst="line">
              <a:avLst/>
            </a:prstGeom>
            <a:noFill/>
            <a:ln w="9525">
              <a:solidFill>
                <a:schemeClr val="tx1"/>
              </a:solidFill>
              <a:round/>
              <a:headEnd/>
              <a:tailEnd/>
            </a:ln>
            <a:effectLst/>
          </p:spPr>
          <p:txBody>
            <a:bodyPr anchor="ctr">
              <a:spAutoFit/>
            </a:bodyPr>
            <a:lstStyle/>
            <a:p>
              <a:pPr>
                <a:defRPr/>
              </a:pPr>
              <a:endParaRPr lang="en-US"/>
            </a:p>
          </p:txBody>
        </p:sp>
        <p:grpSp>
          <p:nvGrpSpPr>
            <p:cNvPr id="22566" name="Group 38"/>
            <p:cNvGrpSpPr>
              <a:grpSpLocks/>
            </p:cNvGrpSpPr>
            <p:nvPr/>
          </p:nvGrpSpPr>
          <p:grpSpPr bwMode="auto">
            <a:xfrm>
              <a:off x="2975" y="1526"/>
              <a:ext cx="929" cy="636"/>
              <a:chOff x="2975" y="1536"/>
              <a:chExt cx="978" cy="636"/>
            </a:xfrm>
          </p:grpSpPr>
          <p:sp>
            <p:nvSpPr>
              <p:cNvPr id="99367" name="Rectangle 39"/>
              <p:cNvSpPr>
                <a:spLocks noChangeArrowheads="1"/>
              </p:cNvSpPr>
              <p:nvPr/>
            </p:nvSpPr>
            <p:spPr bwMode="auto">
              <a:xfrm>
                <a:off x="2976" y="1546"/>
                <a:ext cx="960" cy="594"/>
              </a:xfrm>
              <a:prstGeom prst="rect">
                <a:avLst/>
              </a:prstGeom>
              <a:solidFill>
                <a:srgbClr val="009900"/>
              </a:solidFill>
              <a:ln w="57150">
                <a:noFill/>
                <a:miter lim="800000"/>
                <a:headEnd/>
                <a:tailEnd/>
              </a:ln>
              <a:effectLst/>
            </p:spPr>
            <p:txBody>
              <a:bodyPr wrap="none" anchor="ctr">
                <a:spAutoFit/>
              </a:bodyPr>
              <a:lstStyle/>
              <a:p>
                <a:pPr>
                  <a:defRPr/>
                </a:pPr>
                <a:endParaRPr lang="en-US"/>
              </a:p>
            </p:txBody>
          </p:sp>
          <p:sp>
            <p:nvSpPr>
              <p:cNvPr id="22702" name="Text Box 40"/>
              <p:cNvSpPr txBox="1">
                <a:spLocks noChangeArrowheads="1"/>
              </p:cNvSpPr>
              <p:nvPr/>
            </p:nvSpPr>
            <p:spPr bwMode="auto">
              <a:xfrm>
                <a:off x="2976" y="1920"/>
                <a:ext cx="977" cy="252"/>
              </a:xfrm>
              <a:prstGeom prst="rect">
                <a:avLst/>
              </a:prstGeom>
              <a:solidFill>
                <a:srgbClr val="009900"/>
              </a:solidFill>
              <a:ln w="9525">
                <a:noFill/>
                <a:miter lim="800000"/>
                <a:headEnd/>
                <a:tailEnd/>
              </a:ln>
            </p:spPr>
            <p:txBody>
              <a:bodyPr>
                <a:spAutoFit/>
              </a:bodyPr>
              <a:lstStyle/>
              <a:p>
                <a:pPr algn="ctr">
                  <a:spcBef>
                    <a:spcPct val="0"/>
                  </a:spcBef>
                  <a:buClrTx/>
                  <a:buSzTx/>
                  <a:buFontTx/>
                  <a:buNone/>
                </a:pPr>
                <a:r>
                  <a:rPr lang="en-US" sz="2000" b="1">
                    <a:solidFill>
                      <a:schemeClr val="tx1"/>
                    </a:solidFill>
                    <a:effectLst/>
                  </a:rPr>
                  <a:t>READING</a:t>
                </a:r>
                <a:endParaRPr lang="en-US" sz="800" b="1">
                  <a:solidFill>
                    <a:schemeClr val="tx1"/>
                  </a:solidFill>
                  <a:effectLst/>
                </a:endParaRPr>
              </a:p>
            </p:txBody>
          </p:sp>
          <p:sp>
            <p:nvSpPr>
              <p:cNvPr id="22703" name="Text Box 41"/>
              <p:cNvSpPr txBox="1">
                <a:spLocks noChangeArrowheads="1"/>
              </p:cNvSpPr>
              <p:nvPr/>
            </p:nvSpPr>
            <p:spPr bwMode="auto">
              <a:xfrm>
                <a:off x="2975" y="1536"/>
                <a:ext cx="977" cy="252"/>
              </a:xfrm>
              <a:prstGeom prst="rect">
                <a:avLst/>
              </a:prstGeom>
              <a:solidFill>
                <a:srgbClr val="009900"/>
              </a:solidFill>
              <a:ln w="9525">
                <a:noFill/>
                <a:miter lim="800000"/>
                <a:headEnd/>
                <a:tailEnd/>
              </a:ln>
            </p:spPr>
            <p:txBody>
              <a:bodyPr>
                <a:spAutoFit/>
              </a:bodyPr>
              <a:lstStyle/>
              <a:p>
                <a:pPr algn="ctr">
                  <a:spcBef>
                    <a:spcPct val="0"/>
                  </a:spcBef>
                  <a:buClrTx/>
                  <a:buSzTx/>
                  <a:buFontTx/>
                  <a:buNone/>
                </a:pPr>
                <a:r>
                  <a:rPr lang="en-US" sz="2000" b="1">
                    <a:solidFill>
                      <a:schemeClr val="tx1"/>
                    </a:solidFill>
                    <a:effectLst/>
                  </a:rPr>
                  <a:t>WRITING</a:t>
                </a:r>
                <a:endParaRPr lang="en-US" sz="800" b="1">
                  <a:solidFill>
                    <a:schemeClr val="tx1"/>
                  </a:solidFill>
                  <a:effectLst/>
                </a:endParaRPr>
              </a:p>
            </p:txBody>
          </p:sp>
          <p:sp>
            <p:nvSpPr>
              <p:cNvPr id="22704" name="Text Box 42"/>
              <p:cNvSpPr txBox="1">
                <a:spLocks noChangeArrowheads="1"/>
              </p:cNvSpPr>
              <p:nvPr/>
            </p:nvSpPr>
            <p:spPr bwMode="auto">
              <a:xfrm>
                <a:off x="2976" y="1728"/>
                <a:ext cx="977" cy="252"/>
              </a:xfrm>
              <a:prstGeom prst="rect">
                <a:avLst/>
              </a:prstGeom>
              <a:solidFill>
                <a:srgbClr val="009900"/>
              </a:solidFill>
              <a:ln w="9525">
                <a:noFill/>
                <a:miter lim="800000"/>
                <a:headEnd/>
                <a:tailEnd/>
              </a:ln>
            </p:spPr>
            <p:txBody>
              <a:bodyPr>
                <a:spAutoFit/>
              </a:bodyPr>
              <a:lstStyle/>
              <a:p>
                <a:pPr algn="ctr">
                  <a:spcBef>
                    <a:spcPct val="0"/>
                  </a:spcBef>
                  <a:buClrTx/>
                  <a:buSzTx/>
                  <a:buFontTx/>
                  <a:buNone/>
                </a:pPr>
                <a:r>
                  <a:rPr lang="en-US" sz="2000" b="1">
                    <a:solidFill>
                      <a:schemeClr val="tx1"/>
                    </a:solidFill>
                    <a:effectLst/>
                  </a:rPr>
                  <a:t>SPELLING</a:t>
                </a:r>
                <a:endParaRPr lang="en-US" sz="800" b="1">
                  <a:solidFill>
                    <a:schemeClr val="tx1"/>
                  </a:solidFill>
                  <a:effectLst/>
                </a:endParaRPr>
              </a:p>
            </p:txBody>
          </p:sp>
        </p:grpSp>
        <p:sp>
          <p:nvSpPr>
            <p:cNvPr id="22567" name="Text Box 43"/>
            <p:cNvSpPr txBox="1">
              <a:spLocks noChangeArrowheads="1"/>
            </p:cNvSpPr>
            <p:nvPr/>
          </p:nvSpPr>
          <p:spPr bwMode="auto">
            <a:xfrm>
              <a:off x="1632" y="1248"/>
              <a:ext cx="3744" cy="252"/>
            </a:xfrm>
            <a:prstGeom prst="rect">
              <a:avLst/>
            </a:prstGeom>
            <a:noFill/>
            <a:ln w="38100">
              <a:noFill/>
              <a:miter lim="800000"/>
              <a:headEnd/>
              <a:tailEnd/>
            </a:ln>
          </p:spPr>
          <p:txBody>
            <a:bodyPr>
              <a:spAutoFit/>
            </a:bodyPr>
            <a:lstStyle/>
            <a:p>
              <a:pPr algn="ctr">
                <a:spcBef>
                  <a:spcPct val="0"/>
                </a:spcBef>
                <a:buClrTx/>
                <a:buSzTx/>
                <a:buFontTx/>
                <a:buNone/>
              </a:pPr>
              <a:r>
                <a:rPr lang="en-US" sz="2000" b="1">
                  <a:solidFill>
                    <a:srgbClr val="FFFF00"/>
                  </a:solidFill>
                  <a:effectLst/>
                </a:rPr>
                <a:t>METALINGUISTICS</a:t>
              </a:r>
              <a:endParaRPr lang="en-US" sz="800" b="1">
                <a:solidFill>
                  <a:schemeClr val="tx1"/>
                </a:solidFill>
                <a:effectLst/>
              </a:endParaRPr>
            </a:p>
          </p:txBody>
        </p:sp>
        <p:sp>
          <p:nvSpPr>
            <p:cNvPr id="99372" name="Rectangle 44"/>
            <p:cNvSpPr>
              <a:spLocks noChangeArrowheads="1"/>
            </p:cNvSpPr>
            <p:nvPr/>
          </p:nvSpPr>
          <p:spPr bwMode="auto">
            <a:xfrm>
              <a:off x="4848" y="1536"/>
              <a:ext cx="528" cy="1968"/>
            </a:xfrm>
            <a:prstGeom prst="rect">
              <a:avLst/>
            </a:prstGeom>
            <a:solidFill>
              <a:srgbClr val="99CCFF"/>
            </a:solidFill>
            <a:ln w="38100">
              <a:noFill/>
              <a:miter lim="800000"/>
              <a:headEnd/>
              <a:tailEnd/>
            </a:ln>
            <a:effectLst/>
          </p:spPr>
          <p:txBody>
            <a:bodyPr wrap="none" anchor="ctr"/>
            <a:lstStyle/>
            <a:p>
              <a:pPr>
                <a:defRPr/>
              </a:pPr>
              <a:endParaRPr lang="en-US"/>
            </a:p>
          </p:txBody>
        </p:sp>
        <p:sp>
          <p:nvSpPr>
            <p:cNvPr id="99373" name="Rectangle 45"/>
            <p:cNvSpPr>
              <a:spLocks noChangeArrowheads="1"/>
            </p:cNvSpPr>
            <p:nvPr/>
          </p:nvSpPr>
          <p:spPr bwMode="auto">
            <a:xfrm>
              <a:off x="2112" y="1536"/>
              <a:ext cx="528" cy="1248"/>
            </a:xfrm>
            <a:prstGeom prst="rect">
              <a:avLst/>
            </a:prstGeom>
            <a:solidFill>
              <a:srgbClr val="F7F46F"/>
            </a:solidFill>
            <a:ln w="38100">
              <a:noFill/>
              <a:miter lim="800000"/>
              <a:headEnd/>
              <a:tailEnd/>
            </a:ln>
            <a:effectLst/>
          </p:spPr>
          <p:txBody>
            <a:bodyPr wrap="none" anchor="ctr"/>
            <a:lstStyle/>
            <a:p>
              <a:pPr>
                <a:defRPr/>
              </a:pPr>
              <a:endParaRPr lang="en-US"/>
            </a:p>
          </p:txBody>
        </p:sp>
        <p:sp>
          <p:nvSpPr>
            <p:cNvPr id="99374" name="Rectangle 46"/>
            <p:cNvSpPr>
              <a:spLocks noChangeArrowheads="1"/>
            </p:cNvSpPr>
            <p:nvPr/>
          </p:nvSpPr>
          <p:spPr bwMode="auto">
            <a:xfrm>
              <a:off x="4320" y="1536"/>
              <a:ext cx="528" cy="1248"/>
            </a:xfrm>
            <a:prstGeom prst="rect">
              <a:avLst/>
            </a:prstGeom>
            <a:solidFill>
              <a:srgbClr val="F7F46F"/>
            </a:solidFill>
            <a:ln w="38100">
              <a:noFill/>
              <a:miter lim="800000"/>
              <a:headEnd/>
              <a:tailEnd/>
            </a:ln>
            <a:effectLst/>
          </p:spPr>
          <p:txBody>
            <a:bodyPr wrap="none" anchor="ctr"/>
            <a:lstStyle/>
            <a:p>
              <a:pPr>
                <a:defRPr/>
              </a:pPr>
              <a:endParaRPr lang="en-US"/>
            </a:p>
          </p:txBody>
        </p:sp>
        <p:sp>
          <p:nvSpPr>
            <p:cNvPr id="99375" name="Rectangle 47"/>
            <p:cNvSpPr>
              <a:spLocks noChangeArrowheads="1"/>
            </p:cNvSpPr>
            <p:nvPr/>
          </p:nvSpPr>
          <p:spPr bwMode="auto">
            <a:xfrm>
              <a:off x="1632" y="1536"/>
              <a:ext cx="480" cy="1968"/>
            </a:xfrm>
            <a:prstGeom prst="rect">
              <a:avLst/>
            </a:prstGeom>
            <a:solidFill>
              <a:srgbClr val="FF9900"/>
            </a:solidFill>
            <a:ln w="38100">
              <a:noFill/>
              <a:miter lim="800000"/>
              <a:headEnd/>
              <a:tailEnd/>
            </a:ln>
            <a:effectLst/>
          </p:spPr>
          <p:txBody>
            <a:bodyPr wrap="none" anchor="ctr"/>
            <a:lstStyle/>
            <a:p>
              <a:pPr>
                <a:defRPr/>
              </a:pPr>
              <a:endParaRPr lang="en-US"/>
            </a:p>
          </p:txBody>
        </p:sp>
        <p:sp>
          <p:nvSpPr>
            <p:cNvPr id="99376" name="Rectangle 48"/>
            <p:cNvSpPr>
              <a:spLocks noChangeArrowheads="1"/>
            </p:cNvSpPr>
            <p:nvPr/>
          </p:nvSpPr>
          <p:spPr bwMode="auto">
            <a:xfrm>
              <a:off x="2640" y="1536"/>
              <a:ext cx="336" cy="624"/>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99377" name="Rectangle 49"/>
            <p:cNvSpPr>
              <a:spLocks noChangeArrowheads="1"/>
            </p:cNvSpPr>
            <p:nvPr/>
          </p:nvSpPr>
          <p:spPr bwMode="auto">
            <a:xfrm>
              <a:off x="3888" y="1536"/>
              <a:ext cx="432" cy="624"/>
            </a:xfrm>
            <a:prstGeom prst="rect">
              <a:avLst/>
            </a:prstGeom>
            <a:noFill/>
            <a:ln w="9525">
              <a:solidFill>
                <a:schemeClr val="tx1"/>
              </a:solidFill>
              <a:miter lim="800000"/>
              <a:headEnd/>
              <a:tailEnd/>
            </a:ln>
            <a:effectLst/>
          </p:spPr>
          <p:txBody>
            <a:bodyPr wrap="none" anchor="ctr"/>
            <a:lstStyle/>
            <a:p>
              <a:pPr>
                <a:defRPr/>
              </a:pPr>
              <a:endParaRPr lang="en-US"/>
            </a:p>
          </p:txBody>
        </p:sp>
        <p:sp>
          <p:nvSpPr>
            <p:cNvPr id="99378" name="Line 50"/>
            <p:cNvSpPr>
              <a:spLocks noChangeShapeType="1"/>
            </p:cNvSpPr>
            <p:nvPr/>
          </p:nvSpPr>
          <p:spPr bwMode="auto">
            <a:xfrm>
              <a:off x="1584" y="3792"/>
              <a:ext cx="3840" cy="0"/>
            </a:xfrm>
            <a:prstGeom prst="line">
              <a:avLst/>
            </a:prstGeom>
            <a:noFill/>
            <a:ln w="9525">
              <a:solidFill>
                <a:schemeClr val="tx1"/>
              </a:solidFill>
              <a:round/>
              <a:headEnd/>
              <a:tailEnd/>
            </a:ln>
            <a:effectLst/>
          </p:spPr>
          <p:txBody>
            <a:bodyPr wrap="none" anchor="ctr"/>
            <a:lstStyle/>
            <a:p>
              <a:pPr>
                <a:defRPr/>
              </a:pPr>
              <a:endParaRPr lang="en-US"/>
            </a:p>
          </p:txBody>
        </p:sp>
        <p:sp>
          <p:nvSpPr>
            <p:cNvPr id="99379" name="Line 51"/>
            <p:cNvSpPr>
              <a:spLocks noChangeShapeType="1"/>
            </p:cNvSpPr>
            <p:nvPr/>
          </p:nvSpPr>
          <p:spPr bwMode="auto">
            <a:xfrm>
              <a:off x="1584" y="3600"/>
              <a:ext cx="3840"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380" name="Line 52"/>
            <p:cNvSpPr>
              <a:spLocks noChangeShapeType="1"/>
            </p:cNvSpPr>
            <p:nvPr/>
          </p:nvSpPr>
          <p:spPr bwMode="auto">
            <a:xfrm>
              <a:off x="1632" y="2016"/>
              <a:ext cx="240" cy="0"/>
            </a:xfrm>
            <a:prstGeom prst="line">
              <a:avLst/>
            </a:prstGeom>
            <a:noFill/>
            <a:ln w="9525">
              <a:solidFill>
                <a:schemeClr val="tx1"/>
              </a:solidFill>
              <a:round/>
              <a:headEnd/>
              <a:tailEnd/>
            </a:ln>
            <a:effectLst/>
          </p:spPr>
          <p:txBody>
            <a:bodyPr wrap="none" anchor="ctr"/>
            <a:lstStyle/>
            <a:p>
              <a:pPr>
                <a:defRPr/>
              </a:pPr>
              <a:endParaRPr lang="en-US"/>
            </a:p>
          </p:txBody>
        </p:sp>
        <p:sp>
          <p:nvSpPr>
            <p:cNvPr id="99381" name="Line 53"/>
            <p:cNvSpPr>
              <a:spLocks noChangeShapeType="1"/>
            </p:cNvSpPr>
            <p:nvPr/>
          </p:nvSpPr>
          <p:spPr bwMode="auto">
            <a:xfrm>
              <a:off x="2160" y="2016"/>
              <a:ext cx="240" cy="0"/>
            </a:xfrm>
            <a:prstGeom prst="line">
              <a:avLst/>
            </a:prstGeom>
            <a:noFill/>
            <a:ln w="9525">
              <a:solidFill>
                <a:schemeClr val="tx1"/>
              </a:solidFill>
              <a:round/>
              <a:headEnd/>
              <a:tailEnd/>
            </a:ln>
            <a:effectLst/>
          </p:spPr>
          <p:txBody>
            <a:bodyPr wrap="none" anchor="ctr"/>
            <a:lstStyle/>
            <a:p>
              <a:pPr>
                <a:defRPr/>
              </a:pPr>
              <a:endParaRPr lang="en-US"/>
            </a:p>
          </p:txBody>
        </p:sp>
        <p:sp>
          <p:nvSpPr>
            <p:cNvPr id="99382" name="Line 54"/>
            <p:cNvSpPr>
              <a:spLocks noChangeShapeType="1"/>
            </p:cNvSpPr>
            <p:nvPr/>
          </p:nvSpPr>
          <p:spPr bwMode="auto">
            <a:xfrm>
              <a:off x="1632" y="2016"/>
              <a:ext cx="1344" cy="0"/>
            </a:xfrm>
            <a:prstGeom prst="line">
              <a:avLst/>
            </a:prstGeom>
            <a:noFill/>
            <a:ln w="9525">
              <a:solidFill>
                <a:schemeClr val="tx1"/>
              </a:solidFill>
              <a:round/>
              <a:headEnd/>
              <a:tailEnd/>
            </a:ln>
            <a:effectLst/>
          </p:spPr>
          <p:txBody>
            <a:bodyPr wrap="none" anchor="ctr"/>
            <a:lstStyle/>
            <a:p>
              <a:pPr>
                <a:defRPr/>
              </a:pPr>
              <a:endParaRPr lang="en-US"/>
            </a:p>
          </p:txBody>
        </p:sp>
        <p:sp>
          <p:nvSpPr>
            <p:cNvPr id="99383" name="Line 55"/>
            <p:cNvSpPr>
              <a:spLocks noChangeShapeType="1"/>
            </p:cNvSpPr>
            <p:nvPr/>
          </p:nvSpPr>
          <p:spPr bwMode="auto">
            <a:xfrm>
              <a:off x="3888" y="1968"/>
              <a:ext cx="1488" cy="0"/>
            </a:xfrm>
            <a:prstGeom prst="line">
              <a:avLst/>
            </a:prstGeom>
            <a:noFill/>
            <a:ln w="9525">
              <a:solidFill>
                <a:schemeClr val="tx1"/>
              </a:solidFill>
              <a:round/>
              <a:headEnd/>
              <a:tailEnd/>
            </a:ln>
            <a:effectLst/>
          </p:spPr>
          <p:txBody>
            <a:bodyPr wrap="none" anchor="ctr"/>
            <a:lstStyle/>
            <a:p>
              <a:pPr>
                <a:defRPr/>
              </a:pPr>
              <a:endParaRPr lang="en-US"/>
            </a:p>
          </p:txBody>
        </p:sp>
        <p:sp>
          <p:nvSpPr>
            <p:cNvPr id="99384" name="Line 56"/>
            <p:cNvSpPr>
              <a:spLocks noChangeShapeType="1"/>
            </p:cNvSpPr>
            <p:nvPr/>
          </p:nvSpPr>
          <p:spPr bwMode="auto">
            <a:xfrm>
              <a:off x="1632" y="1776"/>
              <a:ext cx="1344" cy="0"/>
            </a:xfrm>
            <a:prstGeom prst="line">
              <a:avLst/>
            </a:prstGeom>
            <a:noFill/>
            <a:ln w="9525">
              <a:solidFill>
                <a:schemeClr val="tx1"/>
              </a:solidFill>
              <a:round/>
              <a:headEnd/>
              <a:tailEnd/>
            </a:ln>
            <a:effectLst/>
          </p:spPr>
          <p:txBody>
            <a:bodyPr wrap="none" anchor="ctr"/>
            <a:lstStyle/>
            <a:p>
              <a:pPr>
                <a:defRPr/>
              </a:pPr>
              <a:endParaRPr lang="en-US"/>
            </a:p>
          </p:txBody>
        </p:sp>
        <p:sp>
          <p:nvSpPr>
            <p:cNvPr id="99385" name="Line 57"/>
            <p:cNvSpPr>
              <a:spLocks noChangeShapeType="1"/>
            </p:cNvSpPr>
            <p:nvPr/>
          </p:nvSpPr>
          <p:spPr bwMode="auto">
            <a:xfrm>
              <a:off x="3888" y="1776"/>
              <a:ext cx="1488" cy="0"/>
            </a:xfrm>
            <a:prstGeom prst="line">
              <a:avLst/>
            </a:prstGeom>
            <a:noFill/>
            <a:ln w="9525">
              <a:solidFill>
                <a:schemeClr val="tx1"/>
              </a:solidFill>
              <a:round/>
              <a:headEnd/>
              <a:tailEnd/>
            </a:ln>
            <a:effectLst/>
          </p:spPr>
          <p:txBody>
            <a:bodyPr wrap="none" anchor="ctr"/>
            <a:lstStyle/>
            <a:p>
              <a:pPr>
                <a:defRPr/>
              </a:pPr>
              <a:endParaRPr lang="en-US"/>
            </a:p>
          </p:txBody>
        </p:sp>
        <p:sp>
          <p:nvSpPr>
            <p:cNvPr id="99386" name="Line 58"/>
            <p:cNvSpPr>
              <a:spLocks noChangeShapeType="1"/>
            </p:cNvSpPr>
            <p:nvPr/>
          </p:nvSpPr>
          <p:spPr bwMode="auto">
            <a:xfrm>
              <a:off x="3888" y="2160"/>
              <a:ext cx="432" cy="0"/>
            </a:xfrm>
            <a:prstGeom prst="line">
              <a:avLst/>
            </a:prstGeom>
            <a:noFill/>
            <a:ln w="38100">
              <a:solidFill>
                <a:schemeClr val="bg1"/>
              </a:solidFill>
              <a:round/>
              <a:headEnd/>
              <a:tailEnd/>
            </a:ln>
            <a:effectLst/>
          </p:spPr>
          <p:txBody>
            <a:bodyPr wrap="none" anchor="ctr"/>
            <a:lstStyle/>
            <a:p>
              <a:pPr>
                <a:defRPr/>
              </a:pPr>
              <a:endParaRPr lang="en-US"/>
            </a:p>
          </p:txBody>
        </p:sp>
        <p:sp>
          <p:nvSpPr>
            <p:cNvPr id="99387" name="Line 59"/>
            <p:cNvSpPr>
              <a:spLocks noChangeShapeType="1"/>
            </p:cNvSpPr>
            <p:nvPr/>
          </p:nvSpPr>
          <p:spPr bwMode="auto">
            <a:xfrm>
              <a:off x="2640" y="2160"/>
              <a:ext cx="336" cy="0"/>
            </a:xfrm>
            <a:prstGeom prst="line">
              <a:avLst/>
            </a:prstGeom>
            <a:noFill/>
            <a:ln w="38100">
              <a:solidFill>
                <a:schemeClr val="bg1"/>
              </a:solidFill>
              <a:round/>
              <a:headEnd/>
              <a:tailEnd/>
            </a:ln>
            <a:effectLst/>
          </p:spPr>
          <p:txBody>
            <a:bodyPr wrap="none" anchor="ctr"/>
            <a:lstStyle/>
            <a:p>
              <a:pPr>
                <a:defRPr/>
              </a:pPr>
              <a:endParaRPr lang="en-US"/>
            </a:p>
          </p:txBody>
        </p:sp>
        <p:sp>
          <p:nvSpPr>
            <p:cNvPr id="99388" name="Line 60"/>
            <p:cNvSpPr>
              <a:spLocks noChangeShapeType="1"/>
            </p:cNvSpPr>
            <p:nvPr/>
          </p:nvSpPr>
          <p:spPr bwMode="auto">
            <a:xfrm>
              <a:off x="4320" y="2784"/>
              <a:ext cx="528" cy="0"/>
            </a:xfrm>
            <a:prstGeom prst="line">
              <a:avLst/>
            </a:prstGeom>
            <a:noFill/>
            <a:ln w="38100">
              <a:solidFill>
                <a:srgbClr val="DDDDDD"/>
              </a:solidFill>
              <a:round/>
              <a:headEnd/>
              <a:tailEnd/>
            </a:ln>
            <a:effectLst/>
          </p:spPr>
          <p:txBody>
            <a:bodyPr wrap="none" anchor="ctr"/>
            <a:lstStyle/>
            <a:p>
              <a:pPr>
                <a:defRPr/>
              </a:pPr>
              <a:endParaRPr lang="en-US"/>
            </a:p>
          </p:txBody>
        </p:sp>
        <p:sp>
          <p:nvSpPr>
            <p:cNvPr id="99389" name="Line 61"/>
            <p:cNvSpPr>
              <a:spLocks noChangeShapeType="1"/>
            </p:cNvSpPr>
            <p:nvPr/>
          </p:nvSpPr>
          <p:spPr bwMode="auto">
            <a:xfrm>
              <a:off x="1632" y="3504"/>
              <a:ext cx="480" cy="0"/>
            </a:xfrm>
            <a:prstGeom prst="line">
              <a:avLst/>
            </a:prstGeom>
            <a:noFill/>
            <a:ln w="28575">
              <a:solidFill>
                <a:schemeClr val="accent1"/>
              </a:solidFill>
              <a:round/>
              <a:headEnd/>
              <a:tailEnd/>
            </a:ln>
            <a:effectLst/>
          </p:spPr>
          <p:txBody>
            <a:bodyPr wrap="none" anchor="ctr"/>
            <a:lstStyle/>
            <a:p>
              <a:pPr>
                <a:defRPr/>
              </a:pPr>
              <a:endParaRPr lang="en-US" dirty="0"/>
            </a:p>
          </p:txBody>
        </p:sp>
        <p:sp>
          <p:nvSpPr>
            <p:cNvPr id="99390" name="Line 62"/>
            <p:cNvSpPr>
              <a:spLocks noChangeShapeType="1"/>
            </p:cNvSpPr>
            <p:nvPr/>
          </p:nvSpPr>
          <p:spPr bwMode="auto">
            <a:xfrm>
              <a:off x="4848" y="3504"/>
              <a:ext cx="528" cy="0"/>
            </a:xfrm>
            <a:prstGeom prst="line">
              <a:avLst/>
            </a:prstGeom>
            <a:noFill/>
            <a:ln w="28575">
              <a:solidFill>
                <a:schemeClr val="accent1"/>
              </a:solidFill>
              <a:round/>
              <a:headEnd/>
              <a:tailEnd/>
            </a:ln>
            <a:effectLst/>
          </p:spPr>
          <p:txBody>
            <a:bodyPr wrap="none" anchor="ctr"/>
            <a:lstStyle/>
            <a:p>
              <a:pPr>
                <a:defRPr/>
              </a:pPr>
              <a:endParaRPr lang="en-US"/>
            </a:p>
          </p:txBody>
        </p:sp>
        <p:sp>
          <p:nvSpPr>
            <p:cNvPr id="99391" name="Line 63"/>
            <p:cNvSpPr>
              <a:spLocks noChangeShapeType="1"/>
            </p:cNvSpPr>
            <p:nvPr/>
          </p:nvSpPr>
          <p:spPr bwMode="auto">
            <a:xfrm>
              <a:off x="1632" y="3360"/>
              <a:ext cx="3744"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392" name="Line 64"/>
            <p:cNvSpPr>
              <a:spLocks noChangeShapeType="1"/>
            </p:cNvSpPr>
            <p:nvPr/>
          </p:nvSpPr>
          <p:spPr bwMode="auto">
            <a:xfrm>
              <a:off x="1632" y="3168"/>
              <a:ext cx="3744" cy="0"/>
            </a:xfrm>
            <a:prstGeom prst="line">
              <a:avLst/>
            </a:prstGeom>
            <a:noFill/>
            <a:ln w="9525">
              <a:solidFill>
                <a:schemeClr val="tx1"/>
              </a:solidFill>
              <a:round/>
              <a:headEnd/>
              <a:tailEnd/>
            </a:ln>
            <a:effectLst/>
          </p:spPr>
          <p:txBody>
            <a:bodyPr wrap="none" anchor="ctr"/>
            <a:lstStyle/>
            <a:p>
              <a:pPr>
                <a:defRPr/>
              </a:pPr>
              <a:endParaRPr lang="en-US"/>
            </a:p>
          </p:txBody>
        </p:sp>
        <p:sp>
          <p:nvSpPr>
            <p:cNvPr id="99393" name="Line 65"/>
            <p:cNvSpPr>
              <a:spLocks noChangeShapeType="1"/>
            </p:cNvSpPr>
            <p:nvPr/>
          </p:nvSpPr>
          <p:spPr bwMode="auto">
            <a:xfrm>
              <a:off x="1632" y="2928"/>
              <a:ext cx="3744" cy="0"/>
            </a:xfrm>
            <a:prstGeom prst="line">
              <a:avLst/>
            </a:prstGeom>
            <a:noFill/>
            <a:ln w="9525">
              <a:solidFill>
                <a:schemeClr val="tx1"/>
              </a:solidFill>
              <a:round/>
              <a:headEnd/>
              <a:tailEnd/>
            </a:ln>
            <a:effectLst/>
          </p:spPr>
          <p:txBody>
            <a:bodyPr wrap="none" anchor="ctr"/>
            <a:lstStyle/>
            <a:p>
              <a:pPr>
                <a:defRPr/>
              </a:pPr>
              <a:endParaRPr lang="en-US"/>
            </a:p>
          </p:txBody>
        </p:sp>
        <p:sp>
          <p:nvSpPr>
            <p:cNvPr id="99394" name="Line 66"/>
            <p:cNvSpPr>
              <a:spLocks noChangeShapeType="1"/>
            </p:cNvSpPr>
            <p:nvPr/>
          </p:nvSpPr>
          <p:spPr bwMode="auto">
            <a:xfrm>
              <a:off x="1632" y="2736"/>
              <a:ext cx="1008" cy="0"/>
            </a:xfrm>
            <a:prstGeom prst="line">
              <a:avLst/>
            </a:prstGeom>
            <a:noFill/>
            <a:ln w="9525">
              <a:solidFill>
                <a:schemeClr val="tx1"/>
              </a:solidFill>
              <a:round/>
              <a:headEnd/>
              <a:tailEnd/>
            </a:ln>
            <a:effectLst/>
          </p:spPr>
          <p:txBody>
            <a:bodyPr wrap="none" anchor="ctr"/>
            <a:lstStyle/>
            <a:p>
              <a:pPr>
                <a:defRPr/>
              </a:pPr>
              <a:endParaRPr lang="en-US"/>
            </a:p>
          </p:txBody>
        </p:sp>
        <p:sp>
          <p:nvSpPr>
            <p:cNvPr id="99395" name="Line 67"/>
            <p:cNvSpPr>
              <a:spLocks noChangeShapeType="1"/>
            </p:cNvSpPr>
            <p:nvPr/>
          </p:nvSpPr>
          <p:spPr bwMode="auto">
            <a:xfrm>
              <a:off x="4320" y="2736"/>
              <a:ext cx="1056" cy="0"/>
            </a:xfrm>
            <a:prstGeom prst="line">
              <a:avLst/>
            </a:prstGeom>
            <a:noFill/>
            <a:ln w="9525">
              <a:solidFill>
                <a:schemeClr val="tx1"/>
              </a:solidFill>
              <a:round/>
              <a:headEnd/>
              <a:tailEnd/>
            </a:ln>
            <a:effectLst/>
          </p:spPr>
          <p:txBody>
            <a:bodyPr wrap="none" anchor="ctr"/>
            <a:lstStyle/>
            <a:p>
              <a:pPr>
                <a:defRPr/>
              </a:pPr>
              <a:endParaRPr lang="en-US"/>
            </a:p>
          </p:txBody>
        </p:sp>
        <p:sp>
          <p:nvSpPr>
            <p:cNvPr id="99396" name="Line 68"/>
            <p:cNvSpPr>
              <a:spLocks noChangeShapeType="1"/>
            </p:cNvSpPr>
            <p:nvPr/>
          </p:nvSpPr>
          <p:spPr bwMode="auto">
            <a:xfrm>
              <a:off x="1632" y="2544"/>
              <a:ext cx="1008" cy="0"/>
            </a:xfrm>
            <a:prstGeom prst="line">
              <a:avLst/>
            </a:prstGeom>
            <a:noFill/>
            <a:ln w="9525">
              <a:solidFill>
                <a:schemeClr val="tx1"/>
              </a:solidFill>
              <a:round/>
              <a:headEnd/>
              <a:tailEnd/>
            </a:ln>
            <a:effectLst/>
          </p:spPr>
          <p:txBody>
            <a:bodyPr wrap="none" anchor="ctr"/>
            <a:lstStyle/>
            <a:p>
              <a:pPr>
                <a:defRPr/>
              </a:pPr>
              <a:endParaRPr lang="en-US"/>
            </a:p>
          </p:txBody>
        </p:sp>
        <p:sp>
          <p:nvSpPr>
            <p:cNvPr id="99397" name="Line 69"/>
            <p:cNvSpPr>
              <a:spLocks noChangeShapeType="1"/>
            </p:cNvSpPr>
            <p:nvPr/>
          </p:nvSpPr>
          <p:spPr bwMode="auto">
            <a:xfrm>
              <a:off x="4320" y="2544"/>
              <a:ext cx="1056" cy="0"/>
            </a:xfrm>
            <a:prstGeom prst="line">
              <a:avLst/>
            </a:prstGeom>
            <a:noFill/>
            <a:ln w="9525">
              <a:solidFill>
                <a:schemeClr val="tx1"/>
              </a:solidFill>
              <a:round/>
              <a:headEnd/>
              <a:tailEnd/>
            </a:ln>
            <a:effectLst/>
          </p:spPr>
          <p:txBody>
            <a:bodyPr wrap="none" anchor="ctr"/>
            <a:lstStyle/>
            <a:p>
              <a:pPr>
                <a:defRPr/>
              </a:pPr>
              <a:endParaRPr lang="en-US"/>
            </a:p>
          </p:txBody>
        </p:sp>
        <p:sp>
          <p:nvSpPr>
            <p:cNvPr id="99398" name="Line 70"/>
            <p:cNvSpPr>
              <a:spLocks noChangeShapeType="1"/>
            </p:cNvSpPr>
            <p:nvPr/>
          </p:nvSpPr>
          <p:spPr bwMode="auto">
            <a:xfrm>
              <a:off x="1632" y="2352"/>
              <a:ext cx="1008" cy="0"/>
            </a:xfrm>
            <a:prstGeom prst="line">
              <a:avLst/>
            </a:prstGeom>
            <a:noFill/>
            <a:ln w="9525">
              <a:solidFill>
                <a:schemeClr val="tx1"/>
              </a:solidFill>
              <a:round/>
              <a:headEnd/>
              <a:tailEnd/>
            </a:ln>
            <a:effectLst/>
          </p:spPr>
          <p:txBody>
            <a:bodyPr wrap="none" anchor="ctr"/>
            <a:lstStyle/>
            <a:p>
              <a:pPr>
                <a:defRPr/>
              </a:pPr>
              <a:endParaRPr lang="en-US"/>
            </a:p>
          </p:txBody>
        </p:sp>
        <p:sp>
          <p:nvSpPr>
            <p:cNvPr id="99399" name="Line 71"/>
            <p:cNvSpPr>
              <a:spLocks noChangeShapeType="1"/>
            </p:cNvSpPr>
            <p:nvPr/>
          </p:nvSpPr>
          <p:spPr bwMode="auto">
            <a:xfrm>
              <a:off x="4320" y="2352"/>
              <a:ext cx="1056" cy="0"/>
            </a:xfrm>
            <a:prstGeom prst="line">
              <a:avLst/>
            </a:prstGeom>
            <a:noFill/>
            <a:ln w="9525">
              <a:solidFill>
                <a:schemeClr val="tx1"/>
              </a:solidFill>
              <a:round/>
              <a:headEnd/>
              <a:tailEnd/>
            </a:ln>
            <a:effectLst/>
          </p:spPr>
          <p:txBody>
            <a:bodyPr wrap="none" anchor="ctr"/>
            <a:lstStyle/>
            <a:p>
              <a:pPr>
                <a:defRPr/>
              </a:pPr>
              <a:endParaRPr lang="en-US"/>
            </a:p>
          </p:txBody>
        </p:sp>
        <p:sp>
          <p:nvSpPr>
            <p:cNvPr id="99400" name="Line 72"/>
            <p:cNvSpPr>
              <a:spLocks noChangeShapeType="1"/>
            </p:cNvSpPr>
            <p:nvPr/>
          </p:nvSpPr>
          <p:spPr bwMode="auto">
            <a:xfrm>
              <a:off x="1632" y="2160"/>
              <a:ext cx="1008" cy="0"/>
            </a:xfrm>
            <a:prstGeom prst="line">
              <a:avLst/>
            </a:prstGeom>
            <a:noFill/>
            <a:ln w="9525">
              <a:solidFill>
                <a:schemeClr val="tx1"/>
              </a:solidFill>
              <a:round/>
              <a:headEnd/>
              <a:tailEnd/>
            </a:ln>
            <a:effectLst/>
          </p:spPr>
          <p:txBody>
            <a:bodyPr wrap="none" anchor="ctr"/>
            <a:lstStyle/>
            <a:p>
              <a:pPr>
                <a:defRPr/>
              </a:pPr>
              <a:endParaRPr lang="en-US"/>
            </a:p>
          </p:txBody>
        </p:sp>
        <p:sp>
          <p:nvSpPr>
            <p:cNvPr id="99401" name="Line 73"/>
            <p:cNvSpPr>
              <a:spLocks noChangeShapeType="1"/>
            </p:cNvSpPr>
            <p:nvPr/>
          </p:nvSpPr>
          <p:spPr bwMode="auto">
            <a:xfrm>
              <a:off x="4320" y="2160"/>
              <a:ext cx="1056" cy="0"/>
            </a:xfrm>
            <a:prstGeom prst="line">
              <a:avLst/>
            </a:prstGeom>
            <a:noFill/>
            <a:ln w="9525">
              <a:solidFill>
                <a:schemeClr val="tx1"/>
              </a:solidFill>
              <a:round/>
              <a:headEnd/>
              <a:tailEnd/>
            </a:ln>
            <a:effectLst/>
          </p:spPr>
          <p:txBody>
            <a:bodyPr wrap="none" anchor="ctr"/>
            <a:lstStyle/>
            <a:p>
              <a:pPr>
                <a:defRPr/>
              </a:pPr>
              <a:endParaRPr lang="en-US"/>
            </a:p>
          </p:txBody>
        </p:sp>
        <p:sp>
          <p:nvSpPr>
            <p:cNvPr id="99402" name="Line 74"/>
            <p:cNvSpPr>
              <a:spLocks noChangeShapeType="1"/>
            </p:cNvSpPr>
            <p:nvPr/>
          </p:nvSpPr>
          <p:spPr bwMode="auto">
            <a:xfrm>
              <a:off x="1632" y="1968"/>
              <a:ext cx="1344" cy="0"/>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03" name="Line 75"/>
            <p:cNvSpPr>
              <a:spLocks noChangeShapeType="1"/>
            </p:cNvSpPr>
            <p:nvPr/>
          </p:nvSpPr>
          <p:spPr bwMode="auto">
            <a:xfrm>
              <a:off x="4320" y="1968"/>
              <a:ext cx="1056" cy="0"/>
            </a:xfrm>
            <a:prstGeom prst="line">
              <a:avLst/>
            </a:prstGeom>
            <a:noFill/>
            <a:ln w="9525">
              <a:solidFill>
                <a:schemeClr val="tx1"/>
              </a:solidFill>
              <a:round/>
              <a:headEnd/>
              <a:tailEnd/>
            </a:ln>
            <a:effectLst/>
          </p:spPr>
          <p:txBody>
            <a:bodyPr wrap="none" anchor="ctr"/>
            <a:lstStyle/>
            <a:p>
              <a:pPr>
                <a:defRPr/>
              </a:pPr>
              <a:endParaRPr lang="en-US"/>
            </a:p>
          </p:txBody>
        </p:sp>
        <p:sp>
          <p:nvSpPr>
            <p:cNvPr id="99404" name="Line 76"/>
            <p:cNvSpPr>
              <a:spLocks noChangeShapeType="1"/>
            </p:cNvSpPr>
            <p:nvPr/>
          </p:nvSpPr>
          <p:spPr bwMode="auto">
            <a:xfrm>
              <a:off x="1632" y="1584"/>
              <a:ext cx="1344" cy="0"/>
            </a:xfrm>
            <a:prstGeom prst="line">
              <a:avLst/>
            </a:prstGeom>
            <a:noFill/>
            <a:ln w="9525">
              <a:solidFill>
                <a:schemeClr val="tx1"/>
              </a:solidFill>
              <a:round/>
              <a:headEnd/>
              <a:tailEnd/>
            </a:ln>
            <a:effectLst/>
          </p:spPr>
          <p:txBody>
            <a:bodyPr wrap="none" anchor="ctr"/>
            <a:lstStyle/>
            <a:p>
              <a:pPr>
                <a:defRPr/>
              </a:pPr>
              <a:endParaRPr lang="en-US"/>
            </a:p>
          </p:txBody>
        </p:sp>
        <p:sp>
          <p:nvSpPr>
            <p:cNvPr id="99405" name="Line 77"/>
            <p:cNvSpPr>
              <a:spLocks noChangeShapeType="1"/>
            </p:cNvSpPr>
            <p:nvPr/>
          </p:nvSpPr>
          <p:spPr bwMode="auto">
            <a:xfrm>
              <a:off x="3888" y="1584"/>
              <a:ext cx="1488" cy="0"/>
            </a:xfrm>
            <a:prstGeom prst="line">
              <a:avLst/>
            </a:prstGeom>
            <a:noFill/>
            <a:ln w="9525">
              <a:solidFill>
                <a:schemeClr val="tx1"/>
              </a:solidFill>
              <a:round/>
              <a:headEnd/>
              <a:tailEnd/>
            </a:ln>
            <a:effectLst/>
          </p:spPr>
          <p:txBody>
            <a:bodyPr wrap="none" anchor="ctr"/>
            <a:lstStyle/>
            <a:p>
              <a:pPr>
                <a:defRPr/>
              </a:pPr>
              <a:endParaRPr lang="en-US"/>
            </a:p>
          </p:txBody>
        </p:sp>
        <p:sp>
          <p:nvSpPr>
            <p:cNvPr id="99406" name="Line 78"/>
            <p:cNvSpPr>
              <a:spLocks noChangeShapeType="1"/>
            </p:cNvSpPr>
            <p:nvPr/>
          </p:nvSpPr>
          <p:spPr bwMode="auto">
            <a:xfrm>
              <a:off x="1872" y="1584"/>
              <a:ext cx="0" cy="192"/>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07" name="Line 79"/>
            <p:cNvSpPr>
              <a:spLocks noChangeShapeType="1"/>
            </p:cNvSpPr>
            <p:nvPr/>
          </p:nvSpPr>
          <p:spPr bwMode="auto">
            <a:xfrm>
              <a:off x="1872" y="19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08" name="Line 80"/>
            <p:cNvSpPr>
              <a:spLocks noChangeShapeType="1"/>
            </p:cNvSpPr>
            <p:nvPr/>
          </p:nvSpPr>
          <p:spPr bwMode="auto">
            <a:xfrm>
              <a:off x="1872" y="2352"/>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09" name="Line 81"/>
            <p:cNvSpPr>
              <a:spLocks noChangeShapeType="1"/>
            </p:cNvSpPr>
            <p:nvPr/>
          </p:nvSpPr>
          <p:spPr bwMode="auto">
            <a:xfrm>
              <a:off x="1872" y="273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10" name="Line 82"/>
            <p:cNvSpPr>
              <a:spLocks noChangeShapeType="1"/>
            </p:cNvSpPr>
            <p:nvPr/>
          </p:nvSpPr>
          <p:spPr bwMode="auto">
            <a:xfrm>
              <a:off x="1872" y="31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11" name="Line 83"/>
            <p:cNvSpPr>
              <a:spLocks noChangeShapeType="1"/>
            </p:cNvSpPr>
            <p:nvPr/>
          </p:nvSpPr>
          <p:spPr bwMode="auto">
            <a:xfrm>
              <a:off x="1872" y="3504"/>
              <a:ext cx="0" cy="96"/>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12" name="Line 84"/>
            <p:cNvSpPr>
              <a:spLocks noChangeShapeType="1"/>
            </p:cNvSpPr>
            <p:nvPr/>
          </p:nvSpPr>
          <p:spPr bwMode="auto">
            <a:xfrm>
              <a:off x="1872" y="3792"/>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13" name="Line 85"/>
            <p:cNvSpPr>
              <a:spLocks noChangeShapeType="1"/>
            </p:cNvSpPr>
            <p:nvPr/>
          </p:nvSpPr>
          <p:spPr bwMode="auto">
            <a:xfrm>
              <a:off x="2256" y="1776"/>
              <a:ext cx="0" cy="240"/>
            </a:xfrm>
            <a:prstGeom prst="line">
              <a:avLst/>
            </a:prstGeom>
            <a:noFill/>
            <a:ln w="9525">
              <a:solidFill>
                <a:schemeClr val="tx1"/>
              </a:solidFill>
              <a:round/>
              <a:headEnd/>
              <a:tailEnd/>
            </a:ln>
            <a:effectLst/>
          </p:spPr>
          <p:txBody>
            <a:bodyPr wrap="none" anchor="ctr"/>
            <a:lstStyle/>
            <a:p>
              <a:pPr>
                <a:defRPr/>
              </a:pPr>
              <a:endParaRPr lang="en-US"/>
            </a:p>
          </p:txBody>
        </p:sp>
        <p:sp>
          <p:nvSpPr>
            <p:cNvPr id="99414" name="Line 86"/>
            <p:cNvSpPr>
              <a:spLocks noChangeShapeType="1"/>
            </p:cNvSpPr>
            <p:nvPr/>
          </p:nvSpPr>
          <p:spPr bwMode="auto">
            <a:xfrm>
              <a:off x="2256" y="2160"/>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15" name="Line 87"/>
            <p:cNvSpPr>
              <a:spLocks noChangeShapeType="1"/>
            </p:cNvSpPr>
            <p:nvPr/>
          </p:nvSpPr>
          <p:spPr bwMode="auto">
            <a:xfrm>
              <a:off x="2256" y="2544"/>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16" name="Line 88"/>
            <p:cNvSpPr>
              <a:spLocks noChangeShapeType="1"/>
            </p:cNvSpPr>
            <p:nvPr/>
          </p:nvSpPr>
          <p:spPr bwMode="auto">
            <a:xfrm>
              <a:off x="2256" y="2928"/>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17" name="Line 89"/>
            <p:cNvSpPr>
              <a:spLocks noChangeShapeType="1"/>
            </p:cNvSpPr>
            <p:nvPr/>
          </p:nvSpPr>
          <p:spPr bwMode="auto">
            <a:xfrm flipV="1">
              <a:off x="2256" y="3744"/>
              <a:ext cx="0" cy="48"/>
            </a:xfrm>
            <a:prstGeom prst="line">
              <a:avLst/>
            </a:prstGeom>
            <a:noFill/>
            <a:ln w="9525">
              <a:solidFill>
                <a:schemeClr val="tx1"/>
              </a:solidFill>
              <a:round/>
              <a:headEnd/>
              <a:tailEnd/>
            </a:ln>
            <a:effectLst/>
          </p:spPr>
          <p:txBody>
            <a:bodyPr wrap="none" anchor="ctr"/>
            <a:lstStyle/>
            <a:p>
              <a:pPr>
                <a:defRPr/>
              </a:pPr>
              <a:endParaRPr lang="en-US"/>
            </a:p>
          </p:txBody>
        </p:sp>
        <p:sp>
          <p:nvSpPr>
            <p:cNvPr id="99418" name="Line 90"/>
            <p:cNvSpPr>
              <a:spLocks noChangeShapeType="1"/>
            </p:cNvSpPr>
            <p:nvPr/>
          </p:nvSpPr>
          <p:spPr bwMode="auto">
            <a:xfrm>
              <a:off x="2640" y="2928"/>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19" name="Line 91"/>
            <p:cNvSpPr>
              <a:spLocks noChangeShapeType="1"/>
            </p:cNvSpPr>
            <p:nvPr/>
          </p:nvSpPr>
          <p:spPr bwMode="auto">
            <a:xfrm>
              <a:off x="2640" y="31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20" name="Line 92"/>
            <p:cNvSpPr>
              <a:spLocks noChangeShapeType="1"/>
            </p:cNvSpPr>
            <p:nvPr/>
          </p:nvSpPr>
          <p:spPr bwMode="auto">
            <a:xfrm>
              <a:off x="2640" y="3504"/>
              <a:ext cx="0" cy="96"/>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21" name="Line 93"/>
            <p:cNvSpPr>
              <a:spLocks noChangeShapeType="1"/>
            </p:cNvSpPr>
            <p:nvPr/>
          </p:nvSpPr>
          <p:spPr bwMode="auto">
            <a:xfrm>
              <a:off x="2448" y="1584"/>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22" name="Line 94"/>
            <p:cNvSpPr>
              <a:spLocks noChangeShapeType="1"/>
            </p:cNvSpPr>
            <p:nvPr/>
          </p:nvSpPr>
          <p:spPr bwMode="auto">
            <a:xfrm>
              <a:off x="2448" y="19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23" name="Line 95"/>
            <p:cNvSpPr>
              <a:spLocks noChangeShapeType="1"/>
            </p:cNvSpPr>
            <p:nvPr/>
          </p:nvSpPr>
          <p:spPr bwMode="auto">
            <a:xfrm>
              <a:off x="2448" y="2352"/>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24" name="Line 96"/>
            <p:cNvSpPr>
              <a:spLocks noChangeShapeType="1"/>
            </p:cNvSpPr>
            <p:nvPr/>
          </p:nvSpPr>
          <p:spPr bwMode="auto">
            <a:xfrm>
              <a:off x="2448" y="273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25" name="Line 97"/>
            <p:cNvSpPr>
              <a:spLocks noChangeShapeType="1"/>
            </p:cNvSpPr>
            <p:nvPr/>
          </p:nvSpPr>
          <p:spPr bwMode="auto">
            <a:xfrm>
              <a:off x="2448" y="3072"/>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26" name="Line 98"/>
            <p:cNvSpPr>
              <a:spLocks noChangeShapeType="1"/>
            </p:cNvSpPr>
            <p:nvPr/>
          </p:nvSpPr>
          <p:spPr bwMode="auto">
            <a:xfrm>
              <a:off x="2448" y="336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27" name="Line 99"/>
            <p:cNvSpPr>
              <a:spLocks noChangeShapeType="1"/>
            </p:cNvSpPr>
            <p:nvPr/>
          </p:nvSpPr>
          <p:spPr bwMode="auto">
            <a:xfrm>
              <a:off x="2880" y="2160"/>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28" name="Line 100"/>
            <p:cNvSpPr>
              <a:spLocks noChangeShapeType="1"/>
            </p:cNvSpPr>
            <p:nvPr/>
          </p:nvSpPr>
          <p:spPr bwMode="auto">
            <a:xfrm>
              <a:off x="2880" y="244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29" name="Line 101"/>
            <p:cNvSpPr>
              <a:spLocks noChangeShapeType="1"/>
            </p:cNvSpPr>
            <p:nvPr/>
          </p:nvSpPr>
          <p:spPr bwMode="auto">
            <a:xfrm>
              <a:off x="2880" y="2784"/>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30" name="Line 102"/>
            <p:cNvSpPr>
              <a:spLocks noChangeShapeType="1"/>
            </p:cNvSpPr>
            <p:nvPr/>
          </p:nvSpPr>
          <p:spPr bwMode="auto">
            <a:xfrm>
              <a:off x="2880" y="3072"/>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31" name="Line 103"/>
            <p:cNvSpPr>
              <a:spLocks noChangeShapeType="1"/>
            </p:cNvSpPr>
            <p:nvPr/>
          </p:nvSpPr>
          <p:spPr bwMode="auto">
            <a:xfrm>
              <a:off x="2880" y="336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32" name="Line 104"/>
            <p:cNvSpPr>
              <a:spLocks noChangeShapeType="1"/>
            </p:cNvSpPr>
            <p:nvPr/>
          </p:nvSpPr>
          <p:spPr bwMode="auto">
            <a:xfrm>
              <a:off x="3168" y="225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33" name="Line 105"/>
            <p:cNvSpPr>
              <a:spLocks noChangeShapeType="1"/>
            </p:cNvSpPr>
            <p:nvPr/>
          </p:nvSpPr>
          <p:spPr bwMode="auto">
            <a:xfrm>
              <a:off x="3168" y="264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34" name="Line 106"/>
            <p:cNvSpPr>
              <a:spLocks noChangeShapeType="1"/>
            </p:cNvSpPr>
            <p:nvPr/>
          </p:nvSpPr>
          <p:spPr bwMode="auto">
            <a:xfrm>
              <a:off x="3168" y="3168"/>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35" name="Line 107"/>
            <p:cNvSpPr>
              <a:spLocks noChangeShapeType="1"/>
            </p:cNvSpPr>
            <p:nvPr/>
          </p:nvSpPr>
          <p:spPr bwMode="auto">
            <a:xfrm>
              <a:off x="2208" y="3504"/>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36" name="Line 108"/>
            <p:cNvSpPr>
              <a:spLocks noChangeShapeType="1"/>
            </p:cNvSpPr>
            <p:nvPr/>
          </p:nvSpPr>
          <p:spPr bwMode="auto">
            <a:xfrm>
              <a:off x="3168" y="3600"/>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37" name="Line 109"/>
            <p:cNvSpPr>
              <a:spLocks noChangeShapeType="1"/>
            </p:cNvSpPr>
            <p:nvPr/>
          </p:nvSpPr>
          <p:spPr bwMode="auto">
            <a:xfrm>
              <a:off x="2832" y="3792"/>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38" name="Line 110"/>
            <p:cNvSpPr>
              <a:spLocks noChangeShapeType="1"/>
            </p:cNvSpPr>
            <p:nvPr/>
          </p:nvSpPr>
          <p:spPr bwMode="auto">
            <a:xfrm>
              <a:off x="2160" y="3792"/>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39" name="Line 111"/>
            <p:cNvSpPr>
              <a:spLocks noChangeShapeType="1"/>
            </p:cNvSpPr>
            <p:nvPr/>
          </p:nvSpPr>
          <p:spPr bwMode="auto">
            <a:xfrm>
              <a:off x="3312" y="2784"/>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40" name="Line 112"/>
            <p:cNvSpPr>
              <a:spLocks noChangeShapeType="1"/>
            </p:cNvSpPr>
            <p:nvPr/>
          </p:nvSpPr>
          <p:spPr bwMode="auto">
            <a:xfrm>
              <a:off x="3264" y="2160"/>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41" name="Line 113"/>
            <p:cNvSpPr>
              <a:spLocks noChangeShapeType="1"/>
            </p:cNvSpPr>
            <p:nvPr/>
          </p:nvSpPr>
          <p:spPr bwMode="auto">
            <a:xfrm>
              <a:off x="3744" y="2160"/>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42" name="Line 114"/>
            <p:cNvSpPr>
              <a:spLocks noChangeShapeType="1"/>
            </p:cNvSpPr>
            <p:nvPr/>
          </p:nvSpPr>
          <p:spPr bwMode="auto">
            <a:xfrm>
              <a:off x="3744" y="2784"/>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43" name="Line 115"/>
            <p:cNvSpPr>
              <a:spLocks noChangeShapeType="1"/>
            </p:cNvSpPr>
            <p:nvPr/>
          </p:nvSpPr>
          <p:spPr bwMode="auto">
            <a:xfrm>
              <a:off x="3744" y="3072"/>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44" name="Line 116"/>
            <p:cNvSpPr>
              <a:spLocks noChangeShapeType="1"/>
            </p:cNvSpPr>
            <p:nvPr/>
          </p:nvSpPr>
          <p:spPr bwMode="auto">
            <a:xfrm flipV="1">
              <a:off x="3312" y="3072"/>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45" name="Line 117"/>
            <p:cNvSpPr>
              <a:spLocks noChangeShapeType="1"/>
            </p:cNvSpPr>
            <p:nvPr/>
          </p:nvSpPr>
          <p:spPr bwMode="auto">
            <a:xfrm>
              <a:off x="3312" y="336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46" name="Line 118"/>
            <p:cNvSpPr>
              <a:spLocks noChangeShapeType="1"/>
            </p:cNvSpPr>
            <p:nvPr/>
          </p:nvSpPr>
          <p:spPr bwMode="auto">
            <a:xfrm>
              <a:off x="3744" y="336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47" name="Line 119"/>
            <p:cNvSpPr>
              <a:spLocks noChangeShapeType="1"/>
            </p:cNvSpPr>
            <p:nvPr/>
          </p:nvSpPr>
          <p:spPr bwMode="auto">
            <a:xfrm>
              <a:off x="3744" y="3600"/>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48" name="Line 120"/>
            <p:cNvSpPr>
              <a:spLocks noChangeShapeType="1"/>
            </p:cNvSpPr>
            <p:nvPr/>
          </p:nvSpPr>
          <p:spPr bwMode="auto">
            <a:xfrm flipV="1">
              <a:off x="3744" y="2640"/>
              <a:ext cx="0" cy="96"/>
            </a:xfrm>
            <a:prstGeom prst="line">
              <a:avLst/>
            </a:prstGeom>
            <a:noFill/>
            <a:ln w="9525">
              <a:solidFill>
                <a:schemeClr val="tx1"/>
              </a:solidFill>
              <a:round/>
              <a:headEnd/>
              <a:tailEnd/>
            </a:ln>
            <a:effectLst/>
          </p:spPr>
          <p:txBody>
            <a:bodyPr wrap="none" anchor="ctr"/>
            <a:lstStyle/>
            <a:p>
              <a:pPr>
                <a:defRPr/>
              </a:pPr>
              <a:endParaRPr lang="en-US" dirty="0"/>
            </a:p>
          </p:txBody>
        </p:sp>
        <p:sp>
          <p:nvSpPr>
            <p:cNvPr id="99449" name="Line 121"/>
            <p:cNvSpPr>
              <a:spLocks noChangeShapeType="1"/>
            </p:cNvSpPr>
            <p:nvPr/>
          </p:nvSpPr>
          <p:spPr bwMode="auto">
            <a:xfrm>
              <a:off x="4224" y="2784"/>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50" name="Line 122"/>
            <p:cNvSpPr>
              <a:spLocks noChangeShapeType="1"/>
            </p:cNvSpPr>
            <p:nvPr/>
          </p:nvSpPr>
          <p:spPr bwMode="auto">
            <a:xfrm>
              <a:off x="4224" y="3072"/>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51" name="Line 123"/>
            <p:cNvSpPr>
              <a:spLocks noChangeShapeType="1"/>
            </p:cNvSpPr>
            <p:nvPr/>
          </p:nvSpPr>
          <p:spPr bwMode="auto">
            <a:xfrm>
              <a:off x="4224" y="336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52" name="Line 124"/>
            <p:cNvSpPr>
              <a:spLocks noChangeShapeType="1"/>
            </p:cNvSpPr>
            <p:nvPr/>
          </p:nvSpPr>
          <p:spPr bwMode="auto">
            <a:xfrm>
              <a:off x="4224" y="1584"/>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53" name="Line 125"/>
            <p:cNvSpPr>
              <a:spLocks noChangeShapeType="1"/>
            </p:cNvSpPr>
            <p:nvPr/>
          </p:nvSpPr>
          <p:spPr bwMode="auto">
            <a:xfrm>
              <a:off x="4224" y="19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54" name="Line 126"/>
            <p:cNvSpPr>
              <a:spLocks noChangeShapeType="1"/>
            </p:cNvSpPr>
            <p:nvPr/>
          </p:nvSpPr>
          <p:spPr bwMode="auto">
            <a:xfrm>
              <a:off x="4224" y="244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55" name="Line 127"/>
            <p:cNvSpPr>
              <a:spLocks noChangeShapeType="1"/>
            </p:cNvSpPr>
            <p:nvPr/>
          </p:nvSpPr>
          <p:spPr bwMode="auto">
            <a:xfrm>
              <a:off x="3888" y="225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56" name="Line 128"/>
            <p:cNvSpPr>
              <a:spLocks noChangeShapeType="1"/>
            </p:cNvSpPr>
            <p:nvPr/>
          </p:nvSpPr>
          <p:spPr bwMode="auto">
            <a:xfrm>
              <a:off x="4080" y="264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57" name="Line 129"/>
            <p:cNvSpPr>
              <a:spLocks noChangeShapeType="1"/>
            </p:cNvSpPr>
            <p:nvPr/>
          </p:nvSpPr>
          <p:spPr bwMode="auto">
            <a:xfrm>
              <a:off x="4656" y="1584"/>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58" name="Line 130"/>
            <p:cNvSpPr>
              <a:spLocks noChangeShapeType="1"/>
            </p:cNvSpPr>
            <p:nvPr/>
          </p:nvSpPr>
          <p:spPr bwMode="auto">
            <a:xfrm>
              <a:off x="4656" y="19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59" name="Line 131"/>
            <p:cNvSpPr>
              <a:spLocks noChangeShapeType="1"/>
            </p:cNvSpPr>
            <p:nvPr/>
          </p:nvSpPr>
          <p:spPr bwMode="auto">
            <a:xfrm>
              <a:off x="4656" y="2352"/>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60" name="Line 132"/>
            <p:cNvSpPr>
              <a:spLocks noChangeShapeType="1"/>
            </p:cNvSpPr>
            <p:nvPr/>
          </p:nvSpPr>
          <p:spPr bwMode="auto">
            <a:xfrm>
              <a:off x="4656" y="273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61" name="Line 133"/>
            <p:cNvSpPr>
              <a:spLocks noChangeShapeType="1"/>
            </p:cNvSpPr>
            <p:nvPr/>
          </p:nvSpPr>
          <p:spPr bwMode="auto">
            <a:xfrm>
              <a:off x="4656" y="3072"/>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62" name="Line 134"/>
            <p:cNvSpPr>
              <a:spLocks noChangeShapeType="1"/>
            </p:cNvSpPr>
            <p:nvPr/>
          </p:nvSpPr>
          <p:spPr bwMode="auto">
            <a:xfrm>
              <a:off x="4656" y="3360"/>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63" name="Line 135"/>
            <p:cNvSpPr>
              <a:spLocks noChangeShapeType="1"/>
            </p:cNvSpPr>
            <p:nvPr/>
          </p:nvSpPr>
          <p:spPr bwMode="auto">
            <a:xfrm>
              <a:off x="3312" y="3792"/>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64" name="Line 136"/>
            <p:cNvSpPr>
              <a:spLocks noChangeShapeType="1"/>
            </p:cNvSpPr>
            <p:nvPr/>
          </p:nvSpPr>
          <p:spPr bwMode="auto">
            <a:xfrm>
              <a:off x="3936" y="3792"/>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65" name="Line 137"/>
            <p:cNvSpPr>
              <a:spLocks noChangeShapeType="1"/>
            </p:cNvSpPr>
            <p:nvPr/>
          </p:nvSpPr>
          <p:spPr bwMode="auto">
            <a:xfrm>
              <a:off x="5088" y="1584"/>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66" name="Line 138"/>
            <p:cNvSpPr>
              <a:spLocks noChangeShapeType="1"/>
            </p:cNvSpPr>
            <p:nvPr/>
          </p:nvSpPr>
          <p:spPr bwMode="auto">
            <a:xfrm>
              <a:off x="5088" y="19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67" name="Line 139"/>
            <p:cNvSpPr>
              <a:spLocks noChangeShapeType="1"/>
            </p:cNvSpPr>
            <p:nvPr/>
          </p:nvSpPr>
          <p:spPr bwMode="auto">
            <a:xfrm>
              <a:off x="5088" y="2352"/>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68" name="Line 140"/>
            <p:cNvSpPr>
              <a:spLocks noChangeShapeType="1"/>
            </p:cNvSpPr>
            <p:nvPr/>
          </p:nvSpPr>
          <p:spPr bwMode="auto">
            <a:xfrm>
              <a:off x="5088" y="273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69" name="Line 141"/>
            <p:cNvSpPr>
              <a:spLocks noChangeShapeType="1"/>
            </p:cNvSpPr>
            <p:nvPr/>
          </p:nvSpPr>
          <p:spPr bwMode="auto">
            <a:xfrm>
              <a:off x="5088" y="31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70" name="Line 142"/>
            <p:cNvSpPr>
              <a:spLocks noChangeShapeType="1"/>
            </p:cNvSpPr>
            <p:nvPr/>
          </p:nvSpPr>
          <p:spPr bwMode="auto">
            <a:xfrm>
              <a:off x="5088" y="3504"/>
              <a:ext cx="0" cy="96"/>
            </a:xfrm>
            <a:prstGeom prst="line">
              <a:avLst/>
            </a:prstGeom>
            <a:noFill/>
            <a:ln w="9525">
              <a:solidFill>
                <a:schemeClr val="tx1"/>
              </a:solidFill>
              <a:round/>
              <a:headEnd/>
              <a:tailEnd/>
            </a:ln>
            <a:effectLst/>
          </p:spPr>
          <p:txBody>
            <a:bodyPr wrap="none" anchor="ctr"/>
            <a:lstStyle/>
            <a:p>
              <a:pPr>
                <a:defRPr/>
              </a:pPr>
              <a:endParaRPr lang="en-US"/>
            </a:p>
          </p:txBody>
        </p:sp>
        <p:sp>
          <p:nvSpPr>
            <p:cNvPr id="99471" name="Line 143"/>
            <p:cNvSpPr>
              <a:spLocks noChangeShapeType="1"/>
            </p:cNvSpPr>
            <p:nvPr/>
          </p:nvSpPr>
          <p:spPr bwMode="auto">
            <a:xfrm>
              <a:off x="5088" y="3792"/>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72" name="Line 144"/>
            <p:cNvSpPr>
              <a:spLocks noChangeShapeType="1"/>
            </p:cNvSpPr>
            <p:nvPr/>
          </p:nvSpPr>
          <p:spPr bwMode="auto">
            <a:xfrm>
              <a:off x="4752" y="177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73" name="Line 145"/>
            <p:cNvSpPr>
              <a:spLocks noChangeShapeType="1"/>
            </p:cNvSpPr>
            <p:nvPr/>
          </p:nvSpPr>
          <p:spPr bwMode="auto">
            <a:xfrm>
              <a:off x="5184" y="1776"/>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74" name="Line 146"/>
            <p:cNvSpPr>
              <a:spLocks noChangeShapeType="1"/>
            </p:cNvSpPr>
            <p:nvPr/>
          </p:nvSpPr>
          <p:spPr bwMode="auto">
            <a:xfrm>
              <a:off x="4464" y="2160"/>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75" name="Line 147"/>
            <p:cNvSpPr>
              <a:spLocks noChangeShapeType="1"/>
            </p:cNvSpPr>
            <p:nvPr/>
          </p:nvSpPr>
          <p:spPr bwMode="auto">
            <a:xfrm>
              <a:off x="4896" y="2160"/>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76" name="Line 148"/>
            <p:cNvSpPr>
              <a:spLocks noChangeShapeType="1"/>
            </p:cNvSpPr>
            <p:nvPr/>
          </p:nvSpPr>
          <p:spPr bwMode="auto">
            <a:xfrm>
              <a:off x="4512" y="2544"/>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77" name="Line 149"/>
            <p:cNvSpPr>
              <a:spLocks noChangeShapeType="1"/>
            </p:cNvSpPr>
            <p:nvPr/>
          </p:nvSpPr>
          <p:spPr bwMode="auto">
            <a:xfrm>
              <a:off x="4944" y="2544"/>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78" name="Line 150"/>
            <p:cNvSpPr>
              <a:spLocks noChangeShapeType="1"/>
            </p:cNvSpPr>
            <p:nvPr/>
          </p:nvSpPr>
          <p:spPr bwMode="auto">
            <a:xfrm>
              <a:off x="4464" y="2928"/>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79" name="Line 151"/>
            <p:cNvSpPr>
              <a:spLocks noChangeShapeType="1"/>
            </p:cNvSpPr>
            <p:nvPr/>
          </p:nvSpPr>
          <p:spPr bwMode="auto">
            <a:xfrm>
              <a:off x="4032" y="2928"/>
              <a:ext cx="0" cy="144"/>
            </a:xfrm>
            <a:prstGeom prst="line">
              <a:avLst/>
            </a:prstGeom>
            <a:noFill/>
            <a:ln w="9525">
              <a:solidFill>
                <a:schemeClr val="tx1"/>
              </a:solidFill>
              <a:round/>
              <a:headEnd/>
              <a:tailEnd/>
            </a:ln>
            <a:effectLst/>
          </p:spPr>
          <p:txBody>
            <a:bodyPr wrap="none" anchor="ctr"/>
            <a:lstStyle/>
            <a:p>
              <a:pPr>
                <a:defRPr/>
              </a:pPr>
              <a:endParaRPr lang="en-US"/>
            </a:p>
          </p:txBody>
        </p:sp>
        <p:sp>
          <p:nvSpPr>
            <p:cNvPr id="99480" name="Line 152"/>
            <p:cNvSpPr>
              <a:spLocks noChangeShapeType="1"/>
            </p:cNvSpPr>
            <p:nvPr/>
          </p:nvSpPr>
          <p:spPr bwMode="auto">
            <a:xfrm>
              <a:off x="5232" y="2928"/>
              <a:ext cx="0" cy="240"/>
            </a:xfrm>
            <a:prstGeom prst="line">
              <a:avLst/>
            </a:prstGeom>
            <a:noFill/>
            <a:ln w="9525">
              <a:solidFill>
                <a:schemeClr val="tx1"/>
              </a:solidFill>
              <a:round/>
              <a:headEnd/>
              <a:tailEnd/>
            </a:ln>
            <a:effectLst/>
          </p:spPr>
          <p:txBody>
            <a:bodyPr wrap="none" anchor="ctr"/>
            <a:lstStyle/>
            <a:p>
              <a:pPr>
                <a:defRPr/>
              </a:pPr>
              <a:endParaRPr lang="en-US"/>
            </a:p>
          </p:txBody>
        </p:sp>
        <p:sp>
          <p:nvSpPr>
            <p:cNvPr id="99481" name="Line 153"/>
            <p:cNvSpPr>
              <a:spLocks noChangeShapeType="1"/>
            </p:cNvSpPr>
            <p:nvPr/>
          </p:nvSpPr>
          <p:spPr bwMode="auto">
            <a:xfrm>
              <a:off x="4992" y="3600"/>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82" name="Line 154"/>
            <p:cNvSpPr>
              <a:spLocks noChangeShapeType="1"/>
            </p:cNvSpPr>
            <p:nvPr/>
          </p:nvSpPr>
          <p:spPr bwMode="auto">
            <a:xfrm>
              <a:off x="4464" y="31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83" name="Line 155"/>
            <p:cNvSpPr>
              <a:spLocks noChangeShapeType="1"/>
            </p:cNvSpPr>
            <p:nvPr/>
          </p:nvSpPr>
          <p:spPr bwMode="auto">
            <a:xfrm>
              <a:off x="4032" y="3168"/>
              <a:ext cx="0" cy="192"/>
            </a:xfrm>
            <a:prstGeom prst="line">
              <a:avLst/>
            </a:prstGeom>
            <a:noFill/>
            <a:ln w="9525">
              <a:solidFill>
                <a:schemeClr val="tx1"/>
              </a:solidFill>
              <a:round/>
              <a:headEnd/>
              <a:tailEnd/>
            </a:ln>
            <a:effectLst/>
          </p:spPr>
          <p:txBody>
            <a:bodyPr wrap="none" anchor="ctr"/>
            <a:lstStyle/>
            <a:p>
              <a:pPr>
                <a:defRPr/>
              </a:pPr>
              <a:endParaRPr lang="en-US"/>
            </a:p>
          </p:txBody>
        </p:sp>
        <p:sp>
          <p:nvSpPr>
            <p:cNvPr id="99484" name="Line 156"/>
            <p:cNvSpPr>
              <a:spLocks noChangeShapeType="1"/>
            </p:cNvSpPr>
            <p:nvPr/>
          </p:nvSpPr>
          <p:spPr bwMode="auto">
            <a:xfrm flipV="1">
              <a:off x="1872" y="1200"/>
              <a:ext cx="0" cy="432"/>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5" name="Line 157"/>
            <p:cNvSpPr>
              <a:spLocks noChangeShapeType="1"/>
            </p:cNvSpPr>
            <p:nvPr/>
          </p:nvSpPr>
          <p:spPr bwMode="auto">
            <a:xfrm flipV="1">
              <a:off x="2352" y="1248"/>
              <a:ext cx="0" cy="384"/>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6" name="Line 158"/>
            <p:cNvSpPr>
              <a:spLocks noChangeShapeType="1"/>
            </p:cNvSpPr>
            <p:nvPr/>
          </p:nvSpPr>
          <p:spPr bwMode="auto">
            <a:xfrm flipV="1">
              <a:off x="2736" y="1296"/>
              <a:ext cx="0" cy="336"/>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7" name="Line 159"/>
            <p:cNvSpPr>
              <a:spLocks noChangeShapeType="1"/>
            </p:cNvSpPr>
            <p:nvPr/>
          </p:nvSpPr>
          <p:spPr bwMode="auto">
            <a:xfrm flipV="1">
              <a:off x="4272" y="1248"/>
              <a:ext cx="0" cy="384"/>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8" name="Line 160"/>
            <p:cNvSpPr>
              <a:spLocks noChangeShapeType="1"/>
            </p:cNvSpPr>
            <p:nvPr/>
          </p:nvSpPr>
          <p:spPr bwMode="auto">
            <a:xfrm flipV="1">
              <a:off x="4560" y="1200"/>
              <a:ext cx="0" cy="480"/>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89" name="Line 161"/>
            <p:cNvSpPr>
              <a:spLocks noChangeShapeType="1"/>
            </p:cNvSpPr>
            <p:nvPr/>
          </p:nvSpPr>
          <p:spPr bwMode="auto">
            <a:xfrm flipV="1">
              <a:off x="4992" y="1152"/>
              <a:ext cx="0" cy="528"/>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99490" name="Line 162"/>
            <p:cNvSpPr>
              <a:spLocks noChangeShapeType="1"/>
            </p:cNvSpPr>
            <p:nvPr/>
          </p:nvSpPr>
          <p:spPr bwMode="auto">
            <a:xfrm>
              <a:off x="1632" y="1536"/>
              <a:ext cx="0" cy="1968"/>
            </a:xfrm>
            <a:prstGeom prst="line">
              <a:avLst/>
            </a:prstGeom>
            <a:noFill/>
            <a:ln w="57150">
              <a:solidFill>
                <a:schemeClr val="tx1"/>
              </a:solidFill>
              <a:round/>
              <a:headEnd/>
              <a:tailEnd/>
            </a:ln>
            <a:effectLst/>
          </p:spPr>
          <p:txBody>
            <a:bodyPr wrap="none" anchor="ctr"/>
            <a:lstStyle/>
            <a:p>
              <a:pPr>
                <a:defRPr/>
              </a:pPr>
              <a:endParaRPr lang="en-US" dirty="0"/>
            </a:p>
          </p:txBody>
        </p:sp>
        <p:sp>
          <p:nvSpPr>
            <p:cNvPr id="99491" name="Line 163"/>
            <p:cNvSpPr>
              <a:spLocks noChangeShapeType="1"/>
            </p:cNvSpPr>
            <p:nvPr/>
          </p:nvSpPr>
          <p:spPr bwMode="auto">
            <a:xfrm>
              <a:off x="5376" y="1536"/>
              <a:ext cx="0" cy="1968"/>
            </a:xfrm>
            <a:prstGeom prst="line">
              <a:avLst/>
            </a:prstGeom>
            <a:noFill/>
            <a:ln w="57150">
              <a:solidFill>
                <a:schemeClr val="tx1"/>
              </a:solidFill>
              <a:round/>
              <a:headEnd/>
              <a:tailEnd/>
            </a:ln>
            <a:effectLst/>
          </p:spPr>
          <p:txBody>
            <a:bodyPr wrap="none" anchor="ctr"/>
            <a:lstStyle/>
            <a:p>
              <a:pPr>
                <a:defRPr/>
              </a:pPr>
              <a:endParaRPr lang="en-US"/>
            </a:p>
          </p:txBody>
        </p:sp>
        <p:sp>
          <p:nvSpPr>
            <p:cNvPr id="99492" name="Line 164"/>
            <p:cNvSpPr>
              <a:spLocks noChangeShapeType="1"/>
            </p:cNvSpPr>
            <p:nvPr/>
          </p:nvSpPr>
          <p:spPr bwMode="auto">
            <a:xfrm>
              <a:off x="4848" y="1536"/>
              <a:ext cx="0" cy="1968"/>
            </a:xfrm>
            <a:prstGeom prst="line">
              <a:avLst/>
            </a:prstGeom>
            <a:noFill/>
            <a:ln w="57150">
              <a:solidFill>
                <a:srgbClr val="000000"/>
              </a:solidFill>
              <a:round/>
              <a:headEnd/>
              <a:tailEnd/>
            </a:ln>
            <a:effectLst/>
          </p:spPr>
          <p:txBody>
            <a:bodyPr wrap="none" anchor="ctr"/>
            <a:lstStyle/>
            <a:p>
              <a:pPr>
                <a:defRPr/>
              </a:pPr>
              <a:endParaRPr lang="en-US"/>
            </a:p>
          </p:txBody>
        </p:sp>
        <p:sp>
          <p:nvSpPr>
            <p:cNvPr id="99493" name="Line 165"/>
            <p:cNvSpPr>
              <a:spLocks noChangeShapeType="1"/>
            </p:cNvSpPr>
            <p:nvPr/>
          </p:nvSpPr>
          <p:spPr bwMode="auto">
            <a:xfrm>
              <a:off x="2112" y="1536"/>
              <a:ext cx="0" cy="1968"/>
            </a:xfrm>
            <a:prstGeom prst="line">
              <a:avLst/>
            </a:prstGeom>
            <a:noFill/>
            <a:ln w="57150">
              <a:solidFill>
                <a:srgbClr val="000000"/>
              </a:solidFill>
              <a:round/>
              <a:headEnd/>
              <a:tailEnd/>
            </a:ln>
            <a:effectLst/>
          </p:spPr>
          <p:txBody>
            <a:bodyPr wrap="none" anchor="ctr"/>
            <a:lstStyle/>
            <a:p>
              <a:pPr>
                <a:defRPr/>
              </a:pPr>
              <a:endParaRPr lang="en-US"/>
            </a:p>
          </p:txBody>
        </p:sp>
        <p:sp>
          <p:nvSpPr>
            <p:cNvPr id="99494" name="Line 166"/>
            <p:cNvSpPr>
              <a:spLocks noChangeShapeType="1"/>
            </p:cNvSpPr>
            <p:nvPr/>
          </p:nvSpPr>
          <p:spPr bwMode="auto">
            <a:xfrm>
              <a:off x="2640" y="1536"/>
              <a:ext cx="0" cy="1248"/>
            </a:xfrm>
            <a:prstGeom prst="line">
              <a:avLst/>
            </a:prstGeom>
            <a:noFill/>
            <a:ln w="57150">
              <a:solidFill>
                <a:schemeClr val="tx1"/>
              </a:solidFill>
              <a:round/>
              <a:headEnd/>
              <a:tailEnd/>
            </a:ln>
            <a:effectLst/>
          </p:spPr>
          <p:txBody>
            <a:bodyPr wrap="none" anchor="ctr"/>
            <a:lstStyle/>
            <a:p>
              <a:pPr>
                <a:defRPr/>
              </a:pPr>
              <a:endParaRPr lang="en-US"/>
            </a:p>
          </p:txBody>
        </p:sp>
        <p:sp>
          <p:nvSpPr>
            <p:cNvPr id="99495" name="Line 167"/>
            <p:cNvSpPr>
              <a:spLocks noChangeShapeType="1"/>
            </p:cNvSpPr>
            <p:nvPr/>
          </p:nvSpPr>
          <p:spPr bwMode="auto">
            <a:xfrm>
              <a:off x="4320" y="1536"/>
              <a:ext cx="0" cy="1248"/>
            </a:xfrm>
            <a:prstGeom prst="line">
              <a:avLst/>
            </a:prstGeom>
            <a:noFill/>
            <a:ln w="57150">
              <a:solidFill>
                <a:schemeClr val="tx1"/>
              </a:solidFill>
              <a:round/>
              <a:headEnd/>
              <a:tailEnd/>
            </a:ln>
            <a:effectLst/>
          </p:spPr>
          <p:txBody>
            <a:bodyPr wrap="none" anchor="ctr"/>
            <a:lstStyle/>
            <a:p>
              <a:pPr>
                <a:defRPr/>
              </a:pPr>
              <a:endParaRPr lang="en-US"/>
            </a:p>
          </p:txBody>
        </p:sp>
        <p:sp>
          <p:nvSpPr>
            <p:cNvPr id="99496" name="Line 168"/>
            <p:cNvSpPr>
              <a:spLocks noChangeShapeType="1"/>
            </p:cNvSpPr>
            <p:nvPr/>
          </p:nvSpPr>
          <p:spPr bwMode="auto">
            <a:xfrm>
              <a:off x="2976" y="1536"/>
              <a:ext cx="0" cy="624"/>
            </a:xfrm>
            <a:prstGeom prst="line">
              <a:avLst/>
            </a:prstGeom>
            <a:noFill/>
            <a:ln w="57150">
              <a:solidFill>
                <a:schemeClr val="tx1"/>
              </a:solidFill>
              <a:round/>
              <a:headEnd/>
              <a:tailEnd/>
            </a:ln>
            <a:effectLst/>
          </p:spPr>
          <p:txBody>
            <a:bodyPr wrap="none" anchor="ctr"/>
            <a:lstStyle/>
            <a:p>
              <a:pPr>
                <a:defRPr/>
              </a:pPr>
              <a:endParaRPr lang="en-US"/>
            </a:p>
          </p:txBody>
        </p:sp>
        <p:sp>
          <p:nvSpPr>
            <p:cNvPr id="99497" name="Line 169"/>
            <p:cNvSpPr>
              <a:spLocks noChangeShapeType="1"/>
            </p:cNvSpPr>
            <p:nvPr/>
          </p:nvSpPr>
          <p:spPr bwMode="auto">
            <a:xfrm>
              <a:off x="3888" y="1536"/>
              <a:ext cx="0" cy="624"/>
            </a:xfrm>
            <a:prstGeom prst="line">
              <a:avLst/>
            </a:prstGeom>
            <a:noFill/>
            <a:ln w="57150">
              <a:solidFill>
                <a:schemeClr val="tx1"/>
              </a:solidFill>
              <a:round/>
              <a:headEnd/>
              <a:tailEnd/>
            </a:ln>
            <a:effectLst/>
          </p:spPr>
          <p:txBody>
            <a:bodyPr wrap="none" anchor="ctr"/>
            <a:lstStyle/>
            <a:p>
              <a:pPr>
                <a:defRPr/>
              </a:pPr>
              <a:endParaRPr lang="en-US"/>
            </a:p>
          </p:txBody>
        </p:sp>
        <p:grpSp>
          <p:nvGrpSpPr>
            <p:cNvPr id="22694" name="Group 170"/>
            <p:cNvGrpSpPr>
              <a:grpSpLocks/>
            </p:cNvGrpSpPr>
            <p:nvPr/>
          </p:nvGrpSpPr>
          <p:grpSpPr bwMode="auto">
            <a:xfrm>
              <a:off x="1584" y="1152"/>
              <a:ext cx="144" cy="192"/>
              <a:chOff x="813" y="2016"/>
              <a:chExt cx="144" cy="192"/>
            </a:xfrm>
          </p:grpSpPr>
          <p:sp>
            <p:nvSpPr>
              <p:cNvPr id="99499" name="Line 171"/>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a:p>
            </p:txBody>
          </p:sp>
          <p:sp>
            <p:nvSpPr>
              <p:cNvPr id="99500" name="Line 172"/>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grpSp>
          <p:nvGrpSpPr>
            <p:cNvPr id="22695" name="Group 173"/>
            <p:cNvGrpSpPr>
              <a:grpSpLocks/>
            </p:cNvGrpSpPr>
            <p:nvPr/>
          </p:nvGrpSpPr>
          <p:grpSpPr bwMode="auto">
            <a:xfrm>
              <a:off x="5328" y="1152"/>
              <a:ext cx="144" cy="192"/>
              <a:chOff x="813" y="2016"/>
              <a:chExt cx="144" cy="192"/>
            </a:xfrm>
          </p:grpSpPr>
          <p:sp>
            <p:nvSpPr>
              <p:cNvPr id="99502" name="Line 174"/>
              <p:cNvSpPr>
                <a:spLocks noChangeShapeType="1"/>
              </p:cNvSpPr>
              <p:nvPr/>
            </p:nvSpPr>
            <p:spPr bwMode="auto">
              <a:xfrm flipV="1">
                <a:off x="813" y="2016"/>
                <a:ext cx="144" cy="144"/>
              </a:xfrm>
              <a:prstGeom prst="line">
                <a:avLst/>
              </a:prstGeom>
              <a:noFill/>
              <a:ln w="38100">
                <a:solidFill>
                  <a:schemeClr val="tx1"/>
                </a:solidFill>
                <a:round/>
                <a:headEnd/>
                <a:tailEnd/>
              </a:ln>
              <a:effectLst/>
            </p:spPr>
            <p:txBody>
              <a:bodyPr anchor="ctr">
                <a:spAutoFit/>
              </a:bodyPr>
              <a:lstStyle/>
              <a:p>
                <a:pPr>
                  <a:defRPr/>
                </a:pPr>
                <a:endParaRPr lang="en-US"/>
              </a:p>
            </p:txBody>
          </p:sp>
          <p:sp>
            <p:nvSpPr>
              <p:cNvPr id="99503" name="Line 175"/>
              <p:cNvSpPr>
                <a:spLocks noChangeShapeType="1"/>
              </p:cNvSpPr>
              <p:nvPr/>
            </p:nvSpPr>
            <p:spPr bwMode="auto">
              <a:xfrm flipV="1">
                <a:off x="813" y="2064"/>
                <a:ext cx="144" cy="144"/>
              </a:xfrm>
              <a:prstGeom prst="line">
                <a:avLst/>
              </a:prstGeom>
              <a:noFill/>
              <a:ln w="38100">
                <a:solidFill>
                  <a:schemeClr val="tx1"/>
                </a:solidFill>
                <a:round/>
                <a:headEnd/>
                <a:tailEnd/>
              </a:ln>
              <a:effectLst/>
            </p:spPr>
            <p:txBody>
              <a:bodyPr anchor="ctr">
                <a:spAutoFit/>
              </a:bodyPr>
              <a:lstStyle/>
              <a:p>
                <a:pPr>
                  <a:defRPr/>
                </a:pPr>
                <a:endParaRPr lang="en-US"/>
              </a:p>
            </p:txBody>
          </p:sp>
        </p:grpSp>
        <p:sp>
          <p:nvSpPr>
            <p:cNvPr id="99504" name="Line 176"/>
            <p:cNvSpPr>
              <a:spLocks noChangeShapeType="1"/>
            </p:cNvSpPr>
            <p:nvPr/>
          </p:nvSpPr>
          <p:spPr bwMode="auto">
            <a:xfrm>
              <a:off x="2112" y="3504"/>
              <a:ext cx="2736" cy="0"/>
            </a:xfrm>
            <a:prstGeom prst="line">
              <a:avLst/>
            </a:prstGeom>
            <a:noFill/>
            <a:ln w="57150">
              <a:solidFill>
                <a:srgbClr val="000000"/>
              </a:solidFill>
              <a:round/>
              <a:headEnd/>
              <a:tailEnd/>
            </a:ln>
            <a:effectLst/>
          </p:spPr>
          <p:txBody>
            <a:bodyPr wrap="none" anchor="ctr"/>
            <a:lstStyle/>
            <a:p>
              <a:pPr>
                <a:defRPr/>
              </a:pPr>
              <a:endParaRPr lang="en-US"/>
            </a:p>
          </p:txBody>
        </p:sp>
      </p:grpSp>
      <p:sp>
        <p:nvSpPr>
          <p:cNvPr id="99505" name="Line 177"/>
          <p:cNvSpPr>
            <a:spLocks noChangeShapeType="1"/>
          </p:cNvSpPr>
          <p:nvPr/>
        </p:nvSpPr>
        <p:spPr bwMode="auto">
          <a:xfrm>
            <a:off x="1898650" y="5943600"/>
            <a:ext cx="1339850" cy="0"/>
          </a:xfrm>
          <a:prstGeom prst="line">
            <a:avLst/>
          </a:prstGeom>
          <a:noFill/>
          <a:ln w="38100">
            <a:solidFill>
              <a:srgbClr val="FF0000"/>
            </a:solidFill>
            <a:round/>
            <a:headEnd/>
            <a:tailEnd type="triangle" w="med" len="med"/>
          </a:ln>
          <a:effectLst/>
        </p:spPr>
        <p:txBody>
          <a:bodyPr anchor="ctr">
            <a:spAutoFit/>
          </a:bodyPr>
          <a:lstStyle/>
          <a:p>
            <a:pPr>
              <a:defRPr/>
            </a:pPr>
            <a:endParaRPr lang="en-US" dirty="0">
              <a:solidFill>
                <a:srgbClr val="FF0000"/>
              </a:solidFill>
            </a:endParaRPr>
          </a:p>
        </p:txBody>
      </p:sp>
      <p:sp>
        <p:nvSpPr>
          <p:cNvPr id="99508" name="Line 180"/>
          <p:cNvSpPr>
            <a:spLocks noChangeShapeType="1"/>
          </p:cNvSpPr>
          <p:nvPr/>
        </p:nvSpPr>
        <p:spPr bwMode="auto">
          <a:xfrm>
            <a:off x="1857375" y="3200400"/>
            <a:ext cx="3514725" cy="0"/>
          </a:xfrm>
          <a:prstGeom prst="line">
            <a:avLst/>
          </a:prstGeom>
          <a:noFill/>
          <a:ln w="38100">
            <a:solidFill>
              <a:srgbClr val="FF0000"/>
            </a:solidFill>
            <a:round/>
            <a:headEnd/>
            <a:tailEnd type="triangle" w="med" len="med"/>
          </a:ln>
          <a:effectLst/>
        </p:spPr>
        <p:txBody>
          <a:bodyPr anchor="ctr">
            <a:spAutoFit/>
          </a:bodyPr>
          <a:lstStyle/>
          <a:p>
            <a:pPr>
              <a:defRPr/>
            </a:pPr>
            <a:endParaRPr lang="en-US"/>
          </a:p>
        </p:txBody>
      </p:sp>
      <p:sp>
        <p:nvSpPr>
          <p:cNvPr id="182" name="Line 179"/>
          <p:cNvSpPr>
            <a:spLocks noChangeShapeType="1"/>
          </p:cNvSpPr>
          <p:nvPr/>
        </p:nvSpPr>
        <p:spPr bwMode="auto">
          <a:xfrm>
            <a:off x="1809750" y="2286000"/>
            <a:ext cx="3257550" cy="0"/>
          </a:xfrm>
          <a:prstGeom prst="line">
            <a:avLst/>
          </a:prstGeom>
          <a:noFill/>
          <a:ln w="38100">
            <a:solidFill>
              <a:srgbClr val="FF0000"/>
            </a:solidFill>
            <a:round/>
            <a:headEnd/>
            <a:tailEnd type="triangle" w="med" len="med"/>
          </a:ln>
          <a:effectLst/>
        </p:spPr>
        <p:txBody>
          <a:bodyPr anchor="ctr">
            <a:spAutoFit/>
          </a:bodyPr>
          <a:lstStyle/>
          <a:p>
            <a:pPr>
              <a:defRPr/>
            </a:pPr>
            <a:endParaRPr lang="en-US"/>
          </a:p>
        </p:txBody>
      </p:sp>
      <p:sp>
        <p:nvSpPr>
          <p:cNvPr id="183" name="Line 180"/>
          <p:cNvSpPr>
            <a:spLocks noChangeShapeType="1"/>
          </p:cNvSpPr>
          <p:nvPr/>
        </p:nvSpPr>
        <p:spPr bwMode="auto">
          <a:xfrm>
            <a:off x="1866900" y="5029200"/>
            <a:ext cx="3514725" cy="0"/>
          </a:xfrm>
          <a:prstGeom prst="line">
            <a:avLst/>
          </a:prstGeom>
          <a:noFill/>
          <a:ln w="38100">
            <a:solidFill>
              <a:srgbClr val="FF0000"/>
            </a:solidFill>
            <a:round/>
            <a:headEnd/>
            <a:tailEnd type="triangle" w="med" len="med"/>
          </a:ln>
          <a:effectLst/>
        </p:spPr>
        <p:txBody>
          <a:bodyPr anchor="ctr">
            <a:spAutoFit/>
          </a:bodyPr>
          <a:lstStyle/>
          <a:p>
            <a:pPr>
              <a:defRPr/>
            </a:pPr>
            <a:endParaRPr lang="en-US"/>
          </a:p>
        </p:txBody>
      </p:sp>
      <p:sp>
        <p:nvSpPr>
          <p:cNvPr id="184" name="Line 180"/>
          <p:cNvSpPr>
            <a:spLocks noChangeShapeType="1"/>
          </p:cNvSpPr>
          <p:nvPr/>
        </p:nvSpPr>
        <p:spPr bwMode="auto">
          <a:xfrm>
            <a:off x="1866900" y="4038600"/>
            <a:ext cx="3514725" cy="0"/>
          </a:xfrm>
          <a:prstGeom prst="line">
            <a:avLst/>
          </a:prstGeom>
          <a:noFill/>
          <a:ln w="38100">
            <a:solidFill>
              <a:srgbClr val="FF0000"/>
            </a:solidFill>
            <a:round/>
            <a:headEnd/>
            <a:tailEnd type="triangle" w="med" len="med"/>
          </a:ln>
          <a:effectLst/>
        </p:spPr>
        <p:txBody>
          <a:bodyPr anchor="ctr">
            <a:spAutoFit/>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9505"/>
                                        </p:tgtEl>
                                        <p:attrNameLst>
                                          <p:attrName>style.visibility</p:attrName>
                                        </p:attrNameLst>
                                      </p:cBhvr>
                                      <p:to>
                                        <p:strVal val="visible"/>
                                      </p:to>
                                    </p:set>
                                    <p:anim calcmode="lin" valueType="num">
                                      <p:cBhvr additive="base">
                                        <p:cTn id="7" dur="500" fill="hold"/>
                                        <p:tgtEl>
                                          <p:spTgt spid="99505"/>
                                        </p:tgtEl>
                                        <p:attrNameLst>
                                          <p:attrName>ppt_x</p:attrName>
                                        </p:attrNameLst>
                                      </p:cBhvr>
                                      <p:tavLst>
                                        <p:tav tm="0">
                                          <p:val>
                                            <p:strVal val="0-#ppt_w/2"/>
                                          </p:val>
                                        </p:tav>
                                        <p:tav tm="100000">
                                          <p:val>
                                            <p:strVal val="#ppt_x"/>
                                          </p:val>
                                        </p:tav>
                                      </p:tavLst>
                                    </p:anim>
                                    <p:anim calcmode="lin" valueType="num">
                                      <p:cBhvr additive="base">
                                        <p:cTn id="8" dur="500" fill="hold"/>
                                        <p:tgtEl>
                                          <p:spTgt spid="995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3"/>
                                        </p:tgtEl>
                                        <p:attrNameLst>
                                          <p:attrName>style.visibility</p:attrName>
                                        </p:attrNameLst>
                                      </p:cBhvr>
                                      <p:to>
                                        <p:strVal val="visible"/>
                                      </p:to>
                                    </p:set>
                                    <p:anim calcmode="lin" valueType="num">
                                      <p:cBhvr additive="base">
                                        <p:cTn id="13" dur="500" fill="hold"/>
                                        <p:tgtEl>
                                          <p:spTgt spid="183"/>
                                        </p:tgtEl>
                                        <p:attrNameLst>
                                          <p:attrName>ppt_x</p:attrName>
                                        </p:attrNameLst>
                                      </p:cBhvr>
                                      <p:tavLst>
                                        <p:tav tm="0">
                                          <p:val>
                                            <p:strVal val="0-#ppt_w/2"/>
                                          </p:val>
                                        </p:tav>
                                        <p:tav tm="100000">
                                          <p:val>
                                            <p:strVal val="#ppt_x"/>
                                          </p:val>
                                        </p:tav>
                                      </p:tavLst>
                                    </p:anim>
                                    <p:anim calcmode="lin" valueType="num">
                                      <p:cBhvr additive="base">
                                        <p:cTn id="14"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anim calcmode="lin" valueType="num">
                                      <p:cBhvr additive="base">
                                        <p:cTn id="19" dur="500" fill="hold"/>
                                        <p:tgtEl>
                                          <p:spTgt spid="184"/>
                                        </p:tgtEl>
                                        <p:attrNameLst>
                                          <p:attrName>ppt_x</p:attrName>
                                        </p:attrNameLst>
                                      </p:cBhvr>
                                      <p:tavLst>
                                        <p:tav tm="0">
                                          <p:val>
                                            <p:strVal val="0-#ppt_w/2"/>
                                          </p:val>
                                        </p:tav>
                                        <p:tav tm="100000">
                                          <p:val>
                                            <p:strVal val="#ppt_x"/>
                                          </p:val>
                                        </p:tav>
                                      </p:tavLst>
                                    </p:anim>
                                    <p:anim calcmode="lin" valueType="num">
                                      <p:cBhvr additive="base">
                                        <p:cTn id="20" dur="500" fill="hold"/>
                                        <p:tgtEl>
                                          <p:spTgt spid="1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9508"/>
                                        </p:tgtEl>
                                        <p:attrNameLst>
                                          <p:attrName>style.visibility</p:attrName>
                                        </p:attrNameLst>
                                      </p:cBhvr>
                                      <p:to>
                                        <p:strVal val="visible"/>
                                      </p:to>
                                    </p:set>
                                    <p:anim calcmode="lin" valueType="num">
                                      <p:cBhvr additive="base">
                                        <p:cTn id="25" dur="500" fill="hold"/>
                                        <p:tgtEl>
                                          <p:spTgt spid="99508"/>
                                        </p:tgtEl>
                                        <p:attrNameLst>
                                          <p:attrName>ppt_x</p:attrName>
                                        </p:attrNameLst>
                                      </p:cBhvr>
                                      <p:tavLst>
                                        <p:tav tm="0">
                                          <p:val>
                                            <p:strVal val="0-#ppt_w/2"/>
                                          </p:val>
                                        </p:tav>
                                        <p:tav tm="100000">
                                          <p:val>
                                            <p:strVal val="#ppt_x"/>
                                          </p:val>
                                        </p:tav>
                                      </p:tavLst>
                                    </p:anim>
                                    <p:anim calcmode="lin" valueType="num">
                                      <p:cBhvr additive="base">
                                        <p:cTn id="26" dur="500" fill="hold"/>
                                        <p:tgtEl>
                                          <p:spTgt spid="995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2"/>
                                        </p:tgtEl>
                                        <p:attrNameLst>
                                          <p:attrName>style.visibility</p:attrName>
                                        </p:attrNameLst>
                                      </p:cBhvr>
                                      <p:to>
                                        <p:strVal val="visible"/>
                                      </p:to>
                                    </p:set>
                                    <p:anim calcmode="lin" valueType="num">
                                      <p:cBhvr additive="base">
                                        <p:cTn id="31" dur="500" fill="hold"/>
                                        <p:tgtEl>
                                          <p:spTgt spid="182"/>
                                        </p:tgtEl>
                                        <p:attrNameLst>
                                          <p:attrName>ppt_x</p:attrName>
                                        </p:attrNameLst>
                                      </p:cBhvr>
                                      <p:tavLst>
                                        <p:tav tm="0">
                                          <p:val>
                                            <p:strVal val="0-#ppt_w/2"/>
                                          </p:val>
                                        </p:tav>
                                        <p:tav tm="100000">
                                          <p:val>
                                            <p:strVal val="#ppt_x"/>
                                          </p:val>
                                        </p:tav>
                                      </p:tavLst>
                                    </p:anim>
                                    <p:anim calcmode="lin" valueType="num">
                                      <p:cBhvr additive="base">
                                        <p:cTn id="32" dur="500" fill="hold"/>
                                        <p:tgtEl>
                                          <p:spTgt spid="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88" y="342900"/>
            <a:ext cx="8990012" cy="1143000"/>
          </a:xfrm>
        </p:spPr>
        <p:txBody>
          <a:bodyPr/>
          <a:lstStyle/>
          <a:p>
            <a:r>
              <a:rPr lang="en-US" sz="3600" dirty="0" smtClean="0"/>
              <a:t>Is There a Neurobiological Basis to Dyslexia?</a:t>
            </a:r>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2286000"/>
            <a:ext cx="4610100" cy="2590800"/>
          </a:xfrm>
        </p:spPr>
        <p:txBody>
          <a:bodyPr/>
          <a:lstStyle/>
          <a:p>
            <a:pPr>
              <a:defRPr/>
            </a:pPr>
            <a:r>
              <a:rPr lang="en-US" sz="3600" dirty="0" smtClean="0"/>
              <a:t>NEURAL MIGRATION</a:t>
            </a:r>
            <a:br>
              <a:rPr lang="en-US" sz="3600" dirty="0" smtClean="0"/>
            </a:br>
            <a:r>
              <a:rPr lang="en-US" sz="3600" dirty="0" smtClean="0"/>
              <a:t>GONE AWRY IN DEVELOPMENTAL DYSLEXIA</a:t>
            </a:r>
          </a:p>
        </p:txBody>
      </p:sp>
      <p:pic>
        <p:nvPicPr>
          <p:cNvPr id="25603" name="Picture 3"/>
          <p:cNvPicPr>
            <a:picLocks noChangeAspect="1" noChangeArrowheads="1"/>
          </p:cNvPicPr>
          <p:nvPr/>
        </p:nvPicPr>
        <p:blipFill>
          <a:blip r:embed="rId2" cstate="print"/>
          <a:srcRect t="3334" b="2222"/>
          <a:stretch>
            <a:fillRect/>
          </a:stretch>
        </p:blipFill>
        <p:spPr bwMode="auto">
          <a:xfrm>
            <a:off x="4371975" y="26988"/>
            <a:ext cx="5915025" cy="6831012"/>
          </a:xfrm>
          <a:prstGeom prst="rect">
            <a:avLst/>
          </a:prstGeom>
          <a:noFill/>
          <a:ln w="12700">
            <a:noFill/>
            <a:miter lim="800000"/>
            <a:headEnd/>
            <a:tailEnd/>
          </a:ln>
        </p:spPr>
      </p:pic>
      <p:sp>
        <p:nvSpPr>
          <p:cNvPr id="178180" name="Text Box 4"/>
          <p:cNvSpPr txBox="1">
            <a:spLocks noChangeArrowheads="1"/>
          </p:cNvSpPr>
          <p:nvPr/>
        </p:nvSpPr>
        <p:spPr bwMode="auto">
          <a:xfrm rot="5400000">
            <a:off x="6961981" y="2486819"/>
            <a:ext cx="4021138" cy="2400300"/>
          </a:xfrm>
          <a:prstGeom prst="rect">
            <a:avLst/>
          </a:prstGeom>
          <a:noFill/>
          <a:ln w="12700">
            <a:noFill/>
            <a:miter lim="800000"/>
            <a:headEnd/>
            <a:tailEnd/>
          </a:ln>
          <a:effectLst/>
        </p:spPr>
        <p:txBody>
          <a:bodyPr vert="eaVert" lIns="90488" tIns="44450" rIns="90488" bIns="44450">
            <a:spAutoFit/>
          </a:bodyPr>
          <a:lstStyle/>
          <a:p>
            <a:pPr marL="342900" indent="-342900">
              <a:spcBef>
                <a:spcPct val="50000"/>
              </a:spcBef>
              <a:buFont typeface="Monotype Sorts" pitchFamily="2" charset="2"/>
              <a:buNone/>
              <a:defRPr/>
            </a:pPr>
            <a:r>
              <a:rPr lang="en-US" sz="25200" dirty="0">
                <a:effectLst>
                  <a:outerShdw blurRad="38100" dist="38100" dir="2700000" algn="tl">
                    <a:srgbClr val="000000"/>
                  </a:outerShdw>
                </a:effectLst>
              </a:rPr>
              <a:t>X</a:t>
            </a:r>
          </a:p>
        </p:txBody>
      </p:sp>
      <p:sp>
        <p:nvSpPr>
          <p:cNvPr id="25605" name="Rectangle 5"/>
          <p:cNvSpPr>
            <a:spLocks noChangeArrowheads="1"/>
          </p:cNvSpPr>
          <p:nvPr/>
        </p:nvSpPr>
        <p:spPr bwMode="auto">
          <a:xfrm>
            <a:off x="190500" y="6245225"/>
            <a:ext cx="9582150" cy="363538"/>
          </a:xfrm>
          <a:prstGeom prst="rect">
            <a:avLst/>
          </a:prstGeom>
          <a:noFill/>
          <a:ln w="12700">
            <a:noFill/>
            <a:miter lim="800000"/>
            <a:headEnd/>
            <a:tailEnd/>
          </a:ln>
        </p:spPr>
        <p:txBody>
          <a:bodyPr lIns="90488" tIns="44450" rIns="90488" bIns="44450">
            <a:spAutoFit/>
          </a:bodyPr>
          <a:lstStyle/>
          <a:p>
            <a:pPr marL="342900" indent="-342900">
              <a:buFont typeface="Monotype Sorts" pitchFamily="2" charset="2"/>
              <a:buNone/>
            </a:pPr>
            <a:r>
              <a:rPr lang="en-US" sz="1800">
                <a:solidFill>
                  <a:schemeClr val="tx1"/>
                </a:solidFill>
                <a:effectLst/>
                <a:latin typeface="Arial" charset="0"/>
              </a:rPr>
              <a:t>www.thebrain.mcgill.ca</a:t>
            </a:r>
          </a:p>
        </p:txBody>
      </p:sp>
      <p:sp>
        <p:nvSpPr>
          <p:cNvPr id="25606" name="Rectangle 6"/>
          <p:cNvSpPr>
            <a:spLocks noChangeArrowheads="1"/>
          </p:cNvSpPr>
          <p:nvPr/>
        </p:nvSpPr>
        <p:spPr bwMode="auto">
          <a:xfrm>
            <a:off x="1562100" y="171450"/>
            <a:ext cx="4267200" cy="1200150"/>
          </a:xfrm>
          <a:prstGeom prst="rect">
            <a:avLst/>
          </a:prstGeom>
          <a:noFill/>
          <a:ln w="9525">
            <a:noFill/>
            <a:miter lim="800000"/>
            <a:headEnd/>
            <a:tailEnd/>
          </a:ln>
        </p:spPr>
        <p:txBody>
          <a:bodyPr>
            <a:spAutoFit/>
          </a:bodyPr>
          <a:lstStyle/>
          <a:p>
            <a:pPr eaLnBrk="1" hangingPunct="1">
              <a:spcBef>
                <a:spcPct val="0"/>
              </a:spcBef>
              <a:buClrTx/>
              <a:buSzTx/>
              <a:buFontTx/>
              <a:buNone/>
            </a:pPr>
            <a:r>
              <a:rPr lang="en-US" sz="3600">
                <a:solidFill>
                  <a:srgbClr val="FFFF00"/>
                </a:solidFill>
                <a:effectLst/>
                <a:latin typeface="Arial" charset="0"/>
              </a:rPr>
              <a:t>NEURONAL MIGRATION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78178"/>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78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8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228600"/>
            <a:ext cx="10286999" cy="646112"/>
          </a:xfrm>
          <a:prstGeom prst="rect">
            <a:avLst/>
          </a:prstGeom>
          <a:noFill/>
          <a:ln w="9525">
            <a:noFill/>
            <a:miter lim="800000"/>
            <a:headEnd/>
            <a:tailEnd/>
          </a:ln>
        </p:spPr>
        <p:txBody>
          <a:bodyPr wrap="square">
            <a:spAutoFit/>
          </a:bodyPr>
          <a:lstStyle/>
          <a:p>
            <a:pPr algn="ctr" eaLnBrk="1" hangingPunct="1">
              <a:spcBef>
                <a:spcPct val="0"/>
              </a:spcBef>
              <a:buClrTx/>
              <a:buSzTx/>
              <a:buFontTx/>
              <a:buNone/>
            </a:pPr>
            <a:r>
              <a:rPr lang="en-US" sz="3600" dirty="0">
                <a:solidFill>
                  <a:srgbClr val="FFFF00"/>
                </a:solidFill>
                <a:effectLst/>
                <a:latin typeface="Arial" charset="0"/>
              </a:rPr>
              <a:t>“OUT OF LINE NEURONS” (ECTOPIAS)</a:t>
            </a:r>
          </a:p>
        </p:txBody>
      </p:sp>
      <p:grpSp>
        <p:nvGrpSpPr>
          <p:cNvPr id="26627" name="Group 3"/>
          <p:cNvGrpSpPr>
            <a:grpSpLocks/>
          </p:cNvGrpSpPr>
          <p:nvPr/>
        </p:nvGrpSpPr>
        <p:grpSpPr bwMode="auto">
          <a:xfrm>
            <a:off x="1250950" y="990600"/>
            <a:ext cx="7786688" cy="5867400"/>
            <a:chOff x="576" y="624"/>
            <a:chExt cx="4360" cy="3696"/>
          </a:xfrm>
        </p:grpSpPr>
        <p:pic>
          <p:nvPicPr>
            <p:cNvPr id="179204" name="Picture 4" descr="blac&amp;whitbrainL"/>
            <p:cNvPicPr>
              <a:picLocks noChangeAspect="1" noChangeArrowheads="1"/>
            </p:cNvPicPr>
            <p:nvPr/>
          </p:nvPicPr>
          <p:blipFill>
            <a:blip r:embed="rId2" cstate="print"/>
            <a:srcRect/>
            <a:stretch>
              <a:fillRect/>
            </a:stretch>
          </p:blipFill>
          <p:spPr bwMode="auto">
            <a:xfrm>
              <a:off x="576" y="624"/>
              <a:ext cx="4360" cy="3696"/>
            </a:xfrm>
            <a:prstGeom prst="rect">
              <a:avLst/>
            </a:prstGeom>
            <a:noFill/>
            <a:ln w="9525">
              <a:solidFill>
                <a:schemeClr val="tx1"/>
              </a:solidFill>
              <a:prstDash val="dash"/>
              <a:miter lim="800000"/>
              <a:headEnd/>
              <a:tailEnd/>
            </a:ln>
            <a:effectLst>
              <a:outerShdw dist="28398" dir="3806097" algn="ctr" rotWithShape="0">
                <a:srgbClr val="808080"/>
              </a:outerShdw>
            </a:effectLst>
          </p:spPr>
        </p:pic>
        <p:sp>
          <p:nvSpPr>
            <p:cNvPr id="179205" name="Rectangle 5"/>
            <p:cNvSpPr>
              <a:spLocks noChangeArrowheads="1"/>
            </p:cNvSpPr>
            <p:nvPr/>
          </p:nvSpPr>
          <p:spPr bwMode="auto">
            <a:xfrm>
              <a:off x="1228" y="3941"/>
              <a:ext cx="1634" cy="136"/>
            </a:xfrm>
            <a:prstGeom prst="rect">
              <a:avLst/>
            </a:prstGeom>
            <a:noFill/>
            <a:ln w="9525">
              <a:noFill/>
              <a:miter lim="800000"/>
              <a:headEnd/>
              <a:tailEnd/>
            </a:ln>
            <a:effectLst/>
          </p:spPr>
          <p:txBody>
            <a:bodyPr wrap="none" anchor="ctr"/>
            <a:lstStyle/>
            <a:p>
              <a:pPr>
                <a:defRPr/>
              </a:pPr>
              <a:endParaRPr lang="en-US"/>
            </a:p>
          </p:txBody>
        </p:sp>
        <p:sp>
          <p:nvSpPr>
            <p:cNvPr id="179206" name="Oval 6"/>
            <p:cNvSpPr>
              <a:spLocks noChangeArrowheads="1"/>
            </p:cNvSpPr>
            <p:nvPr/>
          </p:nvSpPr>
          <p:spPr bwMode="auto">
            <a:xfrm>
              <a:off x="2238"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07" name="Oval 7"/>
            <p:cNvSpPr>
              <a:spLocks noChangeArrowheads="1"/>
            </p:cNvSpPr>
            <p:nvPr/>
          </p:nvSpPr>
          <p:spPr bwMode="auto">
            <a:xfrm>
              <a:off x="1992" y="2424"/>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08" name="Oval 8"/>
            <p:cNvSpPr>
              <a:spLocks noChangeArrowheads="1"/>
            </p:cNvSpPr>
            <p:nvPr/>
          </p:nvSpPr>
          <p:spPr bwMode="auto">
            <a:xfrm>
              <a:off x="2073" y="249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09" name="Oval 9"/>
            <p:cNvSpPr>
              <a:spLocks noChangeArrowheads="1"/>
            </p:cNvSpPr>
            <p:nvPr/>
          </p:nvSpPr>
          <p:spPr bwMode="auto">
            <a:xfrm>
              <a:off x="2155" y="2424"/>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0" name="Oval 10"/>
            <p:cNvSpPr>
              <a:spLocks noChangeArrowheads="1"/>
            </p:cNvSpPr>
            <p:nvPr/>
          </p:nvSpPr>
          <p:spPr bwMode="auto">
            <a:xfrm>
              <a:off x="2238" y="2277"/>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1" name="Oval 11"/>
            <p:cNvSpPr>
              <a:spLocks noChangeArrowheads="1"/>
            </p:cNvSpPr>
            <p:nvPr/>
          </p:nvSpPr>
          <p:spPr bwMode="auto">
            <a:xfrm>
              <a:off x="3545" y="1019"/>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2" name="Oval 12"/>
            <p:cNvSpPr>
              <a:spLocks noChangeArrowheads="1"/>
            </p:cNvSpPr>
            <p:nvPr/>
          </p:nvSpPr>
          <p:spPr bwMode="auto">
            <a:xfrm>
              <a:off x="3702" y="1532"/>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3" name="Oval 13"/>
            <p:cNvSpPr>
              <a:spLocks noChangeArrowheads="1"/>
            </p:cNvSpPr>
            <p:nvPr/>
          </p:nvSpPr>
          <p:spPr bwMode="auto">
            <a:xfrm>
              <a:off x="3830" y="159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4" name="Oval 14"/>
            <p:cNvSpPr>
              <a:spLocks noChangeArrowheads="1"/>
            </p:cNvSpPr>
            <p:nvPr/>
          </p:nvSpPr>
          <p:spPr bwMode="auto">
            <a:xfrm>
              <a:off x="2564" y="1833"/>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5" name="Oval 15"/>
            <p:cNvSpPr>
              <a:spLocks noChangeArrowheads="1"/>
            </p:cNvSpPr>
            <p:nvPr/>
          </p:nvSpPr>
          <p:spPr bwMode="auto">
            <a:xfrm>
              <a:off x="2564"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6" name="Oval 16"/>
            <p:cNvSpPr>
              <a:spLocks noChangeArrowheads="1"/>
            </p:cNvSpPr>
            <p:nvPr/>
          </p:nvSpPr>
          <p:spPr bwMode="auto">
            <a:xfrm>
              <a:off x="2646"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7" name="Oval 17"/>
            <p:cNvSpPr>
              <a:spLocks noChangeArrowheads="1"/>
            </p:cNvSpPr>
            <p:nvPr/>
          </p:nvSpPr>
          <p:spPr bwMode="auto">
            <a:xfrm>
              <a:off x="2809"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8" name="Oval 18"/>
            <p:cNvSpPr>
              <a:spLocks noChangeArrowheads="1"/>
            </p:cNvSpPr>
            <p:nvPr/>
          </p:nvSpPr>
          <p:spPr bwMode="auto">
            <a:xfrm>
              <a:off x="3136"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19" name="Oval 19"/>
            <p:cNvSpPr>
              <a:spLocks noChangeArrowheads="1"/>
            </p:cNvSpPr>
            <p:nvPr/>
          </p:nvSpPr>
          <p:spPr bwMode="auto">
            <a:xfrm>
              <a:off x="3299" y="2055"/>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0" name="Oval 20"/>
            <p:cNvSpPr>
              <a:spLocks noChangeArrowheads="1"/>
            </p:cNvSpPr>
            <p:nvPr/>
          </p:nvSpPr>
          <p:spPr bwMode="auto">
            <a:xfrm>
              <a:off x="3381" y="1978"/>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1" name="Oval 21"/>
            <p:cNvSpPr>
              <a:spLocks noChangeArrowheads="1"/>
            </p:cNvSpPr>
            <p:nvPr/>
          </p:nvSpPr>
          <p:spPr bwMode="auto">
            <a:xfrm>
              <a:off x="3445" y="204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2" name="Oval 22"/>
            <p:cNvSpPr>
              <a:spLocks noChangeArrowheads="1"/>
            </p:cNvSpPr>
            <p:nvPr/>
          </p:nvSpPr>
          <p:spPr bwMode="auto">
            <a:xfrm>
              <a:off x="3573" y="204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3" name="Oval 23"/>
            <p:cNvSpPr>
              <a:spLocks noChangeArrowheads="1"/>
            </p:cNvSpPr>
            <p:nvPr/>
          </p:nvSpPr>
          <p:spPr bwMode="auto">
            <a:xfrm>
              <a:off x="3627" y="2055"/>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4" name="Oval 24"/>
            <p:cNvSpPr>
              <a:spLocks noChangeArrowheads="1"/>
            </p:cNvSpPr>
            <p:nvPr/>
          </p:nvSpPr>
          <p:spPr bwMode="auto">
            <a:xfrm>
              <a:off x="3702" y="210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5" name="Oval 25"/>
            <p:cNvSpPr>
              <a:spLocks noChangeArrowheads="1"/>
            </p:cNvSpPr>
            <p:nvPr/>
          </p:nvSpPr>
          <p:spPr bwMode="auto">
            <a:xfrm>
              <a:off x="3790"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6" name="Oval 26"/>
            <p:cNvSpPr>
              <a:spLocks noChangeArrowheads="1"/>
            </p:cNvSpPr>
            <p:nvPr/>
          </p:nvSpPr>
          <p:spPr bwMode="auto">
            <a:xfrm>
              <a:off x="3509" y="1404"/>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7" name="Oval 27"/>
            <p:cNvSpPr>
              <a:spLocks noChangeArrowheads="1"/>
            </p:cNvSpPr>
            <p:nvPr/>
          </p:nvSpPr>
          <p:spPr bwMode="auto">
            <a:xfrm>
              <a:off x="2238" y="2350"/>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8" name="Oval 28"/>
            <p:cNvSpPr>
              <a:spLocks noChangeArrowheads="1"/>
            </p:cNvSpPr>
            <p:nvPr/>
          </p:nvSpPr>
          <p:spPr bwMode="auto">
            <a:xfrm>
              <a:off x="2320" y="2202"/>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29" name="Oval 29"/>
            <p:cNvSpPr>
              <a:spLocks noChangeArrowheads="1"/>
            </p:cNvSpPr>
            <p:nvPr/>
          </p:nvSpPr>
          <p:spPr bwMode="auto">
            <a:xfrm>
              <a:off x="2483" y="2277"/>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0" name="Oval 30"/>
            <p:cNvSpPr>
              <a:spLocks noChangeArrowheads="1"/>
            </p:cNvSpPr>
            <p:nvPr/>
          </p:nvSpPr>
          <p:spPr bwMode="auto">
            <a:xfrm>
              <a:off x="2320"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1" name="Oval 31"/>
            <p:cNvSpPr>
              <a:spLocks noChangeArrowheads="1"/>
            </p:cNvSpPr>
            <p:nvPr/>
          </p:nvSpPr>
          <p:spPr bwMode="auto">
            <a:xfrm>
              <a:off x="2320" y="2277"/>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2" name="Oval 32"/>
            <p:cNvSpPr>
              <a:spLocks noChangeArrowheads="1"/>
            </p:cNvSpPr>
            <p:nvPr/>
          </p:nvSpPr>
          <p:spPr bwMode="auto">
            <a:xfrm>
              <a:off x="2320" y="2350"/>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3" name="Oval 33"/>
            <p:cNvSpPr>
              <a:spLocks noChangeArrowheads="1"/>
            </p:cNvSpPr>
            <p:nvPr/>
          </p:nvSpPr>
          <p:spPr bwMode="auto">
            <a:xfrm>
              <a:off x="2401"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4" name="Oval 34"/>
            <p:cNvSpPr>
              <a:spLocks noChangeArrowheads="1"/>
            </p:cNvSpPr>
            <p:nvPr/>
          </p:nvSpPr>
          <p:spPr bwMode="auto">
            <a:xfrm>
              <a:off x="2483" y="2202"/>
              <a:ext cx="84"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5" name="Oval 35"/>
            <p:cNvSpPr>
              <a:spLocks noChangeArrowheads="1"/>
            </p:cNvSpPr>
            <p:nvPr/>
          </p:nvSpPr>
          <p:spPr bwMode="auto">
            <a:xfrm>
              <a:off x="2483" y="2128"/>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6" name="Oval 36"/>
            <p:cNvSpPr>
              <a:spLocks noChangeArrowheads="1"/>
            </p:cNvSpPr>
            <p:nvPr/>
          </p:nvSpPr>
          <p:spPr bwMode="auto">
            <a:xfrm>
              <a:off x="2564"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7" name="Oval 37"/>
            <p:cNvSpPr>
              <a:spLocks noChangeArrowheads="1"/>
            </p:cNvSpPr>
            <p:nvPr/>
          </p:nvSpPr>
          <p:spPr bwMode="auto">
            <a:xfrm>
              <a:off x="2096" y="2360"/>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8" name="Oval 38"/>
            <p:cNvSpPr>
              <a:spLocks noChangeArrowheads="1"/>
            </p:cNvSpPr>
            <p:nvPr/>
          </p:nvSpPr>
          <p:spPr bwMode="auto">
            <a:xfrm>
              <a:off x="1910" y="249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39" name="Oval 39"/>
            <p:cNvSpPr>
              <a:spLocks noChangeArrowheads="1"/>
            </p:cNvSpPr>
            <p:nvPr/>
          </p:nvSpPr>
          <p:spPr bwMode="auto">
            <a:xfrm>
              <a:off x="1992" y="2646"/>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0" name="Oval 40"/>
            <p:cNvSpPr>
              <a:spLocks noChangeArrowheads="1"/>
            </p:cNvSpPr>
            <p:nvPr/>
          </p:nvSpPr>
          <p:spPr bwMode="auto">
            <a:xfrm>
              <a:off x="1910"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1" name="Oval 41"/>
            <p:cNvSpPr>
              <a:spLocks noChangeArrowheads="1"/>
            </p:cNvSpPr>
            <p:nvPr/>
          </p:nvSpPr>
          <p:spPr bwMode="auto">
            <a:xfrm>
              <a:off x="1775" y="2615"/>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2" name="Oval 42"/>
            <p:cNvSpPr>
              <a:spLocks noChangeArrowheads="1"/>
            </p:cNvSpPr>
            <p:nvPr/>
          </p:nvSpPr>
          <p:spPr bwMode="auto">
            <a:xfrm>
              <a:off x="1502"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3" name="Oval 43"/>
            <p:cNvSpPr>
              <a:spLocks noChangeArrowheads="1"/>
            </p:cNvSpPr>
            <p:nvPr/>
          </p:nvSpPr>
          <p:spPr bwMode="auto">
            <a:xfrm>
              <a:off x="1665"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4" name="Oval 44"/>
            <p:cNvSpPr>
              <a:spLocks noChangeArrowheads="1"/>
            </p:cNvSpPr>
            <p:nvPr/>
          </p:nvSpPr>
          <p:spPr bwMode="auto">
            <a:xfrm>
              <a:off x="1420" y="249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5" name="Oval 45"/>
            <p:cNvSpPr>
              <a:spLocks noChangeArrowheads="1"/>
            </p:cNvSpPr>
            <p:nvPr/>
          </p:nvSpPr>
          <p:spPr bwMode="auto">
            <a:xfrm>
              <a:off x="1325" y="255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6" name="Oval 46"/>
            <p:cNvSpPr>
              <a:spLocks noChangeArrowheads="1"/>
            </p:cNvSpPr>
            <p:nvPr/>
          </p:nvSpPr>
          <p:spPr bwMode="auto">
            <a:xfrm>
              <a:off x="1420" y="264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7" name="Oval 47"/>
            <p:cNvSpPr>
              <a:spLocks noChangeArrowheads="1"/>
            </p:cNvSpPr>
            <p:nvPr/>
          </p:nvSpPr>
          <p:spPr bwMode="auto">
            <a:xfrm>
              <a:off x="1584" y="2793"/>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8" name="Oval 48"/>
            <p:cNvSpPr>
              <a:spLocks noChangeArrowheads="1"/>
            </p:cNvSpPr>
            <p:nvPr/>
          </p:nvSpPr>
          <p:spPr bwMode="auto">
            <a:xfrm>
              <a:off x="1665" y="2867"/>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49" name="Oval 49"/>
            <p:cNvSpPr>
              <a:spLocks noChangeArrowheads="1"/>
            </p:cNvSpPr>
            <p:nvPr/>
          </p:nvSpPr>
          <p:spPr bwMode="auto">
            <a:xfrm>
              <a:off x="1747" y="3015"/>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0" name="Oval 50"/>
            <p:cNvSpPr>
              <a:spLocks noChangeArrowheads="1"/>
            </p:cNvSpPr>
            <p:nvPr/>
          </p:nvSpPr>
          <p:spPr bwMode="auto">
            <a:xfrm>
              <a:off x="1828" y="301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1" name="Oval 51"/>
            <p:cNvSpPr>
              <a:spLocks noChangeArrowheads="1"/>
            </p:cNvSpPr>
            <p:nvPr/>
          </p:nvSpPr>
          <p:spPr bwMode="auto">
            <a:xfrm>
              <a:off x="2891" y="2277"/>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2" name="Oval 52"/>
            <p:cNvSpPr>
              <a:spLocks noChangeArrowheads="1"/>
            </p:cNvSpPr>
            <p:nvPr/>
          </p:nvSpPr>
          <p:spPr bwMode="auto">
            <a:xfrm>
              <a:off x="2809" y="2350"/>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3" name="Oval 53"/>
            <p:cNvSpPr>
              <a:spLocks noChangeArrowheads="1"/>
            </p:cNvSpPr>
            <p:nvPr/>
          </p:nvSpPr>
          <p:spPr bwMode="auto">
            <a:xfrm>
              <a:off x="2728" y="2350"/>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4" name="Oval 54"/>
            <p:cNvSpPr>
              <a:spLocks noChangeArrowheads="1"/>
            </p:cNvSpPr>
            <p:nvPr/>
          </p:nvSpPr>
          <p:spPr bwMode="auto">
            <a:xfrm>
              <a:off x="2646"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5" name="Oval 55"/>
            <p:cNvSpPr>
              <a:spLocks noChangeArrowheads="1"/>
            </p:cNvSpPr>
            <p:nvPr/>
          </p:nvSpPr>
          <p:spPr bwMode="auto">
            <a:xfrm>
              <a:off x="2320" y="2571"/>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6" name="Oval 56"/>
            <p:cNvSpPr>
              <a:spLocks noChangeArrowheads="1"/>
            </p:cNvSpPr>
            <p:nvPr/>
          </p:nvSpPr>
          <p:spPr bwMode="auto">
            <a:xfrm>
              <a:off x="2238" y="264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7" name="Oval 57"/>
            <p:cNvSpPr>
              <a:spLocks noChangeArrowheads="1"/>
            </p:cNvSpPr>
            <p:nvPr/>
          </p:nvSpPr>
          <p:spPr bwMode="auto">
            <a:xfrm>
              <a:off x="1339" y="2720"/>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8" name="Oval 58"/>
            <p:cNvSpPr>
              <a:spLocks noChangeArrowheads="1"/>
            </p:cNvSpPr>
            <p:nvPr/>
          </p:nvSpPr>
          <p:spPr bwMode="auto">
            <a:xfrm>
              <a:off x="1518"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59" name="Oval 59"/>
            <p:cNvSpPr>
              <a:spLocks noChangeArrowheads="1"/>
            </p:cNvSpPr>
            <p:nvPr/>
          </p:nvSpPr>
          <p:spPr bwMode="auto">
            <a:xfrm>
              <a:off x="2073" y="168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0" name="Oval 60"/>
            <p:cNvSpPr>
              <a:spLocks noChangeArrowheads="1"/>
            </p:cNvSpPr>
            <p:nvPr/>
          </p:nvSpPr>
          <p:spPr bwMode="auto">
            <a:xfrm>
              <a:off x="2160" y="1596"/>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1" name="Oval 61"/>
            <p:cNvSpPr>
              <a:spLocks noChangeArrowheads="1"/>
            </p:cNvSpPr>
            <p:nvPr/>
          </p:nvSpPr>
          <p:spPr bwMode="auto">
            <a:xfrm>
              <a:off x="1903" y="1659"/>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2" name="Oval 62"/>
            <p:cNvSpPr>
              <a:spLocks noChangeArrowheads="1"/>
            </p:cNvSpPr>
            <p:nvPr/>
          </p:nvSpPr>
          <p:spPr bwMode="auto">
            <a:xfrm>
              <a:off x="1582" y="1723"/>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3" name="Oval 63"/>
            <p:cNvSpPr>
              <a:spLocks noChangeArrowheads="1"/>
            </p:cNvSpPr>
            <p:nvPr/>
          </p:nvSpPr>
          <p:spPr bwMode="auto">
            <a:xfrm>
              <a:off x="1454" y="1787"/>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4" name="Oval 64"/>
            <p:cNvSpPr>
              <a:spLocks noChangeArrowheads="1"/>
            </p:cNvSpPr>
            <p:nvPr/>
          </p:nvSpPr>
          <p:spPr bwMode="auto">
            <a:xfrm>
              <a:off x="1584" y="2350"/>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5" name="Oval 65"/>
            <p:cNvSpPr>
              <a:spLocks noChangeArrowheads="1"/>
            </p:cNvSpPr>
            <p:nvPr/>
          </p:nvSpPr>
          <p:spPr bwMode="auto">
            <a:xfrm>
              <a:off x="1665"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6" name="Oval 66"/>
            <p:cNvSpPr>
              <a:spLocks noChangeArrowheads="1"/>
            </p:cNvSpPr>
            <p:nvPr/>
          </p:nvSpPr>
          <p:spPr bwMode="auto">
            <a:xfrm>
              <a:off x="2320" y="2720"/>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7" name="Oval 67"/>
            <p:cNvSpPr>
              <a:spLocks noChangeArrowheads="1"/>
            </p:cNvSpPr>
            <p:nvPr/>
          </p:nvSpPr>
          <p:spPr bwMode="auto">
            <a:xfrm>
              <a:off x="2155" y="3015"/>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8" name="Oval 68"/>
            <p:cNvSpPr>
              <a:spLocks noChangeArrowheads="1"/>
            </p:cNvSpPr>
            <p:nvPr/>
          </p:nvSpPr>
          <p:spPr bwMode="auto">
            <a:xfrm>
              <a:off x="1992" y="2942"/>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69" name="Oval 69"/>
            <p:cNvSpPr>
              <a:spLocks noChangeArrowheads="1"/>
            </p:cNvSpPr>
            <p:nvPr/>
          </p:nvSpPr>
          <p:spPr bwMode="auto">
            <a:xfrm>
              <a:off x="1992" y="3089"/>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0" name="Oval 70"/>
            <p:cNvSpPr>
              <a:spLocks noChangeArrowheads="1"/>
            </p:cNvSpPr>
            <p:nvPr/>
          </p:nvSpPr>
          <p:spPr bwMode="auto">
            <a:xfrm>
              <a:off x="1828" y="2571"/>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1" name="Oval 71"/>
            <p:cNvSpPr>
              <a:spLocks noChangeArrowheads="1"/>
            </p:cNvSpPr>
            <p:nvPr/>
          </p:nvSpPr>
          <p:spPr bwMode="auto">
            <a:xfrm>
              <a:off x="3953"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2" name="Oval 72"/>
            <p:cNvSpPr>
              <a:spLocks noChangeArrowheads="1"/>
            </p:cNvSpPr>
            <p:nvPr/>
          </p:nvSpPr>
          <p:spPr bwMode="auto">
            <a:xfrm>
              <a:off x="3464" y="2498"/>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3" name="Oval 73"/>
            <p:cNvSpPr>
              <a:spLocks noChangeArrowheads="1"/>
            </p:cNvSpPr>
            <p:nvPr/>
          </p:nvSpPr>
          <p:spPr bwMode="auto">
            <a:xfrm>
              <a:off x="3545"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4" name="Oval 74"/>
            <p:cNvSpPr>
              <a:spLocks noChangeArrowheads="1"/>
            </p:cNvSpPr>
            <p:nvPr/>
          </p:nvSpPr>
          <p:spPr bwMode="auto">
            <a:xfrm>
              <a:off x="3382"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5" name="Oval 75"/>
            <p:cNvSpPr>
              <a:spLocks noChangeArrowheads="1"/>
            </p:cNvSpPr>
            <p:nvPr/>
          </p:nvSpPr>
          <p:spPr bwMode="auto">
            <a:xfrm>
              <a:off x="3299" y="2202"/>
              <a:ext cx="84"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6" name="Oval 76"/>
            <p:cNvSpPr>
              <a:spLocks noChangeArrowheads="1"/>
            </p:cNvSpPr>
            <p:nvPr/>
          </p:nvSpPr>
          <p:spPr bwMode="auto">
            <a:xfrm>
              <a:off x="3217" y="2202"/>
              <a:ext cx="82"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7" name="Oval 77"/>
            <p:cNvSpPr>
              <a:spLocks noChangeArrowheads="1"/>
            </p:cNvSpPr>
            <p:nvPr/>
          </p:nvSpPr>
          <p:spPr bwMode="auto">
            <a:xfrm>
              <a:off x="3790" y="301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8" name="Oval 78"/>
            <p:cNvSpPr>
              <a:spLocks noChangeArrowheads="1"/>
            </p:cNvSpPr>
            <p:nvPr/>
          </p:nvSpPr>
          <p:spPr bwMode="auto">
            <a:xfrm>
              <a:off x="4689" y="2350"/>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79" name="Oval 79"/>
            <p:cNvSpPr>
              <a:spLocks noChangeArrowheads="1"/>
            </p:cNvSpPr>
            <p:nvPr/>
          </p:nvSpPr>
          <p:spPr bwMode="auto">
            <a:xfrm>
              <a:off x="4608" y="2202"/>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0" name="Oval 80"/>
            <p:cNvSpPr>
              <a:spLocks noChangeArrowheads="1"/>
            </p:cNvSpPr>
            <p:nvPr/>
          </p:nvSpPr>
          <p:spPr bwMode="auto">
            <a:xfrm>
              <a:off x="4443" y="2055"/>
              <a:ext cx="84"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1" name="Oval 81"/>
            <p:cNvSpPr>
              <a:spLocks noChangeArrowheads="1"/>
            </p:cNvSpPr>
            <p:nvPr/>
          </p:nvSpPr>
          <p:spPr bwMode="auto">
            <a:xfrm>
              <a:off x="4280"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2" name="Oval 82"/>
            <p:cNvSpPr>
              <a:spLocks noChangeArrowheads="1"/>
            </p:cNvSpPr>
            <p:nvPr/>
          </p:nvSpPr>
          <p:spPr bwMode="auto">
            <a:xfrm>
              <a:off x="4198" y="2055"/>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3" name="Oval 83"/>
            <p:cNvSpPr>
              <a:spLocks noChangeArrowheads="1"/>
            </p:cNvSpPr>
            <p:nvPr/>
          </p:nvSpPr>
          <p:spPr bwMode="auto">
            <a:xfrm>
              <a:off x="4362"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4" name="Oval 84"/>
            <p:cNvSpPr>
              <a:spLocks noChangeArrowheads="1"/>
            </p:cNvSpPr>
            <p:nvPr/>
          </p:nvSpPr>
          <p:spPr bwMode="auto">
            <a:xfrm>
              <a:off x="4280" y="2128"/>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5" name="Oval 85"/>
            <p:cNvSpPr>
              <a:spLocks noChangeArrowheads="1"/>
            </p:cNvSpPr>
            <p:nvPr/>
          </p:nvSpPr>
          <p:spPr bwMode="auto">
            <a:xfrm>
              <a:off x="4117" y="2128"/>
              <a:ext cx="81"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6" name="Oval 86"/>
            <p:cNvSpPr>
              <a:spLocks noChangeArrowheads="1"/>
            </p:cNvSpPr>
            <p:nvPr/>
          </p:nvSpPr>
          <p:spPr bwMode="auto">
            <a:xfrm>
              <a:off x="4035" y="2202"/>
              <a:ext cx="84"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7" name="Oval 87"/>
            <p:cNvSpPr>
              <a:spLocks noChangeArrowheads="1"/>
            </p:cNvSpPr>
            <p:nvPr/>
          </p:nvSpPr>
          <p:spPr bwMode="auto">
            <a:xfrm>
              <a:off x="1992" y="2571"/>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8" name="Oval 88"/>
            <p:cNvSpPr>
              <a:spLocks noChangeArrowheads="1"/>
            </p:cNvSpPr>
            <p:nvPr/>
          </p:nvSpPr>
          <p:spPr bwMode="auto">
            <a:xfrm>
              <a:off x="2401" y="2277"/>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89" name="Oval 89"/>
            <p:cNvSpPr>
              <a:spLocks noChangeArrowheads="1"/>
            </p:cNvSpPr>
            <p:nvPr/>
          </p:nvSpPr>
          <p:spPr bwMode="auto">
            <a:xfrm>
              <a:off x="2564" y="2424"/>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0" name="Oval 90"/>
            <p:cNvSpPr>
              <a:spLocks noChangeArrowheads="1"/>
            </p:cNvSpPr>
            <p:nvPr/>
          </p:nvSpPr>
          <p:spPr bwMode="auto">
            <a:xfrm>
              <a:off x="3217" y="294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1" name="Oval 91"/>
            <p:cNvSpPr>
              <a:spLocks noChangeArrowheads="1"/>
            </p:cNvSpPr>
            <p:nvPr/>
          </p:nvSpPr>
          <p:spPr bwMode="auto">
            <a:xfrm>
              <a:off x="4035" y="2793"/>
              <a:ext cx="84"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2" name="Oval 92"/>
            <p:cNvSpPr>
              <a:spLocks noChangeArrowheads="1"/>
            </p:cNvSpPr>
            <p:nvPr/>
          </p:nvSpPr>
          <p:spPr bwMode="auto">
            <a:xfrm>
              <a:off x="4117" y="2867"/>
              <a:ext cx="81" cy="75"/>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3" name="Oval 93"/>
            <p:cNvSpPr>
              <a:spLocks noChangeArrowheads="1"/>
            </p:cNvSpPr>
            <p:nvPr/>
          </p:nvSpPr>
          <p:spPr bwMode="auto">
            <a:xfrm>
              <a:off x="3872" y="2942"/>
              <a:ext cx="81"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4" name="Oval 94"/>
            <p:cNvSpPr>
              <a:spLocks noChangeArrowheads="1"/>
            </p:cNvSpPr>
            <p:nvPr/>
          </p:nvSpPr>
          <p:spPr bwMode="auto">
            <a:xfrm>
              <a:off x="3953" y="3015"/>
              <a:ext cx="82" cy="74"/>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5" name="Oval 95"/>
            <p:cNvSpPr>
              <a:spLocks noChangeArrowheads="1"/>
            </p:cNvSpPr>
            <p:nvPr/>
          </p:nvSpPr>
          <p:spPr bwMode="auto">
            <a:xfrm>
              <a:off x="4241" y="288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6" name="Oval 96"/>
            <p:cNvSpPr>
              <a:spLocks noChangeArrowheads="1"/>
            </p:cNvSpPr>
            <p:nvPr/>
          </p:nvSpPr>
          <p:spPr bwMode="auto">
            <a:xfrm>
              <a:off x="4145" y="2736"/>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7" name="Oval 97"/>
            <p:cNvSpPr>
              <a:spLocks noChangeArrowheads="1"/>
            </p:cNvSpPr>
            <p:nvPr/>
          </p:nvSpPr>
          <p:spPr bwMode="auto">
            <a:xfrm>
              <a:off x="3713" y="292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8" name="Oval 98"/>
            <p:cNvSpPr>
              <a:spLocks noChangeArrowheads="1"/>
            </p:cNvSpPr>
            <p:nvPr/>
          </p:nvSpPr>
          <p:spPr bwMode="auto">
            <a:xfrm>
              <a:off x="3809" y="278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299" name="Oval 99"/>
            <p:cNvSpPr>
              <a:spLocks noChangeArrowheads="1"/>
            </p:cNvSpPr>
            <p:nvPr/>
          </p:nvSpPr>
          <p:spPr bwMode="auto">
            <a:xfrm>
              <a:off x="3905" y="1776"/>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0" name="Oval 100"/>
            <p:cNvSpPr>
              <a:spLocks noChangeArrowheads="1"/>
            </p:cNvSpPr>
            <p:nvPr/>
          </p:nvSpPr>
          <p:spPr bwMode="auto">
            <a:xfrm>
              <a:off x="3665" y="182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1" name="Oval 101"/>
            <p:cNvSpPr>
              <a:spLocks noChangeArrowheads="1"/>
            </p:cNvSpPr>
            <p:nvPr/>
          </p:nvSpPr>
          <p:spPr bwMode="auto">
            <a:xfrm>
              <a:off x="3617" y="192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2" name="Oval 102"/>
            <p:cNvSpPr>
              <a:spLocks noChangeArrowheads="1"/>
            </p:cNvSpPr>
            <p:nvPr/>
          </p:nvSpPr>
          <p:spPr bwMode="auto">
            <a:xfrm>
              <a:off x="3953" y="187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3" name="Oval 103"/>
            <p:cNvSpPr>
              <a:spLocks noChangeArrowheads="1"/>
            </p:cNvSpPr>
            <p:nvPr/>
          </p:nvSpPr>
          <p:spPr bwMode="auto">
            <a:xfrm>
              <a:off x="3761" y="192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4" name="Oval 104"/>
            <p:cNvSpPr>
              <a:spLocks noChangeArrowheads="1"/>
            </p:cNvSpPr>
            <p:nvPr/>
          </p:nvSpPr>
          <p:spPr bwMode="auto">
            <a:xfrm>
              <a:off x="3809" y="182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5" name="Oval 105"/>
            <p:cNvSpPr>
              <a:spLocks noChangeArrowheads="1"/>
            </p:cNvSpPr>
            <p:nvPr/>
          </p:nvSpPr>
          <p:spPr bwMode="auto">
            <a:xfrm>
              <a:off x="4049" y="2016"/>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6" name="Oval 106"/>
            <p:cNvSpPr>
              <a:spLocks noChangeArrowheads="1"/>
            </p:cNvSpPr>
            <p:nvPr/>
          </p:nvSpPr>
          <p:spPr bwMode="auto">
            <a:xfrm>
              <a:off x="3905" y="2087"/>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7" name="Oval 107"/>
            <p:cNvSpPr>
              <a:spLocks noChangeArrowheads="1"/>
            </p:cNvSpPr>
            <p:nvPr/>
          </p:nvSpPr>
          <p:spPr bwMode="auto">
            <a:xfrm>
              <a:off x="3857" y="196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8" name="Oval 108"/>
            <p:cNvSpPr>
              <a:spLocks noChangeArrowheads="1"/>
            </p:cNvSpPr>
            <p:nvPr/>
          </p:nvSpPr>
          <p:spPr bwMode="auto">
            <a:xfrm>
              <a:off x="3617" y="235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09" name="Oval 109"/>
            <p:cNvSpPr>
              <a:spLocks noChangeArrowheads="1"/>
            </p:cNvSpPr>
            <p:nvPr/>
          </p:nvSpPr>
          <p:spPr bwMode="auto">
            <a:xfrm>
              <a:off x="3809" y="216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0" name="Oval 110"/>
            <p:cNvSpPr>
              <a:spLocks noChangeArrowheads="1"/>
            </p:cNvSpPr>
            <p:nvPr/>
          </p:nvSpPr>
          <p:spPr bwMode="auto">
            <a:xfrm>
              <a:off x="3713" y="1680"/>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1" name="Oval 111"/>
            <p:cNvSpPr>
              <a:spLocks noChangeArrowheads="1"/>
            </p:cNvSpPr>
            <p:nvPr/>
          </p:nvSpPr>
          <p:spPr bwMode="auto">
            <a:xfrm>
              <a:off x="4337" y="2832"/>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2" name="Oval 112"/>
            <p:cNvSpPr>
              <a:spLocks noChangeArrowheads="1"/>
            </p:cNvSpPr>
            <p:nvPr/>
          </p:nvSpPr>
          <p:spPr bwMode="auto">
            <a:xfrm>
              <a:off x="3313" y="3038"/>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3" name="Oval 113"/>
            <p:cNvSpPr>
              <a:spLocks noChangeArrowheads="1"/>
            </p:cNvSpPr>
            <p:nvPr/>
          </p:nvSpPr>
          <p:spPr bwMode="auto">
            <a:xfrm>
              <a:off x="3713" y="230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4" name="Oval 114"/>
            <p:cNvSpPr>
              <a:spLocks noChangeArrowheads="1"/>
            </p:cNvSpPr>
            <p:nvPr/>
          </p:nvSpPr>
          <p:spPr bwMode="auto">
            <a:xfrm>
              <a:off x="3473" y="2304"/>
              <a:ext cx="82" cy="73"/>
            </a:xfrm>
            <a:prstGeom prst="ellipse">
              <a:avLst/>
            </a:prstGeom>
            <a:solidFill>
              <a:srgbClr val="000000"/>
            </a:solidFill>
            <a:ln w="9525">
              <a:solidFill>
                <a:srgbClr val="000000"/>
              </a:solidFill>
              <a:round/>
              <a:headEnd/>
              <a:tailEnd/>
            </a:ln>
            <a:effectLst/>
          </p:spPr>
          <p:txBody>
            <a:bodyPr wrap="none" anchor="ctr"/>
            <a:lstStyle/>
            <a:p>
              <a:pPr>
                <a:defRPr/>
              </a:pPr>
              <a:endParaRPr lang="en-US"/>
            </a:p>
          </p:txBody>
        </p:sp>
        <p:sp>
          <p:nvSpPr>
            <p:cNvPr id="179315" name="Oval 115"/>
            <p:cNvSpPr>
              <a:spLocks noChangeArrowheads="1"/>
            </p:cNvSpPr>
            <p:nvPr/>
          </p:nvSpPr>
          <p:spPr bwMode="auto">
            <a:xfrm rot="13755418">
              <a:off x="4111" y="2422"/>
              <a:ext cx="462" cy="714"/>
            </a:xfrm>
            <a:prstGeom prst="ellipse">
              <a:avLst/>
            </a:prstGeom>
            <a:noFill/>
            <a:ln w="76200">
              <a:solidFill>
                <a:srgbClr val="000000"/>
              </a:solidFill>
              <a:round/>
              <a:headEnd/>
              <a:tailEnd/>
            </a:ln>
            <a:effectLst>
              <a:outerShdw dist="127000" dir="13012194" algn="ctr" rotWithShape="0">
                <a:srgbClr val="333333">
                  <a:alpha val="50000"/>
                </a:srgbClr>
              </a:outerShdw>
            </a:effectLst>
          </p:spPr>
          <p:txBody>
            <a:bodyPr vert="eaVert" wrap="none" anchor="ctr"/>
            <a:lstStyle/>
            <a:p>
              <a:pPr algn="ctr" eaLnBrk="1" hangingPunct="1">
                <a:spcBef>
                  <a:spcPct val="0"/>
                </a:spcBef>
                <a:buClrTx/>
                <a:buSzTx/>
                <a:buFontTx/>
                <a:buNone/>
                <a:defRPr/>
              </a:pPr>
              <a:endParaRPr lang="en-US" sz="2400">
                <a:solidFill>
                  <a:srgbClr val="000000"/>
                </a:solidFill>
                <a:effectLst/>
              </a:endParaRPr>
            </a:p>
          </p:txBody>
        </p:sp>
        <p:sp>
          <p:nvSpPr>
            <p:cNvPr id="179316" name="Oval 116"/>
            <p:cNvSpPr>
              <a:spLocks noChangeArrowheads="1"/>
            </p:cNvSpPr>
            <p:nvPr/>
          </p:nvSpPr>
          <p:spPr bwMode="auto">
            <a:xfrm rot="1833177">
              <a:off x="3030" y="1440"/>
              <a:ext cx="1375" cy="1107"/>
            </a:xfrm>
            <a:prstGeom prst="ellipse">
              <a:avLst/>
            </a:prstGeom>
            <a:noFill/>
            <a:ln w="76200">
              <a:solidFill>
                <a:srgbClr val="000000"/>
              </a:solidFill>
              <a:round/>
              <a:headEnd/>
              <a:tailEnd/>
            </a:ln>
            <a:effectLst/>
          </p:spPr>
          <p:txBody>
            <a:bodyPr wrap="none" anchor="ctr"/>
            <a:lstStyle/>
            <a:p>
              <a:pPr>
                <a:defRPr/>
              </a:pPr>
              <a:endParaRPr lang="en-US"/>
            </a:p>
          </p:txBody>
        </p:sp>
        <p:sp>
          <p:nvSpPr>
            <p:cNvPr id="179317" name="Oval 117"/>
            <p:cNvSpPr>
              <a:spLocks noChangeArrowheads="1"/>
            </p:cNvSpPr>
            <p:nvPr/>
          </p:nvSpPr>
          <p:spPr bwMode="auto">
            <a:xfrm rot="-680052">
              <a:off x="2094" y="1919"/>
              <a:ext cx="593" cy="415"/>
            </a:xfrm>
            <a:prstGeom prst="ellipse">
              <a:avLst/>
            </a:prstGeom>
            <a:noFill/>
            <a:ln w="76200">
              <a:solidFill>
                <a:srgbClr val="000000"/>
              </a:solidFill>
              <a:round/>
              <a:headEnd/>
              <a:tailEnd/>
            </a:ln>
            <a:effectLst/>
          </p:spPr>
          <p:txBody>
            <a:bodyPr wrap="none" anchor="ctr"/>
            <a:lstStyle/>
            <a:p>
              <a:pPr>
                <a:defRPr/>
              </a:pPr>
              <a:endParaRPr lang="en-US"/>
            </a:p>
          </p:txBody>
        </p:sp>
      </p:grpSp>
      <p:sp>
        <p:nvSpPr>
          <p:cNvPr id="26628" name="Text Box 118"/>
          <p:cNvSpPr txBox="1">
            <a:spLocks noChangeArrowheads="1"/>
          </p:cNvSpPr>
          <p:nvPr/>
        </p:nvSpPr>
        <p:spPr bwMode="auto">
          <a:xfrm>
            <a:off x="153988" y="3008313"/>
            <a:ext cx="1069975" cy="4000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a:solidFill>
                  <a:srgbClr val="FFFF00"/>
                </a:solidFill>
                <a:effectLst/>
                <a:latin typeface="Arial" charset="0"/>
              </a:rPr>
              <a:t>FRONT</a:t>
            </a:r>
            <a:endParaRPr lang="en-US" sz="1800" b="1">
              <a:solidFill>
                <a:srgbClr val="FFFF00"/>
              </a:solidFill>
              <a:effectLst/>
              <a:latin typeface="Arial" charset="0"/>
            </a:endParaRPr>
          </a:p>
        </p:txBody>
      </p:sp>
      <p:sp>
        <p:nvSpPr>
          <p:cNvPr id="26629" name="Text Box 118"/>
          <p:cNvSpPr txBox="1">
            <a:spLocks noChangeArrowheads="1"/>
          </p:cNvSpPr>
          <p:nvPr/>
        </p:nvSpPr>
        <p:spPr bwMode="auto">
          <a:xfrm>
            <a:off x="9029700" y="3048000"/>
            <a:ext cx="928688" cy="40005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000" b="1">
                <a:solidFill>
                  <a:srgbClr val="FFFF00"/>
                </a:solidFill>
                <a:effectLst/>
                <a:latin typeface="Arial" charset="0"/>
              </a:rPr>
              <a:t>BACK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McGill-Homunculus_motor.jpg"/>
          <p:cNvPicPr>
            <a:picLocks noChangeAspect="1"/>
          </p:cNvPicPr>
          <p:nvPr/>
        </p:nvPicPr>
        <p:blipFill>
          <a:blip r:embed="rId2" cstate="print"/>
          <a:srcRect/>
          <a:stretch>
            <a:fillRect/>
          </a:stretch>
        </p:blipFill>
        <p:spPr bwMode="auto">
          <a:xfrm>
            <a:off x="0" y="0"/>
            <a:ext cx="10287000" cy="689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homunculus.jpg"/>
          <p:cNvPicPr>
            <a:picLocks noChangeAspect="1"/>
          </p:cNvPicPr>
          <p:nvPr/>
        </p:nvPicPr>
        <p:blipFill>
          <a:blip r:embed="rId2" cstate="print"/>
          <a:srcRect/>
          <a:stretch>
            <a:fillRect/>
          </a:stretch>
        </p:blipFill>
        <p:spPr bwMode="auto">
          <a:xfrm>
            <a:off x="-38100" y="0"/>
            <a:ext cx="10325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219200" y="6494463"/>
            <a:ext cx="4191000" cy="363537"/>
          </a:xfrm>
          <a:prstGeom prst="rect">
            <a:avLst/>
          </a:prstGeom>
          <a:noFill/>
          <a:ln w="12700">
            <a:noFill/>
            <a:miter lim="800000"/>
            <a:headEnd/>
            <a:tailEnd/>
          </a:ln>
        </p:spPr>
        <p:txBody>
          <a:bodyPr lIns="90488" tIns="44450" rIns="90488" bIns="44450">
            <a:spAutoFit/>
          </a:bodyPr>
          <a:lstStyle/>
          <a:p>
            <a:pPr>
              <a:spcBef>
                <a:spcPct val="50000"/>
              </a:spcBef>
              <a:buFont typeface="Monotype Sorts" pitchFamily="2" charset="2"/>
              <a:buNone/>
            </a:pPr>
            <a:r>
              <a:rPr lang="en-US" sz="1800">
                <a:solidFill>
                  <a:schemeClr val="bg2"/>
                </a:solidFill>
                <a:effectLst/>
              </a:rPr>
              <a:t>Galaburda, 2006</a:t>
            </a:r>
          </a:p>
        </p:txBody>
      </p:sp>
      <p:pic>
        <p:nvPicPr>
          <p:cNvPr id="24579" name="Picture 3"/>
          <p:cNvPicPr>
            <a:picLocks noChangeAspect="1" noChangeArrowheads="1"/>
          </p:cNvPicPr>
          <p:nvPr/>
        </p:nvPicPr>
        <p:blipFill>
          <a:blip r:embed="rId2" cstate="print"/>
          <a:srcRect/>
          <a:stretch>
            <a:fillRect/>
          </a:stretch>
        </p:blipFill>
        <p:spPr bwMode="auto">
          <a:xfrm>
            <a:off x="0" y="685800"/>
            <a:ext cx="10287000" cy="6172200"/>
          </a:xfrm>
          <a:prstGeom prst="rect">
            <a:avLst/>
          </a:prstGeom>
          <a:noFill/>
          <a:ln w="12700">
            <a:noFill/>
            <a:miter lim="800000"/>
            <a:headEnd/>
            <a:tailEnd/>
          </a:ln>
        </p:spPr>
      </p:pic>
      <p:sp>
        <p:nvSpPr>
          <p:cNvPr id="24580" name="Text Box 4"/>
          <p:cNvSpPr txBox="1">
            <a:spLocks noChangeArrowheads="1"/>
          </p:cNvSpPr>
          <p:nvPr/>
        </p:nvSpPr>
        <p:spPr bwMode="auto">
          <a:xfrm>
            <a:off x="1200150" y="0"/>
            <a:ext cx="8401050" cy="638175"/>
          </a:xfrm>
          <a:prstGeom prst="rect">
            <a:avLst/>
          </a:prstGeom>
          <a:noFill/>
          <a:ln w="12700">
            <a:noFill/>
            <a:miter lim="800000"/>
            <a:headEnd/>
            <a:tailEnd/>
          </a:ln>
        </p:spPr>
        <p:txBody>
          <a:bodyPr lIns="90488" tIns="44450" rIns="90488" bIns="44450">
            <a:spAutoFit/>
          </a:bodyPr>
          <a:lstStyle/>
          <a:p>
            <a:pPr marL="342900" indent="-342900" algn="ctr">
              <a:spcBef>
                <a:spcPct val="50000"/>
              </a:spcBef>
              <a:buFont typeface="Monotype Sorts" pitchFamily="2" charset="2"/>
              <a:buNone/>
            </a:pPr>
            <a:r>
              <a:rPr lang="en-US" sz="3600">
                <a:solidFill>
                  <a:srgbClr val="FFFF00"/>
                </a:solidFill>
                <a:effectLst/>
                <a:latin typeface="Arial" charset="0"/>
              </a:rPr>
              <a:t>NEURONAL MIGRATION</a:t>
            </a:r>
          </a:p>
        </p:txBody>
      </p:sp>
      <p:sp>
        <p:nvSpPr>
          <p:cNvPr id="24581" name="Text Box 5"/>
          <p:cNvSpPr txBox="1">
            <a:spLocks noChangeArrowheads="1"/>
          </p:cNvSpPr>
          <p:nvPr/>
        </p:nvSpPr>
        <p:spPr bwMode="auto">
          <a:xfrm>
            <a:off x="1071563" y="609600"/>
            <a:ext cx="7881937" cy="393700"/>
          </a:xfrm>
          <a:prstGeom prst="rect">
            <a:avLst/>
          </a:prstGeom>
          <a:noFill/>
          <a:ln w="12700">
            <a:noFill/>
            <a:miter lim="800000"/>
            <a:headEnd/>
            <a:tailEnd/>
          </a:ln>
        </p:spPr>
        <p:txBody>
          <a:bodyPr lIns="90488" tIns="44450" rIns="90488" bIns="44450">
            <a:spAutoFit/>
          </a:bodyPr>
          <a:lstStyle/>
          <a:p>
            <a:pPr marL="342900" indent="-342900">
              <a:spcBef>
                <a:spcPct val="50000"/>
              </a:spcBef>
              <a:buFont typeface="Monotype Sorts" pitchFamily="2" charset="2"/>
              <a:buNone/>
            </a:pPr>
            <a:r>
              <a:rPr lang="en-US" sz="2000">
                <a:solidFill>
                  <a:srgbClr val="000000"/>
                </a:solidFill>
                <a:effectLst/>
                <a:latin typeface="Arial" charset="0"/>
              </a:rPr>
              <a:t>(GALABURDA, LOTURCO, RAMUS, FITCH &amp; ROSEN, 2006)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52400"/>
            <a:ext cx="8153400" cy="1333500"/>
          </a:xfrm>
        </p:spPr>
        <p:txBody>
          <a:bodyPr/>
          <a:lstStyle/>
          <a:p>
            <a:r>
              <a:rPr lang="en-US" sz="2800" b="1" dirty="0" smtClean="0"/>
              <a:t>From Genes to Behavior in Developmental Dyslexia. </a:t>
            </a:r>
            <a:r>
              <a:rPr lang="en-US" sz="2000" b="1" dirty="0" smtClean="0"/>
              <a:t/>
            </a:r>
            <a:br>
              <a:rPr lang="en-US" sz="2000" b="1" dirty="0" smtClean="0"/>
            </a:br>
            <a:r>
              <a:rPr lang="en-US" sz="2000" b="1" dirty="0" err="1" smtClean="0">
                <a:solidFill>
                  <a:schemeClr val="accent4">
                    <a:lumMod val="20000"/>
                    <a:lumOff val="80000"/>
                  </a:schemeClr>
                </a:solidFill>
              </a:rPr>
              <a:t>Galaburda</a:t>
            </a:r>
            <a:r>
              <a:rPr lang="en-US" sz="2000" b="1" dirty="0" smtClean="0">
                <a:solidFill>
                  <a:schemeClr val="accent4">
                    <a:lumMod val="20000"/>
                    <a:lumOff val="80000"/>
                  </a:schemeClr>
                </a:solidFill>
              </a:rPr>
              <a:t> AM, </a:t>
            </a:r>
            <a:r>
              <a:rPr lang="en-US" sz="2000" b="1" dirty="0" err="1" smtClean="0">
                <a:solidFill>
                  <a:schemeClr val="accent4">
                    <a:lumMod val="20000"/>
                    <a:lumOff val="80000"/>
                  </a:schemeClr>
                </a:solidFill>
              </a:rPr>
              <a:t>LoTurco</a:t>
            </a:r>
            <a:r>
              <a:rPr lang="en-US" sz="2000" b="1" dirty="0" smtClean="0">
                <a:solidFill>
                  <a:schemeClr val="accent4">
                    <a:lumMod val="20000"/>
                    <a:lumOff val="80000"/>
                  </a:schemeClr>
                </a:solidFill>
              </a:rPr>
              <a:t> J, </a:t>
            </a:r>
            <a:r>
              <a:rPr lang="en-US" sz="2000" b="1" dirty="0" err="1" smtClean="0">
                <a:solidFill>
                  <a:schemeClr val="accent4">
                    <a:lumMod val="20000"/>
                    <a:lumOff val="80000"/>
                  </a:schemeClr>
                </a:solidFill>
              </a:rPr>
              <a:t>Ramus</a:t>
            </a:r>
            <a:r>
              <a:rPr lang="en-US" sz="2000" b="1" dirty="0" smtClean="0">
                <a:solidFill>
                  <a:schemeClr val="accent4">
                    <a:lumMod val="20000"/>
                    <a:lumOff val="80000"/>
                  </a:schemeClr>
                </a:solidFill>
              </a:rPr>
              <a:t> F, Fitch RH, Rosen GD.</a:t>
            </a:r>
            <a:br>
              <a:rPr lang="en-US" sz="2000" b="1" dirty="0" smtClean="0">
                <a:solidFill>
                  <a:schemeClr val="accent4">
                    <a:lumMod val="20000"/>
                    <a:lumOff val="80000"/>
                  </a:schemeClr>
                </a:solidFill>
              </a:rPr>
            </a:br>
            <a:r>
              <a:rPr lang="en-US" sz="2000" dirty="0" smtClean="0"/>
              <a:t>Nat </a:t>
            </a:r>
            <a:r>
              <a:rPr lang="en-US" sz="2000" dirty="0" err="1" smtClean="0"/>
              <a:t>Neurosci</a:t>
            </a:r>
            <a:r>
              <a:rPr lang="en-US" sz="2000" dirty="0" smtClean="0"/>
              <a:t>. 2006 Oct;9(10):1213-7.</a:t>
            </a:r>
            <a:endParaRPr lang="en-US" sz="2400" dirty="0">
              <a:solidFill>
                <a:schemeClr val="accent4">
                  <a:lumMod val="20000"/>
                  <a:lumOff val="80000"/>
                </a:schemeClr>
              </a:solidFill>
            </a:endParaRPr>
          </a:p>
        </p:txBody>
      </p:sp>
      <p:sp>
        <p:nvSpPr>
          <p:cNvPr id="3" name="Rectangle 2"/>
          <p:cNvSpPr/>
          <p:nvPr/>
        </p:nvSpPr>
        <p:spPr>
          <a:xfrm>
            <a:off x="0" y="1905000"/>
            <a:ext cx="10287000" cy="4681282"/>
          </a:xfrm>
          <a:prstGeom prst="rect">
            <a:avLst/>
          </a:prstGeom>
        </p:spPr>
        <p:txBody>
          <a:bodyPr wrap="square">
            <a:spAutoFit/>
          </a:bodyPr>
          <a:lstStyle/>
          <a:p>
            <a:pPr>
              <a:buNone/>
            </a:pPr>
            <a:r>
              <a:rPr lang="en-US" sz="1800" dirty="0" smtClean="0"/>
              <a:t>Department of Neurology, Division of Behavioral Neurology, Harvard Medical School, Beth Israel Deaconess Medical Center, 330 Brookline Avenue, Boston, Massachusetts 02215, USA. </a:t>
            </a:r>
          </a:p>
          <a:p>
            <a:pPr>
              <a:buNone/>
            </a:pPr>
            <a:endParaRPr lang="en-US" sz="1600" b="1" dirty="0" smtClean="0"/>
          </a:p>
          <a:p>
            <a:pPr>
              <a:buNone/>
            </a:pPr>
            <a:r>
              <a:rPr lang="en-US" sz="2300" dirty="0" smtClean="0"/>
              <a:t>All four genes thus far linked to developmental dyslexia participate in brain development, and abnormalities in brain development are increasingly reported in dyslexia. Comparable abnormalities induced in young rodent brains cause auditory and cognitive deficits, underscoring the potential relevance of these brain changes to dyslexia. Our perspective on dyslexia is that some of the brain changes cause phonological processing abnormalities as well as auditory processing abnormalities; the latter, we speculate, resolve in a proportion of individuals during development, but contribute early on to the phonological disorder in dyslexia. Thus, we propose a tentative pathway between a genetic effect, developmental brain changes, and perceptual and cognitive deficits associated with dyslexia.</a:t>
            </a:r>
            <a:endParaRPr lang="en-US" sz="23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776538" y="1719263"/>
            <a:ext cx="10287000" cy="0"/>
          </a:xfrm>
          <a:prstGeom prst="rect">
            <a:avLst/>
          </a:prstGeom>
          <a:noFill/>
          <a:ln w="9525">
            <a:noFill/>
            <a:miter lim="800000"/>
            <a:headEnd/>
            <a:tailEnd/>
          </a:ln>
          <a:effectLst/>
        </p:spPr>
        <p:txBody>
          <a:bodyPr>
            <a:spAutoFit/>
          </a:bodyPr>
          <a:lstStyle/>
          <a:p>
            <a:pPr>
              <a:defRPr/>
            </a:pPr>
            <a:endParaRPr lang="en-US"/>
          </a:p>
        </p:txBody>
      </p:sp>
      <p:pic>
        <p:nvPicPr>
          <p:cNvPr id="11267" name="Picture 3" descr="FIG3B"/>
          <p:cNvPicPr>
            <a:picLocks noChangeAspect="1" noChangeArrowheads="1"/>
          </p:cNvPicPr>
          <p:nvPr/>
        </p:nvPicPr>
        <p:blipFill>
          <a:blip r:embed="rId3" cstate="print"/>
          <a:srcRect l="3371" r="5618"/>
          <a:stretch>
            <a:fillRect/>
          </a:stretch>
        </p:blipFill>
        <p:spPr bwMode="auto">
          <a:xfrm>
            <a:off x="685800" y="685800"/>
            <a:ext cx="6943725" cy="5507038"/>
          </a:xfrm>
          <a:prstGeom prst="rect">
            <a:avLst/>
          </a:prstGeom>
          <a:noFill/>
          <a:ln w="9525">
            <a:noFill/>
            <a:miter lim="800000"/>
            <a:headEnd/>
            <a:tailEnd/>
          </a:ln>
        </p:spPr>
      </p:pic>
      <p:grpSp>
        <p:nvGrpSpPr>
          <p:cNvPr id="2" name="Group 4"/>
          <p:cNvGrpSpPr>
            <a:grpSpLocks/>
          </p:cNvGrpSpPr>
          <p:nvPr/>
        </p:nvGrpSpPr>
        <p:grpSpPr bwMode="auto">
          <a:xfrm>
            <a:off x="6600825" y="990600"/>
            <a:ext cx="4286250" cy="1570038"/>
            <a:chOff x="3696" y="624"/>
            <a:chExt cx="2160" cy="989"/>
          </a:xfrm>
        </p:grpSpPr>
        <p:sp>
          <p:nvSpPr>
            <p:cNvPr id="11277" name="Text Box 5"/>
            <p:cNvSpPr txBox="1">
              <a:spLocks noChangeArrowheads="1"/>
            </p:cNvSpPr>
            <p:nvPr/>
          </p:nvSpPr>
          <p:spPr bwMode="auto">
            <a:xfrm>
              <a:off x="4176" y="624"/>
              <a:ext cx="1680" cy="989"/>
            </a:xfrm>
            <a:prstGeom prst="rect">
              <a:avLst/>
            </a:prstGeom>
            <a:noFill/>
            <a:ln w="9525">
              <a:noFill/>
              <a:miter lim="800000"/>
              <a:headEnd/>
              <a:tailEnd/>
            </a:ln>
          </p:spPr>
          <p:txBody>
            <a:bodyPr>
              <a:spAutoFit/>
            </a:bodyPr>
            <a:lstStyle/>
            <a:p>
              <a:pPr eaLnBrk="1" hangingPunct="1">
                <a:spcBef>
                  <a:spcPct val="50000"/>
                </a:spcBef>
                <a:buClrTx/>
                <a:buSzTx/>
                <a:buFontTx/>
                <a:buNone/>
              </a:pPr>
              <a:r>
                <a:rPr lang="en-US" sz="2400" u="sng" dirty="0" smtClean="0">
                  <a:solidFill>
                    <a:srgbClr val="FF3300"/>
                  </a:solidFill>
                  <a:effectLst/>
                  <a:latin typeface="Arial" charset="0"/>
                </a:rPr>
                <a:t>STRONG</a:t>
              </a:r>
            </a:p>
            <a:p>
              <a:pPr eaLnBrk="1" hangingPunct="1">
                <a:spcBef>
                  <a:spcPct val="50000"/>
                </a:spcBef>
                <a:buClrTx/>
                <a:buSzTx/>
                <a:buFontTx/>
                <a:buNone/>
              </a:pPr>
              <a:r>
                <a:rPr lang="en-US" sz="2400" u="sng" dirty="0" smtClean="0">
                  <a:solidFill>
                    <a:srgbClr val="FF3300"/>
                  </a:solidFill>
                  <a:effectLst/>
                  <a:latin typeface="Arial" charset="0"/>
                </a:rPr>
                <a:t>ACTIVITY </a:t>
              </a:r>
            </a:p>
            <a:p>
              <a:pPr eaLnBrk="1" hangingPunct="1">
                <a:spcBef>
                  <a:spcPct val="50000"/>
                </a:spcBef>
                <a:buClrTx/>
                <a:buSzTx/>
                <a:buFontTx/>
                <a:buNone/>
              </a:pPr>
              <a:r>
                <a:rPr lang="en-US" sz="2400" u="sng" dirty="0" smtClean="0">
                  <a:solidFill>
                    <a:srgbClr val="FF3300"/>
                  </a:solidFill>
                  <a:effectLst/>
                  <a:latin typeface="Arial" charset="0"/>
                </a:rPr>
                <a:t>PATTERN</a:t>
              </a:r>
              <a:endParaRPr lang="en-US" sz="2400" u="sng" dirty="0">
                <a:solidFill>
                  <a:srgbClr val="FF3300"/>
                </a:solidFill>
                <a:effectLst/>
                <a:latin typeface="Arial" charset="0"/>
              </a:endParaRPr>
            </a:p>
          </p:txBody>
        </p:sp>
        <p:sp>
          <p:nvSpPr>
            <p:cNvPr id="165894" name="Line 6"/>
            <p:cNvSpPr>
              <a:spLocks noChangeShapeType="1"/>
            </p:cNvSpPr>
            <p:nvPr/>
          </p:nvSpPr>
          <p:spPr bwMode="auto">
            <a:xfrm flipH="1">
              <a:off x="3696" y="864"/>
              <a:ext cx="480" cy="384"/>
            </a:xfrm>
            <a:prstGeom prst="line">
              <a:avLst/>
            </a:prstGeom>
            <a:noFill/>
            <a:ln w="76200">
              <a:solidFill>
                <a:srgbClr val="FFFF00"/>
              </a:solidFill>
              <a:round/>
              <a:headEnd/>
              <a:tailEnd type="triangle" w="med" len="med"/>
            </a:ln>
            <a:effectLst/>
          </p:spPr>
          <p:txBody>
            <a:bodyPr/>
            <a:lstStyle/>
            <a:p>
              <a:pPr>
                <a:defRPr/>
              </a:pPr>
              <a:endParaRPr lang="en-US"/>
            </a:p>
          </p:txBody>
        </p:sp>
      </p:grpSp>
      <p:grpSp>
        <p:nvGrpSpPr>
          <p:cNvPr id="3" name="Group 7"/>
          <p:cNvGrpSpPr>
            <a:grpSpLocks/>
          </p:cNvGrpSpPr>
          <p:nvPr/>
        </p:nvGrpSpPr>
        <p:grpSpPr bwMode="auto">
          <a:xfrm>
            <a:off x="6600825" y="3368675"/>
            <a:ext cx="4286250" cy="1050925"/>
            <a:chOff x="3696" y="2122"/>
            <a:chExt cx="2160" cy="662"/>
          </a:xfrm>
        </p:grpSpPr>
        <p:sp>
          <p:nvSpPr>
            <p:cNvPr id="165896" name="Text Box 8"/>
            <p:cNvSpPr txBox="1">
              <a:spLocks noChangeArrowheads="1"/>
            </p:cNvSpPr>
            <p:nvPr/>
          </p:nvSpPr>
          <p:spPr bwMode="auto">
            <a:xfrm>
              <a:off x="4176" y="2122"/>
              <a:ext cx="1680" cy="473"/>
            </a:xfrm>
            <a:prstGeom prst="rect">
              <a:avLst/>
            </a:prstGeom>
            <a:noFill/>
            <a:ln w="9525">
              <a:noFill/>
              <a:miter lim="800000"/>
              <a:headEnd/>
              <a:tailEnd/>
            </a:ln>
            <a:effectLst/>
          </p:spPr>
          <p:txBody>
            <a:bodyPr>
              <a:spAutoFit/>
            </a:bodyPr>
            <a:lstStyle/>
            <a:p>
              <a:pPr eaLnBrk="1" hangingPunct="1">
                <a:lnSpc>
                  <a:spcPct val="65000"/>
                </a:lnSpc>
                <a:spcBef>
                  <a:spcPct val="50000"/>
                </a:spcBef>
                <a:buClrTx/>
                <a:buSzTx/>
                <a:buFontTx/>
                <a:buNone/>
                <a:defRPr/>
              </a:pPr>
              <a:r>
                <a:rPr lang="en-US" sz="2400" i="1" dirty="0">
                  <a:solidFill>
                    <a:schemeClr val="tx1"/>
                  </a:solidFill>
                  <a:effectLst>
                    <a:outerShdw blurRad="38100" dist="38100" dir="2700000" algn="tl">
                      <a:srgbClr val="000000"/>
                    </a:outerShdw>
                  </a:effectLst>
                  <a:latin typeface="Arial" pitchFamily="34" charset="0"/>
                </a:rPr>
                <a:t>weak activation</a:t>
              </a:r>
            </a:p>
            <a:p>
              <a:pPr eaLnBrk="1" hangingPunct="1">
                <a:lnSpc>
                  <a:spcPct val="65000"/>
                </a:lnSpc>
                <a:spcBef>
                  <a:spcPct val="50000"/>
                </a:spcBef>
                <a:buClrTx/>
                <a:buSzTx/>
                <a:buFontTx/>
                <a:buNone/>
                <a:defRPr/>
              </a:pPr>
              <a:r>
                <a:rPr lang="en-US" sz="2400" i="1" dirty="0">
                  <a:solidFill>
                    <a:schemeClr val="tx1"/>
                  </a:solidFill>
                  <a:effectLst>
                    <a:outerShdw blurRad="38100" dist="38100" dir="2700000" algn="tl">
                      <a:srgbClr val="000000"/>
                    </a:outerShdw>
                  </a:effectLst>
                  <a:latin typeface="Arial" pitchFamily="34" charset="0"/>
                </a:rPr>
                <a:t>pattern</a:t>
              </a:r>
            </a:p>
          </p:txBody>
        </p:sp>
        <p:sp>
          <p:nvSpPr>
            <p:cNvPr id="165897" name="Line 9"/>
            <p:cNvSpPr>
              <a:spLocks noChangeShapeType="1"/>
            </p:cNvSpPr>
            <p:nvPr/>
          </p:nvSpPr>
          <p:spPr bwMode="auto">
            <a:xfrm flipH="1">
              <a:off x="3696" y="2400"/>
              <a:ext cx="480" cy="384"/>
            </a:xfrm>
            <a:prstGeom prst="line">
              <a:avLst/>
            </a:prstGeom>
            <a:noFill/>
            <a:ln w="76200">
              <a:solidFill>
                <a:srgbClr val="FFFF00"/>
              </a:solidFill>
              <a:round/>
              <a:headEnd/>
              <a:tailEnd type="triangle" w="med" len="med"/>
            </a:ln>
            <a:effectLst/>
          </p:spPr>
          <p:txBody>
            <a:bodyPr/>
            <a:lstStyle/>
            <a:p>
              <a:pPr>
                <a:defRPr/>
              </a:pPr>
              <a:endParaRPr lang="en-US"/>
            </a:p>
          </p:txBody>
        </p:sp>
      </p:grpSp>
      <p:sp>
        <p:nvSpPr>
          <p:cNvPr id="11270" name="Text Box 10"/>
          <p:cNvSpPr txBox="1">
            <a:spLocks noChangeArrowheads="1"/>
          </p:cNvSpPr>
          <p:nvPr/>
        </p:nvSpPr>
        <p:spPr bwMode="auto">
          <a:xfrm>
            <a:off x="0" y="152400"/>
            <a:ext cx="10287000" cy="641350"/>
          </a:xfrm>
          <a:prstGeom prst="rect">
            <a:avLst/>
          </a:prstGeom>
          <a:noFill/>
          <a:ln w="9525">
            <a:noFill/>
            <a:miter lim="800000"/>
            <a:headEnd/>
            <a:tailEnd/>
          </a:ln>
        </p:spPr>
        <p:txBody>
          <a:bodyPr>
            <a:spAutoFit/>
          </a:bodyPr>
          <a:lstStyle/>
          <a:p>
            <a:pPr algn="ctr" eaLnBrk="1" hangingPunct="1">
              <a:spcBef>
                <a:spcPct val="0"/>
              </a:spcBef>
              <a:buClrTx/>
              <a:buSzTx/>
              <a:buFontTx/>
              <a:buNone/>
            </a:pPr>
            <a:r>
              <a:rPr lang="en-US" sz="3600">
                <a:solidFill>
                  <a:srgbClr val="FFFF00"/>
                </a:solidFill>
                <a:effectLst/>
                <a:latin typeface="Arial" charset="0"/>
              </a:rPr>
              <a:t>BRAIN ACTIVITY DURING READING</a:t>
            </a:r>
            <a:r>
              <a:rPr lang="en-US" sz="2400">
                <a:solidFill>
                  <a:schemeClr val="tx2"/>
                </a:solidFill>
                <a:effectLst/>
                <a:latin typeface="Arial" charset="0"/>
              </a:rPr>
              <a:t> </a:t>
            </a:r>
          </a:p>
        </p:txBody>
      </p:sp>
      <p:sp>
        <p:nvSpPr>
          <p:cNvPr id="11271" name="Text Box 11"/>
          <p:cNvSpPr txBox="1">
            <a:spLocks noChangeArrowheads="1"/>
          </p:cNvSpPr>
          <p:nvPr/>
        </p:nvSpPr>
        <p:spPr bwMode="auto">
          <a:xfrm>
            <a:off x="1885950" y="5715000"/>
            <a:ext cx="5370513" cy="457200"/>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2400">
                <a:solidFill>
                  <a:srgbClr val="FFFF00"/>
                </a:solidFill>
                <a:effectLst/>
                <a:latin typeface="Arial" charset="0"/>
              </a:rPr>
              <a:t>“SIGNATURE” DYSLEXIC BRAIN</a:t>
            </a:r>
          </a:p>
        </p:txBody>
      </p:sp>
      <p:sp>
        <p:nvSpPr>
          <p:cNvPr id="165900" name="Line 12"/>
          <p:cNvSpPr>
            <a:spLocks noChangeShapeType="1"/>
          </p:cNvSpPr>
          <p:nvPr/>
        </p:nvSpPr>
        <p:spPr bwMode="auto">
          <a:xfrm flipH="1" flipV="1">
            <a:off x="3857625" y="5181600"/>
            <a:ext cx="685800" cy="5334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65901" name="Line 13"/>
          <p:cNvSpPr>
            <a:spLocks noChangeShapeType="1"/>
          </p:cNvSpPr>
          <p:nvPr/>
        </p:nvSpPr>
        <p:spPr bwMode="auto">
          <a:xfrm flipV="1">
            <a:off x="4543425" y="5181600"/>
            <a:ext cx="685800" cy="533400"/>
          </a:xfrm>
          <a:prstGeom prst="line">
            <a:avLst/>
          </a:prstGeom>
          <a:noFill/>
          <a:ln w="38100">
            <a:solidFill>
              <a:schemeClr val="tx1"/>
            </a:solidFill>
            <a:round/>
            <a:headEnd/>
            <a:tailEnd type="triangle" w="med" len="med"/>
          </a:ln>
          <a:effectLst/>
        </p:spPr>
        <p:txBody>
          <a:bodyPr/>
          <a:lstStyle/>
          <a:p>
            <a:pPr>
              <a:defRPr/>
            </a:pPr>
            <a:endParaRPr lang="en-US"/>
          </a:p>
        </p:txBody>
      </p:sp>
      <p:sp>
        <p:nvSpPr>
          <p:cNvPr id="11274" name="Text Box 14"/>
          <p:cNvSpPr txBox="1">
            <a:spLocks noChangeArrowheads="1"/>
          </p:cNvSpPr>
          <p:nvPr/>
        </p:nvSpPr>
        <p:spPr bwMode="auto">
          <a:xfrm>
            <a:off x="6788150" y="6197600"/>
            <a:ext cx="1949450" cy="366713"/>
          </a:xfrm>
          <a:prstGeom prst="rect">
            <a:avLst/>
          </a:prstGeom>
          <a:noFill/>
          <a:ln w="9525">
            <a:noFill/>
            <a:miter lim="800000"/>
            <a:headEnd/>
            <a:tailEnd/>
          </a:ln>
        </p:spPr>
        <p:txBody>
          <a:bodyPr wrap="none">
            <a:spAutoFit/>
          </a:bodyPr>
          <a:lstStyle/>
          <a:p>
            <a:pPr eaLnBrk="1" hangingPunct="1">
              <a:spcBef>
                <a:spcPct val="0"/>
              </a:spcBef>
              <a:buClrTx/>
              <a:buSzTx/>
              <a:buFontTx/>
              <a:buNone/>
            </a:pPr>
            <a:r>
              <a:rPr lang="en-US" sz="1800">
                <a:solidFill>
                  <a:srgbClr val="FFFFFF"/>
                </a:solidFill>
                <a:effectLst/>
                <a:latin typeface="Arial" charset="0"/>
              </a:rPr>
              <a:t>Simos, et al 2002</a:t>
            </a:r>
          </a:p>
        </p:txBody>
      </p:sp>
      <p:cxnSp>
        <p:nvCxnSpPr>
          <p:cNvPr id="16" name="Straight Connector 15"/>
          <p:cNvCxnSpPr/>
          <p:nvPr/>
        </p:nvCxnSpPr>
        <p:spPr bwMode="auto">
          <a:xfrm>
            <a:off x="1333500" y="3429000"/>
            <a:ext cx="914400" cy="914400"/>
          </a:xfrm>
          <a:prstGeom prst="line">
            <a:avLst/>
          </a:prstGeom>
          <a:noFill/>
          <a:ln w="12700" cap="flat" cmpd="sng" algn="ctr">
            <a:noFill/>
            <a:prstDash val="solid"/>
            <a:round/>
            <a:headEnd type="none" w="med" len="med"/>
            <a:tailEnd type="none" w="med" len="med"/>
          </a:ln>
          <a:effectLst/>
        </p:spPr>
      </p:cxnSp>
      <p:cxnSp>
        <p:nvCxnSpPr>
          <p:cNvPr id="18" name="Straight Connector 17"/>
          <p:cNvCxnSpPr/>
          <p:nvPr/>
        </p:nvCxnSpPr>
        <p:spPr bwMode="auto">
          <a:xfrm>
            <a:off x="723900" y="3276600"/>
            <a:ext cx="6934200" cy="1588"/>
          </a:xfrm>
          <a:prstGeom prst="line">
            <a:avLst/>
          </a:prstGeom>
          <a:noFill/>
          <a:ln w="31750" cap="flat" cmpd="sng" algn="ctr">
            <a:solidFill>
              <a:srgbClr val="FFFFFF"/>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2000"/>
                            </p:stCondLst>
                            <p:childTnLst>
                              <p:par>
                                <p:cTn id="12" presetID="17" presetClass="entr" presetSubtype="2" fill="hold" nodeType="afterEffect">
                                  <p:stCondLst>
                                    <p:cond delay="40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414713" y="2259013"/>
            <a:ext cx="10287000" cy="584775"/>
          </a:xfrm>
          <a:prstGeom prst="rect">
            <a:avLst/>
          </a:prstGeom>
          <a:noFill/>
          <a:ln w="9525">
            <a:noFill/>
            <a:miter lim="800000"/>
            <a:headEnd/>
            <a:tailEnd/>
          </a:ln>
        </p:spPr>
        <p:txBody>
          <a:bodyPr>
            <a:spAutoFit/>
          </a:bodyPr>
          <a:lstStyle/>
          <a:p>
            <a:endParaRPr lang="en-US"/>
          </a:p>
        </p:txBody>
      </p:sp>
      <p:pic>
        <p:nvPicPr>
          <p:cNvPr id="60419" name="Picture 3" descr="FIG2C"/>
          <p:cNvPicPr>
            <a:picLocks noChangeArrowheads="1"/>
          </p:cNvPicPr>
          <p:nvPr/>
        </p:nvPicPr>
        <p:blipFill>
          <a:blip r:embed="rId3" cstate="print"/>
          <a:srcRect/>
          <a:stretch>
            <a:fillRect/>
          </a:stretch>
        </p:blipFill>
        <p:spPr bwMode="auto">
          <a:xfrm>
            <a:off x="257175" y="1066801"/>
            <a:ext cx="4800600" cy="3330575"/>
          </a:xfrm>
          <a:prstGeom prst="rect">
            <a:avLst/>
          </a:prstGeom>
          <a:noFill/>
          <a:ln w="9525">
            <a:noFill/>
            <a:miter lim="800000"/>
            <a:headEnd/>
            <a:tailEnd/>
          </a:ln>
        </p:spPr>
      </p:pic>
      <p:sp>
        <p:nvSpPr>
          <p:cNvPr id="60420" name="Rectangle 4"/>
          <p:cNvSpPr>
            <a:spLocks noChangeArrowheads="1"/>
          </p:cNvSpPr>
          <p:nvPr/>
        </p:nvSpPr>
        <p:spPr bwMode="auto">
          <a:xfrm>
            <a:off x="3443288" y="2251075"/>
            <a:ext cx="10287000" cy="584775"/>
          </a:xfrm>
          <a:prstGeom prst="rect">
            <a:avLst/>
          </a:prstGeom>
          <a:noFill/>
          <a:ln w="9525">
            <a:noFill/>
            <a:miter lim="800000"/>
            <a:headEnd/>
            <a:tailEnd/>
          </a:ln>
        </p:spPr>
        <p:txBody>
          <a:bodyPr>
            <a:spAutoFit/>
          </a:bodyPr>
          <a:lstStyle/>
          <a:p>
            <a:endParaRPr lang="en-US"/>
          </a:p>
        </p:txBody>
      </p:sp>
      <p:pic>
        <p:nvPicPr>
          <p:cNvPr id="60421" name="Picture 5" descr="FIG2D"/>
          <p:cNvPicPr>
            <a:picLocks noChangeAspect="1" noChangeArrowheads="1"/>
          </p:cNvPicPr>
          <p:nvPr/>
        </p:nvPicPr>
        <p:blipFill>
          <a:blip r:embed="rId4" cstate="print"/>
          <a:srcRect/>
          <a:stretch>
            <a:fillRect/>
          </a:stretch>
        </p:blipFill>
        <p:spPr bwMode="auto">
          <a:xfrm>
            <a:off x="5229225" y="1066801"/>
            <a:ext cx="4800600" cy="3324225"/>
          </a:xfrm>
          <a:prstGeom prst="rect">
            <a:avLst/>
          </a:prstGeom>
          <a:noFill/>
          <a:ln w="9525">
            <a:noFill/>
            <a:miter lim="800000"/>
            <a:headEnd/>
            <a:tailEnd/>
          </a:ln>
        </p:spPr>
      </p:pic>
      <p:grpSp>
        <p:nvGrpSpPr>
          <p:cNvPr id="16" name="Group 15"/>
          <p:cNvGrpSpPr/>
          <p:nvPr/>
        </p:nvGrpSpPr>
        <p:grpSpPr>
          <a:xfrm>
            <a:off x="1104898" y="3581400"/>
            <a:ext cx="5104211" cy="2525018"/>
            <a:chOff x="1104898" y="3581400"/>
            <a:chExt cx="5104211" cy="2525018"/>
          </a:xfrm>
        </p:grpSpPr>
        <p:sp>
          <p:nvSpPr>
            <p:cNvPr id="118791" name="Text Box 7"/>
            <p:cNvSpPr txBox="1">
              <a:spLocks noChangeArrowheads="1"/>
            </p:cNvSpPr>
            <p:nvPr/>
          </p:nvSpPr>
          <p:spPr bwMode="auto">
            <a:xfrm>
              <a:off x="1257300" y="5029200"/>
              <a:ext cx="3609975" cy="1077218"/>
            </a:xfrm>
            <a:prstGeom prst="rect">
              <a:avLst/>
            </a:prstGeom>
            <a:noFill/>
            <a:ln w="9525">
              <a:noFill/>
              <a:miter lim="800000"/>
              <a:headEnd/>
              <a:tailEnd/>
            </a:ln>
            <a:effectLst/>
          </p:spPr>
          <p:txBody>
            <a:bodyPr wrap="square">
              <a:spAutoFit/>
            </a:bodyPr>
            <a:lstStyle/>
            <a:p>
              <a:pPr>
                <a:spcBef>
                  <a:spcPct val="50000"/>
                </a:spcBef>
                <a:buNone/>
                <a:defRPr/>
              </a:pPr>
              <a:r>
                <a:rPr lang="en-US" b="0" dirty="0">
                  <a:solidFill>
                    <a:srgbClr val="FFFF00"/>
                  </a:solidFill>
                  <a:effectLst>
                    <a:outerShdw blurRad="38100" dist="38100" dir="2700000" algn="tl">
                      <a:srgbClr val="000000"/>
                    </a:outerShdw>
                  </a:effectLst>
                </a:rPr>
                <a:t>Decreased activity in right hemisphere</a:t>
              </a:r>
            </a:p>
          </p:txBody>
        </p:sp>
        <p:sp>
          <p:nvSpPr>
            <p:cNvPr id="60430" name="Line 8"/>
            <p:cNvSpPr>
              <a:spLocks noChangeShapeType="1"/>
            </p:cNvSpPr>
            <p:nvPr/>
          </p:nvSpPr>
          <p:spPr bwMode="auto">
            <a:xfrm flipH="1" flipV="1">
              <a:off x="1104898" y="3657600"/>
              <a:ext cx="228601" cy="1676400"/>
            </a:xfrm>
            <a:prstGeom prst="line">
              <a:avLst/>
            </a:prstGeom>
            <a:noFill/>
            <a:ln w="57150">
              <a:solidFill>
                <a:srgbClr val="FFFF00"/>
              </a:solidFill>
              <a:round/>
              <a:headEnd/>
              <a:tailEnd type="triangle" w="med" len="med"/>
            </a:ln>
          </p:spPr>
          <p:txBody>
            <a:bodyPr/>
            <a:lstStyle/>
            <a:p>
              <a:endParaRPr lang="en-US"/>
            </a:p>
          </p:txBody>
        </p:sp>
        <p:sp>
          <p:nvSpPr>
            <p:cNvPr id="60431" name="Line 9"/>
            <p:cNvSpPr>
              <a:spLocks noChangeShapeType="1"/>
            </p:cNvSpPr>
            <p:nvPr/>
          </p:nvSpPr>
          <p:spPr bwMode="auto">
            <a:xfrm flipV="1">
              <a:off x="4381500" y="3581400"/>
              <a:ext cx="1827609" cy="1828800"/>
            </a:xfrm>
            <a:prstGeom prst="line">
              <a:avLst/>
            </a:prstGeom>
            <a:noFill/>
            <a:ln w="57150">
              <a:solidFill>
                <a:srgbClr val="FFFF00"/>
              </a:solidFill>
              <a:round/>
              <a:headEnd/>
              <a:tailEnd type="triangle" w="med" len="med"/>
            </a:ln>
          </p:spPr>
          <p:txBody>
            <a:bodyPr/>
            <a:lstStyle/>
            <a:p>
              <a:endParaRPr lang="en-US" dirty="0"/>
            </a:p>
          </p:txBody>
        </p:sp>
      </p:grpSp>
      <p:grpSp>
        <p:nvGrpSpPr>
          <p:cNvPr id="3" name="Group 10"/>
          <p:cNvGrpSpPr>
            <a:grpSpLocks/>
          </p:cNvGrpSpPr>
          <p:nvPr/>
        </p:nvGrpSpPr>
        <p:grpSpPr bwMode="auto">
          <a:xfrm rot="293890">
            <a:off x="4173428" y="3559528"/>
            <a:ext cx="4966693" cy="2909888"/>
            <a:chOff x="2304" y="2352"/>
            <a:chExt cx="2781" cy="1833"/>
          </a:xfrm>
        </p:grpSpPr>
        <p:sp>
          <p:nvSpPr>
            <p:cNvPr id="118795" name="Text Box 11"/>
            <p:cNvSpPr txBox="1">
              <a:spLocks noChangeArrowheads="1"/>
            </p:cNvSpPr>
            <p:nvPr/>
          </p:nvSpPr>
          <p:spPr bwMode="auto">
            <a:xfrm>
              <a:off x="3042" y="3196"/>
              <a:ext cx="2043" cy="989"/>
            </a:xfrm>
            <a:prstGeom prst="rect">
              <a:avLst/>
            </a:prstGeom>
            <a:noFill/>
            <a:ln w="9525">
              <a:noFill/>
              <a:miter lim="800000"/>
              <a:headEnd/>
              <a:tailEnd/>
            </a:ln>
            <a:effectLst/>
          </p:spPr>
          <p:txBody>
            <a:bodyPr wrap="square">
              <a:spAutoFit/>
            </a:bodyPr>
            <a:lstStyle/>
            <a:p>
              <a:pPr>
                <a:spcBef>
                  <a:spcPct val="50000"/>
                </a:spcBef>
                <a:buNone/>
                <a:defRPr/>
              </a:pPr>
              <a:r>
                <a:rPr lang="en-US" b="1" u="sng" dirty="0" smtClean="0">
                  <a:solidFill>
                    <a:schemeClr val="accent2"/>
                  </a:solidFill>
                  <a:effectLst>
                    <a:outerShdw blurRad="38100" dist="38100" dir="2700000" algn="tl">
                      <a:srgbClr val="000000"/>
                    </a:outerShdw>
                  </a:effectLst>
                </a:rPr>
                <a:t>Treatment = Increased activity in left hemisphere</a:t>
              </a:r>
              <a:endParaRPr lang="en-US" b="1" u="sng" dirty="0">
                <a:solidFill>
                  <a:schemeClr val="accent2"/>
                </a:solidFill>
                <a:effectLst>
                  <a:outerShdw blurRad="38100" dist="38100" dir="2700000" algn="tl">
                    <a:srgbClr val="000000"/>
                  </a:outerShdw>
                </a:effectLst>
              </a:endParaRPr>
            </a:p>
          </p:txBody>
        </p:sp>
        <p:sp>
          <p:nvSpPr>
            <p:cNvPr id="60427" name="Line 12"/>
            <p:cNvSpPr>
              <a:spLocks noChangeShapeType="1"/>
            </p:cNvSpPr>
            <p:nvPr/>
          </p:nvSpPr>
          <p:spPr bwMode="auto">
            <a:xfrm flipH="1" flipV="1">
              <a:off x="2304" y="2448"/>
              <a:ext cx="763" cy="938"/>
            </a:xfrm>
            <a:prstGeom prst="line">
              <a:avLst/>
            </a:prstGeom>
            <a:noFill/>
            <a:ln w="57150">
              <a:solidFill>
                <a:srgbClr val="FF0000"/>
              </a:solidFill>
              <a:round/>
              <a:headEnd/>
              <a:tailEnd type="triangle" w="med" len="med"/>
            </a:ln>
          </p:spPr>
          <p:txBody>
            <a:bodyPr/>
            <a:lstStyle/>
            <a:p>
              <a:endParaRPr lang="en-US"/>
            </a:p>
          </p:txBody>
        </p:sp>
        <p:sp>
          <p:nvSpPr>
            <p:cNvPr id="60428" name="Line 13"/>
            <p:cNvSpPr>
              <a:spLocks noChangeShapeType="1"/>
            </p:cNvSpPr>
            <p:nvPr/>
          </p:nvSpPr>
          <p:spPr bwMode="auto">
            <a:xfrm flipV="1">
              <a:off x="4396" y="2352"/>
              <a:ext cx="548" cy="1051"/>
            </a:xfrm>
            <a:prstGeom prst="line">
              <a:avLst/>
            </a:prstGeom>
            <a:noFill/>
            <a:ln w="57150">
              <a:solidFill>
                <a:srgbClr val="FF0000"/>
              </a:solidFill>
              <a:round/>
              <a:headEnd/>
              <a:tailEnd type="triangle" w="med" len="med"/>
            </a:ln>
          </p:spPr>
          <p:txBody>
            <a:bodyPr/>
            <a:lstStyle/>
            <a:p>
              <a:endParaRPr lang="en-US"/>
            </a:p>
          </p:txBody>
        </p:sp>
      </p:grpSp>
      <p:sp>
        <p:nvSpPr>
          <p:cNvPr id="60424" name="Text Box 14"/>
          <p:cNvSpPr txBox="1">
            <a:spLocks noChangeArrowheads="1"/>
          </p:cNvSpPr>
          <p:nvPr/>
        </p:nvSpPr>
        <p:spPr bwMode="auto">
          <a:xfrm>
            <a:off x="723900" y="304800"/>
            <a:ext cx="9020226" cy="584775"/>
          </a:xfrm>
          <a:prstGeom prst="rect">
            <a:avLst/>
          </a:prstGeom>
          <a:noFill/>
          <a:ln w="9525">
            <a:noFill/>
            <a:miter lim="800000"/>
            <a:headEnd/>
            <a:tailEnd/>
          </a:ln>
        </p:spPr>
        <p:txBody>
          <a:bodyPr wrap="none">
            <a:spAutoFit/>
          </a:bodyPr>
          <a:lstStyle/>
          <a:p>
            <a:pPr>
              <a:buNone/>
            </a:pPr>
            <a:r>
              <a:rPr lang="en-US" sz="3200" dirty="0" smtClean="0">
                <a:solidFill>
                  <a:srgbClr val="FFFF00"/>
                </a:solidFill>
              </a:rPr>
              <a:t>TREATMENT CHANGES </a:t>
            </a:r>
            <a:r>
              <a:rPr lang="en-US" dirty="0" smtClean="0">
                <a:solidFill>
                  <a:srgbClr val="FFFF00"/>
                </a:solidFill>
              </a:rPr>
              <a:t>the </a:t>
            </a:r>
            <a:r>
              <a:rPr lang="en-US" sz="3200" dirty="0" smtClean="0">
                <a:solidFill>
                  <a:srgbClr val="FFFF00"/>
                </a:solidFill>
              </a:rPr>
              <a:t>BRAIN’S </a:t>
            </a:r>
            <a:r>
              <a:rPr lang="en-US" sz="3200" dirty="0">
                <a:solidFill>
                  <a:srgbClr val="FFFF00"/>
                </a:solidFill>
              </a:rPr>
              <a:t>ACTIVITY</a:t>
            </a:r>
          </a:p>
        </p:txBody>
      </p:sp>
      <p:sp>
        <p:nvSpPr>
          <p:cNvPr id="60425" name="Text Box 15"/>
          <p:cNvSpPr txBox="1">
            <a:spLocks noChangeArrowheads="1"/>
          </p:cNvSpPr>
          <p:nvPr/>
        </p:nvSpPr>
        <p:spPr bwMode="auto">
          <a:xfrm>
            <a:off x="190500" y="6324600"/>
            <a:ext cx="2230637" cy="400110"/>
          </a:xfrm>
          <a:prstGeom prst="rect">
            <a:avLst/>
          </a:prstGeom>
          <a:noFill/>
          <a:ln w="9525">
            <a:noFill/>
            <a:miter lim="800000"/>
            <a:headEnd/>
            <a:tailEnd/>
          </a:ln>
        </p:spPr>
        <p:txBody>
          <a:bodyPr>
            <a:spAutoFit/>
          </a:bodyPr>
          <a:lstStyle/>
          <a:p>
            <a:pPr>
              <a:buNone/>
            </a:pPr>
            <a:r>
              <a:rPr lang="en-US" sz="2000" dirty="0" smtClean="0">
                <a:solidFill>
                  <a:srgbClr val="FFFFFF"/>
                </a:solidFill>
              </a:rPr>
              <a:t>(</a:t>
            </a:r>
            <a:r>
              <a:rPr lang="en-US" sz="2000" dirty="0" err="1" smtClean="0">
                <a:solidFill>
                  <a:srgbClr val="FFFFFF"/>
                </a:solidFill>
              </a:rPr>
              <a:t>Simos</a:t>
            </a:r>
            <a:r>
              <a:rPr lang="en-US" sz="2000" dirty="0" smtClean="0">
                <a:solidFill>
                  <a:srgbClr val="FFFFFF"/>
                </a:solidFill>
              </a:rPr>
              <a:t> </a:t>
            </a:r>
            <a:r>
              <a:rPr lang="en-US" sz="2000" dirty="0">
                <a:solidFill>
                  <a:srgbClr val="FFFFFF"/>
                </a:solidFill>
              </a:rPr>
              <a:t>et al </a:t>
            </a:r>
            <a:r>
              <a:rPr lang="en-US" sz="2000" dirty="0" smtClean="0">
                <a:solidFill>
                  <a:srgbClr val="FFFFFF"/>
                </a:solidFill>
              </a:rPr>
              <a:t>2002)</a:t>
            </a:r>
            <a:endParaRPr lang="en-US" sz="16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500"/>
                            </p:stCondLst>
                            <p:childTnLst>
                              <p:par>
                                <p:cTn id="9" presetID="17" presetClass="entr" presetSubtype="4" fill="hold" nodeType="afterEffect">
                                  <p:stCondLst>
                                    <p:cond delay="5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ppt_h/2"/>
                                          </p:val>
                                        </p:tav>
                                        <p:tav tm="100000">
                                          <p:val>
                                            <p:strVal val="#ppt_y"/>
                                          </p:val>
                                        </p:tav>
                                      </p:tavLst>
                                    </p:anim>
                                    <p:anim calcmode="lin" valueType="num">
                                      <p:cBhvr>
                                        <p:cTn id="13" dur="500" fill="hold"/>
                                        <p:tgtEl>
                                          <p:spTgt spid="3"/>
                                        </p:tgtEl>
                                        <p:attrNameLst>
                                          <p:attrName>ppt_w</p:attrName>
                                        </p:attrNameLst>
                                      </p:cBhvr>
                                      <p:tavLst>
                                        <p:tav tm="0">
                                          <p:val>
                                            <p:strVal val="#ppt_w"/>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0"/>
            <a:ext cx="8743950" cy="1447800"/>
          </a:xfrm>
        </p:spPr>
        <p:txBody>
          <a:bodyPr/>
          <a:lstStyle/>
          <a:p>
            <a:pPr algn="ctr" eaLnBrk="1" hangingPunct="1"/>
            <a:r>
              <a:rPr lang="en-US" dirty="0" smtClean="0"/>
              <a:t>WHAT DYSLEXIA IS NOT</a:t>
            </a:r>
            <a:br>
              <a:rPr lang="en-US" dirty="0" smtClean="0"/>
            </a:br>
            <a:r>
              <a:rPr lang="en-US" sz="6000" dirty="0" smtClean="0"/>
              <a:t> </a:t>
            </a:r>
            <a:r>
              <a:rPr lang="en-US" sz="4000" dirty="0" smtClean="0">
                <a:solidFill>
                  <a:schemeClr val="tx1"/>
                </a:solidFill>
              </a:rPr>
              <a:t>DYSLEXIA…</a:t>
            </a:r>
            <a:endParaRPr lang="en-US" sz="2800" dirty="0" smtClean="0">
              <a:solidFill>
                <a:schemeClr val="tx1"/>
              </a:solidFill>
            </a:endParaRPr>
          </a:p>
        </p:txBody>
      </p:sp>
      <p:sp>
        <p:nvSpPr>
          <p:cNvPr id="32771" name="Text Box 3"/>
          <p:cNvSpPr txBox="1">
            <a:spLocks noChangeArrowheads="1"/>
          </p:cNvSpPr>
          <p:nvPr/>
        </p:nvSpPr>
        <p:spPr bwMode="auto">
          <a:xfrm>
            <a:off x="600076" y="1676400"/>
            <a:ext cx="5685018" cy="707886"/>
          </a:xfrm>
          <a:prstGeom prst="rect">
            <a:avLst/>
          </a:prstGeom>
          <a:noFill/>
          <a:ln w="9525">
            <a:noFill/>
            <a:miter lim="800000"/>
            <a:headEnd/>
            <a:tailEnd/>
          </a:ln>
        </p:spPr>
        <p:txBody>
          <a:bodyPr wrap="none">
            <a:spAutoFit/>
          </a:bodyPr>
          <a:lstStyle/>
          <a:p>
            <a:pPr>
              <a:spcBef>
                <a:spcPct val="20000"/>
              </a:spcBef>
              <a:buClr>
                <a:srgbClr val="FFFF00"/>
              </a:buClr>
              <a:buFont typeface="Wingdings" pitchFamily="2" charset="2"/>
              <a:buChar char="Ø"/>
            </a:pPr>
            <a:r>
              <a:rPr lang="en-US" sz="3200" dirty="0" smtClean="0"/>
              <a:t>.. is </a:t>
            </a:r>
            <a:r>
              <a:rPr lang="en-US" sz="4000" dirty="0" smtClean="0">
                <a:solidFill>
                  <a:srgbClr val="FFFF00"/>
                </a:solidFill>
              </a:rPr>
              <a:t>NOT</a:t>
            </a:r>
            <a:r>
              <a:rPr lang="en-US" sz="3200" dirty="0" smtClean="0"/>
              <a:t> </a:t>
            </a:r>
            <a:r>
              <a:rPr lang="en-US" sz="2800" dirty="0"/>
              <a:t>A VISUAL </a:t>
            </a:r>
            <a:r>
              <a:rPr lang="en-US" sz="2800" dirty="0" smtClean="0"/>
              <a:t>PROBLEM</a:t>
            </a:r>
            <a:endParaRPr lang="en-US" b="0" dirty="0"/>
          </a:p>
        </p:txBody>
      </p:sp>
      <p:sp>
        <p:nvSpPr>
          <p:cNvPr id="32772" name="Text Box 4"/>
          <p:cNvSpPr txBox="1">
            <a:spLocks noChangeArrowheads="1"/>
          </p:cNvSpPr>
          <p:nvPr/>
        </p:nvSpPr>
        <p:spPr bwMode="auto">
          <a:xfrm>
            <a:off x="600075" y="2362201"/>
            <a:ext cx="6793270" cy="707886"/>
          </a:xfrm>
          <a:prstGeom prst="rect">
            <a:avLst/>
          </a:prstGeom>
          <a:noFill/>
          <a:ln w="9525">
            <a:noFill/>
            <a:miter lim="800000"/>
            <a:headEnd/>
            <a:tailEnd/>
          </a:ln>
        </p:spPr>
        <p:txBody>
          <a:bodyPr wrap="none">
            <a:spAutoFit/>
          </a:bodyPr>
          <a:lstStyle/>
          <a:p>
            <a:pPr>
              <a:buClr>
                <a:srgbClr val="FFFF00"/>
              </a:buClr>
              <a:buFont typeface="Wingdings" pitchFamily="2" charset="2"/>
              <a:buChar char="Ø"/>
            </a:pPr>
            <a:r>
              <a:rPr lang="en-US" dirty="0" smtClean="0"/>
              <a:t>..</a:t>
            </a:r>
            <a:r>
              <a:rPr lang="en-US" sz="3200" dirty="0" smtClean="0"/>
              <a:t> is </a:t>
            </a:r>
            <a:r>
              <a:rPr lang="en-US" sz="4000" dirty="0" smtClean="0">
                <a:solidFill>
                  <a:srgbClr val="FFFF00"/>
                </a:solidFill>
              </a:rPr>
              <a:t>NOT</a:t>
            </a:r>
            <a:r>
              <a:rPr lang="en-US" sz="3200" dirty="0" smtClean="0"/>
              <a:t> </a:t>
            </a:r>
            <a:r>
              <a:rPr lang="en-US" sz="2800" dirty="0"/>
              <a:t>A LACK OF INTELLIGENCE</a:t>
            </a:r>
            <a:endParaRPr lang="en-US" b="0" dirty="0"/>
          </a:p>
        </p:txBody>
      </p:sp>
      <p:sp>
        <p:nvSpPr>
          <p:cNvPr id="32773" name="Rectangle 5"/>
          <p:cNvSpPr>
            <a:spLocks noChangeArrowheads="1"/>
          </p:cNvSpPr>
          <p:nvPr/>
        </p:nvSpPr>
        <p:spPr bwMode="auto">
          <a:xfrm>
            <a:off x="600076" y="3048001"/>
            <a:ext cx="6589433" cy="707886"/>
          </a:xfrm>
          <a:prstGeom prst="rect">
            <a:avLst/>
          </a:prstGeom>
          <a:noFill/>
          <a:ln w="9525">
            <a:noFill/>
            <a:miter lim="800000"/>
            <a:headEnd/>
            <a:tailEnd/>
          </a:ln>
        </p:spPr>
        <p:txBody>
          <a:bodyPr wrap="none">
            <a:spAutoFit/>
          </a:bodyPr>
          <a:lstStyle/>
          <a:p>
            <a:pPr>
              <a:buClr>
                <a:srgbClr val="FFFF00"/>
              </a:buClr>
              <a:buFont typeface="Wingdings" pitchFamily="2" charset="2"/>
              <a:buChar char="Ø"/>
            </a:pPr>
            <a:r>
              <a:rPr lang="en-US" dirty="0" smtClean="0"/>
              <a:t>..</a:t>
            </a:r>
            <a:r>
              <a:rPr lang="en-US" sz="3200" dirty="0" smtClean="0"/>
              <a:t> is </a:t>
            </a:r>
            <a:r>
              <a:rPr lang="en-US" sz="4000" dirty="0" smtClean="0">
                <a:solidFill>
                  <a:srgbClr val="FFFF00"/>
                </a:solidFill>
              </a:rPr>
              <a:t>NOT</a:t>
            </a:r>
            <a:r>
              <a:rPr lang="en-US" sz="3200" dirty="0" smtClean="0"/>
              <a:t> </a:t>
            </a:r>
            <a:r>
              <a:rPr lang="en-US" sz="2800" dirty="0"/>
              <a:t>DUE TO LACK OF EFFORT</a:t>
            </a:r>
          </a:p>
        </p:txBody>
      </p:sp>
      <p:sp>
        <p:nvSpPr>
          <p:cNvPr id="32774" name="Text Box 6"/>
          <p:cNvSpPr txBox="1">
            <a:spLocks noChangeArrowheads="1"/>
          </p:cNvSpPr>
          <p:nvPr/>
        </p:nvSpPr>
        <p:spPr bwMode="auto">
          <a:xfrm>
            <a:off x="600076" y="5029200"/>
            <a:ext cx="9686924" cy="1224951"/>
          </a:xfrm>
          <a:prstGeom prst="rect">
            <a:avLst/>
          </a:prstGeom>
          <a:noFill/>
          <a:ln w="9525">
            <a:noFill/>
            <a:miter lim="800000"/>
            <a:headEnd/>
            <a:tailEnd/>
          </a:ln>
        </p:spPr>
        <p:txBody>
          <a:bodyPr wrap="square">
            <a:spAutoFit/>
          </a:bodyPr>
          <a:lstStyle/>
          <a:p>
            <a:pPr>
              <a:buClr>
                <a:srgbClr val="FFFF00"/>
              </a:buClr>
              <a:buFont typeface="Wingdings" pitchFamily="2" charset="2"/>
              <a:buChar char="Ø"/>
            </a:pPr>
            <a:r>
              <a:rPr lang="en-US" dirty="0" smtClean="0"/>
              <a:t>..</a:t>
            </a:r>
            <a:r>
              <a:rPr lang="en-US" sz="3200" dirty="0" smtClean="0"/>
              <a:t> is </a:t>
            </a:r>
            <a:r>
              <a:rPr lang="en-US" sz="4000" dirty="0" smtClean="0">
                <a:solidFill>
                  <a:srgbClr val="FFFF00"/>
                </a:solidFill>
              </a:rPr>
              <a:t>NOT</a:t>
            </a:r>
            <a:r>
              <a:rPr lang="en-US" sz="3200" dirty="0" smtClean="0"/>
              <a:t> </a:t>
            </a:r>
            <a:r>
              <a:rPr lang="en-US" sz="2800" dirty="0" smtClean="0"/>
              <a:t>RESPONSIVE TO STANDARD READING</a:t>
            </a:r>
          </a:p>
          <a:p>
            <a:pPr>
              <a:spcBef>
                <a:spcPct val="20000"/>
              </a:spcBef>
              <a:buClr>
                <a:srgbClr val="FFFF00"/>
              </a:buClr>
              <a:buNone/>
            </a:pPr>
            <a:r>
              <a:rPr lang="en-US" sz="2800" dirty="0" smtClean="0"/>
              <a:t>		INSTRUCTION</a:t>
            </a:r>
            <a:endParaRPr lang="en-US" sz="2800" dirty="0"/>
          </a:p>
        </p:txBody>
      </p:sp>
      <p:sp>
        <p:nvSpPr>
          <p:cNvPr id="32775" name="Text Box 7"/>
          <p:cNvSpPr txBox="1">
            <a:spLocks noChangeArrowheads="1"/>
          </p:cNvSpPr>
          <p:nvPr/>
        </p:nvSpPr>
        <p:spPr bwMode="auto">
          <a:xfrm>
            <a:off x="600075" y="4419601"/>
            <a:ext cx="8915400" cy="707886"/>
          </a:xfrm>
          <a:prstGeom prst="rect">
            <a:avLst/>
          </a:prstGeom>
          <a:noFill/>
          <a:ln w="9525">
            <a:noFill/>
            <a:miter lim="800000"/>
            <a:headEnd/>
            <a:tailEnd/>
          </a:ln>
        </p:spPr>
        <p:txBody>
          <a:bodyPr>
            <a:spAutoFit/>
          </a:bodyPr>
          <a:lstStyle/>
          <a:p>
            <a:pPr>
              <a:buClr>
                <a:srgbClr val="FFFF00"/>
              </a:buClr>
              <a:buFont typeface="Wingdings" pitchFamily="2" charset="2"/>
              <a:buChar char="Ø"/>
            </a:pPr>
            <a:r>
              <a:rPr lang="en-US" dirty="0" smtClean="0"/>
              <a:t>..</a:t>
            </a:r>
            <a:r>
              <a:rPr lang="en-US" sz="3200" dirty="0" smtClean="0"/>
              <a:t> is </a:t>
            </a:r>
            <a:r>
              <a:rPr lang="en-US" sz="4000" dirty="0" smtClean="0">
                <a:solidFill>
                  <a:srgbClr val="FFFF00"/>
                </a:solidFill>
              </a:rPr>
              <a:t>NOT</a:t>
            </a:r>
            <a:r>
              <a:rPr lang="en-US" sz="3200" dirty="0" smtClean="0"/>
              <a:t> </a:t>
            </a:r>
            <a:r>
              <a:rPr lang="en-US" sz="2800" dirty="0" smtClean="0"/>
              <a:t>UNCOMMON: 5–17.5 </a:t>
            </a:r>
            <a:r>
              <a:rPr lang="en-US" sz="2800" dirty="0"/>
              <a:t>% </a:t>
            </a:r>
            <a:r>
              <a:rPr lang="en-US" sz="2800" dirty="0" smtClean="0"/>
              <a:t>OF </a:t>
            </a:r>
            <a:r>
              <a:rPr lang="en-US" sz="2800" dirty="0"/>
              <a:t>POPULATION</a:t>
            </a:r>
            <a:r>
              <a:rPr lang="en-US" sz="3200" dirty="0">
                <a:latin typeface="Arial Black" pitchFamily="34" charset="0"/>
              </a:rPr>
              <a:t> </a:t>
            </a:r>
          </a:p>
        </p:txBody>
      </p:sp>
      <p:sp>
        <p:nvSpPr>
          <p:cNvPr id="32776" name="Text Box 8"/>
          <p:cNvSpPr txBox="1">
            <a:spLocks noChangeArrowheads="1"/>
          </p:cNvSpPr>
          <p:nvPr/>
        </p:nvSpPr>
        <p:spPr bwMode="auto">
          <a:xfrm>
            <a:off x="600075" y="3733801"/>
            <a:ext cx="7458075" cy="701675"/>
          </a:xfrm>
          <a:prstGeom prst="rect">
            <a:avLst/>
          </a:prstGeom>
          <a:noFill/>
          <a:ln w="9525">
            <a:noFill/>
            <a:miter lim="800000"/>
            <a:headEnd/>
            <a:tailEnd/>
          </a:ln>
          <a:effectLst/>
        </p:spPr>
        <p:txBody>
          <a:bodyPr>
            <a:spAutoFit/>
          </a:bodyPr>
          <a:lstStyle/>
          <a:p>
            <a:pPr>
              <a:buClr>
                <a:srgbClr val="FFFF00"/>
              </a:buClr>
              <a:buFont typeface="Wingdings" pitchFamily="2" charset="2"/>
              <a:buChar char="Ø"/>
              <a:defRPr/>
            </a:pPr>
            <a:r>
              <a:rPr lang="en-US" dirty="0" smtClean="0"/>
              <a:t>..</a:t>
            </a:r>
            <a:r>
              <a:rPr lang="en-US" b="0" dirty="0" smtClean="0"/>
              <a:t> is </a:t>
            </a:r>
            <a:r>
              <a:rPr lang="en-US" sz="4000" dirty="0">
                <a:solidFill>
                  <a:srgbClr val="FFFF00"/>
                </a:solidFill>
              </a:rPr>
              <a:t>NOT</a:t>
            </a:r>
            <a:r>
              <a:rPr lang="en-US" b="0" dirty="0"/>
              <a:t> </a:t>
            </a:r>
            <a:r>
              <a:rPr lang="en-US" sz="2800" dirty="0">
                <a:effectLst>
                  <a:outerShdw blurRad="38100" dist="38100" dir="2700000" algn="tl">
                    <a:srgbClr val="000000"/>
                  </a:outerShdw>
                </a:effectLst>
              </a:rPr>
              <a:t>A DEVELOPMENTAL </a:t>
            </a:r>
            <a:r>
              <a:rPr lang="en-US" sz="2800" dirty="0" smtClean="0">
                <a:effectLst>
                  <a:outerShdw blurRad="38100" dist="38100" dir="2700000" algn="tl">
                    <a:srgbClr val="000000"/>
                  </a:outerShdw>
                </a:effectLst>
              </a:rPr>
              <a:t>LAG</a:t>
            </a:r>
            <a:r>
              <a:rPr lang="en-US" sz="2800" b="0" dirty="0" smtClean="0">
                <a:solidFill>
                  <a:srgbClr val="FAFD00"/>
                </a:solidFill>
                <a:effectLst>
                  <a:outerShdw blurRad="38100" dist="38100" dir="2700000" algn="tl">
                    <a:srgbClr val="000000"/>
                  </a:outerShdw>
                </a:effectLst>
                <a:latin typeface="Arial Black" pitchFamily="34" charset="0"/>
              </a:rPr>
              <a:t> </a:t>
            </a:r>
            <a:endParaRPr lang="en-US" sz="2800" b="0" dirty="0">
              <a:solidFill>
                <a:srgbClr val="FAFD00"/>
              </a:solidFill>
              <a:effectLst>
                <a:outerShdw blurRad="38100" dist="38100" dir="2700000" algn="tl">
                  <a:srgbClr val="000000"/>
                </a:outerShdw>
              </a:effectLst>
              <a:latin typeface="Arial Black" pitchFamily="34"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50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1"/>
                                        </p:tgtEl>
                                        <p:attrNameLst>
                                          <p:attrName>ppt_c</p:attrName>
                                        </p:attrNameLst>
                                      </p:cBhvr>
                                      <p:to>
                                        <a:schemeClr val="accent1"/>
                                      </p:to>
                                    </p:animClr>
                                  </p:subTnLst>
                                </p:cTn>
                              </p:par>
                            </p:childTnLst>
                          </p:cTn>
                        </p:par>
                        <p:par>
                          <p:cTn id="9" fill="hold">
                            <p:stCondLst>
                              <p:cond delay="2000"/>
                            </p:stCondLst>
                            <p:childTnLst>
                              <p:par>
                                <p:cTn id="10" presetID="2" presetClass="entr" presetSubtype="8" fill="hold" grpId="0" nodeType="afterEffect">
                                  <p:stCondLst>
                                    <p:cond delay="10000"/>
                                  </p:stCondLst>
                                  <p:childTnLst>
                                    <p:set>
                                      <p:cBhvr>
                                        <p:cTn id="11" dur="1" fill="hold">
                                          <p:stCondLst>
                                            <p:cond delay="0"/>
                                          </p:stCondLst>
                                        </p:cTn>
                                        <p:tgtEl>
                                          <p:spTgt spid="32772"/>
                                        </p:tgtEl>
                                        <p:attrNameLst>
                                          <p:attrName>style.visibility</p:attrName>
                                        </p:attrNameLst>
                                      </p:cBhvr>
                                      <p:to>
                                        <p:strVal val="visible"/>
                                      </p:to>
                                    </p:set>
                                    <p:anim calcmode="lin" valueType="num">
                                      <p:cBhvr additive="base">
                                        <p:cTn id="12" dur="500" fill="hold"/>
                                        <p:tgtEl>
                                          <p:spTgt spid="32772"/>
                                        </p:tgtEl>
                                        <p:attrNameLst>
                                          <p:attrName>ppt_x</p:attrName>
                                        </p:attrNameLst>
                                      </p:cBhvr>
                                      <p:tavLst>
                                        <p:tav tm="0">
                                          <p:val>
                                            <p:strVal val="0-#ppt_w/2"/>
                                          </p:val>
                                        </p:tav>
                                        <p:tav tm="100000">
                                          <p:val>
                                            <p:strVal val="#ppt_x"/>
                                          </p:val>
                                        </p:tav>
                                      </p:tavLst>
                                    </p:anim>
                                    <p:anim calcmode="lin" valueType="num">
                                      <p:cBhvr additive="base">
                                        <p:cTn id="13" dur="500" fill="hold"/>
                                        <p:tgtEl>
                                          <p:spTgt spid="3277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2"/>
                                        </p:tgtEl>
                                        <p:attrNameLst>
                                          <p:attrName>ppt_c</p:attrName>
                                        </p:attrNameLst>
                                      </p:cBhvr>
                                      <p:to>
                                        <a:schemeClr val="accent1"/>
                                      </p:to>
                                    </p:animClr>
                                  </p:subTnLst>
                                </p:cTn>
                              </p:par>
                            </p:childTnLst>
                          </p:cTn>
                        </p:par>
                        <p:par>
                          <p:cTn id="14" fill="hold">
                            <p:stCondLst>
                              <p:cond delay="12500"/>
                            </p:stCondLst>
                            <p:childTnLst>
                              <p:par>
                                <p:cTn id="15" presetID="2" presetClass="entr" presetSubtype="8" fill="hold" grpId="0" nodeType="afterEffect">
                                  <p:stCondLst>
                                    <p:cond delay="10000"/>
                                  </p:stCondLst>
                                  <p:childTnLst>
                                    <p:set>
                                      <p:cBhvr>
                                        <p:cTn id="16" dur="1" fill="hold">
                                          <p:stCondLst>
                                            <p:cond delay="0"/>
                                          </p:stCondLst>
                                        </p:cTn>
                                        <p:tgtEl>
                                          <p:spTgt spid="32773"/>
                                        </p:tgtEl>
                                        <p:attrNameLst>
                                          <p:attrName>style.visibility</p:attrName>
                                        </p:attrNameLst>
                                      </p:cBhvr>
                                      <p:to>
                                        <p:strVal val="visible"/>
                                      </p:to>
                                    </p:set>
                                    <p:anim calcmode="lin" valueType="num">
                                      <p:cBhvr additive="base">
                                        <p:cTn id="17" dur="500" fill="hold"/>
                                        <p:tgtEl>
                                          <p:spTgt spid="32773"/>
                                        </p:tgtEl>
                                        <p:attrNameLst>
                                          <p:attrName>ppt_x</p:attrName>
                                        </p:attrNameLst>
                                      </p:cBhvr>
                                      <p:tavLst>
                                        <p:tav tm="0">
                                          <p:val>
                                            <p:strVal val="0-#ppt_w/2"/>
                                          </p:val>
                                        </p:tav>
                                        <p:tav tm="100000">
                                          <p:val>
                                            <p:strVal val="#ppt_x"/>
                                          </p:val>
                                        </p:tav>
                                      </p:tavLst>
                                    </p:anim>
                                    <p:anim calcmode="lin" valueType="num">
                                      <p:cBhvr additive="base">
                                        <p:cTn id="18" dur="500" fill="hold"/>
                                        <p:tgtEl>
                                          <p:spTgt spid="3277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3"/>
                                        </p:tgtEl>
                                        <p:attrNameLst>
                                          <p:attrName>ppt_c</p:attrName>
                                        </p:attrNameLst>
                                      </p:cBhvr>
                                      <p:to>
                                        <a:schemeClr val="accent1"/>
                                      </p:to>
                                    </p:animClr>
                                  </p:subTnLst>
                                </p:cTn>
                              </p:par>
                            </p:childTnLst>
                          </p:cTn>
                        </p:par>
                        <p:par>
                          <p:cTn id="19" fill="hold">
                            <p:stCondLst>
                              <p:cond delay="23000"/>
                            </p:stCondLst>
                            <p:childTnLst>
                              <p:par>
                                <p:cTn id="20" presetID="2" presetClass="entr" presetSubtype="8" fill="hold" grpId="0" nodeType="afterEffect">
                                  <p:stCondLst>
                                    <p:cond delay="10000"/>
                                  </p:stCondLst>
                                  <p:childTnLst>
                                    <p:set>
                                      <p:cBhvr>
                                        <p:cTn id="21" dur="1" fill="hold">
                                          <p:stCondLst>
                                            <p:cond delay="0"/>
                                          </p:stCondLst>
                                        </p:cTn>
                                        <p:tgtEl>
                                          <p:spTgt spid="32776"/>
                                        </p:tgtEl>
                                        <p:attrNameLst>
                                          <p:attrName>style.visibility</p:attrName>
                                        </p:attrNameLst>
                                      </p:cBhvr>
                                      <p:to>
                                        <p:strVal val="visible"/>
                                      </p:to>
                                    </p:set>
                                    <p:anim calcmode="lin" valueType="num">
                                      <p:cBhvr additive="base">
                                        <p:cTn id="22" dur="500" fill="hold"/>
                                        <p:tgtEl>
                                          <p:spTgt spid="32776"/>
                                        </p:tgtEl>
                                        <p:attrNameLst>
                                          <p:attrName>ppt_x</p:attrName>
                                        </p:attrNameLst>
                                      </p:cBhvr>
                                      <p:tavLst>
                                        <p:tav tm="0">
                                          <p:val>
                                            <p:strVal val="0-#ppt_w/2"/>
                                          </p:val>
                                        </p:tav>
                                        <p:tav tm="100000">
                                          <p:val>
                                            <p:strVal val="#ppt_x"/>
                                          </p:val>
                                        </p:tav>
                                      </p:tavLst>
                                    </p:anim>
                                    <p:anim calcmode="lin" valueType="num">
                                      <p:cBhvr additive="base">
                                        <p:cTn id="23" dur="500" fill="hold"/>
                                        <p:tgtEl>
                                          <p:spTgt spid="3277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6"/>
                                        </p:tgtEl>
                                        <p:attrNameLst>
                                          <p:attrName>ppt_c</p:attrName>
                                        </p:attrNameLst>
                                      </p:cBhvr>
                                      <p:to>
                                        <a:schemeClr val="accent1"/>
                                      </p:to>
                                    </p:animClr>
                                  </p:subTnLst>
                                </p:cTn>
                              </p:par>
                            </p:childTnLst>
                          </p:cTn>
                        </p:par>
                        <p:par>
                          <p:cTn id="24" fill="hold">
                            <p:stCondLst>
                              <p:cond delay="33500"/>
                            </p:stCondLst>
                            <p:childTnLst>
                              <p:par>
                                <p:cTn id="25" presetID="2" presetClass="entr" presetSubtype="8" fill="hold" grpId="0" nodeType="afterEffect">
                                  <p:stCondLst>
                                    <p:cond delay="10000"/>
                                  </p:stCondLst>
                                  <p:childTnLst>
                                    <p:set>
                                      <p:cBhvr>
                                        <p:cTn id="26" dur="1" fill="hold">
                                          <p:stCondLst>
                                            <p:cond delay="0"/>
                                          </p:stCondLst>
                                        </p:cTn>
                                        <p:tgtEl>
                                          <p:spTgt spid="32775"/>
                                        </p:tgtEl>
                                        <p:attrNameLst>
                                          <p:attrName>style.visibility</p:attrName>
                                        </p:attrNameLst>
                                      </p:cBhvr>
                                      <p:to>
                                        <p:strVal val="visible"/>
                                      </p:to>
                                    </p:set>
                                    <p:anim calcmode="lin" valueType="num">
                                      <p:cBhvr additive="base">
                                        <p:cTn id="27" dur="500" fill="hold"/>
                                        <p:tgtEl>
                                          <p:spTgt spid="32775"/>
                                        </p:tgtEl>
                                        <p:attrNameLst>
                                          <p:attrName>ppt_x</p:attrName>
                                        </p:attrNameLst>
                                      </p:cBhvr>
                                      <p:tavLst>
                                        <p:tav tm="0">
                                          <p:val>
                                            <p:strVal val="0-#ppt_w/2"/>
                                          </p:val>
                                        </p:tav>
                                        <p:tav tm="100000">
                                          <p:val>
                                            <p:strVal val="#ppt_x"/>
                                          </p:val>
                                        </p:tav>
                                      </p:tavLst>
                                    </p:anim>
                                    <p:anim calcmode="lin" valueType="num">
                                      <p:cBhvr additive="base">
                                        <p:cTn id="28" dur="500" fill="hold"/>
                                        <p:tgtEl>
                                          <p:spTgt spid="3277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2775"/>
                                        </p:tgtEl>
                                        <p:attrNameLst>
                                          <p:attrName>ppt_c</p:attrName>
                                        </p:attrNameLst>
                                      </p:cBhvr>
                                      <p:to>
                                        <a:schemeClr val="accent1"/>
                                      </p:to>
                                    </p:animClr>
                                  </p:subTnLst>
                                </p:cTn>
                              </p:par>
                            </p:childTnLst>
                          </p:cTn>
                        </p:par>
                        <p:par>
                          <p:cTn id="29" fill="hold">
                            <p:stCondLst>
                              <p:cond delay="44000"/>
                            </p:stCondLst>
                            <p:childTnLst>
                              <p:par>
                                <p:cTn id="30" presetID="2" presetClass="entr" presetSubtype="8" fill="hold" grpId="0" nodeType="afterEffect">
                                  <p:stCondLst>
                                    <p:cond delay="10000"/>
                                  </p:stCondLst>
                                  <p:childTnLst>
                                    <p:set>
                                      <p:cBhvr>
                                        <p:cTn id="31" dur="1" fill="hold">
                                          <p:stCondLst>
                                            <p:cond delay="0"/>
                                          </p:stCondLst>
                                        </p:cTn>
                                        <p:tgtEl>
                                          <p:spTgt spid="32774"/>
                                        </p:tgtEl>
                                        <p:attrNameLst>
                                          <p:attrName>style.visibility</p:attrName>
                                        </p:attrNameLst>
                                      </p:cBhvr>
                                      <p:to>
                                        <p:strVal val="visible"/>
                                      </p:to>
                                    </p:set>
                                    <p:anim calcmode="lin" valueType="num">
                                      <p:cBhvr additive="base">
                                        <p:cTn id="32" dur="500" fill="hold"/>
                                        <p:tgtEl>
                                          <p:spTgt spid="32774"/>
                                        </p:tgtEl>
                                        <p:attrNameLst>
                                          <p:attrName>ppt_x</p:attrName>
                                        </p:attrNameLst>
                                      </p:cBhvr>
                                      <p:tavLst>
                                        <p:tav tm="0">
                                          <p:val>
                                            <p:strVal val="0-#ppt_w/2"/>
                                          </p:val>
                                        </p:tav>
                                        <p:tav tm="100000">
                                          <p:val>
                                            <p:strVal val="#ppt_x"/>
                                          </p:val>
                                        </p:tav>
                                      </p:tavLst>
                                    </p:anim>
                                    <p:anim calcmode="lin" valueType="num">
                                      <p:cBhvr additive="base">
                                        <p:cTn id="33"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773" grpId="0" autoUpdateAnimBg="0"/>
      <p:bldP spid="32774" grpId="0" autoUpdateAnimBg="0"/>
      <p:bldP spid="32775" grpId="0" autoUpdateAnimBg="0"/>
      <p:bldP spid="3277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638300" y="0"/>
            <a:ext cx="8648700" cy="6867525"/>
          </a:xfrm>
          <a:prstGeom prst="rect">
            <a:avLst/>
          </a:prstGeom>
          <a:noFill/>
          <a:ln w="12700">
            <a:solidFill>
              <a:srgbClr val="FFFFFF"/>
            </a:solidFill>
            <a:miter lim="800000"/>
            <a:headEnd/>
            <a:tailEnd/>
          </a:ln>
        </p:spPr>
      </p:pic>
      <p:sp>
        <p:nvSpPr>
          <p:cNvPr id="169987" name="Text Box 3"/>
          <p:cNvSpPr txBox="1">
            <a:spLocks noChangeArrowheads="1"/>
          </p:cNvSpPr>
          <p:nvPr/>
        </p:nvSpPr>
        <p:spPr bwMode="auto">
          <a:xfrm>
            <a:off x="0" y="228600"/>
            <a:ext cx="1800225" cy="515938"/>
          </a:xfrm>
          <a:prstGeom prst="rect">
            <a:avLst/>
          </a:prstGeom>
          <a:noFill/>
          <a:ln w="12700">
            <a:noFill/>
            <a:miter lim="800000"/>
            <a:headEnd/>
            <a:tailEnd/>
          </a:ln>
          <a:effectLst/>
        </p:spPr>
        <p:txBody>
          <a:bodyPr lIns="90488" tIns="44450" rIns="90488" bIns="44450">
            <a:spAutoFit/>
          </a:bodyPr>
          <a:lstStyle/>
          <a:p>
            <a:pPr>
              <a:spcBef>
                <a:spcPct val="50000"/>
              </a:spcBef>
              <a:buFont typeface="Monotype Sorts" pitchFamily="2" charset="2"/>
              <a:buNone/>
              <a:defRPr/>
            </a:pPr>
            <a:r>
              <a:rPr lang="en-US" sz="2800" u="sng" dirty="0">
                <a:effectLst>
                  <a:outerShdw blurRad="38100" dist="38100" dir="2700000" algn="tl">
                    <a:srgbClr val="000000"/>
                  </a:outerShdw>
                </a:effectLst>
                <a:latin typeface="Arial" pitchFamily="34" charset="0"/>
              </a:rPr>
              <a:t>Biology</a:t>
            </a:r>
          </a:p>
        </p:txBody>
      </p:sp>
      <p:sp>
        <p:nvSpPr>
          <p:cNvPr id="23556" name="Text Box 6"/>
          <p:cNvSpPr txBox="1">
            <a:spLocks noChangeArrowheads="1"/>
          </p:cNvSpPr>
          <p:nvPr/>
        </p:nvSpPr>
        <p:spPr bwMode="auto">
          <a:xfrm>
            <a:off x="7715250" y="228600"/>
            <a:ext cx="2419350" cy="458788"/>
          </a:xfrm>
          <a:prstGeom prst="rect">
            <a:avLst/>
          </a:prstGeom>
          <a:noFill/>
          <a:ln w="12700">
            <a:noFill/>
            <a:miter lim="800000"/>
            <a:headEnd/>
            <a:tailEnd/>
          </a:ln>
        </p:spPr>
        <p:txBody>
          <a:bodyPr lIns="90488" tIns="44450" rIns="90488" bIns="44450">
            <a:spAutoFit/>
          </a:bodyPr>
          <a:lstStyle/>
          <a:p>
            <a:pPr>
              <a:spcBef>
                <a:spcPct val="50000"/>
              </a:spcBef>
              <a:buFont typeface="Monotype Sorts" pitchFamily="2" charset="2"/>
              <a:buNone/>
            </a:pPr>
            <a:r>
              <a:rPr lang="en-US" sz="2400">
                <a:solidFill>
                  <a:srgbClr val="000000"/>
                </a:solidFill>
                <a:effectLst/>
              </a:rPr>
              <a:t>(RAMUS, 2004)</a:t>
            </a:r>
          </a:p>
        </p:txBody>
      </p:sp>
      <p:sp>
        <p:nvSpPr>
          <p:cNvPr id="7" name="Text Box 3"/>
          <p:cNvSpPr txBox="1">
            <a:spLocks noChangeArrowheads="1"/>
          </p:cNvSpPr>
          <p:nvPr/>
        </p:nvSpPr>
        <p:spPr bwMode="auto">
          <a:xfrm>
            <a:off x="38100" y="5427663"/>
            <a:ext cx="1800225" cy="515937"/>
          </a:xfrm>
          <a:prstGeom prst="rect">
            <a:avLst/>
          </a:prstGeom>
          <a:noFill/>
          <a:ln w="12700">
            <a:noFill/>
            <a:miter lim="800000"/>
            <a:headEnd/>
            <a:tailEnd/>
          </a:ln>
          <a:effectLst/>
        </p:spPr>
        <p:txBody>
          <a:bodyPr lIns="90488" tIns="44450" rIns="90488" bIns="44450">
            <a:spAutoFit/>
          </a:bodyPr>
          <a:lstStyle/>
          <a:p>
            <a:pPr>
              <a:spcBef>
                <a:spcPct val="50000"/>
              </a:spcBef>
              <a:buFont typeface="Monotype Sorts" pitchFamily="2" charset="2"/>
              <a:buNone/>
              <a:defRPr/>
            </a:pPr>
            <a:r>
              <a:rPr lang="en-US" sz="2800" u="sng" dirty="0">
                <a:effectLst>
                  <a:outerShdw blurRad="38100" dist="38100" dir="2700000" algn="tl">
                    <a:srgbClr val="000000"/>
                  </a:outerShdw>
                </a:effectLst>
                <a:latin typeface="Arial" pitchFamily="34" charset="0"/>
              </a:rPr>
              <a:t>Behavior</a:t>
            </a:r>
          </a:p>
        </p:txBody>
      </p:sp>
      <p:sp>
        <p:nvSpPr>
          <p:cNvPr id="8" name="Text Box 3"/>
          <p:cNvSpPr txBox="1">
            <a:spLocks noChangeArrowheads="1"/>
          </p:cNvSpPr>
          <p:nvPr/>
        </p:nvSpPr>
        <p:spPr bwMode="auto">
          <a:xfrm>
            <a:off x="0" y="2971800"/>
            <a:ext cx="1800225" cy="515938"/>
          </a:xfrm>
          <a:prstGeom prst="rect">
            <a:avLst/>
          </a:prstGeom>
          <a:noFill/>
          <a:ln w="12700">
            <a:noFill/>
            <a:miter lim="800000"/>
            <a:headEnd/>
            <a:tailEnd/>
          </a:ln>
          <a:effectLst/>
        </p:spPr>
        <p:txBody>
          <a:bodyPr lIns="90488" tIns="44450" rIns="90488" bIns="44450">
            <a:spAutoFit/>
          </a:bodyPr>
          <a:lstStyle/>
          <a:p>
            <a:pPr>
              <a:spcBef>
                <a:spcPct val="50000"/>
              </a:spcBef>
              <a:buFont typeface="Monotype Sorts" pitchFamily="2" charset="2"/>
              <a:buNone/>
              <a:defRPr/>
            </a:pPr>
            <a:r>
              <a:rPr lang="en-US" sz="2800" u="sng" dirty="0" smtClean="0">
                <a:effectLst>
                  <a:outerShdw blurRad="38100" dist="38100" dir="2700000" algn="tl">
                    <a:srgbClr val="000000"/>
                  </a:outerShdw>
                </a:effectLst>
                <a:latin typeface="Arial" pitchFamily="34" charset="0"/>
              </a:rPr>
              <a:t>Cognition</a:t>
            </a:r>
            <a:endParaRPr lang="en-US" sz="2800" u="sng" dirty="0">
              <a:effectLst>
                <a:outerShdw blurRad="38100" dist="38100" dir="2700000" algn="tl">
                  <a:srgbClr val="000000"/>
                </a:outerShdw>
              </a:effectLst>
              <a:latin typeface="Arial" pitchFamily="34" charset="0"/>
            </a:endParaRPr>
          </a:p>
        </p:txBody>
      </p:sp>
      <p:sp>
        <p:nvSpPr>
          <p:cNvPr id="9" name="Oval 8"/>
          <p:cNvSpPr/>
          <p:nvPr/>
        </p:nvSpPr>
        <p:spPr bwMode="auto">
          <a:xfrm>
            <a:off x="4381500" y="2992582"/>
            <a:ext cx="1219200" cy="1046018"/>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0" name="Oval 9"/>
          <p:cNvSpPr/>
          <p:nvPr/>
        </p:nvSpPr>
        <p:spPr bwMode="auto">
          <a:xfrm>
            <a:off x="5295900" y="4267200"/>
            <a:ext cx="1295400" cy="1100447"/>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1" name="Oval 10"/>
          <p:cNvSpPr/>
          <p:nvPr/>
        </p:nvSpPr>
        <p:spPr bwMode="auto">
          <a:xfrm>
            <a:off x="5295900" y="5723906"/>
            <a:ext cx="1318656" cy="1009403"/>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2" name="Oval 11"/>
          <p:cNvSpPr/>
          <p:nvPr/>
        </p:nvSpPr>
        <p:spPr bwMode="auto">
          <a:xfrm>
            <a:off x="2645723" y="1785257"/>
            <a:ext cx="1676400" cy="1046018"/>
          </a:xfrm>
          <a:prstGeom prst="ellipse">
            <a:avLst/>
          </a:prstGeom>
          <a:noFill/>
          <a:ln w="50800" cap="flat" cmpd="sng" algn="ctr">
            <a:solidFill>
              <a:srgbClr val="FF00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
        <p:nvSpPr>
          <p:cNvPr id="13" name="Oval 12"/>
          <p:cNvSpPr/>
          <p:nvPr/>
        </p:nvSpPr>
        <p:spPr bwMode="auto">
          <a:xfrm>
            <a:off x="1596656" y="5716818"/>
            <a:ext cx="1318656" cy="1009403"/>
          </a:xfrm>
          <a:prstGeom prst="ellipse">
            <a:avLst/>
          </a:prstGeom>
          <a:noFill/>
          <a:ln w="50800" cap="flat" cmpd="sng" algn="ctr">
            <a:solidFill>
              <a:srgbClr val="FFFF00"/>
            </a:solidFill>
            <a:prstDash val="solid"/>
            <a:round/>
            <a:headEnd type="none" w="med" len="med"/>
            <a:tailEnd type="none" w="med" len="med"/>
          </a:ln>
          <a:effectLst>
            <a:innerShdw blurRad="114300">
              <a:prstClr val="black"/>
            </a:innerShdw>
          </a:effectLst>
        </p:spPr>
        <p:txBody>
          <a:bodyPr lIns="90488" tIns="44450" rIns="90488" bIns="44450"/>
          <a:lstStyle/>
          <a:p>
            <a:pPr marL="342900" indent="-34290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par>
                          <p:cTn id="8" fill="hold">
                            <p:stCondLst>
                              <p:cond delay="4000"/>
                            </p:stCondLst>
                            <p:childTnLst>
                              <p:par>
                                <p:cTn id="9" presetID="9"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2000"/>
                                        <p:tgtEl>
                                          <p:spTgt spid="9"/>
                                        </p:tgtEl>
                                      </p:cBhvr>
                                    </p:animEffect>
                                  </p:childTnLst>
                                </p:cTn>
                              </p:par>
                            </p:childTnLst>
                          </p:cTn>
                        </p:par>
                        <p:par>
                          <p:cTn id="12" fill="hold">
                            <p:stCondLst>
                              <p:cond delay="8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2000"/>
                                        <p:tgtEl>
                                          <p:spTgt spid="10"/>
                                        </p:tgtEl>
                                      </p:cBhvr>
                                    </p:animEffect>
                                  </p:childTnLst>
                                </p:cTn>
                              </p:par>
                            </p:childTnLst>
                          </p:cTn>
                        </p:par>
                        <p:par>
                          <p:cTn id="16" fill="hold">
                            <p:stCondLst>
                              <p:cond delay="12000"/>
                            </p:stCondLst>
                            <p:childTnLst>
                              <p:par>
                                <p:cTn id="17" presetID="9" presetClass="entr" presetSubtype="0" fill="hold"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2000"/>
                                        <p:tgtEl>
                                          <p:spTgt spid="11"/>
                                        </p:tgtEl>
                                      </p:cBhvr>
                                    </p:animEffect>
                                  </p:childTnLst>
                                </p:cTn>
                              </p:par>
                            </p:childTnLst>
                          </p:cTn>
                        </p:par>
                        <p:par>
                          <p:cTn id="20" fill="hold">
                            <p:stCondLst>
                              <p:cond delay="16000"/>
                            </p:stCondLst>
                            <p:childTnLst>
                              <p:par>
                                <p:cTn id="21" presetID="9" presetClass="entr" presetSubtype="0" fill="hold" grpId="0" nodeType="afterEffect">
                                  <p:stCondLst>
                                    <p:cond delay="150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20837" name="Rectangle 5"/>
          <p:cNvSpPr>
            <a:spLocks noGrp="1" noChangeArrowheads="1"/>
          </p:cNvSpPr>
          <p:nvPr>
            <p:ph type="title"/>
          </p:nvPr>
        </p:nvSpPr>
        <p:spPr/>
        <p:txBody>
          <a:bodyPr/>
          <a:lstStyle/>
          <a:p>
            <a:pPr>
              <a:defRPr/>
            </a:pPr>
            <a:endParaRPr lang="en-US" smtClean="0"/>
          </a:p>
        </p:txBody>
      </p:sp>
      <p:graphicFrame>
        <p:nvGraphicFramePr>
          <p:cNvPr id="1026" name="Object 4"/>
          <p:cNvGraphicFramePr>
            <a:graphicFrameLocks noGrp="1" noChangeAspect="1"/>
          </p:cNvGraphicFramePr>
          <p:nvPr>
            <p:ph idx="1"/>
          </p:nvPr>
        </p:nvGraphicFramePr>
        <p:xfrm>
          <a:off x="0" y="3175"/>
          <a:ext cx="10287000" cy="6880225"/>
        </p:xfrm>
        <a:graphic>
          <a:graphicData uri="http://schemas.openxmlformats.org/presentationml/2006/ole">
            <mc:AlternateContent xmlns:mc="http://schemas.openxmlformats.org/markup-compatibility/2006">
              <mc:Choice xmlns:v="urn:schemas-microsoft-com:vml" Requires="v">
                <p:oleObj spid="_x0000_s1029" name="Presentation" r:id="rId4" imgW="4145881" imgH="3108915" progId="PowerPoint.Show.8">
                  <p:embed/>
                </p:oleObj>
              </mc:Choice>
              <mc:Fallback>
                <p:oleObj name="Presentation" r:id="rId4" imgW="4145881" imgH="3108915" progId="PowerPoint.Show.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5"/>
                        <a:ext cx="10287000" cy="688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0" y="0"/>
            <a:ext cx="1868204" cy="369332"/>
          </a:xfrm>
          <a:prstGeom prst="rect">
            <a:avLst/>
          </a:prstGeom>
        </p:spPr>
        <p:txBody>
          <a:bodyPr wrap="none">
            <a:spAutoFit/>
          </a:bodyPr>
          <a:lstStyle/>
          <a:p>
            <a:pPr>
              <a:buNone/>
            </a:pPr>
            <a:r>
              <a:rPr lang="en-US" sz="1800" dirty="0" smtClean="0"/>
              <a:t>(Alexander, 2006)</a:t>
            </a: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lumOff val="25000"/>
          </a:schemeClr>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790700" y="0"/>
            <a:ext cx="6705600" cy="685800"/>
          </a:xfrm>
        </p:spPr>
        <p:txBody>
          <a:bodyPr/>
          <a:lstStyle/>
          <a:p>
            <a:pPr algn="ctr">
              <a:defRPr/>
            </a:pPr>
            <a:r>
              <a:rPr lang="en-US" sz="4000" dirty="0"/>
              <a:t>PHONOLOGY</a:t>
            </a:r>
            <a:endParaRPr lang="en-US" dirty="0"/>
          </a:p>
        </p:txBody>
      </p:sp>
      <p:sp>
        <p:nvSpPr>
          <p:cNvPr id="61443" name="Text Box 3"/>
          <p:cNvSpPr txBox="1">
            <a:spLocks noChangeArrowheads="1"/>
          </p:cNvSpPr>
          <p:nvPr/>
        </p:nvSpPr>
        <p:spPr bwMode="auto">
          <a:xfrm>
            <a:off x="257175" y="879475"/>
            <a:ext cx="9858375" cy="523875"/>
          </a:xfrm>
          <a:prstGeom prst="rect">
            <a:avLst/>
          </a:prstGeom>
          <a:noFill/>
          <a:ln w="5715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800" dirty="0">
                <a:solidFill>
                  <a:srgbClr val="FFFF00"/>
                </a:solidFill>
              </a:rPr>
              <a:t>EXECUTIVE   FUNCTION  /  INTENTION</a:t>
            </a:r>
            <a:endParaRPr lang="en-US" dirty="0"/>
          </a:p>
        </p:txBody>
      </p:sp>
      <p:sp>
        <p:nvSpPr>
          <p:cNvPr id="61444" name="Text Box 4"/>
          <p:cNvSpPr txBox="1">
            <a:spLocks noChangeArrowheads="1"/>
          </p:cNvSpPr>
          <p:nvPr/>
        </p:nvSpPr>
        <p:spPr bwMode="auto">
          <a:xfrm>
            <a:off x="1943100" y="1752600"/>
            <a:ext cx="4972050" cy="877888"/>
          </a:xfrm>
          <a:prstGeom prst="rect">
            <a:avLst/>
          </a:prstGeom>
          <a:noFill/>
          <a:ln w="3810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solidFill>
                  <a:srgbClr val="FFFF00"/>
                </a:solidFill>
              </a:rPr>
              <a:t>WORKING  MEMORY</a:t>
            </a:r>
            <a:endParaRPr lang="en-US" dirty="0">
              <a:solidFill>
                <a:srgbClr val="FFFF00"/>
              </a:solidFill>
            </a:endParaRPr>
          </a:p>
          <a:p>
            <a:pPr algn="ctr">
              <a:spcBef>
                <a:spcPct val="50000"/>
              </a:spcBef>
              <a:buFont typeface="Monotype Sorts" pitchFamily="2" charset="2"/>
              <a:buNone/>
              <a:defRPr/>
            </a:pPr>
            <a:r>
              <a:rPr lang="en-US" sz="1800" dirty="0">
                <a:solidFill>
                  <a:srgbClr val="FFFF00"/>
                </a:solidFill>
              </a:rPr>
              <a:t>HOLD / MANIPULATE</a:t>
            </a:r>
            <a:endParaRPr lang="en-US" sz="2800" dirty="0"/>
          </a:p>
        </p:txBody>
      </p:sp>
      <p:sp>
        <p:nvSpPr>
          <p:cNvPr id="61445" name="Text Box 5"/>
          <p:cNvSpPr txBox="1">
            <a:spLocks noChangeArrowheads="1"/>
          </p:cNvSpPr>
          <p:nvPr/>
        </p:nvSpPr>
        <p:spPr bwMode="auto">
          <a:xfrm>
            <a:off x="6515100" y="457200"/>
            <a:ext cx="3895725" cy="400050"/>
          </a:xfrm>
          <a:prstGeom prst="rect">
            <a:avLst/>
          </a:prstGeom>
          <a:noFill/>
          <a:ln w="9525">
            <a:noFill/>
            <a:miter lim="800000"/>
            <a:headEnd/>
            <a:tailEnd/>
          </a:ln>
          <a:effectLst/>
        </p:spPr>
        <p:txBody>
          <a:bodyPr wrap="none">
            <a:spAutoFit/>
          </a:bodyPr>
          <a:lstStyle/>
          <a:p>
            <a:pPr algn="ctr">
              <a:buFont typeface="Monotype Sorts" pitchFamily="2" charset="2"/>
              <a:buNone/>
              <a:defRPr/>
            </a:pPr>
            <a:r>
              <a:rPr lang="en-US" sz="2000" dirty="0">
                <a:solidFill>
                  <a:srgbClr val="FFFFFF"/>
                </a:solidFill>
              </a:rPr>
              <a:t>(PERCEPTION &amp; PRODUCTION)</a:t>
            </a:r>
            <a:endParaRPr lang="en-US" sz="1000" dirty="0">
              <a:solidFill>
                <a:srgbClr val="FFFFFF"/>
              </a:solidFill>
            </a:endParaRPr>
          </a:p>
        </p:txBody>
      </p:sp>
      <p:sp>
        <p:nvSpPr>
          <p:cNvPr id="61451" name="Text Box 11"/>
          <p:cNvSpPr txBox="1">
            <a:spLocks noChangeArrowheads="1"/>
          </p:cNvSpPr>
          <p:nvPr/>
        </p:nvSpPr>
        <p:spPr bwMode="auto">
          <a:xfrm>
            <a:off x="3400425" y="5524500"/>
            <a:ext cx="1487488" cy="244475"/>
          </a:xfrm>
          <a:prstGeom prst="rect">
            <a:avLst/>
          </a:prstGeom>
          <a:noFill/>
          <a:ln w="9525">
            <a:noFill/>
            <a:miter lim="800000"/>
            <a:headEnd/>
            <a:tailEnd/>
          </a:ln>
          <a:effectLst/>
        </p:spPr>
        <p:txBody>
          <a:bodyPr>
            <a:spAutoFit/>
          </a:bodyPr>
          <a:lstStyle/>
          <a:p>
            <a:pPr algn="ctr">
              <a:spcBef>
                <a:spcPct val="50000"/>
              </a:spcBef>
              <a:defRPr/>
            </a:pPr>
            <a:endParaRPr lang="en-US" sz="1000"/>
          </a:p>
        </p:txBody>
      </p:sp>
      <p:sp>
        <p:nvSpPr>
          <p:cNvPr id="61452" name="Text Box 12"/>
          <p:cNvSpPr txBox="1">
            <a:spLocks noChangeArrowheads="1"/>
          </p:cNvSpPr>
          <p:nvPr/>
        </p:nvSpPr>
        <p:spPr bwMode="auto">
          <a:xfrm>
            <a:off x="5676900" y="5562600"/>
            <a:ext cx="2057400" cy="461963"/>
          </a:xfrm>
          <a:prstGeom prst="rect">
            <a:avLst/>
          </a:prstGeom>
          <a:noFill/>
          <a:ln w="2540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t>ACOUSTIC</a:t>
            </a:r>
            <a:endParaRPr lang="en-US" sz="1600" dirty="0"/>
          </a:p>
        </p:txBody>
      </p:sp>
      <p:sp>
        <p:nvSpPr>
          <p:cNvPr id="61453" name="Text Box 13"/>
          <p:cNvSpPr txBox="1">
            <a:spLocks noChangeArrowheads="1"/>
          </p:cNvSpPr>
          <p:nvPr/>
        </p:nvSpPr>
        <p:spPr bwMode="auto">
          <a:xfrm>
            <a:off x="7962900" y="5562600"/>
            <a:ext cx="2133600" cy="461963"/>
          </a:xfrm>
          <a:prstGeom prst="rect">
            <a:avLst/>
          </a:prstGeom>
          <a:noFill/>
          <a:ln w="25400">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t>VISUAL</a:t>
            </a:r>
          </a:p>
        </p:txBody>
      </p:sp>
      <p:grpSp>
        <p:nvGrpSpPr>
          <p:cNvPr id="30729" name="Group 69"/>
          <p:cNvGrpSpPr>
            <a:grpSpLocks/>
          </p:cNvGrpSpPr>
          <p:nvPr/>
        </p:nvGrpSpPr>
        <p:grpSpPr bwMode="auto">
          <a:xfrm>
            <a:off x="6418263" y="3937000"/>
            <a:ext cx="554037" cy="1306513"/>
            <a:chOff x="6134100" y="3937001"/>
            <a:chExt cx="554237" cy="1306513"/>
          </a:xfrm>
        </p:grpSpPr>
        <p:sp>
          <p:nvSpPr>
            <p:cNvPr id="61454" name="Rectangle 14"/>
            <p:cNvSpPr>
              <a:spLocks noChangeArrowheads="1"/>
            </p:cNvSpPr>
            <p:nvPr/>
          </p:nvSpPr>
          <p:spPr bwMode="auto">
            <a:xfrm>
              <a:off x="6134100" y="3937001"/>
              <a:ext cx="547885"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55" name="Oval 15"/>
            <p:cNvSpPr>
              <a:spLocks noChangeArrowheads="1"/>
            </p:cNvSpPr>
            <p:nvPr/>
          </p:nvSpPr>
          <p:spPr bwMode="auto">
            <a:xfrm>
              <a:off x="6134100" y="3937001"/>
              <a:ext cx="547885"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dirty="0"/>
            </a:p>
          </p:txBody>
        </p:sp>
        <p:sp>
          <p:nvSpPr>
            <p:cNvPr id="61456" name="Oval 16"/>
            <p:cNvSpPr>
              <a:spLocks noChangeArrowheads="1"/>
            </p:cNvSpPr>
            <p:nvPr/>
          </p:nvSpPr>
          <p:spPr bwMode="auto">
            <a:xfrm>
              <a:off x="6140452" y="4371976"/>
              <a:ext cx="547885"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57" name="Oval 17"/>
            <p:cNvSpPr>
              <a:spLocks noChangeArrowheads="1"/>
            </p:cNvSpPr>
            <p:nvPr/>
          </p:nvSpPr>
          <p:spPr bwMode="auto">
            <a:xfrm>
              <a:off x="6140452" y="4808539"/>
              <a:ext cx="547885"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grpSp>
        <p:nvGrpSpPr>
          <p:cNvPr id="30730" name="Group 70"/>
          <p:cNvGrpSpPr>
            <a:grpSpLocks/>
          </p:cNvGrpSpPr>
          <p:nvPr/>
        </p:nvGrpSpPr>
        <p:grpSpPr bwMode="auto">
          <a:xfrm>
            <a:off x="8572500" y="3937000"/>
            <a:ext cx="547688" cy="1306513"/>
            <a:chOff x="8488562" y="3937001"/>
            <a:chExt cx="548282" cy="1306513"/>
          </a:xfrm>
        </p:grpSpPr>
        <p:sp>
          <p:nvSpPr>
            <p:cNvPr id="61458" name="Rectangle 18"/>
            <p:cNvSpPr>
              <a:spLocks noChangeArrowheads="1"/>
            </p:cNvSpPr>
            <p:nvPr/>
          </p:nvSpPr>
          <p:spPr bwMode="auto">
            <a:xfrm>
              <a:off x="8488562" y="3937001"/>
              <a:ext cx="548282"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59" name="Oval 19"/>
            <p:cNvSpPr>
              <a:spLocks noChangeArrowheads="1"/>
            </p:cNvSpPr>
            <p:nvPr/>
          </p:nvSpPr>
          <p:spPr bwMode="auto">
            <a:xfrm>
              <a:off x="8488562" y="3937001"/>
              <a:ext cx="548282"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60" name="Oval 20"/>
            <p:cNvSpPr>
              <a:spLocks noChangeArrowheads="1"/>
            </p:cNvSpPr>
            <p:nvPr/>
          </p:nvSpPr>
          <p:spPr bwMode="auto">
            <a:xfrm>
              <a:off x="8488562" y="4371976"/>
              <a:ext cx="548282"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61" name="Oval 21"/>
            <p:cNvSpPr>
              <a:spLocks noChangeArrowheads="1"/>
            </p:cNvSpPr>
            <p:nvPr/>
          </p:nvSpPr>
          <p:spPr bwMode="auto">
            <a:xfrm>
              <a:off x="8488562" y="4808539"/>
              <a:ext cx="548282"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462" name="Line 22"/>
          <p:cNvSpPr>
            <a:spLocks noChangeShapeType="1"/>
          </p:cNvSpPr>
          <p:nvPr/>
        </p:nvSpPr>
        <p:spPr bwMode="auto">
          <a:xfrm>
            <a:off x="514350" y="5562600"/>
            <a:ext cx="9344025" cy="0"/>
          </a:xfrm>
          <a:prstGeom prst="line">
            <a:avLst/>
          </a:prstGeom>
          <a:noFill/>
          <a:ln w="38100">
            <a:solidFill>
              <a:schemeClr val="tx1"/>
            </a:solidFill>
            <a:round/>
            <a:headEnd/>
            <a:tailEnd/>
          </a:ln>
          <a:effectLst/>
        </p:spPr>
        <p:txBody>
          <a:bodyPr wrap="none" anchor="ctr"/>
          <a:lstStyle/>
          <a:p>
            <a:pPr>
              <a:defRPr/>
            </a:pPr>
            <a:endParaRPr lang="en-US"/>
          </a:p>
        </p:txBody>
      </p:sp>
      <p:sp>
        <p:nvSpPr>
          <p:cNvPr id="61463" name="AutoShape 23"/>
          <p:cNvSpPr>
            <a:spLocks noChangeArrowheads="1"/>
          </p:cNvSpPr>
          <p:nvPr/>
        </p:nvSpPr>
        <p:spPr bwMode="auto">
          <a:xfrm>
            <a:off x="7648575" y="5272088"/>
            <a:ext cx="390525" cy="61912"/>
          </a:xfrm>
          <a:prstGeom prst="leftRightArrow">
            <a:avLst>
              <a:gd name="adj1" fmla="val 50000"/>
              <a:gd name="adj2" fmla="val 112309"/>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61465" name="Line 25"/>
          <p:cNvSpPr>
            <a:spLocks noChangeShapeType="1"/>
          </p:cNvSpPr>
          <p:nvPr/>
        </p:nvSpPr>
        <p:spPr bwMode="auto">
          <a:xfrm flipV="1">
            <a:off x="6697663" y="5229225"/>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sp>
        <p:nvSpPr>
          <p:cNvPr id="61466" name="Line 26"/>
          <p:cNvSpPr>
            <a:spLocks noChangeShapeType="1"/>
          </p:cNvSpPr>
          <p:nvPr/>
        </p:nvSpPr>
        <p:spPr bwMode="auto">
          <a:xfrm flipV="1">
            <a:off x="8877300" y="5207000"/>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sp>
        <p:nvSpPr>
          <p:cNvPr id="61467" name="Line 27"/>
          <p:cNvSpPr>
            <a:spLocks noChangeShapeType="1"/>
          </p:cNvSpPr>
          <p:nvPr/>
        </p:nvSpPr>
        <p:spPr bwMode="auto">
          <a:xfrm flipH="1">
            <a:off x="4152900" y="3505200"/>
            <a:ext cx="219075" cy="4572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a:p>
        </p:txBody>
      </p:sp>
      <p:sp>
        <p:nvSpPr>
          <p:cNvPr id="61468" name="Line 28"/>
          <p:cNvSpPr>
            <a:spLocks noChangeShapeType="1"/>
          </p:cNvSpPr>
          <p:nvPr/>
        </p:nvSpPr>
        <p:spPr bwMode="auto">
          <a:xfrm>
            <a:off x="6172200" y="3505200"/>
            <a:ext cx="495300" cy="4572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dirty="0"/>
          </a:p>
        </p:txBody>
      </p:sp>
      <p:sp>
        <p:nvSpPr>
          <p:cNvPr id="61469" name="Line 29"/>
          <p:cNvSpPr>
            <a:spLocks noChangeShapeType="1"/>
          </p:cNvSpPr>
          <p:nvPr/>
        </p:nvSpPr>
        <p:spPr bwMode="auto">
          <a:xfrm>
            <a:off x="7715250" y="3505200"/>
            <a:ext cx="1008063" cy="4318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a:p>
        </p:txBody>
      </p:sp>
      <p:sp>
        <p:nvSpPr>
          <p:cNvPr id="61476" name="Rectangle 36"/>
          <p:cNvSpPr>
            <a:spLocks noChangeArrowheads="1"/>
          </p:cNvSpPr>
          <p:nvPr/>
        </p:nvSpPr>
        <p:spPr bwMode="auto">
          <a:xfrm>
            <a:off x="190500" y="5562600"/>
            <a:ext cx="2400300" cy="461963"/>
          </a:xfrm>
          <a:prstGeom prst="rect">
            <a:avLst/>
          </a:prstGeom>
          <a:noFill/>
          <a:ln w="25400">
            <a:solidFill>
              <a:srgbClr val="FFFFFF"/>
            </a:solidFill>
            <a:miter lim="800000"/>
            <a:headEnd/>
            <a:tailEnd/>
          </a:ln>
          <a:effectLst/>
        </p:spPr>
        <p:txBody>
          <a:bodyPr wrap="none">
            <a:spAutoFit/>
          </a:bodyPr>
          <a:lstStyle/>
          <a:p>
            <a:pPr algn="ctr">
              <a:spcBef>
                <a:spcPct val="50000"/>
              </a:spcBef>
              <a:buFont typeface="Monotype Sorts" pitchFamily="2" charset="2"/>
              <a:buNone/>
              <a:defRPr/>
            </a:pPr>
            <a:r>
              <a:rPr lang="en-US" sz="1000" dirty="0"/>
              <a:t>    </a:t>
            </a:r>
            <a:r>
              <a:rPr lang="en-US" sz="2400" dirty="0"/>
              <a:t>ORAL MOTOR </a:t>
            </a:r>
            <a:endParaRPr lang="en-US" sz="1000" dirty="0"/>
          </a:p>
        </p:txBody>
      </p:sp>
      <p:sp>
        <p:nvSpPr>
          <p:cNvPr id="61477" name="Rectangle 37"/>
          <p:cNvSpPr>
            <a:spLocks noChangeArrowheads="1"/>
          </p:cNvSpPr>
          <p:nvPr/>
        </p:nvSpPr>
        <p:spPr bwMode="auto">
          <a:xfrm>
            <a:off x="2747963" y="5562600"/>
            <a:ext cx="2833687" cy="461963"/>
          </a:xfrm>
          <a:prstGeom prst="rect">
            <a:avLst/>
          </a:prstGeom>
          <a:noFill/>
          <a:ln w="25400">
            <a:solidFill>
              <a:srgbClr val="FFFFFF"/>
            </a:solidFill>
            <a:miter lim="800000"/>
            <a:headEnd/>
            <a:tailEnd/>
          </a:ln>
          <a:effectLst/>
        </p:spPr>
        <p:txBody>
          <a:bodyPr wrap="none">
            <a:spAutoFit/>
          </a:bodyPr>
          <a:lstStyle/>
          <a:p>
            <a:pPr algn="ctr">
              <a:spcBef>
                <a:spcPct val="50000"/>
              </a:spcBef>
              <a:buFont typeface="Monotype Sorts" pitchFamily="2" charset="2"/>
              <a:buNone/>
              <a:defRPr/>
            </a:pPr>
            <a:r>
              <a:rPr lang="en-US" sz="2400" dirty="0"/>
              <a:t>SOMATOSENSORY</a:t>
            </a:r>
            <a:endParaRPr lang="en-US" sz="1600" dirty="0"/>
          </a:p>
        </p:txBody>
      </p:sp>
      <p:grpSp>
        <p:nvGrpSpPr>
          <p:cNvPr id="30740" name="Group 66"/>
          <p:cNvGrpSpPr>
            <a:grpSpLocks/>
          </p:cNvGrpSpPr>
          <p:nvPr/>
        </p:nvGrpSpPr>
        <p:grpSpPr bwMode="auto">
          <a:xfrm>
            <a:off x="952500" y="6056313"/>
            <a:ext cx="8001000" cy="725487"/>
            <a:chOff x="2400300" y="6019800"/>
            <a:chExt cx="5829300" cy="462570"/>
          </a:xfrm>
        </p:grpSpPr>
        <p:sp>
          <p:nvSpPr>
            <p:cNvPr id="61447" name="Text Box 7"/>
            <p:cNvSpPr txBox="1">
              <a:spLocks noChangeArrowheads="1"/>
            </p:cNvSpPr>
            <p:nvPr/>
          </p:nvSpPr>
          <p:spPr bwMode="auto">
            <a:xfrm>
              <a:off x="3679508" y="6187823"/>
              <a:ext cx="3444376" cy="294547"/>
            </a:xfrm>
            <a:prstGeom prst="rect">
              <a:avLst/>
            </a:prstGeom>
            <a:noFill/>
            <a:ln w="28575">
              <a:solidFill>
                <a:srgbClr val="FFFFFF"/>
              </a:solidFill>
              <a:miter lim="800000"/>
              <a:headEnd/>
              <a:tailEnd/>
            </a:ln>
            <a:effectLst/>
          </p:spPr>
          <p:txBody>
            <a:bodyPr>
              <a:spAutoFit/>
            </a:bodyPr>
            <a:lstStyle/>
            <a:p>
              <a:pPr algn="ctr">
                <a:spcBef>
                  <a:spcPct val="50000"/>
                </a:spcBef>
                <a:buFont typeface="Monotype Sorts" pitchFamily="2" charset="2"/>
                <a:buNone/>
                <a:defRPr/>
              </a:pPr>
              <a:r>
                <a:rPr lang="en-US" sz="2400" dirty="0">
                  <a:solidFill>
                    <a:srgbClr val="FFFF00"/>
                  </a:solidFill>
                </a:rPr>
                <a:t>ATTENTION  /  AROUSAL</a:t>
              </a:r>
              <a:endParaRPr lang="en-US" sz="1000" dirty="0"/>
            </a:p>
          </p:txBody>
        </p:sp>
        <p:sp>
          <p:nvSpPr>
            <p:cNvPr id="61448" name="Line 8"/>
            <p:cNvSpPr>
              <a:spLocks noChangeShapeType="1"/>
            </p:cNvSpPr>
            <p:nvPr/>
          </p:nvSpPr>
          <p:spPr bwMode="auto">
            <a:xfrm flipH="1" flipV="1">
              <a:off x="2400300" y="6095714"/>
              <a:ext cx="1279208" cy="254060"/>
            </a:xfrm>
            <a:prstGeom prst="line">
              <a:avLst/>
            </a:prstGeom>
            <a:noFill/>
            <a:ln w="38100">
              <a:solidFill>
                <a:srgbClr val="FFFFFF"/>
              </a:solidFill>
              <a:round/>
              <a:headEnd/>
              <a:tailEnd type="triangle" w="med" len="med"/>
            </a:ln>
            <a:effectLst/>
          </p:spPr>
          <p:txBody>
            <a:bodyPr wrap="none" anchor="ctr"/>
            <a:lstStyle/>
            <a:p>
              <a:pPr>
                <a:defRPr/>
              </a:pPr>
              <a:endParaRPr lang="en-US"/>
            </a:p>
          </p:txBody>
        </p:sp>
        <p:sp>
          <p:nvSpPr>
            <p:cNvPr id="61449" name="Line 9"/>
            <p:cNvSpPr>
              <a:spLocks noChangeShapeType="1"/>
            </p:cNvSpPr>
            <p:nvPr/>
          </p:nvSpPr>
          <p:spPr bwMode="auto">
            <a:xfrm flipV="1">
              <a:off x="4114392" y="6019800"/>
              <a:ext cx="0" cy="190292"/>
            </a:xfrm>
            <a:prstGeom prst="line">
              <a:avLst/>
            </a:prstGeom>
            <a:noFill/>
            <a:ln w="38100">
              <a:solidFill>
                <a:srgbClr val="FFFFFF"/>
              </a:solidFill>
              <a:round/>
              <a:headEnd/>
              <a:tailEnd type="triangle" w="med" len="med"/>
            </a:ln>
            <a:effectLst/>
          </p:spPr>
          <p:txBody>
            <a:bodyPr wrap="none" anchor="ctr"/>
            <a:lstStyle/>
            <a:p>
              <a:pPr>
                <a:defRPr/>
              </a:pPr>
              <a:endParaRPr lang="en-US"/>
            </a:p>
          </p:txBody>
        </p:sp>
        <p:sp>
          <p:nvSpPr>
            <p:cNvPr id="61450" name="Line 10"/>
            <p:cNvSpPr>
              <a:spLocks noChangeShapeType="1"/>
            </p:cNvSpPr>
            <p:nvPr/>
          </p:nvSpPr>
          <p:spPr bwMode="auto">
            <a:xfrm flipV="1">
              <a:off x="7123884" y="6095714"/>
              <a:ext cx="1105716" cy="254060"/>
            </a:xfrm>
            <a:prstGeom prst="line">
              <a:avLst/>
            </a:prstGeom>
            <a:noFill/>
            <a:ln w="38100">
              <a:solidFill>
                <a:srgbClr val="FFFFFF"/>
              </a:solidFill>
              <a:round/>
              <a:headEnd/>
              <a:tailEnd type="triangle" w="med" len="med"/>
            </a:ln>
            <a:effectLst/>
          </p:spPr>
          <p:txBody>
            <a:bodyPr wrap="none" anchor="ctr"/>
            <a:lstStyle/>
            <a:p>
              <a:pPr>
                <a:defRPr/>
              </a:pPr>
              <a:endParaRPr lang="en-US"/>
            </a:p>
          </p:txBody>
        </p:sp>
        <p:sp>
          <p:nvSpPr>
            <p:cNvPr id="61478" name="Line 38"/>
            <p:cNvSpPr>
              <a:spLocks noChangeShapeType="1"/>
            </p:cNvSpPr>
            <p:nvPr/>
          </p:nvSpPr>
          <p:spPr bwMode="auto">
            <a:xfrm flipV="1">
              <a:off x="6601097" y="6019800"/>
              <a:ext cx="0" cy="190292"/>
            </a:xfrm>
            <a:prstGeom prst="line">
              <a:avLst/>
            </a:prstGeom>
            <a:noFill/>
            <a:ln w="38100">
              <a:solidFill>
                <a:srgbClr val="FFFFFF"/>
              </a:solidFill>
              <a:round/>
              <a:headEnd/>
              <a:tailEnd type="triangle" w="med" len="med"/>
            </a:ln>
            <a:effectLst/>
          </p:spPr>
          <p:txBody>
            <a:bodyPr wrap="none" anchor="ctr"/>
            <a:lstStyle/>
            <a:p>
              <a:pPr>
                <a:defRPr/>
              </a:pPr>
              <a:endParaRPr lang="en-US"/>
            </a:p>
          </p:txBody>
        </p:sp>
      </p:grpSp>
      <p:sp>
        <p:nvSpPr>
          <p:cNvPr id="61479" name="AutoShape 39"/>
          <p:cNvSpPr>
            <a:spLocks noChangeArrowheads="1"/>
          </p:cNvSpPr>
          <p:nvPr/>
        </p:nvSpPr>
        <p:spPr bwMode="auto">
          <a:xfrm>
            <a:off x="2552700" y="5270500"/>
            <a:ext cx="390525" cy="61913"/>
          </a:xfrm>
          <a:prstGeom prst="leftRightArrow">
            <a:avLst>
              <a:gd name="adj1" fmla="val 50000"/>
              <a:gd name="adj2" fmla="val 112307"/>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61480" name="AutoShape 40"/>
          <p:cNvSpPr>
            <a:spLocks noChangeArrowheads="1"/>
          </p:cNvSpPr>
          <p:nvPr/>
        </p:nvSpPr>
        <p:spPr bwMode="auto">
          <a:xfrm>
            <a:off x="5286375" y="5257800"/>
            <a:ext cx="390525" cy="61913"/>
          </a:xfrm>
          <a:prstGeom prst="leftRightArrow">
            <a:avLst>
              <a:gd name="adj1" fmla="val 50000"/>
              <a:gd name="adj2" fmla="val 112307"/>
            </a:avLst>
          </a:prstGeom>
          <a:solidFill>
            <a:schemeClr val="tx1"/>
          </a:solidFill>
          <a:ln w="9525">
            <a:solidFill>
              <a:schemeClr val="tx1"/>
            </a:solidFill>
            <a:miter lim="800000"/>
            <a:headEnd/>
            <a:tailEnd/>
          </a:ln>
          <a:effectLst/>
        </p:spPr>
        <p:txBody>
          <a:bodyPr wrap="none" anchor="ctr"/>
          <a:lstStyle/>
          <a:p>
            <a:pPr>
              <a:defRPr/>
            </a:pPr>
            <a:endParaRPr lang="en-US"/>
          </a:p>
        </p:txBody>
      </p:sp>
      <p:grpSp>
        <p:nvGrpSpPr>
          <p:cNvPr id="30743" name="Group 71"/>
          <p:cNvGrpSpPr>
            <a:grpSpLocks/>
          </p:cNvGrpSpPr>
          <p:nvPr/>
        </p:nvGrpSpPr>
        <p:grpSpPr bwMode="auto">
          <a:xfrm>
            <a:off x="3910013" y="3937000"/>
            <a:ext cx="547687" cy="1306513"/>
            <a:chOff x="3791546" y="3937001"/>
            <a:chExt cx="548282" cy="1306513"/>
          </a:xfrm>
        </p:grpSpPr>
        <p:sp>
          <p:nvSpPr>
            <p:cNvPr id="61481" name="Rectangle 41"/>
            <p:cNvSpPr>
              <a:spLocks noChangeArrowheads="1"/>
            </p:cNvSpPr>
            <p:nvPr/>
          </p:nvSpPr>
          <p:spPr bwMode="auto">
            <a:xfrm>
              <a:off x="3791546" y="3937001"/>
              <a:ext cx="548282"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82" name="Oval 42"/>
            <p:cNvSpPr>
              <a:spLocks noChangeArrowheads="1"/>
            </p:cNvSpPr>
            <p:nvPr/>
          </p:nvSpPr>
          <p:spPr bwMode="auto">
            <a:xfrm>
              <a:off x="3791546" y="3937001"/>
              <a:ext cx="548282"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3" name="Oval 43"/>
            <p:cNvSpPr>
              <a:spLocks noChangeArrowheads="1"/>
            </p:cNvSpPr>
            <p:nvPr/>
          </p:nvSpPr>
          <p:spPr bwMode="auto">
            <a:xfrm>
              <a:off x="3791546" y="4371976"/>
              <a:ext cx="548282"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4"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485" name="Rectangle 45"/>
          <p:cNvSpPr>
            <a:spLocks noChangeArrowheads="1"/>
          </p:cNvSpPr>
          <p:nvPr/>
        </p:nvSpPr>
        <p:spPr bwMode="auto">
          <a:xfrm rot="-16196193">
            <a:off x="4863306" y="2467769"/>
            <a:ext cx="487363" cy="1470025"/>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61486" name="Oval 46"/>
          <p:cNvSpPr>
            <a:spLocks noChangeArrowheads="1"/>
          </p:cNvSpPr>
          <p:nvPr/>
        </p:nvSpPr>
        <p:spPr bwMode="auto">
          <a:xfrm rot="-16196193">
            <a:off x="5355431" y="2958307"/>
            <a:ext cx="487363" cy="488950"/>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7" name="Oval 47"/>
          <p:cNvSpPr>
            <a:spLocks noChangeArrowheads="1"/>
          </p:cNvSpPr>
          <p:nvPr/>
        </p:nvSpPr>
        <p:spPr bwMode="auto">
          <a:xfrm rot="-16196193">
            <a:off x="4863306" y="2956719"/>
            <a:ext cx="487363" cy="49212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88" name="Oval 48"/>
          <p:cNvSpPr>
            <a:spLocks noChangeArrowheads="1"/>
          </p:cNvSpPr>
          <p:nvPr/>
        </p:nvSpPr>
        <p:spPr bwMode="auto">
          <a:xfrm rot="-16196193">
            <a:off x="4374357" y="2956719"/>
            <a:ext cx="487362" cy="488950"/>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sp>
        <p:nvSpPr>
          <p:cNvPr id="61489" name="Rectangle 49"/>
          <p:cNvSpPr>
            <a:spLocks noChangeArrowheads="1"/>
          </p:cNvSpPr>
          <p:nvPr/>
        </p:nvSpPr>
        <p:spPr bwMode="auto">
          <a:xfrm rot="-21579536">
            <a:off x="4244975" y="3121025"/>
            <a:ext cx="260350" cy="214313"/>
          </a:xfrm>
          <a:prstGeom prst="rect">
            <a:avLst/>
          </a:prstGeom>
          <a:noFill/>
          <a:ln w="28575">
            <a:noFill/>
            <a:miter lim="800000"/>
            <a:headEnd/>
            <a:tailEnd/>
          </a:ln>
          <a:effectLst/>
        </p:spPr>
        <p:txBody>
          <a:bodyPr wrap="none">
            <a:spAutoFit/>
          </a:bodyPr>
          <a:lstStyle/>
          <a:p>
            <a:pPr>
              <a:defRPr/>
            </a:pPr>
            <a:endParaRPr lang="en-US" sz="800"/>
          </a:p>
        </p:txBody>
      </p:sp>
      <p:sp>
        <p:nvSpPr>
          <p:cNvPr id="61490" name="Text Box 50"/>
          <p:cNvSpPr txBox="1">
            <a:spLocks noChangeArrowheads="1"/>
          </p:cNvSpPr>
          <p:nvPr/>
        </p:nvSpPr>
        <p:spPr bwMode="auto">
          <a:xfrm>
            <a:off x="2552700" y="2971800"/>
            <a:ext cx="1793875" cy="461963"/>
          </a:xfrm>
          <a:prstGeom prst="rect">
            <a:avLst/>
          </a:prstGeom>
          <a:noFill/>
          <a:ln w="9525">
            <a:noFill/>
            <a:miter lim="800000"/>
            <a:headEnd/>
            <a:tailEnd/>
          </a:ln>
          <a:effectLst/>
        </p:spPr>
        <p:txBody>
          <a:bodyPr wrap="none">
            <a:spAutoFit/>
          </a:bodyPr>
          <a:lstStyle/>
          <a:p>
            <a:pPr>
              <a:buFont typeface="Monotype Sorts" pitchFamily="2" charset="2"/>
              <a:buNone/>
              <a:defRPr/>
            </a:pPr>
            <a:r>
              <a:rPr lang="en-US" sz="2400" dirty="0"/>
              <a:t>PHONEMIC</a:t>
            </a:r>
            <a:endParaRPr lang="en-US" dirty="0"/>
          </a:p>
        </p:txBody>
      </p:sp>
      <p:sp>
        <p:nvSpPr>
          <p:cNvPr id="61491" name="Text Box 51"/>
          <p:cNvSpPr txBox="1">
            <a:spLocks noChangeArrowheads="1"/>
          </p:cNvSpPr>
          <p:nvPr/>
        </p:nvSpPr>
        <p:spPr bwMode="auto">
          <a:xfrm>
            <a:off x="5829300" y="2971800"/>
            <a:ext cx="2811463" cy="461963"/>
          </a:xfrm>
          <a:prstGeom prst="rect">
            <a:avLst/>
          </a:prstGeom>
          <a:noFill/>
          <a:ln w="9525">
            <a:noFill/>
            <a:miter lim="800000"/>
            <a:headEnd/>
            <a:tailEnd/>
          </a:ln>
          <a:effectLst/>
        </p:spPr>
        <p:txBody>
          <a:bodyPr wrap="none">
            <a:spAutoFit/>
          </a:bodyPr>
          <a:lstStyle/>
          <a:p>
            <a:pPr>
              <a:buFont typeface="Monotype Sorts" pitchFamily="2" charset="2"/>
              <a:buNone/>
              <a:defRPr/>
            </a:pPr>
            <a:r>
              <a:rPr lang="en-US" sz="2400" dirty="0"/>
              <a:t>REPRESENTATION</a:t>
            </a:r>
            <a:endParaRPr lang="en-US" sz="3600" dirty="0"/>
          </a:p>
        </p:txBody>
      </p:sp>
      <p:sp>
        <p:nvSpPr>
          <p:cNvPr id="61492" name="Rectangle 52"/>
          <p:cNvSpPr>
            <a:spLocks noChangeArrowheads="1"/>
          </p:cNvSpPr>
          <p:nvPr/>
        </p:nvSpPr>
        <p:spPr bwMode="auto">
          <a:xfrm>
            <a:off x="2228850" y="2895600"/>
            <a:ext cx="6515100" cy="609600"/>
          </a:xfrm>
          <a:prstGeom prst="rect">
            <a:avLst/>
          </a:prstGeom>
          <a:noFill/>
          <a:ln w="38100">
            <a:solidFill>
              <a:srgbClr val="FFFFFF"/>
            </a:solidFill>
            <a:miter lim="800000"/>
            <a:headEnd/>
            <a:tailEnd/>
          </a:ln>
          <a:effectLst/>
        </p:spPr>
        <p:txBody>
          <a:bodyPr wrap="none" anchor="ctr"/>
          <a:lstStyle/>
          <a:p>
            <a:pPr>
              <a:defRPr/>
            </a:pPr>
            <a:endParaRPr lang="en-US"/>
          </a:p>
        </p:txBody>
      </p:sp>
      <p:sp>
        <p:nvSpPr>
          <p:cNvPr id="61493" name="AutoShape 53"/>
          <p:cNvSpPr>
            <a:spLocks noChangeArrowheads="1"/>
          </p:cNvSpPr>
          <p:nvPr/>
        </p:nvSpPr>
        <p:spPr bwMode="auto">
          <a:xfrm>
            <a:off x="4914900" y="1295400"/>
            <a:ext cx="428625" cy="533400"/>
          </a:xfrm>
          <a:prstGeom prst="upDownArrow">
            <a:avLst>
              <a:gd name="adj1" fmla="val 50000"/>
              <a:gd name="adj2" fmla="val 20000"/>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61494" name="Line 54"/>
          <p:cNvSpPr>
            <a:spLocks noChangeShapeType="1"/>
          </p:cNvSpPr>
          <p:nvPr/>
        </p:nvSpPr>
        <p:spPr bwMode="auto">
          <a:xfrm flipH="1">
            <a:off x="6943725" y="1828800"/>
            <a:ext cx="857250" cy="0"/>
          </a:xfrm>
          <a:prstGeom prst="line">
            <a:avLst/>
          </a:prstGeom>
          <a:noFill/>
          <a:ln w="38100">
            <a:solidFill>
              <a:schemeClr val="tx1"/>
            </a:solidFill>
            <a:round/>
            <a:headEnd type="triangle" w="med" len="med"/>
            <a:tailEnd type="triangle" w="med" len="med"/>
          </a:ln>
          <a:effectLst/>
        </p:spPr>
        <p:txBody>
          <a:bodyPr wrap="none" anchor="ctr"/>
          <a:lstStyle/>
          <a:p>
            <a:pPr>
              <a:defRPr/>
            </a:pPr>
            <a:endParaRPr lang="en-US"/>
          </a:p>
        </p:txBody>
      </p:sp>
      <p:sp>
        <p:nvSpPr>
          <p:cNvPr id="61495" name="Text Box 55"/>
          <p:cNvSpPr txBox="1">
            <a:spLocks noChangeArrowheads="1"/>
          </p:cNvSpPr>
          <p:nvPr/>
        </p:nvSpPr>
        <p:spPr bwMode="auto">
          <a:xfrm>
            <a:off x="7277100" y="2117725"/>
            <a:ext cx="2438400" cy="720725"/>
          </a:xfrm>
          <a:prstGeom prst="rect">
            <a:avLst/>
          </a:prstGeom>
          <a:noFill/>
          <a:ln w="19050">
            <a:solidFill>
              <a:schemeClr val="tx1"/>
            </a:solidFill>
            <a:miter lim="800000"/>
            <a:headEnd/>
            <a:tailEnd/>
          </a:ln>
          <a:effectLst/>
        </p:spPr>
        <p:txBody>
          <a:bodyPr>
            <a:spAutoFit/>
          </a:bodyPr>
          <a:lstStyle/>
          <a:p>
            <a:pPr algn="ctr">
              <a:buFont typeface="Monotype Sorts" pitchFamily="2" charset="2"/>
              <a:buNone/>
              <a:defRPr/>
            </a:pPr>
            <a:r>
              <a:rPr lang="en-US" sz="2400" dirty="0"/>
              <a:t>PROSODIC</a:t>
            </a:r>
            <a:endParaRPr lang="en-US" sz="1400" dirty="0"/>
          </a:p>
          <a:p>
            <a:pPr algn="ctr">
              <a:buFont typeface="Monotype Sorts" pitchFamily="2" charset="2"/>
              <a:buNone/>
              <a:defRPr/>
            </a:pPr>
            <a:r>
              <a:rPr lang="en-US" sz="1400" dirty="0"/>
              <a:t> (WORD LEVEL)</a:t>
            </a:r>
            <a:endParaRPr lang="en-US" sz="6600" dirty="0"/>
          </a:p>
        </p:txBody>
      </p:sp>
      <p:sp>
        <p:nvSpPr>
          <p:cNvPr id="61496" name="Rectangle 56"/>
          <p:cNvSpPr>
            <a:spLocks noChangeArrowheads="1"/>
          </p:cNvSpPr>
          <p:nvPr/>
        </p:nvSpPr>
        <p:spPr bwMode="auto">
          <a:xfrm rot="-16196193">
            <a:off x="8306595" y="1110456"/>
            <a:ext cx="487362" cy="1470025"/>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grpSp>
        <p:nvGrpSpPr>
          <p:cNvPr id="30756" name="Group 67"/>
          <p:cNvGrpSpPr>
            <a:grpSpLocks/>
          </p:cNvGrpSpPr>
          <p:nvPr/>
        </p:nvGrpSpPr>
        <p:grpSpPr bwMode="auto">
          <a:xfrm>
            <a:off x="7816850" y="1600200"/>
            <a:ext cx="1470025" cy="488950"/>
            <a:chOff x="7817050" y="1752601"/>
            <a:chExt cx="1469825" cy="488950"/>
          </a:xfrm>
        </p:grpSpPr>
        <p:sp>
          <p:nvSpPr>
            <p:cNvPr id="61497" name="Oval 57"/>
            <p:cNvSpPr>
              <a:spLocks noChangeArrowheads="1"/>
            </p:cNvSpPr>
            <p:nvPr/>
          </p:nvSpPr>
          <p:spPr bwMode="auto">
            <a:xfrm rot="-16196193">
              <a:off x="8798752" y="1753428"/>
              <a:ext cx="487362" cy="48888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98" name="Oval 58"/>
            <p:cNvSpPr>
              <a:spLocks noChangeArrowheads="1"/>
            </p:cNvSpPr>
            <p:nvPr/>
          </p:nvSpPr>
          <p:spPr bwMode="auto">
            <a:xfrm rot="-16196193">
              <a:off x="8306695" y="1751840"/>
              <a:ext cx="487362" cy="492058"/>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61499" name="Oval 59"/>
            <p:cNvSpPr>
              <a:spLocks noChangeArrowheads="1"/>
            </p:cNvSpPr>
            <p:nvPr/>
          </p:nvSpPr>
          <p:spPr bwMode="auto">
            <a:xfrm rot="-16196193">
              <a:off x="7817810" y="1751841"/>
              <a:ext cx="487363" cy="488883"/>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500" name="Line 60"/>
          <p:cNvSpPr>
            <a:spLocks noChangeShapeType="1"/>
          </p:cNvSpPr>
          <p:nvPr/>
        </p:nvSpPr>
        <p:spPr bwMode="auto">
          <a:xfrm>
            <a:off x="514350" y="1524000"/>
            <a:ext cx="0" cy="396240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1" name="Line 61"/>
          <p:cNvSpPr>
            <a:spLocks noChangeShapeType="1"/>
          </p:cNvSpPr>
          <p:nvPr/>
        </p:nvSpPr>
        <p:spPr bwMode="auto">
          <a:xfrm flipH="1">
            <a:off x="9858375" y="1524000"/>
            <a:ext cx="0" cy="396240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2" name="Line 62"/>
          <p:cNvSpPr>
            <a:spLocks noChangeShapeType="1"/>
          </p:cNvSpPr>
          <p:nvPr/>
        </p:nvSpPr>
        <p:spPr bwMode="auto">
          <a:xfrm>
            <a:off x="514350" y="3124200"/>
            <a:ext cx="1714500" cy="0"/>
          </a:xfrm>
          <a:prstGeom prst="line">
            <a:avLst/>
          </a:prstGeom>
          <a:noFill/>
          <a:ln w="9525">
            <a:solidFill>
              <a:schemeClr val="tx1"/>
            </a:solidFill>
            <a:round/>
            <a:headEnd/>
            <a:tailEnd/>
          </a:ln>
          <a:effectLst/>
        </p:spPr>
        <p:txBody>
          <a:bodyPr wrap="none" anchor="ctr"/>
          <a:lstStyle/>
          <a:p>
            <a:pPr>
              <a:defRPr/>
            </a:pPr>
            <a:endParaRPr lang="en-US"/>
          </a:p>
        </p:txBody>
      </p:sp>
      <p:sp>
        <p:nvSpPr>
          <p:cNvPr id="61503" name="Line 63"/>
          <p:cNvSpPr>
            <a:spLocks noChangeShapeType="1"/>
          </p:cNvSpPr>
          <p:nvPr/>
        </p:nvSpPr>
        <p:spPr bwMode="auto">
          <a:xfrm>
            <a:off x="514350" y="3124200"/>
            <a:ext cx="1714500" cy="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4" name="Freeform 64"/>
          <p:cNvSpPr>
            <a:spLocks/>
          </p:cNvSpPr>
          <p:nvPr/>
        </p:nvSpPr>
        <p:spPr bwMode="auto">
          <a:xfrm>
            <a:off x="28575" y="4495800"/>
            <a:ext cx="1228725" cy="1993900"/>
          </a:xfrm>
          <a:custGeom>
            <a:avLst/>
            <a:gdLst/>
            <a:ahLst/>
            <a:cxnLst>
              <a:cxn ang="0">
                <a:pos x="224" y="0"/>
              </a:cxn>
              <a:cxn ang="0">
                <a:pos x="128" y="1056"/>
              </a:cxn>
              <a:cxn ang="0">
                <a:pos x="992" y="1200"/>
              </a:cxn>
            </a:cxnLst>
            <a:rect l="0" t="0" r="r" b="b"/>
            <a:pathLst>
              <a:path w="992" h="1256">
                <a:moveTo>
                  <a:pt x="224" y="0"/>
                </a:moveTo>
                <a:cubicBezTo>
                  <a:pt x="112" y="428"/>
                  <a:pt x="0" y="856"/>
                  <a:pt x="128" y="1056"/>
                </a:cubicBezTo>
                <a:cubicBezTo>
                  <a:pt x="256" y="1256"/>
                  <a:pt x="832" y="1184"/>
                  <a:pt x="992" y="1200"/>
                </a:cubicBezTo>
              </a:path>
            </a:pathLst>
          </a:custGeom>
          <a:noFill/>
          <a:ln w="38100" cap="flat" cmpd="sng">
            <a:solidFill>
              <a:schemeClr val="tx1"/>
            </a:solidFill>
            <a:prstDash val="sysDot"/>
            <a:round/>
            <a:headEnd type="triangle" w="med" len="med"/>
            <a:tailEnd type="triangle" w="med" len="med"/>
          </a:ln>
          <a:effectLst/>
        </p:spPr>
        <p:txBody>
          <a:bodyPr wrap="none" anchor="ctr"/>
          <a:lstStyle/>
          <a:p>
            <a:pPr>
              <a:defRPr/>
            </a:pPr>
            <a:endParaRPr lang="en-US"/>
          </a:p>
        </p:txBody>
      </p:sp>
      <p:sp>
        <p:nvSpPr>
          <p:cNvPr id="61505" name="Line 65"/>
          <p:cNvSpPr>
            <a:spLocks noChangeShapeType="1"/>
          </p:cNvSpPr>
          <p:nvPr/>
        </p:nvSpPr>
        <p:spPr bwMode="auto">
          <a:xfrm flipH="1">
            <a:off x="9344025" y="1828800"/>
            <a:ext cx="514350" cy="0"/>
          </a:xfrm>
          <a:prstGeom prst="line">
            <a:avLst/>
          </a:prstGeom>
          <a:noFill/>
          <a:ln w="38100">
            <a:solidFill>
              <a:schemeClr val="tx1"/>
            </a:solidFill>
            <a:prstDash val="sysDot"/>
            <a:round/>
            <a:headEnd type="triangle" w="med" len="med"/>
            <a:tailEnd type="triangle" w="med" len="med"/>
          </a:ln>
          <a:effectLst/>
        </p:spPr>
        <p:txBody>
          <a:bodyPr wrap="none" anchor="ctr"/>
          <a:lstStyle/>
          <a:p>
            <a:pPr>
              <a:defRPr/>
            </a:pPr>
            <a:endParaRPr lang="en-US" dirty="0"/>
          </a:p>
        </p:txBody>
      </p:sp>
      <p:sp>
        <p:nvSpPr>
          <p:cNvPr id="61506" name="Line 66"/>
          <p:cNvSpPr>
            <a:spLocks noChangeShapeType="1"/>
          </p:cNvSpPr>
          <p:nvPr/>
        </p:nvSpPr>
        <p:spPr bwMode="auto">
          <a:xfrm flipV="1">
            <a:off x="5143500" y="609600"/>
            <a:ext cx="0" cy="152400"/>
          </a:xfrm>
          <a:prstGeom prst="line">
            <a:avLst/>
          </a:prstGeom>
          <a:noFill/>
          <a:ln w="76200">
            <a:solidFill>
              <a:schemeClr val="tx1"/>
            </a:solidFill>
            <a:round/>
            <a:headEnd/>
            <a:tailEnd type="triangle" w="med" len="med"/>
          </a:ln>
          <a:effectLst/>
        </p:spPr>
        <p:txBody>
          <a:bodyPr wrap="none" anchor="ctr"/>
          <a:lstStyle/>
          <a:p>
            <a:pPr>
              <a:defRPr/>
            </a:pPr>
            <a:endParaRPr lang="en-US"/>
          </a:p>
        </p:txBody>
      </p:sp>
      <p:sp>
        <p:nvSpPr>
          <p:cNvPr id="61464" name="Line 24"/>
          <p:cNvSpPr>
            <a:spLocks noChangeShapeType="1"/>
          </p:cNvSpPr>
          <p:nvPr/>
        </p:nvSpPr>
        <p:spPr bwMode="auto">
          <a:xfrm flipV="1">
            <a:off x="4152900" y="5207000"/>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grpSp>
        <p:nvGrpSpPr>
          <p:cNvPr id="30765" name="Group 72"/>
          <p:cNvGrpSpPr>
            <a:grpSpLocks/>
          </p:cNvGrpSpPr>
          <p:nvPr/>
        </p:nvGrpSpPr>
        <p:grpSpPr bwMode="auto">
          <a:xfrm>
            <a:off x="1181100" y="3962400"/>
            <a:ext cx="547688" cy="1306513"/>
            <a:chOff x="3791546" y="3937001"/>
            <a:chExt cx="548282" cy="1306513"/>
          </a:xfrm>
        </p:grpSpPr>
        <p:sp>
          <p:nvSpPr>
            <p:cNvPr id="74" name="Rectangle 41"/>
            <p:cNvSpPr>
              <a:spLocks noChangeArrowheads="1"/>
            </p:cNvSpPr>
            <p:nvPr/>
          </p:nvSpPr>
          <p:spPr bwMode="auto">
            <a:xfrm>
              <a:off x="3791546" y="3937001"/>
              <a:ext cx="548282" cy="1306513"/>
            </a:xfrm>
            <a:prstGeom prst="rect">
              <a:avLst/>
            </a:prstGeom>
            <a:solidFill>
              <a:schemeClr val="accent1"/>
            </a:solidFill>
            <a:ln w="28575">
              <a:solidFill>
                <a:srgbClr val="000000"/>
              </a:solidFill>
              <a:miter lim="800000"/>
              <a:headEnd/>
              <a:tailEnd/>
            </a:ln>
            <a:effectLst/>
          </p:spPr>
          <p:txBody>
            <a:bodyPr wrap="none" anchor="ctr"/>
            <a:lstStyle/>
            <a:p>
              <a:pPr>
                <a:defRPr/>
              </a:pPr>
              <a:endParaRPr lang="en-US"/>
            </a:p>
          </p:txBody>
        </p:sp>
        <p:sp>
          <p:nvSpPr>
            <p:cNvPr id="75" name="Oval 42"/>
            <p:cNvSpPr>
              <a:spLocks noChangeArrowheads="1"/>
            </p:cNvSpPr>
            <p:nvPr/>
          </p:nvSpPr>
          <p:spPr bwMode="auto">
            <a:xfrm>
              <a:off x="3791546" y="3937001"/>
              <a:ext cx="548282" cy="434975"/>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76" name="Oval 43"/>
            <p:cNvSpPr>
              <a:spLocks noChangeArrowheads="1"/>
            </p:cNvSpPr>
            <p:nvPr/>
          </p:nvSpPr>
          <p:spPr bwMode="auto">
            <a:xfrm>
              <a:off x="3791546" y="4371976"/>
              <a:ext cx="548282" cy="436563"/>
            </a:xfrm>
            <a:prstGeom prst="ellipse">
              <a:avLst/>
            </a:prstGeom>
            <a:solidFill>
              <a:schemeClr val="tx1"/>
            </a:solidFill>
            <a:ln w="28575">
              <a:solidFill>
                <a:srgbClr val="000000"/>
              </a:solidFill>
              <a:round/>
              <a:headEnd/>
              <a:tailEnd/>
            </a:ln>
            <a:effectLst/>
          </p:spPr>
          <p:txBody>
            <a:bodyPr wrap="none" anchor="ctr"/>
            <a:lstStyle/>
            <a:p>
              <a:pPr>
                <a:defRPr/>
              </a:pPr>
              <a:endParaRPr lang="en-US"/>
            </a:p>
          </p:txBody>
        </p:sp>
        <p:sp>
          <p:nvSpPr>
            <p:cNvPr id="77" name="Oval 44"/>
            <p:cNvSpPr>
              <a:spLocks noChangeArrowheads="1"/>
            </p:cNvSpPr>
            <p:nvPr/>
          </p:nvSpPr>
          <p:spPr bwMode="auto">
            <a:xfrm>
              <a:off x="3791546" y="4808539"/>
              <a:ext cx="548282" cy="434975"/>
            </a:xfrm>
            <a:prstGeom prst="ellipse">
              <a:avLst/>
            </a:prstGeom>
            <a:solidFill>
              <a:srgbClr val="009900"/>
            </a:solidFill>
            <a:ln w="28575">
              <a:solidFill>
                <a:srgbClr val="000000"/>
              </a:solidFill>
              <a:round/>
              <a:headEnd/>
              <a:tailEnd/>
            </a:ln>
            <a:effectLst/>
          </p:spPr>
          <p:txBody>
            <a:bodyPr wrap="none" anchor="ctr"/>
            <a:lstStyle/>
            <a:p>
              <a:pPr>
                <a:defRPr/>
              </a:pPr>
              <a:endParaRPr lang="en-US"/>
            </a:p>
          </p:txBody>
        </p:sp>
      </p:grpSp>
      <p:sp>
        <p:nvSpPr>
          <p:cNvPr id="61475" name="Line 35"/>
          <p:cNvSpPr>
            <a:spLocks noChangeShapeType="1"/>
          </p:cNvSpPr>
          <p:nvPr/>
        </p:nvSpPr>
        <p:spPr bwMode="auto">
          <a:xfrm flipH="1">
            <a:off x="1638300" y="3505200"/>
            <a:ext cx="1704975" cy="45720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a:p>
        </p:txBody>
      </p:sp>
      <p:sp>
        <p:nvSpPr>
          <p:cNvPr id="61474" name="Line 34"/>
          <p:cNvSpPr>
            <a:spLocks noChangeShapeType="1"/>
          </p:cNvSpPr>
          <p:nvPr/>
        </p:nvSpPr>
        <p:spPr bwMode="auto">
          <a:xfrm flipV="1">
            <a:off x="1485900" y="5207000"/>
            <a:ext cx="0" cy="317500"/>
          </a:xfrm>
          <a:prstGeom prst="line">
            <a:avLst/>
          </a:prstGeom>
          <a:noFill/>
          <a:ln w="28575">
            <a:solidFill>
              <a:schemeClr val="tx1"/>
            </a:solidFill>
            <a:round/>
            <a:headEnd type="triangle" w="med" len="med"/>
            <a:tailEnd type="triangle" w="med" len="med"/>
          </a:ln>
          <a:effectLst/>
        </p:spPr>
        <p:txBody>
          <a:bodyPr wrap="none" anchor="ctr"/>
          <a:lstStyle/>
          <a:p>
            <a:pPr>
              <a:defRPr/>
            </a:pPr>
            <a:endParaRPr lang="en-US"/>
          </a:p>
        </p:txBody>
      </p:sp>
      <p:sp>
        <p:nvSpPr>
          <p:cNvPr id="61446" name="AutoShape 6"/>
          <p:cNvSpPr>
            <a:spLocks noChangeArrowheads="1"/>
          </p:cNvSpPr>
          <p:nvPr/>
        </p:nvSpPr>
        <p:spPr bwMode="auto">
          <a:xfrm>
            <a:off x="4886325" y="2514600"/>
            <a:ext cx="488950" cy="457200"/>
          </a:xfrm>
          <a:prstGeom prst="upDownArrow">
            <a:avLst>
              <a:gd name="adj1" fmla="val 50000"/>
              <a:gd name="adj2" fmla="val 20000"/>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73" name="TextBox 72"/>
          <p:cNvSpPr txBox="1"/>
          <p:nvPr/>
        </p:nvSpPr>
        <p:spPr>
          <a:xfrm>
            <a:off x="0" y="228600"/>
            <a:ext cx="2552700" cy="369332"/>
          </a:xfrm>
          <a:prstGeom prst="rect">
            <a:avLst/>
          </a:prstGeom>
          <a:noFill/>
        </p:spPr>
        <p:txBody>
          <a:bodyPr wrap="square" rtlCol="0">
            <a:spAutoFit/>
          </a:bodyPr>
          <a:lstStyle/>
          <a:p>
            <a:pPr>
              <a:buNone/>
            </a:pPr>
            <a:r>
              <a:rPr lang="en-US" sz="1800" dirty="0" smtClean="0"/>
              <a:t>(Alexander, 2006)</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0" y="0"/>
            <a:ext cx="10287000" cy="1143000"/>
          </a:xfrm>
        </p:spPr>
        <p:txBody>
          <a:bodyPr/>
          <a:lstStyle/>
          <a:p>
            <a:pPr algn="ctr"/>
            <a:r>
              <a:rPr lang="en-US" b="0" dirty="0" smtClean="0">
                <a:solidFill>
                  <a:srgbClr val="FFFF00"/>
                </a:solidFill>
              </a:rPr>
              <a:t>THEORETICAL</a:t>
            </a:r>
            <a:endParaRPr lang="en-US" b="0" dirty="0">
              <a:solidFill>
                <a:srgbClr val="FFFF00"/>
              </a:solidFill>
            </a:endParaRPr>
          </a:p>
        </p:txBody>
      </p:sp>
      <p:sp>
        <p:nvSpPr>
          <p:cNvPr id="416771" name="Rectangle 3"/>
          <p:cNvSpPr>
            <a:spLocks noGrp="1" noChangeArrowheads="1"/>
          </p:cNvSpPr>
          <p:nvPr>
            <p:ph type="body" idx="1"/>
          </p:nvPr>
        </p:nvSpPr>
        <p:spPr>
          <a:xfrm>
            <a:off x="190500" y="2057400"/>
            <a:ext cx="9982199" cy="4495800"/>
          </a:xfrm>
        </p:spPr>
        <p:txBody>
          <a:bodyPr/>
          <a:lstStyle/>
          <a:p>
            <a:pPr>
              <a:lnSpc>
                <a:spcPct val="90000"/>
              </a:lnSpc>
              <a:buNone/>
            </a:pPr>
            <a:r>
              <a:rPr lang="en-US" sz="2800" b="0" dirty="0"/>
              <a:t>DEVELOPMENTAL DYSLEXIA: A </a:t>
            </a:r>
            <a:r>
              <a:rPr lang="en-US" sz="2800" b="0" dirty="0" smtClean="0"/>
              <a:t>MOTOR-ARTICULATORY </a:t>
            </a:r>
            <a:r>
              <a:rPr lang="en-US" sz="2800" b="0" dirty="0"/>
              <a:t>FEEDBACK HYPOTHESIS</a:t>
            </a:r>
            <a:r>
              <a:rPr lang="en-US" sz="2800" dirty="0"/>
              <a:t> </a:t>
            </a:r>
            <a:endParaRPr lang="en-US" sz="2800" dirty="0" smtClean="0"/>
          </a:p>
          <a:p>
            <a:pPr>
              <a:lnSpc>
                <a:spcPct val="90000"/>
              </a:lnSpc>
              <a:buNone/>
            </a:pPr>
            <a:r>
              <a:rPr lang="en-US" sz="2800" dirty="0" smtClean="0">
                <a:solidFill>
                  <a:schemeClr val="tx1"/>
                </a:solidFill>
              </a:rPr>
              <a:t>	</a:t>
            </a:r>
            <a:r>
              <a:rPr lang="en-US" sz="2000" dirty="0" smtClean="0">
                <a:solidFill>
                  <a:schemeClr val="tx1"/>
                </a:solidFill>
              </a:rPr>
              <a:t>(</a:t>
            </a:r>
            <a:r>
              <a:rPr lang="en-US" sz="2000" dirty="0">
                <a:solidFill>
                  <a:schemeClr val="tx1"/>
                </a:solidFill>
              </a:rPr>
              <a:t>HEILMAN, VOELLER, ALEXANDER, 1996)</a:t>
            </a:r>
          </a:p>
          <a:p>
            <a:pPr lvl="1">
              <a:lnSpc>
                <a:spcPct val="90000"/>
              </a:lnSpc>
              <a:buNone/>
            </a:pPr>
            <a:r>
              <a:rPr lang="en-US" sz="2400" b="0" dirty="0">
                <a:solidFill>
                  <a:srgbClr val="FFFFFF"/>
                </a:solidFill>
              </a:rPr>
              <a:t>“The inability to associate the position of their articulators with speech sounds may impair the development of phonological awareness and the ability to convert graphemes to phonemes. Unawareness of their articulators may be related to programming or feedback deficits</a:t>
            </a:r>
            <a:r>
              <a:rPr lang="en-US" sz="2400" b="0" dirty="0" smtClean="0">
                <a:solidFill>
                  <a:srgbClr val="FFFFFF"/>
                </a:solidFill>
              </a:rPr>
              <a:t>.”</a:t>
            </a:r>
            <a:endParaRPr lang="en-US" sz="2000" dirty="0">
              <a:solidFill>
                <a:srgbClr val="FFFFFF"/>
              </a:solidFill>
            </a:endParaRPr>
          </a:p>
          <a:p>
            <a:pPr>
              <a:lnSpc>
                <a:spcPct val="90000"/>
              </a:lnSpc>
            </a:pP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095500" y="1905000"/>
            <a:ext cx="7924800" cy="4724400"/>
          </a:xfrm>
        </p:spPr>
        <p:txBody>
          <a:bodyPr/>
          <a:lstStyle/>
          <a:p>
            <a:pPr>
              <a:buClr>
                <a:srgbClr val="FFFFFF"/>
              </a:buClr>
              <a:buNone/>
              <a:defRPr/>
            </a:pPr>
            <a:r>
              <a:rPr lang="en-US" dirty="0" smtClean="0"/>
              <a:t>Disciplines:</a:t>
            </a:r>
            <a:endParaRPr lang="en-US" dirty="0"/>
          </a:p>
          <a:p>
            <a:pPr lvl="1">
              <a:buClr>
                <a:srgbClr val="FFFFFF"/>
              </a:buClr>
              <a:defRPr/>
            </a:pPr>
            <a:r>
              <a:rPr lang="en-US" dirty="0" smtClean="0"/>
              <a:t>Neuropsychology</a:t>
            </a:r>
          </a:p>
          <a:p>
            <a:pPr lvl="1">
              <a:buClr>
                <a:srgbClr val="FFFFFF"/>
              </a:buClr>
              <a:defRPr/>
            </a:pPr>
            <a:r>
              <a:rPr lang="en-US" dirty="0" smtClean="0"/>
              <a:t>Psychiatry</a:t>
            </a:r>
            <a:endParaRPr lang="en-US" dirty="0"/>
          </a:p>
          <a:p>
            <a:pPr lvl="1">
              <a:buClr>
                <a:srgbClr val="FFFFFF"/>
              </a:buClr>
              <a:defRPr/>
            </a:pPr>
            <a:r>
              <a:rPr lang="en-US" dirty="0" smtClean="0"/>
              <a:t>Nursing/Nurse Practitioner/Developmental Pediatrics</a:t>
            </a:r>
            <a:endParaRPr lang="en-US" dirty="0"/>
          </a:p>
          <a:p>
            <a:pPr lvl="1">
              <a:buClr>
                <a:srgbClr val="FFFFFF"/>
              </a:buClr>
              <a:defRPr/>
            </a:pPr>
            <a:r>
              <a:rPr lang="en-US" dirty="0" smtClean="0"/>
              <a:t>Clinical Psychology</a:t>
            </a:r>
            <a:endParaRPr lang="en-US" dirty="0"/>
          </a:p>
          <a:p>
            <a:pPr lvl="1">
              <a:buClr>
                <a:srgbClr val="FFFFFF"/>
              </a:buClr>
              <a:defRPr/>
            </a:pPr>
            <a:r>
              <a:rPr lang="en-US" dirty="0"/>
              <a:t>Occupational Therapy</a:t>
            </a:r>
          </a:p>
          <a:p>
            <a:pPr lvl="1">
              <a:buClr>
                <a:srgbClr val="FFFFFF"/>
              </a:buClr>
              <a:defRPr/>
            </a:pPr>
            <a:r>
              <a:rPr lang="en-US" dirty="0"/>
              <a:t>Speech-Language </a:t>
            </a:r>
            <a:r>
              <a:rPr lang="en-US" dirty="0" smtClean="0"/>
              <a:t>Pathology</a:t>
            </a:r>
            <a:endParaRPr lang="en-US" dirty="0"/>
          </a:p>
          <a:p>
            <a:pPr lvl="1">
              <a:buClr>
                <a:srgbClr val="FFFFFF"/>
              </a:buClr>
              <a:defRPr/>
            </a:pPr>
            <a:r>
              <a:rPr lang="en-US" dirty="0"/>
              <a:t>Education</a:t>
            </a:r>
          </a:p>
        </p:txBody>
      </p:sp>
      <p:sp>
        <p:nvSpPr>
          <p:cNvPr id="18436" name="Rectangle 4"/>
          <p:cNvSpPr>
            <a:spLocks noGrp="1" noChangeArrowheads="1"/>
          </p:cNvSpPr>
          <p:nvPr>
            <p:ph type="title"/>
          </p:nvPr>
        </p:nvSpPr>
        <p:spPr/>
        <p:txBody>
          <a:bodyPr/>
          <a:lstStyle/>
          <a:p>
            <a:pPr algn="ctr">
              <a:defRPr/>
            </a:pPr>
            <a:r>
              <a:rPr lang="en-US" dirty="0" err="1" smtClean="0"/>
              <a:t>Transdisciplinary</a:t>
            </a:r>
            <a:r>
              <a:rPr lang="en-US" dirty="0" smtClean="0"/>
              <a:t> Team for</a:t>
            </a:r>
            <a:br>
              <a:rPr lang="en-US" dirty="0" smtClean="0"/>
            </a:br>
            <a:r>
              <a:rPr lang="en-US" dirty="0" smtClean="0"/>
              <a:t>Assessment &amp; Treatment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dissolve">
                                      <p:cBhvr>
                                        <p:cTn id="7" dur="500"/>
                                        <p:tgtEl>
                                          <p:spTgt spid="18435">
                                            <p:txEl>
                                              <p:pRg st="1" end="1"/>
                                            </p:txEl>
                                          </p:spTgt>
                                        </p:tgtEl>
                                      </p:cBhvr>
                                    </p:animEffect>
                                  </p:childTnLst>
                                </p:cTn>
                              </p:par>
                            </p:childTnLst>
                          </p:cTn>
                        </p:par>
                        <p:par>
                          <p:cTn id="8" fill="hold">
                            <p:stCondLst>
                              <p:cond delay="2000"/>
                            </p:stCondLst>
                            <p:childTnLst>
                              <p:par>
                                <p:cTn id="9" presetID="9" presetClass="entr" presetSubtype="0" fill="hold" nodeType="afterEffect">
                                  <p:stCondLst>
                                    <p:cond delay="500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dissolve">
                                      <p:cBhvr>
                                        <p:cTn id="11" dur="500"/>
                                        <p:tgtEl>
                                          <p:spTgt spid="18435">
                                            <p:txEl>
                                              <p:pRg st="2" end="2"/>
                                            </p:txEl>
                                          </p:spTgt>
                                        </p:tgtEl>
                                      </p:cBhvr>
                                    </p:animEffect>
                                  </p:childTnLst>
                                </p:cTn>
                              </p:par>
                            </p:childTnLst>
                          </p:cTn>
                        </p:par>
                        <p:par>
                          <p:cTn id="12" fill="hold">
                            <p:stCondLst>
                              <p:cond delay="7500"/>
                            </p:stCondLst>
                            <p:childTnLst>
                              <p:par>
                                <p:cTn id="13" presetID="9" presetClass="entr" presetSubtype="0" fill="hold" nodeType="afterEffect">
                                  <p:stCondLst>
                                    <p:cond delay="400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dissolve">
                                      <p:cBhvr>
                                        <p:cTn id="15" dur="500"/>
                                        <p:tgtEl>
                                          <p:spTgt spid="18435">
                                            <p:txEl>
                                              <p:pRg st="3" end="3"/>
                                            </p:txEl>
                                          </p:spTgt>
                                        </p:tgtEl>
                                      </p:cBhvr>
                                    </p:animEffect>
                                  </p:childTnLst>
                                </p:cTn>
                              </p:par>
                            </p:childTnLst>
                          </p:cTn>
                        </p:par>
                        <p:par>
                          <p:cTn id="16" fill="hold">
                            <p:stCondLst>
                              <p:cond delay="12000"/>
                            </p:stCondLst>
                            <p:childTnLst>
                              <p:par>
                                <p:cTn id="17" presetID="9" presetClass="entr" presetSubtype="0" fill="hold" nodeType="afterEffect">
                                  <p:stCondLst>
                                    <p:cond delay="4000"/>
                                  </p:stCondLst>
                                  <p:childTnLst>
                                    <p:set>
                                      <p:cBhvr>
                                        <p:cTn id="18" dur="1" fill="hold">
                                          <p:stCondLst>
                                            <p:cond delay="0"/>
                                          </p:stCondLst>
                                        </p:cTn>
                                        <p:tgtEl>
                                          <p:spTgt spid="18435">
                                            <p:txEl>
                                              <p:pRg st="4" end="4"/>
                                            </p:txEl>
                                          </p:spTgt>
                                        </p:tgtEl>
                                        <p:attrNameLst>
                                          <p:attrName>style.visibility</p:attrName>
                                        </p:attrNameLst>
                                      </p:cBhvr>
                                      <p:to>
                                        <p:strVal val="visible"/>
                                      </p:to>
                                    </p:set>
                                    <p:animEffect transition="in" filter="dissolve">
                                      <p:cBhvr>
                                        <p:cTn id="19" dur="500"/>
                                        <p:tgtEl>
                                          <p:spTgt spid="18435">
                                            <p:txEl>
                                              <p:pRg st="4" end="4"/>
                                            </p:txEl>
                                          </p:spTgt>
                                        </p:tgtEl>
                                      </p:cBhvr>
                                    </p:animEffect>
                                  </p:childTnLst>
                                </p:cTn>
                              </p:par>
                            </p:childTnLst>
                          </p:cTn>
                        </p:par>
                        <p:par>
                          <p:cTn id="20" fill="hold">
                            <p:stCondLst>
                              <p:cond delay="16500"/>
                            </p:stCondLst>
                            <p:childTnLst>
                              <p:par>
                                <p:cTn id="21" presetID="9" presetClass="entr" presetSubtype="0" fill="hold" nodeType="afterEffect">
                                  <p:stCondLst>
                                    <p:cond delay="4000"/>
                                  </p:stCondLst>
                                  <p:childTnLst>
                                    <p:set>
                                      <p:cBhvr>
                                        <p:cTn id="22" dur="1" fill="hold">
                                          <p:stCondLst>
                                            <p:cond delay="0"/>
                                          </p:stCondLst>
                                        </p:cTn>
                                        <p:tgtEl>
                                          <p:spTgt spid="18435">
                                            <p:txEl>
                                              <p:pRg st="5" end="5"/>
                                            </p:txEl>
                                          </p:spTgt>
                                        </p:tgtEl>
                                        <p:attrNameLst>
                                          <p:attrName>style.visibility</p:attrName>
                                        </p:attrNameLst>
                                      </p:cBhvr>
                                      <p:to>
                                        <p:strVal val="visible"/>
                                      </p:to>
                                    </p:set>
                                    <p:animEffect transition="in" filter="dissolve">
                                      <p:cBhvr>
                                        <p:cTn id="23" dur="500"/>
                                        <p:tgtEl>
                                          <p:spTgt spid="18435">
                                            <p:txEl>
                                              <p:pRg st="5" end="5"/>
                                            </p:txEl>
                                          </p:spTgt>
                                        </p:tgtEl>
                                      </p:cBhvr>
                                    </p:animEffect>
                                  </p:childTnLst>
                                </p:cTn>
                              </p:par>
                            </p:childTnLst>
                          </p:cTn>
                        </p:par>
                        <p:par>
                          <p:cTn id="24" fill="hold">
                            <p:stCondLst>
                              <p:cond delay="21000"/>
                            </p:stCondLst>
                            <p:childTnLst>
                              <p:par>
                                <p:cTn id="25" presetID="9" presetClass="entr" presetSubtype="0" fill="hold" nodeType="afterEffect">
                                  <p:stCondLst>
                                    <p:cond delay="400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dissolve">
                                      <p:cBhvr>
                                        <p:cTn id="27" dur="500"/>
                                        <p:tgtEl>
                                          <p:spTgt spid="18435">
                                            <p:txEl>
                                              <p:pRg st="6" end="6"/>
                                            </p:txEl>
                                          </p:spTgt>
                                        </p:tgtEl>
                                      </p:cBhvr>
                                    </p:animEffect>
                                  </p:childTnLst>
                                </p:cTn>
                              </p:par>
                            </p:childTnLst>
                          </p:cTn>
                        </p:par>
                        <p:par>
                          <p:cTn id="28" fill="hold">
                            <p:stCondLst>
                              <p:cond delay="25500"/>
                            </p:stCondLst>
                            <p:childTnLst>
                              <p:par>
                                <p:cTn id="29" presetID="9" presetClass="entr" presetSubtype="0" fill="hold" nodeType="afterEffect">
                                  <p:stCondLst>
                                    <p:cond delay="4000"/>
                                  </p:stCondLst>
                                  <p:childTnLst>
                                    <p:set>
                                      <p:cBhvr>
                                        <p:cTn id="30" dur="1" fill="hold">
                                          <p:stCondLst>
                                            <p:cond delay="0"/>
                                          </p:stCondLst>
                                        </p:cTn>
                                        <p:tgtEl>
                                          <p:spTgt spid="18435">
                                            <p:txEl>
                                              <p:pRg st="7" end="7"/>
                                            </p:txEl>
                                          </p:spTgt>
                                        </p:tgtEl>
                                        <p:attrNameLst>
                                          <p:attrName>style.visibility</p:attrName>
                                        </p:attrNameLst>
                                      </p:cBhvr>
                                      <p:to>
                                        <p:strVal val="visible"/>
                                      </p:to>
                                    </p:set>
                                    <p:animEffect transition="in" filter="dissolve">
                                      <p:cBhvr>
                                        <p:cTn id="31"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838325" y="1981200"/>
            <a:ext cx="6429375" cy="4114800"/>
          </a:xfrm>
          <a:noFill/>
        </p:spPr>
        <p:txBody>
          <a:bodyPr/>
          <a:lstStyle/>
          <a:p>
            <a:pPr eaLnBrk="1" hangingPunct="1">
              <a:buNone/>
            </a:pPr>
            <a:r>
              <a:rPr lang="en-US" dirty="0" smtClean="0"/>
              <a:t>Disciplines on the team</a:t>
            </a:r>
          </a:p>
          <a:p>
            <a:pPr lvl="1" eaLnBrk="1" hangingPunct="1"/>
            <a:r>
              <a:rPr lang="en-US" dirty="0" smtClean="0"/>
              <a:t>Pediatrician/Psychiatrist</a:t>
            </a:r>
          </a:p>
          <a:p>
            <a:pPr lvl="1" eaLnBrk="1" hangingPunct="1"/>
            <a:r>
              <a:rPr lang="en-US" dirty="0" smtClean="0"/>
              <a:t>Nursing/Nurse Practitioner</a:t>
            </a:r>
          </a:p>
          <a:p>
            <a:pPr lvl="1" eaLnBrk="1" hangingPunct="1"/>
            <a:r>
              <a:rPr lang="en-US" dirty="0" smtClean="0"/>
              <a:t>Psychologist/Neuropsychologist</a:t>
            </a:r>
          </a:p>
          <a:p>
            <a:pPr lvl="1" eaLnBrk="1" hangingPunct="1"/>
            <a:r>
              <a:rPr lang="en-US" dirty="0" smtClean="0"/>
              <a:t>Occupational Therapist</a:t>
            </a:r>
          </a:p>
          <a:p>
            <a:pPr lvl="1" eaLnBrk="1" hangingPunct="1"/>
            <a:r>
              <a:rPr lang="en-US" dirty="0" smtClean="0"/>
              <a:t>Speech-Language Pathologist</a:t>
            </a:r>
          </a:p>
          <a:p>
            <a:pPr lvl="1" eaLnBrk="1" hangingPunct="1"/>
            <a:r>
              <a:rPr lang="en-US" dirty="0" smtClean="0"/>
              <a:t>Teacher/Special Education</a:t>
            </a:r>
          </a:p>
        </p:txBody>
      </p:sp>
      <p:sp>
        <p:nvSpPr>
          <p:cNvPr id="7171" name="Rectangle 4"/>
          <p:cNvSpPr>
            <a:spLocks noGrp="1" noChangeArrowheads="1"/>
          </p:cNvSpPr>
          <p:nvPr>
            <p:ph type="title"/>
          </p:nvPr>
        </p:nvSpPr>
        <p:spPr>
          <a:xfrm>
            <a:off x="1638300" y="342900"/>
            <a:ext cx="7772400" cy="1143000"/>
          </a:xfrm>
          <a:noFill/>
        </p:spPr>
        <p:txBody>
          <a:bodyPr/>
          <a:lstStyle/>
          <a:p>
            <a:pPr eaLnBrk="1" hangingPunct="1"/>
            <a:r>
              <a:rPr lang="en-US" dirty="0" err="1" smtClean="0"/>
              <a:t>Transdisciplinary</a:t>
            </a:r>
            <a:r>
              <a:rPr lang="en-US" dirty="0" smtClean="0"/>
              <a:t> Team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14350" y="2362200"/>
            <a:ext cx="9258300" cy="4038600"/>
          </a:xfrm>
          <a:noFill/>
        </p:spPr>
        <p:txBody>
          <a:bodyPr/>
          <a:lstStyle/>
          <a:p>
            <a:pPr marL="609600" indent="-609600" eaLnBrk="1" hangingPunct="1">
              <a:buFontTx/>
              <a:buNone/>
            </a:pPr>
            <a:r>
              <a:rPr lang="en-US" dirty="0" smtClean="0"/>
              <a:t>Two Phase Assessment</a:t>
            </a:r>
          </a:p>
          <a:p>
            <a:pPr marL="990600" lvl="1" indent="-533400" eaLnBrk="1" hangingPunct="1">
              <a:buFontTx/>
              <a:buNone/>
            </a:pPr>
            <a:r>
              <a:rPr lang="en-US" b="1" dirty="0" smtClean="0"/>
              <a:t>Phase I: </a:t>
            </a:r>
          </a:p>
          <a:p>
            <a:pPr marL="990600" lvl="1" indent="-533400" eaLnBrk="1" hangingPunct="1">
              <a:buFontTx/>
              <a:buNone/>
            </a:pPr>
            <a:r>
              <a:rPr lang="en-US" dirty="0" smtClean="0"/>
              <a:t>   Screening &amp; a Broad </a:t>
            </a:r>
            <a:r>
              <a:rPr lang="en-US" dirty="0" err="1" smtClean="0"/>
              <a:t>Neurodevelopmental</a:t>
            </a:r>
            <a:r>
              <a:rPr lang="en-US" dirty="0" smtClean="0"/>
              <a:t> Evaluation</a:t>
            </a:r>
          </a:p>
          <a:p>
            <a:pPr marL="990600" lvl="1" indent="-533400" eaLnBrk="1" hangingPunct="1">
              <a:buFontTx/>
              <a:buNone/>
            </a:pPr>
            <a:r>
              <a:rPr lang="en-US" b="1" dirty="0" smtClean="0"/>
              <a:t>Phase II: </a:t>
            </a:r>
          </a:p>
          <a:p>
            <a:pPr marL="990600" lvl="1" indent="-533400" eaLnBrk="1" hangingPunct="1">
              <a:buFontTx/>
              <a:buNone/>
            </a:pPr>
            <a:r>
              <a:rPr lang="en-US" dirty="0" smtClean="0"/>
              <a:t>  Assessment of Specific Abilities </a:t>
            </a:r>
          </a:p>
          <a:p>
            <a:pPr marL="990600" lvl="1" indent="-533400" eaLnBrk="1" hangingPunct="1">
              <a:buFontTx/>
              <a:buNone/>
            </a:pPr>
            <a:r>
              <a:rPr lang="en-US" dirty="0" smtClean="0"/>
              <a:t>  - Identify an Individual Profile of Strengths &amp; Weaknesses (for diagnostic and treatment planning purposes)</a:t>
            </a:r>
          </a:p>
        </p:txBody>
      </p:sp>
      <p:sp>
        <p:nvSpPr>
          <p:cNvPr id="9219" name="Rectangle 4"/>
          <p:cNvSpPr>
            <a:spLocks noGrp="1" noChangeArrowheads="1"/>
          </p:cNvSpPr>
          <p:nvPr>
            <p:ph type="title"/>
          </p:nvPr>
        </p:nvSpPr>
        <p:spPr>
          <a:noFill/>
        </p:spPr>
        <p:txBody>
          <a:bodyPr/>
          <a:lstStyle/>
          <a:p>
            <a:pPr eaLnBrk="1" hangingPunct="1"/>
            <a:r>
              <a:rPr lang="en-US" sz="4000" dirty="0" err="1" smtClean="0"/>
              <a:t>Transdisciplinary</a:t>
            </a:r>
            <a:r>
              <a:rPr lang="en-US" sz="4000" dirty="0" smtClean="0"/>
              <a:t> Team Assessment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152400"/>
            <a:ext cx="8286750" cy="1143000"/>
          </a:xfrm>
        </p:spPr>
        <p:txBody>
          <a:bodyPr/>
          <a:lstStyle/>
          <a:p>
            <a:pPr eaLnBrk="1" hangingPunct="1"/>
            <a:r>
              <a:rPr lang="en-US" sz="4000" dirty="0" err="1" smtClean="0"/>
              <a:t>Transdisciplinary</a:t>
            </a:r>
            <a:r>
              <a:rPr lang="en-US" sz="4000" dirty="0" smtClean="0"/>
              <a:t> Team Assessment</a:t>
            </a:r>
          </a:p>
        </p:txBody>
      </p:sp>
      <p:sp>
        <p:nvSpPr>
          <p:cNvPr id="10243" name="Rectangle 5"/>
          <p:cNvSpPr>
            <a:spLocks noGrp="1" noChangeArrowheads="1"/>
          </p:cNvSpPr>
          <p:nvPr>
            <p:ph type="body" idx="1"/>
          </p:nvPr>
        </p:nvSpPr>
        <p:spPr>
          <a:xfrm>
            <a:off x="114300" y="1828800"/>
            <a:ext cx="9906000" cy="5257800"/>
          </a:xfrm>
          <a:noFill/>
        </p:spPr>
        <p:txBody>
          <a:bodyPr/>
          <a:lstStyle/>
          <a:p>
            <a:pPr eaLnBrk="1" hangingPunct="1">
              <a:buNone/>
            </a:pPr>
            <a:r>
              <a:rPr lang="en-US" dirty="0" smtClean="0"/>
              <a:t>Phase I Evaluation (broad screening)</a:t>
            </a:r>
          </a:p>
          <a:p>
            <a:pPr lvl="1" eaLnBrk="1" hangingPunct="1"/>
            <a:r>
              <a:rPr lang="en-US" b="1" dirty="0" err="1" smtClean="0"/>
              <a:t>Neurodevelopmental</a:t>
            </a:r>
            <a:r>
              <a:rPr lang="en-US" b="1" dirty="0" smtClean="0"/>
              <a:t> evaluation </a:t>
            </a:r>
            <a:r>
              <a:rPr lang="en-US" u="sng" dirty="0" smtClean="0"/>
              <a:t>(Nurse Practitioner)</a:t>
            </a:r>
          </a:p>
          <a:p>
            <a:pPr lvl="2" eaLnBrk="1" hangingPunct="1"/>
            <a:r>
              <a:rPr lang="en-US" dirty="0" smtClean="0"/>
              <a:t>Medical and Developmental History &amp; Exam</a:t>
            </a:r>
          </a:p>
          <a:p>
            <a:pPr lvl="2" eaLnBrk="1" hangingPunct="1"/>
            <a:r>
              <a:rPr lang="en-US" dirty="0" smtClean="0"/>
              <a:t>Screening of all sensory &amp; cognitive systems including </a:t>
            </a:r>
            <a:r>
              <a:rPr lang="en-US" dirty="0" err="1" smtClean="0"/>
              <a:t>sensorimotor</a:t>
            </a:r>
            <a:r>
              <a:rPr lang="en-US" dirty="0" smtClean="0"/>
              <a:t>, learning &amp; memory, attention, speech/language, </a:t>
            </a:r>
          </a:p>
          <a:p>
            <a:pPr lvl="2" eaLnBrk="1" hangingPunct="1">
              <a:buNone/>
            </a:pPr>
            <a:r>
              <a:rPr lang="en-US" dirty="0" smtClean="0"/>
              <a:t>   vision, motor planning and cognition</a:t>
            </a:r>
          </a:p>
          <a:p>
            <a:pPr lvl="2" eaLnBrk="1" hangingPunct="1"/>
            <a:r>
              <a:rPr lang="en-US" dirty="0" smtClean="0"/>
              <a:t>Nutrition, sleep, behavior, allergies, genetic history, other concerns…</a:t>
            </a:r>
          </a:p>
          <a:p>
            <a:pPr lvl="1" eaLnBrk="1" hangingPunct="1"/>
            <a:r>
              <a:rPr lang="en-US" b="1" dirty="0" smtClean="0"/>
              <a:t>Psychological evaluation </a:t>
            </a:r>
            <a:r>
              <a:rPr lang="en-US" u="sng" dirty="0" smtClean="0"/>
              <a:t>(Psych or Psychiatry)</a:t>
            </a:r>
          </a:p>
          <a:p>
            <a:pPr lvl="2" eaLnBrk="1" hangingPunct="1"/>
            <a:r>
              <a:rPr lang="en-US" dirty="0" smtClean="0"/>
              <a:t>Diagnostic interview – psychosocial, educational, behavior, &amp; family history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323975" y="1981200"/>
            <a:ext cx="9001125" cy="4419600"/>
          </a:xfrm>
          <a:noFill/>
        </p:spPr>
        <p:txBody>
          <a:bodyPr/>
          <a:lstStyle/>
          <a:p>
            <a:pPr eaLnBrk="1" hangingPunct="1">
              <a:lnSpc>
                <a:spcPct val="80000"/>
              </a:lnSpc>
              <a:buNone/>
            </a:pPr>
            <a:r>
              <a:rPr lang="en-US" sz="2800" dirty="0" smtClean="0"/>
              <a:t>Phase II – identify an individual strengths and weakness:</a:t>
            </a:r>
          </a:p>
          <a:p>
            <a:pPr lvl="1" eaLnBrk="1" hangingPunct="1">
              <a:lnSpc>
                <a:spcPct val="80000"/>
              </a:lnSpc>
            </a:pPr>
            <a:r>
              <a:rPr lang="en-US" sz="2400" dirty="0" smtClean="0"/>
              <a:t>Attention/Intention</a:t>
            </a:r>
          </a:p>
          <a:p>
            <a:pPr lvl="1" eaLnBrk="1" hangingPunct="1">
              <a:lnSpc>
                <a:spcPct val="80000"/>
              </a:lnSpc>
            </a:pPr>
            <a:r>
              <a:rPr lang="en-US" sz="2400" dirty="0" smtClean="0"/>
              <a:t>Intelligence/Cognition</a:t>
            </a:r>
          </a:p>
          <a:p>
            <a:pPr lvl="1" eaLnBrk="1" hangingPunct="1">
              <a:lnSpc>
                <a:spcPct val="80000"/>
              </a:lnSpc>
            </a:pPr>
            <a:r>
              <a:rPr lang="en-US" sz="2400" dirty="0" smtClean="0"/>
              <a:t>Oral Language</a:t>
            </a:r>
          </a:p>
          <a:p>
            <a:pPr lvl="1" eaLnBrk="1" hangingPunct="1">
              <a:lnSpc>
                <a:spcPct val="80000"/>
              </a:lnSpc>
            </a:pPr>
            <a:r>
              <a:rPr lang="en-US" sz="2400" dirty="0" smtClean="0"/>
              <a:t>Memory</a:t>
            </a:r>
          </a:p>
          <a:p>
            <a:pPr lvl="1" eaLnBrk="1" hangingPunct="1">
              <a:lnSpc>
                <a:spcPct val="80000"/>
              </a:lnSpc>
            </a:pPr>
            <a:r>
              <a:rPr lang="en-US" sz="2400" dirty="0" smtClean="0"/>
              <a:t>Sensorimotor </a:t>
            </a:r>
          </a:p>
          <a:p>
            <a:pPr lvl="1" eaLnBrk="1" hangingPunct="1">
              <a:lnSpc>
                <a:spcPct val="80000"/>
              </a:lnSpc>
            </a:pPr>
            <a:r>
              <a:rPr lang="en-US" sz="2400" dirty="0" smtClean="0"/>
              <a:t>Written Language</a:t>
            </a:r>
          </a:p>
          <a:p>
            <a:pPr lvl="1" eaLnBrk="1" hangingPunct="1">
              <a:lnSpc>
                <a:spcPct val="80000"/>
              </a:lnSpc>
            </a:pPr>
            <a:r>
              <a:rPr lang="en-US" sz="2400" dirty="0" smtClean="0"/>
              <a:t>Mathematics</a:t>
            </a:r>
          </a:p>
          <a:p>
            <a:pPr lvl="1" eaLnBrk="1" hangingPunct="1">
              <a:lnSpc>
                <a:spcPct val="80000"/>
              </a:lnSpc>
            </a:pPr>
            <a:r>
              <a:rPr lang="en-US" sz="2400" dirty="0" smtClean="0"/>
              <a:t>Behavioral Observations</a:t>
            </a:r>
          </a:p>
          <a:p>
            <a:pPr lvl="1" eaLnBrk="1" hangingPunct="1">
              <a:lnSpc>
                <a:spcPct val="80000"/>
              </a:lnSpc>
            </a:pPr>
            <a:endParaRPr lang="en-US" sz="2400" dirty="0" smtClean="0"/>
          </a:p>
        </p:txBody>
      </p:sp>
      <p:sp>
        <p:nvSpPr>
          <p:cNvPr id="12291" name="Rectangle 4"/>
          <p:cNvSpPr>
            <a:spLocks noGrp="1" noChangeArrowheads="1"/>
          </p:cNvSpPr>
          <p:nvPr>
            <p:ph type="title"/>
          </p:nvPr>
        </p:nvSpPr>
        <p:spPr>
          <a:noFill/>
        </p:spPr>
        <p:txBody>
          <a:bodyPr/>
          <a:lstStyle/>
          <a:p>
            <a:pPr eaLnBrk="1" hangingPunct="1"/>
            <a:r>
              <a:rPr lang="en-US" sz="4000" dirty="0" err="1" smtClean="0"/>
              <a:t>Transdisciplinary</a:t>
            </a:r>
            <a:r>
              <a:rPr lang="en-US" sz="4000" dirty="0" smtClean="0"/>
              <a:t> Team Assessment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5900" y="274638"/>
            <a:ext cx="8372475" cy="1143000"/>
          </a:xfrm>
        </p:spPr>
        <p:txBody>
          <a:bodyPr/>
          <a:lstStyle/>
          <a:p>
            <a:pPr eaLnBrk="1" hangingPunct="1"/>
            <a:r>
              <a:rPr lang="en-US" sz="4000" dirty="0" err="1" smtClean="0"/>
              <a:t>Transdisciplinary</a:t>
            </a:r>
            <a:r>
              <a:rPr lang="en-US" sz="4000" dirty="0" smtClean="0"/>
              <a:t> Treatment Program</a:t>
            </a:r>
          </a:p>
        </p:txBody>
      </p:sp>
      <p:sp>
        <p:nvSpPr>
          <p:cNvPr id="14339" name="Rectangle 3"/>
          <p:cNvSpPr>
            <a:spLocks noGrp="1" noChangeArrowheads="1"/>
          </p:cNvSpPr>
          <p:nvPr>
            <p:ph type="body" idx="1"/>
          </p:nvPr>
        </p:nvSpPr>
        <p:spPr>
          <a:xfrm>
            <a:off x="1514475" y="2133600"/>
            <a:ext cx="8582025" cy="3886200"/>
          </a:xfrm>
          <a:noFill/>
        </p:spPr>
        <p:txBody>
          <a:bodyPr/>
          <a:lstStyle/>
          <a:p>
            <a:pPr eaLnBrk="1" hangingPunct="1">
              <a:lnSpc>
                <a:spcPct val="80000"/>
              </a:lnSpc>
            </a:pPr>
            <a:r>
              <a:rPr lang="en-US" sz="2800" dirty="0" smtClean="0"/>
              <a:t>Key treatment features are based on neuroscience and behavioral treatment research findings</a:t>
            </a:r>
            <a:endParaRPr lang="en-US" sz="1800" dirty="0" smtClean="0"/>
          </a:p>
          <a:p>
            <a:pPr lvl="1" eaLnBrk="1" hangingPunct="1">
              <a:lnSpc>
                <a:spcPct val="80000"/>
              </a:lnSpc>
            </a:pPr>
            <a:r>
              <a:rPr lang="en-US" sz="2400" dirty="0" smtClean="0"/>
              <a:t>Intensity (# of hours per day)</a:t>
            </a:r>
          </a:p>
          <a:p>
            <a:pPr lvl="1" eaLnBrk="1" hangingPunct="1">
              <a:lnSpc>
                <a:spcPct val="80000"/>
              </a:lnSpc>
            </a:pPr>
            <a:r>
              <a:rPr lang="en-US" sz="2400" dirty="0" smtClean="0"/>
              <a:t>Frequency (# of days per week)</a:t>
            </a:r>
          </a:p>
          <a:p>
            <a:pPr lvl="1" eaLnBrk="1" hangingPunct="1">
              <a:lnSpc>
                <a:spcPct val="80000"/>
              </a:lnSpc>
            </a:pPr>
            <a:r>
              <a:rPr lang="en-US" sz="2400" dirty="0" smtClean="0"/>
              <a:t>Specificity (clarity of treatment program)</a:t>
            </a:r>
          </a:p>
          <a:p>
            <a:pPr eaLnBrk="1" hangingPunct="1">
              <a:lnSpc>
                <a:spcPct val="80000"/>
              </a:lnSpc>
            </a:pPr>
            <a:r>
              <a:rPr lang="en-US" sz="2800" dirty="0" smtClean="0"/>
              <a:t>Selective post-treatment assessment with standardized tests to document treatment gains </a:t>
            </a:r>
          </a:p>
          <a:p>
            <a:pPr eaLnBrk="1" hangingPunct="1">
              <a:lnSpc>
                <a:spcPct val="80000"/>
              </a:lnSpc>
            </a:pPr>
            <a:r>
              <a:rPr lang="en-US" sz="2800" dirty="0" smtClean="0"/>
              <a:t>Ongoing data collection of program effects for program self-evaluation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181100" y="101025"/>
            <a:ext cx="9105900" cy="1298817"/>
          </a:xfrm>
          <a:prstGeom prst="rect">
            <a:avLst/>
          </a:prstGeom>
          <a:noFill/>
          <a:ln w="9525">
            <a:noFill/>
            <a:miter lim="800000"/>
            <a:headEnd/>
            <a:tailEnd/>
          </a:ln>
        </p:spPr>
        <p:txBody>
          <a:bodyPr wrap="square">
            <a:spAutoFit/>
          </a:bodyPr>
          <a:lstStyle/>
          <a:p>
            <a:pPr algn="ctr">
              <a:buNone/>
            </a:pPr>
            <a:r>
              <a:rPr lang="en-US" sz="4000" i="1" dirty="0">
                <a:solidFill>
                  <a:srgbClr val="FFFF00"/>
                </a:solidFill>
                <a:latin typeface="Arial Black" pitchFamily="34" charset="0"/>
              </a:rPr>
              <a:t>DYS</a:t>
            </a:r>
            <a:r>
              <a:rPr lang="en-US" sz="4000" dirty="0">
                <a:latin typeface="Times New Roman" pitchFamily="18" charset="0"/>
              </a:rPr>
              <a:t> </a:t>
            </a:r>
            <a:r>
              <a:rPr lang="en-US" sz="4000" dirty="0"/>
              <a:t>= </a:t>
            </a:r>
            <a:r>
              <a:rPr lang="en-US" sz="4000" dirty="0" smtClean="0"/>
              <a:t>TROUBLE    </a:t>
            </a:r>
            <a:r>
              <a:rPr lang="en-US" sz="4000" i="1" dirty="0" smtClean="0">
                <a:solidFill>
                  <a:srgbClr val="FFFF00"/>
                </a:solidFill>
                <a:latin typeface="Arial Black" pitchFamily="34" charset="0"/>
              </a:rPr>
              <a:t>LEXIA</a:t>
            </a:r>
            <a:r>
              <a:rPr lang="en-US" sz="4000" dirty="0" smtClean="0"/>
              <a:t> = WORDS</a:t>
            </a:r>
            <a:endParaRPr lang="en-US" dirty="0" smtClean="0"/>
          </a:p>
          <a:p>
            <a:pPr algn="ctr">
              <a:buNone/>
            </a:pPr>
            <a:endParaRPr lang="en-US" dirty="0"/>
          </a:p>
        </p:txBody>
      </p:sp>
      <p:sp>
        <p:nvSpPr>
          <p:cNvPr id="7173" name="Text Box 5"/>
          <p:cNvSpPr txBox="1">
            <a:spLocks noChangeArrowheads="1"/>
          </p:cNvSpPr>
          <p:nvPr/>
        </p:nvSpPr>
        <p:spPr bwMode="auto">
          <a:xfrm>
            <a:off x="1181100" y="838200"/>
            <a:ext cx="9105900" cy="646331"/>
          </a:xfrm>
          <a:prstGeom prst="rect">
            <a:avLst/>
          </a:prstGeom>
          <a:noFill/>
          <a:ln w="9525">
            <a:noFill/>
            <a:miter lim="800000"/>
            <a:headEnd/>
            <a:tailEnd/>
          </a:ln>
        </p:spPr>
        <p:txBody>
          <a:bodyPr wrap="square">
            <a:spAutoFit/>
          </a:bodyPr>
          <a:lstStyle/>
          <a:p>
            <a:pPr algn="ctr">
              <a:buNone/>
            </a:pPr>
            <a:r>
              <a:rPr lang="en-US" sz="3600" i="1" u="sng" dirty="0" smtClean="0"/>
              <a:t>DYSLEXIA IS…</a:t>
            </a:r>
            <a:endParaRPr lang="en-US" sz="3200" i="1" u="sng" dirty="0"/>
          </a:p>
        </p:txBody>
      </p:sp>
      <p:sp>
        <p:nvSpPr>
          <p:cNvPr id="33798" name="Text Box 6"/>
          <p:cNvSpPr txBox="1">
            <a:spLocks noChangeArrowheads="1"/>
          </p:cNvSpPr>
          <p:nvPr/>
        </p:nvSpPr>
        <p:spPr bwMode="auto">
          <a:xfrm>
            <a:off x="0" y="1930396"/>
            <a:ext cx="10528202" cy="4955203"/>
          </a:xfrm>
          <a:prstGeom prst="rect">
            <a:avLst/>
          </a:prstGeom>
          <a:noFill/>
          <a:ln w="9525">
            <a:noFill/>
            <a:miter lim="800000"/>
            <a:headEnd/>
            <a:tailEnd/>
          </a:ln>
        </p:spPr>
        <p:txBody>
          <a:bodyPr wrap="square">
            <a:spAutoFit/>
          </a:bodyPr>
          <a:lstStyle/>
          <a:p>
            <a:pPr>
              <a:buClr>
                <a:srgbClr val="FFFF00"/>
              </a:buClr>
              <a:buFont typeface="Wingdings" pitchFamily="2" charset="2"/>
              <a:buChar char="Ø"/>
            </a:pPr>
            <a:r>
              <a:rPr lang="en-US" sz="2800" dirty="0">
                <a:solidFill>
                  <a:srgbClr val="FFFFCC"/>
                </a:solidFill>
              </a:rPr>
              <a:t> NEUROLOGIC IN ORIGIN </a:t>
            </a:r>
            <a:r>
              <a:rPr lang="en-US" sz="2800" dirty="0" smtClean="0">
                <a:solidFill>
                  <a:srgbClr val="FFFFCC"/>
                </a:solidFill>
              </a:rPr>
              <a:t>– GENETIC</a:t>
            </a:r>
          </a:p>
          <a:p>
            <a:pPr>
              <a:buClr>
                <a:srgbClr val="FFFF00"/>
              </a:buClr>
              <a:buFont typeface="Wingdings" pitchFamily="2" charset="2"/>
              <a:buChar char="Ø"/>
            </a:pPr>
            <a:r>
              <a:rPr lang="en-US" sz="2800" dirty="0" smtClean="0">
                <a:solidFill>
                  <a:srgbClr val="FFFFCC"/>
                </a:solidFill>
              </a:rPr>
              <a:t> LIFELONG – ENVIRONMENT MAY ALTER COURSE</a:t>
            </a:r>
          </a:p>
          <a:p>
            <a:pPr>
              <a:buClr>
                <a:srgbClr val="FFFF00"/>
              </a:buClr>
              <a:buFont typeface="Wingdings" pitchFamily="2" charset="2"/>
              <a:buChar char="Ø"/>
            </a:pPr>
            <a:r>
              <a:rPr lang="en-US" sz="2600" dirty="0" smtClean="0">
                <a:solidFill>
                  <a:srgbClr val="FFFFCC"/>
                </a:solidFill>
              </a:rPr>
              <a:t> </a:t>
            </a:r>
            <a:r>
              <a:rPr lang="en-US" sz="2800" dirty="0" smtClean="0">
                <a:solidFill>
                  <a:srgbClr val="FFFFCC"/>
                </a:solidFill>
              </a:rPr>
              <a:t>CORE DEFICIT=PHONOLOGICAL AWARENESS (LANGUAGE)</a:t>
            </a:r>
            <a:endParaRPr lang="en-US" sz="2600" dirty="0" smtClean="0">
              <a:solidFill>
                <a:srgbClr val="FFFFCC"/>
              </a:solidFill>
            </a:endParaRPr>
          </a:p>
          <a:p>
            <a:pPr>
              <a:buClr>
                <a:srgbClr val="FFFF00"/>
              </a:buClr>
              <a:buFont typeface="Wingdings" pitchFamily="2" charset="2"/>
              <a:buChar char="Ø"/>
            </a:pPr>
            <a:r>
              <a:rPr lang="en-US" sz="2800" dirty="0" smtClean="0">
                <a:solidFill>
                  <a:srgbClr val="FFFFCC"/>
                </a:solidFill>
              </a:rPr>
              <a:t> READING COMPREHENSION &gt; WORD READING SKILLS</a:t>
            </a:r>
          </a:p>
          <a:p>
            <a:pPr>
              <a:buClr>
                <a:srgbClr val="FFFF00"/>
              </a:buClr>
              <a:buNone/>
            </a:pPr>
            <a:endParaRPr lang="en-US" sz="1200" dirty="0" smtClean="0">
              <a:solidFill>
                <a:srgbClr val="FFFFCC"/>
              </a:solidFill>
            </a:endParaRPr>
          </a:p>
          <a:p>
            <a:pPr>
              <a:buClr>
                <a:srgbClr val="FFFF00"/>
              </a:buClr>
              <a:buNone/>
            </a:pPr>
            <a:r>
              <a:rPr lang="en-US" sz="2800" dirty="0" smtClean="0">
                <a:solidFill>
                  <a:srgbClr val="FFFFCC"/>
                </a:solidFill>
              </a:rPr>
              <a:t>DYSLEXIA MAY INCLUDE ACCOMPANYING CHALLENGES</a:t>
            </a:r>
          </a:p>
          <a:p>
            <a:pPr lvl="1">
              <a:buClr>
                <a:srgbClr val="FFFF00"/>
              </a:buClr>
              <a:buFont typeface="Wingdings" pitchFamily="2" charset="2"/>
              <a:buChar char="Ø"/>
            </a:pPr>
            <a:r>
              <a:rPr lang="en-US" sz="2800" dirty="0" smtClean="0">
                <a:solidFill>
                  <a:srgbClr val="FFFFCC"/>
                </a:solidFill>
              </a:rPr>
              <a:t>ADHD (50-70%)</a:t>
            </a:r>
          </a:p>
          <a:p>
            <a:pPr lvl="1">
              <a:buClr>
                <a:srgbClr val="FFFF00"/>
              </a:buClr>
              <a:buFont typeface="Wingdings" pitchFamily="2" charset="2"/>
              <a:buChar char="Ø"/>
            </a:pPr>
            <a:r>
              <a:rPr lang="en-US" sz="2800" dirty="0" smtClean="0">
                <a:solidFill>
                  <a:srgbClr val="FFFFCC"/>
                </a:solidFill>
              </a:rPr>
              <a:t>BEHAVIORAL PROBLEMS</a:t>
            </a:r>
          </a:p>
          <a:p>
            <a:pPr lvl="1">
              <a:buClr>
                <a:srgbClr val="FFFF00"/>
              </a:buClr>
              <a:buFont typeface="Wingdings" pitchFamily="2" charset="2"/>
              <a:buChar char="Ø"/>
            </a:pPr>
            <a:r>
              <a:rPr lang="en-US" sz="2800" dirty="0" smtClean="0">
                <a:solidFill>
                  <a:srgbClr val="FFFFCC"/>
                </a:solidFill>
              </a:rPr>
              <a:t>SENSORY MOTOR DIFFICULTY</a:t>
            </a:r>
          </a:p>
          <a:p>
            <a:pPr lvl="1">
              <a:buClr>
                <a:srgbClr val="FFFF00"/>
              </a:buClr>
              <a:buFont typeface="Wingdings" pitchFamily="2" charset="2"/>
              <a:buChar char="Ø"/>
            </a:pPr>
            <a:r>
              <a:rPr lang="en-US" sz="2800" dirty="0" smtClean="0">
                <a:solidFill>
                  <a:srgbClr val="FFFFCC"/>
                </a:solidFill>
              </a:rPr>
              <a:t> = MORE CHALLENGING TO REMEDIATE</a:t>
            </a:r>
            <a:endParaRPr lang="en-US" sz="2800" dirty="0">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500"/>
                                  </p:stCondLst>
                                  <p:childTnLst>
                                    <p:set>
                                      <p:cBhvr>
                                        <p:cTn id="6" dur="1" fill="hold">
                                          <p:stCondLst>
                                            <p:cond delay="0"/>
                                          </p:stCondLst>
                                        </p:cTn>
                                        <p:tgtEl>
                                          <p:spTgt spid="33798">
                                            <p:txEl>
                                              <p:pRg st="0" end="0"/>
                                            </p:txEl>
                                          </p:spTgt>
                                        </p:tgtEl>
                                        <p:attrNameLst>
                                          <p:attrName>style.visibility</p:attrName>
                                        </p:attrNameLst>
                                      </p:cBhvr>
                                      <p:to>
                                        <p:strVal val="visible"/>
                                      </p:to>
                                    </p:set>
                                    <p:animEffect transition="in" filter="blinds(horizontal)">
                                      <p:cBhvr>
                                        <p:cTn id="7" dur="500"/>
                                        <p:tgtEl>
                                          <p:spTgt spid="33798">
                                            <p:txEl>
                                              <p:pRg st="0" end="0"/>
                                            </p:txEl>
                                          </p:spTgt>
                                        </p:tgtEl>
                                      </p:cBhvr>
                                    </p:animEffect>
                                  </p:childTnLst>
                                  <p:subTnLst>
                                    <p:animClr clrSpc="rgb" dir="cw">
                                      <p:cBhvr override="childStyle">
                                        <p:cTn dur="1" fill="hold" display="0" masterRel="nextClick" afterEffect="1"/>
                                        <p:tgtEl>
                                          <p:spTgt spid="33798">
                                            <p:txEl>
                                              <p:pRg st="0" end="0"/>
                                            </p:txEl>
                                          </p:spTgt>
                                        </p:tgtEl>
                                        <p:attrNameLst>
                                          <p:attrName>ppt_c</p:attrName>
                                        </p:attrNameLst>
                                      </p:cBhvr>
                                      <p:to>
                                        <a:schemeClr val="accent1"/>
                                      </p:to>
                                    </p:animClr>
                                  </p:subTnLst>
                                </p:cTn>
                              </p:par>
                            </p:childTnLst>
                          </p:cTn>
                        </p:par>
                        <p:par>
                          <p:cTn id="8" fill="hold">
                            <p:stCondLst>
                              <p:cond delay="2000"/>
                            </p:stCondLst>
                            <p:childTnLst>
                              <p:par>
                                <p:cTn id="9" presetID="4" presetClass="entr" presetSubtype="16" fill="hold" nodeType="afterEffect">
                                  <p:stCondLst>
                                    <p:cond delay="8000"/>
                                  </p:stCondLst>
                                  <p:childTnLst>
                                    <p:set>
                                      <p:cBhvr>
                                        <p:cTn id="10" dur="1" fill="hold">
                                          <p:stCondLst>
                                            <p:cond delay="0"/>
                                          </p:stCondLst>
                                        </p:cTn>
                                        <p:tgtEl>
                                          <p:spTgt spid="33798">
                                            <p:txEl>
                                              <p:pRg st="1" end="1"/>
                                            </p:txEl>
                                          </p:spTgt>
                                        </p:tgtEl>
                                        <p:attrNameLst>
                                          <p:attrName>style.visibility</p:attrName>
                                        </p:attrNameLst>
                                      </p:cBhvr>
                                      <p:to>
                                        <p:strVal val="visible"/>
                                      </p:to>
                                    </p:set>
                                    <p:animEffect transition="in" filter="box(in)">
                                      <p:cBhvr>
                                        <p:cTn id="11" dur="500"/>
                                        <p:tgtEl>
                                          <p:spTgt spid="33798">
                                            <p:txEl>
                                              <p:pRg st="1" end="1"/>
                                            </p:txEl>
                                          </p:spTgt>
                                        </p:tgtEl>
                                      </p:cBhvr>
                                    </p:animEffect>
                                  </p:childTnLst>
                                  <p:subTnLst>
                                    <p:animClr clrSpc="rgb" dir="cw">
                                      <p:cBhvr override="childStyle">
                                        <p:cTn dur="1" fill="hold" display="0" masterRel="nextClick" afterEffect="1"/>
                                        <p:tgtEl>
                                          <p:spTgt spid="33798">
                                            <p:txEl>
                                              <p:pRg st="1" end="1"/>
                                            </p:txEl>
                                          </p:spTgt>
                                        </p:tgtEl>
                                        <p:attrNameLst>
                                          <p:attrName>ppt_c</p:attrName>
                                        </p:attrNameLst>
                                      </p:cBhvr>
                                      <p:to>
                                        <a:schemeClr val="accent1"/>
                                      </p:to>
                                    </p:animClr>
                                  </p:subTnLst>
                                </p:cTn>
                              </p:par>
                            </p:childTnLst>
                          </p:cTn>
                        </p:par>
                        <p:par>
                          <p:cTn id="12" fill="hold">
                            <p:stCondLst>
                              <p:cond delay="10500"/>
                            </p:stCondLst>
                            <p:childTnLst>
                              <p:par>
                                <p:cTn id="13" presetID="5" presetClass="entr" presetSubtype="10" fill="hold" nodeType="afterEffect">
                                  <p:stCondLst>
                                    <p:cond delay="8000"/>
                                  </p:stCondLst>
                                  <p:childTnLst>
                                    <p:set>
                                      <p:cBhvr>
                                        <p:cTn id="14" dur="1" fill="hold">
                                          <p:stCondLst>
                                            <p:cond delay="0"/>
                                          </p:stCondLst>
                                        </p:cTn>
                                        <p:tgtEl>
                                          <p:spTgt spid="33798">
                                            <p:txEl>
                                              <p:pRg st="2" end="2"/>
                                            </p:txEl>
                                          </p:spTgt>
                                        </p:tgtEl>
                                        <p:attrNameLst>
                                          <p:attrName>style.visibility</p:attrName>
                                        </p:attrNameLst>
                                      </p:cBhvr>
                                      <p:to>
                                        <p:strVal val="visible"/>
                                      </p:to>
                                    </p:set>
                                    <p:animEffect transition="in" filter="checkerboard(across)">
                                      <p:cBhvr>
                                        <p:cTn id="15" dur="500"/>
                                        <p:tgtEl>
                                          <p:spTgt spid="33798">
                                            <p:txEl>
                                              <p:pRg st="2" end="2"/>
                                            </p:txEl>
                                          </p:spTgt>
                                        </p:tgtEl>
                                      </p:cBhvr>
                                    </p:animEffect>
                                  </p:childTnLst>
                                  <p:subTnLst>
                                    <p:animClr clrSpc="rgb" dir="cw">
                                      <p:cBhvr override="childStyle">
                                        <p:cTn dur="1" fill="hold" display="0" masterRel="nextClick" afterEffect="1"/>
                                        <p:tgtEl>
                                          <p:spTgt spid="33798">
                                            <p:txEl>
                                              <p:pRg st="2" end="2"/>
                                            </p:txEl>
                                          </p:spTgt>
                                        </p:tgtEl>
                                        <p:attrNameLst>
                                          <p:attrName>ppt_c</p:attrName>
                                        </p:attrNameLst>
                                      </p:cBhvr>
                                      <p:to>
                                        <a:schemeClr val="accent1"/>
                                      </p:to>
                                    </p:animClr>
                                  </p:subTnLst>
                                </p:cTn>
                              </p:par>
                            </p:childTnLst>
                          </p:cTn>
                        </p:par>
                        <p:par>
                          <p:cTn id="16" fill="hold">
                            <p:stCondLst>
                              <p:cond delay="19000"/>
                            </p:stCondLst>
                            <p:childTnLst>
                              <p:par>
                                <p:cTn id="17" presetID="47" presetClass="entr" presetSubtype="0" fill="hold" nodeType="afterEffect">
                                  <p:stCondLst>
                                    <p:cond delay="8000"/>
                                  </p:stCondLst>
                                  <p:childTnLst>
                                    <p:set>
                                      <p:cBhvr>
                                        <p:cTn id="18" dur="1" fill="hold">
                                          <p:stCondLst>
                                            <p:cond delay="0"/>
                                          </p:stCondLst>
                                        </p:cTn>
                                        <p:tgtEl>
                                          <p:spTgt spid="33798">
                                            <p:txEl>
                                              <p:pRg st="3" end="3"/>
                                            </p:txEl>
                                          </p:spTgt>
                                        </p:tgtEl>
                                        <p:attrNameLst>
                                          <p:attrName>style.visibility</p:attrName>
                                        </p:attrNameLst>
                                      </p:cBhvr>
                                      <p:to>
                                        <p:strVal val="visible"/>
                                      </p:to>
                                    </p:set>
                                    <p:animEffect transition="in" filter="fade">
                                      <p:cBhvr>
                                        <p:cTn id="19" dur="1000"/>
                                        <p:tgtEl>
                                          <p:spTgt spid="33798">
                                            <p:txEl>
                                              <p:pRg st="3" end="3"/>
                                            </p:txEl>
                                          </p:spTgt>
                                        </p:tgtEl>
                                      </p:cBhvr>
                                    </p:animEffect>
                                    <p:anim calcmode="lin" valueType="num">
                                      <p:cBhvr>
                                        <p:cTn id="20" dur="1000" fill="hold"/>
                                        <p:tgtEl>
                                          <p:spTgt spid="3379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379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3798">
                                            <p:txEl>
                                              <p:pRg st="3" end="3"/>
                                            </p:txEl>
                                          </p:spTgt>
                                        </p:tgtEl>
                                        <p:attrNameLst>
                                          <p:attrName>ppt_c</p:attrName>
                                        </p:attrNameLst>
                                      </p:cBhvr>
                                      <p:to>
                                        <a:schemeClr val="accent1"/>
                                      </p:to>
                                    </p:animClr>
                                  </p:subTnLst>
                                </p:cTn>
                              </p:par>
                            </p:childTnLst>
                          </p:cTn>
                        </p:par>
                        <p:par>
                          <p:cTn id="22" fill="hold">
                            <p:stCondLst>
                              <p:cond delay="28000"/>
                            </p:stCondLst>
                            <p:childTnLst>
                              <p:par>
                                <p:cTn id="23" presetID="9" presetClass="entr" presetSubtype="0" fill="hold" nodeType="afterEffect">
                                  <p:stCondLst>
                                    <p:cond delay="8000"/>
                                  </p:stCondLst>
                                  <p:childTnLst>
                                    <p:set>
                                      <p:cBhvr>
                                        <p:cTn id="24" dur="1" fill="hold">
                                          <p:stCondLst>
                                            <p:cond delay="0"/>
                                          </p:stCondLst>
                                        </p:cTn>
                                        <p:tgtEl>
                                          <p:spTgt spid="33798">
                                            <p:txEl>
                                              <p:pRg st="5" end="5"/>
                                            </p:txEl>
                                          </p:spTgt>
                                        </p:tgtEl>
                                        <p:attrNameLst>
                                          <p:attrName>style.visibility</p:attrName>
                                        </p:attrNameLst>
                                      </p:cBhvr>
                                      <p:to>
                                        <p:strVal val="visible"/>
                                      </p:to>
                                    </p:set>
                                    <p:animEffect transition="in" filter="dissolve">
                                      <p:cBhvr>
                                        <p:cTn id="25" dur="500"/>
                                        <p:tgtEl>
                                          <p:spTgt spid="33798">
                                            <p:txEl>
                                              <p:pRg st="5" end="5"/>
                                            </p:txEl>
                                          </p:spTgt>
                                        </p:tgtEl>
                                      </p:cBhvr>
                                    </p:animEffect>
                                  </p:childTnLst>
                                  <p:subTnLst>
                                    <p:animClr clrSpc="rgb" dir="cw">
                                      <p:cBhvr override="childStyle">
                                        <p:cTn dur="1" fill="hold" display="0" masterRel="nextClick" afterEffect="1"/>
                                        <p:tgtEl>
                                          <p:spTgt spid="33798">
                                            <p:txEl>
                                              <p:pRg st="5" end="5"/>
                                            </p:txEl>
                                          </p:spTgt>
                                        </p:tgtEl>
                                        <p:attrNameLst>
                                          <p:attrName>ppt_c</p:attrName>
                                        </p:attrNameLst>
                                      </p:cBhvr>
                                      <p:to>
                                        <a:schemeClr val="accent1"/>
                                      </p:to>
                                    </p:animClr>
                                  </p:subTnLst>
                                </p:cTn>
                              </p:par>
                            </p:childTnLst>
                          </p:cTn>
                        </p:par>
                        <p:par>
                          <p:cTn id="26" fill="hold">
                            <p:stCondLst>
                              <p:cond delay="36500"/>
                            </p:stCondLst>
                            <p:childTnLst>
                              <p:par>
                                <p:cTn id="27" presetID="2" presetClass="entr" presetSubtype="4" fill="hold" nodeType="afterEffect">
                                  <p:stCondLst>
                                    <p:cond delay="8000"/>
                                  </p:stCondLst>
                                  <p:childTnLst>
                                    <p:set>
                                      <p:cBhvr>
                                        <p:cTn id="28" dur="1" fill="hold">
                                          <p:stCondLst>
                                            <p:cond delay="0"/>
                                          </p:stCondLst>
                                        </p:cTn>
                                        <p:tgtEl>
                                          <p:spTgt spid="33798">
                                            <p:txEl>
                                              <p:pRg st="6" end="6"/>
                                            </p:txEl>
                                          </p:spTgt>
                                        </p:tgtEl>
                                        <p:attrNameLst>
                                          <p:attrName>style.visibility</p:attrName>
                                        </p:attrNameLst>
                                      </p:cBhvr>
                                      <p:to>
                                        <p:strVal val="visible"/>
                                      </p:to>
                                    </p:set>
                                    <p:anim calcmode="lin" valueType="num">
                                      <p:cBhvr additive="base">
                                        <p:cTn id="29" dur="500" fill="hold"/>
                                        <p:tgtEl>
                                          <p:spTgt spid="3379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798">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798">
                                            <p:txEl>
                                              <p:pRg st="6" end="6"/>
                                            </p:txEl>
                                          </p:spTgt>
                                        </p:tgtEl>
                                        <p:attrNameLst>
                                          <p:attrName>ppt_c</p:attrName>
                                        </p:attrNameLst>
                                      </p:cBhvr>
                                      <p:to>
                                        <a:schemeClr val="accent1"/>
                                      </p:to>
                                    </p:animClr>
                                  </p:subTnLst>
                                </p:cTn>
                              </p:par>
                            </p:childTnLst>
                          </p:cTn>
                        </p:par>
                        <p:par>
                          <p:cTn id="31" fill="hold">
                            <p:stCondLst>
                              <p:cond delay="45000"/>
                            </p:stCondLst>
                            <p:childTnLst>
                              <p:par>
                                <p:cTn id="32" presetID="27" presetClass="entr" presetSubtype="0" fill="hold" nodeType="afterEffect">
                                  <p:stCondLst>
                                    <p:cond delay="8000"/>
                                  </p:stCondLst>
                                  <p:iterate type="lt">
                                    <p:tmPct val="50000"/>
                                  </p:iterate>
                                  <p:childTnLst>
                                    <p:set>
                                      <p:cBhvr>
                                        <p:cTn id="33" dur="1" fill="hold">
                                          <p:stCondLst>
                                            <p:cond delay="0"/>
                                          </p:stCondLst>
                                        </p:cTn>
                                        <p:tgtEl>
                                          <p:spTgt spid="33798">
                                            <p:txEl>
                                              <p:pRg st="7" end="7"/>
                                            </p:txEl>
                                          </p:spTgt>
                                        </p:tgtEl>
                                        <p:attrNameLst>
                                          <p:attrName>style.visibility</p:attrName>
                                        </p:attrNameLst>
                                      </p:cBhvr>
                                      <p:to>
                                        <p:strVal val="visible"/>
                                      </p:to>
                                    </p:set>
                                    <p:anim calcmode="discrete" valueType="clr">
                                      <p:cBhvr override="childStyle">
                                        <p:cTn id="34" dur="80"/>
                                        <p:tgtEl>
                                          <p:spTgt spid="33798">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3798">
                                            <p:txEl>
                                              <p:pRg st="7" end="7"/>
                                            </p:txEl>
                                          </p:spTgt>
                                        </p:tgtEl>
                                        <p:attrNameLst>
                                          <p:attrName>fillcolor</p:attrName>
                                        </p:attrNameLst>
                                      </p:cBhvr>
                                      <p:tavLst>
                                        <p:tav tm="0">
                                          <p:val>
                                            <p:clrVal>
                                              <a:schemeClr val="accent2"/>
                                            </p:clrVal>
                                          </p:val>
                                        </p:tav>
                                        <p:tav tm="50000">
                                          <p:val>
                                            <p:clrVal>
                                              <a:schemeClr val="hlink"/>
                                            </p:clrVal>
                                          </p:val>
                                        </p:tav>
                                      </p:tavLst>
                                    </p:anim>
                                    <p:set>
                                      <p:cBhvr>
                                        <p:cTn id="36" dur="80"/>
                                        <p:tgtEl>
                                          <p:spTgt spid="33798">
                                            <p:txEl>
                                              <p:pRg st="7" end="7"/>
                                            </p:txEl>
                                          </p:spTgt>
                                        </p:tgtEl>
                                        <p:attrNameLst>
                                          <p:attrName>fill.type</p:attrName>
                                        </p:attrNameLst>
                                      </p:cBhvr>
                                      <p:to>
                                        <p:strVal val="solid"/>
                                      </p:to>
                                    </p:set>
                                  </p:childTnLst>
                                  <p:subTnLst>
                                    <p:animClr clrSpc="rgb" dir="cw">
                                      <p:cBhvr override="childStyle">
                                        <p:cTn dur="1" fill="hold" display="0" masterRel="nextClick" afterEffect="1"/>
                                        <p:tgtEl>
                                          <p:spTgt spid="33798">
                                            <p:txEl>
                                              <p:pRg st="7" end="7"/>
                                            </p:txEl>
                                          </p:spTgt>
                                        </p:tgtEl>
                                        <p:attrNameLst>
                                          <p:attrName>ppt_c</p:attrName>
                                        </p:attrNameLst>
                                      </p:cBhvr>
                                      <p:to>
                                        <a:schemeClr val="accent1"/>
                                      </p:to>
                                    </p:animClr>
                                  </p:subTnLst>
                                </p:cTn>
                              </p:par>
                            </p:childTnLst>
                          </p:cTn>
                        </p:par>
                        <p:par>
                          <p:cTn id="37" fill="hold">
                            <p:stCondLst>
                              <p:cond delay="53760"/>
                            </p:stCondLst>
                            <p:childTnLst>
                              <p:par>
                                <p:cTn id="38" presetID="39" presetClass="entr" presetSubtype="0" accel="100000" fill="hold" nodeType="afterEffect">
                                  <p:stCondLst>
                                    <p:cond delay="8000"/>
                                  </p:stCondLst>
                                  <p:childTnLst>
                                    <p:set>
                                      <p:cBhvr>
                                        <p:cTn id="39" dur="1" fill="hold">
                                          <p:stCondLst>
                                            <p:cond delay="0"/>
                                          </p:stCondLst>
                                        </p:cTn>
                                        <p:tgtEl>
                                          <p:spTgt spid="33798">
                                            <p:txEl>
                                              <p:pRg st="8" end="8"/>
                                            </p:txEl>
                                          </p:spTgt>
                                        </p:tgtEl>
                                        <p:attrNameLst>
                                          <p:attrName>style.visibility</p:attrName>
                                        </p:attrNameLst>
                                      </p:cBhvr>
                                      <p:to>
                                        <p:strVal val="visible"/>
                                      </p:to>
                                    </p:set>
                                    <p:anim calcmode="lin" valueType="num">
                                      <p:cBhvr>
                                        <p:cTn id="40" dur="500" fill="hold"/>
                                        <p:tgtEl>
                                          <p:spTgt spid="33798">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3798">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3798">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3798">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8">
                                            <p:txEl>
                                              <p:pRg st="8" end="8"/>
                                            </p:txEl>
                                          </p:spTgt>
                                        </p:tgtEl>
                                        <p:attrNameLst>
                                          <p:attrName>ppt_c</p:attrName>
                                        </p:attrNameLst>
                                      </p:cBhvr>
                                      <p:to>
                                        <a:schemeClr val="accent1"/>
                                      </p:to>
                                    </p:animClr>
                                  </p:subTnLst>
                                </p:cTn>
                              </p:par>
                            </p:childTnLst>
                          </p:cTn>
                        </p:par>
                        <p:par>
                          <p:cTn id="44" fill="hold">
                            <p:stCondLst>
                              <p:cond delay="62260"/>
                            </p:stCondLst>
                            <p:childTnLst>
                              <p:par>
                                <p:cTn id="45" presetID="17" presetClass="entr" presetSubtype="10" fill="hold" nodeType="afterEffect">
                                  <p:stCondLst>
                                    <p:cond delay="8000"/>
                                  </p:stCondLst>
                                  <p:childTnLst>
                                    <p:set>
                                      <p:cBhvr>
                                        <p:cTn id="46" dur="1" fill="hold">
                                          <p:stCondLst>
                                            <p:cond delay="0"/>
                                          </p:stCondLst>
                                        </p:cTn>
                                        <p:tgtEl>
                                          <p:spTgt spid="33798">
                                            <p:txEl>
                                              <p:pRg st="9" end="9"/>
                                            </p:txEl>
                                          </p:spTgt>
                                        </p:tgtEl>
                                        <p:attrNameLst>
                                          <p:attrName>style.visibility</p:attrName>
                                        </p:attrNameLst>
                                      </p:cBhvr>
                                      <p:to>
                                        <p:strVal val="visible"/>
                                      </p:to>
                                    </p:set>
                                    <p:anim calcmode="lin" valueType="num">
                                      <p:cBhvr>
                                        <p:cTn id="47" dur="500" fill="hold"/>
                                        <p:tgtEl>
                                          <p:spTgt spid="33798">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3798">
                                            <p:txEl>
                                              <p:pRg st="9" end="9"/>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33798">
                                            <p:txEl>
                                              <p:pRg st="9" end="9"/>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381000"/>
            <a:ext cx="9258300" cy="685800"/>
          </a:xfrm>
        </p:spPr>
        <p:txBody>
          <a:bodyPr/>
          <a:lstStyle/>
          <a:p>
            <a:pPr eaLnBrk="1" hangingPunct="1"/>
            <a:r>
              <a:rPr lang="en-US" sz="4000" dirty="0" err="1" smtClean="0"/>
              <a:t>Transdisciplinary</a:t>
            </a:r>
            <a:r>
              <a:rPr lang="en-US" sz="3600" dirty="0" smtClean="0"/>
              <a:t> Treatment Program</a:t>
            </a:r>
          </a:p>
        </p:txBody>
      </p:sp>
      <p:sp>
        <p:nvSpPr>
          <p:cNvPr id="15363" name="Rectangle 3"/>
          <p:cNvSpPr>
            <a:spLocks noGrp="1" noChangeArrowheads="1"/>
          </p:cNvSpPr>
          <p:nvPr>
            <p:ph type="body" idx="1"/>
          </p:nvPr>
        </p:nvSpPr>
        <p:spPr>
          <a:xfrm>
            <a:off x="514350" y="1828800"/>
            <a:ext cx="9772650" cy="4953000"/>
          </a:xfrm>
          <a:noFill/>
        </p:spPr>
        <p:txBody>
          <a:bodyPr/>
          <a:lstStyle/>
          <a:p>
            <a:pPr eaLnBrk="1" hangingPunct="1">
              <a:lnSpc>
                <a:spcPct val="80000"/>
              </a:lnSpc>
              <a:buFontTx/>
              <a:buNone/>
            </a:pPr>
            <a:r>
              <a:rPr lang="en-US" sz="2800" dirty="0" smtClean="0"/>
              <a:t>Treatment Targets Within and Across Disciplines</a:t>
            </a:r>
          </a:p>
          <a:p>
            <a:pPr eaLnBrk="1" hangingPunct="1">
              <a:lnSpc>
                <a:spcPct val="80000"/>
              </a:lnSpc>
            </a:pPr>
            <a:r>
              <a:rPr lang="en-US" sz="2400" u="sng" dirty="0" smtClean="0"/>
              <a:t>Speech-Language Therapy</a:t>
            </a:r>
          </a:p>
          <a:p>
            <a:pPr lvl="1" eaLnBrk="1" hangingPunct="1">
              <a:lnSpc>
                <a:spcPct val="80000"/>
              </a:lnSpc>
            </a:pPr>
            <a:r>
              <a:rPr lang="en-US" sz="2000" dirty="0" smtClean="0"/>
              <a:t>Targets improving foundational language skills that may cause the learning difficulty, e.g. phonological processing/decoding</a:t>
            </a:r>
          </a:p>
          <a:p>
            <a:pPr eaLnBrk="1" hangingPunct="1">
              <a:lnSpc>
                <a:spcPct val="80000"/>
              </a:lnSpc>
            </a:pPr>
            <a:r>
              <a:rPr lang="en-US" sz="2400" u="sng" dirty="0" smtClean="0"/>
              <a:t>Occupational Therapy </a:t>
            </a:r>
          </a:p>
          <a:p>
            <a:pPr lvl="1" eaLnBrk="1" hangingPunct="1">
              <a:lnSpc>
                <a:spcPct val="80000"/>
              </a:lnSpc>
            </a:pPr>
            <a:r>
              <a:rPr lang="en-US" sz="2000" dirty="0" smtClean="0"/>
              <a:t>Targets sensory and motor skills that may contribute to learning difficulties, e.g. sensory defensiveness, visual processing/perception, etc.</a:t>
            </a:r>
          </a:p>
          <a:p>
            <a:pPr eaLnBrk="1" hangingPunct="1">
              <a:lnSpc>
                <a:spcPct val="80000"/>
              </a:lnSpc>
            </a:pPr>
            <a:r>
              <a:rPr lang="en-US" sz="2400" u="sng" dirty="0" smtClean="0"/>
              <a:t>Psychiatric/Medical</a:t>
            </a:r>
          </a:p>
          <a:p>
            <a:pPr lvl="1" eaLnBrk="1" hangingPunct="1">
              <a:lnSpc>
                <a:spcPct val="80000"/>
              </a:lnSpc>
            </a:pPr>
            <a:r>
              <a:rPr lang="en-US" sz="2000" dirty="0" smtClean="0"/>
              <a:t>Medication and behavioral management of attention, mood or behavior disorders.</a:t>
            </a:r>
          </a:p>
          <a:p>
            <a:pPr eaLnBrk="1" hangingPunct="1">
              <a:lnSpc>
                <a:spcPct val="80000"/>
              </a:lnSpc>
            </a:pPr>
            <a:r>
              <a:rPr lang="en-US" sz="2400" u="sng" dirty="0" smtClean="0"/>
              <a:t>Psychological Treatment </a:t>
            </a:r>
          </a:p>
          <a:p>
            <a:pPr lvl="1" eaLnBrk="1" hangingPunct="1">
              <a:lnSpc>
                <a:spcPct val="80000"/>
              </a:lnSpc>
            </a:pPr>
            <a:r>
              <a:rPr lang="en-US" sz="2000" dirty="0" smtClean="0"/>
              <a:t>Client - </a:t>
            </a:r>
            <a:r>
              <a:rPr lang="en-US" sz="1800" dirty="0" smtClean="0"/>
              <a:t>developing adaptive coping skills for academic and life stressors</a:t>
            </a:r>
          </a:p>
          <a:p>
            <a:pPr lvl="1" eaLnBrk="1" hangingPunct="1">
              <a:lnSpc>
                <a:spcPct val="80000"/>
              </a:lnSpc>
            </a:pPr>
            <a:r>
              <a:rPr lang="en-US" sz="2000" dirty="0" smtClean="0"/>
              <a:t>Parent - </a:t>
            </a:r>
            <a:r>
              <a:rPr lang="en-US" sz="1800" dirty="0" smtClean="0"/>
              <a:t>better behavior management, conflict resolution training, etc…</a:t>
            </a:r>
          </a:p>
          <a:p>
            <a:pPr lvl="1" eaLnBrk="1" hangingPunct="1">
              <a:lnSpc>
                <a:spcPct val="80000"/>
              </a:lnSpc>
            </a:pPr>
            <a:r>
              <a:rPr lang="en-US" sz="2000" dirty="0" smtClean="0"/>
              <a:t>Client &amp; Parent/Spouse (separately or combined)  - d</a:t>
            </a:r>
            <a:r>
              <a:rPr lang="en-US" sz="1800" dirty="0" smtClean="0"/>
              <a:t>eveloping adaptive family or marital functioning, relative to learning and other difficulties.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defRPr/>
            </a:pPr>
            <a:r>
              <a:rPr lang="en-US" dirty="0"/>
              <a:t>Case Study</a:t>
            </a:r>
          </a:p>
        </p:txBody>
      </p:sp>
      <p:sp>
        <p:nvSpPr>
          <p:cNvPr id="10243" name="Rectangle 3"/>
          <p:cNvSpPr>
            <a:spLocks noGrp="1" noChangeArrowheads="1"/>
          </p:cNvSpPr>
          <p:nvPr>
            <p:ph type="body" idx="1"/>
          </p:nvPr>
        </p:nvSpPr>
        <p:spPr>
          <a:xfrm>
            <a:off x="1104900" y="1981200"/>
            <a:ext cx="9448800" cy="3581400"/>
          </a:xfrm>
        </p:spPr>
        <p:txBody>
          <a:bodyPr/>
          <a:lstStyle/>
          <a:p>
            <a:pPr>
              <a:lnSpc>
                <a:spcPct val="90000"/>
              </a:lnSpc>
              <a:buClr>
                <a:srgbClr val="FFFFFF"/>
              </a:buClr>
              <a:defRPr/>
            </a:pPr>
            <a:r>
              <a:rPr lang="en-US" dirty="0"/>
              <a:t>High </a:t>
            </a:r>
            <a:r>
              <a:rPr lang="en-US" dirty="0" smtClean="0"/>
              <a:t>school student</a:t>
            </a:r>
            <a:endParaRPr lang="en-US" dirty="0"/>
          </a:p>
          <a:p>
            <a:pPr>
              <a:lnSpc>
                <a:spcPct val="90000"/>
              </a:lnSpc>
              <a:buClr>
                <a:srgbClr val="FFFFFF"/>
              </a:buClr>
              <a:defRPr/>
            </a:pPr>
            <a:r>
              <a:rPr lang="en-US" dirty="0"/>
              <a:t>History of </a:t>
            </a:r>
            <a:r>
              <a:rPr lang="en-US" dirty="0" smtClean="0"/>
              <a:t>dyslexia since elementary school</a:t>
            </a:r>
            <a:endParaRPr lang="en-US" dirty="0"/>
          </a:p>
          <a:p>
            <a:pPr>
              <a:lnSpc>
                <a:spcPct val="90000"/>
              </a:lnSpc>
              <a:buClr>
                <a:srgbClr val="FFFFFF"/>
              </a:buClr>
              <a:defRPr/>
            </a:pPr>
            <a:r>
              <a:rPr lang="en-US" dirty="0"/>
              <a:t>Parent is </a:t>
            </a:r>
            <a:r>
              <a:rPr lang="en-US" dirty="0" smtClean="0"/>
              <a:t>a school teacher</a:t>
            </a:r>
            <a:endParaRPr lang="en-US" dirty="0"/>
          </a:p>
          <a:p>
            <a:pPr>
              <a:lnSpc>
                <a:spcPct val="90000"/>
              </a:lnSpc>
              <a:buClr>
                <a:srgbClr val="FFFFFF"/>
              </a:buClr>
              <a:defRPr/>
            </a:pPr>
            <a:r>
              <a:rPr lang="en-US" dirty="0"/>
              <a:t>Years of school-based academic </a:t>
            </a:r>
            <a:r>
              <a:rPr lang="en-US" dirty="0" smtClean="0"/>
              <a:t>intervention and </a:t>
            </a:r>
            <a:r>
              <a:rPr lang="en-US" dirty="0"/>
              <a:t>specialized </a:t>
            </a:r>
            <a:r>
              <a:rPr lang="en-US" dirty="0" smtClean="0"/>
              <a:t>tutoring </a:t>
            </a:r>
            <a:r>
              <a:rPr lang="en-US" dirty="0"/>
              <a:t>at </a:t>
            </a:r>
            <a:r>
              <a:rPr lang="en-US" dirty="0" smtClean="0"/>
              <a:t>franchised centers…</a:t>
            </a:r>
            <a:endParaRPr lang="en-US" dirty="0"/>
          </a:p>
          <a:p>
            <a:pPr>
              <a:lnSpc>
                <a:spcPct val="90000"/>
              </a:lnSpc>
              <a:buClr>
                <a:srgbClr val="FFFFFF"/>
              </a:buClr>
              <a:defRPr/>
            </a:pPr>
            <a:r>
              <a:rPr lang="en-US" dirty="0"/>
              <a:t>Starting </a:t>
            </a:r>
            <a:r>
              <a:rPr lang="en-US" dirty="0" smtClean="0"/>
              <a:t>athlete with scholarship potential, but he has body function and academic deficits 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15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39" presetClass="entr" presetSubtype="0" accel="100000" fill="hold" nodeType="afterEffect">
                                  <p:stCondLst>
                                    <p:cond delay="150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39" presetClass="entr" presetSubtype="0" accel="100000" fill="hold" nodeType="afterEffect">
                                  <p:stCondLst>
                                    <p:cond delay="150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500" fill="hold"/>
                                        <p:tgtEl>
                                          <p:spTgt spid="102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2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2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6000"/>
                            </p:stCondLst>
                            <p:childTnLst>
                              <p:par>
                                <p:cTn id="26" presetID="39" presetClass="entr" presetSubtype="0" accel="100000" fill="hold" nodeType="afterEffect">
                                  <p:stCondLst>
                                    <p:cond delay="1500"/>
                                  </p:stCondLst>
                                  <p:childTnLst>
                                    <p:set>
                                      <p:cBhvr>
                                        <p:cTn id="27" dur="1" fill="hold">
                                          <p:stCondLst>
                                            <p:cond delay="0"/>
                                          </p:stCondLst>
                                        </p:cTn>
                                        <p:tgtEl>
                                          <p:spTgt spid="10243">
                                            <p:txEl>
                                              <p:pRg st="3" end="3"/>
                                            </p:txEl>
                                          </p:spTgt>
                                        </p:tgtEl>
                                        <p:attrNameLst>
                                          <p:attrName>style.visibility</p:attrName>
                                        </p:attrNameLst>
                                      </p:cBhvr>
                                      <p:to>
                                        <p:strVal val="visible"/>
                                      </p:to>
                                    </p:set>
                                    <p:anim calcmode="lin" valueType="num">
                                      <p:cBhvr>
                                        <p:cTn id="28"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8000"/>
                            </p:stCondLst>
                            <p:childTnLst>
                              <p:par>
                                <p:cTn id="33" presetID="39" presetClass="entr" presetSubtype="0" accel="100000" fill="hold" nodeType="afterEffect">
                                  <p:stCondLst>
                                    <p:cond delay="150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p:cTn id="35"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smtClean="0"/>
              <a:t> </a:t>
            </a:r>
            <a:r>
              <a:rPr lang="en-US" sz="4000" dirty="0" smtClean="0"/>
              <a:t>Case Study - Assessment Findings</a:t>
            </a:r>
            <a:endParaRPr lang="en-US" dirty="0"/>
          </a:p>
        </p:txBody>
      </p:sp>
      <p:sp>
        <p:nvSpPr>
          <p:cNvPr id="17411" name="Rectangle 3"/>
          <p:cNvSpPr>
            <a:spLocks noGrp="1" noChangeArrowheads="1"/>
          </p:cNvSpPr>
          <p:nvPr>
            <p:ph sz="half" idx="1"/>
          </p:nvPr>
        </p:nvSpPr>
        <p:spPr>
          <a:xfrm>
            <a:off x="1866900" y="1752600"/>
            <a:ext cx="3810000" cy="4953000"/>
          </a:xfrm>
        </p:spPr>
        <p:txBody>
          <a:bodyPr/>
          <a:lstStyle/>
          <a:p>
            <a:pPr lvl="1">
              <a:buClr>
                <a:srgbClr val="FFFFFF"/>
              </a:buClr>
              <a:defRPr/>
            </a:pPr>
            <a:r>
              <a:rPr lang="en-US" sz="2800" u="sng" dirty="0" smtClean="0"/>
              <a:t>Attention </a:t>
            </a:r>
          </a:p>
          <a:p>
            <a:pPr lvl="2">
              <a:buClr>
                <a:srgbClr val="FFFFFF"/>
              </a:buClr>
              <a:defRPr/>
            </a:pPr>
            <a:r>
              <a:rPr lang="en-US" sz="2400" dirty="0" smtClean="0"/>
              <a:t>ADHD-Inattentive</a:t>
            </a:r>
          </a:p>
          <a:p>
            <a:pPr lvl="1">
              <a:buClr>
                <a:srgbClr val="FFFFFF"/>
              </a:buClr>
              <a:defRPr/>
            </a:pPr>
            <a:r>
              <a:rPr lang="en-US" sz="3200" u="sng" dirty="0" smtClean="0"/>
              <a:t>Language</a:t>
            </a:r>
          </a:p>
          <a:p>
            <a:pPr lvl="2">
              <a:buClr>
                <a:srgbClr val="FFFFFF"/>
              </a:buClr>
              <a:defRPr/>
            </a:pPr>
            <a:r>
              <a:rPr lang="en-US" sz="2400" dirty="0" smtClean="0"/>
              <a:t>Phonological </a:t>
            </a:r>
          </a:p>
          <a:p>
            <a:pPr lvl="2">
              <a:buClr>
                <a:srgbClr val="FFFFFF"/>
              </a:buClr>
              <a:defRPr/>
            </a:pPr>
            <a:r>
              <a:rPr lang="en-US" sz="2400" dirty="0" smtClean="0"/>
              <a:t>Reading </a:t>
            </a:r>
          </a:p>
          <a:p>
            <a:pPr lvl="2">
              <a:buClr>
                <a:srgbClr val="FFFFFF"/>
              </a:buClr>
              <a:defRPr/>
            </a:pPr>
            <a:r>
              <a:rPr lang="en-US" sz="2400" dirty="0" smtClean="0"/>
              <a:t>Writing </a:t>
            </a:r>
          </a:p>
          <a:p>
            <a:pPr lvl="2">
              <a:buClr>
                <a:srgbClr val="FFFFFF"/>
              </a:buClr>
              <a:defRPr/>
            </a:pPr>
            <a:r>
              <a:rPr lang="en-US" sz="2400" dirty="0" smtClean="0"/>
              <a:t>Spelling</a:t>
            </a:r>
          </a:p>
          <a:p>
            <a:pPr lvl="2">
              <a:buClr>
                <a:srgbClr val="FFFFFF"/>
              </a:buClr>
              <a:defRPr/>
            </a:pPr>
            <a:r>
              <a:rPr lang="en-US" sz="2400" dirty="0" smtClean="0"/>
              <a:t>Written comprehension</a:t>
            </a:r>
          </a:p>
          <a:p>
            <a:pPr lvl="2">
              <a:buClr>
                <a:srgbClr val="FFFFFF"/>
              </a:buClr>
              <a:defRPr/>
            </a:pPr>
            <a:r>
              <a:rPr lang="en-US" sz="2400" dirty="0" smtClean="0"/>
              <a:t>Expression.</a:t>
            </a:r>
            <a:endParaRPr lang="en-US" sz="2400" dirty="0"/>
          </a:p>
        </p:txBody>
      </p:sp>
      <p:sp>
        <p:nvSpPr>
          <p:cNvPr id="4" name="Content Placeholder 3"/>
          <p:cNvSpPr>
            <a:spLocks noGrp="1"/>
          </p:cNvSpPr>
          <p:nvPr>
            <p:ph sz="half" idx="2"/>
          </p:nvPr>
        </p:nvSpPr>
        <p:spPr>
          <a:xfrm>
            <a:off x="5067300" y="1752600"/>
            <a:ext cx="5219700" cy="4876800"/>
          </a:xfrm>
        </p:spPr>
        <p:txBody>
          <a:bodyPr/>
          <a:lstStyle/>
          <a:p>
            <a:pPr lvl="1">
              <a:buClr>
                <a:srgbClr val="FFFFFF"/>
              </a:buClr>
              <a:defRPr/>
            </a:pPr>
            <a:r>
              <a:rPr lang="en-US" sz="2800" u="sng" dirty="0" err="1" smtClean="0"/>
              <a:t>Sensorimotor</a:t>
            </a:r>
            <a:r>
              <a:rPr lang="en-US" sz="2800" u="sng" dirty="0" smtClean="0"/>
              <a:t> </a:t>
            </a:r>
          </a:p>
          <a:p>
            <a:pPr lvl="2">
              <a:buClr>
                <a:srgbClr val="FFFFFF"/>
              </a:buClr>
              <a:defRPr/>
            </a:pPr>
            <a:r>
              <a:rPr lang="en-US" sz="2400" dirty="0" smtClean="0"/>
              <a:t>Visual vigilance</a:t>
            </a:r>
          </a:p>
          <a:p>
            <a:pPr lvl="2">
              <a:buClr>
                <a:srgbClr val="FFFFFF"/>
              </a:buClr>
              <a:defRPr/>
            </a:pPr>
            <a:r>
              <a:rPr lang="en-US" sz="2400" dirty="0" smtClean="0"/>
              <a:t>Visual tracking</a:t>
            </a:r>
          </a:p>
          <a:p>
            <a:pPr lvl="2">
              <a:buClr>
                <a:srgbClr val="FFFFFF"/>
              </a:buClr>
              <a:defRPr/>
            </a:pPr>
            <a:r>
              <a:rPr lang="en-US" sz="2400" dirty="0" smtClean="0"/>
              <a:t>Vestibular</a:t>
            </a:r>
          </a:p>
          <a:p>
            <a:pPr lvl="2">
              <a:buClr>
                <a:srgbClr val="FFFFFF"/>
              </a:buClr>
              <a:defRPr/>
            </a:pPr>
            <a:r>
              <a:rPr lang="en-US" sz="2400" dirty="0" smtClean="0"/>
              <a:t>Visual perceptual</a:t>
            </a:r>
          </a:p>
          <a:p>
            <a:pPr lvl="2">
              <a:buClr>
                <a:srgbClr val="FFFFFF"/>
              </a:buClr>
              <a:defRPr/>
            </a:pPr>
            <a:r>
              <a:rPr lang="en-US" sz="2400" dirty="0" smtClean="0"/>
              <a:t> “Low Registration” on Sensory Profile</a:t>
            </a:r>
          </a:p>
          <a:p>
            <a:pPr lvl="2">
              <a:buClr>
                <a:srgbClr val="FFFFFF"/>
              </a:buClr>
              <a:defRPr/>
            </a:pPr>
            <a:r>
              <a:rPr lang="en-US" sz="2400" dirty="0" smtClean="0"/>
              <a:t> Poor balance with eyes closed</a:t>
            </a:r>
          </a:p>
          <a:p>
            <a:pPr lvl="2">
              <a:buClr>
                <a:srgbClr val="FFFFFF"/>
              </a:buClr>
              <a:defRPr/>
            </a:pPr>
            <a:r>
              <a:rPr lang="en-US" sz="2400" dirty="0" smtClean="0"/>
              <a:t> Poor supine flexion.</a:t>
            </a:r>
          </a:p>
          <a:p>
            <a:pPr lvl="2">
              <a:buClr>
                <a:srgbClr val="FFFFFF"/>
              </a:buClr>
              <a:defRPr/>
            </a:pPr>
            <a:endParaRPr lang="en-US" sz="2400" dirty="0" smtClean="0"/>
          </a:p>
          <a:p>
            <a:endParaRPr lang="en-US" dirty="0"/>
          </a:p>
        </p:txBody>
      </p:sp>
      <p:sp>
        <p:nvSpPr>
          <p:cNvPr id="6" name="TextBox 5"/>
          <p:cNvSpPr txBox="1"/>
          <p:nvPr/>
        </p:nvSpPr>
        <p:spPr>
          <a:xfrm>
            <a:off x="190500" y="1752600"/>
            <a:ext cx="2133600" cy="584775"/>
          </a:xfrm>
          <a:prstGeom prst="rect">
            <a:avLst/>
          </a:prstGeom>
          <a:noFill/>
        </p:spPr>
        <p:txBody>
          <a:bodyPr wrap="square" rtlCol="0">
            <a:spAutoFit/>
          </a:bodyPr>
          <a:lstStyle/>
          <a:p>
            <a:pPr>
              <a:buNone/>
            </a:pPr>
            <a:r>
              <a:rPr lang="en-US" dirty="0" smtClean="0"/>
              <a:t>Deficits 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0" dur="500"/>
                                        <p:tgtEl>
                                          <p:spTgt spid="17411">
                                            <p:txEl>
                                              <p:pRg st="1" end="1"/>
                                            </p:txEl>
                                          </p:spTgt>
                                        </p:tgtEl>
                                      </p:cBhvr>
                                    </p:animEffect>
                                  </p:childTnLst>
                                </p:cTn>
                              </p:par>
                            </p:childTnLst>
                          </p:cTn>
                        </p:par>
                        <p:par>
                          <p:cTn id="11" fill="hold">
                            <p:stCondLst>
                              <p:cond delay="500"/>
                            </p:stCondLst>
                            <p:childTnLst>
                              <p:par>
                                <p:cTn id="12" presetID="4" presetClass="entr" presetSubtype="16" fill="hold" nodeType="afterEffect">
                                  <p:stCondLst>
                                    <p:cond delay="1500"/>
                                  </p:stCondLst>
                                  <p:childTnLst>
                                    <p:set>
                                      <p:cBhvr>
                                        <p:cTn id="13" dur="1" fill="hold">
                                          <p:stCondLst>
                                            <p:cond delay="0"/>
                                          </p:stCondLst>
                                        </p:cTn>
                                        <p:tgtEl>
                                          <p:spTgt spid="17411">
                                            <p:txEl>
                                              <p:pRg st="2" end="2"/>
                                            </p:txEl>
                                          </p:spTgt>
                                        </p:tgtEl>
                                        <p:attrNameLst>
                                          <p:attrName>style.visibility</p:attrName>
                                        </p:attrNameLst>
                                      </p:cBhvr>
                                      <p:to>
                                        <p:strVal val="visible"/>
                                      </p:to>
                                    </p:set>
                                    <p:animEffect transition="in" filter="box(in)">
                                      <p:cBhvr>
                                        <p:cTn id="14" dur="500"/>
                                        <p:tgtEl>
                                          <p:spTgt spid="17411">
                                            <p:txEl>
                                              <p:pRg st="2" end="2"/>
                                            </p:txEl>
                                          </p:spTgt>
                                        </p:tgtEl>
                                      </p:cBhvr>
                                    </p:animEffect>
                                  </p:childTnLst>
                                </p:cTn>
                              </p:par>
                            </p:childTnLst>
                          </p:cTn>
                        </p:par>
                        <p:par>
                          <p:cTn id="15" fill="hold">
                            <p:stCondLst>
                              <p:cond delay="2500"/>
                            </p:stCondLst>
                            <p:childTnLst>
                              <p:par>
                                <p:cTn id="16" presetID="4" presetClass="entr" presetSubtype="16" fill="hold" nodeType="afterEffect">
                                  <p:stCondLst>
                                    <p:cond delay="1500"/>
                                  </p:stCondLst>
                                  <p:childTnLst>
                                    <p:set>
                                      <p:cBhvr>
                                        <p:cTn id="17" dur="1" fill="hold">
                                          <p:stCondLst>
                                            <p:cond delay="0"/>
                                          </p:stCondLst>
                                        </p:cTn>
                                        <p:tgtEl>
                                          <p:spTgt spid="17411">
                                            <p:txEl>
                                              <p:pRg st="3" end="3"/>
                                            </p:txEl>
                                          </p:spTgt>
                                        </p:tgtEl>
                                        <p:attrNameLst>
                                          <p:attrName>style.visibility</p:attrName>
                                        </p:attrNameLst>
                                      </p:cBhvr>
                                      <p:to>
                                        <p:strVal val="visible"/>
                                      </p:to>
                                    </p:set>
                                    <p:animEffect transition="in" filter="box(in)">
                                      <p:cBhvr>
                                        <p:cTn id="18" dur="500"/>
                                        <p:tgtEl>
                                          <p:spTgt spid="17411">
                                            <p:txEl>
                                              <p:pRg st="3" end="3"/>
                                            </p:txEl>
                                          </p:spTgt>
                                        </p:tgtEl>
                                      </p:cBhvr>
                                    </p:animEffect>
                                  </p:childTnLst>
                                </p:cTn>
                              </p:par>
                            </p:childTnLst>
                          </p:cTn>
                        </p:par>
                        <p:par>
                          <p:cTn id="19" fill="hold">
                            <p:stCondLst>
                              <p:cond delay="4500"/>
                            </p:stCondLst>
                            <p:childTnLst>
                              <p:par>
                                <p:cTn id="20" presetID="4" presetClass="entr" presetSubtype="16" fill="hold" nodeType="afterEffect">
                                  <p:stCondLst>
                                    <p:cond delay="150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box(in)">
                                      <p:cBhvr>
                                        <p:cTn id="22" dur="500"/>
                                        <p:tgtEl>
                                          <p:spTgt spid="17411">
                                            <p:txEl>
                                              <p:pRg st="4" end="4"/>
                                            </p:txEl>
                                          </p:spTgt>
                                        </p:tgtEl>
                                      </p:cBhvr>
                                    </p:animEffect>
                                  </p:childTnLst>
                                </p:cTn>
                              </p:par>
                            </p:childTnLst>
                          </p:cTn>
                        </p:par>
                        <p:par>
                          <p:cTn id="23" fill="hold">
                            <p:stCondLst>
                              <p:cond delay="6500"/>
                            </p:stCondLst>
                            <p:childTnLst>
                              <p:par>
                                <p:cTn id="24" presetID="4" presetClass="entr" presetSubtype="16" fill="hold" nodeType="afterEffect">
                                  <p:stCondLst>
                                    <p:cond delay="1500"/>
                                  </p:stCondLst>
                                  <p:childTnLst>
                                    <p:set>
                                      <p:cBhvr>
                                        <p:cTn id="25" dur="1" fill="hold">
                                          <p:stCondLst>
                                            <p:cond delay="0"/>
                                          </p:stCondLst>
                                        </p:cTn>
                                        <p:tgtEl>
                                          <p:spTgt spid="17411">
                                            <p:txEl>
                                              <p:pRg st="5" end="5"/>
                                            </p:txEl>
                                          </p:spTgt>
                                        </p:tgtEl>
                                        <p:attrNameLst>
                                          <p:attrName>style.visibility</p:attrName>
                                        </p:attrNameLst>
                                      </p:cBhvr>
                                      <p:to>
                                        <p:strVal val="visible"/>
                                      </p:to>
                                    </p:set>
                                    <p:animEffect transition="in" filter="box(in)">
                                      <p:cBhvr>
                                        <p:cTn id="26" dur="500"/>
                                        <p:tgtEl>
                                          <p:spTgt spid="17411">
                                            <p:txEl>
                                              <p:pRg st="5" end="5"/>
                                            </p:txEl>
                                          </p:spTgt>
                                        </p:tgtEl>
                                      </p:cBhvr>
                                    </p:animEffect>
                                  </p:childTnLst>
                                </p:cTn>
                              </p:par>
                            </p:childTnLst>
                          </p:cTn>
                        </p:par>
                        <p:par>
                          <p:cTn id="27" fill="hold">
                            <p:stCondLst>
                              <p:cond delay="8500"/>
                            </p:stCondLst>
                            <p:childTnLst>
                              <p:par>
                                <p:cTn id="28" presetID="4" presetClass="entr" presetSubtype="16" fill="hold" nodeType="afterEffect">
                                  <p:stCondLst>
                                    <p:cond delay="1500"/>
                                  </p:stCondLst>
                                  <p:childTnLst>
                                    <p:set>
                                      <p:cBhvr>
                                        <p:cTn id="29" dur="1" fill="hold">
                                          <p:stCondLst>
                                            <p:cond delay="0"/>
                                          </p:stCondLst>
                                        </p:cTn>
                                        <p:tgtEl>
                                          <p:spTgt spid="17411">
                                            <p:txEl>
                                              <p:pRg st="6" end="6"/>
                                            </p:txEl>
                                          </p:spTgt>
                                        </p:tgtEl>
                                        <p:attrNameLst>
                                          <p:attrName>style.visibility</p:attrName>
                                        </p:attrNameLst>
                                      </p:cBhvr>
                                      <p:to>
                                        <p:strVal val="visible"/>
                                      </p:to>
                                    </p:set>
                                    <p:animEffect transition="in" filter="box(in)">
                                      <p:cBhvr>
                                        <p:cTn id="30" dur="500"/>
                                        <p:tgtEl>
                                          <p:spTgt spid="17411">
                                            <p:txEl>
                                              <p:pRg st="6" end="6"/>
                                            </p:txEl>
                                          </p:spTgt>
                                        </p:tgtEl>
                                      </p:cBhvr>
                                    </p:animEffect>
                                  </p:childTnLst>
                                </p:cTn>
                              </p:par>
                            </p:childTnLst>
                          </p:cTn>
                        </p:par>
                        <p:par>
                          <p:cTn id="31" fill="hold">
                            <p:stCondLst>
                              <p:cond delay="10500"/>
                            </p:stCondLst>
                            <p:childTnLst>
                              <p:par>
                                <p:cTn id="32" presetID="4" presetClass="entr" presetSubtype="16" fill="hold" nodeType="afterEffect">
                                  <p:stCondLst>
                                    <p:cond delay="1500"/>
                                  </p:stCondLst>
                                  <p:childTnLst>
                                    <p:set>
                                      <p:cBhvr>
                                        <p:cTn id="33" dur="1" fill="hold">
                                          <p:stCondLst>
                                            <p:cond delay="0"/>
                                          </p:stCondLst>
                                        </p:cTn>
                                        <p:tgtEl>
                                          <p:spTgt spid="17411">
                                            <p:txEl>
                                              <p:pRg st="7" end="7"/>
                                            </p:txEl>
                                          </p:spTgt>
                                        </p:tgtEl>
                                        <p:attrNameLst>
                                          <p:attrName>style.visibility</p:attrName>
                                        </p:attrNameLst>
                                      </p:cBhvr>
                                      <p:to>
                                        <p:strVal val="visible"/>
                                      </p:to>
                                    </p:set>
                                    <p:animEffect transition="in" filter="box(in)">
                                      <p:cBhvr>
                                        <p:cTn id="34" dur="500"/>
                                        <p:tgtEl>
                                          <p:spTgt spid="17411">
                                            <p:txEl>
                                              <p:pRg st="7" end="7"/>
                                            </p:txEl>
                                          </p:spTgt>
                                        </p:tgtEl>
                                      </p:cBhvr>
                                    </p:animEffect>
                                  </p:childTnLst>
                                </p:cTn>
                              </p:par>
                            </p:childTnLst>
                          </p:cTn>
                        </p:par>
                        <p:par>
                          <p:cTn id="35" fill="hold">
                            <p:stCondLst>
                              <p:cond delay="12500"/>
                            </p:stCondLst>
                            <p:childTnLst>
                              <p:par>
                                <p:cTn id="36" presetID="4" presetClass="entr" presetSubtype="16" fill="hold" nodeType="afterEffect">
                                  <p:stCondLst>
                                    <p:cond delay="1500"/>
                                  </p:stCondLst>
                                  <p:childTnLst>
                                    <p:set>
                                      <p:cBhvr>
                                        <p:cTn id="37" dur="1" fill="hold">
                                          <p:stCondLst>
                                            <p:cond delay="0"/>
                                          </p:stCondLst>
                                        </p:cTn>
                                        <p:tgtEl>
                                          <p:spTgt spid="17411">
                                            <p:txEl>
                                              <p:pRg st="8" end="8"/>
                                            </p:txEl>
                                          </p:spTgt>
                                        </p:tgtEl>
                                        <p:attrNameLst>
                                          <p:attrName>style.visibility</p:attrName>
                                        </p:attrNameLst>
                                      </p:cBhvr>
                                      <p:to>
                                        <p:strVal val="visible"/>
                                      </p:to>
                                    </p:set>
                                    <p:animEffect transition="in" filter="box(in)">
                                      <p:cBhvr>
                                        <p:cTn id="38" dur="500"/>
                                        <p:tgtEl>
                                          <p:spTgt spid="17411">
                                            <p:txEl>
                                              <p:pRg st="8" end="8"/>
                                            </p:txEl>
                                          </p:spTgt>
                                        </p:tgtEl>
                                      </p:cBhvr>
                                    </p:animEffect>
                                  </p:childTnLst>
                                </p:cTn>
                              </p:par>
                            </p:childTnLst>
                          </p:cTn>
                        </p:par>
                        <p:par>
                          <p:cTn id="39" fill="hold">
                            <p:stCondLst>
                              <p:cond delay="14500"/>
                            </p:stCondLst>
                            <p:childTnLst>
                              <p:par>
                                <p:cTn id="40" presetID="9" presetClass="entr" presetSubtype="0" fill="hold" nodeType="afterEffect">
                                  <p:stCondLst>
                                    <p:cond delay="150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dissolve">
                                      <p:cBhvr>
                                        <p:cTn id="42" dur="500"/>
                                        <p:tgtEl>
                                          <p:spTgt spid="4">
                                            <p:txEl>
                                              <p:pRg st="0" end="0"/>
                                            </p:txEl>
                                          </p:spTgt>
                                        </p:tgtEl>
                                      </p:cBhvr>
                                    </p:animEffect>
                                  </p:childTnLst>
                                </p:cTn>
                              </p:par>
                            </p:childTnLst>
                          </p:cTn>
                        </p:par>
                        <p:par>
                          <p:cTn id="43" fill="hold">
                            <p:stCondLst>
                              <p:cond delay="16500"/>
                            </p:stCondLst>
                            <p:childTnLst>
                              <p:par>
                                <p:cTn id="44" presetID="9" presetClass="entr" presetSubtype="0" fill="hold" nodeType="afterEffect">
                                  <p:stCondLst>
                                    <p:cond delay="150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dissolve">
                                      <p:cBhvr>
                                        <p:cTn id="46" dur="500"/>
                                        <p:tgtEl>
                                          <p:spTgt spid="4">
                                            <p:txEl>
                                              <p:pRg st="1" end="1"/>
                                            </p:txEl>
                                          </p:spTgt>
                                        </p:tgtEl>
                                      </p:cBhvr>
                                    </p:animEffect>
                                  </p:childTnLst>
                                </p:cTn>
                              </p:par>
                            </p:childTnLst>
                          </p:cTn>
                        </p:par>
                        <p:par>
                          <p:cTn id="47" fill="hold">
                            <p:stCondLst>
                              <p:cond delay="18500"/>
                            </p:stCondLst>
                            <p:childTnLst>
                              <p:par>
                                <p:cTn id="48" presetID="9" presetClass="entr" presetSubtype="0" fill="hold" nodeType="afterEffect">
                                  <p:stCondLst>
                                    <p:cond delay="150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dissolve">
                                      <p:cBhvr>
                                        <p:cTn id="50" dur="500"/>
                                        <p:tgtEl>
                                          <p:spTgt spid="4">
                                            <p:txEl>
                                              <p:pRg st="2" end="2"/>
                                            </p:txEl>
                                          </p:spTgt>
                                        </p:tgtEl>
                                      </p:cBhvr>
                                    </p:animEffect>
                                  </p:childTnLst>
                                </p:cTn>
                              </p:par>
                            </p:childTnLst>
                          </p:cTn>
                        </p:par>
                        <p:par>
                          <p:cTn id="51" fill="hold">
                            <p:stCondLst>
                              <p:cond delay="20500"/>
                            </p:stCondLst>
                            <p:childTnLst>
                              <p:par>
                                <p:cTn id="52" presetID="9" presetClass="entr" presetSubtype="0" fill="hold" nodeType="afterEffect">
                                  <p:stCondLst>
                                    <p:cond delay="150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dissolve">
                                      <p:cBhvr>
                                        <p:cTn id="54" dur="500"/>
                                        <p:tgtEl>
                                          <p:spTgt spid="4">
                                            <p:txEl>
                                              <p:pRg st="3" end="3"/>
                                            </p:txEl>
                                          </p:spTgt>
                                        </p:tgtEl>
                                      </p:cBhvr>
                                    </p:animEffect>
                                  </p:childTnLst>
                                </p:cTn>
                              </p:par>
                            </p:childTnLst>
                          </p:cTn>
                        </p:par>
                        <p:par>
                          <p:cTn id="55" fill="hold">
                            <p:stCondLst>
                              <p:cond delay="22500"/>
                            </p:stCondLst>
                            <p:childTnLst>
                              <p:par>
                                <p:cTn id="56" presetID="9" presetClass="entr" presetSubtype="0" fill="hold" nodeType="afterEffect">
                                  <p:stCondLst>
                                    <p:cond delay="150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dissolve">
                                      <p:cBhvr>
                                        <p:cTn id="58" dur="500"/>
                                        <p:tgtEl>
                                          <p:spTgt spid="4">
                                            <p:txEl>
                                              <p:pRg st="4" end="4"/>
                                            </p:txEl>
                                          </p:spTgt>
                                        </p:tgtEl>
                                      </p:cBhvr>
                                    </p:animEffect>
                                  </p:childTnLst>
                                </p:cTn>
                              </p:par>
                            </p:childTnLst>
                          </p:cTn>
                        </p:par>
                        <p:par>
                          <p:cTn id="59" fill="hold">
                            <p:stCondLst>
                              <p:cond delay="24500"/>
                            </p:stCondLst>
                            <p:childTnLst>
                              <p:par>
                                <p:cTn id="60" presetID="9" presetClass="entr" presetSubtype="0" fill="hold" nodeType="afterEffect">
                                  <p:stCondLst>
                                    <p:cond delay="150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dissolve">
                                      <p:cBhvr>
                                        <p:cTn id="62" dur="500"/>
                                        <p:tgtEl>
                                          <p:spTgt spid="4">
                                            <p:txEl>
                                              <p:pRg st="5" end="5"/>
                                            </p:txEl>
                                          </p:spTgt>
                                        </p:tgtEl>
                                      </p:cBhvr>
                                    </p:animEffect>
                                  </p:childTnLst>
                                </p:cTn>
                              </p:par>
                            </p:childTnLst>
                          </p:cTn>
                        </p:par>
                        <p:par>
                          <p:cTn id="63" fill="hold">
                            <p:stCondLst>
                              <p:cond delay="26500"/>
                            </p:stCondLst>
                            <p:childTnLst>
                              <p:par>
                                <p:cTn id="64" presetID="9" presetClass="entr" presetSubtype="0" fill="hold" nodeType="afterEffect">
                                  <p:stCondLst>
                                    <p:cond delay="150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dissolve">
                                      <p:cBhvr>
                                        <p:cTn id="66" dur="500"/>
                                        <p:tgtEl>
                                          <p:spTgt spid="4">
                                            <p:txEl>
                                              <p:pRg st="6" end="6"/>
                                            </p:txEl>
                                          </p:spTgt>
                                        </p:tgtEl>
                                      </p:cBhvr>
                                    </p:animEffect>
                                  </p:childTnLst>
                                </p:cTn>
                              </p:par>
                            </p:childTnLst>
                          </p:cTn>
                        </p:par>
                        <p:par>
                          <p:cTn id="67" fill="hold">
                            <p:stCondLst>
                              <p:cond delay="28500"/>
                            </p:stCondLst>
                            <p:childTnLst>
                              <p:par>
                                <p:cTn id="68" presetID="9" presetClass="entr" presetSubtype="0" fill="hold" nodeType="afterEffect">
                                  <p:stCondLst>
                                    <p:cond delay="150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dissolve">
                                      <p:cBhvr>
                                        <p:cTn id="7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Case Study: </a:t>
            </a:r>
            <a:r>
              <a:rPr lang="en-US" sz="3600" dirty="0" err="1" smtClean="0"/>
              <a:t>Transdisciplinary</a:t>
            </a:r>
            <a:r>
              <a:rPr lang="en-US" sz="3600" dirty="0" smtClean="0"/>
              <a:t> Treatments</a:t>
            </a:r>
            <a:endParaRPr lang="en-US" sz="3600" dirty="0"/>
          </a:p>
        </p:txBody>
      </p:sp>
      <p:sp>
        <p:nvSpPr>
          <p:cNvPr id="4" name="Content Placeholder 3"/>
          <p:cNvSpPr>
            <a:spLocks noGrp="1"/>
          </p:cNvSpPr>
          <p:nvPr>
            <p:ph sz="half" idx="1"/>
          </p:nvPr>
        </p:nvSpPr>
        <p:spPr>
          <a:xfrm>
            <a:off x="1181100" y="1752600"/>
            <a:ext cx="4724400" cy="4953000"/>
          </a:xfrm>
        </p:spPr>
        <p:txBody>
          <a:bodyPr/>
          <a:lstStyle/>
          <a:p>
            <a:pPr>
              <a:buClr>
                <a:srgbClr val="FFFFFF"/>
              </a:buClr>
              <a:buNone/>
            </a:pPr>
            <a:r>
              <a:rPr lang="en-US" u="sng" dirty="0" smtClean="0"/>
              <a:t>Psychology</a:t>
            </a:r>
            <a:r>
              <a:rPr lang="en-US" dirty="0" smtClean="0"/>
              <a:t>: </a:t>
            </a:r>
          </a:p>
          <a:p>
            <a:pPr lvl="1">
              <a:buClr>
                <a:srgbClr val="FFFFFF"/>
              </a:buClr>
            </a:pPr>
            <a:r>
              <a:rPr lang="en-US" dirty="0" smtClean="0"/>
              <a:t>Individual therapy </a:t>
            </a:r>
          </a:p>
          <a:p>
            <a:pPr lvl="1">
              <a:buClr>
                <a:srgbClr val="FFFFFF"/>
              </a:buClr>
            </a:pPr>
            <a:r>
              <a:rPr lang="en-US" dirty="0" smtClean="0"/>
              <a:t>Therapy with mother</a:t>
            </a:r>
          </a:p>
          <a:p>
            <a:pPr>
              <a:buClr>
                <a:srgbClr val="FFFFFF"/>
              </a:buClr>
              <a:buNone/>
            </a:pPr>
            <a:r>
              <a:rPr lang="en-US" u="sng" dirty="0" smtClean="0"/>
              <a:t>Speech-Language</a:t>
            </a:r>
            <a:r>
              <a:rPr lang="en-US" dirty="0" smtClean="0"/>
              <a:t>:</a:t>
            </a:r>
          </a:p>
          <a:p>
            <a:pPr lvl="1">
              <a:buClr>
                <a:srgbClr val="FFFFFF"/>
              </a:buClr>
            </a:pPr>
            <a:r>
              <a:rPr lang="en-US" dirty="0" smtClean="0"/>
              <a:t>Phonological Awareness (</a:t>
            </a:r>
            <a:r>
              <a:rPr lang="en-US" dirty="0" err="1" smtClean="0"/>
              <a:t>LiPS</a:t>
            </a:r>
            <a:r>
              <a:rPr lang="en-US" dirty="0" smtClean="0"/>
              <a:t> Program®)</a:t>
            </a:r>
          </a:p>
          <a:p>
            <a:pPr lvl="1">
              <a:buClr>
                <a:srgbClr val="FFFFFF"/>
              </a:buClr>
            </a:pPr>
            <a:r>
              <a:rPr lang="en-US" dirty="0" smtClean="0"/>
              <a:t>Mental Imagery </a:t>
            </a:r>
          </a:p>
          <a:p>
            <a:pPr lvl="1">
              <a:buClr>
                <a:srgbClr val="FFFFFF"/>
              </a:buClr>
              <a:buNone/>
            </a:pPr>
            <a:r>
              <a:rPr lang="en-US" dirty="0" smtClean="0"/>
              <a:t>	(Visualizing &amp; Verbalizing®)</a:t>
            </a:r>
          </a:p>
          <a:p>
            <a:pPr lvl="1">
              <a:buClr>
                <a:srgbClr val="FFFFFF"/>
              </a:buClr>
            </a:pPr>
            <a:r>
              <a:rPr lang="en-US" dirty="0" smtClean="0"/>
              <a:t>Written Composition</a:t>
            </a:r>
          </a:p>
          <a:p>
            <a:pPr lvl="1">
              <a:buClr>
                <a:srgbClr val="FFFFFF"/>
              </a:buClr>
              <a:buNone/>
            </a:pPr>
            <a:r>
              <a:rPr lang="en-US" dirty="0" smtClean="0"/>
              <a:t>	(Visual-Kinesthetic Sentence Structure).</a:t>
            </a:r>
          </a:p>
          <a:p>
            <a:pPr lvl="1">
              <a:buClr>
                <a:srgbClr val="FFFFFF"/>
              </a:buClr>
            </a:pPr>
            <a:endParaRPr lang="en-US" dirty="0" smtClean="0"/>
          </a:p>
          <a:p>
            <a:endParaRPr lang="en-US" dirty="0"/>
          </a:p>
        </p:txBody>
      </p:sp>
      <p:sp>
        <p:nvSpPr>
          <p:cNvPr id="5" name="Content Placeholder 4"/>
          <p:cNvSpPr>
            <a:spLocks noGrp="1"/>
          </p:cNvSpPr>
          <p:nvPr>
            <p:ph sz="half" idx="2"/>
          </p:nvPr>
        </p:nvSpPr>
        <p:spPr>
          <a:xfrm>
            <a:off x="5829300" y="1752600"/>
            <a:ext cx="4724400" cy="4495800"/>
          </a:xfrm>
        </p:spPr>
        <p:txBody>
          <a:bodyPr/>
          <a:lstStyle/>
          <a:p>
            <a:pPr>
              <a:buClr>
                <a:srgbClr val="FFFFFF"/>
              </a:buClr>
              <a:buNone/>
            </a:pPr>
            <a:r>
              <a:rPr lang="en-US" u="sng" dirty="0" smtClean="0"/>
              <a:t>OT</a:t>
            </a:r>
          </a:p>
          <a:p>
            <a:pPr lvl="1">
              <a:buClr>
                <a:srgbClr val="FFFFFF"/>
              </a:buClr>
            </a:pPr>
            <a:r>
              <a:rPr lang="en-US" dirty="0" smtClean="0"/>
              <a:t>Sensory modulation &amp; processing - esp. vestibular</a:t>
            </a:r>
          </a:p>
          <a:p>
            <a:pPr lvl="1">
              <a:buClr>
                <a:srgbClr val="FFFFFF"/>
              </a:buClr>
            </a:pPr>
            <a:r>
              <a:rPr lang="en-US" dirty="0" err="1" smtClean="0"/>
              <a:t>Oculomotor</a:t>
            </a:r>
            <a:r>
              <a:rPr lang="en-US" dirty="0" smtClean="0"/>
              <a:t> skills</a:t>
            </a:r>
          </a:p>
          <a:p>
            <a:pPr lvl="1">
              <a:buClr>
                <a:srgbClr val="FFFFFF"/>
              </a:buClr>
            </a:pPr>
            <a:r>
              <a:rPr lang="en-US" dirty="0" smtClean="0"/>
              <a:t>Joint stability</a:t>
            </a:r>
          </a:p>
          <a:p>
            <a:pPr lvl="1">
              <a:buClr>
                <a:srgbClr val="FFFFFF"/>
              </a:buClr>
            </a:pPr>
            <a:r>
              <a:rPr lang="en-US" dirty="0" smtClean="0"/>
              <a:t>Visual perceptual skills</a:t>
            </a:r>
          </a:p>
          <a:p>
            <a:pPr lvl="1">
              <a:buClr>
                <a:srgbClr val="FFFFFF"/>
              </a:buClr>
            </a:pPr>
            <a:r>
              <a:rPr lang="en-US" dirty="0" smtClean="0"/>
              <a:t>Balance</a:t>
            </a:r>
          </a:p>
          <a:p>
            <a:pPr lvl="1">
              <a:buClr>
                <a:srgbClr val="FFFFFF"/>
              </a:buClr>
            </a:pPr>
            <a:r>
              <a:rPr lang="en-US" dirty="0" smtClean="0"/>
              <a:t>Movement perception</a:t>
            </a:r>
          </a:p>
          <a:p>
            <a:pPr lvl="1">
              <a:buClr>
                <a:srgbClr val="FFFFFF"/>
              </a:buClr>
            </a:pPr>
            <a:r>
              <a:rPr lang="en-US" dirty="0" smtClean="0"/>
              <a:t>Sequencing.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2000"/>
                            </p:stCondLst>
                            <p:childTnLst>
                              <p:par>
                                <p:cTn id="9" presetID="3" presetClass="entr" presetSubtype="10" fill="hold" nodeType="afterEffect">
                                  <p:stCondLst>
                                    <p:cond delay="3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par>
                          <p:cTn id="12" fill="hold">
                            <p:stCondLst>
                              <p:cond delay="5500"/>
                            </p:stCondLst>
                            <p:childTnLst>
                              <p:par>
                                <p:cTn id="13" presetID="3" presetClass="entr" presetSubtype="10" fill="hold" nodeType="afterEffect">
                                  <p:stCondLst>
                                    <p:cond delay="3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par>
                          <p:cTn id="16" fill="hold">
                            <p:stCondLst>
                              <p:cond delay="9000"/>
                            </p:stCondLst>
                            <p:childTnLst>
                              <p:par>
                                <p:cTn id="17" presetID="9" presetClass="entr" presetSubtype="0" fill="hold" nodeType="afterEffect">
                                  <p:stCondLst>
                                    <p:cond delay="3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par>
                          <p:cTn id="20" fill="hold">
                            <p:stCondLst>
                              <p:cond delay="12500"/>
                            </p:stCondLst>
                            <p:childTnLst>
                              <p:par>
                                <p:cTn id="21" presetID="9" presetClass="entr" presetSubtype="0" fill="hold" nodeType="afterEffect">
                                  <p:stCondLst>
                                    <p:cond delay="3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par>
                          <p:cTn id="24" fill="hold">
                            <p:stCondLst>
                              <p:cond delay="16000"/>
                            </p:stCondLst>
                            <p:childTnLst>
                              <p:par>
                                <p:cTn id="25" presetID="4" presetClass="entr" presetSubtype="16" fill="hold" nodeType="afterEffect">
                                  <p:stCondLst>
                                    <p:cond delay="30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par>
                          <p:cTn id="28" fill="hold">
                            <p:stCondLst>
                              <p:cond delay="19500"/>
                            </p:stCondLst>
                            <p:childTnLst>
                              <p:par>
                                <p:cTn id="29" presetID="4" presetClass="entr" presetSubtype="16" fill="hold" nodeType="afterEffect">
                                  <p:stCondLst>
                                    <p:cond delay="30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ox(in)">
                                      <p:cBhvr>
                                        <p:cTn id="31" dur="500"/>
                                        <p:tgtEl>
                                          <p:spTgt spid="4">
                                            <p:txEl>
                                              <p:pRg st="6" end="6"/>
                                            </p:txEl>
                                          </p:spTgt>
                                        </p:tgtEl>
                                      </p:cBhvr>
                                    </p:animEffect>
                                  </p:childTnLst>
                                </p:cTn>
                              </p:par>
                            </p:childTnLst>
                          </p:cTn>
                        </p:par>
                        <p:par>
                          <p:cTn id="32" fill="hold">
                            <p:stCondLst>
                              <p:cond delay="23000"/>
                            </p:stCondLst>
                            <p:childTnLst>
                              <p:par>
                                <p:cTn id="33" presetID="4" presetClass="entr" presetSubtype="16" fill="hold" nodeType="afterEffect">
                                  <p:stCondLst>
                                    <p:cond delay="30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ox(in)">
                                      <p:cBhvr>
                                        <p:cTn id="35" dur="500"/>
                                        <p:tgtEl>
                                          <p:spTgt spid="4">
                                            <p:txEl>
                                              <p:pRg st="7" end="7"/>
                                            </p:txEl>
                                          </p:spTgt>
                                        </p:tgtEl>
                                      </p:cBhvr>
                                    </p:animEffect>
                                  </p:childTnLst>
                                </p:cTn>
                              </p:par>
                            </p:childTnLst>
                          </p:cTn>
                        </p:par>
                        <p:par>
                          <p:cTn id="36" fill="hold">
                            <p:stCondLst>
                              <p:cond delay="26500"/>
                            </p:stCondLst>
                            <p:childTnLst>
                              <p:par>
                                <p:cTn id="37" presetID="4" presetClass="entr" presetSubtype="16" fill="hold" nodeType="afterEffect">
                                  <p:stCondLst>
                                    <p:cond delay="300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box(in)">
                                      <p:cBhvr>
                                        <p:cTn id="39" dur="500"/>
                                        <p:tgtEl>
                                          <p:spTgt spid="4">
                                            <p:txEl>
                                              <p:pRg st="8" end="8"/>
                                            </p:txEl>
                                          </p:spTgt>
                                        </p:tgtEl>
                                      </p:cBhvr>
                                    </p:animEffect>
                                  </p:childTnLst>
                                </p:cTn>
                              </p:par>
                            </p:childTnLst>
                          </p:cTn>
                        </p:par>
                        <p:par>
                          <p:cTn id="40" fill="hold">
                            <p:stCondLst>
                              <p:cond delay="30000"/>
                            </p:stCondLst>
                            <p:childTnLst>
                              <p:par>
                                <p:cTn id="41" presetID="2" presetClass="entr" presetSubtype="4" fill="hold" nodeType="afterEffect">
                                  <p:stCondLst>
                                    <p:cond delay="300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3500"/>
                            </p:stCondLst>
                            <p:childTnLst>
                              <p:par>
                                <p:cTn id="46" presetID="2" presetClass="entr" presetSubtype="4" fill="hold" nodeType="afterEffect">
                                  <p:stCondLst>
                                    <p:cond delay="3000"/>
                                  </p:stCondLst>
                                  <p:childTnLst>
                                    <p:set>
                                      <p:cBhvr>
                                        <p:cTn id="47" dur="1" fill="hold">
                                          <p:stCondLst>
                                            <p:cond delay="0"/>
                                          </p:stCondLst>
                                        </p:cTn>
                                        <p:tgtEl>
                                          <p:spTgt spid="5">
                                            <p:txEl>
                                              <p:pRg st="1" end="1"/>
                                            </p:txEl>
                                          </p:spTgt>
                                        </p:tgtEl>
                                        <p:attrNameLst>
                                          <p:attrName>style.visibility</p:attrName>
                                        </p:attrNameLst>
                                      </p:cBhvr>
                                      <p:to>
                                        <p:strVal val="visible"/>
                                      </p:to>
                                    </p:set>
                                    <p:anim calcmode="lin" valueType="num">
                                      <p:cBhvr additive="base">
                                        <p:cTn id="4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50" fill="hold">
                            <p:stCondLst>
                              <p:cond delay="37000"/>
                            </p:stCondLst>
                            <p:childTnLst>
                              <p:par>
                                <p:cTn id="51" presetID="2" presetClass="entr" presetSubtype="4" fill="hold" nodeType="afterEffect">
                                  <p:stCondLst>
                                    <p:cond delay="300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0500"/>
                            </p:stCondLst>
                            <p:childTnLst>
                              <p:par>
                                <p:cTn id="56" presetID="2" presetClass="entr" presetSubtype="4" fill="hold" nodeType="afterEffect">
                                  <p:stCondLst>
                                    <p:cond delay="3000"/>
                                  </p:stCondLst>
                                  <p:childTnLst>
                                    <p:set>
                                      <p:cBhvr>
                                        <p:cTn id="57" dur="1" fill="hold">
                                          <p:stCondLst>
                                            <p:cond delay="0"/>
                                          </p:stCondLst>
                                        </p:cTn>
                                        <p:tgtEl>
                                          <p:spTgt spid="5">
                                            <p:txEl>
                                              <p:pRg st="3" end="3"/>
                                            </p:txEl>
                                          </p:spTgt>
                                        </p:tgtEl>
                                        <p:attrNameLst>
                                          <p:attrName>style.visibility</p:attrName>
                                        </p:attrNameLst>
                                      </p:cBhvr>
                                      <p:to>
                                        <p:strVal val="visible"/>
                                      </p:to>
                                    </p:set>
                                    <p:anim calcmode="lin" valueType="num">
                                      <p:cBhvr additive="base">
                                        <p:cTn id="5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4000"/>
                            </p:stCondLst>
                            <p:childTnLst>
                              <p:par>
                                <p:cTn id="61" presetID="2" presetClass="entr" presetSubtype="4" fill="hold" nodeType="afterEffect">
                                  <p:stCondLst>
                                    <p:cond delay="3000"/>
                                  </p:stCondLst>
                                  <p:childTnLst>
                                    <p:set>
                                      <p:cBhvr>
                                        <p:cTn id="62" dur="1" fill="hold">
                                          <p:stCondLst>
                                            <p:cond delay="0"/>
                                          </p:stCondLst>
                                        </p:cTn>
                                        <p:tgtEl>
                                          <p:spTgt spid="5">
                                            <p:txEl>
                                              <p:pRg st="4" end="4"/>
                                            </p:txEl>
                                          </p:spTgt>
                                        </p:tgtEl>
                                        <p:attrNameLst>
                                          <p:attrName>style.visibility</p:attrName>
                                        </p:attrNameLst>
                                      </p:cBhvr>
                                      <p:to>
                                        <p:strVal val="visible"/>
                                      </p:to>
                                    </p:set>
                                    <p:anim calcmode="lin" valueType="num">
                                      <p:cBhvr additive="base">
                                        <p:cTn id="6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65" fill="hold">
                            <p:stCondLst>
                              <p:cond delay="47500"/>
                            </p:stCondLst>
                            <p:childTnLst>
                              <p:par>
                                <p:cTn id="66" presetID="2" presetClass="entr" presetSubtype="4" fill="hold" nodeType="afterEffect">
                                  <p:stCondLst>
                                    <p:cond delay="3000"/>
                                  </p:stCondLst>
                                  <p:childTnLst>
                                    <p:set>
                                      <p:cBhvr>
                                        <p:cTn id="67" dur="1" fill="hold">
                                          <p:stCondLst>
                                            <p:cond delay="0"/>
                                          </p:stCondLst>
                                        </p:cTn>
                                        <p:tgtEl>
                                          <p:spTgt spid="5">
                                            <p:txEl>
                                              <p:pRg st="5" end="5"/>
                                            </p:txEl>
                                          </p:spTgt>
                                        </p:tgtEl>
                                        <p:attrNameLst>
                                          <p:attrName>style.visibility</p:attrName>
                                        </p:attrNameLst>
                                      </p:cBhvr>
                                      <p:to>
                                        <p:strVal val="visible"/>
                                      </p:to>
                                    </p:set>
                                    <p:anim calcmode="lin" valueType="num">
                                      <p:cBhvr additive="base">
                                        <p:cTn id="6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70" fill="hold">
                            <p:stCondLst>
                              <p:cond delay="51000"/>
                            </p:stCondLst>
                            <p:childTnLst>
                              <p:par>
                                <p:cTn id="71" presetID="2" presetClass="entr" presetSubtype="4" fill="hold" nodeType="afterEffect">
                                  <p:stCondLst>
                                    <p:cond delay="300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75" fill="hold">
                            <p:stCondLst>
                              <p:cond delay="54500"/>
                            </p:stCondLst>
                            <p:childTnLst>
                              <p:par>
                                <p:cTn id="76" presetID="2" presetClass="entr" presetSubtype="4" fill="hold" nodeType="afterEffect">
                                  <p:stCondLst>
                                    <p:cond delay="3000"/>
                                  </p:stCondLst>
                                  <p:childTnLst>
                                    <p:set>
                                      <p:cBhvr>
                                        <p:cTn id="77" dur="1" fill="hold">
                                          <p:stCondLst>
                                            <p:cond delay="0"/>
                                          </p:stCondLst>
                                        </p:cTn>
                                        <p:tgtEl>
                                          <p:spTgt spid="5">
                                            <p:txEl>
                                              <p:pRg st="7" end="7"/>
                                            </p:txEl>
                                          </p:spTgt>
                                        </p:tgtEl>
                                        <p:attrNameLst>
                                          <p:attrName>style.visibility</p:attrName>
                                        </p:attrNameLst>
                                      </p:cBhvr>
                                      <p:to>
                                        <p:strVal val="visible"/>
                                      </p:to>
                                    </p:set>
                                    <p:anim calcmode="lin" valueType="num">
                                      <p:cBhvr additive="base">
                                        <p:cTn id="7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Case Study: </a:t>
            </a:r>
            <a:br>
              <a:rPr lang="en-US" sz="3600" dirty="0" smtClean="0"/>
            </a:br>
            <a:r>
              <a:rPr lang="en-US" sz="3600" dirty="0" err="1" smtClean="0"/>
              <a:t>Transdisciplinary</a:t>
            </a:r>
            <a:r>
              <a:rPr lang="en-US" sz="3600" dirty="0" smtClean="0"/>
              <a:t> Treatment of Dyslexia</a:t>
            </a:r>
            <a:endParaRPr lang="en-US" sz="3600" dirty="0"/>
          </a:p>
        </p:txBody>
      </p:sp>
      <p:sp>
        <p:nvSpPr>
          <p:cNvPr id="3" name="Content Placeholder 2"/>
          <p:cNvSpPr>
            <a:spLocks noGrp="1"/>
          </p:cNvSpPr>
          <p:nvPr>
            <p:ph sz="half" idx="1"/>
          </p:nvPr>
        </p:nvSpPr>
        <p:spPr>
          <a:xfrm>
            <a:off x="495300" y="1981200"/>
            <a:ext cx="4572000" cy="4114800"/>
          </a:xfrm>
        </p:spPr>
        <p:txBody>
          <a:bodyPr/>
          <a:lstStyle/>
          <a:p>
            <a:pPr>
              <a:buClr>
                <a:srgbClr val="FFFFFF"/>
              </a:buClr>
              <a:buNone/>
            </a:pPr>
            <a:r>
              <a:rPr lang="en-US" dirty="0" smtClean="0"/>
              <a:t>Treatment Schedule:</a:t>
            </a:r>
          </a:p>
          <a:p>
            <a:pPr>
              <a:buClr>
                <a:srgbClr val="FFFFFF"/>
              </a:buClr>
            </a:pPr>
            <a:r>
              <a:rPr lang="en-US" dirty="0" smtClean="0"/>
              <a:t>Daily </a:t>
            </a:r>
          </a:p>
          <a:p>
            <a:pPr>
              <a:buClr>
                <a:srgbClr val="FFFFFF"/>
              </a:buClr>
            </a:pPr>
            <a:r>
              <a:rPr lang="en-US" dirty="0" smtClean="0"/>
              <a:t>4-6 hours treatment per day </a:t>
            </a:r>
          </a:p>
          <a:p>
            <a:pPr lvl="1">
              <a:buClr>
                <a:srgbClr val="FFFFFF"/>
              </a:buClr>
            </a:pPr>
            <a:r>
              <a:rPr lang="en-US" dirty="0" smtClean="0"/>
              <a:t>~1 hour of OT</a:t>
            </a:r>
          </a:p>
          <a:p>
            <a:pPr lvl="1">
              <a:buClr>
                <a:srgbClr val="FFFFFF"/>
              </a:buClr>
            </a:pPr>
            <a:r>
              <a:rPr lang="en-US" dirty="0" smtClean="0"/>
              <a:t>~3-5 hours language </a:t>
            </a:r>
          </a:p>
          <a:p>
            <a:pPr>
              <a:buClr>
                <a:srgbClr val="FFFFFF"/>
              </a:buClr>
            </a:pPr>
            <a:r>
              <a:rPr lang="en-US" dirty="0" smtClean="0"/>
              <a:t>5 days per week</a:t>
            </a:r>
          </a:p>
          <a:p>
            <a:pPr>
              <a:buClr>
                <a:srgbClr val="FFFFFF"/>
              </a:buClr>
            </a:pPr>
            <a:r>
              <a:rPr lang="en-US" dirty="0" smtClean="0"/>
              <a:t>~12 weeks</a:t>
            </a:r>
            <a:endParaRPr lang="en-US" dirty="0"/>
          </a:p>
        </p:txBody>
      </p:sp>
      <p:sp>
        <p:nvSpPr>
          <p:cNvPr id="4" name="Content Placeholder 3"/>
          <p:cNvSpPr>
            <a:spLocks noGrp="1"/>
          </p:cNvSpPr>
          <p:nvPr>
            <p:ph sz="half" idx="2"/>
          </p:nvPr>
        </p:nvSpPr>
        <p:spPr>
          <a:xfrm>
            <a:off x="5219700" y="1981200"/>
            <a:ext cx="4724400" cy="4572000"/>
          </a:xfrm>
        </p:spPr>
        <p:txBody>
          <a:bodyPr/>
          <a:lstStyle/>
          <a:p>
            <a:pPr>
              <a:buClr>
                <a:srgbClr val="FFFFFF"/>
              </a:buClr>
              <a:buNone/>
            </a:pPr>
            <a:r>
              <a:rPr lang="en-US" dirty="0" smtClean="0"/>
              <a:t>Treatment Hours: </a:t>
            </a:r>
          </a:p>
          <a:p>
            <a:pPr>
              <a:buClr>
                <a:srgbClr val="FFFFFF"/>
              </a:buClr>
            </a:pPr>
            <a:r>
              <a:rPr lang="en-US" sz="2400" dirty="0" smtClean="0"/>
              <a:t>Phonological/Cognitive:    ~150</a:t>
            </a:r>
          </a:p>
          <a:p>
            <a:pPr>
              <a:buNone/>
            </a:pPr>
            <a:r>
              <a:rPr lang="en-US" sz="2400" dirty="0" smtClean="0"/>
              <a:t>	(</a:t>
            </a:r>
            <a:r>
              <a:rPr lang="en-US" sz="2400" dirty="0" err="1" smtClean="0"/>
              <a:t>LiPS</a:t>
            </a:r>
            <a:r>
              <a:rPr lang="en-US" sz="2400" dirty="0" smtClean="0"/>
              <a:t>®)</a:t>
            </a:r>
          </a:p>
          <a:p>
            <a:pPr>
              <a:buClr>
                <a:srgbClr val="FFFFFF"/>
              </a:buClr>
            </a:pPr>
            <a:r>
              <a:rPr lang="en-US" sz="2400" dirty="0" smtClean="0"/>
              <a:t>Semantic/Memory (V/V®): ~50          </a:t>
            </a:r>
          </a:p>
          <a:p>
            <a:pPr>
              <a:buClr>
                <a:srgbClr val="FFFFFF"/>
              </a:buClr>
            </a:pPr>
            <a:r>
              <a:rPr lang="en-US" sz="2400" dirty="0" smtClean="0"/>
              <a:t>Syntax/Cognitive (VKSS):  ~50</a:t>
            </a:r>
            <a:endParaRPr lang="en-US" sz="2000" dirty="0" smtClean="0"/>
          </a:p>
          <a:p>
            <a:pPr>
              <a:buClr>
                <a:srgbClr val="FFFFFF"/>
              </a:buClr>
            </a:pPr>
            <a:r>
              <a:rPr lang="en-US" sz="2400" dirty="0" smtClean="0"/>
              <a:t>Physical Medicine: ~45.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par>
                          <p:cTn id="8" fill="hold">
                            <p:stCondLst>
                              <p:cond delay="2000"/>
                            </p:stCondLst>
                            <p:childTnLst>
                              <p:par>
                                <p:cTn id="9" presetID="5" presetClass="entr" presetSubtype="10" fill="hold"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4000"/>
                            </p:stCondLst>
                            <p:childTnLst>
                              <p:par>
                                <p:cTn id="13" presetID="5" presetClass="entr" presetSubtype="10" fill="hold" nodeType="after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6000"/>
                            </p:stCondLst>
                            <p:childTnLst>
                              <p:par>
                                <p:cTn id="17" presetID="5" presetClass="entr" presetSubtype="1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8000"/>
                            </p:stCondLst>
                            <p:childTnLst>
                              <p:par>
                                <p:cTn id="21" presetID="5" presetClass="entr" presetSubtype="10" fill="hold" nodeType="afterEffect">
                                  <p:stCondLst>
                                    <p:cond delay="1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par>
                          <p:cTn id="24" fill="hold">
                            <p:stCondLst>
                              <p:cond delay="10000"/>
                            </p:stCondLst>
                            <p:childTnLst>
                              <p:par>
                                <p:cTn id="25" presetID="5" presetClass="entr" presetSubtype="10" fill="hold" nodeType="afterEffect">
                                  <p:stCondLst>
                                    <p:cond delay="1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par>
                          <p:cTn id="28" fill="hold">
                            <p:stCondLst>
                              <p:cond delay="12000"/>
                            </p:stCondLst>
                            <p:childTnLst>
                              <p:par>
                                <p:cTn id="29" presetID="9" presetClass="entr" presetSubtype="0" fill="hold" nodeType="afterEffect">
                                  <p:stCondLst>
                                    <p:cond delay="150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dissolve">
                                      <p:cBhvr>
                                        <p:cTn id="31" dur="500"/>
                                        <p:tgtEl>
                                          <p:spTgt spid="4">
                                            <p:txEl>
                                              <p:pRg st="0" end="0"/>
                                            </p:txEl>
                                          </p:spTgt>
                                        </p:tgtEl>
                                      </p:cBhvr>
                                    </p:animEffect>
                                  </p:childTnLst>
                                </p:cTn>
                              </p:par>
                            </p:childTnLst>
                          </p:cTn>
                        </p:par>
                        <p:par>
                          <p:cTn id="32" fill="hold">
                            <p:stCondLst>
                              <p:cond delay="14000"/>
                            </p:stCondLst>
                            <p:childTnLst>
                              <p:par>
                                <p:cTn id="33" presetID="9" presetClass="entr" presetSubtype="0" fill="hold" nodeType="afterEffect">
                                  <p:stCondLst>
                                    <p:cond delay="150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dissolve">
                                      <p:cBhvr>
                                        <p:cTn id="35" dur="500"/>
                                        <p:tgtEl>
                                          <p:spTgt spid="4">
                                            <p:txEl>
                                              <p:pRg st="1" end="1"/>
                                            </p:txEl>
                                          </p:spTgt>
                                        </p:tgtEl>
                                      </p:cBhvr>
                                    </p:animEffect>
                                  </p:childTnLst>
                                </p:cTn>
                              </p:par>
                            </p:childTnLst>
                          </p:cTn>
                        </p:par>
                        <p:par>
                          <p:cTn id="36" fill="hold">
                            <p:stCondLst>
                              <p:cond delay="16000"/>
                            </p:stCondLst>
                            <p:childTnLst>
                              <p:par>
                                <p:cTn id="37" presetID="9" presetClass="entr" presetSubtype="0" fill="hold" nodeType="afterEffect">
                                  <p:stCondLst>
                                    <p:cond delay="150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dissolve">
                                      <p:cBhvr>
                                        <p:cTn id="39" dur="500"/>
                                        <p:tgtEl>
                                          <p:spTgt spid="4">
                                            <p:txEl>
                                              <p:pRg st="2" end="2"/>
                                            </p:txEl>
                                          </p:spTgt>
                                        </p:tgtEl>
                                      </p:cBhvr>
                                    </p:animEffect>
                                  </p:childTnLst>
                                </p:cTn>
                              </p:par>
                            </p:childTnLst>
                          </p:cTn>
                        </p:par>
                        <p:par>
                          <p:cTn id="40" fill="hold">
                            <p:stCondLst>
                              <p:cond delay="18000"/>
                            </p:stCondLst>
                            <p:childTnLst>
                              <p:par>
                                <p:cTn id="41" presetID="9" presetClass="entr" presetSubtype="0" fill="hold" nodeType="afterEffect">
                                  <p:stCondLst>
                                    <p:cond delay="150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dissolve">
                                      <p:cBhvr>
                                        <p:cTn id="43" dur="500"/>
                                        <p:tgtEl>
                                          <p:spTgt spid="4">
                                            <p:txEl>
                                              <p:pRg st="3" end="3"/>
                                            </p:txEl>
                                          </p:spTgt>
                                        </p:tgtEl>
                                      </p:cBhvr>
                                    </p:animEffect>
                                  </p:childTnLst>
                                </p:cTn>
                              </p:par>
                            </p:childTnLst>
                          </p:cTn>
                        </p:par>
                        <p:par>
                          <p:cTn id="44" fill="hold">
                            <p:stCondLst>
                              <p:cond delay="20000"/>
                            </p:stCondLst>
                            <p:childTnLst>
                              <p:par>
                                <p:cTn id="45" presetID="9" presetClass="entr" presetSubtype="0" fill="hold" nodeType="afterEffect">
                                  <p:stCondLst>
                                    <p:cond delay="150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dissolve">
                                      <p:cBhvr>
                                        <p:cTn id="47" dur="500"/>
                                        <p:tgtEl>
                                          <p:spTgt spid="4">
                                            <p:txEl>
                                              <p:pRg st="4" end="4"/>
                                            </p:txEl>
                                          </p:spTgt>
                                        </p:tgtEl>
                                      </p:cBhvr>
                                    </p:animEffect>
                                  </p:childTnLst>
                                </p:cTn>
                              </p:par>
                            </p:childTnLst>
                          </p:cTn>
                        </p:par>
                        <p:par>
                          <p:cTn id="48" fill="hold">
                            <p:stCondLst>
                              <p:cond delay="22000"/>
                            </p:stCondLst>
                            <p:childTnLst>
                              <p:par>
                                <p:cTn id="49" presetID="9" presetClass="entr" presetSubtype="0" fill="hold" nodeType="afterEffect">
                                  <p:stCondLst>
                                    <p:cond delay="150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dissolve">
                                      <p:cBhvr>
                                        <p:cTn id="5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1828800"/>
          <a:ext cx="10287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1562100" y="228600"/>
            <a:ext cx="8229600" cy="1143000"/>
          </a:xfrm>
        </p:spPr>
        <p:txBody>
          <a:bodyPr/>
          <a:lstStyle/>
          <a:p>
            <a:r>
              <a:rPr lang="en-US" dirty="0" smtClean="0"/>
              <a:t>Sensorimotor Functions: </a:t>
            </a:r>
            <a:br>
              <a:rPr lang="en-US" dirty="0" smtClean="0"/>
            </a:br>
            <a:r>
              <a:rPr lang="en-US" dirty="0" smtClean="0"/>
              <a:t>Visual-Motor Integration (VMI)</a:t>
            </a:r>
            <a:endParaRPr lang="en-US" dirty="0"/>
          </a:p>
        </p:txBody>
      </p:sp>
      <p:cxnSp>
        <p:nvCxnSpPr>
          <p:cNvPr id="6" name="Straight Connector 5"/>
          <p:cNvCxnSpPr/>
          <p:nvPr/>
        </p:nvCxnSpPr>
        <p:spPr bwMode="auto">
          <a:xfrm>
            <a:off x="2095500" y="2514600"/>
            <a:ext cx="6400800" cy="1588"/>
          </a:xfrm>
          <a:prstGeom prst="line">
            <a:avLst/>
          </a:prstGeom>
          <a:noFill/>
          <a:ln w="50800" cap="flat" cmpd="sng" algn="ctr">
            <a:solidFill>
              <a:schemeClr val="tx1"/>
            </a:solidFill>
            <a:prstDash val="solid"/>
            <a:round/>
            <a:headEnd type="none" w="med" len="med"/>
            <a:tailEnd type="none" w="med" len="med"/>
          </a:ln>
          <a:effectLst/>
        </p:spPr>
      </p:cxnSp>
      <p:sp>
        <p:nvSpPr>
          <p:cNvPr id="8" name="TextBox 1"/>
          <p:cNvSpPr txBox="1"/>
          <p:nvPr/>
        </p:nvSpPr>
        <p:spPr>
          <a:xfrm>
            <a:off x="7429500" y="2133600"/>
            <a:ext cx="19050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en-US" sz="2400" b="1" dirty="0" smtClean="0">
                <a:solidFill>
                  <a:srgbClr val="FFFFFF"/>
                </a:solidFill>
              </a:rPr>
              <a:t>IQ=101</a:t>
            </a:r>
            <a:endParaRPr lang="en-US" sz="1100" b="1" dirty="0">
              <a:solidFill>
                <a:srgbClr val="FFFFFF"/>
              </a:solidFill>
            </a:endParaRPr>
          </a:p>
        </p:txBody>
      </p:sp>
      <p:sp>
        <p:nvSpPr>
          <p:cNvPr id="7" name="TextBox 6"/>
          <p:cNvSpPr txBox="1"/>
          <p:nvPr/>
        </p:nvSpPr>
        <p:spPr>
          <a:xfrm rot="16200000">
            <a:off x="-828645" y="3883967"/>
            <a:ext cx="2438400" cy="461665"/>
          </a:xfrm>
          <a:prstGeom prst="rect">
            <a:avLst/>
          </a:prstGeom>
          <a:noFill/>
        </p:spPr>
        <p:txBody>
          <a:bodyPr wrap="square" rtlCol="0">
            <a:spAutoFit/>
          </a:bodyPr>
          <a:lstStyle/>
          <a:p>
            <a:pPr algn="ctr">
              <a:buNone/>
            </a:pPr>
            <a:r>
              <a:rPr lang="en-US" sz="2400" b="1" dirty="0" smtClean="0">
                <a:solidFill>
                  <a:srgbClr val="FFFFFF"/>
                </a:solidFill>
              </a:rPr>
              <a:t>Standard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1714500" y="2819400"/>
            <a:ext cx="6705600" cy="1588"/>
          </a:xfrm>
          <a:prstGeom prst="line">
            <a:avLst/>
          </a:prstGeom>
          <a:noFill/>
          <a:ln w="508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a:xfrm>
            <a:off x="1714500" y="342900"/>
            <a:ext cx="8229600" cy="1143000"/>
          </a:xfrm>
        </p:spPr>
        <p:txBody>
          <a:bodyPr/>
          <a:lstStyle/>
          <a:p>
            <a:r>
              <a:rPr lang="en-US" dirty="0" smtClean="0"/>
              <a:t>Sensorimotor Functions: </a:t>
            </a:r>
            <a:br>
              <a:rPr lang="en-US" dirty="0" smtClean="0"/>
            </a:br>
            <a:r>
              <a:rPr lang="en-US" dirty="0" smtClean="0"/>
              <a:t>Test of Visual Processing Skills-3</a:t>
            </a:r>
            <a:endParaRPr lang="en-US" dirty="0"/>
          </a:p>
        </p:txBody>
      </p:sp>
      <p:graphicFrame>
        <p:nvGraphicFramePr>
          <p:cNvPr id="3" name="Chart 2"/>
          <p:cNvGraphicFramePr/>
          <p:nvPr/>
        </p:nvGraphicFramePr>
        <p:xfrm>
          <a:off x="190500" y="1752600"/>
          <a:ext cx="100965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8420100" y="2438400"/>
            <a:ext cx="12954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en-US" sz="2400" b="1" dirty="0" smtClean="0">
                <a:solidFill>
                  <a:srgbClr val="FFFFFF"/>
                </a:solidFill>
              </a:rPr>
              <a:t>IQ=101</a:t>
            </a:r>
            <a:endParaRPr lang="en-US" sz="1100" b="1" dirty="0">
              <a:solidFill>
                <a:srgbClr val="FFFFFF"/>
              </a:solidFill>
            </a:endParaRPr>
          </a:p>
        </p:txBody>
      </p:sp>
      <p:sp>
        <p:nvSpPr>
          <p:cNvPr id="7" name="TextBox 6"/>
          <p:cNvSpPr txBox="1"/>
          <p:nvPr/>
        </p:nvSpPr>
        <p:spPr>
          <a:xfrm rot="16200000">
            <a:off x="-569267" y="2893368"/>
            <a:ext cx="2438400" cy="461665"/>
          </a:xfrm>
          <a:prstGeom prst="rect">
            <a:avLst/>
          </a:prstGeom>
          <a:noFill/>
        </p:spPr>
        <p:txBody>
          <a:bodyPr wrap="square" rtlCol="0">
            <a:spAutoFit/>
          </a:bodyPr>
          <a:lstStyle/>
          <a:p>
            <a:pPr algn="ctr">
              <a:buNone/>
            </a:pPr>
            <a:r>
              <a:rPr lang="en-US" sz="2400" b="1" dirty="0" smtClean="0">
                <a:solidFill>
                  <a:srgbClr val="FFFFFF"/>
                </a:solidFill>
              </a:rPr>
              <a:t>Scaled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2247900" y="2514600"/>
            <a:ext cx="6705600" cy="1588"/>
          </a:xfrm>
          <a:prstGeom prst="line">
            <a:avLst/>
          </a:prstGeom>
          <a:noFill/>
          <a:ln w="508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z="3600" dirty="0" smtClean="0"/>
              <a:t>Language Functions: </a:t>
            </a:r>
            <a:br>
              <a:rPr lang="en-US" sz="3600" dirty="0" smtClean="0"/>
            </a:br>
            <a:r>
              <a:rPr lang="en-US" sz="2400" dirty="0" smtClean="0"/>
              <a:t>Comprehensive Test of Phonological Processing (CTOPP)</a:t>
            </a:r>
            <a:endParaRPr lang="en-US" sz="2400" dirty="0"/>
          </a:p>
        </p:txBody>
      </p:sp>
      <p:graphicFrame>
        <p:nvGraphicFramePr>
          <p:cNvPr id="4" name="Chart 3"/>
          <p:cNvGraphicFramePr/>
          <p:nvPr/>
        </p:nvGraphicFramePr>
        <p:xfrm>
          <a:off x="342900" y="1828800"/>
          <a:ext cx="9601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721667" y="3807768"/>
            <a:ext cx="2438400" cy="461665"/>
          </a:xfrm>
          <a:prstGeom prst="rect">
            <a:avLst/>
          </a:prstGeom>
          <a:noFill/>
        </p:spPr>
        <p:txBody>
          <a:bodyPr wrap="square" rtlCol="0">
            <a:spAutoFit/>
          </a:bodyPr>
          <a:lstStyle/>
          <a:p>
            <a:pPr algn="ctr">
              <a:buNone/>
            </a:pPr>
            <a:r>
              <a:rPr lang="en-US" sz="2400" b="1" dirty="0" smtClean="0">
                <a:solidFill>
                  <a:srgbClr val="FFFFFF"/>
                </a:solidFill>
              </a:rPr>
              <a:t>Standard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88" y="342900"/>
            <a:ext cx="8799512" cy="1143000"/>
          </a:xfrm>
        </p:spPr>
        <p:txBody>
          <a:bodyPr/>
          <a:lstStyle/>
          <a:p>
            <a:r>
              <a:rPr lang="en-US" dirty="0" smtClean="0"/>
              <a:t>Improved Sensorimotor Functions</a:t>
            </a:r>
            <a:endParaRPr lang="en-US" dirty="0"/>
          </a:p>
        </p:txBody>
      </p:sp>
      <p:sp>
        <p:nvSpPr>
          <p:cNvPr id="3" name="Rectangle 2"/>
          <p:cNvSpPr/>
          <p:nvPr/>
        </p:nvSpPr>
        <p:spPr>
          <a:xfrm>
            <a:off x="114300" y="1752601"/>
            <a:ext cx="9982200" cy="4876800"/>
          </a:xfrm>
          <a:prstGeom prst="rect">
            <a:avLst/>
          </a:prstGeom>
        </p:spPr>
        <p:txBody>
          <a:bodyPr wrap="square">
            <a:noAutofit/>
          </a:bodyPr>
          <a:lstStyle/>
          <a:p>
            <a:pPr>
              <a:buClr>
                <a:srgbClr val="FFFFFF"/>
              </a:buClr>
              <a:buFont typeface="Wingdings" pitchFamily="2" charset="2"/>
              <a:buChar char="Ø"/>
            </a:pPr>
            <a:r>
              <a:rPr lang="en-US" dirty="0" smtClean="0">
                <a:latin typeface="Arial MT Black"/>
              </a:rPr>
              <a:t> </a:t>
            </a:r>
            <a:r>
              <a:rPr lang="en-US" sz="2400" u="sng" dirty="0" smtClean="0">
                <a:latin typeface="Arial MT Black"/>
              </a:rPr>
              <a:t>Sensory </a:t>
            </a:r>
            <a:r>
              <a:rPr lang="en-US" sz="2400" u="sng" dirty="0" smtClean="0">
                <a:effectLst/>
                <a:latin typeface="Arial MT Black"/>
              </a:rPr>
              <a:t>Processing</a:t>
            </a:r>
            <a:r>
              <a:rPr lang="en-US" sz="2400" dirty="0" smtClean="0">
                <a:effectLst/>
                <a:latin typeface="Arial MT Black"/>
              </a:rPr>
              <a:t> – </a:t>
            </a:r>
            <a:r>
              <a:rPr lang="en-US" sz="2000" dirty="0" smtClean="0">
                <a:effectLst/>
                <a:latin typeface="Arial MT Black"/>
              </a:rPr>
              <a:t>“Low registration” was improved with medication and arousal strategies for use at home and school.</a:t>
            </a:r>
            <a:endParaRPr lang="en-US" sz="2800" dirty="0" smtClean="0">
              <a:effectLst/>
              <a:latin typeface="Arial MT Black"/>
            </a:endParaRPr>
          </a:p>
          <a:p>
            <a:pPr>
              <a:buClr>
                <a:srgbClr val="FFFFFF"/>
              </a:buClr>
              <a:buFont typeface="Wingdings" pitchFamily="2" charset="2"/>
              <a:buChar char="Ø"/>
            </a:pPr>
            <a:r>
              <a:rPr lang="en-US" dirty="0" smtClean="0">
                <a:effectLst/>
                <a:latin typeface="Arial MT Black"/>
              </a:rPr>
              <a:t> </a:t>
            </a:r>
            <a:r>
              <a:rPr lang="en-US" sz="2400" u="sng" dirty="0" smtClean="0">
                <a:effectLst/>
                <a:latin typeface="Arial MT Black"/>
              </a:rPr>
              <a:t>Processing/ Modulation of Vestibular Information </a:t>
            </a:r>
            <a:r>
              <a:rPr lang="en-US" sz="2400" dirty="0" smtClean="0">
                <a:effectLst/>
                <a:latin typeface="Arial MT Black"/>
              </a:rPr>
              <a:t>- </a:t>
            </a:r>
            <a:r>
              <a:rPr lang="en-US" sz="2000" dirty="0" smtClean="0">
                <a:effectLst/>
                <a:latin typeface="Arial MT Black"/>
              </a:rPr>
              <a:t>R &amp; L  LE balance without vision = 4 and 7 </a:t>
            </a:r>
            <a:r>
              <a:rPr lang="en-US" sz="2000" dirty="0" err="1" smtClean="0">
                <a:effectLst/>
                <a:latin typeface="Arial MT Black"/>
              </a:rPr>
              <a:t>secs</a:t>
            </a:r>
            <a:r>
              <a:rPr lang="en-US" sz="2000" dirty="0" smtClean="0">
                <a:effectLst/>
                <a:latin typeface="Arial MT Black"/>
              </a:rPr>
              <a:t>, improved to 21 and 18 </a:t>
            </a:r>
            <a:r>
              <a:rPr lang="en-US" sz="2000" dirty="0" err="1" smtClean="0">
                <a:effectLst/>
                <a:latin typeface="Arial MT Black"/>
              </a:rPr>
              <a:t>secs</a:t>
            </a:r>
            <a:r>
              <a:rPr lang="en-US" sz="2000" dirty="0" smtClean="0">
                <a:effectLst/>
                <a:latin typeface="Arial MT Black"/>
              </a:rPr>
              <a:t>; impaired supine flexion improved to 90 seconds while counting (without holding shoulders); depressed post rotary </a:t>
            </a:r>
            <a:r>
              <a:rPr lang="en-US" sz="2000" dirty="0" err="1" smtClean="0">
                <a:effectLst/>
                <a:latin typeface="Arial MT Black"/>
              </a:rPr>
              <a:t>nystagmus</a:t>
            </a:r>
            <a:r>
              <a:rPr lang="en-US" sz="2000" dirty="0" smtClean="0">
                <a:effectLst/>
                <a:latin typeface="Arial MT Black"/>
              </a:rPr>
              <a:t> was improved </a:t>
            </a:r>
            <a:endParaRPr lang="en-US" dirty="0" smtClean="0">
              <a:effectLst/>
              <a:latin typeface="Arial MT Black"/>
            </a:endParaRPr>
          </a:p>
          <a:p>
            <a:pPr>
              <a:buClr>
                <a:srgbClr val="FFFFFF"/>
              </a:buClr>
              <a:buFont typeface="Wingdings" pitchFamily="2" charset="2"/>
              <a:buChar char="Ø"/>
            </a:pPr>
            <a:r>
              <a:rPr lang="en-US" sz="2400" dirty="0" smtClean="0">
                <a:effectLst/>
                <a:latin typeface="Arial MT Black"/>
              </a:rPr>
              <a:t> </a:t>
            </a:r>
            <a:r>
              <a:rPr lang="en-US" sz="2400" u="sng" dirty="0" err="1" smtClean="0">
                <a:effectLst/>
                <a:latin typeface="Arial MT Black"/>
              </a:rPr>
              <a:t>Oculomotor</a:t>
            </a:r>
            <a:r>
              <a:rPr lang="en-US" sz="2400" u="sng" dirty="0" smtClean="0">
                <a:effectLst/>
                <a:latin typeface="Arial MT Black"/>
              </a:rPr>
              <a:t> Skills</a:t>
            </a:r>
            <a:r>
              <a:rPr lang="en-US" sz="2400" dirty="0" smtClean="0">
                <a:effectLst/>
                <a:latin typeface="Arial MT Black"/>
              </a:rPr>
              <a:t>	- </a:t>
            </a:r>
            <a:r>
              <a:rPr lang="en-US" sz="2000" dirty="0" smtClean="0">
                <a:effectLst/>
                <a:latin typeface="Arial MT Black"/>
              </a:rPr>
              <a:t>losing his place during reading and poor visual endurance (blinked excessively during visual tasks/testing), both visual tracking and endurance were improved and excessive blinking was markedly decreased</a:t>
            </a:r>
          </a:p>
          <a:p>
            <a:pPr>
              <a:buClr>
                <a:srgbClr val="FFFFFF"/>
              </a:buClr>
              <a:buFont typeface="Wingdings" pitchFamily="2" charset="2"/>
              <a:buChar char="Ø"/>
            </a:pPr>
            <a:r>
              <a:rPr lang="en-US" sz="2400" dirty="0" smtClean="0">
                <a:effectLst/>
                <a:latin typeface="Arial MT Black"/>
              </a:rPr>
              <a:t> </a:t>
            </a:r>
            <a:r>
              <a:rPr lang="en-US" sz="2400" u="sng" dirty="0" smtClean="0">
                <a:effectLst/>
                <a:latin typeface="Arial MT Black"/>
              </a:rPr>
              <a:t>Visual Perception</a:t>
            </a:r>
            <a:r>
              <a:rPr lang="en-US" sz="2400" dirty="0" smtClean="0">
                <a:effectLst/>
                <a:latin typeface="Arial MT Black"/>
              </a:rPr>
              <a:t> 	-</a:t>
            </a:r>
            <a:r>
              <a:rPr lang="en-US" sz="2000" dirty="0" smtClean="0">
                <a:effectLst/>
                <a:latin typeface="Arial MT Black"/>
              </a:rPr>
              <a:t>TVPS=83 SS (below average) to TVPS=110 (high average)</a:t>
            </a:r>
          </a:p>
          <a:p>
            <a:pPr>
              <a:buClr>
                <a:srgbClr val="FFFFFF"/>
              </a:buClr>
              <a:buFont typeface="Wingdings" pitchFamily="2" charset="2"/>
              <a:buChar char="Ø"/>
            </a:pPr>
            <a:r>
              <a:rPr lang="en-US" sz="2400" dirty="0" smtClean="0">
                <a:effectLst/>
                <a:latin typeface="Arial MT Black"/>
              </a:rPr>
              <a:t> </a:t>
            </a:r>
            <a:r>
              <a:rPr lang="en-US" sz="2400" u="sng" dirty="0" err="1" smtClean="0">
                <a:effectLst/>
                <a:latin typeface="Arial MT Black"/>
              </a:rPr>
              <a:t>Graphomotor</a:t>
            </a:r>
            <a:r>
              <a:rPr lang="en-US" sz="2400" u="sng" dirty="0" smtClean="0">
                <a:effectLst/>
                <a:latin typeface="Arial MT Black"/>
              </a:rPr>
              <a:t> Skills</a:t>
            </a:r>
            <a:r>
              <a:rPr lang="en-US" sz="2400" dirty="0" smtClean="0">
                <a:effectLst/>
                <a:latin typeface="Arial MT Black"/>
              </a:rPr>
              <a:t> - </a:t>
            </a:r>
            <a:r>
              <a:rPr lang="en-US" sz="2000" dirty="0" smtClean="0">
                <a:effectLst/>
                <a:latin typeface="Arial MT Black"/>
              </a:rPr>
              <a:t>VMI Motor Coordination = 75 SS improved to 89</a:t>
            </a:r>
            <a:endParaRPr lang="en-US" sz="2400" dirty="0" smtClean="0">
              <a:effectLst/>
              <a:latin typeface="Arial MT Black"/>
            </a:endParaRPr>
          </a:p>
          <a:p>
            <a:pPr>
              <a:buClr>
                <a:srgbClr val="FFFFFF"/>
              </a:buClr>
              <a:buFont typeface="Wingdings" pitchFamily="2" charset="2"/>
              <a:buChar char="Ø"/>
            </a:pPr>
            <a:r>
              <a:rPr lang="en-US" sz="2400" dirty="0" smtClean="0">
                <a:effectLst/>
                <a:latin typeface="Arial MT Black"/>
              </a:rPr>
              <a:t> </a:t>
            </a:r>
            <a:r>
              <a:rPr lang="en-US" sz="2400" u="sng" dirty="0" smtClean="0">
                <a:effectLst/>
                <a:latin typeface="Arial MT Black"/>
              </a:rPr>
              <a:t>Oral Motor Skills</a:t>
            </a:r>
            <a:r>
              <a:rPr lang="en-US" sz="2400" dirty="0" smtClean="0">
                <a:effectLst/>
                <a:latin typeface="Arial MT Black"/>
              </a:rPr>
              <a:t> - </a:t>
            </a:r>
            <a:r>
              <a:rPr lang="en-US" sz="2000" dirty="0" smtClean="0">
                <a:effectLst/>
                <a:latin typeface="Arial MT Black"/>
              </a:rPr>
              <a:t>improved oral-motor “feeling” or </a:t>
            </a:r>
            <a:r>
              <a:rPr lang="en-US" sz="2000" dirty="0" err="1" smtClean="0">
                <a:effectLst/>
                <a:latin typeface="Arial MT Black"/>
              </a:rPr>
              <a:t>proprioception</a:t>
            </a:r>
            <a:endParaRPr lang="en-US" sz="2000" dirty="0" smtClean="0">
              <a:effectLst/>
              <a:latin typeface="Arial MT Black"/>
            </a:endParaRPr>
          </a:p>
          <a:p>
            <a:pPr>
              <a:buClr>
                <a:srgbClr val="FFFFFF"/>
              </a:buClr>
              <a:buFont typeface="Wingdings" pitchFamily="2" charset="2"/>
              <a:buChar char="Ø"/>
            </a:pPr>
            <a:endParaRPr lang="en-US" dirty="0">
              <a:effectLst/>
              <a:latin typeface="Arial M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4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6500"/>
                            </p:stCondLst>
                            <p:childTnLst>
                              <p:par>
                                <p:cTn id="13" presetID="22" presetClass="entr" presetSubtype="4" fill="hold" nodeType="afterEffect">
                                  <p:stCondLst>
                                    <p:cond delay="10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7500"/>
                            </p:stCondLst>
                            <p:childTnLst>
                              <p:par>
                                <p:cTn id="17" presetID="22" presetClass="entr" presetSubtype="4" fill="hold" nodeType="afterEffect">
                                  <p:stCondLst>
                                    <p:cond delay="4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2000"/>
                            </p:stCondLst>
                            <p:childTnLst>
                              <p:par>
                                <p:cTn id="21" presetID="22" presetClass="entr" presetSubtype="4" fill="hold" nodeType="afterEffect">
                                  <p:stCondLst>
                                    <p:cond delay="4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6500"/>
                            </p:stCondLst>
                            <p:childTnLst>
                              <p:par>
                                <p:cTn id="25" presetID="22" presetClass="entr" presetSubtype="4" fill="hold" nodeType="afterEffect">
                                  <p:stCondLst>
                                    <p:cond delay="4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42900"/>
            <a:ext cx="8229600" cy="1143000"/>
          </a:xfrm>
        </p:spPr>
        <p:txBody>
          <a:bodyPr/>
          <a:lstStyle/>
          <a:p>
            <a:r>
              <a:rPr lang="en-US" dirty="0" smtClean="0"/>
              <a:t>Academic Functions: </a:t>
            </a:r>
            <a:br>
              <a:rPr lang="en-US" dirty="0" smtClean="0"/>
            </a:br>
            <a:r>
              <a:rPr lang="en-US" sz="2400" dirty="0" smtClean="0"/>
              <a:t>WECHSLER INDIVIDUAL ACHIEVEMENT TEST (WIAT-II)</a:t>
            </a:r>
            <a:endParaRPr lang="en-US" sz="2400" dirty="0"/>
          </a:p>
        </p:txBody>
      </p:sp>
      <p:graphicFrame>
        <p:nvGraphicFramePr>
          <p:cNvPr id="5" name="Chart 4"/>
          <p:cNvGraphicFramePr/>
          <p:nvPr/>
        </p:nvGraphicFramePr>
        <p:xfrm>
          <a:off x="419100" y="1752600"/>
          <a:ext cx="9867900" cy="51054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1714500" y="1981200"/>
            <a:ext cx="7086600" cy="1588"/>
          </a:xfrm>
          <a:prstGeom prst="line">
            <a:avLst/>
          </a:prstGeom>
          <a:noFill/>
          <a:ln w="50800" cap="flat" cmpd="sng" algn="ctr">
            <a:solidFill>
              <a:schemeClr val="tx1"/>
            </a:solidFill>
            <a:prstDash val="solid"/>
            <a:round/>
            <a:headEnd type="none" w="med" len="med"/>
            <a:tailEnd type="none" w="med" len="med"/>
          </a:ln>
          <a:effectLst/>
        </p:spPr>
      </p:cxnSp>
      <p:sp>
        <p:nvSpPr>
          <p:cNvPr id="7" name="TextBox 6"/>
          <p:cNvSpPr txBox="1"/>
          <p:nvPr/>
        </p:nvSpPr>
        <p:spPr>
          <a:xfrm rot="16200000">
            <a:off x="-645466" y="3807768"/>
            <a:ext cx="2438400" cy="461665"/>
          </a:xfrm>
          <a:prstGeom prst="rect">
            <a:avLst/>
          </a:prstGeom>
          <a:noFill/>
        </p:spPr>
        <p:txBody>
          <a:bodyPr wrap="square" rtlCol="0">
            <a:spAutoFit/>
          </a:bodyPr>
          <a:lstStyle/>
          <a:p>
            <a:pPr algn="ctr">
              <a:buNone/>
            </a:pPr>
            <a:r>
              <a:rPr lang="en-US" sz="2400" b="1" dirty="0" smtClean="0">
                <a:solidFill>
                  <a:srgbClr val="FFFFFF"/>
                </a:solidFill>
              </a:rPr>
              <a:t>Standard score</a:t>
            </a:r>
            <a:endParaRPr lang="en-US" sz="2400" b="1"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Line 5"/>
          <p:cNvSpPr>
            <a:spLocks noChangeShapeType="1"/>
          </p:cNvSpPr>
          <p:nvPr/>
        </p:nvSpPr>
        <p:spPr bwMode="auto">
          <a:xfrm>
            <a:off x="6972300" y="1600200"/>
            <a:ext cx="1676400" cy="457200"/>
          </a:xfrm>
          <a:prstGeom prst="line">
            <a:avLst/>
          </a:prstGeom>
          <a:noFill/>
          <a:ln w="38100">
            <a:solidFill>
              <a:schemeClr val="tx1"/>
            </a:solidFill>
            <a:round/>
            <a:headEnd/>
            <a:tailEnd type="triangle" w="med" len="med"/>
          </a:ln>
        </p:spPr>
        <p:txBody>
          <a:bodyPr/>
          <a:lstStyle/>
          <a:p>
            <a:endParaRPr lang="en-US"/>
          </a:p>
        </p:txBody>
      </p:sp>
      <p:sp>
        <p:nvSpPr>
          <p:cNvPr id="8196" name="Rectangle 4"/>
          <p:cNvSpPr>
            <a:spLocks noChangeArrowheads="1"/>
          </p:cNvSpPr>
          <p:nvPr/>
        </p:nvSpPr>
        <p:spPr bwMode="auto">
          <a:xfrm>
            <a:off x="3102174" y="1295400"/>
            <a:ext cx="3927276" cy="685800"/>
          </a:xfrm>
          <a:prstGeom prst="rect">
            <a:avLst/>
          </a:prstGeom>
          <a:solidFill>
            <a:srgbClr val="FFFF99"/>
          </a:solidFill>
          <a:ln w="9525">
            <a:solidFill>
              <a:schemeClr val="tx1"/>
            </a:solidFill>
            <a:miter lim="800000"/>
            <a:headEnd/>
            <a:tailEnd/>
          </a:ln>
        </p:spPr>
        <p:txBody>
          <a:bodyPr wrap="none" tIns="365760" anchor="b"/>
          <a:lstStyle/>
          <a:p>
            <a:pPr algn="ctr" eaLnBrk="0" hangingPunct="0">
              <a:buNone/>
            </a:pPr>
            <a:r>
              <a:rPr lang="en-US" sz="3600" b="1" dirty="0" smtClean="0">
                <a:solidFill>
                  <a:srgbClr val="000000"/>
                </a:solidFill>
                <a:effectLst/>
                <a:latin typeface="+mj-lt"/>
              </a:rPr>
              <a:t>STRENGTHS</a:t>
            </a:r>
            <a:endParaRPr lang="en-US" sz="4400" b="1" dirty="0">
              <a:solidFill>
                <a:srgbClr val="000000"/>
              </a:solidFill>
              <a:effectLst/>
              <a:latin typeface="+mj-lt"/>
            </a:endParaRPr>
          </a:p>
        </p:txBody>
      </p:sp>
      <p:sp>
        <p:nvSpPr>
          <p:cNvPr id="8198" name="Text Box 6"/>
          <p:cNvSpPr txBox="1">
            <a:spLocks noChangeArrowheads="1"/>
          </p:cNvSpPr>
          <p:nvPr/>
        </p:nvSpPr>
        <p:spPr bwMode="auto">
          <a:xfrm>
            <a:off x="1" y="2133600"/>
            <a:ext cx="4165692" cy="584775"/>
          </a:xfrm>
          <a:prstGeom prst="rect">
            <a:avLst/>
          </a:prstGeom>
          <a:solidFill>
            <a:schemeClr val="accent1"/>
          </a:solidFill>
          <a:ln w="38100">
            <a:solidFill>
              <a:schemeClr val="tx1"/>
            </a:solidFill>
            <a:miter lim="800000"/>
            <a:headEnd/>
            <a:tailEnd/>
          </a:ln>
        </p:spPr>
        <p:txBody>
          <a:bodyPr wrap="none">
            <a:spAutoFit/>
          </a:bodyPr>
          <a:lstStyle/>
          <a:p>
            <a:pPr eaLnBrk="0" hangingPunct="0">
              <a:buNone/>
            </a:pPr>
            <a:r>
              <a:rPr lang="en-US" dirty="0">
                <a:solidFill>
                  <a:schemeClr val="bg2"/>
                </a:solidFill>
                <a:latin typeface="Times New Roman" pitchFamily="18" charset="0"/>
              </a:rPr>
              <a:t>LEADERSHIP SKILLS</a:t>
            </a:r>
          </a:p>
        </p:txBody>
      </p:sp>
      <p:sp>
        <p:nvSpPr>
          <p:cNvPr id="8199" name="Text Box 7"/>
          <p:cNvSpPr txBox="1">
            <a:spLocks noChangeArrowheads="1"/>
          </p:cNvSpPr>
          <p:nvPr/>
        </p:nvSpPr>
        <p:spPr bwMode="auto">
          <a:xfrm>
            <a:off x="4305300" y="2133600"/>
            <a:ext cx="5982279" cy="584775"/>
          </a:xfrm>
          <a:prstGeom prst="rect">
            <a:avLst/>
          </a:prstGeom>
          <a:solidFill>
            <a:schemeClr val="accent1"/>
          </a:solidFill>
          <a:ln w="38100">
            <a:solidFill>
              <a:schemeClr val="tx1"/>
            </a:solidFill>
            <a:miter lim="800000"/>
            <a:headEnd/>
            <a:tailEnd/>
          </a:ln>
        </p:spPr>
        <p:txBody>
          <a:bodyPr wrap="none">
            <a:spAutoFit/>
          </a:bodyPr>
          <a:lstStyle/>
          <a:p>
            <a:pPr eaLnBrk="0" hangingPunct="0">
              <a:buNone/>
            </a:pPr>
            <a:r>
              <a:rPr lang="en-US" dirty="0">
                <a:solidFill>
                  <a:schemeClr val="bg2"/>
                </a:solidFill>
                <a:latin typeface="Times New Roman" pitchFamily="18" charset="0"/>
              </a:rPr>
              <a:t>THINKING “OUT OF THE BOX”</a:t>
            </a:r>
          </a:p>
        </p:txBody>
      </p:sp>
      <p:sp>
        <p:nvSpPr>
          <p:cNvPr id="8200" name="Line 8"/>
          <p:cNvSpPr>
            <a:spLocks noChangeShapeType="1"/>
          </p:cNvSpPr>
          <p:nvPr/>
        </p:nvSpPr>
        <p:spPr bwMode="auto">
          <a:xfrm flipH="1">
            <a:off x="1409700" y="1600200"/>
            <a:ext cx="1752600" cy="457200"/>
          </a:xfrm>
          <a:prstGeom prst="line">
            <a:avLst/>
          </a:prstGeom>
          <a:noFill/>
          <a:ln w="38100">
            <a:solidFill>
              <a:schemeClr val="tx1"/>
            </a:solidFill>
            <a:round/>
            <a:headEnd/>
            <a:tailEnd type="triangle" w="med" len="med"/>
          </a:ln>
        </p:spPr>
        <p:txBody>
          <a:bodyPr/>
          <a:lstStyle/>
          <a:p>
            <a:endParaRPr lang="en-US"/>
          </a:p>
        </p:txBody>
      </p:sp>
      <p:pic>
        <p:nvPicPr>
          <p:cNvPr id="8201" name="Picture 9" descr="churchill"/>
          <p:cNvPicPr>
            <a:picLocks noChangeAspect="1" noChangeArrowheads="1"/>
          </p:cNvPicPr>
          <p:nvPr/>
        </p:nvPicPr>
        <p:blipFill>
          <a:blip r:embed="rId3" cstate="print"/>
          <a:srcRect l="8333" t="12500" r="8333"/>
          <a:stretch>
            <a:fillRect/>
          </a:stretch>
        </p:blipFill>
        <p:spPr bwMode="auto">
          <a:xfrm>
            <a:off x="1" y="2743200"/>
            <a:ext cx="2247899" cy="2133600"/>
          </a:xfrm>
          <a:prstGeom prst="rect">
            <a:avLst/>
          </a:prstGeom>
          <a:noFill/>
          <a:ln w="9525">
            <a:noFill/>
            <a:miter lim="800000"/>
            <a:headEnd/>
            <a:tailEnd/>
          </a:ln>
        </p:spPr>
      </p:pic>
      <p:pic>
        <p:nvPicPr>
          <p:cNvPr id="8203" name="Picture 11" descr="PATTON"/>
          <p:cNvPicPr>
            <a:picLocks noChangeAspect="1" noChangeArrowheads="1"/>
          </p:cNvPicPr>
          <p:nvPr/>
        </p:nvPicPr>
        <p:blipFill>
          <a:blip r:embed="rId4" cstate="print"/>
          <a:srcRect b="23334"/>
          <a:stretch>
            <a:fillRect/>
          </a:stretch>
        </p:blipFill>
        <p:spPr bwMode="auto">
          <a:xfrm>
            <a:off x="0" y="4876800"/>
            <a:ext cx="2247899" cy="2009635"/>
          </a:xfrm>
          <a:prstGeom prst="rect">
            <a:avLst/>
          </a:prstGeom>
          <a:noFill/>
          <a:ln w="9525">
            <a:noFill/>
            <a:miter lim="800000"/>
            <a:headEnd/>
            <a:tailEnd/>
          </a:ln>
        </p:spPr>
      </p:pic>
      <p:sp>
        <p:nvSpPr>
          <p:cNvPr id="8207" name="Text Box 15"/>
          <p:cNvSpPr txBox="1">
            <a:spLocks noChangeArrowheads="1"/>
          </p:cNvSpPr>
          <p:nvPr/>
        </p:nvSpPr>
        <p:spPr bwMode="auto">
          <a:xfrm rot="-4213716">
            <a:off x="-372375" y="5714581"/>
            <a:ext cx="1524072" cy="523220"/>
          </a:xfrm>
          <a:prstGeom prst="rect">
            <a:avLst/>
          </a:prstGeom>
          <a:solidFill>
            <a:schemeClr val="bg2"/>
          </a:solidFill>
          <a:ln w="9525">
            <a:noFill/>
            <a:miter lim="800000"/>
            <a:headEnd/>
            <a:tailEnd/>
          </a:ln>
        </p:spPr>
        <p:txBody>
          <a:bodyPr wrap="none">
            <a:spAutoFit/>
          </a:bodyPr>
          <a:lstStyle/>
          <a:p>
            <a:pPr eaLnBrk="0" hangingPunct="0">
              <a:buNone/>
            </a:pPr>
            <a:r>
              <a:rPr lang="en-US" sz="2800" dirty="0">
                <a:latin typeface="Times New Roman" pitchFamily="18" charset="0"/>
              </a:rPr>
              <a:t>PATTON</a:t>
            </a:r>
          </a:p>
        </p:txBody>
      </p:sp>
      <p:sp>
        <p:nvSpPr>
          <p:cNvPr id="8208" name="Text Box 16"/>
          <p:cNvSpPr txBox="1">
            <a:spLocks noChangeArrowheads="1"/>
          </p:cNvSpPr>
          <p:nvPr/>
        </p:nvSpPr>
        <p:spPr bwMode="auto">
          <a:xfrm>
            <a:off x="-38100" y="4343400"/>
            <a:ext cx="2239716" cy="523220"/>
          </a:xfrm>
          <a:prstGeom prst="rect">
            <a:avLst/>
          </a:prstGeom>
          <a:solidFill>
            <a:schemeClr val="bg2"/>
          </a:solidFill>
          <a:ln w="9525">
            <a:noFill/>
            <a:miter lim="800000"/>
            <a:headEnd/>
            <a:tailEnd/>
          </a:ln>
        </p:spPr>
        <p:txBody>
          <a:bodyPr wrap="none">
            <a:spAutoFit/>
          </a:bodyPr>
          <a:lstStyle/>
          <a:p>
            <a:pPr eaLnBrk="0" hangingPunct="0">
              <a:buNone/>
            </a:pPr>
            <a:r>
              <a:rPr lang="en-US" sz="2800" dirty="0">
                <a:solidFill>
                  <a:srgbClr val="FFFF00"/>
                </a:solidFill>
                <a:latin typeface="Times New Roman" pitchFamily="18" charset="0"/>
              </a:rPr>
              <a:t>CHURCHILL</a:t>
            </a:r>
            <a:endParaRPr lang="en-US" sz="2000" dirty="0">
              <a:solidFill>
                <a:srgbClr val="FFFF00"/>
              </a:solidFill>
              <a:latin typeface="Times New Roman" pitchFamily="18" charset="0"/>
            </a:endParaRPr>
          </a:p>
        </p:txBody>
      </p:sp>
      <p:sp>
        <p:nvSpPr>
          <p:cNvPr id="8209" name="Text Box 17"/>
          <p:cNvSpPr txBox="1">
            <a:spLocks noChangeArrowheads="1"/>
          </p:cNvSpPr>
          <p:nvPr/>
        </p:nvSpPr>
        <p:spPr bwMode="auto">
          <a:xfrm>
            <a:off x="2189707" y="5376851"/>
            <a:ext cx="2267993" cy="1557349"/>
          </a:xfrm>
          <a:prstGeom prst="rect">
            <a:avLst/>
          </a:prstGeom>
          <a:noFill/>
          <a:ln w="9525">
            <a:noFill/>
            <a:miter lim="800000"/>
            <a:headEnd/>
            <a:tailEnd/>
          </a:ln>
        </p:spPr>
        <p:txBody>
          <a:bodyPr wrap="none">
            <a:spAutoFit/>
          </a:bodyPr>
          <a:lstStyle/>
          <a:p>
            <a:pPr algn="ctr" eaLnBrk="0" hangingPunct="0">
              <a:buNone/>
            </a:pPr>
            <a:r>
              <a:rPr lang="en-US" sz="2800" b="1" dirty="0">
                <a:latin typeface="Times New Roman" pitchFamily="18" charset="0"/>
              </a:rPr>
              <a:t>POLITICAL </a:t>
            </a:r>
          </a:p>
          <a:p>
            <a:pPr algn="ctr" eaLnBrk="0" hangingPunct="0">
              <a:buNone/>
            </a:pPr>
            <a:r>
              <a:rPr lang="en-US" sz="2800" b="1" dirty="0">
                <a:latin typeface="Times New Roman" pitchFamily="18" charset="0"/>
              </a:rPr>
              <a:t>&amp;</a:t>
            </a:r>
          </a:p>
          <a:p>
            <a:pPr algn="ctr" eaLnBrk="0" hangingPunct="0">
              <a:buNone/>
            </a:pPr>
            <a:r>
              <a:rPr lang="en-US" sz="2800" b="1" dirty="0">
                <a:latin typeface="Times New Roman" pitchFamily="18" charset="0"/>
              </a:rPr>
              <a:t>MILITARY</a:t>
            </a:r>
          </a:p>
        </p:txBody>
      </p:sp>
      <p:pic>
        <p:nvPicPr>
          <p:cNvPr id="8205" name="Picture 13" descr="edison"/>
          <p:cNvPicPr>
            <a:picLocks noChangeAspect="1" noChangeArrowheads="1"/>
          </p:cNvPicPr>
          <p:nvPr/>
        </p:nvPicPr>
        <p:blipFill>
          <a:blip r:embed="rId5" cstate="print"/>
          <a:srcRect l="18161" t="7062" r="14233" b="19135"/>
          <a:stretch>
            <a:fillRect/>
          </a:stretch>
        </p:blipFill>
        <p:spPr bwMode="auto">
          <a:xfrm>
            <a:off x="7350284" y="2743200"/>
            <a:ext cx="2936716" cy="2971800"/>
          </a:xfrm>
          <a:prstGeom prst="rect">
            <a:avLst/>
          </a:prstGeom>
          <a:noFill/>
          <a:ln w="9525">
            <a:noFill/>
            <a:miter lim="800000"/>
            <a:headEnd/>
            <a:tailEnd/>
          </a:ln>
        </p:spPr>
      </p:pic>
      <p:sp>
        <p:nvSpPr>
          <p:cNvPr id="8211" name="Text Box 19"/>
          <p:cNvSpPr txBox="1">
            <a:spLocks noChangeArrowheads="1"/>
          </p:cNvSpPr>
          <p:nvPr/>
        </p:nvSpPr>
        <p:spPr bwMode="auto">
          <a:xfrm rot="1702299">
            <a:off x="7214529" y="4560069"/>
            <a:ext cx="3111749" cy="523220"/>
          </a:xfrm>
          <a:prstGeom prst="rect">
            <a:avLst/>
          </a:prstGeom>
          <a:solidFill>
            <a:schemeClr val="bg2"/>
          </a:solidFill>
          <a:ln w="9525">
            <a:noFill/>
            <a:miter lim="800000"/>
            <a:headEnd/>
            <a:tailEnd/>
          </a:ln>
        </p:spPr>
        <p:txBody>
          <a:bodyPr wrap="none">
            <a:spAutoFit/>
          </a:bodyPr>
          <a:lstStyle/>
          <a:p>
            <a:pPr eaLnBrk="0" hangingPunct="0">
              <a:buNone/>
            </a:pPr>
            <a:r>
              <a:rPr lang="en-US" sz="2800" dirty="0">
                <a:latin typeface="Times New Roman" pitchFamily="18" charset="0"/>
              </a:rPr>
              <a:t>THOMAS </a:t>
            </a:r>
            <a:r>
              <a:rPr lang="en-US" sz="2800" dirty="0" smtClean="0">
                <a:latin typeface="Times New Roman" pitchFamily="18" charset="0"/>
              </a:rPr>
              <a:t>EDISON</a:t>
            </a:r>
            <a:endParaRPr lang="en-US" sz="2800" dirty="0">
              <a:latin typeface="Times New Roman" pitchFamily="18" charset="0"/>
            </a:endParaRPr>
          </a:p>
        </p:txBody>
      </p:sp>
      <p:sp>
        <p:nvSpPr>
          <p:cNvPr id="8212" name="Text Box 20"/>
          <p:cNvSpPr txBox="1">
            <a:spLocks noChangeArrowheads="1"/>
          </p:cNvSpPr>
          <p:nvPr/>
        </p:nvSpPr>
        <p:spPr bwMode="auto">
          <a:xfrm>
            <a:off x="5126179" y="5725180"/>
            <a:ext cx="1922321" cy="523220"/>
          </a:xfrm>
          <a:prstGeom prst="rect">
            <a:avLst/>
          </a:prstGeom>
          <a:noFill/>
          <a:ln w="9525">
            <a:noFill/>
            <a:miter lim="800000"/>
            <a:headEnd/>
            <a:tailEnd/>
          </a:ln>
        </p:spPr>
        <p:txBody>
          <a:bodyPr wrap="none">
            <a:spAutoFit/>
          </a:bodyPr>
          <a:lstStyle/>
          <a:p>
            <a:pPr eaLnBrk="0" hangingPunct="0">
              <a:buNone/>
            </a:pPr>
            <a:r>
              <a:rPr lang="en-US" sz="2800" b="1" dirty="0" smtClean="0">
                <a:latin typeface="Times New Roman" pitchFamily="18" charset="0"/>
              </a:rPr>
              <a:t>BUSINESS</a:t>
            </a:r>
            <a:endParaRPr lang="en-US" sz="2800" b="1" dirty="0">
              <a:latin typeface="Times New Roman" pitchFamily="18" charset="0"/>
            </a:endParaRPr>
          </a:p>
        </p:txBody>
      </p:sp>
      <p:sp>
        <p:nvSpPr>
          <p:cNvPr id="8213" name="Text Box 21"/>
          <p:cNvSpPr txBox="1">
            <a:spLocks noChangeArrowheads="1"/>
          </p:cNvSpPr>
          <p:nvPr/>
        </p:nvSpPr>
        <p:spPr bwMode="auto">
          <a:xfrm>
            <a:off x="7277100" y="5715001"/>
            <a:ext cx="3009900" cy="1040285"/>
          </a:xfrm>
          <a:prstGeom prst="rect">
            <a:avLst/>
          </a:prstGeom>
          <a:noFill/>
          <a:ln w="9525">
            <a:noFill/>
            <a:miter lim="800000"/>
            <a:headEnd/>
            <a:tailEnd/>
          </a:ln>
        </p:spPr>
        <p:txBody>
          <a:bodyPr wrap="square">
            <a:spAutoFit/>
          </a:bodyPr>
          <a:lstStyle/>
          <a:p>
            <a:pPr algn="ctr" eaLnBrk="0" hangingPunct="0">
              <a:buNone/>
            </a:pPr>
            <a:r>
              <a:rPr lang="en-US" sz="2800" b="1" dirty="0" smtClean="0">
                <a:latin typeface="Times New Roman" pitchFamily="18" charset="0"/>
              </a:rPr>
              <a:t>SCIENTISTS &amp;</a:t>
            </a:r>
            <a:endParaRPr lang="en-US" sz="2800" b="1" dirty="0">
              <a:latin typeface="Times New Roman" pitchFamily="18" charset="0"/>
            </a:endParaRPr>
          </a:p>
          <a:p>
            <a:pPr algn="ctr" eaLnBrk="0" hangingPunct="0">
              <a:buNone/>
            </a:pPr>
            <a:r>
              <a:rPr lang="en-US" sz="2800" b="1" dirty="0">
                <a:latin typeface="Times New Roman" pitchFamily="18" charset="0"/>
              </a:rPr>
              <a:t> INVENTORS</a:t>
            </a:r>
          </a:p>
        </p:txBody>
      </p:sp>
      <p:grpSp>
        <p:nvGrpSpPr>
          <p:cNvPr id="22" name="Group 31"/>
          <p:cNvGrpSpPr>
            <a:grpSpLocks/>
          </p:cNvGrpSpPr>
          <p:nvPr/>
        </p:nvGrpSpPr>
        <p:grpSpPr bwMode="auto">
          <a:xfrm>
            <a:off x="0" y="0"/>
            <a:ext cx="10287000" cy="995065"/>
            <a:chOff x="814388" y="0"/>
            <a:chExt cx="8658225" cy="995066"/>
          </a:xfrm>
        </p:grpSpPr>
        <p:sp>
          <p:nvSpPr>
            <p:cNvPr id="23"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rgbClr val="FFFF00"/>
                  </a:solidFill>
                </a:rPr>
                <a:t>THE PICTURE OF DYSLEXIA</a:t>
              </a:r>
            </a:p>
          </p:txBody>
        </p:sp>
        <p:sp>
          <p:nvSpPr>
            <p:cNvPr id="24"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a:t>
              </a:r>
              <a:r>
                <a:rPr lang="en-US" sz="2400" dirty="0" smtClean="0">
                  <a:solidFill>
                    <a:srgbClr val="FFFFFF"/>
                  </a:solidFill>
                </a:rPr>
                <a:t>STENGTHS </a:t>
              </a:r>
              <a:r>
                <a:rPr lang="en-US" sz="2400" u="sng" dirty="0" smtClean="0">
                  <a:solidFill>
                    <a:srgbClr val="FFFFFF"/>
                  </a:solidFill>
                </a:rPr>
                <a:t>DO </a:t>
              </a:r>
              <a:r>
                <a:rPr lang="en-US" sz="2400" u="sng" dirty="0">
                  <a:solidFill>
                    <a:srgbClr val="FFFFFF"/>
                  </a:solidFill>
                </a:rPr>
                <a:t>NOT</a:t>
              </a:r>
              <a:r>
                <a:rPr lang="en-US" sz="2400" dirty="0">
                  <a:solidFill>
                    <a:srgbClr val="FFFFFF"/>
                  </a:solidFill>
                </a:rPr>
                <a:t> OCCUR </a:t>
              </a:r>
              <a:r>
                <a:rPr lang="en-US" sz="2400" dirty="0" smtClean="0">
                  <a:solidFill>
                    <a:srgbClr val="FFFFFF"/>
                  </a:solidFill>
                </a:rPr>
                <a:t>FOR EVERYONE</a:t>
              </a:r>
              <a:r>
                <a:rPr lang="en-US" sz="2400" dirty="0">
                  <a:solidFill>
                    <a:srgbClr val="FFFFFF"/>
                  </a:solidFill>
                </a:rPr>
                <a:t>)</a:t>
              </a:r>
            </a:p>
          </p:txBody>
        </p:sp>
      </p:grpSp>
      <p:pic>
        <p:nvPicPr>
          <p:cNvPr id="60418" name="Picture 2" descr="E:\JFK-2.jpg"/>
          <p:cNvPicPr>
            <a:picLocks noChangeAspect="1" noChangeArrowheads="1"/>
          </p:cNvPicPr>
          <p:nvPr/>
        </p:nvPicPr>
        <p:blipFill>
          <a:blip r:embed="rId6" cstate="print"/>
          <a:srcRect/>
          <a:stretch>
            <a:fillRect/>
          </a:stretch>
        </p:blipFill>
        <p:spPr bwMode="auto">
          <a:xfrm>
            <a:off x="2247900" y="2743200"/>
            <a:ext cx="1905000" cy="2638788"/>
          </a:xfrm>
          <a:prstGeom prst="rect">
            <a:avLst/>
          </a:prstGeom>
          <a:noFill/>
        </p:spPr>
      </p:pic>
      <p:sp>
        <p:nvSpPr>
          <p:cNvPr id="8206" name="Text Box 14"/>
          <p:cNvSpPr txBox="1">
            <a:spLocks noChangeArrowheads="1"/>
          </p:cNvSpPr>
          <p:nvPr/>
        </p:nvSpPr>
        <p:spPr bwMode="auto">
          <a:xfrm>
            <a:off x="3314700" y="4800600"/>
            <a:ext cx="869149" cy="584775"/>
          </a:xfrm>
          <a:prstGeom prst="rect">
            <a:avLst/>
          </a:prstGeom>
          <a:solidFill>
            <a:schemeClr val="bg2"/>
          </a:solidFill>
          <a:ln w="9525">
            <a:noFill/>
            <a:miter lim="800000"/>
            <a:headEnd/>
            <a:tailEnd/>
          </a:ln>
        </p:spPr>
        <p:txBody>
          <a:bodyPr wrap="none">
            <a:spAutoFit/>
          </a:bodyPr>
          <a:lstStyle/>
          <a:p>
            <a:pPr eaLnBrk="0" hangingPunct="0">
              <a:buNone/>
            </a:pPr>
            <a:r>
              <a:rPr lang="en-US" dirty="0">
                <a:latin typeface="Times New Roman" pitchFamily="18" charset="0"/>
              </a:rPr>
              <a:t>JFK</a:t>
            </a:r>
            <a:endParaRPr lang="en-US" sz="2000" dirty="0">
              <a:latin typeface="Times New Roman" pitchFamily="18" charset="0"/>
            </a:endParaRPr>
          </a:p>
        </p:txBody>
      </p:sp>
      <p:pic>
        <p:nvPicPr>
          <p:cNvPr id="60419" name="Picture 3" descr="E:\turner_ted.JPG"/>
          <p:cNvPicPr>
            <a:picLocks noChangeAspect="1" noChangeArrowheads="1"/>
          </p:cNvPicPr>
          <p:nvPr/>
        </p:nvPicPr>
        <p:blipFill>
          <a:blip r:embed="rId7" cstate="print"/>
          <a:srcRect b="25000"/>
          <a:stretch>
            <a:fillRect/>
          </a:stretch>
        </p:blipFill>
        <p:spPr bwMode="auto">
          <a:xfrm>
            <a:off x="4711720" y="2743200"/>
            <a:ext cx="2641580" cy="2971800"/>
          </a:xfrm>
          <a:prstGeom prst="rect">
            <a:avLst/>
          </a:prstGeom>
          <a:noFill/>
        </p:spPr>
      </p:pic>
      <p:sp>
        <p:nvSpPr>
          <p:cNvPr id="8210" name="Text Box 18"/>
          <p:cNvSpPr txBox="1">
            <a:spLocks noChangeArrowheads="1"/>
          </p:cNvSpPr>
          <p:nvPr/>
        </p:nvSpPr>
        <p:spPr bwMode="auto">
          <a:xfrm>
            <a:off x="4686300" y="5191780"/>
            <a:ext cx="2667000" cy="523220"/>
          </a:xfrm>
          <a:prstGeom prst="rect">
            <a:avLst/>
          </a:prstGeom>
          <a:solidFill>
            <a:schemeClr val="bg2"/>
          </a:solidFill>
          <a:ln w="9525">
            <a:noFill/>
            <a:miter lim="800000"/>
            <a:headEnd/>
            <a:tailEnd/>
          </a:ln>
        </p:spPr>
        <p:txBody>
          <a:bodyPr wrap="square">
            <a:spAutoFit/>
          </a:bodyPr>
          <a:lstStyle/>
          <a:p>
            <a:pPr eaLnBrk="0" hangingPunct="0">
              <a:buNone/>
            </a:pPr>
            <a:r>
              <a:rPr lang="en-US" sz="2800" dirty="0">
                <a:solidFill>
                  <a:srgbClr val="FFFF00"/>
                </a:solidFill>
                <a:latin typeface="Times New Roman" pitchFamily="18" charset="0"/>
              </a:rPr>
              <a:t>TED TURNER</a:t>
            </a:r>
            <a:endParaRPr lang="en-US" sz="1800" dirty="0">
              <a:solidFill>
                <a:srgbClr val="FFFF00"/>
              </a:solidFill>
              <a:latin typeface="Times New Roman" pitchFamily="18" charset="0"/>
            </a:endParaRPr>
          </a:p>
        </p:txBody>
      </p:sp>
      <p:sp>
        <p:nvSpPr>
          <p:cNvPr id="25" name="Rectangle 24"/>
          <p:cNvSpPr/>
          <p:nvPr/>
        </p:nvSpPr>
        <p:spPr>
          <a:xfrm>
            <a:off x="0" y="926068"/>
            <a:ext cx="10287000" cy="369332"/>
          </a:xfrm>
          <a:prstGeom prst="rect">
            <a:avLst/>
          </a:prstGeom>
        </p:spPr>
        <p:txBody>
          <a:bodyPr wrap="square">
            <a:spAutoFit/>
          </a:bodyPr>
          <a:lstStyle/>
          <a:p>
            <a:pPr algn="ctr">
              <a:buNone/>
            </a:pPr>
            <a:r>
              <a:rPr lang="en-US" sz="1800" dirty="0" smtClean="0"/>
              <a:t>(Alexander &amp; Conway, 2007)</a:t>
            </a:r>
            <a:endParaRPr lang="en-US" sz="1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17yoPre Post Profile"/>
          <p:cNvPicPr>
            <a:picLocks noChangeAspect="1" noChangeArrowheads="1"/>
          </p:cNvPicPr>
          <p:nvPr/>
        </p:nvPicPr>
        <p:blipFill>
          <a:blip r:embed="rId3"/>
          <a:srcRect l="790" t="4466" r="30173" b="10677"/>
          <a:stretch>
            <a:fillRect/>
          </a:stretch>
        </p:blipFill>
        <p:spPr bwMode="auto">
          <a:xfrm>
            <a:off x="0" y="-84138"/>
            <a:ext cx="10287000" cy="6942138"/>
          </a:xfrm>
          <a:prstGeom prst="rect">
            <a:avLst/>
          </a:prstGeom>
          <a:noFill/>
          <a:ln w="9525">
            <a:noFill/>
            <a:miter lim="800000"/>
            <a:headEnd/>
            <a:tailEnd/>
          </a:ln>
        </p:spPr>
      </p:pic>
      <p:sp>
        <p:nvSpPr>
          <p:cNvPr id="20485" name="Text Box 7"/>
          <p:cNvSpPr txBox="1">
            <a:spLocks noChangeArrowheads="1"/>
          </p:cNvSpPr>
          <p:nvPr/>
        </p:nvSpPr>
        <p:spPr bwMode="auto">
          <a:xfrm>
            <a:off x="0" y="-76200"/>
            <a:ext cx="2743200" cy="668338"/>
          </a:xfrm>
          <a:prstGeom prst="rect">
            <a:avLst/>
          </a:prstGeom>
          <a:solidFill>
            <a:schemeClr val="bg2"/>
          </a:solidFill>
          <a:ln w="9525" algn="ctr">
            <a:noFill/>
            <a:miter lim="800000"/>
            <a:headEnd/>
            <a:tailEnd/>
          </a:ln>
        </p:spPr>
        <p:txBody>
          <a:bodyPr>
            <a:spAutoFit/>
          </a:bodyPr>
          <a:lstStyle/>
          <a:p>
            <a:pPr>
              <a:lnSpc>
                <a:spcPct val="80000"/>
              </a:lnSpc>
              <a:spcBef>
                <a:spcPct val="50000"/>
              </a:spcBef>
              <a:buFontTx/>
              <a:buNone/>
            </a:pPr>
            <a:r>
              <a:rPr lang="en-US" sz="1800" b="1" dirty="0">
                <a:solidFill>
                  <a:schemeClr val="bg1"/>
                </a:solidFill>
                <a:effectLst/>
              </a:rPr>
              <a:t>pre-treatment skills</a:t>
            </a:r>
          </a:p>
          <a:p>
            <a:pPr>
              <a:lnSpc>
                <a:spcPct val="80000"/>
              </a:lnSpc>
              <a:spcBef>
                <a:spcPct val="50000"/>
              </a:spcBef>
              <a:buFontTx/>
              <a:buNone/>
            </a:pPr>
            <a:r>
              <a:rPr lang="en-US" sz="1800" b="1" dirty="0">
                <a:solidFill>
                  <a:srgbClr val="00FF00"/>
                </a:solidFill>
                <a:effectLst/>
              </a:rPr>
              <a:t>post-treatment skills</a:t>
            </a:r>
          </a:p>
        </p:txBody>
      </p:sp>
      <p:sp>
        <p:nvSpPr>
          <p:cNvPr id="21" name="AutoShape 116"/>
          <p:cNvSpPr>
            <a:spLocks noChangeArrowheads="1"/>
          </p:cNvSpPr>
          <p:nvPr/>
        </p:nvSpPr>
        <p:spPr bwMode="auto">
          <a:xfrm>
            <a:off x="6438900" y="2133600"/>
            <a:ext cx="238125" cy="171450"/>
          </a:xfrm>
          <a:prstGeom prst="star4">
            <a:avLst>
              <a:gd name="adj" fmla="val 14000"/>
            </a:avLst>
          </a:prstGeom>
          <a:solidFill>
            <a:srgbClr val="0000FF"/>
          </a:solidFill>
          <a:ln w="9525">
            <a:solidFill>
              <a:srgbClr val="000000"/>
            </a:solidFill>
            <a:miter lim="800000"/>
            <a:headEnd/>
            <a:tailEnd/>
          </a:ln>
        </p:spPr>
      </p:sp>
      <p:sp>
        <p:nvSpPr>
          <p:cNvPr id="22" name="AutoShape 116"/>
          <p:cNvSpPr>
            <a:spLocks noChangeArrowheads="1"/>
          </p:cNvSpPr>
          <p:nvPr/>
        </p:nvSpPr>
        <p:spPr bwMode="auto">
          <a:xfrm>
            <a:off x="6743700" y="2438400"/>
            <a:ext cx="390525" cy="304800"/>
          </a:xfrm>
          <a:prstGeom prst="star4">
            <a:avLst>
              <a:gd name="adj" fmla="val 14000"/>
            </a:avLst>
          </a:prstGeom>
          <a:solidFill>
            <a:srgbClr val="00FF00"/>
          </a:solidFill>
          <a:ln w="9525">
            <a:solidFill>
              <a:srgbClr val="000000"/>
            </a:solidFill>
            <a:miter lim="800000"/>
            <a:headEnd/>
            <a:tailEnd/>
          </a:ln>
        </p:spPr>
      </p:sp>
      <p:sp>
        <p:nvSpPr>
          <p:cNvPr id="23" name="AutoShape 116"/>
          <p:cNvSpPr>
            <a:spLocks noChangeArrowheads="1"/>
          </p:cNvSpPr>
          <p:nvPr/>
        </p:nvSpPr>
        <p:spPr bwMode="auto">
          <a:xfrm>
            <a:off x="7953375" y="2438400"/>
            <a:ext cx="390525" cy="304800"/>
          </a:xfrm>
          <a:prstGeom prst="star4">
            <a:avLst>
              <a:gd name="adj" fmla="val 14000"/>
            </a:avLst>
          </a:prstGeom>
          <a:solidFill>
            <a:srgbClr val="00FF00"/>
          </a:solidFill>
          <a:ln w="9525">
            <a:solidFill>
              <a:srgbClr val="000000"/>
            </a:solidFill>
            <a:miter lim="800000"/>
            <a:headEnd/>
            <a:tailEnd/>
          </a:ln>
        </p:spPr>
      </p:sp>
      <p:sp>
        <p:nvSpPr>
          <p:cNvPr id="24" name="AutoShape 116"/>
          <p:cNvSpPr>
            <a:spLocks noChangeArrowheads="1"/>
          </p:cNvSpPr>
          <p:nvPr/>
        </p:nvSpPr>
        <p:spPr bwMode="auto">
          <a:xfrm>
            <a:off x="7650126" y="3088758"/>
            <a:ext cx="390525" cy="304800"/>
          </a:xfrm>
          <a:prstGeom prst="star4">
            <a:avLst>
              <a:gd name="adj" fmla="val 14000"/>
            </a:avLst>
          </a:prstGeom>
          <a:solidFill>
            <a:srgbClr val="00FF00"/>
          </a:solidFill>
          <a:ln w="9525">
            <a:solidFill>
              <a:srgbClr val="000000"/>
            </a:solidFill>
            <a:miter lim="800000"/>
            <a:headEnd/>
            <a:tailEnd/>
          </a:ln>
        </p:spPr>
      </p:sp>
      <p:sp>
        <p:nvSpPr>
          <p:cNvPr id="25" name="AutoShape 116"/>
          <p:cNvSpPr>
            <a:spLocks noChangeArrowheads="1"/>
          </p:cNvSpPr>
          <p:nvPr/>
        </p:nvSpPr>
        <p:spPr bwMode="auto">
          <a:xfrm>
            <a:off x="4905153" y="2920409"/>
            <a:ext cx="390525" cy="304800"/>
          </a:xfrm>
          <a:prstGeom prst="star4">
            <a:avLst>
              <a:gd name="adj" fmla="val 14000"/>
            </a:avLst>
          </a:prstGeom>
          <a:solidFill>
            <a:srgbClr val="00FF00"/>
          </a:solidFill>
          <a:ln w="9525">
            <a:solidFill>
              <a:srgbClr val="000000"/>
            </a:solidFill>
            <a:miter lim="800000"/>
            <a:headEnd/>
            <a:tailEnd/>
          </a:ln>
        </p:spPr>
      </p:sp>
      <p:sp>
        <p:nvSpPr>
          <p:cNvPr id="26" name="AutoShape 116"/>
          <p:cNvSpPr>
            <a:spLocks noChangeArrowheads="1"/>
          </p:cNvSpPr>
          <p:nvPr/>
        </p:nvSpPr>
        <p:spPr bwMode="auto">
          <a:xfrm>
            <a:off x="8373140" y="3918098"/>
            <a:ext cx="390525" cy="304800"/>
          </a:xfrm>
          <a:prstGeom prst="star4">
            <a:avLst>
              <a:gd name="adj" fmla="val 14000"/>
            </a:avLst>
          </a:prstGeom>
          <a:solidFill>
            <a:srgbClr val="00FF00"/>
          </a:solidFill>
          <a:ln w="9525">
            <a:solidFill>
              <a:srgbClr val="000000"/>
            </a:solidFill>
            <a:miter lim="800000"/>
            <a:headEnd/>
            <a:tailEnd/>
          </a:ln>
        </p:spPr>
      </p:sp>
      <p:sp>
        <p:nvSpPr>
          <p:cNvPr id="27" name="AutoShape 116"/>
          <p:cNvSpPr>
            <a:spLocks noChangeArrowheads="1"/>
          </p:cNvSpPr>
          <p:nvPr/>
        </p:nvSpPr>
        <p:spPr bwMode="auto">
          <a:xfrm>
            <a:off x="9415130" y="4428460"/>
            <a:ext cx="390525" cy="304800"/>
          </a:xfrm>
          <a:prstGeom prst="star4">
            <a:avLst>
              <a:gd name="adj" fmla="val 14000"/>
            </a:avLst>
          </a:prstGeom>
          <a:solidFill>
            <a:srgbClr val="00FF00"/>
          </a:solidFill>
          <a:ln w="9525">
            <a:solidFill>
              <a:srgbClr val="000000"/>
            </a:solidFill>
            <a:miter lim="800000"/>
            <a:headEnd/>
            <a:tailEnd/>
          </a:ln>
        </p:spPr>
      </p:sp>
      <p:sp>
        <p:nvSpPr>
          <p:cNvPr id="28" name="AutoShape 116"/>
          <p:cNvSpPr>
            <a:spLocks noChangeArrowheads="1"/>
          </p:cNvSpPr>
          <p:nvPr/>
        </p:nvSpPr>
        <p:spPr bwMode="auto">
          <a:xfrm>
            <a:off x="7994797" y="4265428"/>
            <a:ext cx="390525" cy="304800"/>
          </a:xfrm>
          <a:prstGeom prst="star4">
            <a:avLst>
              <a:gd name="adj" fmla="val 14000"/>
            </a:avLst>
          </a:prstGeom>
          <a:solidFill>
            <a:srgbClr val="00FF00"/>
          </a:solidFill>
          <a:ln w="9525">
            <a:solidFill>
              <a:srgbClr val="000000"/>
            </a:solidFill>
            <a:miter lim="800000"/>
            <a:headEnd/>
            <a:tailEnd/>
          </a:ln>
        </p:spPr>
      </p:sp>
      <p:sp>
        <p:nvSpPr>
          <p:cNvPr id="29" name="AutoShape 116"/>
          <p:cNvSpPr>
            <a:spLocks noChangeArrowheads="1"/>
          </p:cNvSpPr>
          <p:nvPr/>
        </p:nvSpPr>
        <p:spPr bwMode="auto">
          <a:xfrm>
            <a:off x="6931542" y="4265428"/>
            <a:ext cx="390525" cy="304800"/>
          </a:xfrm>
          <a:prstGeom prst="star4">
            <a:avLst>
              <a:gd name="adj" fmla="val 14000"/>
            </a:avLst>
          </a:prstGeom>
          <a:solidFill>
            <a:srgbClr val="00FF00"/>
          </a:solidFill>
          <a:ln w="9525">
            <a:solidFill>
              <a:srgbClr val="000000"/>
            </a:solidFill>
            <a:miter lim="800000"/>
            <a:headEnd/>
            <a:tailEnd/>
          </a:ln>
        </p:spPr>
      </p:sp>
      <p:sp>
        <p:nvSpPr>
          <p:cNvPr id="30" name="AutoShape 116"/>
          <p:cNvSpPr>
            <a:spLocks noChangeArrowheads="1"/>
          </p:cNvSpPr>
          <p:nvPr/>
        </p:nvSpPr>
        <p:spPr bwMode="auto">
          <a:xfrm>
            <a:off x="4914900" y="4419600"/>
            <a:ext cx="390525" cy="304800"/>
          </a:xfrm>
          <a:prstGeom prst="star4">
            <a:avLst>
              <a:gd name="adj" fmla="val 14000"/>
            </a:avLst>
          </a:prstGeom>
          <a:solidFill>
            <a:srgbClr val="00FF00"/>
          </a:solidFill>
          <a:ln w="9525">
            <a:solidFill>
              <a:srgbClr val="000000"/>
            </a:solidFill>
            <a:miter lim="800000"/>
            <a:headEnd/>
            <a:tailEnd/>
          </a:ln>
        </p:spPr>
      </p:sp>
      <p:sp>
        <p:nvSpPr>
          <p:cNvPr id="31" name="AutoShape 116"/>
          <p:cNvSpPr>
            <a:spLocks noChangeArrowheads="1"/>
          </p:cNvSpPr>
          <p:nvPr/>
        </p:nvSpPr>
        <p:spPr bwMode="auto">
          <a:xfrm>
            <a:off x="4381500" y="3581400"/>
            <a:ext cx="390525" cy="304800"/>
          </a:xfrm>
          <a:prstGeom prst="star4">
            <a:avLst>
              <a:gd name="adj" fmla="val 14000"/>
            </a:avLst>
          </a:prstGeom>
          <a:solidFill>
            <a:srgbClr val="00FF00"/>
          </a:solidFill>
          <a:ln w="9525">
            <a:solidFill>
              <a:srgbClr val="000000"/>
            </a:solidFill>
            <a:miter lim="800000"/>
            <a:headEnd/>
            <a:tailEnd/>
          </a:ln>
        </p:spPr>
      </p:sp>
      <p:sp>
        <p:nvSpPr>
          <p:cNvPr id="32" name="AutoShape 116"/>
          <p:cNvSpPr>
            <a:spLocks noChangeArrowheads="1"/>
          </p:cNvSpPr>
          <p:nvPr/>
        </p:nvSpPr>
        <p:spPr bwMode="auto">
          <a:xfrm>
            <a:off x="4354033" y="4098851"/>
            <a:ext cx="390525" cy="304800"/>
          </a:xfrm>
          <a:prstGeom prst="star4">
            <a:avLst>
              <a:gd name="adj" fmla="val 14000"/>
            </a:avLst>
          </a:prstGeom>
          <a:solidFill>
            <a:srgbClr val="00FF00"/>
          </a:solidFill>
          <a:ln w="9525">
            <a:solidFill>
              <a:srgbClr val="000000"/>
            </a:solidFill>
            <a:miter lim="800000"/>
            <a:headEnd/>
            <a:tailEnd/>
          </a:ln>
        </p:spPr>
      </p:sp>
      <p:sp>
        <p:nvSpPr>
          <p:cNvPr id="33" name="AutoShape 116"/>
          <p:cNvSpPr>
            <a:spLocks noChangeArrowheads="1"/>
          </p:cNvSpPr>
          <p:nvPr/>
        </p:nvSpPr>
        <p:spPr bwMode="auto">
          <a:xfrm>
            <a:off x="8830340" y="4758070"/>
            <a:ext cx="390525" cy="304800"/>
          </a:xfrm>
          <a:prstGeom prst="star4">
            <a:avLst>
              <a:gd name="adj" fmla="val 14000"/>
            </a:avLst>
          </a:prstGeom>
          <a:solidFill>
            <a:srgbClr val="00FF00"/>
          </a:solidFill>
          <a:ln w="9525">
            <a:solidFill>
              <a:srgbClr val="000000"/>
            </a:solidFill>
            <a:miter lim="800000"/>
            <a:headEnd/>
            <a:tailEnd/>
          </a:ln>
        </p:spPr>
      </p:sp>
      <p:sp>
        <p:nvSpPr>
          <p:cNvPr id="34" name="AutoShape 116"/>
          <p:cNvSpPr>
            <a:spLocks noChangeArrowheads="1"/>
          </p:cNvSpPr>
          <p:nvPr/>
        </p:nvSpPr>
        <p:spPr bwMode="auto">
          <a:xfrm>
            <a:off x="8011633" y="5087679"/>
            <a:ext cx="390525" cy="304800"/>
          </a:xfrm>
          <a:prstGeom prst="star4">
            <a:avLst>
              <a:gd name="adj" fmla="val 14000"/>
            </a:avLst>
          </a:prstGeom>
          <a:solidFill>
            <a:srgbClr val="00FF00"/>
          </a:solidFill>
          <a:ln w="9525">
            <a:solidFill>
              <a:srgbClr val="000000"/>
            </a:solidFill>
            <a:miter lim="800000"/>
            <a:headEnd/>
            <a:tailEnd/>
          </a:ln>
        </p:spPr>
      </p:sp>
      <p:sp>
        <p:nvSpPr>
          <p:cNvPr id="35" name="AutoShape 116"/>
          <p:cNvSpPr>
            <a:spLocks noChangeArrowheads="1"/>
          </p:cNvSpPr>
          <p:nvPr/>
        </p:nvSpPr>
        <p:spPr bwMode="auto">
          <a:xfrm>
            <a:off x="7256721" y="5068186"/>
            <a:ext cx="390525" cy="304800"/>
          </a:xfrm>
          <a:prstGeom prst="star4">
            <a:avLst>
              <a:gd name="adj" fmla="val 14000"/>
            </a:avLst>
          </a:prstGeom>
          <a:solidFill>
            <a:srgbClr val="00FF00"/>
          </a:solidFill>
          <a:ln w="9525">
            <a:solidFill>
              <a:srgbClr val="000000"/>
            </a:solidFill>
            <a:miter lim="800000"/>
            <a:headEnd/>
            <a:tailEnd/>
          </a:ln>
        </p:spPr>
      </p:sp>
      <p:sp>
        <p:nvSpPr>
          <p:cNvPr id="36" name="AutoShape 116"/>
          <p:cNvSpPr>
            <a:spLocks noChangeArrowheads="1"/>
          </p:cNvSpPr>
          <p:nvPr/>
        </p:nvSpPr>
        <p:spPr bwMode="auto">
          <a:xfrm>
            <a:off x="4686300" y="914400"/>
            <a:ext cx="390525" cy="304800"/>
          </a:xfrm>
          <a:prstGeom prst="star4">
            <a:avLst>
              <a:gd name="adj" fmla="val 14000"/>
            </a:avLst>
          </a:prstGeom>
          <a:solidFill>
            <a:srgbClr val="00FF00"/>
          </a:solidFill>
          <a:ln w="9525">
            <a:solidFill>
              <a:srgbClr val="000000"/>
            </a:solidFill>
            <a:miter lim="800000"/>
            <a:headEnd/>
            <a:tailEnd/>
          </a:ln>
        </p:spPr>
      </p:sp>
      <p:sp>
        <p:nvSpPr>
          <p:cNvPr id="37" name="AutoShape 116"/>
          <p:cNvSpPr>
            <a:spLocks noChangeArrowheads="1"/>
          </p:cNvSpPr>
          <p:nvPr/>
        </p:nvSpPr>
        <p:spPr bwMode="auto">
          <a:xfrm>
            <a:off x="6927112" y="5259572"/>
            <a:ext cx="390525" cy="304800"/>
          </a:xfrm>
          <a:prstGeom prst="star4">
            <a:avLst>
              <a:gd name="adj" fmla="val 14000"/>
            </a:avLst>
          </a:prstGeom>
          <a:solidFill>
            <a:srgbClr val="00FF00"/>
          </a:solidFill>
          <a:ln w="9525">
            <a:solidFill>
              <a:srgbClr val="000000"/>
            </a:solidFill>
            <a:miter lim="800000"/>
            <a:headEnd/>
            <a:tailEnd/>
          </a:ln>
        </p:spPr>
      </p:sp>
      <p:sp>
        <p:nvSpPr>
          <p:cNvPr id="38" name="AutoShape 116"/>
          <p:cNvSpPr>
            <a:spLocks noChangeArrowheads="1"/>
          </p:cNvSpPr>
          <p:nvPr/>
        </p:nvSpPr>
        <p:spPr bwMode="auto">
          <a:xfrm>
            <a:off x="5011479" y="5417288"/>
            <a:ext cx="390525" cy="304800"/>
          </a:xfrm>
          <a:prstGeom prst="star4">
            <a:avLst>
              <a:gd name="adj" fmla="val 14000"/>
            </a:avLst>
          </a:prstGeom>
          <a:solidFill>
            <a:srgbClr val="00FF00"/>
          </a:solidFill>
          <a:ln w="9525">
            <a:solidFill>
              <a:srgbClr val="000000"/>
            </a:solidFill>
            <a:miter lim="800000"/>
            <a:headEnd/>
            <a:tailEnd/>
          </a:ln>
        </p:spPr>
      </p:sp>
      <p:sp>
        <p:nvSpPr>
          <p:cNvPr id="39" name="AutoShape 116"/>
          <p:cNvSpPr>
            <a:spLocks noChangeArrowheads="1"/>
          </p:cNvSpPr>
          <p:nvPr/>
        </p:nvSpPr>
        <p:spPr bwMode="auto">
          <a:xfrm>
            <a:off x="4501116" y="5736265"/>
            <a:ext cx="390525" cy="304800"/>
          </a:xfrm>
          <a:prstGeom prst="star4">
            <a:avLst>
              <a:gd name="adj" fmla="val 14000"/>
            </a:avLst>
          </a:prstGeom>
          <a:solidFill>
            <a:srgbClr val="00FF00"/>
          </a:solidFill>
          <a:ln w="9525">
            <a:solidFill>
              <a:srgbClr val="000000"/>
            </a:solidFill>
            <a:miter lim="800000"/>
            <a:headEnd/>
            <a:tailEnd/>
          </a:ln>
        </p:spPr>
      </p:sp>
      <p:sp>
        <p:nvSpPr>
          <p:cNvPr id="40" name="AutoShape 116"/>
          <p:cNvSpPr>
            <a:spLocks noChangeArrowheads="1"/>
          </p:cNvSpPr>
          <p:nvPr/>
        </p:nvSpPr>
        <p:spPr bwMode="auto">
          <a:xfrm>
            <a:off x="5396023" y="5906386"/>
            <a:ext cx="390525" cy="304800"/>
          </a:xfrm>
          <a:prstGeom prst="star4">
            <a:avLst>
              <a:gd name="adj" fmla="val 14000"/>
            </a:avLst>
          </a:prstGeom>
          <a:solidFill>
            <a:srgbClr val="00FF00"/>
          </a:solidFill>
          <a:ln w="9525">
            <a:solidFill>
              <a:srgbClr val="000000"/>
            </a:solidFill>
            <a:miter lim="800000"/>
            <a:headEnd/>
            <a:tailEnd/>
          </a:ln>
        </p:spPr>
      </p:sp>
      <p:sp>
        <p:nvSpPr>
          <p:cNvPr id="41" name="AutoShape 116"/>
          <p:cNvSpPr>
            <a:spLocks noChangeArrowheads="1"/>
          </p:cNvSpPr>
          <p:nvPr/>
        </p:nvSpPr>
        <p:spPr bwMode="auto">
          <a:xfrm>
            <a:off x="4309730" y="6088912"/>
            <a:ext cx="390525" cy="304800"/>
          </a:xfrm>
          <a:prstGeom prst="star4">
            <a:avLst>
              <a:gd name="adj" fmla="val 14000"/>
            </a:avLst>
          </a:prstGeom>
          <a:solidFill>
            <a:srgbClr val="00FF00"/>
          </a:solidFill>
          <a:ln w="9525">
            <a:solidFill>
              <a:srgbClr val="000000"/>
            </a:solidFill>
            <a:miter lim="800000"/>
            <a:headEnd/>
            <a:tailEnd/>
          </a:ln>
        </p:spPr>
      </p:sp>
      <p:sp>
        <p:nvSpPr>
          <p:cNvPr id="42" name="AutoShape 116"/>
          <p:cNvSpPr>
            <a:spLocks noChangeArrowheads="1"/>
          </p:cNvSpPr>
          <p:nvPr/>
        </p:nvSpPr>
        <p:spPr bwMode="auto">
          <a:xfrm>
            <a:off x="5353493" y="6097772"/>
            <a:ext cx="390525" cy="304800"/>
          </a:xfrm>
          <a:prstGeom prst="star4">
            <a:avLst>
              <a:gd name="adj" fmla="val 14000"/>
            </a:avLst>
          </a:prstGeom>
          <a:solidFill>
            <a:srgbClr val="00FF00"/>
          </a:solidFill>
          <a:ln w="9525">
            <a:solidFill>
              <a:srgbClr val="000000"/>
            </a:solidFill>
            <a:miter lim="800000"/>
            <a:headEnd/>
            <a:tailEnd/>
          </a:ln>
        </p:spPr>
      </p:sp>
      <p:sp>
        <p:nvSpPr>
          <p:cNvPr id="43" name="AutoShape 116"/>
          <p:cNvSpPr>
            <a:spLocks noChangeArrowheads="1"/>
          </p:cNvSpPr>
          <p:nvPr/>
        </p:nvSpPr>
        <p:spPr bwMode="auto">
          <a:xfrm>
            <a:off x="5904614" y="6257260"/>
            <a:ext cx="390525" cy="304800"/>
          </a:xfrm>
          <a:prstGeom prst="star4">
            <a:avLst>
              <a:gd name="adj" fmla="val 14000"/>
            </a:avLst>
          </a:prstGeom>
          <a:solidFill>
            <a:srgbClr val="00FF00"/>
          </a:solidFill>
          <a:ln w="9525">
            <a:solidFill>
              <a:srgbClr val="000000"/>
            </a:solidFill>
            <a:miter lim="800000"/>
            <a:headEnd/>
            <a:tailEnd/>
          </a:ln>
        </p:spPr>
      </p:sp>
      <p:sp>
        <p:nvSpPr>
          <p:cNvPr id="44" name="AutoShape 116"/>
          <p:cNvSpPr>
            <a:spLocks noChangeArrowheads="1"/>
          </p:cNvSpPr>
          <p:nvPr/>
        </p:nvSpPr>
        <p:spPr bwMode="auto">
          <a:xfrm>
            <a:off x="6286500" y="6400800"/>
            <a:ext cx="390525" cy="304800"/>
          </a:xfrm>
          <a:prstGeom prst="star4">
            <a:avLst>
              <a:gd name="adj" fmla="val 14000"/>
            </a:avLst>
          </a:prstGeom>
          <a:solidFill>
            <a:srgbClr val="00FF00"/>
          </a:solidFill>
          <a:ln w="9525">
            <a:solidFill>
              <a:srgbClr val="000000"/>
            </a:solidFill>
            <a:miter lim="800000"/>
            <a:headEnd/>
            <a:tailEnd/>
          </a:ln>
        </p:spPr>
      </p:sp>
      <p:grpSp>
        <p:nvGrpSpPr>
          <p:cNvPr id="47" name="Group 46"/>
          <p:cNvGrpSpPr/>
          <p:nvPr/>
        </p:nvGrpSpPr>
        <p:grpSpPr>
          <a:xfrm>
            <a:off x="2914650" y="2590800"/>
            <a:ext cx="6686550" cy="3962400"/>
            <a:chOff x="2914650" y="2590800"/>
            <a:chExt cx="6686550" cy="3962400"/>
          </a:xfrm>
        </p:grpSpPr>
        <p:grpSp>
          <p:nvGrpSpPr>
            <p:cNvPr id="20" name="Group 19"/>
            <p:cNvGrpSpPr/>
            <p:nvPr/>
          </p:nvGrpSpPr>
          <p:grpSpPr>
            <a:xfrm>
              <a:off x="2914650" y="2590800"/>
              <a:ext cx="6686550" cy="3962400"/>
              <a:chOff x="2914650" y="2590800"/>
              <a:chExt cx="6686550" cy="3962400"/>
            </a:xfrm>
          </p:grpSpPr>
          <p:sp>
            <p:nvSpPr>
              <p:cNvPr id="20486" name="Line 8"/>
              <p:cNvSpPr>
                <a:spLocks noChangeShapeType="1"/>
              </p:cNvSpPr>
              <p:nvPr/>
            </p:nvSpPr>
            <p:spPr bwMode="auto">
              <a:xfrm>
                <a:off x="4457700" y="2590800"/>
                <a:ext cx="2143125" cy="0"/>
              </a:xfrm>
              <a:prstGeom prst="line">
                <a:avLst/>
              </a:prstGeom>
              <a:noFill/>
              <a:ln w="50800">
                <a:solidFill>
                  <a:srgbClr val="FF0000"/>
                </a:solidFill>
                <a:round/>
                <a:headEnd/>
                <a:tailEnd type="triangle" w="med" len="med"/>
              </a:ln>
            </p:spPr>
            <p:txBody>
              <a:bodyPr/>
              <a:lstStyle/>
              <a:p>
                <a:endParaRPr lang="en-US"/>
              </a:p>
            </p:txBody>
          </p:sp>
          <p:sp>
            <p:nvSpPr>
              <p:cNvPr id="20487" name="Line 9"/>
              <p:cNvSpPr>
                <a:spLocks noChangeShapeType="1"/>
              </p:cNvSpPr>
              <p:nvPr/>
            </p:nvSpPr>
            <p:spPr bwMode="auto">
              <a:xfrm>
                <a:off x="5829300" y="3429000"/>
                <a:ext cx="2143125" cy="0"/>
              </a:xfrm>
              <a:prstGeom prst="line">
                <a:avLst/>
              </a:prstGeom>
              <a:noFill/>
              <a:ln w="50800">
                <a:solidFill>
                  <a:srgbClr val="FF0000"/>
                </a:solidFill>
                <a:round/>
                <a:headEnd/>
                <a:tailEnd type="triangle" w="med" len="med"/>
              </a:ln>
            </p:spPr>
            <p:txBody>
              <a:bodyPr/>
              <a:lstStyle/>
              <a:p>
                <a:endParaRPr lang="en-US"/>
              </a:p>
            </p:txBody>
          </p:sp>
          <p:sp>
            <p:nvSpPr>
              <p:cNvPr id="20488" name="Line 10"/>
              <p:cNvSpPr>
                <a:spLocks noChangeShapeType="1"/>
              </p:cNvSpPr>
              <p:nvPr/>
            </p:nvSpPr>
            <p:spPr bwMode="auto">
              <a:xfrm>
                <a:off x="4200525" y="2743200"/>
                <a:ext cx="3857625" cy="0"/>
              </a:xfrm>
              <a:prstGeom prst="line">
                <a:avLst/>
              </a:prstGeom>
              <a:noFill/>
              <a:ln w="50800">
                <a:solidFill>
                  <a:srgbClr val="FF0000"/>
                </a:solidFill>
                <a:round/>
                <a:headEnd/>
                <a:tailEnd type="triangle" w="med" len="med"/>
              </a:ln>
            </p:spPr>
            <p:txBody>
              <a:bodyPr/>
              <a:lstStyle/>
              <a:p>
                <a:endParaRPr lang="en-US" dirty="0"/>
              </a:p>
            </p:txBody>
          </p:sp>
          <p:sp>
            <p:nvSpPr>
              <p:cNvPr id="20489" name="Line 11"/>
              <p:cNvSpPr>
                <a:spLocks noChangeShapeType="1"/>
              </p:cNvSpPr>
              <p:nvPr/>
            </p:nvSpPr>
            <p:spPr bwMode="auto">
              <a:xfrm>
                <a:off x="4029075" y="3200400"/>
                <a:ext cx="1028700" cy="0"/>
              </a:xfrm>
              <a:prstGeom prst="line">
                <a:avLst/>
              </a:prstGeom>
              <a:noFill/>
              <a:ln w="50800">
                <a:solidFill>
                  <a:srgbClr val="FF0000"/>
                </a:solidFill>
                <a:round/>
                <a:headEnd/>
                <a:tailEnd type="triangle" w="med" len="med"/>
              </a:ln>
            </p:spPr>
            <p:txBody>
              <a:bodyPr/>
              <a:lstStyle/>
              <a:p>
                <a:endParaRPr lang="en-US"/>
              </a:p>
            </p:txBody>
          </p:sp>
          <p:sp>
            <p:nvSpPr>
              <p:cNvPr id="20490" name="Line 12"/>
              <p:cNvSpPr>
                <a:spLocks noChangeShapeType="1"/>
              </p:cNvSpPr>
              <p:nvPr/>
            </p:nvSpPr>
            <p:spPr bwMode="auto">
              <a:xfrm>
                <a:off x="6368653" y="4075113"/>
                <a:ext cx="1978819" cy="11112"/>
              </a:xfrm>
              <a:prstGeom prst="line">
                <a:avLst/>
              </a:prstGeom>
              <a:noFill/>
              <a:ln w="50800">
                <a:solidFill>
                  <a:srgbClr val="FF0000"/>
                </a:solidFill>
                <a:round/>
                <a:headEnd/>
                <a:tailEnd type="triangle" w="med" len="med"/>
              </a:ln>
            </p:spPr>
            <p:txBody>
              <a:bodyPr/>
              <a:lstStyle/>
              <a:p>
                <a:endParaRPr lang="en-US" dirty="0"/>
              </a:p>
            </p:txBody>
          </p:sp>
          <p:sp>
            <p:nvSpPr>
              <p:cNvPr id="20491" name="Line 13"/>
              <p:cNvSpPr>
                <a:spLocks noChangeShapeType="1"/>
              </p:cNvSpPr>
              <p:nvPr/>
            </p:nvSpPr>
            <p:spPr bwMode="auto">
              <a:xfrm>
                <a:off x="5314950" y="4419600"/>
                <a:ext cx="1714500" cy="0"/>
              </a:xfrm>
              <a:prstGeom prst="line">
                <a:avLst/>
              </a:prstGeom>
              <a:noFill/>
              <a:ln w="50800">
                <a:solidFill>
                  <a:srgbClr val="FF0000"/>
                </a:solidFill>
                <a:round/>
                <a:headEnd/>
                <a:tailEnd type="triangle" w="med" len="med"/>
              </a:ln>
            </p:spPr>
            <p:txBody>
              <a:bodyPr/>
              <a:lstStyle/>
              <a:p>
                <a:endParaRPr lang="en-US" dirty="0"/>
              </a:p>
            </p:txBody>
          </p:sp>
          <p:sp>
            <p:nvSpPr>
              <p:cNvPr id="20492" name="Line 14"/>
              <p:cNvSpPr>
                <a:spLocks noChangeShapeType="1"/>
              </p:cNvSpPr>
              <p:nvPr/>
            </p:nvSpPr>
            <p:spPr bwMode="auto">
              <a:xfrm>
                <a:off x="4114800" y="4572000"/>
                <a:ext cx="942975" cy="0"/>
              </a:xfrm>
              <a:prstGeom prst="line">
                <a:avLst/>
              </a:prstGeom>
              <a:noFill/>
              <a:ln w="50800">
                <a:solidFill>
                  <a:srgbClr val="FF0000"/>
                </a:solidFill>
                <a:round/>
                <a:headEnd/>
                <a:tailEnd type="triangle" w="med" len="med"/>
              </a:ln>
            </p:spPr>
            <p:txBody>
              <a:bodyPr/>
              <a:lstStyle/>
              <a:p>
                <a:endParaRPr lang="en-US"/>
              </a:p>
            </p:txBody>
          </p:sp>
          <p:sp>
            <p:nvSpPr>
              <p:cNvPr id="20493" name="Line 15"/>
              <p:cNvSpPr>
                <a:spLocks noChangeShapeType="1"/>
              </p:cNvSpPr>
              <p:nvPr/>
            </p:nvSpPr>
            <p:spPr bwMode="auto">
              <a:xfrm>
                <a:off x="5143500" y="4343400"/>
                <a:ext cx="3000375" cy="0"/>
              </a:xfrm>
              <a:prstGeom prst="line">
                <a:avLst/>
              </a:prstGeom>
              <a:noFill/>
              <a:ln w="50800">
                <a:solidFill>
                  <a:srgbClr val="FF0000"/>
                </a:solidFill>
                <a:round/>
                <a:headEnd/>
                <a:tailEnd type="triangle" w="med" len="med"/>
              </a:ln>
            </p:spPr>
            <p:txBody>
              <a:bodyPr/>
              <a:lstStyle/>
              <a:p>
                <a:endParaRPr lang="en-US"/>
              </a:p>
            </p:txBody>
          </p:sp>
          <p:sp>
            <p:nvSpPr>
              <p:cNvPr id="20494" name="Line 16"/>
              <p:cNvSpPr>
                <a:spLocks noChangeShapeType="1"/>
              </p:cNvSpPr>
              <p:nvPr/>
            </p:nvSpPr>
            <p:spPr bwMode="auto">
              <a:xfrm>
                <a:off x="4029075" y="4648200"/>
                <a:ext cx="5572125" cy="0"/>
              </a:xfrm>
              <a:prstGeom prst="line">
                <a:avLst/>
              </a:prstGeom>
              <a:noFill/>
              <a:ln w="50800">
                <a:solidFill>
                  <a:srgbClr val="FF0000"/>
                </a:solidFill>
                <a:round/>
                <a:headEnd/>
                <a:tailEnd type="triangle" w="med" len="med"/>
              </a:ln>
            </p:spPr>
            <p:txBody>
              <a:bodyPr/>
              <a:lstStyle/>
              <a:p>
                <a:endParaRPr lang="en-US"/>
              </a:p>
            </p:txBody>
          </p:sp>
          <p:sp>
            <p:nvSpPr>
              <p:cNvPr id="20495" name="Line 17"/>
              <p:cNvSpPr>
                <a:spLocks noChangeShapeType="1"/>
              </p:cNvSpPr>
              <p:nvPr/>
            </p:nvSpPr>
            <p:spPr bwMode="auto">
              <a:xfrm>
                <a:off x="5143500" y="5410200"/>
                <a:ext cx="1714500" cy="0"/>
              </a:xfrm>
              <a:prstGeom prst="line">
                <a:avLst/>
              </a:prstGeom>
              <a:noFill/>
              <a:ln w="50800">
                <a:solidFill>
                  <a:srgbClr val="FF0000"/>
                </a:solidFill>
                <a:round/>
                <a:headEnd/>
                <a:tailEnd type="triangle" w="med" len="med"/>
              </a:ln>
            </p:spPr>
            <p:txBody>
              <a:bodyPr/>
              <a:lstStyle/>
              <a:p>
                <a:endParaRPr lang="en-US"/>
              </a:p>
            </p:txBody>
          </p:sp>
          <p:sp>
            <p:nvSpPr>
              <p:cNvPr id="20496" name="Line 18"/>
              <p:cNvSpPr>
                <a:spLocks noChangeShapeType="1"/>
              </p:cNvSpPr>
              <p:nvPr/>
            </p:nvSpPr>
            <p:spPr bwMode="auto">
              <a:xfrm>
                <a:off x="4029075" y="5562600"/>
                <a:ext cx="1028700" cy="0"/>
              </a:xfrm>
              <a:prstGeom prst="line">
                <a:avLst/>
              </a:prstGeom>
              <a:noFill/>
              <a:ln w="50800">
                <a:solidFill>
                  <a:srgbClr val="FF0000"/>
                </a:solidFill>
                <a:round/>
                <a:headEnd/>
                <a:tailEnd type="triangle" w="med" len="med"/>
              </a:ln>
            </p:spPr>
            <p:txBody>
              <a:bodyPr/>
              <a:lstStyle/>
              <a:p>
                <a:endParaRPr lang="en-US"/>
              </a:p>
            </p:txBody>
          </p:sp>
          <p:sp>
            <p:nvSpPr>
              <p:cNvPr id="20497" name="Line 19"/>
              <p:cNvSpPr>
                <a:spLocks noChangeShapeType="1"/>
              </p:cNvSpPr>
              <p:nvPr/>
            </p:nvSpPr>
            <p:spPr bwMode="auto">
              <a:xfrm>
                <a:off x="3171825" y="5867400"/>
                <a:ext cx="1028700" cy="0"/>
              </a:xfrm>
              <a:prstGeom prst="line">
                <a:avLst/>
              </a:prstGeom>
              <a:noFill/>
              <a:ln w="50800">
                <a:solidFill>
                  <a:srgbClr val="FF0000"/>
                </a:solidFill>
                <a:round/>
                <a:headEnd/>
                <a:tailEnd type="triangle" w="med" len="med"/>
              </a:ln>
            </p:spPr>
            <p:txBody>
              <a:bodyPr/>
              <a:lstStyle/>
              <a:p>
                <a:endParaRPr lang="en-US"/>
              </a:p>
            </p:txBody>
          </p:sp>
          <p:sp>
            <p:nvSpPr>
              <p:cNvPr id="20498" name="Line 20"/>
              <p:cNvSpPr>
                <a:spLocks noChangeShapeType="1"/>
              </p:cNvSpPr>
              <p:nvPr/>
            </p:nvSpPr>
            <p:spPr bwMode="auto">
              <a:xfrm>
                <a:off x="2914650" y="6400800"/>
                <a:ext cx="3086100" cy="0"/>
              </a:xfrm>
              <a:prstGeom prst="line">
                <a:avLst/>
              </a:prstGeom>
              <a:noFill/>
              <a:ln w="50800">
                <a:solidFill>
                  <a:srgbClr val="FF0000"/>
                </a:solidFill>
                <a:round/>
                <a:headEnd/>
                <a:tailEnd type="triangle" w="med" len="med"/>
              </a:ln>
            </p:spPr>
            <p:txBody>
              <a:bodyPr/>
              <a:lstStyle/>
              <a:p>
                <a:endParaRPr lang="en-US"/>
              </a:p>
            </p:txBody>
          </p:sp>
          <p:sp>
            <p:nvSpPr>
              <p:cNvPr id="20499" name="Line 21"/>
              <p:cNvSpPr>
                <a:spLocks noChangeShapeType="1"/>
              </p:cNvSpPr>
              <p:nvPr/>
            </p:nvSpPr>
            <p:spPr bwMode="auto">
              <a:xfrm>
                <a:off x="4200525" y="6553200"/>
                <a:ext cx="1971675" cy="0"/>
              </a:xfrm>
              <a:prstGeom prst="line">
                <a:avLst/>
              </a:prstGeom>
              <a:noFill/>
              <a:ln w="50800">
                <a:solidFill>
                  <a:srgbClr val="FF0000"/>
                </a:solidFill>
                <a:round/>
                <a:headEnd/>
                <a:tailEnd type="triangle" w="med" len="med"/>
              </a:ln>
            </p:spPr>
            <p:txBody>
              <a:bodyPr/>
              <a:lstStyle/>
              <a:p>
                <a:endParaRPr lang="en-US"/>
              </a:p>
            </p:txBody>
          </p:sp>
        </p:grpSp>
        <p:sp>
          <p:nvSpPr>
            <p:cNvPr id="45" name="Line 9"/>
            <p:cNvSpPr>
              <a:spLocks noChangeShapeType="1"/>
            </p:cNvSpPr>
            <p:nvPr/>
          </p:nvSpPr>
          <p:spPr bwMode="auto">
            <a:xfrm>
              <a:off x="5143500" y="5181600"/>
              <a:ext cx="2143125" cy="0"/>
            </a:xfrm>
            <a:prstGeom prst="line">
              <a:avLst/>
            </a:prstGeom>
            <a:noFill/>
            <a:ln w="50800">
              <a:solidFill>
                <a:srgbClr val="FF0000"/>
              </a:solidFill>
              <a:round/>
              <a:headEnd/>
              <a:tailEnd type="triangle" w="med" len="med"/>
            </a:ln>
          </p:spPr>
          <p:txBody>
            <a:bodyPr/>
            <a:lstStyle/>
            <a:p>
              <a:endParaRPr lang="en-US"/>
            </a:p>
          </p:txBody>
        </p:sp>
        <p:sp>
          <p:nvSpPr>
            <p:cNvPr id="46" name="Line 15"/>
            <p:cNvSpPr>
              <a:spLocks noChangeShapeType="1"/>
            </p:cNvSpPr>
            <p:nvPr/>
          </p:nvSpPr>
          <p:spPr bwMode="auto">
            <a:xfrm>
              <a:off x="5143500" y="5105400"/>
              <a:ext cx="3000375" cy="0"/>
            </a:xfrm>
            <a:prstGeom prst="line">
              <a:avLst/>
            </a:prstGeom>
            <a:noFill/>
            <a:ln w="50800">
              <a:solidFill>
                <a:srgbClr val="FF000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88" y="342900"/>
            <a:ext cx="8799512" cy="1143000"/>
          </a:xfrm>
        </p:spPr>
        <p:txBody>
          <a:bodyPr/>
          <a:lstStyle/>
          <a:p>
            <a:r>
              <a:rPr lang="en-US" dirty="0" smtClean="0"/>
              <a:t>Treatment Summary</a:t>
            </a:r>
            <a:endParaRPr lang="en-US" dirty="0"/>
          </a:p>
        </p:txBody>
      </p:sp>
      <p:sp>
        <p:nvSpPr>
          <p:cNvPr id="3" name="Rectangle 2"/>
          <p:cNvSpPr/>
          <p:nvPr/>
        </p:nvSpPr>
        <p:spPr>
          <a:xfrm>
            <a:off x="495300" y="1905001"/>
            <a:ext cx="9525000" cy="4114799"/>
          </a:xfrm>
          <a:prstGeom prst="rect">
            <a:avLst/>
          </a:prstGeom>
        </p:spPr>
        <p:txBody>
          <a:bodyPr wrap="square">
            <a:noAutofit/>
          </a:bodyPr>
          <a:lstStyle/>
          <a:p>
            <a:pPr>
              <a:buClr>
                <a:srgbClr val="FFFFFF"/>
              </a:buClr>
              <a:buNone/>
            </a:pPr>
            <a:r>
              <a:rPr lang="en-US" sz="2400" u="sng" dirty="0" smtClean="0">
                <a:latin typeface="Arial MT Black"/>
              </a:rPr>
              <a:t>Participant01 Demonstrated</a:t>
            </a:r>
            <a:r>
              <a:rPr lang="en-US" sz="2400" dirty="0" smtClean="0">
                <a:latin typeface="Arial MT Black"/>
              </a:rPr>
              <a:t>: </a:t>
            </a:r>
          </a:p>
          <a:p>
            <a:pPr>
              <a:buClr>
                <a:srgbClr val="FFFFFF"/>
              </a:buClr>
              <a:buFont typeface="Wingdings" pitchFamily="2" charset="2"/>
              <a:buChar char="Ø"/>
            </a:pPr>
            <a:r>
              <a:rPr lang="en-US" sz="2400" dirty="0" smtClean="0">
                <a:latin typeface="Arial MT Black"/>
              </a:rPr>
              <a:t> Improved Attention, Language, Sensorimotor and </a:t>
            </a:r>
            <a:r>
              <a:rPr lang="en-US" sz="2400" dirty="0" smtClean="0">
                <a:effectLst/>
                <a:latin typeface="Arial MT Black"/>
              </a:rPr>
              <a:t>Academic (passed high school proficiency tests and will get a standard diploma)</a:t>
            </a:r>
          </a:p>
          <a:p>
            <a:pPr>
              <a:buClr>
                <a:srgbClr val="FFFFFF"/>
              </a:buClr>
              <a:buFont typeface="Wingdings" pitchFamily="2" charset="2"/>
              <a:buChar char="Ø"/>
            </a:pPr>
            <a:r>
              <a:rPr lang="en-US" sz="2400" dirty="0" smtClean="0">
                <a:effectLst/>
                <a:latin typeface="Arial MT Black"/>
              </a:rPr>
              <a:t> Planning to enroll in Junior College and play sports on an athletic scholarship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2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Box 2"/>
          <p:cNvSpPr txBox="1"/>
          <p:nvPr/>
        </p:nvSpPr>
        <p:spPr>
          <a:xfrm>
            <a:off x="419100" y="1828800"/>
            <a:ext cx="8534400" cy="4573560"/>
          </a:xfrm>
          <a:prstGeom prst="rect">
            <a:avLst/>
          </a:prstGeom>
          <a:noFill/>
        </p:spPr>
        <p:txBody>
          <a:bodyPr wrap="square" rtlCol="0">
            <a:spAutoFit/>
          </a:bodyPr>
          <a:lstStyle/>
          <a:p>
            <a:r>
              <a:rPr lang="en-US" sz="2800" dirty="0" smtClean="0"/>
              <a:t> Adults with language-based learning difficulties may be able to make significant improvements in areas of attention, </a:t>
            </a:r>
            <a:r>
              <a:rPr lang="en-US" sz="2800" dirty="0" err="1" smtClean="0"/>
              <a:t>sensorimotor</a:t>
            </a:r>
            <a:r>
              <a:rPr lang="en-US" sz="2800" dirty="0" smtClean="0"/>
              <a:t>, visual perceptual, language and academic functioning. </a:t>
            </a:r>
          </a:p>
          <a:p>
            <a:r>
              <a:rPr lang="en-US" sz="2800" dirty="0" smtClean="0"/>
              <a:t> The multifaceted nature of the challenges for many adults with language-based learning difficulties may be best treated by a </a:t>
            </a:r>
            <a:r>
              <a:rPr lang="en-US" sz="2800" dirty="0" err="1" smtClean="0"/>
              <a:t>transdisciplinary</a:t>
            </a:r>
            <a:r>
              <a:rPr lang="en-US" sz="2800" dirty="0" smtClean="0"/>
              <a:t> team.</a:t>
            </a:r>
          </a:p>
          <a:p>
            <a:r>
              <a:rPr lang="en-US" sz="2800" dirty="0" smtClean="0"/>
              <a:t>Large scale studies are needed to identify if there are pre-treatment cognitive/</a:t>
            </a:r>
            <a:r>
              <a:rPr lang="en-US" sz="2800" dirty="0" err="1" smtClean="0"/>
              <a:t>sensorimotor</a:t>
            </a:r>
            <a:r>
              <a:rPr lang="en-US" sz="2800" dirty="0" smtClean="0"/>
              <a:t> profiles that may be more responsive to these types of intervention. </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342900"/>
            <a:ext cx="7202488" cy="1143000"/>
          </a:xfrm>
        </p:spPr>
        <p:txBody>
          <a:bodyPr/>
          <a:lstStyle/>
          <a:p>
            <a:pPr>
              <a:defRPr/>
            </a:pPr>
            <a:r>
              <a:rPr lang="en-US" dirty="0" smtClean="0"/>
              <a:t>Thank You</a:t>
            </a:r>
            <a:endParaRPr lang="en-US" dirty="0"/>
          </a:p>
        </p:txBody>
      </p:sp>
      <p:sp>
        <p:nvSpPr>
          <p:cNvPr id="3" name="Content Placeholder 2"/>
          <p:cNvSpPr>
            <a:spLocks noGrp="1"/>
          </p:cNvSpPr>
          <p:nvPr>
            <p:ph idx="1"/>
          </p:nvPr>
        </p:nvSpPr>
        <p:spPr>
          <a:xfrm>
            <a:off x="1943100" y="1981200"/>
            <a:ext cx="7086600" cy="4114800"/>
          </a:xfrm>
        </p:spPr>
        <p:txBody>
          <a:bodyPr/>
          <a:lstStyle/>
          <a:p>
            <a:pPr>
              <a:buFont typeface="Monotype Sorts" pitchFamily="2" charset="2"/>
              <a:buNone/>
              <a:defRPr/>
            </a:pPr>
            <a:r>
              <a:rPr lang="en-US" sz="4000" dirty="0" smtClean="0"/>
              <a:t>Questions or Comments?</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Line 22"/>
          <p:cNvSpPr>
            <a:spLocks noChangeShapeType="1"/>
          </p:cNvSpPr>
          <p:nvPr/>
        </p:nvSpPr>
        <p:spPr bwMode="auto">
          <a:xfrm>
            <a:off x="3695700" y="2743200"/>
            <a:ext cx="0" cy="381000"/>
          </a:xfrm>
          <a:prstGeom prst="line">
            <a:avLst/>
          </a:prstGeom>
          <a:noFill/>
          <a:ln w="38100">
            <a:solidFill>
              <a:schemeClr val="tx1"/>
            </a:solidFill>
            <a:prstDash val="sysDot"/>
            <a:round/>
            <a:headEnd/>
            <a:tailEnd type="triangle" w="med" len="med"/>
          </a:ln>
        </p:spPr>
        <p:txBody>
          <a:bodyPr/>
          <a:lstStyle/>
          <a:p>
            <a:endParaRPr lang="en-US"/>
          </a:p>
        </p:txBody>
      </p:sp>
      <p:sp>
        <p:nvSpPr>
          <p:cNvPr id="9238" name="Line 22"/>
          <p:cNvSpPr>
            <a:spLocks noChangeShapeType="1"/>
          </p:cNvSpPr>
          <p:nvPr/>
        </p:nvSpPr>
        <p:spPr bwMode="auto">
          <a:xfrm>
            <a:off x="5829301" y="2743200"/>
            <a:ext cx="0" cy="381000"/>
          </a:xfrm>
          <a:prstGeom prst="line">
            <a:avLst/>
          </a:prstGeom>
          <a:noFill/>
          <a:ln w="38100">
            <a:solidFill>
              <a:schemeClr val="tx1"/>
            </a:solidFill>
            <a:prstDash val="sysDot"/>
            <a:round/>
            <a:headEnd/>
            <a:tailEnd type="triangle" w="med" len="med"/>
          </a:ln>
        </p:spPr>
        <p:txBody>
          <a:bodyPr/>
          <a:lstStyle/>
          <a:p>
            <a:endParaRPr lang="en-US"/>
          </a:p>
        </p:txBody>
      </p:sp>
      <p:sp>
        <p:nvSpPr>
          <p:cNvPr id="9218" name="Text Box 2"/>
          <p:cNvSpPr txBox="1">
            <a:spLocks noChangeArrowheads="1"/>
          </p:cNvSpPr>
          <p:nvPr/>
        </p:nvSpPr>
        <p:spPr bwMode="auto">
          <a:xfrm>
            <a:off x="-114300" y="6248400"/>
            <a:ext cx="2552700" cy="461665"/>
          </a:xfrm>
          <a:prstGeom prst="rect">
            <a:avLst/>
          </a:prstGeom>
          <a:noFill/>
          <a:ln w="9525">
            <a:noFill/>
            <a:miter lim="800000"/>
            <a:headEnd/>
            <a:tailEnd/>
          </a:ln>
        </p:spPr>
        <p:txBody>
          <a:bodyPr wrap="square">
            <a:spAutoFit/>
          </a:bodyPr>
          <a:lstStyle/>
          <a:p>
            <a:pPr algn="ctr" eaLnBrk="0" hangingPunct="0">
              <a:buNone/>
            </a:pPr>
            <a:r>
              <a:rPr lang="en-US" sz="2400" dirty="0" smtClean="0"/>
              <a:t>H.C. </a:t>
            </a:r>
            <a:r>
              <a:rPr lang="en-US" sz="2400" dirty="0" smtClean="0">
                <a:latin typeface="Times New Roman" pitchFamily="18" charset="0"/>
              </a:rPr>
              <a:t>ANDERSEN</a:t>
            </a:r>
            <a:endParaRPr lang="en-US" sz="2400" dirty="0">
              <a:latin typeface="Times New Roman" pitchFamily="18" charset="0"/>
            </a:endParaRPr>
          </a:p>
        </p:txBody>
      </p:sp>
      <p:sp>
        <p:nvSpPr>
          <p:cNvPr id="9219" name="Text Box 3"/>
          <p:cNvSpPr txBox="1">
            <a:spLocks noChangeArrowheads="1"/>
          </p:cNvSpPr>
          <p:nvPr/>
        </p:nvSpPr>
        <p:spPr bwMode="auto">
          <a:xfrm>
            <a:off x="2324100" y="6243935"/>
            <a:ext cx="2057400" cy="461665"/>
          </a:xfrm>
          <a:prstGeom prst="rect">
            <a:avLst/>
          </a:prstGeom>
          <a:noFill/>
          <a:ln w="9525">
            <a:noFill/>
            <a:miter lim="800000"/>
            <a:headEnd/>
            <a:tailEnd/>
          </a:ln>
        </p:spPr>
        <p:txBody>
          <a:bodyPr wrap="square">
            <a:spAutoFit/>
          </a:bodyPr>
          <a:lstStyle/>
          <a:p>
            <a:pPr algn="ctr" eaLnBrk="0" hangingPunct="0">
              <a:buNone/>
            </a:pPr>
            <a:r>
              <a:rPr lang="en-US" sz="2400" dirty="0" err="1" smtClean="0">
                <a:latin typeface="Times New Roman" pitchFamily="18" charset="0"/>
              </a:rPr>
              <a:t>Da</a:t>
            </a:r>
            <a:r>
              <a:rPr lang="en-US" sz="2400" dirty="0" smtClean="0">
                <a:latin typeface="Times New Roman" pitchFamily="18" charset="0"/>
              </a:rPr>
              <a:t> </a:t>
            </a:r>
            <a:r>
              <a:rPr lang="en-US" sz="2400" dirty="0">
                <a:latin typeface="Times New Roman" pitchFamily="18" charset="0"/>
              </a:rPr>
              <a:t>VINCI</a:t>
            </a:r>
          </a:p>
        </p:txBody>
      </p:sp>
      <p:sp>
        <p:nvSpPr>
          <p:cNvPr id="9220" name="Text Box 4"/>
          <p:cNvSpPr txBox="1">
            <a:spLocks noChangeArrowheads="1"/>
          </p:cNvSpPr>
          <p:nvPr/>
        </p:nvSpPr>
        <p:spPr bwMode="auto">
          <a:xfrm>
            <a:off x="6591300" y="6248400"/>
            <a:ext cx="3695700" cy="461665"/>
          </a:xfrm>
          <a:prstGeom prst="rect">
            <a:avLst/>
          </a:prstGeom>
          <a:noFill/>
          <a:ln w="9525">
            <a:noFill/>
            <a:miter lim="800000"/>
            <a:headEnd/>
            <a:tailEnd/>
          </a:ln>
        </p:spPr>
        <p:txBody>
          <a:bodyPr wrap="square">
            <a:spAutoFit/>
          </a:bodyPr>
          <a:lstStyle/>
          <a:p>
            <a:pPr eaLnBrk="0" hangingPunct="0">
              <a:buNone/>
            </a:pPr>
            <a:r>
              <a:rPr lang="en-US" sz="2400" dirty="0" smtClean="0">
                <a:latin typeface="Times New Roman" pitchFamily="18" charset="0"/>
              </a:rPr>
              <a:t>SPEILBERG      /      FORD</a:t>
            </a:r>
            <a:endParaRPr lang="en-US" sz="2400" dirty="0">
              <a:latin typeface="Times New Roman" pitchFamily="18" charset="0"/>
            </a:endParaRPr>
          </a:p>
        </p:txBody>
      </p:sp>
      <p:sp>
        <p:nvSpPr>
          <p:cNvPr id="9225" name="Text Box 9"/>
          <p:cNvSpPr txBox="1">
            <a:spLocks noChangeArrowheads="1"/>
          </p:cNvSpPr>
          <p:nvPr/>
        </p:nvSpPr>
        <p:spPr bwMode="auto">
          <a:xfrm>
            <a:off x="3543300" y="2209800"/>
            <a:ext cx="3429000" cy="584775"/>
          </a:xfrm>
          <a:prstGeom prst="rect">
            <a:avLst/>
          </a:prstGeom>
          <a:solidFill>
            <a:schemeClr val="accent1"/>
          </a:solidFill>
          <a:ln w="38100">
            <a:solidFill>
              <a:schemeClr val="tx1"/>
            </a:solidFill>
            <a:miter lim="800000"/>
            <a:headEnd/>
            <a:tailEnd/>
          </a:ln>
        </p:spPr>
        <p:txBody>
          <a:bodyPr wrap="square">
            <a:spAutoFit/>
          </a:bodyPr>
          <a:lstStyle/>
          <a:p>
            <a:pPr algn="ctr" eaLnBrk="0" hangingPunct="0">
              <a:buNone/>
            </a:pPr>
            <a:r>
              <a:rPr lang="en-US" dirty="0">
                <a:solidFill>
                  <a:schemeClr val="bg2"/>
                </a:solidFill>
                <a:latin typeface="Times New Roman" pitchFamily="18" charset="0"/>
              </a:rPr>
              <a:t>CREATIVITY</a:t>
            </a:r>
          </a:p>
        </p:txBody>
      </p:sp>
      <p:sp>
        <p:nvSpPr>
          <p:cNvPr id="9226" name="Text Box 10"/>
          <p:cNvSpPr txBox="1">
            <a:spLocks noChangeArrowheads="1"/>
          </p:cNvSpPr>
          <p:nvPr/>
        </p:nvSpPr>
        <p:spPr bwMode="auto">
          <a:xfrm>
            <a:off x="-38100" y="3124200"/>
            <a:ext cx="2057399" cy="523220"/>
          </a:xfrm>
          <a:prstGeom prst="rect">
            <a:avLst/>
          </a:prstGeom>
          <a:solidFill>
            <a:schemeClr val="accent1"/>
          </a:solidFill>
          <a:ln w="9525">
            <a:solidFill>
              <a:schemeClr val="tx1"/>
            </a:solidFill>
            <a:miter lim="800000"/>
            <a:headEnd/>
            <a:tailEnd/>
          </a:ln>
        </p:spPr>
        <p:txBody>
          <a:bodyPr wrap="square">
            <a:spAutoFit/>
          </a:bodyPr>
          <a:lstStyle/>
          <a:p>
            <a:pPr eaLnBrk="0" hangingPunct="0">
              <a:buNone/>
            </a:pPr>
            <a:r>
              <a:rPr lang="en-US" sz="2800" dirty="0">
                <a:solidFill>
                  <a:schemeClr val="bg2"/>
                </a:solidFill>
                <a:latin typeface="Times New Roman" pitchFamily="18" charset="0"/>
              </a:rPr>
              <a:t>WRITERS</a:t>
            </a:r>
            <a:endParaRPr lang="en-US" sz="1600" dirty="0">
              <a:solidFill>
                <a:schemeClr val="bg2"/>
              </a:solidFill>
              <a:latin typeface="Times New Roman" pitchFamily="18" charset="0"/>
            </a:endParaRPr>
          </a:p>
        </p:txBody>
      </p:sp>
      <p:sp>
        <p:nvSpPr>
          <p:cNvPr id="9227" name="Text Box 11"/>
          <p:cNvSpPr txBox="1">
            <a:spLocks noChangeArrowheads="1"/>
          </p:cNvSpPr>
          <p:nvPr/>
        </p:nvSpPr>
        <p:spPr bwMode="auto">
          <a:xfrm>
            <a:off x="2552700" y="3134380"/>
            <a:ext cx="1621854"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latin typeface="Times New Roman" pitchFamily="18" charset="0"/>
              </a:rPr>
              <a:t>ARTISTS</a:t>
            </a:r>
            <a:endParaRPr lang="en-US" sz="1600" dirty="0">
              <a:solidFill>
                <a:schemeClr val="bg2"/>
              </a:solidFill>
              <a:latin typeface="Times New Roman" pitchFamily="18" charset="0"/>
            </a:endParaRPr>
          </a:p>
        </p:txBody>
      </p:sp>
      <p:sp>
        <p:nvSpPr>
          <p:cNvPr id="9228" name="Text Box 12"/>
          <p:cNvSpPr txBox="1">
            <a:spLocks noChangeArrowheads="1"/>
          </p:cNvSpPr>
          <p:nvPr/>
        </p:nvSpPr>
        <p:spPr bwMode="auto">
          <a:xfrm>
            <a:off x="4381500" y="3134380"/>
            <a:ext cx="2162772"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latin typeface="Times New Roman" pitchFamily="18" charset="0"/>
              </a:rPr>
              <a:t>MUSICIANS</a:t>
            </a:r>
            <a:endParaRPr lang="en-US" sz="1600" dirty="0">
              <a:solidFill>
                <a:schemeClr val="bg2"/>
              </a:solidFill>
              <a:latin typeface="Times New Roman" pitchFamily="18" charset="0"/>
            </a:endParaRPr>
          </a:p>
        </p:txBody>
      </p:sp>
      <p:sp>
        <p:nvSpPr>
          <p:cNvPr id="9229" name="Text Box 13"/>
          <p:cNvSpPr txBox="1">
            <a:spLocks noChangeArrowheads="1"/>
          </p:cNvSpPr>
          <p:nvPr/>
        </p:nvSpPr>
        <p:spPr bwMode="auto">
          <a:xfrm>
            <a:off x="6667500" y="3124200"/>
            <a:ext cx="3674276"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smtClean="0">
                <a:solidFill>
                  <a:schemeClr val="bg2"/>
                </a:solidFill>
                <a:latin typeface="Times New Roman" pitchFamily="18" charset="0"/>
              </a:rPr>
              <a:t>ACTORS/DIRECTORS</a:t>
            </a:r>
            <a:endParaRPr lang="en-US" sz="2800" dirty="0">
              <a:solidFill>
                <a:schemeClr val="bg2"/>
              </a:solidFill>
              <a:latin typeface="Times New Roman" pitchFamily="18" charset="0"/>
            </a:endParaRPr>
          </a:p>
        </p:txBody>
      </p:sp>
      <p:pic>
        <p:nvPicPr>
          <p:cNvPr id="9230" name="Picture 14" descr="hca"/>
          <p:cNvPicPr>
            <a:picLocks noChangeAspect="1" noChangeArrowheads="1"/>
          </p:cNvPicPr>
          <p:nvPr/>
        </p:nvPicPr>
        <p:blipFill>
          <a:blip r:embed="rId3" cstate="print"/>
          <a:srcRect b="5405"/>
          <a:stretch>
            <a:fillRect/>
          </a:stretch>
        </p:blipFill>
        <p:spPr bwMode="auto">
          <a:xfrm>
            <a:off x="0" y="3657600"/>
            <a:ext cx="2341364" cy="2667001"/>
          </a:xfrm>
          <a:prstGeom prst="rect">
            <a:avLst/>
          </a:prstGeom>
          <a:noFill/>
          <a:ln w="9525">
            <a:noFill/>
            <a:miter lim="800000"/>
            <a:headEnd/>
            <a:tailEnd/>
          </a:ln>
        </p:spPr>
      </p:pic>
      <p:sp>
        <p:nvSpPr>
          <p:cNvPr id="9234" name="Text Box 18"/>
          <p:cNvSpPr txBox="1">
            <a:spLocks noChangeArrowheads="1"/>
          </p:cNvSpPr>
          <p:nvPr/>
        </p:nvSpPr>
        <p:spPr bwMode="auto">
          <a:xfrm>
            <a:off x="4533900" y="6248400"/>
            <a:ext cx="1905000" cy="461665"/>
          </a:xfrm>
          <a:prstGeom prst="rect">
            <a:avLst/>
          </a:prstGeom>
          <a:noFill/>
          <a:ln w="9525">
            <a:noFill/>
            <a:miter lim="800000"/>
            <a:headEnd/>
            <a:tailEnd/>
          </a:ln>
        </p:spPr>
        <p:txBody>
          <a:bodyPr wrap="square">
            <a:spAutoFit/>
          </a:bodyPr>
          <a:lstStyle/>
          <a:p>
            <a:pPr algn="ctr" eaLnBrk="0" hangingPunct="0">
              <a:buNone/>
            </a:pPr>
            <a:r>
              <a:rPr lang="en-US" sz="2400" dirty="0">
                <a:latin typeface="Times New Roman" pitchFamily="18" charset="0"/>
              </a:rPr>
              <a:t>MOZART</a:t>
            </a:r>
          </a:p>
        </p:txBody>
      </p:sp>
      <p:sp>
        <p:nvSpPr>
          <p:cNvPr id="9235" name="Line 19"/>
          <p:cNvSpPr>
            <a:spLocks noChangeShapeType="1"/>
          </p:cNvSpPr>
          <p:nvPr/>
        </p:nvSpPr>
        <p:spPr bwMode="auto">
          <a:xfrm>
            <a:off x="5295900" y="1905000"/>
            <a:ext cx="0" cy="304800"/>
          </a:xfrm>
          <a:prstGeom prst="line">
            <a:avLst/>
          </a:prstGeom>
          <a:noFill/>
          <a:ln w="38100">
            <a:solidFill>
              <a:schemeClr val="tx1"/>
            </a:solidFill>
            <a:round/>
            <a:headEnd/>
            <a:tailEnd type="triangle" w="med" len="med"/>
          </a:ln>
        </p:spPr>
        <p:txBody>
          <a:bodyPr/>
          <a:lstStyle/>
          <a:p>
            <a:endParaRPr lang="en-US"/>
          </a:p>
        </p:txBody>
      </p:sp>
      <p:sp>
        <p:nvSpPr>
          <p:cNvPr id="9236" name="Line 20"/>
          <p:cNvSpPr>
            <a:spLocks noChangeShapeType="1"/>
          </p:cNvSpPr>
          <p:nvPr/>
        </p:nvSpPr>
        <p:spPr bwMode="auto">
          <a:xfrm flipH="1">
            <a:off x="1181100" y="2362200"/>
            <a:ext cx="2314575" cy="685800"/>
          </a:xfrm>
          <a:prstGeom prst="line">
            <a:avLst/>
          </a:prstGeom>
          <a:noFill/>
          <a:ln w="38100">
            <a:solidFill>
              <a:schemeClr val="tx1"/>
            </a:solidFill>
            <a:prstDash val="sysDot"/>
            <a:round/>
            <a:headEnd/>
            <a:tailEnd type="triangle" w="med" len="med"/>
          </a:ln>
        </p:spPr>
        <p:txBody>
          <a:bodyPr/>
          <a:lstStyle/>
          <a:p>
            <a:endParaRPr lang="en-US"/>
          </a:p>
        </p:txBody>
      </p:sp>
      <p:sp>
        <p:nvSpPr>
          <p:cNvPr id="9239" name="Line 23"/>
          <p:cNvSpPr>
            <a:spLocks noChangeShapeType="1"/>
          </p:cNvSpPr>
          <p:nvPr/>
        </p:nvSpPr>
        <p:spPr bwMode="auto">
          <a:xfrm>
            <a:off x="6972300" y="2362200"/>
            <a:ext cx="1905000" cy="685800"/>
          </a:xfrm>
          <a:prstGeom prst="line">
            <a:avLst/>
          </a:prstGeom>
          <a:noFill/>
          <a:ln w="38100">
            <a:solidFill>
              <a:schemeClr val="tx1"/>
            </a:solidFill>
            <a:prstDash val="sysDot"/>
            <a:round/>
            <a:headEnd/>
            <a:tailEnd type="triangle" w="med" len="med"/>
          </a:ln>
        </p:spPr>
        <p:txBody>
          <a:bodyPr/>
          <a:lstStyle/>
          <a:p>
            <a:endParaRPr lang="en-US"/>
          </a:p>
        </p:txBody>
      </p:sp>
      <p:sp>
        <p:nvSpPr>
          <p:cNvPr id="24" name="Rectangle 4"/>
          <p:cNvSpPr>
            <a:spLocks noChangeArrowheads="1"/>
          </p:cNvSpPr>
          <p:nvPr/>
        </p:nvSpPr>
        <p:spPr bwMode="auto">
          <a:xfrm>
            <a:off x="3102174" y="1295400"/>
            <a:ext cx="4403526" cy="609600"/>
          </a:xfrm>
          <a:prstGeom prst="rect">
            <a:avLst/>
          </a:prstGeom>
          <a:solidFill>
            <a:srgbClr val="FFFF99"/>
          </a:solidFill>
          <a:ln w="9525">
            <a:solidFill>
              <a:schemeClr val="tx1"/>
            </a:solidFill>
            <a:miter lim="800000"/>
            <a:headEnd/>
            <a:tailEnd/>
          </a:ln>
        </p:spPr>
        <p:txBody>
          <a:bodyPr wrap="none" tIns="365760" anchor="b"/>
          <a:lstStyle/>
          <a:p>
            <a:pPr algn="ctr" eaLnBrk="0" hangingPunct="0">
              <a:buNone/>
            </a:pPr>
            <a:r>
              <a:rPr lang="en-US" sz="3600" b="1" dirty="0" smtClean="0">
                <a:solidFill>
                  <a:srgbClr val="000000"/>
                </a:solidFill>
                <a:effectLst/>
                <a:latin typeface="+mj-lt"/>
              </a:rPr>
              <a:t>STRENGTHS</a:t>
            </a:r>
            <a:endParaRPr lang="en-US" sz="3600" b="1" dirty="0">
              <a:solidFill>
                <a:srgbClr val="000000"/>
              </a:solidFill>
              <a:effectLst/>
              <a:latin typeface="+mj-lt"/>
            </a:endParaRPr>
          </a:p>
        </p:txBody>
      </p:sp>
      <p:grpSp>
        <p:nvGrpSpPr>
          <p:cNvPr id="25" name="Group 31"/>
          <p:cNvGrpSpPr>
            <a:grpSpLocks/>
          </p:cNvGrpSpPr>
          <p:nvPr/>
        </p:nvGrpSpPr>
        <p:grpSpPr bwMode="auto">
          <a:xfrm>
            <a:off x="0" y="0"/>
            <a:ext cx="10287000" cy="995065"/>
            <a:chOff x="814388" y="0"/>
            <a:chExt cx="8658225" cy="995066"/>
          </a:xfrm>
        </p:grpSpPr>
        <p:sp>
          <p:nvSpPr>
            <p:cNvPr id="26"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rgbClr val="FFFF00"/>
                  </a:solidFill>
                </a:rPr>
                <a:t>THE PICTURE OF DYSLEXIA</a:t>
              </a:r>
            </a:p>
          </p:txBody>
        </p:sp>
        <p:sp>
          <p:nvSpPr>
            <p:cNvPr id="27"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a:t>
              </a:r>
              <a:r>
                <a:rPr lang="en-US" sz="2400" dirty="0" smtClean="0">
                  <a:solidFill>
                    <a:srgbClr val="FFFFFF"/>
                  </a:solidFill>
                </a:rPr>
                <a:t>STENGTHS </a:t>
              </a:r>
              <a:r>
                <a:rPr lang="en-US" sz="2400" u="sng" dirty="0" smtClean="0">
                  <a:solidFill>
                    <a:srgbClr val="FFFFFF"/>
                  </a:solidFill>
                </a:rPr>
                <a:t>DO </a:t>
              </a:r>
              <a:r>
                <a:rPr lang="en-US" sz="2400" u="sng" dirty="0">
                  <a:solidFill>
                    <a:srgbClr val="FFFFFF"/>
                  </a:solidFill>
                </a:rPr>
                <a:t>NOT</a:t>
              </a:r>
              <a:r>
                <a:rPr lang="en-US" sz="2400" dirty="0">
                  <a:solidFill>
                    <a:srgbClr val="FFFFFF"/>
                  </a:solidFill>
                </a:rPr>
                <a:t> OCCUR </a:t>
              </a:r>
              <a:r>
                <a:rPr lang="en-US" sz="2400" dirty="0" smtClean="0">
                  <a:solidFill>
                    <a:srgbClr val="FFFFFF"/>
                  </a:solidFill>
                </a:rPr>
                <a:t>FOR EVERYONE</a:t>
              </a:r>
              <a:r>
                <a:rPr lang="en-US" sz="2400" dirty="0">
                  <a:solidFill>
                    <a:srgbClr val="FFFFFF"/>
                  </a:solidFill>
                </a:rPr>
                <a:t>)</a:t>
              </a:r>
            </a:p>
          </p:txBody>
        </p:sp>
      </p:grpSp>
      <p:pic>
        <p:nvPicPr>
          <p:cNvPr id="61442" name="Picture 2" descr="E:\mozart-2.jpg"/>
          <p:cNvPicPr>
            <a:picLocks noChangeAspect="1" noChangeArrowheads="1"/>
          </p:cNvPicPr>
          <p:nvPr/>
        </p:nvPicPr>
        <p:blipFill>
          <a:blip r:embed="rId4" cstate="print"/>
          <a:srcRect t="1784"/>
          <a:stretch>
            <a:fillRect/>
          </a:stretch>
        </p:blipFill>
        <p:spPr bwMode="auto">
          <a:xfrm>
            <a:off x="4530360" y="3705190"/>
            <a:ext cx="1908540" cy="2619410"/>
          </a:xfrm>
          <a:prstGeom prst="rect">
            <a:avLst/>
          </a:prstGeom>
          <a:noFill/>
        </p:spPr>
      </p:pic>
      <p:pic>
        <p:nvPicPr>
          <p:cNvPr id="61443" name="Picture 3" descr="E:\2008_indiana_jones_4_023.jpg"/>
          <p:cNvPicPr>
            <a:picLocks noChangeAspect="1" noChangeArrowheads="1"/>
          </p:cNvPicPr>
          <p:nvPr/>
        </p:nvPicPr>
        <p:blipFill>
          <a:blip r:embed="rId5" cstate="print"/>
          <a:srcRect l="24167" r="6667" b="26250"/>
          <a:stretch>
            <a:fillRect/>
          </a:stretch>
        </p:blipFill>
        <p:spPr bwMode="auto">
          <a:xfrm>
            <a:off x="6667500" y="3657599"/>
            <a:ext cx="3619500" cy="2667001"/>
          </a:xfrm>
          <a:prstGeom prst="rect">
            <a:avLst/>
          </a:prstGeom>
          <a:noFill/>
        </p:spPr>
      </p:pic>
      <p:pic>
        <p:nvPicPr>
          <p:cNvPr id="61444" name="Picture 4" descr="E:\Mona-Lisa.jpg"/>
          <p:cNvPicPr>
            <a:picLocks noChangeAspect="1" noChangeArrowheads="1"/>
          </p:cNvPicPr>
          <p:nvPr/>
        </p:nvPicPr>
        <p:blipFill>
          <a:blip r:embed="rId6" cstate="print"/>
          <a:srcRect t="8000" b="4000"/>
          <a:stretch>
            <a:fillRect/>
          </a:stretch>
        </p:blipFill>
        <p:spPr bwMode="auto">
          <a:xfrm>
            <a:off x="2324100" y="3672840"/>
            <a:ext cx="2032000" cy="2670810"/>
          </a:xfrm>
          <a:prstGeom prst="rect">
            <a:avLst/>
          </a:prstGeom>
          <a:noFill/>
        </p:spPr>
      </p:pic>
      <p:sp>
        <p:nvSpPr>
          <p:cNvPr id="28" name="Rectangle 27"/>
          <p:cNvSpPr/>
          <p:nvPr/>
        </p:nvSpPr>
        <p:spPr>
          <a:xfrm>
            <a:off x="0" y="926068"/>
            <a:ext cx="10287000" cy="369332"/>
          </a:xfrm>
          <a:prstGeom prst="rect">
            <a:avLst/>
          </a:prstGeom>
        </p:spPr>
        <p:txBody>
          <a:bodyPr wrap="square">
            <a:spAutoFit/>
          </a:bodyPr>
          <a:lstStyle/>
          <a:p>
            <a:pPr algn="ctr">
              <a:buNone/>
            </a:pPr>
            <a:r>
              <a:rPr lang="en-US" sz="1800" dirty="0" smtClean="0"/>
              <a:t>(Alexander &amp; Conway, 2007)</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8" name="Line 6"/>
          <p:cNvSpPr>
            <a:spLocks noChangeShapeType="1"/>
          </p:cNvSpPr>
          <p:nvPr/>
        </p:nvSpPr>
        <p:spPr bwMode="auto">
          <a:xfrm>
            <a:off x="5143500" y="1905000"/>
            <a:ext cx="0" cy="304800"/>
          </a:xfrm>
          <a:prstGeom prst="line">
            <a:avLst/>
          </a:prstGeom>
          <a:noFill/>
          <a:ln w="38100">
            <a:solidFill>
              <a:schemeClr val="tx1"/>
            </a:solidFill>
            <a:round/>
            <a:headEnd/>
            <a:tailEnd type="triangle" w="med" len="med"/>
          </a:ln>
        </p:spPr>
        <p:txBody>
          <a:bodyPr/>
          <a:lstStyle/>
          <a:p>
            <a:endParaRPr lang="en-US"/>
          </a:p>
        </p:txBody>
      </p:sp>
      <p:sp>
        <p:nvSpPr>
          <p:cNvPr id="10244" name="Text Box 8"/>
          <p:cNvSpPr txBox="1">
            <a:spLocks noChangeArrowheads="1"/>
          </p:cNvSpPr>
          <p:nvPr/>
        </p:nvSpPr>
        <p:spPr bwMode="auto">
          <a:xfrm>
            <a:off x="1841572" y="2209800"/>
            <a:ext cx="6309676" cy="584775"/>
          </a:xfrm>
          <a:prstGeom prst="rect">
            <a:avLst/>
          </a:prstGeom>
          <a:solidFill>
            <a:schemeClr val="accent1"/>
          </a:solidFill>
          <a:ln w="38100">
            <a:solidFill>
              <a:schemeClr val="tx1"/>
            </a:solidFill>
            <a:miter lim="800000"/>
            <a:headEnd/>
            <a:tailEnd/>
          </a:ln>
        </p:spPr>
        <p:txBody>
          <a:bodyPr wrap="none">
            <a:spAutoFit/>
          </a:bodyPr>
          <a:lstStyle/>
          <a:p>
            <a:pPr eaLnBrk="0" hangingPunct="0">
              <a:buNone/>
            </a:pPr>
            <a:r>
              <a:rPr lang="en-US" dirty="0">
                <a:solidFill>
                  <a:schemeClr val="bg2"/>
                </a:solidFill>
                <a:latin typeface="Times New Roman" pitchFamily="18" charset="0"/>
              </a:rPr>
              <a:t>VISUOSPATIAL / MOTOR SKILLS</a:t>
            </a:r>
          </a:p>
        </p:txBody>
      </p:sp>
      <p:sp>
        <p:nvSpPr>
          <p:cNvPr id="10245" name="Text Box 9"/>
          <p:cNvSpPr txBox="1">
            <a:spLocks noChangeArrowheads="1"/>
          </p:cNvSpPr>
          <p:nvPr/>
        </p:nvSpPr>
        <p:spPr bwMode="auto">
          <a:xfrm>
            <a:off x="1460679" y="3286780"/>
            <a:ext cx="2082621"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latin typeface="Times New Roman" pitchFamily="18" charset="0"/>
              </a:rPr>
              <a:t>SURGEONS</a:t>
            </a:r>
          </a:p>
        </p:txBody>
      </p:sp>
      <p:sp>
        <p:nvSpPr>
          <p:cNvPr id="10246" name="Text Box 10"/>
          <p:cNvSpPr txBox="1">
            <a:spLocks noChangeArrowheads="1"/>
          </p:cNvSpPr>
          <p:nvPr/>
        </p:nvSpPr>
        <p:spPr bwMode="auto">
          <a:xfrm>
            <a:off x="6591300" y="3352800"/>
            <a:ext cx="1962653" cy="523220"/>
          </a:xfrm>
          <a:prstGeom prst="rect">
            <a:avLst/>
          </a:prstGeom>
          <a:solidFill>
            <a:schemeClr val="accent1"/>
          </a:solidFill>
          <a:ln w="9525">
            <a:solidFill>
              <a:schemeClr val="tx1"/>
            </a:solidFill>
            <a:miter lim="800000"/>
            <a:headEnd/>
            <a:tailEnd/>
          </a:ln>
        </p:spPr>
        <p:txBody>
          <a:bodyPr wrap="none">
            <a:spAutoFit/>
          </a:bodyPr>
          <a:lstStyle/>
          <a:p>
            <a:pPr eaLnBrk="0" hangingPunct="0">
              <a:buNone/>
            </a:pPr>
            <a:r>
              <a:rPr lang="en-US" sz="2800" dirty="0">
                <a:solidFill>
                  <a:schemeClr val="bg2"/>
                </a:solidFill>
                <a:latin typeface="Times New Roman" pitchFamily="18" charset="0"/>
              </a:rPr>
              <a:t>ATHLETES</a:t>
            </a:r>
            <a:endParaRPr lang="en-US" sz="1800" dirty="0">
              <a:solidFill>
                <a:schemeClr val="bg2"/>
              </a:solidFill>
              <a:latin typeface="Times New Roman" pitchFamily="18" charset="0"/>
            </a:endParaRPr>
          </a:p>
        </p:txBody>
      </p:sp>
      <p:pic>
        <p:nvPicPr>
          <p:cNvPr id="10247" name="Picture 11" descr="cushing"/>
          <p:cNvPicPr>
            <a:picLocks noChangeAspect="1" noChangeArrowheads="1"/>
          </p:cNvPicPr>
          <p:nvPr/>
        </p:nvPicPr>
        <p:blipFill>
          <a:blip r:embed="rId3" cstate="print"/>
          <a:srcRect l="24590" b="26875"/>
          <a:stretch>
            <a:fillRect/>
          </a:stretch>
        </p:blipFill>
        <p:spPr bwMode="auto">
          <a:xfrm>
            <a:off x="0" y="3810000"/>
            <a:ext cx="4956464" cy="2513013"/>
          </a:xfrm>
          <a:prstGeom prst="rect">
            <a:avLst/>
          </a:prstGeom>
          <a:noFill/>
          <a:ln w="9525">
            <a:noFill/>
            <a:miter lim="800000"/>
            <a:headEnd/>
            <a:tailEnd/>
          </a:ln>
        </p:spPr>
      </p:pic>
      <p:pic>
        <p:nvPicPr>
          <p:cNvPr id="10248" name="Picture 12" descr="n ryan"/>
          <p:cNvPicPr>
            <a:picLocks noChangeAspect="1" noChangeArrowheads="1"/>
          </p:cNvPicPr>
          <p:nvPr/>
        </p:nvPicPr>
        <p:blipFill>
          <a:blip r:embed="rId4" cstate="print"/>
          <a:srcRect b="9375"/>
          <a:stretch>
            <a:fillRect/>
          </a:stretch>
        </p:blipFill>
        <p:spPr bwMode="auto">
          <a:xfrm>
            <a:off x="7574973" y="3810000"/>
            <a:ext cx="2712027" cy="2514600"/>
          </a:xfrm>
          <a:prstGeom prst="rect">
            <a:avLst/>
          </a:prstGeom>
          <a:noFill/>
          <a:ln w="9525">
            <a:noFill/>
            <a:miter lim="800000"/>
            <a:headEnd/>
            <a:tailEnd/>
          </a:ln>
        </p:spPr>
      </p:pic>
      <p:pic>
        <p:nvPicPr>
          <p:cNvPr id="10249" name="Picture 13" descr="ALI"/>
          <p:cNvPicPr>
            <a:picLocks noChangeAspect="1" noChangeArrowheads="1"/>
          </p:cNvPicPr>
          <p:nvPr/>
        </p:nvPicPr>
        <p:blipFill>
          <a:blip r:embed="rId5" cstate="print"/>
          <a:srcRect b="5305"/>
          <a:stretch>
            <a:fillRect/>
          </a:stretch>
        </p:blipFill>
        <p:spPr bwMode="auto">
          <a:xfrm>
            <a:off x="4956464" y="3810000"/>
            <a:ext cx="2604871" cy="2514600"/>
          </a:xfrm>
          <a:prstGeom prst="rect">
            <a:avLst/>
          </a:prstGeom>
          <a:noFill/>
          <a:ln w="9525">
            <a:noFill/>
            <a:miter lim="800000"/>
            <a:headEnd/>
            <a:tailEnd/>
          </a:ln>
        </p:spPr>
      </p:pic>
      <p:sp>
        <p:nvSpPr>
          <p:cNvPr id="10250" name="Text Box 14"/>
          <p:cNvSpPr txBox="1">
            <a:spLocks noChangeArrowheads="1"/>
          </p:cNvSpPr>
          <p:nvPr/>
        </p:nvSpPr>
        <p:spPr bwMode="auto">
          <a:xfrm>
            <a:off x="1181100" y="6354763"/>
            <a:ext cx="2793137" cy="461665"/>
          </a:xfrm>
          <a:prstGeom prst="rect">
            <a:avLst/>
          </a:prstGeom>
          <a:noFill/>
          <a:ln w="9525">
            <a:noFill/>
            <a:miter lim="800000"/>
            <a:headEnd/>
            <a:tailEnd/>
          </a:ln>
        </p:spPr>
        <p:txBody>
          <a:bodyPr wrap="none">
            <a:spAutoFit/>
          </a:bodyPr>
          <a:lstStyle/>
          <a:p>
            <a:pPr eaLnBrk="0" hangingPunct="0">
              <a:buNone/>
            </a:pPr>
            <a:r>
              <a:rPr lang="en-US" sz="2400" b="1" dirty="0">
                <a:latin typeface="Times New Roman" pitchFamily="18" charset="0"/>
              </a:rPr>
              <a:t>NEUROSURGERY</a:t>
            </a:r>
          </a:p>
        </p:txBody>
      </p:sp>
      <p:sp>
        <p:nvSpPr>
          <p:cNvPr id="10251" name="Text Box 15"/>
          <p:cNvSpPr txBox="1">
            <a:spLocks noChangeArrowheads="1"/>
          </p:cNvSpPr>
          <p:nvPr/>
        </p:nvSpPr>
        <p:spPr bwMode="auto">
          <a:xfrm>
            <a:off x="4887893" y="6354763"/>
            <a:ext cx="2809423" cy="461665"/>
          </a:xfrm>
          <a:prstGeom prst="rect">
            <a:avLst/>
          </a:prstGeom>
          <a:noFill/>
          <a:ln w="9525">
            <a:noFill/>
            <a:miter lim="800000"/>
            <a:headEnd/>
            <a:tailEnd/>
          </a:ln>
        </p:spPr>
        <p:txBody>
          <a:bodyPr wrap="none">
            <a:spAutoFit/>
          </a:bodyPr>
          <a:lstStyle/>
          <a:p>
            <a:pPr eaLnBrk="0" hangingPunct="0">
              <a:buNone/>
            </a:pPr>
            <a:r>
              <a:rPr lang="en-US" sz="2400" b="1" dirty="0" smtClean="0">
                <a:latin typeface="Times New Roman" pitchFamily="18" charset="0"/>
              </a:rPr>
              <a:t>MUHAMMAD </a:t>
            </a:r>
            <a:r>
              <a:rPr lang="en-US" sz="2400" b="1" dirty="0">
                <a:latin typeface="Times New Roman" pitchFamily="18" charset="0"/>
              </a:rPr>
              <a:t>ALI</a:t>
            </a:r>
          </a:p>
        </p:txBody>
      </p:sp>
      <p:sp>
        <p:nvSpPr>
          <p:cNvPr id="10252" name="Text Box 16"/>
          <p:cNvSpPr txBox="1">
            <a:spLocks noChangeArrowheads="1"/>
          </p:cNvSpPr>
          <p:nvPr/>
        </p:nvSpPr>
        <p:spPr bwMode="auto">
          <a:xfrm>
            <a:off x="7933536" y="6324600"/>
            <a:ext cx="2226250" cy="461665"/>
          </a:xfrm>
          <a:prstGeom prst="rect">
            <a:avLst/>
          </a:prstGeom>
          <a:noFill/>
          <a:ln w="9525">
            <a:noFill/>
            <a:miter lim="800000"/>
            <a:headEnd/>
            <a:tailEnd/>
          </a:ln>
        </p:spPr>
        <p:txBody>
          <a:bodyPr wrap="none">
            <a:spAutoFit/>
          </a:bodyPr>
          <a:lstStyle/>
          <a:p>
            <a:pPr eaLnBrk="0" hangingPunct="0">
              <a:buNone/>
            </a:pPr>
            <a:r>
              <a:rPr lang="en-US" sz="2400" b="1" dirty="0">
                <a:latin typeface="Times New Roman" pitchFamily="18" charset="0"/>
              </a:rPr>
              <a:t>NOLAN RYAN</a:t>
            </a:r>
            <a:endParaRPr lang="en-US" sz="1200" b="1" dirty="0">
              <a:latin typeface="Times New Roman" pitchFamily="18" charset="0"/>
            </a:endParaRPr>
          </a:p>
        </p:txBody>
      </p:sp>
      <p:sp>
        <p:nvSpPr>
          <p:cNvPr id="10253" name="Line 17"/>
          <p:cNvSpPr>
            <a:spLocks noChangeShapeType="1"/>
          </p:cNvSpPr>
          <p:nvPr/>
        </p:nvSpPr>
        <p:spPr bwMode="auto">
          <a:xfrm flipH="1">
            <a:off x="2701636" y="2743200"/>
            <a:ext cx="841664" cy="457200"/>
          </a:xfrm>
          <a:prstGeom prst="line">
            <a:avLst/>
          </a:prstGeom>
          <a:noFill/>
          <a:ln w="38100">
            <a:solidFill>
              <a:schemeClr val="tx1"/>
            </a:solidFill>
            <a:prstDash val="sysDot"/>
            <a:round/>
            <a:headEnd/>
            <a:tailEnd type="triangle" w="med" len="med"/>
          </a:ln>
        </p:spPr>
        <p:txBody>
          <a:bodyPr/>
          <a:lstStyle/>
          <a:p>
            <a:endParaRPr lang="en-US"/>
          </a:p>
        </p:txBody>
      </p:sp>
      <p:sp>
        <p:nvSpPr>
          <p:cNvPr id="10254" name="Line 18"/>
          <p:cNvSpPr>
            <a:spLocks noChangeShapeType="1"/>
          </p:cNvSpPr>
          <p:nvPr/>
        </p:nvSpPr>
        <p:spPr bwMode="auto">
          <a:xfrm>
            <a:off x="6743700" y="2819400"/>
            <a:ext cx="748145" cy="457200"/>
          </a:xfrm>
          <a:prstGeom prst="line">
            <a:avLst/>
          </a:prstGeom>
          <a:noFill/>
          <a:ln w="38100">
            <a:solidFill>
              <a:schemeClr val="tx1"/>
            </a:solidFill>
            <a:prstDash val="sysDot"/>
            <a:round/>
            <a:headEnd/>
            <a:tailEnd type="triangle" w="med" len="med"/>
          </a:ln>
        </p:spPr>
        <p:txBody>
          <a:bodyPr/>
          <a:lstStyle/>
          <a:p>
            <a:endParaRPr lang="en-US"/>
          </a:p>
        </p:txBody>
      </p:sp>
      <p:sp>
        <p:nvSpPr>
          <p:cNvPr id="20" name="Text Box 2"/>
          <p:cNvSpPr txBox="1">
            <a:spLocks noChangeArrowheads="1"/>
          </p:cNvSpPr>
          <p:nvPr/>
        </p:nvSpPr>
        <p:spPr bwMode="auto">
          <a:xfrm>
            <a:off x="0" y="0"/>
            <a:ext cx="10287000" cy="641350"/>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rgbClr val="FFFF00"/>
                </a:solidFill>
              </a:rPr>
              <a:t>THE PICTURE OF DYSLEXIA</a:t>
            </a:r>
          </a:p>
        </p:txBody>
      </p:sp>
      <p:sp>
        <p:nvSpPr>
          <p:cNvPr id="21" name="Text Box 3"/>
          <p:cNvSpPr txBox="1">
            <a:spLocks noChangeArrowheads="1"/>
          </p:cNvSpPr>
          <p:nvPr/>
        </p:nvSpPr>
        <p:spPr bwMode="auto">
          <a:xfrm>
            <a:off x="611189" y="533400"/>
            <a:ext cx="9064625"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a:t>
            </a:r>
            <a:r>
              <a:rPr lang="en-US" sz="2400" dirty="0" smtClean="0">
                <a:solidFill>
                  <a:srgbClr val="FFFFFF"/>
                </a:solidFill>
              </a:rPr>
              <a:t>STENGTHS </a:t>
            </a:r>
            <a:r>
              <a:rPr lang="en-US" sz="2400" u="sng" dirty="0" smtClean="0">
                <a:solidFill>
                  <a:srgbClr val="FFFFFF"/>
                </a:solidFill>
              </a:rPr>
              <a:t>DO </a:t>
            </a:r>
            <a:r>
              <a:rPr lang="en-US" sz="2400" u="sng" dirty="0">
                <a:solidFill>
                  <a:srgbClr val="FFFFFF"/>
                </a:solidFill>
              </a:rPr>
              <a:t>NOT</a:t>
            </a:r>
            <a:r>
              <a:rPr lang="en-US" sz="2400" dirty="0">
                <a:solidFill>
                  <a:srgbClr val="FFFFFF"/>
                </a:solidFill>
              </a:rPr>
              <a:t> OCCUR </a:t>
            </a:r>
            <a:r>
              <a:rPr lang="en-US" sz="2400" dirty="0" smtClean="0">
                <a:solidFill>
                  <a:srgbClr val="FFFFFF"/>
                </a:solidFill>
              </a:rPr>
              <a:t>FOR EVERYONE</a:t>
            </a:r>
            <a:r>
              <a:rPr lang="en-US" sz="2400" dirty="0">
                <a:solidFill>
                  <a:srgbClr val="FFFFFF"/>
                </a:solidFill>
              </a:rPr>
              <a:t>)</a:t>
            </a:r>
          </a:p>
        </p:txBody>
      </p:sp>
      <p:sp>
        <p:nvSpPr>
          <p:cNvPr id="22" name="Rectangle 4"/>
          <p:cNvSpPr>
            <a:spLocks noChangeArrowheads="1"/>
          </p:cNvSpPr>
          <p:nvPr/>
        </p:nvSpPr>
        <p:spPr bwMode="auto">
          <a:xfrm>
            <a:off x="2933700" y="1295400"/>
            <a:ext cx="4403526" cy="609600"/>
          </a:xfrm>
          <a:prstGeom prst="rect">
            <a:avLst/>
          </a:prstGeom>
          <a:solidFill>
            <a:srgbClr val="FFFF99"/>
          </a:solidFill>
          <a:ln w="9525">
            <a:solidFill>
              <a:schemeClr val="tx1"/>
            </a:solidFill>
            <a:miter lim="800000"/>
            <a:headEnd/>
            <a:tailEnd/>
          </a:ln>
        </p:spPr>
        <p:txBody>
          <a:bodyPr wrap="none" tIns="365760" anchor="b"/>
          <a:lstStyle/>
          <a:p>
            <a:pPr algn="ctr" eaLnBrk="0" hangingPunct="0">
              <a:buNone/>
            </a:pPr>
            <a:r>
              <a:rPr lang="en-US" sz="3600" b="1" dirty="0" smtClean="0">
                <a:solidFill>
                  <a:srgbClr val="000000"/>
                </a:solidFill>
                <a:effectLst/>
                <a:latin typeface="+mj-lt"/>
              </a:rPr>
              <a:t>STRENGTHS</a:t>
            </a:r>
            <a:endParaRPr lang="en-US" sz="3600" b="1" dirty="0">
              <a:solidFill>
                <a:srgbClr val="000000"/>
              </a:solidFill>
              <a:effectLst/>
              <a:latin typeface="+mj-lt"/>
            </a:endParaRPr>
          </a:p>
        </p:txBody>
      </p:sp>
      <p:sp>
        <p:nvSpPr>
          <p:cNvPr id="17" name="Rectangle 16"/>
          <p:cNvSpPr/>
          <p:nvPr/>
        </p:nvSpPr>
        <p:spPr>
          <a:xfrm>
            <a:off x="0" y="926068"/>
            <a:ext cx="10287000" cy="369332"/>
          </a:xfrm>
          <a:prstGeom prst="rect">
            <a:avLst/>
          </a:prstGeom>
        </p:spPr>
        <p:txBody>
          <a:bodyPr wrap="square">
            <a:spAutoFit/>
          </a:bodyPr>
          <a:lstStyle/>
          <a:p>
            <a:pPr algn="ctr">
              <a:buNone/>
            </a:pPr>
            <a:r>
              <a:rPr lang="en-US" sz="1800" dirty="0" smtClean="0"/>
              <a:t>(Alexander &amp; Conway, 2007)</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1500"/>
                                  </p:stCondLst>
                                  <p:childTnLst>
                                    <p:animScale>
                                      <p:cBhvr>
                                        <p:cTn id="6"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oup 31"/>
          <p:cNvGrpSpPr>
            <a:grpSpLocks/>
          </p:cNvGrpSpPr>
          <p:nvPr/>
        </p:nvGrpSpPr>
        <p:grpSpPr bwMode="auto">
          <a:xfrm>
            <a:off x="0" y="0"/>
            <a:ext cx="10287000" cy="995065"/>
            <a:chOff x="814388" y="0"/>
            <a:chExt cx="8658225" cy="995066"/>
          </a:xfrm>
        </p:grpSpPr>
        <p:sp>
          <p:nvSpPr>
            <p:cNvPr id="81922"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rgbClr val="FFFF00"/>
                  </a:solidFill>
                </a:rPr>
                <a:t>THE PICTURE OF DYSLEXIA</a:t>
              </a:r>
            </a:p>
          </p:txBody>
        </p:sp>
        <p:sp>
          <p:nvSpPr>
            <p:cNvPr id="81923"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rPr>
                <a:t>(ALL SYMPTOMS </a:t>
              </a:r>
              <a:r>
                <a:rPr lang="en-US" sz="2400" u="sng" dirty="0">
                  <a:solidFill>
                    <a:srgbClr val="FFFFFF"/>
                  </a:solidFill>
                </a:rPr>
                <a:t>DO NOT</a:t>
              </a:r>
              <a:r>
                <a:rPr lang="en-US" sz="2400" dirty="0">
                  <a:solidFill>
                    <a:srgbClr val="FFFFFF"/>
                  </a:solidFill>
                </a:rPr>
                <a:t> OCCUR WITH EVERYONE)</a:t>
              </a:r>
            </a:p>
          </p:txBody>
        </p:sp>
      </p:grpSp>
      <p:sp>
        <p:nvSpPr>
          <p:cNvPr id="33795" name="Rectangle 4"/>
          <p:cNvSpPr>
            <a:spLocks noChangeArrowheads="1"/>
          </p:cNvSpPr>
          <p:nvPr/>
        </p:nvSpPr>
        <p:spPr bwMode="auto">
          <a:xfrm>
            <a:off x="3016250" y="1219200"/>
            <a:ext cx="4083050" cy="838200"/>
          </a:xfrm>
          <a:prstGeom prst="rect">
            <a:avLst/>
          </a:prstGeom>
          <a:solidFill>
            <a:srgbClr val="FFFF99"/>
          </a:solidFill>
          <a:ln w="9525">
            <a:solidFill>
              <a:schemeClr val="tx1"/>
            </a:solidFill>
            <a:miter lim="800000"/>
            <a:headEnd/>
            <a:tailEnd/>
          </a:ln>
        </p:spPr>
        <p:txBody>
          <a:bodyPr wrap="none" tIns="45720" anchor="ctr"/>
          <a:lstStyle/>
          <a:p>
            <a:pPr algn="ctr">
              <a:buFont typeface="Monotype Sorts" pitchFamily="2" charset="2"/>
              <a:buNone/>
            </a:pPr>
            <a:r>
              <a:rPr lang="en-US" sz="2800" b="1" dirty="0">
                <a:solidFill>
                  <a:schemeClr val="bg2"/>
                </a:solidFill>
                <a:effectLst/>
                <a:latin typeface="+mj-lt"/>
              </a:rPr>
              <a:t>ORAL LANGUAGE</a:t>
            </a:r>
          </a:p>
          <a:p>
            <a:pPr algn="ctr">
              <a:buFont typeface="Monotype Sorts" pitchFamily="2" charset="2"/>
              <a:buNone/>
            </a:pPr>
            <a:r>
              <a:rPr lang="en-US" sz="2800" b="1" dirty="0">
                <a:solidFill>
                  <a:schemeClr val="bg2"/>
                </a:solidFill>
                <a:effectLst/>
                <a:latin typeface="+mj-lt"/>
              </a:rPr>
              <a:t>CHALLENGES</a:t>
            </a:r>
          </a:p>
        </p:txBody>
      </p:sp>
      <p:grpSp>
        <p:nvGrpSpPr>
          <p:cNvPr id="3" name="Group 5"/>
          <p:cNvGrpSpPr>
            <a:grpSpLocks/>
          </p:cNvGrpSpPr>
          <p:nvPr/>
        </p:nvGrpSpPr>
        <p:grpSpPr bwMode="auto">
          <a:xfrm>
            <a:off x="114300" y="1590675"/>
            <a:ext cx="4086225" cy="5129213"/>
            <a:chOff x="64" y="1002"/>
            <a:chExt cx="2288" cy="3231"/>
          </a:xfrm>
        </p:grpSpPr>
        <p:sp>
          <p:nvSpPr>
            <p:cNvPr id="81935" name="Line 15"/>
            <p:cNvSpPr>
              <a:spLocks noChangeShapeType="1"/>
            </p:cNvSpPr>
            <p:nvPr/>
          </p:nvSpPr>
          <p:spPr bwMode="auto">
            <a:xfrm flipH="1">
              <a:off x="1824" y="2298"/>
              <a:ext cx="527" cy="0"/>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36" name="Line 16"/>
            <p:cNvSpPr>
              <a:spLocks noChangeShapeType="1"/>
            </p:cNvSpPr>
            <p:nvPr/>
          </p:nvSpPr>
          <p:spPr bwMode="auto">
            <a:xfrm flipH="1">
              <a:off x="1800" y="3162"/>
              <a:ext cx="551" cy="1"/>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26" name="Line 6"/>
            <p:cNvSpPr>
              <a:spLocks noChangeShapeType="1"/>
            </p:cNvSpPr>
            <p:nvPr/>
          </p:nvSpPr>
          <p:spPr bwMode="auto">
            <a:xfrm flipH="1">
              <a:off x="1248" y="1002"/>
              <a:ext cx="432" cy="0"/>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27" name="Line 7"/>
            <p:cNvSpPr>
              <a:spLocks noChangeShapeType="1"/>
            </p:cNvSpPr>
            <p:nvPr/>
          </p:nvSpPr>
          <p:spPr bwMode="auto">
            <a:xfrm>
              <a:off x="1248" y="1002"/>
              <a:ext cx="0" cy="384"/>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33814" name="Rectangle 8"/>
            <p:cNvSpPr>
              <a:spLocks noChangeArrowheads="1"/>
            </p:cNvSpPr>
            <p:nvPr/>
          </p:nvSpPr>
          <p:spPr bwMode="auto">
            <a:xfrm>
              <a:off x="747" y="1386"/>
              <a:ext cx="1303" cy="384"/>
            </a:xfrm>
            <a:prstGeom prst="rect">
              <a:avLst/>
            </a:prstGeom>
            <a:solidFill>
              <a:srgbClr val="FFFF99"/>
            </a:solidFill>
            <a:ln w="9525">
              <a:solidFill>
                <a:schemeClr val="tx1"/>
              </a:solidFill>
              <a:miter lim="800000"/>
              <a:headEnd/>
              <a:tailEnd/>
            </a:ln>
          </p:spPr>
          <p:txBody>
            <a:bodyPr wrap="none" tIns="274320" anchor="ctr"/>
            <a:lstStyle/>
            <a:p>
              <a:pPr algn="ctr">
                <a:buFont typeface="Monotype Sorts" pitchFamily="2" charset="2"/>
                <a:buNone/>
              </a:pPr>
              <a:r>
                <a:rPr lang="en-US" sz="2800" b="1" dirty="0">
                  <a:solidFill>
                    <a:srgbClr val="000000"/>
                  </a:solidFill>
                  <a:effectLst/>
                  <a:latin typeface="+mj-lt"/>
                </a:rPr>
                <a:t>LISTENING</a:t>
              </a:r>
            </a:p>
          </p:txBody>
        </p:sp>
        <p:sp>
          <p:nvSpPr>
            <p:cNvPr id="81929" name="Line 9"/>
            <p:cNvSpPr>
              <a:spLocks noChangeShapeType="1"/>
            </p:cNvSpPr>
            <p:nvPr/>
          </p:nvSpPr>
          <p:spPr bwMode="auto">
            <a:xfrm flipH="1">
              <a:off x="547" y="3354"/>
              <a:ext cx="52" cy="1"/>
            </a:xfrm>
            <a:prstGeom prst="line">
              <a:avLst/>
            </a:prstGeom>
            <a:noFill/>
            <a:ln w="28575">
              <a:solidFill>
                <a:schemeClr val="tx1"/>
              </a:solidFill>
              <a:round/>
              <a:headEnd/>
              <a:tailEnd/>
            </a:ln>
            <a:effectLst/>
          </p:spPr>
          <p:txBody>
            <a:bodyPr/>
            <a:lstStyle/>
            <a:p>
              <a:pPr>
                <a:defRPr/>
              </a:pPr>
              <a:endParaRPr lang="en-US" sz="2800">
                <a:latin typeface="+mj-lt"/>
              </a:endParaRPr>
            </a:p>
          </p:txBody>
        </p:sp>
        <p:sp>
          <p:nvSpPr>
            <p:cNvPr id="33816" name="Rectangle 10"/>
            <p:cNvSpPr>
              <a:spLocks noChangeArrowheads="1"/>
            </p:cNvSpPr>
            <p:nvPr/>
          </p:nvSpPr>
          <p:spPr bwMode="auto">
            <a:xfrm>
              <a:off x="64" y="2778"/>
              <a:ext cx="2091" cy="960"/>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mj-lt"/>
                </a:rPr>
                <a:t>Auditory Memory</a:t>
              </a:r>
              <a:endParaRPr lang="en-US" sz="2000" b="1" dirty="0">
                <a:solidFill>
                  <a:srgbClr val="000000"/>
                </a:solidFill>
                <a:effectLst/>
                <a:latin typeface="+mj-lt"/>
              </a:endParaRPr>
            </a:p>
            <a:p>
              <a:pPr algn="ctr">
                <a:buFont typeface="Monotype Sorts" pitchFamily="2" charset="2"/>
                <a:buNone/>
              </a:pPr>
              <a:r>
                <a:rPr lang="en-US" sz="2000" b="1" dirty="0">
                  <a:solidFill>
                    <a:srgbClr val="000000"/>
                  </a:solidFill>
                  <a:effectLst/>
                  <a:latin typeface="+mj-lt"/>
                </a:rPr>
                <a:t>(word sequences, phone numbers, </a:t>
              </a:r>
            </a:p>
            <a:p>
              <a:pPr algn="ctr">
                <a:buFont typeface="Monotype Sorts" pitchFamily="2" charset="2"/>
                <a:buNone/>
              </a:pPr>
              <a:r>
                <a:rPr lang="en-US" sz="2000" b="1" dirty="0" smtClean="0">
                  <a:solidFill>
                    <a:srgbClr val="000000"/>
                  </a:solidFill>
                  <a:effectLst/>
                  <a:latin typeface="+mj-lt"/>
                </a:rPr>
                <a:t>remembering directions</a:t>
              </a:r>
              <a:r>
                <a:rPr lang="en-US" sz="2000" b="1" dirty="0">
                  <a:solidFill>
                    <a:srgbClr val="000000"/>
                  </a:solidFill>
                  <a:effectLst/>
                  <a:latin typeface="+mj-lt"/>
                </a:rPr>
                <a:t>)</a:t>
              </a:r>
            </a:p>
          </p:txBody>
        </p:sp>
        <p:sp>
          <p:nvSpPr>
            <p:cNvPr id="33817" name="Rectangle 11"/>
            <p:cNvSpPr>
              <a:spLocks noChangeArrowheads="1"/>
            </p:cNvSpPr>
            <p:nvPr/>
          </p:nvSpPr>
          <p:spPr bwMode="auto">
            <a:xfrm>
              <a:off x="96" y="1914"/>
              <a:ext cx="1888" cy="768"/>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mj-lt"/>
                </a:rPr>
                <a:t>Phonological Awareness</a:t>
              </a:r>
            </a:p>
          </p:txBody>
        </p:sp>
        <p:sp>
          <p:nvSpPr>
            <p:cNvPr id="33818" name="Text Box 12"/>
            <p:cNvSpPr txBox="1">
              <a:spLocks noChangeArrowheads="1"/>
            </p:cNvSpPr>
            <p:nvPr/>
          </p:nvSpPr>
          <p:spPr bwMode="auto">
            <a:xfrm>
              <a:off x="149" y="3942"/>
              <a:ext cx="1536" cy="291"/>
            </a:xfrm>
            <a:prstGeom prst="rect">
              <a:avLst/>
            </a:prstGeom>
            <a:solidFill>
              <a:srgbClr val="FFFF99"/>
            </a:solidFill>
            <a:ln w="9525">
              <a:solidFill>
                <a:schemeClr val="tx1"/>
              </a:solidFill>
              <a:miter lim="800000"/>
              <a:headEnd/>
              <a:tailEnd/>
            </a:ln>
          </p:spPr>
          <p:txBody>
            <a:bodyPr>
              <a:spAutoFit/>
            </a:bodyPr>
            <a:lstStyle/>
            <a:p>
              <a:pPr>
                <a:buFont typeface="Monotype Sorts" pitchFamily="2" charset="2"/>
                <a:buNone/>
              </a:pPr>
              <a:r>
                <a:rPr lang="en-US" sz="2400" b="1" dirty="0">
                  <a:solidFill>
                    <a:srgbClr val="000000"/>
                  </a:solidFill>
                  <a:effectLst/>
                  <a:latin typeface="+mj-lt"/>
                </a:rPr>
                <a:t>Foreign Language</a:t>
              </a:r>
            </a:p>
          </p:txBody>
        </p:sp>
        <p:sp>
          <p:nvSpPr>
            <p:cNvPr id="81933" name="Line 13"/>
            <p:cNvSpPr>
              <a:spLocks noChangeShapeType="1"/>
            </p:cNvSpPr>
            <p:nvPr/>
          </p:nvSpPr>
          <p:spPr bwMode="auto">
            <a:xfrm>
              <a:off x="2064" y="1579"/>
              <a:ext cx="287" cy="0"/>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34" name="Line 14"/>
            <p:cNvSpPr>
              <a:spLocks noChangeShapeType="1"/>
            </p:cNvSpPr>
            <p:nvPr/>
          </p:nvSpPr>
          <p:spPr bwMode="auto">
            <a:xfrm>
              <a:off x="2351" y="1578"/>
              <a:ext cx="1" cy="2544"/>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37" name="Line 17"/>
            <p:cNvSpPr>
              <a:spLocks noChangeShapeType="1"/>
            </p:cNvSpPr>
            <p:nvPr/>
          </p:nvSpPr>
          <p:spPr bwMode="auto">
            <a:xfrm flipH="1">
              <a:off x="1680" y="4122"/>
              <a:ext cx="671" cy="0"/>
            </a:xfrm>
            <a:prstGeom prst="line">
              <a:avLst/>
            </a:prstGeom>
            <a:noFill/>
            <a:ln w="38100">
              <a:solidFill>
                <a:schemeClr val="tx1"/>
              </a:solidFill>
              <a:round/>
              <a:headEnd/>
              <a:tailEnd/>
            </a:ln>
            <a:effectLst/>
          </p:spPr>
          <p:txBody>
            <a:bodyPr/>
            <a:lstStyle/>
            <a:p>
              <a:pPr>
                <a:defRPr/>
              </a:pPr>
              <a:endParaRPr lang="en-US" sz="2800">
                <a:latin typeface="+mj-lt"/>
              </a:endParaRPr>
            </a:p>
          </p:txBody>
        </p:sp>
      </p:grpSp>
      <p:grpSp>
        <p:nvGrpSpPr>
          <p:cNvPr id="4" name="Group 18"/>
          <p:cNvGrpSpPr>
            <a:grpSpLocks/>
          </p:cNvGrpSpPr>
          <p:nvPr/>
        </p:nvGrpSpPr>
        <p:grpSpPr bwMode="auto">
          <a:xfrm>
            <a:off x="6429375" y="1600200"/>
            <a:ext cx="3735388" cy="5257800"/>
            <a:chOff x="3600" y="1002"/>
            <a:chExt cx="2092" cy="3312"/>
          </a:xfrm>
        </p:grpSpPr>
        <p:sp>
          <p:nvSpPr>
            <p:cNvPr id="81950" name="Line 30"/>
            <p:cNvSpPr>
              <a:spLocks noChangeShapeType="1"/>
            </p:cNvSpPr>
            <p:nvPr/>
          </p:nvSpPr>
          <p:spPr bwMode="auto">
            <a:xfrm>
              <a:off x="3600" y="2826"/>
              <a:ext cx="624" cy="1"/>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39" name="Line 19"/>
            <p:cNvSpPr>
              <a:spLocks noChangeShapeType="1"/>
            </p:cNvSpPr>
            <p:nvPr/>
          </p:nvSpPr>
          <p:spPr bwMode="auto">
            <a:xfrm>
              <a:off x="3984" y="1002"/>
              <a:ext cx="480" cy="0"/>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40" name="Line 20"/>
            <p:cNvSpPr>
              <a:spLocks noChangeShapeType="1"/>
            </p:cNvSpPr>
            <p:nvPr/>
          </p:nvSpPr>
          <p:spPr bwMode="auto">
            <a:xfrm>
              <a:off x="4464" y="1002"/>
              <a:ext cx="0" cy="528"/>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33800" name="Rectangle 21"/>
            <p:cNvSpPr>
              <a:spLocks noChangeArrowheads="1"/>
            </p:cNvSpPr>
            <p:nvPr/>
          </p:nvSpPr>
          <p:spPr bwMode="auto">
            <a:xfrm>
              <a:off x="3888" y="1482"/>
              <a:ext cx="1248" cy="432"/>
            </a:xfrm>
            <a:prstGeom prst="rect">
              <a:avLst/>
            </a:prstGeom>
            <a:solidFill>
              <a:srgbClr val="FFFF99"/>
            </a:solidFill>
            <a:ln w="9525">
              <a:solidFill>
                <a:schemeClr val="tx1"/>
              </a:solidFill>
              <a:miter lim="800000"/>
              <a:headEnd/>
              <a:tailEnd/>
            </a:ln>
          </p:spPr>
          <p:txBody>
            <a:bodyPr wrap="none" tIns="274320" anchor="b"/>
            <a:lstStyle/>
            <a:p>
              <a:pPr algn="ctr">
                <a:buFont typeface="Monotype Sorts" pitchFamily="2" charset="2"/>
                <a:buNone/>
              </a:pPr>
              <a:r>
                <a:rPr lang="en-US" sz="2800" b="1" dirty="0">
                  <a:solidFill>
                    <a:srgbClr val="000000"/>
                  </a:solidFill>
                  <a:effectLst/>
                  <a:latin typeface="+mj-lt"/>
                </a:rPr>
                <a:t>SPEAKING</a:t>
              </a:r>
            </a:p>
          </p:txBody>
        </p:sp>
        <p:sp>
          <p:nvSpPr>
            <p:cNvPr id="33801" name="Rectangle 22"/>
            <p:cNvSpPr>
              <a:spLocks noChangeArrowheads="1"/>
            </p:cNvSpPr>
            <p:nvPr/>
          </p:nvSpPr>
          <p:spPr bwMode="auto">
            <a:xfrm>
              <a:off x="4224" y="2058"/>
              <a:ext cx="1344" cy="389"/>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mj-lt"/>
                </a:rPr>
                <a:t>Word Finding</a:t>
              </a:r>
            </a:p>
          </p:txBody>
        </p:sp>
        <p:sp>
          <p:nvSpPr>
            <p:cNvPr id="33802" name="Rectangle 23"/>
            <p:cNvSpPr>
              <a:spLocks noChangeArrowheads="1"/>
            </p:cNvSpPr>
            <p:nvPr/>
          </p:nvSpPr>
          <p:spPr bwMode="auto">
            <a:xfrm>
              <a:off x="4075" y="2538"/>
              <a:ext cx="1617" cy="528"/>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mj-lt"/>
                </a:rPr>
                <a:t>Multi-syllable Words</a:t>
              </a:r>
            </a:p>
          </p:txBody>
        </p:sp>
        <p:sp>
          <p:nvSpPr>
            <p:cNvPr id="33803" name="Rectangle 24"/>
            <p:cNvSpPr>
              <a:spLocks noChangeArrowheads="1"/>
            </p:cNvSpPr>
            <p:nvPr/>
          </p:nvSpPr>
          <p:spPr bwMode="auto">
            <a:xfrm>
              <a:off x="4224" y="3210"/>
              <a:ext cx="1296" cy="432"/>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mj-lt"/>
                </a:rPr>
                <a:t>Sequencing Ideas</a:t>
              </a:r>
            </a:p>
          </p:txBody>
        </p:sp>
        <p:sp>
          <p:nvSpPr>
            <p:cNvPr id="33804" name="Rectangle 25"/>
            <p:cNvSpPr>
              <a:spLocks noChangeArrowheads="1"/>
            </p:cNvSpPr>
            <p:nvPr/>
          </p:nvSpPr>
          <p:spPr bwMode="auto">
            <a:xfrm>
              <a:off x="4224" y="3791"/>
              <a:ext cx="1344" cy="523"/>
            </a:xfrm>
            <a:prstGeom prst="rect">
              <a:avLst/>
            </a:prstGeom>
            <a:solidFill>
              <a:srgbClr val="FFFF99"/>
            </a:solidFill>
            <a:ln w="9525">
              <a:solidFill>
                <a:schemeClr val="tx1"/>
              </a:solidFill>
              <a:miter lim="800000"/>
              <a:headEnd/>
              <a:tailEnd/>
            </a:ln>
          </p:spPr>
          <p:txBody>
            <a:bodyPr wrap="none" anchor="ctr"/>
            <a:lstStyle/>
            <a:p>
              <a:pPr algn="ctr">
                <a:buFont typeface="Monotype Sorts" pitchFamily="2" charset="2"/>
                <a:buNone/>
              </a:pPr>
              <a:r>
                <a:rPr lang="en-US" sz="2400" b="1" dirty="0">
                  <a:solidFill>
                    <a:srgbClr val="000000"/>
                  </a:solidFill>
                  <a:effectLst/>
                  <a:latin typeface="+mj-lt"/>
                </a:rPr>
                <a:t>Foreign Language</a:t>
              </a:r>
            </a:p>
          </p:txBody>
        </p:sp>
        <p:sp>
          <p:nvSpPr>
            <p:cNvPr id="81946" name="Line 26"/>
            <p:cNvSpPr>
              <a:spLocks noChangeShapeType="1"/>
            </p:cNvSpPr>
            <p:nvPr/>
          </p:nvSpPr>
          <p:spPr bwMode="auto">
            <a:xfrm>
              <a:off x="3600" y="1770"/>
              <a:ext cx="288" cy="1"/>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47" name="Line 27"/>
            <p:cNvSpPr>
              <a:spLocks noChangeShapeType="1"/>
            </p:cNvSpPr>
            <p:nvPr/>
          </p:nvSpPr>
          <p:spPr bwMode="auto">
            <a:xfrm>
              <a:off x="3600" y="1770"/>
              <a:ext cx="1" cy="2256"/>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48" name="Line 28"/>
            <p:cNvSpPr>
              <a:spLocks noChangeShapeType="1"/>
            </p:cNvSpPr>
            <p:nvPr/>
          </p:nvSpPr>
          <p:spPr bwMode="auto">
            <a:xfrm>
              <a:off x="3600" y="4026"/>
              <a:ext cx="624" cy="1"/>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49" name="Line 29"/>
            <p:cNvSpPr>
              <a:spLocks noChangeShapeType="1"/>
            </p:cNvSpPr>
            <p:nvPr/>
          </p:nvSpPr>
          <p:spPr bwMode="auto">
            <a:xfrm>
              <a:off x="3600" y="3354"/>
              <a:ext cx="624" cy="0"/>
            </a:xfrm>
            <a:prstGeom prst="line">
              <a:avLst/>
            </a:prstGeom>
            <a:noFill/>
            <a:ln w="38100">
              <a:solidFill>
                <a:schemeClr val="tx1"/>
              </a:solidFill>
              <a:round/>
              <a:headEnd/>
              <a:tailEnd/>
            </a:ln>
            <a:effectLst/>
          </p:spPr>
          <p:txBody>
            <a:bodyPr/>
            <a:lstStyle/>
            <a:p>
              <a:pPr>
                <a:defRPr/>
              </a:pPr>
              <a:endParaRPr lang="en-US" sz="2800">
                <a:latin typeface="+mj-lt"/>
              </a:endParaRPr>
            </a:p>
          </p:txBody>
        </p:sp>
        <p:sp>
          <p:nvSpPr>
            <p:cNvPr id="81951" name="Line 31"/>
            <p:cNvSpPr>
              <a:spLocks noChangeShapeType="1"/>
            </p:cNvSpPr>
            <p:nvPr/>
          </p:nvSpPr>
          <p:spPr bwMode="auto">
            <a:xfrm>
              <a:off x="3600" y="2250"/>
              <a:ext cx="624" cy="1"/>
            </a:xfrm>
            <a:prstGeom prst="line">
              <a:avLst/>
            </a:prstGeom>
            <a:noFill/>
            <a:ln w="38100">
              <a:solidFill>
                <a:schemeClr val="tx1"/>
              </a:solidFill>
              <a:round/>
              <a:headEnd/>
              <a:tailEnd/>
            </a:ln>
            <a:effectLst/>
          </p:spPr>
          <p:txBody>
            <a:bodyPr/>
            <a:lstStyle/>
            <a:p>
              <a:pPr>
                <a:defRPr/>
              </a:pPr>
              <a:endParaRPr lang="en-US" sz="2800">
                <a:latin typeface="+mj-lt"/>
              </a:endParaRPr>
            </a:p>
          </p:txBody>
        </p:sp>
      </p:grpSp>
      <p:sp>
        <p:nvSpPr>
          <p:cNvPr id="33" name="Rectangle 32"/>
          <p:cNvSpPr/>
          <p:nvPr/>
        </p:nvSpPr>
        <p:spPr>
          <a:xfrm>
            <a:off x="0" y="838200"/>
            <a:ext cx="10287000" cy="369332"/>
          </a:xfrm>
          <a:prstGeom prst="rect">
            <a:avLst/>
          </a:prstGeom>
        </p:spPr>
        <p:txBody>
          <a:bodyPr wrap="square">
            <a:spAutoFit/>
          </a:bodyPr>
          <a:lstStyle/>
          <a:p>
            <a:pPr algn="ctr">
              <a:buNone/>
            </a:pPr>
            <a:r>
              <a:rPr lang="en-US" sz="1800" dirty="0" smtClean="0"/>
              <a:t>(Alexander &amp; Conway, 2007)</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20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1333500" y="1447800"/>
            <a:ext cx="7467599" cy="1025525"/>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b="1" dirty="0">
                <a:solidFill>
                  <a:srgbClr val="000000"/>
                </a:solidFill>
                <a:effectLst/>
                <a:latin typeface="+mj-lt"/>
              </a:rPr>
              <a:t>WRITTEN </a:t>
            </a:r>
            <a:r>
              <a:rPr lang="en-US" b="1" dirty="0" smtClean="0">
                <a:solidFill>
                  <a:srgbClr val="000000"/>
                </a:solidFill>
                <a:effectLst/>
                <a:latin typeface="+mj-lt"/>
              </a:rPr>
              <a:t>LANGUAGE CHALLENGES</a:t>
            </a:r>
            <a:endParaRPr lang="en-US" b="1" dirty="0">
              <a:solidFill>
                <a:srgbClr val="000000"/>
              </a:solidFill>
              <a:effectLst/>
              <a:latin typeface="+mj-lt"/>
            </a:endParaRPr>
          </a:p>
        </p:txBody>
      </p:sp>
      <p:grpSp>
        <p:nvGrpSpPr>
          <p:cNvPr id="2" name="Group 5"/>
          <p:cNvGrpSpPr>
            <a:grpSpLocks/>
          </p:cNvGrpSpPr>
          <p:nvPr/>
        </p:nvGrpSpPr>
        <p:grpSpPr bwMode="auto">
          <a:xfrm>
            <a:off x="0" y="2438400"/>
            <a:ext cx="5486400" cy="3962400"/>
            <a:chOff x="0" y="1536"/>
            <a:chExt cx="3072" cy="2496"/>
          </a:xfrm>
        </p:grpSpPr>
        <p:sp>
          <p:nvSpPr>
            <p:cNvPr id="83974" name="Rectangle 6"/>
            <p:cNvSpPr>
              <a:spLocks noChangeArrowheads="1"/>
            </p:cNvSpPr>
            <p:nvPr/>
          </p:nvSpPr>
          <p:spPr bwMode="auto">
            <a:xfrm>
              <a:off x="768" y="1920"/>
              <a:ext cx="1152" cy="480"/>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a:solidFill>
                    <a:srgbClr val="000000"/>
                  </a:solidFill>
                  <a:effectLst/>
                  <a:latin typeface="+mj-lt"/>
                </a:rPr>
                <a:t>READING</a:t>
              </a:r>
              <a:endParaRPr lang="en-US" b="1" dirty="0">
                <a:solidFill>
                  <a:srgbClr val="000000"/>
                </a:solidFill>
                <a:effectLst/>
                <a:latin typeface="+mj-lt"/>
              </a:endParaRPr>
            </a:p>
          </p:txBody>
        </p:sp>
        <p:sp>
          <p:nvSpPr>
            <p:cNvPr id="83975" name="Rectangle 7"/>
            <p:cNvSpPr>
              <a:spLocks noChangeArrowheads="1"/>
            </p:cNvSpPr>
            <p:nvPr/>
          </p:nvSpPr>
          <p:spPr bwMode="auto">
            <a:xfrm>
              <a:off x="0" y="2928"/>
              <a:ext cx="960" cy="432"/>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Mechanics</a:t>
              </a:r>
              <a:endParaRPr lang="en-US" b="1" dirty="0">
                <a:solidFill>
                  <a:srgbClr val="000000"/>
                </a:solidFill>
                <a:effectLst/>
                <a:latin typeface="+mj-lt"/>
              </a:endParaRPr>
            </a:p>
          </p:txBody>
        </p:sp>
        <p:sp>
          <p:nvSpPr>
            <p:cNvPr id="83976" name="Rectangle 8"/>
            <p:cNvSpPr>
              <a:spLocks noChangeArrowheads="1"/>
            </p:cNvSpPr>
            <p:nvPr/>
          </p:nvSpPr>
          <p:spPr bwMode="auto">
            <a:xfrm>
              <a:off x="1680" y="2928"/>
              <a:ext cx="1392" cy="432"/>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Comprehension</a:t>
              </a:r>
              <a:endParaRPr lang="en-US" b="1" dirty="0">
                <a:solidFill>
                  <a:srgbClr val="000000"/>
                </a:solidFill>
                <a:effectLst/>
                <a:latin typeface="+mj-lt"/>
              </a:endParaRPr>
            </a:p>
          </p:txBody>
        </p:sp>
        <p:sp>
          <p:nvSpPr>
            <p:cNvPr id="83977" name="Rectangle 9"/>
            <p:cNvSpPr>
              <a:spLocks noChangeArrowheads="1"/>
            </p:cNvSpPr>
            <p:nvPr/>
          </p:nvSpPr>
          <p:spPr bwMode="auto">
            <a:xfrm>
              <a:off x="1008" y="3504"/>
              <a:ext cx="672" cy="528"/>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Speed</a:t>
              </a:r>
              <a:endParaRPr lang="en-US" b="1" dirty="0">
                <a:solidFill>
                  <a:srgbClr val="000000"/>
                </a:solidFill>
                <a:effectLst/>
                <a:latin typeface="+mj-lt"/>
              </a:endParaRPr>
            </a:p>
          </p:txBody>
        </p:sp>
        <p:sp>
          <p:nvSpPr>
            <p:cNvPr id="83978" name="Line 10"/>
            <p:cNvSpPr>
              <a:spLocks noChangeShapeType="1"/>
            </p:cNvSpPr>
            <p:nvPr/>
          </p:nvSpPr>
          <p:spPr bwMode="auto">
            <a:xfrm>
              <a:off x="384" y="2544"/>
              <a:ext cx="2016" cy="0"/>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79" name="Line 11"/>
            <p:cNvSpPr>
              <a:spLocks noChangeShapeType="1"/>
            </p:cNvSpPr>
            <p:nvPr/>
          </p:nvSpPr>
          <p:spPr bwMode="auto">
            <a:xfrm>
              <a:off x="2400" y="2544"/>
              <a:ext cx="0" cy="384"/>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0" name="Line 12"/>
            <p:cNvSpPr>
              <a:spLocks noChangeShapeType="1"/>
            </p:cNvSpPr>
            <p:nvPr/>
          </p:nvSpPr>
          <p:spPr bwMode="auto">
            <a:xfrm>
              <a:off x="1344" y="2544"/>
              <a:ext cx="0" cy="960"/>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1" name="Line 13"/>
            <p:cNvSpPr>
              <a:spLocks noChangeShapeType="1"/>
            </p:cNvSpPr>
            <p:nvPr/>
          </p:nvSpPr>
          <p:spPr bwMode="auto">
            <a:xfrm>
              <a:off x="384" y="2544"/>
              <a:ext cx="0" cy="384"/>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2" name="Line 14"/>
            <p:cNvSpPr>
              <a:spLocks noChangeShapeType="1"/>
            </p:cNvSpPr>
            <p:nvPr/>
          </p:nvSpPr>
          <p:spPr bwMode="auto">
            <a:xfrm>
              <a:off x="1344" y="2400"/>
              <a:ext cx="0" cy="144"/>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3" name="Line 15"/>
            <p:cNvSpPr>
              <a:spLocks noChangeShapeType="1"/>
            </p:cNvSpPr>
            <p:nvPr/>
          </p:nvSpPr>
          <p:spPr bwMode="auto">
            <a:xfrm>
              <a:off x="2880" y="1536"/>
              <a:ext cx="0" cy="240"/>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4" name="Line 16"/>
            <p:cNvSpPr>
              <a:spLocks noChangeShapeType="1"/>
            </p:cNvSpPr>
            <p:nvPr/>
          </p:nvSpPr>
          <p:spPr bwMode="auto">
            <a:xfrm>
              <a:off x="1296" y="1776"/>
              <a:ext cx="0" cy="144"/>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5" name="Line 17"/>
            <p:cNvSpPr>
              <a:spLocks noChangeShapeType="1"/>
            </p:cNvSpPr>
            <p:nvPr/>
          </p:nvSpPr>
          <p:spPr bwMode="auto">
            <a:xfrm>
              <a:off x="1296" y="1776"/>
              <a:ext cx="1584" cy="0"/>
            </a:xfrm>
            <a:prstGeom prst="line">
              <a:avLst/>
            </a:prstGeom>
            <a:noFill/>
            <a:ln w="38100">
              <a:solidFill>
                <a:schemeClr val="tx1"/>
              </a:solidFill>
              <a:round/>
              <a:headEnd/>
              <a:tailEnd/>
            </a:ln>
            <a:effectLst/>
          </p:spPr>
          <p:txBody>
            <a:bodyPr/>
            <a:lstStyle/>
            <a:p>
              <a:pPr>
                <a:buNone/>
                <a:defRPr/>
              </a:pPr>
              <a:endParaRPr lang="en-US" dirty="0">
                <a:latin typeface="+mj-lt"/>
              </a:endParaRPr>
            </a:p>
          </p:txBody>
        </p:sp>
        <p:sp>
          <p:nvSpPr>
            <p:cNvPr id="83986" name="Line 18"/>
            <p:cNvSpPr>
              <a:spLocks noChangeShapeType="1"/>
            </p:cNvSpPr>
            <p:nvPr/>
          </p:nvSpPr>
          <p:spPr bwMode="auto">
            <a:xfrm flipH="1" flipV="1">
              <a:off x="2592" y="1767"/>
              <a:ext cx="288" cy="9"/>
            </a:xfrm>
            <a:prstGeom prst="line">
              <a:avLst/>
            </a:prstGeom>
            <a:noFill/>
            <a:ln w="9525">
              <a:solidFill>
                <a:schemeClr val="tx1"/>
              </a:solidFill>
              <a:round/>
              <a:headEnd/>
              <a:tailEnd/>
            </a:ln>
            <a:effectLst/>
          </p:spPr>
          <p:txBody>
            <a:bodyPr/>
            <a:lstStyle/>
            <a:p>
              <a:pPr>
                <a:defRPr/>
              </a:pPr>
              <a:endParaRPr lang="en-US">
                <a:latin typeface="+mj-lt"/>
              </a:endParaRPr>
            </a:p>
          </p:txBody>
        </p:sp>
      </p:grpSp>
      <p:grpSp>
        <p:nvGrpSpPr>
          <p:cNvPr id="3" name="Group 19"/>
          <p:cNvGrpSpPr>
            <a:grpSpLocks/>
          </p:cNvGrpSpPr>
          <p:nvPr/>
        </p:nvGrpSpPr>
        <p:grpSpPr bwMode="auto">
          <a:xfrm>
            <a:off x="5143500" y="2819400"/>
            <a:ext cx="5143500" cy="3886200"/>
            <a:chOff x="2880" y="1776"/>
            <a:chExt cx="2880" cy="2448"/>
          </a:xfrm>
        </p:grpSpPr>
        <p:sp>
          <p:nvSpPr>
            <p:cNvPr id="83997" name="Line 29"/>
            <p:cNvSpPr>
              <a:spLocks noChangeShapeType="1"/>
            </p:cNvSpPr>
            <p:nvPr/>
          </p:nvSpPr>
          <p:spPr bwMode="auto">
            <a:xfrm>
              <a:off x="4368" y="2880"/>
              <a:ext cx="0" cy="1056"/>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8" name="Line 20"/>
            <p:cNvSpPr>
              <a:spLocks noChangeShapeType="1"/>
            </p:cNvSpPr>
            <p:nvPr/>
          </p:nvSpPr>
          <p:spPr bwMode="auto">
            <a:xfrm>
              <a:off x="4370" y="1776"/>
              <a:ext cx="12" cy="480"/>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89" name="Rectangle 21"/>
            <p:cNvSpPr>
              <a:spLocks noChangeArrowheads="1"/>
            </p:cNvSpPr>
            <p:nvPr/>
          </p:nvSpPr>
          <p:spPr bwMode="auto">
            <a:xfrm>
              <a:off x="3216" y="3360"/>
              <a:ext cx="960" cy="432"/>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Mechanics</a:t>
              </a:r>
              <a:endParaRPr lang="en-US" b="1" dirty="0">
                <a:solidFill>
                  <a:srgbClr val="000000"/>
                </a:solidFill>
                <a:effectLst/>
                <a:latin typeface="+mj-lt"/>
              </a:endParaRPr>
            </a:p>
          </p:txBody>
        </p:sp>
        <p:sp>
          <p:nvSpPr>
            <p:cNvPr id="83990" name="Rectangle 22"/>
            <p:cNvSpPr>
              <a:spLocks noChangeArrowheads="1"/>
            </p:cNvSpPr>
            <p:nvPr/>
          </p:nvSpPr>
          <p:spPr bwMode="auto">
            <a:xfrm>
              <a:off x="4032" y="3840"/>
              <a:ext cx="720" cy="384"/>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400" b="1" dirty="0">
                  <a:solidFill>
                    <a:srgbClr val="000000"/>
                  </a:solidFill>
                  <a:effectLst/>
                  <a:latin typeface="+mj-lt"/>
                </a:rPr>
                <a:t>Speed</a:t>
              </a:r>
            </a:p>
          </p:txBody>
        </p:sp>
        <p:sp>
          <p:nvSpPr>
            <p:cNvPr id="83991" name="Rectangle 23"/>
            <p:cNvSpPr>
              <a:spLocks noChangeArrowheads="1"/>
            </p:cNvSpPr>
            <p:nvPr/>
          </p:nvSpPr>
          <p:spPr bwMode="auto">
            <a:xfrm>
              <a:off x="3136" y="2112"/>
              <a:ext cx="2336" cy="480"/>
            </a:xfrm>
            <a:prstGeom prst="rect">
              <a:avLst/>
            </a:prstGeom>
            <a:solidFill>
              <a:srgbClr val="FFFF99"/>
            </a:solidFill>
            <a:ln w="9525">
              <a:solidFill>
                <a:schemeClr val="tx1"/>
              </a:solidFill>
              <a:miter lim="800000"/>
              <a:headEnd/>
              <a:tailEnd/>
            </a:ln>
            <a:effectLst/>
          </p:spPr>
          <p:txBody>
            <a:bodyPr wrap="none" anchor="ctr"/>
            <a:lstStyle/>
            <a:p>
              <a:pPr algn="ctr">
                <a:buNone/>
                <a:defRPr/>
              </a:pPr>
              <a:r>
                <a:rPr lang="en-US" sz="2800" b="1" dirty="0" smtClean="0">
                  <a:solidFill>
                    <a:srgbClr val="000000"/>
                  </a:solidFill>
                  <a:effectLst/>
                  <a:latin typeface="+mj-lt"/>
                </a:rPr>
                <a:t>SPELLING &amp; WRITING</a:t>
              </a:r>
              <a:endParaRPr lang="en-US" sz="2800" b="1" dirty="0">
                <a:solidFill>
                  <a:srgbClr val="000000"/>
                </a:solidFill>
                <a:effectLst/>
                <a:latin typeface="+mj-lt"/>
              </a:endParaRPr>
            </a:p>
          </p:txBody>
        </p:sp>
        <p:sp>
          <p:nvSpPr>
            <p:cNvPr id="83992" name="Rectangle 24"/>
            <p:cNvSpPr>
              <a:spLocks noChangeArrowheads="1"/>
            </p:cNvSpPr>
            <p:nvPr/>
          </p:nvSpPr>
          <p:spPr bwMode="auto">
            <a:xfrm>
              <a:off x="4544" y="3360"/>
              <a:ext cx="1216" cy="432"/>
            </a:xfrm>
            <a:prstGeom prst="rect">
              <a:avLst/>
            </a:prstGeom>
            <a:solidFill>
              <a:srgbClr val="FFFF99"/>
            </a:solidFill>
            <a:ln w="9525">
              <a:solidFill>
                <a:schemeClr val="tx1"/>
              </a:solidFill>
              <a:miter lim="800000"/>
              <a:headEnd/>
              <a:tailEnd/>
            </a:ln>
            <a:effectLst/>
          </p:spPr>
          <p:txBody>
            <a:bodyPr wrap="none" anchor="ctr"/>
            <a:lstStyle/>
            <a:p>
              <a:pPr algn="ctr">
                <a:defRPr/>
              </a:pPr>
              <a:endParaRPr lang="en-US" sz="2400" dirty="0">
                <a:solidFill>
                  <a:srgbClr val="000000"/>
                </a:solidFill>
                <a:latin typeface="+mj-lt"/>
              </a:endParaRPr>
            </a:p>
            <a:p>
              <a:pPr algn="ctr">
                <a:buNone/>
                <a:defRPr/>
              </a:pPr>
              <a:r>
                <a:rPr lang="en-US" sz="2400" b="1" dirty="0" smtClean="0">
                  <a:solidFill>
                    <a:srgbClr val="000000"/>
                  </a:solidFill>
                  <a:effectLst/>
                  <a:latin typeface="+mj-lt"/>
                </a:rPr>
                <a:t>Expressing Ideas</a:t>
              </a:r>
            </a:p>
            <a:p>
              <a:pPr algn="ctr">
                <a:buNone/>
                <a:defRPr/>
              </a:pPr>
              <a:endParaRPr lang="en-US" sz="2400" b="1" dirty="0">
                <a:solidFill>
                  <a:srgbClr val="000000"/>
                </a:solidFill>
                <a:effectLst/>
                <a:latin typeface="+mj-lt"/>
              </a:endParaRPr>
            </a:p>
          </p:txBody>
        </p:sp>
        <p:sp>
          <p:nvSpPr>
            <p:cNvPr id="83993" name="Line 25"/>
            <p:cNvSpPr>
              <a:spLocks noChangeShapeType="1"/>
            </p:cNvSpPr>
            <p:nvPr/>
          </p:nvSpPr>
          <p:spPr bwMode="auto">
            <a:xfrm>
              <a:off x="4368" y="2592"/>
              <a:ext cx="0" cy="288"/>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94" name="Line 26"/>
            <p:cNvSpPr>
              <a:spLocks noChangeShapeType="1"/>
            </p:cNvSpPr>
            <p:nvPr/>
          </p:nvSpPr>
          <p:spPr bwMode="auto">
            <a:xfrm>
              <a:off x="5184" y="2880"/>
              <a:ext cx="0" cy="480"/>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95" name="Line 27"/>
            <p:cNvSpPr>
              <a:spLocks noChangeShapeType="1"/>
            </p:cNvSpPr>
            <p:nvPr/>
          </p:nvSpPr>
          <p:spPr bwMode="auto">
            <a:xfrm>
              <a:off x="3648" y="2880"/>
              <a:ext cx="1536" cy="0"/>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96" name="Line 28"/>
            <p:cNvSpPr>
              <a:spLocks noChangeShapeType="1"/>
            </p:cNvSpPr>
            <p:nvPr/>
          </p:nvSpPr>
          <p:spPr bwMode="auto">
            <a:xfrm>
              <a:off x="3648" y="2880"/>
              <a:ext cx="0" cy="480"/>
            </a:xfrm>
            <a:prstGeom prst="line">
              <a:avLst/>
            </a:prstGeom>
            <a:noFill/>
            <a:ln w="28575">
              <a:solidFill>
                <a:schemeClr val="tx1"/>
              </a:solidFill>
              <a:round/>
              <a:headEnd/>
              <a:tailEnd/>
            </a:ln>
            <a:effectLst/>
          </p:spPr>
          <p:txBody>
            <a:bodyPr/>
            <a:lstStyle/>
            <a:p>
              <a:pPr>
                <a:defRPr/>
              </a:pPr>
              <a:endParaRPr lang="en-US">
                <a:latin typeface="+mj-lt"/>
              </a:endParaRPr>
            </a:p>
          </p:txBody>
        </p:sp>
        <p:sp>
          <p:nvSpPr>
            <p:cNvPr id="83998" name="Line 30"/>
            <p:cNvSpPr>
              <a:spLocks noChangeShapeType="1"/>
            </p:cNvSpPr>
            <p:nvPr/>
          </p:nvSpPr>
          <p:spPr bwMode="auto">
            <a:xfrm>
              <a:off x="2880" y="1776"/>
              <a:ext cx="1488" cy="0"/>
            </a:xfrm>
            <a:prstGeom prst="line">
              <a:avLst/>
            </a:prstGeom>
            <a:noFill/>
            <a:ln w="38100">
              <a:solidFill>
                <a:schemeClr val="tx1"/>
              </a:solidFill>
              <a:round/>
              <a:headEnd/>
              <a:tailEnd/>
            </a:ln>
            <a:effectLst/>
          </p:spPr>
          <p:txBody>
            <a:bodyPr/>
            <a:lstStyle/>
            <a:p>
              <a:pPr>
                <a:defRPr/>
              </a:pPr>
              <a:endParaRPr lang="en-US">
                <a:latin typeface="+mj-lt"/>
              </a:endParaRPr>
            </a:p>
          </p:txBody>
        </p:sp>
      </p:grpSp>
      <p:grpSp>
        <p:nvGrpSpPr>
          <p:cNvPr id="34821" name="Group 31"/>
          <p:cNvGrpSpPr>
            <a:grpSpLocks/>
          </p:cNvGrpSpPr>
          <p:nvPr/>
        </p:nvGrpSpPr>
        <p:grpSpPr bwMode="auto">
          <a:xfrm>
            <a:off x="0" y="0"/>
            <a:ext cx="10287000" cy="995065"/>
            <a:chOff x="814388" y="0"/>
            <a:chExt cx="8658225" cy="995066"/>
          </a:xfrm>
        </p:grpSpPr>
        <p:sp>
          <p:nvSpPr>
            <p:cNvPr id="33" name="Text Box 2"/>
            <p:cNvSpPr txBox="1">
              <a:spLocks noChangeArrowheads="1"/>
            </p:cNvSpPr>
            <p:nvPr/>
          </p:nvSpPr>
          <p:spPr bwMode="auto">
            <a:xfrm>
              <a:off x="814388" y="0"/>
              <a:ext cx="8658225" cy="641351"/>
            </a:xfrm>
            <a:prstGeom prst="rect">
              <a:avLst/>
            </a:prstGeom>
            <a:noFill/>
            <a:ln w="9525">
              <a:noFill/>
              <a:miter lim="800000"/>
              <a:headEnd/>
              <a:tailEnd/>
            </a:ln>
            <a:effectLst/>
          </p:spPr>
          <p:txBody>
            <a:bodyPr>
              <a:spAutoFit/>
            </a:bodyPr>
            <a:lstStyle/>
            <a:p>
              <a:pPr algn="ctr">
                <a:spcBef>
                  <a:spcPct val="50000"/>
                </a:spcBef>
                <a:buFont typeface="Monotype Sorts" pitchFamily="2" charset="2"/>
                <a:buNone/>
                <a:defRPr/>
              </a:pPr>
              <a:r>
                <a:rPr lang="en-US" sz="3600" dirty="0">
                  <a:solidFill>
                    <a:srgbClr val="FFFF00"/>
                  </a:solidFill>
                  <a:latin typeface="+mj-lt"/>
                </a:rPr>
                <a:t>THE PICTURE OF DYSLEXIA</a:t>
              </a:r>
            </a:p>
          </p:txBody>
        </p:sp>
        <p:sp>
          <p:nvSpPr>
            <p:cNvPr id="34" name="Text Box 3"/>
            <p:cNvSpPr txBox="1">
              <a:spLocks noChangeArrowheads="1"/>
            </p:cNvSpPr>
            <p:nvPr/>
          </p:nvSpPr>
          <p:spPr bwMode="auto">
            <a:xfrm>
              <a:off x="1328805" y="533401"/>
              <a:ext cx="7629393" cy="461665"/>
            </a:xfrm>
            <a:prstGeom prst="rect">
              <a:avLst/>
            </a:prstGeom>
            <a:noFill/>
            <a:ln w="9525">
              <a:noFill/>
              <a:miter lim="800000"/>
              <a:headEnd/>
              <a:tailEnd/>
            </a:ln>
            <a:effectLst/>
          </p:spPr>
          <p:txBody>
            <a:bodyPr>
              <a:spAutoFit/>
            </a:bodyPr>
            <a:lstStyle/>
            <a:p>
              <a:pPr algn="ctr">
                <a:buFont typeface="Monotype Sorts" pitchFamily="2" charset="2"/>
                <a:buNone/>
                <a:defRPr/>
              </a:pPr>
              <a:r>
                <a:rPr lang="en-US" sz="2400" dirty="0">
                  <a:solidFill>
                    <a:srgbClr val="FFFFFF"/>
                  </a:solidFill>
                  <a:latin typeface="+mj-lt"/>
                </a:rPr>
                <a:t>(ALL SYMPTOMS </a:t>
              </a:r>
              <a:r>
                <a:rPr lang="en-US" sz="2400" u="sng" dirty="0">
                  <a:solidFill>
                    <a:srgbClr val="FFFFFF"/>
                  </a:solidFill>
                  <a:latin typeface="+mj-lt"/>
                </a:rPr>
                <a:t>DO NOT</a:t>
              </a:r>
              <a:r>
                <a:rPr lang="en-US" sz="2400" dirty="0">
                  <a:solidFill>
                    <a:srgbClr val="FFFFFF"/>
                  </a:solidFill>
                  <a:latin typeface="+mj-lt"/>
                </a:rPr>
                <a:t> OCCUR WITH EVERYONE)</a:t>
              </a:r>
            </a:p>
          </p:txBody>
        </p:sp>
      </p:grpSp>
      <p:sp>
        <p:nvSpPr>
          <p:cNvPr id="32" name="Rectangle 31"/>
          <p:cNvSpPr/>
          <p:nvPr/>
        </p:nvSpPr>
        <p:spPr>
          <a:xfrm>
            <a:off x="0" y="926068"/>
            <a:ext cx="10287000" cy="369332"/>
          </a:xfrm>
          <a:prstGeom prst="rect">
            <a:avLst/>
          </a:prstGeom>
        </p:spPr>
        <p:txBody>
          <a:bodyPr wrap="square">
            <a:spAutoFit/>
          </a:bodyPr>
          <a:lstStyle/>
          <a:p>
            <a:pPr algn="ctr">
              <a:buNone/>
            </a:pPr>
            <a:r>
              <a:rPr lang="en-US" sz="1800" dirty="0" smtClean="0"/>
              <a:t>(Alexander &amp; Conway, 2007)</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nodeType="afterEffect">
                                  <p:stCondLst>
                                    <p:cond delay="20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hlink"/>
          </a:buClr>
          <a:buSzPct val="75000"/>
          <a:buFont typeface="Monotype Sorts" pitchFamily="2" charset="2"/>
          <a:buChar char="u"/>
          <a:tabLst/>
          <a:defRPr kumimoji="0" lang="en-US" sz="3200" b="0" i="0" u="none" strike="noStrike" cap="none" normalizeH="0" baseline="0" smtClean="0">
            <a:ln>
              <a:noFill/>
            </a:ln>
            <a:solidFill>
              <a:srgbClr val="FAFD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hlink"/>
          </a:buClr>
          <a:buSzPct val="75000"/>
          <a:buFont typeface="Monotype Sorts" pitchFamily="2" charset="2"/>
          <a:buChar char="u"/>
          <a:tabLst/>
          <a:defRPr kumimoji="0" lang="en-US" sz="3200" b="0" i="0" u="none" strike="noStrike" cap="none" normalizeH="0" baseline="0" smtClean="0">
            <a:ln>
              <a:noFill/>
            </a:ln>
            <a:solidFill>
              <a:srgbClr val="FAFD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par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ar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ar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1472221850</TotalTime>
  <Pages>18</Pages>
  <Words>2074</Words>
  <Application>Microsoft Office PowerPoint</Application>
  <PresentationFormat>35mm Slides</PresentationFormat>
  <Paragraphs>438</Paragraphs>
  <Slides>53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sparkles</vt:lpstr>
      <vt:lpstr>Presentation</vt:lpstr>
      <vt:lpstr>Is It Too Late Or Can Developmental Phonological Dyslexia Be Successfully Treated In Adults? </vt:lpstr>
      <vt:lpstr>PowerPoint Presentation</vt:lpstr>
      <vt:lpstr>WHAT DYSLEXIA IS NOT  DYSLEXIA…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IN SYNAPSES?”</vt:lpstr>
      <vt:lpstr>NEURONS - How the Brain Works</vt:lpstr>
      <vt:lpstr>PowerPoint Presentation</vt:lpstr>
      <vt:lpstr>PowerPoint Presentation</vt:lpstr>
      <vt:lpstr>PowerPoint Presentation</vt:lpstr>
      <vt:lpstr>PowerPoint Presentation</vt:lpstr>
      <vt:lpstr>Developmental Building Blocks for Language</vt:lpstr>
      <vt:lpstr>Is There a Neurobiological Basis to Dyslexia? </vt:lpstr>
      <vt:lpstr>NEURAL MIGRATION GONE AWRY IN DEVELOPMENTAL DYSLEXIA</vt:lpstr>
      <vt:lpstr>PowerPoint Presentation</vt:lpstr>
      <vt:lpstr>PowerPoint Presentation</vt:lpstr>
      <vt:lpstr>PowerPoint Presentation</vt:lpstr>
      <vt:lpstr>PowerPoint Presentation</vt:lpstr>
      <vt:lpstr>From Genes to Behavior in Developmental Dyslexia.  Galaburda AM, LoTurco J, Ramus F, Fitch RH, Rosen GD. Nat Neurosci. 2006 Oct;9(10):1213-7.</vt:lpstr>
      <vt:lpstr>PowerPoint Presentation</vt:lpstr>
      <vt:lpstr>PowerPoint Presentation</vt:lpstr>
      <vt:lpstr>PowerPoint Presentation</vt:lpstr>
      <vt:lpstr>PowerPoint Presentation</vt:lpstr>
      <vt:lpstr>PHONOLOGY</vt:lpstr>
      <vt:lpstr>THEORETICAL</vt:lpstr>
      <vt:lpstr>Transdisciplinary Team for Assessment &amp; Treatment</vt:lpstr>
      <vt:lpstr>Transdisciplinary Team</vt:lpstr>
      <vt:lpstr>Transdisciplinary Team Assessment</vt:lpstr>
      <vt:lpstr>Transdisciplinary Team Assessment</vt:lpstr>
      <vt:lpstr>Transdisciplinary Team Assessment</vt:lpstr>
      <vt:lpstr>Transdisciplinary Treatment Program</vt:lpstr>
      <vt:lpstr>Transdisciplinary Treatment Program</vt:lpstr>
      <vt:lpstr>Case Study</vt:lpstr>
      <vt:lpstr> Case Study - Assessment Findings</vt:lpstr>
      <vt:lpstr>Case Study: Transdisciplinary Treatments</vt:lpstr>
      <vt:lpstr>Case Study:  Transdisciplinary Treatment of Dyslexia</vt:lpstr>
      <vt:lpstr>Sensorimotor Functions:  Visual-Motor Integration (VMI)</vt:lpstr>
      <vt:lpstr>Sensorimotor Functions:  Test of Visual Processing Skills-3</vt:lpstr>
      <vt:lpstr>Language Functions:  Comprehensive Test of Phonological Processing (CTOPP)</vt:lpstr>
      <vt:lpstr>Improved Sensorimotor Functions</vt:lpstr>
      <vt:lpstr>Academic Functions:  WECHSLER INDIVIDUAL ACHIEVEMENT TEST (WIAT-II)</vt:lpstr>
      <vt:lpstr>PowerPoint Presentation</vt:lpstr>
      <vt:lpstr>Treatment Summary</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Acquired and Developmental Alexia</dc:title>
  <dc:subject>Florida Society of Neurology invited presentation</dc:subject>
  <dc:creator>Tim W. Conway</dc:creator>
  <cp:lastModifiedBy>James McCombie</cp:lastModifiedBy>
  <cp:revision>878</cp:revision>
  <cp:lastPrinted>1601-01-01T00:00:00Z</cp:lastPrinted>
  <dcterms:created xsi:type="dcterms:W3CDTF">1996-11-30T10:15:42Z</dcterms:created>
  <dcterms:modified xsi:type="dcterms:W3CDTF">2014-03-19T14:11:14Z</dcterms:modified>
</cp:coreProperties>
</file>